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tags/tag7.xml" ContentType="application/vnd.openxmlformats-officedocument.presentationml.tags+xml"/>
  <Override PartName="/ppt/notesSlides/notesSlide10.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ppt/tags/tag1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6"/>
  </p:notesMasterIdLst>
  <p:handoutMasterIdLst>
    <p:handoutMasterId r:id="rId87"/>
  </p:handoutMasterIdLst>
  <p:sldIdLst>
    <p:sldId id="274" r:id="rId2"/>
    <p:sldId id="289" r:id="rId3"/>
    <p:sldId id="290" r:id="rId4"/>
    <p:sldId id="275" r:id="rId5"/>
    <p:sldId id="310" r:id="rId6"/>
    <p:sldId id="365" r:id="rId7"/>
    <p:sldId id="277" r:id="rId8"/>
    <p:sldId id="297" r:id="rId9"/>
    <p:sldId id="363" r:id="rId10"/>
    <p:sldId id="364" r:id="rId11"/>
    <p:sldId id="281" r:id="rId12"/>
    <p:sldId id="291" r:id="rId13"/>
    <p:sldId id="371" r:id="rId14"/>
    <p:sldId id="361" r:id="rId15"/>
    <p:sldId id="385" r:id="rId16"/>
    <p:sldId id="294" r:id="rId17"/>
    <p:sldId id="311" r:id="rId18"/>
    <p:sldId id="312" r:id="rId19"/>
    <p:sldId id="313" r:id="rId20"/>
    <p:sldId id="314" r:id="rId21"/>
    <p:sldId id="315" r:id="rId22"/>
    <p:sldId id="305" r:id="rId23"/>
    <p:sldId id="316" r:id="rId24"/>
    <p:sldId id="346" r:id="rId25"/>
    <p:sldId id="377" r:id="rId26"/>
    <p:sldId id="358" r:id="rId27"/>
    <p:sldId id="320" r:id="rId28"/>
    <p:sldId id="359" r:id="rId29"/>
    <p:sldId id="319" r:id="rId30"/>
    <p:sldId id="399" r:id="rId31"/>
    <p:sldId id="384" r:id="rId32"/>
    <p:sldId id="400" r:id="rId33"/>
    <p:sldId id="355" r:id="rId34"/>
    <p:sldId id="352" r:id="rId35"/>
    <p:sldId id="323" r:id="rId36"/>
    <p:sldId id="379" r:id="rId37"/>
    <p:sldId id="405" r:id="rId38"/>
    <p:sldId id="406" r:id="rId39"/>
    <p:sldId id="327" r:id="rId40"/>
    <p:sldId id="372" r:id="rId41"/>
    <p:sldId id="401" r:id="rId42"/>
    <p:sldId id="326" r:id="rId43"/>
    <p:sldId id="402" r:id="rId44"/>
    <p:sldId id="329" r:id="rId45"/>
    <p:sldId id="330" r:id="rId46"/>
    <p:sldId id="331" r:id="rId47"/>
    <p:sldId id="332" r:id="rId48"/>
    <p:sldId id="333" r:id="rId49"/>
    <p:sldId id="334" r:id="rId50"/>
    <p:sldId id="345" r:id="rId51"/>
    <p:sldId id="335" r:id="rId52"/>
    <p:sldId id="386" r:id="rId53"/>
    <p:sldId id="407" r:id="rId54"/>
    <p:sldId id="408" r:id="rId55"/>
    <p:sldId id="356" r:id="rId56"/>
    <p:sldId id="403" r:id="rId57"/>
    <p:sldId id="299" r:id="rId58"/>
    <p:sldId id="265" r:id="rId59"/>
    <p:sldId id="411" r:id="rId60"/>
    <p:sldId id="412" r:id="rId61"/>
    <p:sldId id="413" r:id="rId62"/>
    <p:sldId id="414" r:id="rId63"/>
    <p:sldId id="415" r:id="rId64"/>
    <p:sldId id="416" r:id="rId65"/>
    <p:sldId id="417" r:id="rId66"/>
    <p:sldId id="418" r:id="rId67"/>
    <p:sldId id="419" r:id="rId68"/>
    <p:sldId id="420" r:id="rId69"/>
    <p:sldId id="421" r:id="rId70"/>
    <p:sldId id="422" r:id="rId71"/>
    <p:sldId id="423" r:id="rId72"/>
    <p:sldId id="424" r:id="rId73"/>
    <p:sldId id="425" r:id="rId74"/>
    <p:sldId id="426" r:id="rId75"/>
    <p:sldId id="427" r:id="rId76"/>
    <p:sldId id="428" r:id="rId77"/>
    <p:sldId id="429" r:id="rId78"/>
    <p:sldId id="430" r:id="rId79"/>
    <p:sldId id="431" r:id="rId80"/>
    <p:sldId id="432" r:id="rId81"/>
    <p:sldId id="433" r:id="rId82"/>
    <p:sldId id="434" r:id="rId83"/>
    <p:sldId id="435" r:id="rId84"/>
    <p:sldId id="436" r:id="rId85"/>
  </p:sldIdLst>
  <p:sldSz cx="12192000" cy="6858000"/>
  <p:notesSz cx="7069138" cy="11209338"/>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阮 幸云" initials="阮"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8BB"/>
    <a:srgbClr val="97B49C"/>
    <a:srgbClr val="CFF0CC"/>
    <a:srgbClr val="708238"/>
    <a:srgbClr val="8A9A5B"/>
    <a:srgbClr val="9DC183"/>
    <a:srgbClr val="D0F0C0"/>
    <a:srgbClr val="D7E26A"/>
    <a:srgbClr val="68CF1B"/>
    <a:srgbClr val="7CBC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20" autoAdjust="0"/>
    <p:restoredTop sz="90000" autoAdjust="0"/>
  </p:normalViewPr>
  <p:slideViewPr>
    <p:cSldViewPr snapToGrid="0">
      <p:cViewPr varScale="1">
        <p:scale>
          <a:sx n="65" d="100"/>
          <a:sy n="65" d="100"/>
        </p:scale>
        <p:origin x="996" y="48"/>
      </p:cViewPr>
      <p:guideLst/>
    </p:cSldViewPr>
  </p:slideViewPr>
  <p:notesTextViewPr>
    <p:cViewPr>
      <p:scale>
        <a:sx n="1" d="1"/>
        <a:sy n="1" d="1"/>
      </p:scale>
      <p:origin x="0" y="0"/>
    </p:cViewPr>
  </p:notesTextViewPr>
  <p:notesViewPr>
    <p:cSldViewPr snapToGrid="0">
      <p:cViewPr varScale="1">
        <p:scale>
          <a:sx n="65" d="100"/>
          <a:sy n="65" d="100"/>
        </p:scale>
        <p:origin x="3154" y="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ME RSJD Ska" userId="5cf91b3ea628cd44" providerId="LiveId" clId="{ADE706F5-A7AC-4DBA-9263-C9E9D31CDADC}"/>
    <pc:docChg chg="undo custSel addSld delSld modSld modNotesMaster modHandout">
      <pc:chgData name="PME RSJD Ska" userId="5cf91b3ea628cd44" providerId="LiveId" clId="{ADE706F5-A7AC-4DBA-9263-C9E9D31CDADC}" dt="2021-10-21T02:26:34.032" v="355"/>
      <pc:docMkLst>
        <pc:docMk/>
      </pc:docMkLst>
      <pc:sldChg chg="modSp add del mod">
        <pc:chgData name="PME RSJD Ska" userId="5cf91b3ea628cd44" providerId="LiveId" clId="{ADE706F5-A7AC-4DBA-9263-C9E9D31CDADC}" dt="2021-10-14T01:18:11.091" v="235" actId="14100"/>
        <pc:sldMkLst>
          <pc:docMk/>
          <pc:sldMk cId="0" sldId="265"/>
        </pc:sldMkLst>
        <pc:spChg chg="mod">
          <ac:chgData name="PME RSJD Ska" userId="5cf91b3ea628cd44" providerId="LiveId" clId="{ADE706F5-A7AC-4DBA-9263-C9E9D31CDADC}" dt="2021-10-14T01:18:11.091" v="235" actId="14100"/>
          <ac:spMkLst>
            <pc:docMk/>
            <pc:sldMk cId="0" sldId="265"/>
            <ac:spMk id="33" creationId="{00000000-0000-0000-0000-000000000000}"/>
          </ac:spMkLst>
        </pc:spChg>
      </pc:sldChg>
      <pc:sldChg chg="modSp mod">
        <pc:chgData name="PME RSJD Ska" userId="5cf91b3ea628cd44" providerId="LiveId" clId="{ADE706F5-A7AC-4DBA-9263-C9E9D31CDADC}" dt="2021-10-08T04:24:35.817" v="21" actId="14100"/>
        <pc:sldMkLst>
          <pc:docMk/>
          <pc:sldMk cId="0" sldId="274"/>
        </pc:sldMkLst>
        <pc:spChg chg="mod">
          <ac:chgData name="PME RSJD Ska" userId="5cf91b3ea628cd44" providerId="LiveId" clId="{ADE706F5-A7AC-4DBA-9263-C9E9D31CDADC}" dt="2021-10-08T04:24:35.817" v="21" actId="14100"/>
          <ac:spMkLst>
            <pc:docMk/>
            <pc:sldMk cId="0" sldId="274"/>
            <ac:spMk id="6" creationId="{00000000-0000-0000-0000-000000000000}"/>
          </ac:spMkLst>
        </pc:spChg>
      </pc:sldChg>
      <pc:sldChg chg="mod">
        <pc:chgData name="PME RSJD Ska" userId="5cf91b3ea628cd44" providerId="LiveId" clId="{ADE706F5-A7AC-4DBA-9263-C9E9D31CDADC}" dt="2021-10-08T04:42:05.888" v="93" actId="27918"/>
        <pc:sldMkLst>
          <pc:docMk/>
          <pc:sldMk cId="0" sldId="275"/>
        </pc:sldMkLst>
      </pc:sldChg>
      <pc:sldChg chg="modSp mod">
        <pc:chgData name="PME RSJD Ska" userId="5cf91b3ea628cd44" providerId="LiveId" clId="{ADE706F5-A7AC-4DBA-9263-C9E9D31CDADC}" dt="2021-10-08T05:17:06.402" v="150" actId="14734"/>
        <pc:sldMkLst>
          <pc:docMk/>
          <pc:sldMk cId="0" sldId="277"/>
        </pc:sldMkLst>
        <pc:graphicFrameChg chg="mod modGraphic">
          <ac:chgData name="PME RSJD Ska" userId="5cf91b3ea628cd44" providerId="LiveId" clId="{ADE706F5-A7AC-4DBA-9263-C9E9D31CDADC}" dt="2021-10-08T05:17:06.402" v="150" actId="14734"/>
          <ac:graphicFrameMkLst>
            <pc:docMk/>
            <pc:sldMk cId="0" sldId="277"/>
            <ac:graphicFrameMk id="21" creationId="{8752EDE6-F0DB-446B-9EB0-D1C377C44B88}"/>
          </ac:graphicFrameMkLst>
        </pc:graphicFrameChg>
      </pc:sldChg>
      <pc:sldChg chg="addSp delSp modSp mod">
        <pc:chgData name="PME RSJD Ska" userId="5cf91b3ea628cd44" providerId="LiveId" clId="{ADE706F5-A7AC-4DBA-9263-C9E9D31CDADC}" dt="2021-10-08T04:38:31.865" v="85" actId="14100"/>
        <pc:sldMkLst>
          <pc:docMk/>
          <pc:sldMk cId="0" sldId="290"/>
        </pc:sldMkLst>
        <pc:graphicFrameChg chg="mod">
          <ac:chgData name="PME RSJD Ska" userId="5cf91b3ea628cd44" providerId="LiveId" clId="{ADE706F5-A7AC-4DBA-9263-C9E9D31CDADC}" dt="2021-10-08T04:28:13.120" v="48"/>
          <ac:graphicFrameMkLst>
            <pc:docMk/>
            <pc:sldMk cId="0" sldId="290"/>
            <ac:graphicFrameMk id="4" creationId="{AADA9AD1-2D5A-48C4-81CB-A462BAD6F781}"/>
          </ac:graphicFrameMkLst>
        </pc:graphicFrameChg>
        <pc:graphicFrameChg chg="add del mod">
          <ac:chgData name="PME RSJD Ska" userId="5cf91b3ea628cd44" providerId="LiveId" clId="{ADE706F5-A7AC-4DBA-9263-C9E9D31CDADC}" dt="2021-10-08T04:31:38.619" v="71"/>
          <ac:graphicFrameMkLst>
            <pc:docMk/>
            <pc:sldMk cId="0" sldId="290"/>
            <ac:graphicFrameMk id="9" creationId="{714687CD-5BDA-426C-A338-A4384FA8D975}"/>
          </ac:graphicFrameMkLst>
        </pc:graphicFrameChg>
        <pc:graphicFrameChg chg="mod">
          <ac:chgData name="PME RSJD Ska" userId="5cf91b3ea628cd44" providerId="LiveId" clId="{ADE706F5-A7AC-4DBA-9263-C9E9D31CDADC}" dt="2021-10-08T04:38:31.865" v="85" actId="14100"/>
          <ac:graphicFrameMkLst>
            <pc:docMk/>
            <pc:sldMk cId="0" sldId="290"/>
            <ac:graphicFrameMk id="33" creationId="{6CE58639-D0F2-4FBE-81CD-F9B1B06DF0FB}"/>
          </ac:graphicFrameMkLst>
        </pc:graphicFrameChg>
      </pc:sldChg>
      <pc:sldChg chg="add del">
        <pc:chgData name="PME RSJD Ska" userId="5cf91b3ea628cd44" providerId="LiveId" clId="{ADE706F5-A7AC-4DBA-9263-C9E9D31CDADC}" dt="2021-10-14T01:17:59.824" v="225"/>
        <pc:sldMkLst>
          <pc:docMk/>
          <pc:sldMk cId="858191877" sldId="299"/>
        </pc:sldMkLst>
      </pc:sldChg>
      <pc:sldChg chg="addSp delSp modSp mod">
        <pc:chgData name="PME RSJD Ska" userId="5cf91b3ea628cd44" providerId="LiveId" clId="{ADE706F5-A7AC-4DBA-9263-C9E9D31CDADC}" dt="2021-10-08T05:12:41.375" v="128" actId="14734"/>
        <pc:sldMkLst>
          <pc:docMk/>
          <pc:sldMk cId="987867334" sldId="310"/>
        </pc:sldMkLst>
        <pc:graphicFrameChg chg="del">
          <ac:chgData name="PME RSJD Ska" userId="5cf91b3ea628cd44" providerId="LiveId" clId="{ADE706F5-A7AC-4DBA-9263-C9E9D31CDADC}" dt="2021-10-08T04:42:45.923" v="94" actId="478"/>
          <ac:graphicFrameMkLst>
            <pc:docMk/>
            <pc:sldMk cId="987867334" sldId="310"/>
            <ac:graphicFrameMk id="3" creationId="{00000000-0000-0000-0000-000000000000}"/>
          </ac:graphicFrameMkLst>
        </pc:graphicFrameChg>
        <pc:graphicFrameChg chg="add mod modGraphic">
          <ac:chgData name="PME RSJD Ska" userId="5cf91b3ea628cd44" providerId="LiveId" clId="{ADE706F5-A7AC-4DBA-9263-C9E9D31CDADC}" dt="2021-10-08T05:12:41.375" v="128" actId="14734"/>
          <ac:graphicFrameMkLst>
            <pc:docMk/>
            <pc:sldMk cId="987867334" sldId="310"/>
            <ac:graphicFrameMk id="4" creationId="{25FADD47-5A0D-47E6-B2D3-6CA1414BA44C}"/>
          </ac:graphicFrameMkLst>
        </pc:graphicFrameChg>
      </pc:sldChg>
      <pc:sldChg chg="modSp mod">
        <pc:chgData name="PME RSJD Ska" userId="5cf91b3ea628cd44" providerId="LiveId" clId="{ADE706F5-A7AC-4DBA-9263-C9E9D31CDADC}" dt="2021-10-21T02:09:10.173" v="265" actId="20577"/>
        <pc:sldMkLst>
          <pc:docMk/>
          <pc:sldMk cId="3280868631" sldId="329"/>
        </pc:sldMkLst>
        <pc:graphicFrameChg chg="modGraphic">
          <ac:chgData name="PME RSJD Ska" userId="5cf91b3ea628cd44" providerId="LiveId" clId="{ADE706F5-A7AC-4DBA-9263-C9E9D31CDADC}" dt="2021-10-21T02:09:10.173" v="265" actId="20577"/>
          <ac:graphicFrameMkLst>
            <pc:docMk/>
            <pc:sldMk cId="3280868631" sldId="329"/>
            <ac:graphicFrameMk id="2" creationId="{8BF2BBF4-33C3-43AA-B44E-D85352D943C6}"/>
          </ac:graphicFrameMkLst>
        </pc:graphicFrameChg>
      </pc:sldChg>
      <pc:sldChg chg="modSp mod">
        <pc:chgData name="PME RSJD Ska" userId="5cf91b3ea628cd44" providerId="LiveId" clId="{ADE706F5-A7AC-4DBA-9263-C9E9D31CDADC}" dt="2021-10-21T02:09:48.659" v="277" actId="20577"/>
        <pc:sldMkLst>
          <pc:docMk/>
          <pc:sldMk cId="3995416473" sldId="330"/>
        </pc:sldMkLst>
        <pc:graphicFrameChg chg="modGraphic">
          <ac:chgData name="PME RSJD Ska" userId="5cf91b3ea628cd44" providerId="LiveId" clId="{ADE706F5-A7AC-4DBA-9263-C9E9D31CDADC}" dt="2021-10-21T02:09:48.659" v="277" actId="20577"/>
          <ac:graphicFrameMkLst>
            <pc:docMk/>
            <pc:sldMk cId="3995416473" sldId="330"/>
            <ac:graphicFrameMk id="5" creationId="{FB488881-5C92-483C-BFAA-997D76170DB6}"/>
          </ac:graphicFrameMkLst>
        </pc:graphicFrameChg>
      </pc:sldChg>
      <pc:sldChg chg="modSp mod">
        <pc:chgData name="PME RSJD Ska" userId="5cf91b3ea628cd44" providerId="LiveId" clId="{ADE706F5-A7AC-4DBA-9263-C9E9D31CDADC}" dt="2021-10-21T02:10:45.741" v="295" actId="20577"/>
        <pc:sldMkLst>
          <pc:docMk/>
          <pc:sldMk cId="685494389" sldId="331"/>
        </pc:sldMkLst>
        <pc:graphicFrameChg chg="modGraphic">
          <ac:chgData name="PME RSJD Ska" userId="5cf91b3ea628cd44" providerId="LiveId" clId="{ADE706F5-A7AC-4DBA-9263-C9E9D31CDADC}" dt="2021-10-21T02:10:45.741" v="295" actId="20577"/>
          <ac:graphicFrameMkLst>
            <pc:docMk/>
            <pc:sldMk cId="685494389" sldId="331"/>
            <ac:graphicFrameMk id="6" creationId="{0051977E-2EBB-447D-8BAD-04EFF016F2BF}"/>
          </ac:graphicFrameMkLst>
        </pc:graphicFrameChg>
      </pc:sldChg>
      <pc:sldChg chg="modSp mod">
        <pc:chgData name="PME RSJD Ska" userId="5cf91b3ea628cd44" providerId="LiveId" clId="{ADE706F5-A7AC-4DBA-9263-C9E9D31CDADC}" dt="2021-10-21T02:11:32.187" v="307" actId="20577"/>
        <pc:sldMkLst>
          <pc:docMk/>
          <pc:sldMk cId="3562875944" sldId="332"/>
        </pc:sldMkLst>
        <pc:graphicFrameChg chg="modGraphic">
          <ac:chgData name="PME RSJD Ska" userId="5cf91b3ea628cd44" providerId="LiveId" clId="{ADE706F5-A7AC-4DBA-9263-C9E9D31CDADC}" dt="2021-10-21T02:11:32.187" v="307" actId="20577"/>
          <ac:graphicFrameMkLst>
            <pc:docMk/>
            <pc:sldMk cId="3562875944" sldId="332"/>
            <ac:graphicFrameMk id="4" creationId="{3C53B416-E845-4784-9745-898ACD4EAB74}"/>
          </ac:graphicFrameMkLst>
        </pc:graphicFrameChg>
      </pc:sldChg>
      <pc:sldChg chg="modSp mod">
        <pc:chgData name="PME RSJD Ska" userId="5cf91b3ea628cd44" providerId="LiveId" clId="{ADE706F5-A7AC-4DBA-9263-C9E9D31CDADC}" dt="2021-10-21T02:13:23.122" v="319" actId="20577"/>
        <pc:sldMkLst>
          <pc:docMk/>
          <pc:sldMk cId="442991601" sldId="333"/>
        </pc:sldMkLst>
        <pc:graphicFrameChg chg="modGraphic">
          <ac:chgData name="PME RSJD Ska" userId="5cf91b3ea628cd44" providerId="LiveId" clId="{ADE706F5-A7AC-4DBA-9263-C9E9D31CDADC}" dt="2021-10-21T02:13:23.122" v="319" actId="20577"/>
          <ac:graphicFrameMkLst>
            <pc:docMk/>
            <pc:sldMk cId="442991601" sldId="333"/>
            <ac:graphicFrameMk id="4" creationId="{A32567D2-6B24-422D-B5B4-7F69D5337C9F}"/>
          </ac:graphicFrameMkLst>
        </pc:graphicFrameChg>
      </pc:sldChg>
      <pc:sldChg chg="modSp mod">
        <pc:chgData name="PME RSJD Ska" userId="5cf91b3ea628cd44" providerId="LiveId" clId="{ADE706F5-A7AC-4DBA-9263-C9E9D31CDADC}" dt="2021-10-21T02:17:58.404" v="328" actId="20577"/>
        <pc:sldMkLst>
          <pc:docMk/>
          <pc:sldMk cId="3290242205" sldId="334"/>
        </pc:sldMkLst>
        <pc:graphicFrameChg chg="modGraphic">
          <ac:chgData name="PME RSJD Ska" userId="5cf91b3ea628cd44" providerId="LiveId" clId="{ADE706F5-A7AC-4DBA-9263-C9E9D31CDADC}" dt="2021-10-21T02:17:58.404" v="328" actId="20577"/>
          <ac:graphicFrameMkLst>
            <pc:docMk/>
            <pc:sldMk cId="3290242205" sldId="334"/>
            <ac:graphicFrameMk id="4" creationId="{8E4CA493-6153-4028-8BCE-0F2DEEBF8814}"/>
          </ac:graphicFrameMkLst>
        </pc:graphicFrameChg>
      </pc:sldChg>
      <pc:sldChg chg="modSp mod">
        <pc:chgData name="PME RSJD Ska" userId="5cf91b3ea628cd44" providerId="LiveId" clId="{ADE706F5-A7AC-4DBA-9263-C9E9D31CDADC}" dt="2021-10-21T02:18:32.987" v="340" actId="20577"/>
        <pc:sldMkLst>
          <pc:docMk/>
          <pc:sldMk cId="301858827" sldId="345"/>
        </pc:sldMkLst>
        <pc:graphicFrameChg chg="modGraphic">
          <ac:chgData name="PME RSJD Ska" userId="5cf91b3ea628cd44" providerId="LiveId" clId="{ADE706F5-A7AC-4DBA-9263-C9E9D31CDADC}" dt="2021-10-21T02:18:32.987" v="340" actId="20577"/>
          <ac:graphicFrameMkLst>
            <pc:docMk/>
            <pc:sldMk cId="301858827" sldId="345"/>
            <ac:graphicFrameMk id="3" creationId="{FB376035-3C7B-442C-8A01-A8237AA78729}"/>
          </ac:graphicFrameMkLst>
        </pc:graphicFrameChg>
      </pc:sldChg>
      <pc:sldChg chg="modSp mod">
        <pc:chgData name="PME RSJD Ska" userId="5cf91b3ea628cd44" providerId="LiveId" clId="{ADE706F5-A7AC-4DBA-9263-C9E9D31CDADC}" dt="2021-10-09T01:24:09.755" v="197" actId="27918"/>
        <pc:sldMkLst>
          <pc:docMk/>
          <pc:sldMk cId="3867112331" sldId="363"/>
        </pc:sldMkLst>
        <pc:graphicFrameChg chg="mod">
          <ac:chgData name="PME RSJD Ska" userId="5cf91b3ea628cd44" providerId="LiveId" clId="{ADE706F5-A7AC-4DBA-9263-C9E9D31CDADC}" dt="2021-10-09T01:21:10.694" v="156"/>
          <ac:graphicFrameMkLst>
            <pc:docMk/>
            <pc:sldMk cId="3867112331" sldId="363"/>
            <ac:graphicFrameMk id="42" creationId="{F9C10BF0-7F99-48A1-94CF-D99EE3B7BF66}"/>
          </ac:graphicFrameMkLst>
        </pc:graphicFrameChg>
      </pc:sldChg>
      <pc:sldChg chg="modSp mod">
        <pc:chgData name="PME RSJD Ska" userId="5cf91b3ea628cd44" providerId="LiveId" clId="{ADE706F5-A7AC-4DBA-9263-C9E9D31CDADC}" dt="2021-10-09T01:26:10.478" v="219" actId="1076"/>
        <pc:sldMkLst>
          <pc:docMk/>
          <pc:sldMk cId="2548431849" sldId="364"/>
        </pc:sldMkLst>
        <pc:spChg chg="mod">
          <ac:chgData name="PME RSJD Ska" userId="5cf91b3ea628cd44" providerId="LiveId" clId="{ADE706F5-A7AC-4DBA-9263-C9E9D31CDADC}" dt="2021-10-09T01:22:37.191" v="165" actId="20577"/>
          <ac:spMkLst>
            <pc:docMk/>
            <pc:sldMk cId="2548431849" sldId="364"/>
            <ac:spMk id="41" creationId="{17384D9D-2224-4DCE-AA70-ECEBC4CFA165}"/>
          </ac:spMkLst>
        </pc:spChg>
        <pc:spChg chg="mod">
          <ac:chgData name="PME RSJD Ska" userId="5cf91b3ea628cd44" providerId="LiveId" clId="{ADE706F5-A7AC-4DBA-9263-C9E9D31CDADC}" dt="2021-10-09T01:22:59.308" v="172" actId="20577"/>
          <ac:spMkLst>
            <pc:docMk/>
            <pc:sldMk cId="2548431849" sldId="364"/>
            <ac:spMk id="53" creationId="{56608BF5-356B-49B8-B347-8A844ECEAEA6}"/>
          </ac:spMkLst>
        </pc:spChg>
        <pc:spChg chg="mod">
          <ac:chgData name="PME RSJD Ska" userId="5cf91b3ea628cd44" providerId="LiveId" clId="{ADE706F5-A7AC-4DBA-9263-C9E9D31CDADC}" dt="2021-10-09T01:23:19.139" v="181" actId="20577"/>
          <ac:spMkLst>
            <pc:docMk/>
            <pc:sldMk cId="2548431849" sldId="364"/>
            <ac:spMk id="54" creationId="{DF802944-1226-46C0-BC68-01F7AC32F354}"/>
          </ac:spMkLst>
        </pc:spChg>
        <pc:graphicFrameChg chg="mod">
          <ac:chgData name="PME RSJD Ska" userId="5cf91b3ea628cd44" providerId="LiveId" clId="{ADE706F5-A7AC-4DBA-9263-C9E9D31CDADC}" dt="2021-10-09T01:25:57.475" v="216" actId="1076"/>
          <ac:graphicFrameMkLst>
            <pc:docMk/>
            <pc:sldMk cId="2548431849" sldId="364"/>
            <ac:graphicFrameMk id="58" creationId="{59D09F27-958B-47C1-B06E-F73D586815A7}"/>
          </ac:graphicFrameMkLst>
        </pc:graphicFrameChg>
        <pc:graphicFrameChg chg="mod">
          <ac:chgData name="PME RSJD Ska" userId="5cf91b3ea628cd44" providerId="LiveId" clId="{ADE706F5-A7AC-4DBA-9263-C9E9D31CDADC}" dt="2021-10-09T01:26:03.695" v="217" actId="1076"/>
          <ac:graphicFrameMkLst>
            <pc:docMk/>
            <pc:sldMk cId="2548431849" sldId="364"/>
            <ac:graphicFrameMk id="59" creationId="{1762EC3B-7625-45BC-AD23-B9B1E839DF3F}"/>
          </ac:graphicFrameMkLst>
        </pc:graphicFrameChg>
        <pc:graphicFrameChg chg="mod">
          <ac:chgData name="PME RSJD Ska" userId="5cf91b3ea628cd44" providerId="LiveId" clId="{ADE706F5-A7AC-4DBA-9263-C9E9D31CDADC}" dt="2021-10-09T01:26:10.478" v="219" actId="1076"/>
          <ac:graphicFrameMkLst>
            <pc:docMk/>
            <pc:sldMk cId="2548431849" sldId="364"/>
            <ac:graphicFrameMk id="60" creationId="{AC8ABB2A-DD80-4FD2-A3B0-1F0C4B2613BC}"/>
          </ac:graphicFrameMkLst>
        </pc:graphicFrameChg>
      </pc:sldChg>
      <pc:sldChg chg="addSp delSp modSp mod">
        <pc:chgData name="PME RSJD Ska" userId="5cf91b3ea628cd44" providerId="LiveId" clId="{ADE706F5-A7AC-4DBA-9263-C9E9D31CDADC}" dt="2021-10-08T05:13:29.011" v="141" actId="14734"/>
        <pc:sldMkLst>
          <pc:docMk/>
          <pc:sldMk cId="3447455549" sldId="365"/>
        </pc:sldMkLst>
        <pc:graphicFrameChg chg="add mod modGraphic">
          <ac:chgData name="PME RSJD Ska" userId="5cf91b3ea628cd44" providerId="LiveId" clId="{ADE706F5-A7AC-4DBA-9263-C9E9D31CDADC}" dt="2021-10-08T05:13:29.011" v="141" actId="14734"/>
          <ac:graphicFrameMkLst>
            <pc:docMk/>
            <pc:sldMk cId="3447455549" sldId="365"/>
            <ac:graphicFrameMk id="3" creationId="{51663F5B-1AB1-4986-84DB-28A349BAFA9A}"/>
          </ac:graphicFrameMkLst>
        </pc:graphicFrameChg>
        <pc:graphicFrameChg chg="del">
          <ac:chgData name="PME RSJD Ska" userId="5cf91b3ea628cd44" providerId="LiveId" clId="{ADE706F5-A7AC-4DBA-9263-C9E9D31CDADC}" dt="2021-10-08T04:42:49.468" v="95" actId="478"/>
          <ac:graphicFrameMkLst>
            <pc:docMk/>
            <pc:sldMk cId="3447455549" sldId="365"/>
            <ac:graphicFrameMk id="4" creationId="{00000000-0000-0000-0000-000000000000}"/>
          </ac:graphicFrameMkLst>
        </pc:graphicFrameChg>
      </pc:sldChg>
      <pc:sldChg chg="modSp mod">
        <pc:chgData name="PME RSJD Ska" userId="5cf91b3ea628cd44" providerId="LiveId" clId="{ADE706F5-A7AC-4DBA-9263-C9E9D31CDADC}" dt="2021-10-21T01:22:14.127" v="245" actId="255"/>
        <pc:sldMkLst>
          <pc:docMk/>
          <pc:sldMk cId="1573127990" sldId="401"/>
        </pc:sldMkLst>
        <pc:graphicFrameChg chg="mod modGraphic">
          <ac:chgData name="PME RSJD Ska" userId="5cf91b3ea628cd44" providerId="LiveId" clId="{ADE706F5-A7AC-4DBA-9263-C9E9D31CDADC}" dt="2021-10-21T01:22:14.127" v="245" actId="255"/>
          <ac:graphicFrameMkLst>
            <pc:docMk/>
            <pc:sldMk cId="1573127990" sldId="401"/>
            <ac:graphicFrameMk id="8" creationId="{1734A647-C98C-4354-861F-6B315FEE2D0D}"/>
          </ac:graphicFrameMkLst>
        </pc:graphicFrameChg>
      </pc:sldChg>
      <pc:sldChg chg="addSp delSp modSp mod">
        <pc:chgData name="PME RSJD Ska" userId="5cf91b3ea628cd44" providerId="LiveId" clId="{ADE706F5-A7AC-4DBA-9263-C9E9D31CDADC}" dt="2021-10-21T02:21:33.504" v="354" actId="20577"/>
        <pc:sldMkLst>
          <pc:docMk/>
          <pc:sldMk cId="3162345217" sldId="403"/>
        </pc:sldMkLst>
        <pc:spChg chg="add del">
          <ac:chgData name="PME RSJD Ska" userId="5cf91b3ea628cd44" providerId="LiveId" clId="{ADE706F5-A7AC-4DBA-9263-C9E9D31CDADC}" dt="2021-10-14T01:17:43.281" v="222" actId="22"/>
          <ac:spMkLst>
            <pc:docMk/>
            <pc:sldMk cId="3162345217" sldId="403"/>
            <ac:spMk id="10" creationId="{E52682D5-437F-439F-A3AB-BB8D2601F648}"/>
          </ac:spMkLst>
        </pc:spChg>
        <pc:spChg chg="add del">
          <ac:chgData name="PME RSJD Ska" userId="5cf91b3ea628cd44" providerId="LiveId" clId="{ADE706F5-A7AC-4DBA-9263-C9E9D31CDADC}" dt="2021-10-14T01:17:47.330" v="224" actId="22"/>
          <ac:spMkLst>
            <pc:docMk/>
            <pc:sldMk cId="3162345217" sldId="403"/>
            <ac:spMk id="11" creationId="{68F6954A-E8C3-4C91-8AAD-118C35CBF3BC}"/>
          </ac:spMkLst>
        </pc:spChg>
        <pc:graphicFrameChg chg="modGraphic">
          <ac:chgData name="PME RSJD Ska" userId="5cf91b3ea628cd44" providerId="LiveId" clId="{ADE706F5-A7AC-4DBA-9263-C9E9D31CDADC}" dt="2021-10-21T02:21:33.504" v="354" actId="20577"/>
          <ac:graphicFrameMkLst>
            <pc:docMk/>
            <pc:sldMk cId="3162345217" sldId="403"/>
            <ac:graphicFrameMk id="8" creationId="{313AC246-3D32-43B4-BCCA-76AD2083723D}"/>
          </ac:graphicFrameMkLst>
        </pc:graphicFrameChg>
      </pc:sldChg>
      <pc:sldChg chg="add del">
        <pc:chgData name="PME RSJD Ska" userId="5cf91b3ea628cd44" providerId="LiveId" clId="{ADE706F5-A7AC-4DBA-9263-C9E9D31CDADC}" dt="2021-10-14T01:17:59.824" v="225"/>
        <pc:sldMkLst>
          <pc:docMk/>
          <pc:sldMk cId="2079322901" sldId="411"/>
        </pc:sldMkLst>
      </pc:sldChg>
      <pc:sldChg chg="add del">
        <pc:chgData name="PME RSJD Ska" userId="5cf91b3ea628cd44" providerId="LiveId" clId="{ADE706F5-A7AC-4DBA-9263-C9E9D31CDADC}" dt="2021-10-14T01:17:59.824" v="225"/>
        <pc:sldMkLst>
          <pc:docMk/>
          <pc:sldMk cId="1770343089" sldId="412"/>
        </pc:sldMkLst>
      </pc:sldChg>
      <pc:sldChg chg="add del">
        <pc:chgData name="PME RSJD Ska" userId="5cf91b3ea628cd44" providerId="LiveId" clId="{ADE706F5-A7AC-4DBA-9263-C9E9D31CDADC}" dt="2021-10-14T01:17:59.824" v="225"/>
        <pc:sldMkLst>
          <pc:docMk/>
          <pc:sldMk cId="2723820550" sldId="413"/>
        </pc:sldMkLst>
      </pc:sldChg>
      <pc:sldChg chg="add del">
        <pc:chgData name="PME RSJD Ska" userId="5cf91b3ea628cd44" providerId="LiveId" clId="{ADE706F5-A7AC-4DBA-9263-C9E9D31CDADC}" dt="2021-10-14T01:17:59.824" v="225"/>
        <pc:sldMkLst>
          <pc:docMk/>
          <pc:sldMk cId="5691578" sldId="414"/>
        </pc:sldMkLst>
      </pc:sldChg>
      <pc:sldChg chg="add del">
        <pc:chgData name="PME RSJD Ska" userId="5cf91b3ea628cd44" providerId="LiveId" clId="{ADE706F5-A7AC-4DBA-9263-C9E9D31CDADC}" dt="2021-10-14T01:17:59.824" v="225"/>
        <pc:sldMkLst>
          <pc:docMk/>
          <pc:sldMk cId="1884399655" sldId="415"/>
        </pc:sldMkLst>
      </pc:sldChg>
      <pc:sldChg chg="add del">
        <pc:chgData name="PME RSJD Ska" userId="5cf91b3ea628cd44" providerId="LiveId" clId="{ADE706F5-A7AC-4DBA-9263-C9E9D31CDADC}" dt="2021-10-14T01:17:59.824" v="225"/>
        <pc:sldMkLst>
          <pc:docMk/>
          <pc:sldMk cId="4045185873" sldId="416"/>
        </pc:sldMkLst>
      </pc:sldChg>
      <pc:sldChg chg="add del">
        <pc:chgData name="PME RSJD Ska" userId="5cf91b3ea628cd44" providerId="LiveId" clId="{ADE706F5-A7AC-4DBA-9263-C9E9D31CDADC}" dt="2021-10-14T01:17:59.824" v="225"/>
        <pc:sldMkLst>
          <pc:docMk/>
          <pc:sldMk cId="621756984" sldId="417"/>
        </pc:sldMkLst>
      </pc:sldChg>
      <pc:sldChg chg="modSp add del mod">
        <pc:chgData name="PME RSJD Ska" userId="5cf91b3ea628cd44" providerId="LiveId" clId="{ADE706F5-A7AC-4DBA-9263-C9E9D31CDADC}" dt="2021-10-21T01:18:58.009" v="243" actId="798"/>
        <pc:sldMkLst>
          <pc:docMk/>
          <pc:sldMk cId="3691347180" sldId="418"/>
        </pc:sldMkLst>
        <pc:graphicFrameChg chg="modGraphic">
          <ac:chgData name="PME RSJD Ska" userId="5cf91b3ea628cd44" providerId="LiveId" clId="{ADE706F5-A7AC-4DBA-9263-C9E9D31CDADC}" dt="2021-10-21T01:18:58.009" v="243" actId="798"/>
          <ac:graphicFrameMkLst>
            <pc:docMk/>
            <pc:sldMk cId="3691347180" sldId="418"/>
            <ac:graphicFrameMk id="3" creationId="{785B875A-F7D9-4E86-800D-6320B67A5048}"/>
          </ac:graphicFrameMkLst>
        </pc:graphicFrameChg>
      </pc:sldChg>
      <pc:sldChg chg="add del">
        <pc:chgData name="PME RSJD Ska" userId="5cf91b3ea628cd44" providerId="LiveId" clId="{ADE706F5-A7AC-4DBA-9263-C9E9D31CDADC}" dt="2021-10-14T01:17:59.824" v="225"/>
        <pc:sldMkLst>
          <pc:docMk/>
          <pc:sldMk cId="1939743405" sldId="419"/>
        </pc:sldMkLst>
      </pc:sldChg>
      <pc:sldChg chg="add del">
        <pc:chgData name="PME RSJD Ska" userId="5cf91b3ea628cd44" providerId="LiveId" clId="{ADE706F5-A7AC-4DBA-9263-C9E9D31CDADC}" dt="2021-10-14T01:17:59.824" v="225"/>
        <pc:sldMkLst>
          <pc:docMk/>
          <pc:sldMk cId="2251071576" sldId="420"/>
        </pc:sldMkLst>
      </pc:sldChg>
      <pc:sldChg chg="add del">
        <pc:chgData name="PME RSJD Ska" userId="5cf91b3ea628cd44" providerId="LiveId" clId="{ADE706F5-A7AC-4DBA-9263-C9E9D31CDADC}" dt="2021-10-14T01:17:59.824" v="225"/>
        <pc:sldMkLst>
          <pc:docMk/>
          <pc:sldMk cId="1956064531" sldId="421"/>
        </pc:sldMkLst>
      </pc:sldChg>
      <pc:sldChg chg="add del">
        <pc:chgData name="PME RSJD Ska" userId="5cf91b3ea628cd44" providerId="LiveId" clId="{ADE706F5-A7AC-4DBA-9263-C9E9D31CDADC}" dt="2021-10-14T01:17:59.824" v="225"/>
        <pc:sldMkLst>
          <pc:docMk/>
          <pc:sldMk cId="3097875889" sldId="422"/>
        </pc:sldMkLst>
      </pc:sldChg>
      <pc:sldChg chg="add del">
        <pc:chgData name="PME RSJD Ska" userId="5cf91b3ea628cd44" providerId="LiveId" clId="{ADE706F5-A7AC-4DBA-9263-C9E9D31CDADC}" dt="2021-10-14T01:17:59.824" v="225"/>
        <pc:sldMkLst>
          <pc:docMk/>
          <pc:sldMk cId="2007045483" sldId="423"/>
        </pc:sldMkLst>
      </pc:sldChg>
      <pc:sldChg chg="add del">
        <pc:chgData name="PME RSJD Ska" userId="5cf91b3ea628cd44" providerId="LiveId" clId="{ADE706F5-A7AC-4DBA-9263-C9E9D31CDADC}" dt="2021-10-14T01:17:59.824" v="225"/>
        <pc:sldMkLst>
          <pc:docMk/>
          <pc:sldMk cId="4278651240" sldId="424"/>
        </pc:sldMkLst>
      </pc:sldChg>
      <pc:sldChg chg="add del">
        <pc:chgData name="PME RSJD Ska" userId="5cf91b3ea628cd44" providerId="LiveId" clId="{ADE706F5-A7AC-4DBA-9263-C9E9D31CDADC}" dt="2021-10-14T01:17:59.824" v="225"/>
        <pc:sldMkLst>
          <pc:docMk/>
          <pc:sldMk cId="3239925816" sldId="425"/>
        </pc:sldMkLst>
      </pc:sldChg>
      <pc:sldChg chg="add del">
        <pc:chgData name="PME RSJD Ska" userId="5cf91b3ea628cd44" providerId="LiveId" clId="{ADE706F5-A7AC-4DBA-9263-C9E9D31CDADC}" dt="2021-10-14T01:17:59.824" v="225"/>
        <pc:sldMkLst>
          <pc:docMk/>
          <pc:sldMk cId="35737617" sldId="426"/>
        </pc:sldMkLst>
      </pc:sldChg>
      <pc:sldChg chg="add del">
        <pc:chgData name="PME RSJD Ska" userId="5cf91b3ea628cd44" providerId="LiveId" clId="{ADE706F5-A7AC-4DBA-9263-C9E9D31CDADC}" dt="2021-10-14T01:17:59.824" v="225"/>
        <pc:sldMkLst>
          <pc:docMk/>
          <pc:sldMk cId="4119484934" sldId="427"/>
        </pc:sldMkLst>
      </pc:sldChg>
      <pc:sldChg chg="add del">
        <pc:chgData name="PME RSJD Ska" userId="5cf91b3ea628cd44" providerId="LiveId" clId="{ADE706F5-A7AC-4DBA-9263-C9E9D31CDADC}" dt="2021-10-14T01:17:59.824" v="225"/>
        <pc:sldMkLst>
          <pc:docMk/>
          <pc:sldMk cId="3538454002" sldId="428"/>
        </pc:sldMkLst>
      </pc:sldChg>
      <pc:sldChg chg="add del">
        <pc:chgData name="PME RSJD Ska" userId="5cf91b3ea628cd44" providerId="LiveId" clId="{ADE706F5-A7AC-4DBA-9263-C9E9D31CDADC}" dt="2021-10-14T01:17:59.824" v="225"/>
        <pc:sldMkLst>
          <pc:docMk/>
          <pc:sldMk cId="1762999564" sldId="429"/>
        </pc:sldMkLst>
      </pc:sldChg>
      <pc:sldChg chg="add del">
        <pc:chgData name="PME RSJD Ska" userId="5cf91b3ea628cd44" providerId="LiveId" clId="{ADE706F5-A7AC-4DBA-9263-C9E9D31CDADC}" dt="2021-10-14T01:17:59.824" v="225"/>
        <pc:sldMkLst>
          <pc:docMk/>
          <pc:sldMk cId="4080179377" sldId="430"/>
        </pc:sldMkLst>
      </pc:sldChg>
      <pc:sldChg chg="add del">
        <pc:chgData name="PME RSJD Ska" userId="5cf91b3ea628cd44" providerId="LiveId" clId="{ADE706F5-A7AC-4DBA-9263-C9E9D31CDADC}" dt="2021-10-14T01:17:59.824" v="225"/>
        <pc:sldMkLst>
          <pc:docMk/>
          <pc:sldMk cId="1014663908" sldId="431"/>
        </pc:sldMkLst>
      </pc:sldChg>
      <pc:sldChg chg="add del">
        <pc:chgData name="PME RSJD Ska" userId="5cf91b3ea628cd44" providerId="LiveId" clId="{ADE706F5-A7AC-4DBA-9263-C9E9D31CDADC}" dt="2021-10-14T01:17:59.824" v="225"/>
        <pc:sldMkLst>
          <pc:docMk/>
          <pc:sldMk cId="3981229878" sldId="432"/>
        </pc:sldMkLst>
      </pc:sldChg>
      <pc:sldChg chg="add del">
        <pc:chgData name="PME RSJD Ska" userId="5cf91b3ea628cd44" providerId="LiveId" clId="{ADE706F5-A7AC-4DBA-9263-C9E9D31CDADC}" dt="2021-10-14T01:17:59.824" v="225"/>
        <pc:sldMkLst>
          <pc:docMk/>
          <pc:sldMk cId="2506885701" sldId="433"/>
        </pc:sldMkLst>
      </pc:sldChg>
      <pc:sldChg chg="add del">
        <pc:chgData name="PME RSJD Ska" userId="5cf91b3ea628cd44" providerId="LiveId" clId="{ADE706F5-A7AC-4DBA-9263-C9E9D31CDADC}" dt="2021-10-14T01:17:59.824" v="225"/>
        <pc:sldMkLst>
          <pc:docMk/>
          <pc:sldMk cId="819104998" sldId="434"/>
        </pc:sldMkLst>
      </pc:sldChg>
      <pc:sldChg chg="add del">
        <pc:chgData name="PME RSJD Ska" userId="5cf91b3ea628cd44" providerId="LiveId" clId="{ADE706F5-A7AC-4DBA-9263-C9E9D31CDADC}" dt="2021-10-14T01:17:59.824" v="225"/>
        <pc:sldMkLst>
          <pc:docMk/>
          <pc:sldMk cId="2289692187" sldId="435"/>
        </pc:sldMkLst>
      </pc:sldChg>
      <pc:sldChg chg="add del">
        <pc:chgData name="PME RSJD Ska" userId="5cf91b3ea628cd44" providerId="LiveId" clId="{ADE706F5-A7AC-4DBA-9263-C9E9D31CDADC}" dt="2021-10-14T01:17:59.824" v="225"/>
        <pc:sldMkLst>
          <pc:docMk/>
          <pc:sldMk cId="330781263" sldId="436"/>
        </pc:sldMkLst>
      </pc:sldChg>
      <pc:sldMasterChg chg="delSldLayout">
        <pc:chgData name="PME RSJD Ska" userId="5cf91b3ea628cd44" providerId="LiveId" clId="{ADE706F5-A7AC-4DBA-9263-C9E9D31CDADC}" dt="2021-10-14T01:17:28.278" v="220" actId="47"/>
        <pc:sldMasterMkLst>
          <pc:docMk/>
          <pc:sldMasterMk cId="0" sldId="2147483648"/>
        </pc:sldMasterMkLst>
        <pc:sldLayoutChg chg="del">
          <pc:chgData name="PME RSJD Ska" userId="5cf91b3ea628cd44" providerId="LiveId" clId="{ADE706F5-A7AC-4DBA-9263-C9E9D31CDADC}" dt="2021-10-14T01:17:28.278" v="220" actId="47"/>
          <pc:sldLayoutMkLst>
            <pc:docMk/>
            <pc:sldMasterMk cId="0" sldId="2147483648"/>
            <pc:sldLayoutMk cId="493320361" sldId="2147483661"/>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0339816469325376"/>
          <c:w val="0.9756327271138413"/>
          <c:h val="0.7329555049384413"/>
        </c:manualLayout>
      </c:layout>
      <c:bar3DChart>
        <c:barDir val="col"/>
        <c:grouping val="clustered"/>
        <c:varyColors val="0"/>
        <c:ser>
          <c:idx val="0"/>
          <c:order val="0"/>
          <c:tx>
            <c:strRef>
              <c:f>Sheet1!$B$1</c:f>
              <c:strCache>
                <c:ptCount val="1"/>
                <c:pt idx="0">
                  <c:v>Anggaran</c:v>
                </c:pt>
              </c:strCache>
            </c:strRef>
          </c:tx>
          <c:spPr>
            <a:solidFill>
              <a:schemeClr val="accent6">
                <a:lumMod val="75000"/>
              </a:schemeClr>
            </a:solidFill>
            <a:ln>
              <a:noFill/>
            </a:ln>
            <a:effectLst/>
            <a:sp3d/>
          </c:spPr>
          <c:invertIfNegative val="0"/>
          <c:dLbls>
            <c:dLbl>
              <c:idx val="0"/>
              <c:layout>
                <c:manualLayout>
                  <c:x val="0"/>
                  <c:y val="-2.10937487024022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019-4E58-B51A-889D1559D4D0}"/>
                </c:ext>
              </c:extLst>
            </c:dLbl>
            <c:dLbl>
              <c:idx val="1"/>
              <c:layout>
                <c:manualLayout>
                  <c:x val="2.6361220914296112E-2"/>
                  <c:y val="-2.81249982698696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019-4E58-B51A-889D1559D4D0}"/>
                </c:ext>
              </c:extLst>
            </c:dLbl>
            <c:dLbl>
              <c:idx val="2"/>
              <c:layout>
                <c:manualLayout>
                  <c:x val="7.3963481708280137E-3"/>
                  <c:y val="-6.1202963719310721E-2"/>
                </c:manualLayout>
              </c:layout>
              <c:tx>
                <c:rich>
                  <a:bodyPr/>
                  <a:lstStyle/>
                  <a:p>
                    <a:r>
                      <a:rPr lang="en-US" sz="1800" b="1" i="0" u="none" strike="noStrike" baseline="0" dirty="0">
                        <a:effectLst/>
                      </a:rPr>
                      <a:t> 140,000,000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5019-4E58-B51A-889D1559D4D0}"/>
                </c:ext>
              </c:extLst>
            </c:dLbl>
            <c:spPr>
              <a:noFill/>
              <a:ln>
                <a:noFill/>
              </a:ln>
              <a:effectLst/>
            </c:spPr>
            <c:txPr>
              <a:bodyPr rot="0" spcFirstLastPara="1" vertOverflow="overflow" horzOverflow="overflow" vert="horz" wrap="square" lIns="38100" tIns="19050" rIns="38100" bIns="19050" anchor="ctr" anchorCtr="1">
                <a:spAutoFit/>
              </a:bodyPr>
              <a:lstStyle/>
              <a:p>
                <a:pPr>
                  <a:defRPr sz="1800" b="1"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a:solidFill>
                        <a:schemeClr val="tx1">
                          <a:lumMod val="35000"/>
                          <a:lumOff val="65000"/>
                        </a:schemeClr>
                      </a:solidFill>
                    </a:ln>
                    <a:effectLst/>
                  </c:spPr>
                </c15:leaderLines>
              </c:ext>
            </c:extLst>
          </c:dLbls>
          <c:cat>
            <c:strRef>
              <c:f>Sheet1!$A$2:$A$4</c:f>
              <c:strCache>
                <c:ptCount val="3"/>
                <c:pt idx="0">
                  <c:v>PROGRAM PENUNJANGURUSAN PEMERINTAHAN DAERAH</c:v>
                </c:pt>
                <c:pt idx="1">
                  <c:v>PROGRAM PEMENUHAN UPAYA KESEHATAN PERORANGAN DAN UPAYA KESEHATAN MASYARAKAT</c:v>
                </c:pt>
                <c:pt idx="2">
                  <c:v>PROGRAM PEMBERDAYAAN MASYARAKAT BIDANG KESEHATAN</c:v>
                </c:pt>
              </c:strCache>
            </c:strRef>
          </c:cat>
          <c:val>
            <c:numRef>
              <c:f>Sheet1!$B$2:$B$4</c:f>
              <c:numCache>
                <c:formatCode>_(* #,##0_);_(* \(#,##0\);_(* "-"??_);_(@_)</c:formatCode>
                <c:ptCount val="3"/>
                <c:pt idx="0">
                  <c:v>72935143000</c:v>
                </c:pt>
                <c:pt idx="1">
                  <c:v>70175000000</c:v>
                </c:pt>
                <c:pt idx="2">
                  <c:v>140000000</c:v>
                </c:pt>
              </c:numCache>
            </c:numRef>
          </c:val>
          <c:extLst>
            <c:ext xmlns:c16="http://schemas.microsoft.com/office/drawing/2014/chart" uri="{C3380CC4-5D6E-409C-BE32-E72D297353CC}">
              <c16:uniqueId val="{00000000-5019-4E58-B51A-889D1559D4D0}"/>
            </c:ext>
          </c:extLst>
        </c:ser>
        <c:ser>
          <c:idx val="1"/>
          <c:order val="1"/>
          <c:tx>
            <c:strRef>
              <c:f>Sheet1!$C$1</c:f>
              <c:strCache>
                <c:ptCount val="1"/>
                <c:pt idx="0">
                  <c:v>Realisasi</c:v>
                </c:pt>
              </c:strCache>
            </c:strRef>
          </c:tx>
          <c:spPr>
            <a:solidFill>
              <a:schemeClr val="accent2"/>
            </a:solidFill>
            <a:ln>
              <a:noFill/>
            </a:ln>
            <a:effectLst/>
            <a:sp3d/>
          </c:spPr>
          <c:invertIfNegative val="0"/>
          <c:dLbls>
            <c:dLbl>
              <c:idx val="0"/>
              <c:layout>
                <c:manualLayout>
                  <c:x val="6.5299843479081382E-2"/>
                  <c:y val="-6.79220583711325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019-4E58-B51A-889D1559D4D0}"/>
                </c:ext>
              </c:extLst>
            </c:dLbl>
            <c:dLbl>
              <c:idx val="1"/>
              <c:layout>
                <c:manualLayout>
                  <c:x val="5.7226636307288845E-2"/>
                  <c:y val="-6.27499492737971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019-4E58-B51A-889D1559D4D0}"/>
                </c:ext>
              </c:extLst>
            </c:dLbl>
            <c:dLbl>
              <c:idx val="2"/>
              <c:layout>
                <c:manualLayout>
                  <c:x val="4.7331901356325666E-2"/>
                  <c:y val="-3.72343419666057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019-4E58-B51A-889D1559D4D0}"/>
                </c:ext>
              </c:extLst>
            </c:dLbl>
            <c:numFmt formatCode="#,##0" sourceLinked="0"/>
            <c:spPr>
              <a:noFill/>
              <a:ln>
                <a:noFill/>
              </a:ln>
              <a:effectLst/>
            </c:spPr>
            <c:txPr>
              <a:bodyPr rot="0" spcFirstLastPara="1" vertOverflow="clip" horzOverflow="clip" vert="horz" wrap="square" lIns="38100" tIns="19050" rIns="38100" bIns="19050" anchor="ctr" anchorCtr="1">
                <a:spAutoFit/>
              </a:bodyPr>
              <a:lstStyle/>
              <a:p>
                <a:pPr>
                  <a:defRPr sz="1800" b="1"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PROGRAM PENUNJANGURUSAN PEMERINTAHAN DAERAH</c:v>
                </c:pt>
                <c:pt idx="1">
                  <c:v>PROGRAM PEMENUHAN UPAYA KESEHATAN PERORANGAN DAN UPAYA KESEHATAN MASYARAKAT</c:v>
                </c:pt>
                <c:pt idx="2">
                  <c:v>PROGRAM PEMBERDAYAAN MASYARAKAT BIDANG KESEHATAN</c:v>
                </c:pt>
              </c:strCache>
            </c:strRef>
          </c:cat>
          <c:val>
            <c:numRef>
              <c:f>Sheet1!$C$2:$C$4</c:f>
              <c:numCache>
                <c:formatCode>_(* #,##0_);_(* \(#,##0\);_(* "-"??_);_(@_)</c:formatCode>
                <c:ptCount val="3"/>
                <c:pt idx="0">
                  <c:v>44689794140</c:v>
                </c:pt>
                <c:pt idx="1">
                  <c:v>29361483884</c:v>
                </c:pt>
                <c:pt idx="2">
                  <c:v>86900884</c:v>
                </c:pt>
              </c:numCache>
            </c:numRef>
          </c:val>
          <c:extLst>
            <c:ext xmlns:c16="http://schemas.microsoft.com/office/drawing/2014/chart" uri="{C3380CC4-5D6E-409C-BE32-E72D297353CC}">
              <c16:uniqueId val="{00000001-5019-4E58-B51A-889D1559D4D0}"/>
            </c:ext>
          </c:extLst>
        </c:ser>
        <c:dLbls>
          <c:showLegendKey val="0"/>
          <c:showVal val="1"/>
          <c:showCatName val="0"/>
          <c:showSerName val="0"/>
          <c:showPercent val="0"/>
          <c:showBubbleSize val="0"/>
        </c:dLbls>
        <c:gapWidth val="182"/>
        <c:gapDepth val="16"/>
        <c:shape val="box"/>
        <c:axId val="620172608"/>
        <c:axId val="620175232"/>
        <c:axId val="0"/>
      </c:bar3DChart>
      <c:catAx>
        <c:axId val="6201726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cap="all" spc="120" normalizeH="0" baseline="0">
                <a:solidFill>
                  <a:schemeClr val="tx1">
                    <a:lumMod val="65000"/>
                    <a:lumOff val="35000"/>
                  </a:schemeClr>
                </a:solidFill>
                <a:latin typeface="+mn-lt"/>
                <a:ea typeface="+mn-ea"/>
                <a:cs typeface="+mn-cs"/>
              </a:defRPr>
            </a:pPr>
            <a:endParaRPr lang="en-US"/>
          </a:p>
        </c:txPr>
        <c:crossAx val="620175232"/>
        <c:crosses val="autoZero"/>
        <c:auto val="1"/>
        <c:lblAlgn val="ctr"/>
        <c:lblOffset val="100"/>
        <c:noMultiLvlLbl val="0"/>
      </c:catAx>
      <c:valAx>
        <c:axId val="620175232"/>
        <c:scaling>
          <c:orientation val="minMax"/>
        </c:scaling>
        <c:delete val="1"/>
        <c:axPos val="l"/>
        <c:numFmt formatCode="_(* #,##0_);_(* \(#,##0\);_(* &quot;-&quot;??_);_(@_)" sourceLinked="1"/>
        <c:majorTickMark val="none"/>
        <c:minorTickMark val="none"/>
        <c:tickLblPos val="nextTo"/>
        <c:crossAx val="620172608"/>
        <c:crosses val="autoZero"/>
        <c:crossBetween val="between"/>
      </c:valAx>
      <c:spPr>
        <a:noFill/>
        <a:ln>
          <a:noFill/>
        </a:ln>
        <a:effectLst/>
      </c:spPr>
    </c:plotArea>
    <c:legend>
      <c:legendPos val="t"/>
      <c:layout>
        <c:manualLayout>
          <c:xMode val="edge"/>
          <c:yMode val="edge"/>
          <c:x val="0"/>
          <c:y val="0.87697423108894434"/>
          <c:w val="0.28696484336265221"/>
          <c:h val="7.369895471295515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Fisik</c:v>
                </c:pt>
              </c:strCache>
            </c:strRef>
          </c:tx>
          <c:spPr>
            <a:solidFill>
              <a:schemeClr val="accent6">
                <a:lumMod val="75000"/>
              </a:schemeClr>
            </a:solidFill>
            <a:ln>
              <a:noFill/>
            </a:ln>
            <a:effectLst/>
            <a:sp3d/>
          </c:spPr>
          <c:invertIfNegative val="0"/>
          <c:dPt>
            <c:idx val="0"/>
            <c:invertIfNegative val="0"/>
            <c:bubble3D val="0"/>
            <c:spPr>
              <a:solidFill>
                <a:schemeClr val="accent6">
                  <a:lumMod val="75000"/>
                </a:schemeClr>
              </a:solidFill>
              <a:ln>
                <a:noFill/>
              </a:ln>
              <a:effectLst/>
              <a:sp3d/>
            </c:spPr>
            <c:extLst>
              <c:ext xmlns:c16="http://schemas.microsoft.com/office/drawing/2014/chart" uri="{C3380CC4-5D6E-409C-BE32-E72D297353CC}">
                <c16:uniqueId val="{00000001-9D26-4406-B3E5-C6F5E401EA57}"/>
              </c:ext>
            </c:extLst>
          </c:dPt>
          <c:dPt>
            <c:idx val="1"/>
            <c:invertIfNegative val="0"/>
            <c:bubble3D val="0"/>
            <c:spPr>
              <a:solidFill>
                <a:schemeClr val="accent6">
                  <a:lumMod val="75000"/>
                </a:schemeClr>
              </a:solidFill>
              <a:ln>
                <a:noFill/>
              </a:ln>
              <a:effectLst/>
              <a:sp3d/>
            </c:spPr>
            <c:extLst>
              <c:ext xmlns:c16="http://schemas.microsoft.com/office/drawing/2014/chart" uri="{C3380CC4-5D6E-409C-BE32-E72D297353CC}">
                <c16:uniqueId val="{00000003-9D26-4406-B3E5-C6F5E401EA57}"/>
              </c:ext>
            </c:extLst>
          </c:dPt>
          <c:dPt>
            <c:idx val="2"/>
            <c:invertIfNegative val="0"/>
            <c:bubble3D val="0"/>
            <c:spPr>
              <a:solidFill>
                <a:schemeClr val="accent6">
                  <a:lumMod val="75000"/>
                </a:schemeClr>
              </a:solidFill>
              <a:ln>
                <a:noFill/>
              </a:ln>
              <a:effectLst/>
              <a:sp3d/>
            </c:spPr>
            <c:extLst>
              <c:ext xmlns:c16="http://schemas.microsoft.com/office/drawing/2014/chart" uri="{C3380CC4-5D6E-409C-BE32-E72D297353CC}">
                <c16:uniqueId val="{00000005-9D26-4406-B3E5-C6F5E401EA57}"/>
              </c:ext>
            </c:extLst>
          </c:dPt>
          <c:dLbls>
            <c:dLbl>
              <c:idx val="0"/>
              <c:layout>
                <c:manualLayout>
                  <c:x val="0"/>
                  <c:y val="-2.10937487024022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D26-4406-B3E5-C6F5E401EA57}"/>
                </c:ext>
              </c:extLst>
            </c:dLbl>
            <c:dLbl>
              <c:idx val="1"/>
              <c:layout>
                <c:manualLayout>
                  <c:x val="2.6361220914296112E-2"/>
                  <c:y val="-2.81249982698696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D26-4406-B3E5-C6F5E401EA57}"/>
                </c:ext>
              </c:extLst>
            </c:dLbl>
            <c:dLbl>
              <c:idx val="2"/>
              <c:layout>
                <c:manualLayout>
                  <c:x val="7.3963481708280137E-3"/>
                  <c:y val="-6.12029637193107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D26-4406-B3E5-C6F5E401EA57}"/>
                </c:ext>
              </c:extLst>
            </c:dLbl>
            <c:spPr>
              <a:noFill/>
              <a:ln>
                <a:noFill/>
              </a:ln>
              <a:effectLst/>
            </c:spPr>
            <c:txPr>
              <a:bodyPr rot="0" spcFirstLastPara="1" vertOverflow="overflow" horzOverflow="overflow" vert="horz" wrap="square" lIns="38100" tIns="19050" rIns="38100" bIns="19050" anchor="ctr" anchorCtr="1">
                <a:spAutoFit/>
              </a:bodyPr>
              <a:lstStyle/>
              <a:p>
                <a:pPr>
                  <a:defRPr sz="1800" b="1"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a:solidFill>
                        <a:schemeClr val="tx1">
                          <a:lumMod val="35000"/>
                          <a:lumOff val="65000"/>
                        </a:schemeClr>
                      </a:solidFill>
                    </a:ln>
                    <a:effectLst/>
                  </c:spPr>
                </c15:leaderLines>
              </c:ext>
            </c:extLst>
          </c:dLbls>
          <c:cat>
            <c:strRef>
              <c:f>Sheet1!$A$2:$A$4</c:f>
              <c:strCache>
                <c:ptCount val="3"/>
                <c:pt idx="0">
                  <c:v>PROGRAM PENUNJANGURUSAN PEMERINTAHAN DAERAH</c:v>
                </c:pt>
                <c:pt idx="1">
                  <c:v>PROGRAM PEMENUHAN UPAYA KESEHATAN PERORANGAN DAN UPAYA KESEHATAN MASYARAKAT</c:v>
                </c:pt>
                <c:pt idx="2">
                  <c:v>PROGRAM PEMBERDAYAAN MASYARAKAT BIDANG KESEHATAN</c:v>
                </c:pt>
              </c:strCache>
            </c:strRef>
          </c:cat>
          <c:val>
            <c:numRef>
              <c:f>Sheet1!$B$2:$B$4</c:f>
              <c:numCache>
                <c:formatCode>0.00%</c:formatCode>
                <c:ptCount val="3"/>
                <c:pt idx="0">
                  <c:v>0.78580000000000005</c:v>
                </c:pt>
                <c:pt idx="1">
                  <c:v>0.55989999999999995</c:v>
                </c:pt>
                <c:pt idx="2">
                  <c:v>0.74970000000000003</c:v>
                </c:pt>
              </c:numCache>
            </c:numRef>
          </c:val>
          <c:extLst>
            <c:ext xmlns:c16="http://schemas.microsoft.com/office/drawing/2014/chart" uri="{C3380CC4-5D6E-409C-BE32-E72D297353CC}">
              <c16:uniqueId val="{00000006-9D26-4406-B3E5-C6F5E401EA57}"/>
            </c:ext>
          </c:extLst>
        </c:ser>
        <c:ser>
          <c:idx val="1"/>
          <c:order val="1"/>
          <c:tx>
            <c:strRef>
              <c:f>Sheet1!$C$1</c:f>
              <c:strCache>
                <c:ptCount val="1"/>
                <c:pt idx="0">
                  <c:v>Keuangan</c:v>
                </c:pt>
              </c:strCache>
            </c:strRef>
          </c:tx>
          <c:spPr>
            <a:solidFill>
              <a:schemeClr val="accent2"/>
            </a:solidFill>
            <a:ln>
              <a:noFill/>
            </a:ln>
            <a:effectLst/>
            <a:sp3d/>
          </c:spPr>
          <c:invertIfNegative val="0"/>
          <c:dLbls>
            <c:dLbl>
              <c:idx val="0"/>
              <c:layout>
                <c:manualLayout>
                  <c:x val="6.5299843479081382E-2"/>
                  <c:y val="-6.79220583711325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D26-4406-B3E5-C6F5E401EA57}"/>
                </c:ext>
              </c:extLst>
            </c:dLbl>
            <c:dLbl>
              <c:idx val="1"/>
              <c:layout>
                <c:manualLayout>
                  <c:x val="5.7226636307288845E-2"/>
                  <c:y val="-6.27499492737971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D26-4406-B3E5-C6F5E401EA57}"/>
                </c:ext>
              </c:extLst>
            </c:dLbl>
            <c:dLbl>
              <c:idx val="2"/>
              <c:layout>
                <c:manualLayout>
                  <c:x val="4.7331901356325666E-2"/>
                  <c:y val="-3.72343419666057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D26-4406-B3E5-C6F5E401EA57}"/>
                </c:ext>
              </c:extLst>
            </c:dLbl>
            <c:spPr>
              <a:noFill/>
              <a:ln>
                <a:noFill/>
              </a:ln>
              <a:effectLst/>
            </c:spPr>
            <c:txPr>
              <a:bodyPr rot="0" spcFirstLastPara="1" vertOverflow="clip" horzOverflow="clip" vert="horz" wrap="square" lIns="38100" tIns="19050" rIns="38100" bIns="19050" anchor="ctr" anchorCtr="1">
                <a:spAutoFit/>
              </a:bodyPr>
              <a:lstStyle/>
              <a:p>
                <a:pPr>
                  <a:defRPr sz="1800" b="1"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PROGRAM PENUNJANGURUSAN PEMERINTAHAN DAERAH</c:v>
                </c:pt>
                <c:pt idx="1">
                  <c:v>PROGRAM PEMENUHAN UPAYA KESEHATAN PERORANGAN DAN UPAYA KESEHATAN MASYARAKAT</c:v>
                </c:pt>
                <c:pt idx="2">
                  <c:v>PROGRAM PEMBERDAYAAN MASYARAKAT BIDANG KESEHATAN</c:v>
                </c:pt>
              </c:strCache>
            </c:strRef>
          </c:cat>
          <c:val>
            <c:numRef>
              <c:f>Sheet1!$C$2:$C$4</c:f>
              <c:numCache>
                <c:formatCode>0.00%</c:formatCode>
                <c:ptCount val="3"/>
                <c:pt idx="0">
                  <c:v>0.61270000000000002</c:v>
                </c:pt>
                <c:pt idx="1">
                  <c:v>0.41839999999999999</c:v>
                </c:pt>
                <c:pt idx="2">
                  <c:v>0.62070000000000003</c:v>
                </c:pt>
              </c:numCache>
            </c:numRef>
          </c:val>
          <c:extLst>
            <c:ext xmlns:c16="http://schemas.microsoft.com/office/drawing/2014/chart" uri="{C3380CC4-5D6E-409C-BE32-E72D297353CC}">
              <c16:uniqueId val="{0000000A-9D26-4406-B3E5-C6F5E401EA57}"/>
            </c:ext>
          </c:extLst>
        </c:ser>
        <c:dLbls>
          <c:showLegendKey val="0"/>
          <c:showVal val="1"/>
          <c:showCatName val="0"/>
          <c:showSerName val="0"/>
          <c:showPercent val="0"/>
          <c:showBubbleSize val="0"/>
        </c:dLbls>
        <c:gapWidth val="182"/>
        <c:gapDepth val="16"/>
        <c:shape val="box"/>
        <c:axId val="620172608"/>
        <c:axId val="620175232"/>
        <c:axId val="0"/>
      </c:bar3DChart>
      <c:catAx>
        <c:axId val="6201726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cap="all" spc="120" normalizeH="0" baseline="0">
                <a:solidFill>
                  <a:schemeClr val="tx1">
                    <a:lumMod val="65000"/>
                    <a:lumOff val="35000"/>
                  </a:schemeClr>
                </a:solidFill>
                <a:latin typeface="+mn-lt"/>
                <a:ea typeface="+mn-ea"/>
                <a:cs typeface="+mn-cs"/>
              </a:defRPr>
            </a:pPr>
            <a:endParaRPr lang="en-US"/>
          </a:p>
        </c:txPr>
        <c:crossAx val="620175232"/>
        <c:crosses val="autoZero"/>
        <c:auto val="1"/>
        <c:lblAlgn val="ctr"/>
        <c:lblOffset val="100"/>
        <c:noMultiLvlLbl val="0"/>
      </c:catAx>
      <c:valAx>
        <c:axId val="620175232"/>
        <c:scaling>
          <c:orientation val="minMax"/>
        </c:scaling>
        <c:delete val="1"/>
        <c:axPos val="l"/>
        <c:numFmt formatCode="0.00%" sourceLinked="1"/>
        <c:majorTickMark val="none"/>
        <c:minorTickMark val="none"/>
        <c:tickLblPos val="nextTo"/>
        <c:crossAx val="620172608"/>
        <c:crosses val="autoZero"/>
        <c:crossBetween val="between"/>
      </c:valAx>
      <c:spPr>
        <a:noFill/>
        <a:ln>
          <a:noFill/>
        </a:ln>
        <a:effectLst/>
      </c:spPr>
    </c:plotArea>
    <c:legend>
      <c:legendPos val="t"/>
      <c:layout>
        <c:manualLayout>
          <c:xMode val="edge"/>
          <c:yMode val="edge"/>
          <c:x val="0"/>
          <c:y val="0.87697423108894434"/>
          <c:w val="0.28696484336265221"/>
          <c:h val="7.369895471295515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manualLayout>
          <c:layoutTarget val="inner"/>
          <c:xMode val="edge"/>
          <c:yMode val="edge"/>
          <c:x val="0"/>
          <c:y val="4.1642749571035316E-2"/>
          <c:w val="0.9521953935317734"/>
          <c:h val="0.59180863961975261"/>
        </c:manualLayout>
      </c:layout>
      <c:bar3DChart>
        <c:barDir val="col"/>
        <c:grouping val="clustered"/>
        <c:varyColors val="0"/>
        <c:ser>
          <c:idx val="0"/>
          <c:order val="0"/>
          <c:tx>
            <c:strRef>
              <c:f>Sheet1!$B$1</c:f>
              <c:strCache>
                <c:ptCount val="1"/>
                <c:pt idx="0">
                  <c:v>PENDAPATAN</c:v>
                </c:pt>
              </c:strCache>
            </c:strRef>
          </c:tx>
          <c:spPr>
            <a:gradFill rotWithShape="1">
              <a:gsLst>
                <a:gs pos="0">
                  <a:schemeClr val="accent1">
                    <a:tint val="96000"/>
                    <a:lumMod val="100000"/>
                  </a:schemeClr>
                </a:gs>
                <a:gs pos="78000">
                  <a:schemeClr val="accent1">
                    <a:shade val="94000"/>
                    <a:lumMod val="94000"/>
                  </a:schemeClr>
                </a:gs>
              </a:gsLst>
              <a:lin ang="5400000" scaled="0"/>
            </a:gradFill>
            <a:ln>
              <a:noFill/>
            </a:ln>
            <a:effectLst>
              <a:outerShdw blurRad="38100" dist="25400" dir="5400000" rotWithShape="0">
                <a:srgbClr val="000000">
                  <a:alpha val="35000"/>
                </a:srgbClr>
              </a:outerShdw>
            </a:effectLst>
            <a:sp3d/>
          </c:spPr>
          <c:invertIfNegative val="0"/>
          <c:dPt>
            <c:idx val="0"/>
            <c:invertIfNegative val="0"/>
            <c:bubble3D val="0"/>
            <c:spPr>
              <a:solidFill>
                <a:srgbClr val="00B05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1-B636-4152-AF9D-7B4C69B64466}"/>
              </c:ext>
            </c:extLst>
          </c:dPt>
          <c:dPt>
            <c:idx val="1"/>
            <c:invertIfNegative val="0"/>
            <c:bubble3D val="0"/>
            <c:spPr>
              <a:solidFill>
                <a:srgbClr val="E28B0A"/>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3-B636-4152-AF9D-7B4C69B64466}"/>
              </c:ext>
            </c:extLst>
          </c:dPt>
          <c:dPt>
            <c:idx val="3"/>
            <c:invertIfNegative val="0"/>
            <c:bubble3D val="0"/>
            <c:spPr>
              <a:solidFill>
                <a:srgbClr val="C0000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5-B636-4152-AF9D-7B4C69B64466}"/>
              </c:ext>
            </c:extLst>
          </c:dPt>
          <c:dPt>
            <c:idx val="4"/>
            <c:invertIfNegative val="0"/>
            <c:bubble3D val="0"/>
            <c:spPr>
              <a:solidFill>
                <a:srgbClr val="FF660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7-B636-4152-AF9D-7B4C69B64466}"/>
              </c:ext>
            </c:extLst>
          </c:dPt>
          <c:dPt>
            <c:idx val="5"/>
            <c:invertIfNegative val="0"/>
            <c:bubble3D val="0"/>
            <c:spPr>
              <a:solidFill>
                <a:srgbClr val="FFFF0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9-B636-4152-AF9D-7B4C69B64466}"/>
              </c:ext>
            </c:extLst>
          </c:dPt>
          <c:dPt>
            <c:idx val="6"/>
            <c:invertIfNegative val="0"/>
            <c:bubble3D val="0"/>
            <c:spPr>
              <a:solidFill>
                <a:srgbClr val="7030A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B-B636-4152-AF9D-7B4C69B64466}"/>
              </c:ext>
            </c:extLst>
          </c:dPt>
          <c:dPt>
            <c:idx val="7"/>
            <c:invertIfNegative val="0"/>
            <c:bubble3D val="0"/>
            <c:spPr>
              <a:solidFill>
                <a:srgbClr val="0000FF"/>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D-B636-4152-AF9D-7B4C69B64466}"/>
              </c:ext>
            </c:extLst>
          </c:dPt>
          <c:dPt>
            <c:idx val="8"/>
            <c:invertIfNegative val="0"/>
            <c:bubble3D val="0"/>
            <c:spPr>
              <a:solidFill>
                <a:srgbClr val="92D05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F-B636-4152-AF9D-7B4C69B64466}"/>
              </c:ext>
            </c:extLst>
          </c:dPt>
          <c:dPt>
            <c:idx val="9"/>
            <c:invertIfNegative val="0"/>
            <c:bubble3D val="0"/>
            <c:spPr>
              <a:solidFill>
                <a:srgbClr val="FF990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11-B636-4152-AF9D-7B4C69B64466}"/>
              </c:ext>
            </c:extLst>
          </c:dPt>
          <c:dPt>
            <c:idx val="10"/>
            <c:invertIfNegative val="0"/>
            <c:bubble3D val="0"/>
            <c:spPr>
              <a:solidFill>
                <a:srgbClr val="FFFF0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13-B636-4152-AF9D-7B4C69B64466}"/>
              </c:ext>
            </c:extLst>
          </c:dPt>
          <c:dPt>
            <c:idx val="11"/>
            <c:invertIfNegative val="0"/>
            <c:bubble3D val="0"/>
            <c:spPr>
              <a:solidFill>
                <a:srgbClr val="990099"/>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15-B636-4152-AF9D-7B4C69B64466}"/>
              </c:ext>
            </c:extLst>
          </c:dPt>
          <c:dLbls>
            <c:dLbl>
              <c:idx val="0"/>
              <c:layout>
                <c:manualLayout>
                  <c:x val="-2.261144773087882E-3"/>
                  <c:y val="-4.3543672281179606E-2"/>
                </c:manualLayout>
              </c:layout>
              <c:spPr>
                <a:solidFill>
                  <a:schemeClr val="accent2"/>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636-4152-AF9D-7B4C69B64466}"/>
                </c:ext>
              </c:extLst>
            </c:dLbl>
            <c:dLbl>
              <c:idx val="1"/>
              <c:layout>
                <c:manualLayout>
                  <c:x val="-1.1305239202971929E-2"/>
                  <c:y val="-6.6535641711753316E-2"/>
                </c:manualLayout>
              </c:layout>
              <c:spPr>
                <a:solidFill>
                  <a:srgbClr val="FFC00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636-4152-AF9D-7B4C69B64466}"/>
                </c:ext>
              </c:extLst>
            </c:dLbl>
            <c:dLbl>
              <c:idx val="2"/>
              <c:layout>
                <c:manualLayout>
                  <c:x val="-7.2194613703890449E-3"/>
                  <c:y val="-7.1498228591884899E-2"/>
                </c:manualLayout>
              </c:layout>
              <c:spPr>
                <a:solidFill>
                  <a:schemeClr val="accent3">
                    <a:lumMod val="75000"/>
                  </a:schemeClr>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0E46-4489-8008-4BE0ABC3D8D4}"/>
                </c:ext>
              </c:extLst>
            </c:dLbl>
            <c:dLbl>
              <c:idx val="3"/>
              <c:layout>
                <c:manualLayout>
                  <c:x val="-2.6654965691011962E-2"/>
                  <c:y val="-5.7031741049064805E-2"/>
                </c:manualLayout>
              </c:layout>
              <c:spPr>
                <a:solidFill>
                  <a:srgbClr val="C0000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636-4152-AF9D-7B4C69B64466}"/>
                </c:ext>
              </c:extLst>
            </c:dLbl>
            <c:dLbl>
              <c:idx val="4"/>
              <c:layout>
                <c:manualLayout>
                  <c:x val="2.5733725875985256E-2"/>
                  <c:y val="-3.3110141433005093E-2"/>
                </c:manualLayout>
              </c:layout>
              <c:spPr>
                <a:solidFill>
                  <a:srgbClr val="FF660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636-4152-AF9D-7B4C69B64466}"/>
                </c:ext>
              </c:extLst>
            </c:dLbl>
            <c:dLbl>
              <c:idx val="5"/>
              <c:layout>
                <c:manualLayout>
                  <c:x val="-3.766105039807946E-2"/>
                  <c:y val="-3.9338227252843395E-2"/>
                </c:manualLayout>
              </c:layout>
              <c:spPr>
                <a:solidFill>
                  <a:srgbClr val="FFFF0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636-4152-AF9D-7B4C69B64466}"/>
                </c:ext>
              </c:extLst>
            </c:dLbl>
            <c:dLbl>
              <c:idx val="6"/>
              <c:layout>
                <c:manualLayout>
                  <c:x val="1.8537842377139756E-2"/>
                  <c:y val="-2.7540976713467853E-2"/>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fld id="{94785FD4-482F-49D1-96B2-85C6F136137E}" type="VALUE">
                      <a:rPr lang="en-US">
                        <a:solidFill>
                          <a:schemeClr val="bg1"/>
                        </a:solidFill>
                      </a:rPr>
                      <a:pPr>
                        <a:defRPr sz="1200" b="1" i="0" u="none" strike="noStrike" kern="1200" baseline="0">
                          <a:solidFill>
                            <a:schemeClr val="tx2"/>
                          </a:solidFill>
                          <a:latin typeface="Verdana" pitchFamily="34" charset="0"/>
                          <a:ea typeface="Verdana" pitchFamily="34" charset="0"/>
                          <a:cs typeface="Verdana" pitchFamily="34" charset="0"/>
                        </a:defRPr>
                      </a:pPr>
                      <a:t>[VALUE]</a:t>
                    </a:fld>
                    <a:endParaRPr lang="en-ID"/>
                  </a:p>
                </c:rich>
              </c:tx>
              <c:spPr>
                <a:solidFill>
                  <a:srgbClr val="7030A0"/>
                </a:solidFill>
                <a:effectLst>
                  <a:outerShdw blurRad="50800" dist="38100" dir="16200000" rotWithShape="0">
                    <a:prstClr val="black">
                      <a:alpha val="40000"/>
                    </a:prstClr>
                  </a:outerShdw>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B636-4152-AF9D-7B4C69B64466}"/>
                </c:ext>
              </c:extLst>
            </c:dLbl>
            <c:dLbl>
              <c:idx val="7"/>
              <c:layout>
                <c:manualLayout>
                  <c:x val="-2.2360852355436209E-2"/>
                  <c:y val="-6.8454199533385163E-2"/>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fld id="{E88A92B7-2D41-4A9A-93EB-7D824A14C84F}" type="VALUE">
                      <a:rPr lang="en-US">
                        <a:solidFill>
                          <a:schemeClr val="bg1"/>
                        </a:solidFill>
                      </a:rPr>
                      <a:pPr>
                        <a:defRPr sz="1200" b="1" i="0" u="none" strike="noStrike" kern="1200" baseline="0">
                          <a:solidFill>
                            <a:schemeClr val="tx2"/>
                          </a:solidFill>
                          <a:latin typeface="Verdana" pitchFamily="34" charset="0"/>
                          <a:ea typeface="Verdana" pitchFamily="34" charset="0"/>
                          <a:cs typeface="Verdana" pitchFamily="34" charset="0"/>
                        </a:defRPr>
                      </a:pPr>
                      <a:t>[VALUE]</a:t>
                    </a:fld>
                    <a:endParaRPr lang="en-ID"/>
                  </a:p>
                </c:rich>
              </c:tx>
              <c:spPr>
                <a:solidFill>
                  <a:srgbClr val="0000FF"/>
                </a:solidFill>
                <a:effectLst>
                  <a:outerShdw blurRad="50800" dist="38100" dir="16200000" rotWithShape="0">
                    <a:prstClr val="black">
                      <a:alpha val="40000"/>
                    </a:prstClr>
                  </a:outerShdw>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B636-4152-AF9D-7B4C69B64466}"/>
                </c:ext>
              </c:extLst>
            </c:dLbl>
            <c:dLbl>
              <c:idx val="8"/>
              <c:layout>
                <c:manualLayout>
                  <c:x val="2.111020449701443E-2"/>
                  <c:y val="-5.0437660080862361E-2"/>
                </c:manualLayout>
              </c:layout>
              <c:spPr>
                <a:solidFill>
                  <a:srgbClr val="92D05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636-4152-AF9D-7B4C69B64466}"/>
                </c:ext>
              </c:extLst>
            </c:dLbl>
            <c:dLbl>
              <c:idx val="9"/>
              <c:layout>
                <c:manualLayout>
                  <c:x val="8.4706578186468477E-3"/>
                  <c:y val="-1.1587254193978446E-2"/>
                </c:manualLayout>
              </c:layout>
              <c:spPr>
                <a:solidFill>
                  <a:srgbClr val="FF990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636-4152-AF9D-7B4C69B64466}"/>
                </c:ext>
              </c:extLst>
            </c:dLbl>
            <c:dLbl>
              <c:idx val="10"/>
              <c:layout>
                <c:manualLayout>
                  <c:x val="4.9090877366901424E-3"/>
                  <c:y val="0.15635319069486103"/>
                </c:manualLayout>
              </c:layout>
              <c:spPr>
                <a:solidFill>
                  <a:srgbClr val="FFFF0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B636-4152-AF9D-7B4C69B64466}"/>
                </c:ext>
              </c:extLst>
            </c:dLbl>
            <c:dLbl>
              <c:idx val="11"/>
              <c:layout>
                <c:manualLayout>
                  <c:x val="3.8488155874418346E-2"/>
                  <c:y val="-3.3674884889333283E-2"/>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fld id="{A85B2208-13E8-4B13-9295-E86F393C8D03}" type="VALUE">
                      <a:rPr lang="en-US">
                        <a:solidFill>
                          <a:schemeClr val="bg1"/>
                        </a:solidFill>
                      </a:rPr>
                      <a:pPr>
                        <a:defRPr sz="1200" b="1" i="0" u="none" strike="noStrike" kern="1200" baseline="0">
                          <a:solidFill>
                            <a:schemeClr val="tx2"/>
                          </a:solidFill>
                          <a:latin typeface="Verdana" pitchFamily="34" charset="0"/>
                          <a:ea typeface="Verdana" pitchFamily="34" charset="0"/>
                          <a:cs typeface="Verdana" pitchFamily="34" charset="0"/>
                        </a:defRPr>
                      </a:pPr>
                      <a:t>[VALUE]</a:t>
                    </a:fld>
                    <a:endParaRPr lang="en-ID"/>
                  </a:p>
                </c:rich>
              </c:tx>
              <c:spPr>
                <a:solidFill>
                  <a:srgbClr val="990099"/>
                </a:solidFill>
                <a:effectLst>
                  <a:outerShdw blurRad="50800" dist="38100" dir="16200000" rotWithShape="0">
                    <a:prstClr val="black">
                      <a:alpha val="40000"/>
                    </a:prstClr>
                  </a:outerShdw>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B636-4152-AF9D-7B4C69B64466}"/>
                </c:ext>
              </c:extLst>
            </c:dLbl>
            <c:spPr>
              <a:solidFill>
                <a:schemeClr val="bg1"/>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Sheet1!$A$2:$A$13</c:f>
              <c:strCache>
                <c:ptCount val="9"/>
                <c:pt idx="0">
                  <c:v>JAN</c:v>
                </c:pt>
                <c:pt idx="1">
                  <c:v>FEB</c:v>
                </c:pt>
                <c:pt idx="2">
                  <c:v>MAR</c:v>
                </c:pt>
                <c:pt idx="3">
                  <c:v>APR</c:v>
                </c:pt>
                <c:pt idx="4">
                  <c:v>MEI</c:v>
                </c:pt>
                <c:pt idx="5">
                  <c:v>JUN</c:v>
                </c:pt>
                <c:pt idx="6">
                  <c:v>JUL</c:v>
                </c:pt>
                <c:pt idx="7">
                  <c:v>AGST</c:v>
                </c:pt>
                <c:pt idx="8">
                  <c:v>SEP</c:v>
                </c:pt>
              </c:strCache>
            </c:strRef>
          </c:cat>
          <c:val>
            <c:numRef>
              <c:f>Sheet1!$B$2:$B$13</c:f>
              <c:numCache>
                <c:formatCode>_(* #,##0_);_(* \(#,##0\);_(* "-"_);_(@_)</c:formatCode>
                <c:ptCount val="12"/>
                <c:pt idx="0">
                  <c:v>2178294021</c:v>
                </c:pt>
                <c:pt idx="1">
                  <c:v>2410381267</c:v>
                </c:pt>
                <c:pt idx="2">
                  <c:v>2927259925</c:v>
                </c:pt>
                <c:pt idx="3">
                  <c:v>3789751795</c:v>
                </c:pt>
                <c:pt idx="4">
                  <c:v>3474653777</c:v>
                </c:pt>
                <c:pt idx="5">
                  <c:v>7207362958</c:v>
                </c:pt>
                <c:pt idx="6">
                  <c:v>3426599591</c:v>
                </c:pt>
                <c:pt idx="7">
                  <c:v>6966389267</c:v>
                </c:pt>
                <c:pt idx="8">
                  <c:v>4628912853</c:v>
                </c:pt>
              </c:numCache>
            </c:numRef>
          </c:val>
          <c:extLst>
            <c:ext xmlns:c16="http://schemas.microsoft.com/office/drawing/2014/chart" uri="{C3380CC4-5D6E-409C-BE32-E72D297353CC}">
              <c16:uniqueId val="{00000017-B636-4152-AF9D-7B4C69B64466}"/>
            </c:ext>
          </c:extLst>
        </c:ser>
        <c:dLbls>
          <c:showLegendKey val="0"/>
          <c:showVal val="0"/>
          <c:showCatName val="0"/>
          <c:showSerName val="0"/>
          <c:showPercent val="0"/>
          <c:showBubbleSize val="0"/>
        </c:dLbls>
        <c:gapWidth val="150"/>
        <c:shape val="cylinder"/>
        <c:axId val="369736504"/>
        <c:axId val="369736112"/>
        <c:axId val="0"/>
      </c:bar3DChart>
      <c:catAx>
        <c:axId val="36973650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rgbClr val="002060"/>
                </a:solidFill>
                <a:latin typeface="Verdana" pitchFamily="34" charset="0"/>
                <a:ea typeface="Verdana" pitchFamily="34" charset="0"/>
                <a:cs typeface="Verdana" pitchFamily="34" charset="0"/>
              </a:defRPr>
            </a:pPr>
            <a:endParaRPr lang="en-US"/>
          </a:p>
        </c:txPr>
        <c:crossAx val="369736112"/>
        <c:crosses val="autoZero"/>
        <c:auto val="1"/>
        <c:lblAlgn val="ctr"/>
        <c:lblOffset val="100"/>
        <c:noMultiLvlLbl val="0"/>
      </c:catAx>
      <c:valAx>
        <c:axId val="369736112"/>
        <c:scaling>
          <c:orientation val="minMax"/>
        </c:scaling>
        <c:delete val="1"/>
        <c:axPos val="l"/>
        <c:numFmt formatCode="_(* #,##0_);_(* \(#,##0\);_(* &quot;-&quot;_);_(@_)" sourceLinked="1"/>
        <c:majorTickMark val="none"/>
        <c:minorTickMark val="none"/>
        <c:tickLblPos val="nextTo"/>
        <c:crossAx val="369736504"/>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sz="2400" b="1">
                <a:solidFill>
                  <a:schemeClr val="accent1"/>
                </a:solidFill>
                <a:latin typeface="Tw Cen MT Condensed" panose="020B0606020104020203" pitchFamily="34" charset="0"/>
              </a:defRPr>
            </a:pPr>
            <a:r>
              <a:rPr lang="en-US" sz="2400" b="1" dirty="0" err="1">
                <a:solidFill>
                  <a:schemeClr val="accent1"/>
                </a:solidFill>
                <a:latin typeface="Tw Cen MT Condensed" panose="020B0606020104020203" pitchFamily="34" charset="0"/>
                <a:ea typeface="Verdana" pitchFamily="34" charset="0"/>
              </a:rPr>
              <a:t>Pelayanan</a:t>
            </a:r>
            <a:r>
              <a:rPr lang="en-US" sz="2400" b="1" baseline="0" dirty="0">
                <a:solidFill>
                  <a:schemeClr val="accent1"/>
                </a:solidFill>
                <a:latin typeface="Tw Cen MT Condensed" panose="020B0606020104020203" pitchFamily="34" charset="0"/>
                <a:ea typeface="Verdana" pitchFamily="34" charset="0"/>
              </a:rPr>
              <a:t> </a:t>
            </a:r>
            <a:r>
              <a:rPr lang="en-US" sz="2400" b="1" baseline="0" dirty="0" err="1">
                <a:solidFill>
                  <a:schemeClr val="accent1"/>
                </a:solidFill>
                <a:latin typeface="Tw Cen MT Condensed" panose="020B0606020104020203" pitchFamily="34" charset="0"/>
                <a:ea typeface="Verdana" pitchFamily="34" charset="0"/>
              </a:rPr>
              <a:t>Kesehatan</a:t>
            </a:r>
            <a:endParaRPr lang="en-US" sz="2400" b="1" dirty="0">
              <a:solidFill>
                <a:schemeClr val="accent1"/>
              </a:solidFill>
              <a:latin typeface="Tw Cen MT Condensed" panose="020B0606020104020203" pitchFamily="34" charset="0"/>
              <a:ea typeface="Verdana" pitchFamily="34" charset="0"/>
            </a:endParaRPr>
          </a:p>
        </c:rich>
      </c:tx>
      <c:layout>
        <c:manualLayout>
          <c:xMode val="edge"/>
          <c:yMode val="edge"/>
          <c:x val="7.3986008210669432E-2"/>
          <c:y val="3.9568853498081667E-2"/>
        </c:manualLayout>
      </c:layout>
      <c:overlay val="1"/>
      <c:spPr>
        <a:noFill/>
        <a:ln>
          <a:noFill/>
        </a:ln>
        <a:effectLst/>
      </c:spPr>
    </c:title>
    <c:autoTitleDeleted val="0"/>
    <c:view3D>
      <c:rotX val="15"/>
      <c:rotY val="20"/>
      <c:rAngAx val="1"/>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2.7473878303626354E-3"/>
          <c:y val="0.24572893672039681"/>
          <c:w val="0.94935236649889265"/>
          <c:h val="0.67242857552013369"/>
        </c:manualLayout>
      </c:layout>
      <c:bar3DChart>
        <c:barDir val="col"/>
        <c:grouping val="clustered"/>
        <c:varyColors val="0"/>
        <c:ser>
          <c:idx val="0"/>
          <c:order val="0"/>
          <c:tx>
            <c:strRef>
              <c:f>Sheet1!$B$1</c:f>
              <c:strCache>
                <c:ptCount val="1"/>
                <c:pt idx="0">
                  <c:v>Target</c:v>
                </c:pt>
              </c:strCache>
            </c:strRef>
          </c:tx>
          <c:spPr>
            <a:solidFill>
              <a:schemeClr val="accent6">
                <a:lumMod val="75000"/>
              </a:schemeClr>
            </a:solidFill>
            <a:scene3d>
              <a:camera prst="orthographicFront"/>
              <a:lightRig rig="threePt" dir="t"/>
            </a:scene3d>
            <a:sp3d>
              <a:bevelT/>
            </a:sp3d>
          </c:spPr>
          <c:invertIfNegative val="0"/>
          <c:dLbls>
            <c:dLbl>
              <c:idx val="0"/>
              <c:layout>
                <c:manualLayout>
                  <c:x val="-2.8158760104245076E-2"/>
                  <c:y val="-5.9153104746897112E-2"/>
                </c:manualLayout>
              </c:layout>
              <c:spPr>
                <a:noFill/>
                <a:ln>
                  <a:noFill/>
                </a:ln>
                <a:effectLst/>
              </c:spPr>
              <c:txPr>
                <a:bodyPr wrap="square" lIns="38100" tIns="19050" rIns="38100" bIns="19050" anchor="ctr">
                  <a:noAutofit/>
                </a:bodyPr>
                <a:lstStyle/>
                <a:p>
                  <a:pPr>
                    <a:defRPr sz="1400" b="1">
                      <a:latin typeface="Tw Cen MT" panose="020B0602020104020603"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50720991098125845"/>
                      <c:h val="6.5023260179795289E-2"/>
                    </c:manualLayout>
                  </c15:layout>
                </c:ext>
                <c:ext xmlns:c16="http://schemas.microsoft.com/office/drawing/2014/chart" uri="{C3380CC4-5D6E-409C-BE32-E72D297353CC}">
                  <c16:uniqueId val="{00000001-3157-4FFF-908C-ECE1560364E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Pelayanan Kesehatan</c:v>
                </c:pt>
              </c:strCache>
            </c:strRef>
          </c:cat>
          <c:val>
            <c:numRef>
              <c:f>Sheet1!$B$2</c:f>
              <c:numCache>
                <c:formatCode>_(* #,##0_);_(* \(#,##0\);_(* "-"_);_(@_)</c:formatCode>
                <c:ptCount val="1"/>
                <c:pt idx="0">
                  <c:v>30387215000</c:v>
                </c:pt>
              </c:numCache>
            </c:numRef>
          </c:val>
          <c:extLst>
            <c:ext xmlns:c16="http://schemas.microsoft.com/office/drawing/2014/chart" uri="{C3380CC4-5D6E-409C-BE32-E72D297353CC}">
              <c16:uniqueId val="{00000000-24B3-4A15-9460-FDDDD010CBB2}"/>
            </c:ext>
          </c:extLst>
        </c:ser>
        <c:ser>
          <c:idx val="1"/>
          <c:order val="1"/>
          <c:tx>
            <c:strRef>
              <c:f>Sheet1!$C$1</c:f>
              <c:strCache>
                <c:ptCount val="1"/>
                <c:pt idx="0">
                  <c:v>Realisasi</c:v>
                </c:pt>
              </c:strCache>
            </c:strRef>
          </c:tx>
          <c:spPr>
            <a:solidFill>
              <a:srgbClr val="6666FF"/>
            </a:solidFill>
            <a:scene3d>
              <a:camera prst="orthographicFront"/>
              <a:lightRig rig="threePt" dir="t"/>
            </a:scene3d>
            <a:sp3d>
              <a:bevelT/>
            </a:sp3d>
          </c:spPr>
          <c:invertIfNegative val="0"/>
          <c:dLbls>
            <c:dLbl>
              <c:idx val="0"/>
              <c:layout>
                <c:manualLayout>
                  <c:x val="0.20742380618832337"/>
                  <c:y val="-2.7092906557744646E-2"/>
                </c:manualLayout>
              </c:layout>
              <c:spPr>
                <a:noFill/>
                <a:ln>
                  <a:noFill/>
                </a:ln>
                <a:effectLst/>
              </c:spPr>
              <c:txPr>
                <a:bodyPr wrap="square" lIns="38100" tIns="19050" rIns="38100" bIns="19050" anchor="ctr">
                  <a:noAutofit/>
                </a:bodyPr>
                <a:lstStyle/>
                <a:p>
                  <a:pPr>
                    <a:defRPr sz="1400" b="1">
                      <a:latin typeface="Tw Cen MT" panose="020B0602020104020603"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42512419696848769"/>
                      <c:h val="8.3988377732235567E-2"/>
                    </c:manualLayout>
                  </c15:layout>
                </c:ext>
                <c:ext xmlns:c16="http://schemas.microsoft.com/office/drawing/2014/chart" uri="{C3380CC4-5D6E-409C-BE32-E72D297353CC}">
                  <c16:uniqueId val="{00000002-3157-4FFF-908C-ECE1560364E3}"/>
                </c:ext>
              </c:extLst>
            </c:dLbl>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Pelayanan Kesehatan</c:v>
                </c:pt>
              </c:strCache>
            </c:strRef>
          </c:cat>
          <c:val>
            <c:numRef>
              <c:f>Sheet1!$C$2</c:f>
              <c:numCache>
                <c:formatCode>_(* #,##0_);_(* \(#,##0\);_(* "-"_);_(@_)</c:formatCode>
                <c:ptCount val="1"/>
                <c:pt idx="0">
                  <c:v>35701189088</c:v>
                </c:pt>
              </c:numCache>
            </c:numRef>
          </c:val>
          <c:extLst>
            <c:ext xmlns:c16="http://schemas.microsoft.com/office/drawing/2014/chart" uri="{C3380CC4-5D6E-409C-BE32-E72D297353CC}">
              <c16:uniqueId val="{00000001-24B3-4A15-9460-FDDDD010CBB2}"/>
            </c:ext>
          </c:extLst>
        </c:ser>
        <c:dLbls>
          <c:showLegendKey val="0"/>
          <c:showVal val="1"/>
          <c:showCatName val="0"/>
          <c:showSerName val="0"/>
          <c:showPercent val="0"/>
          <c:showBubbleSize val="0"/>
        </c:dLbls>
        <c:gapWidth val="255"/>
        <c:gapDepth val="125"/>
        <c:shape val="cylinder"/>
        <c:axId val="369735720"/>
        <c:axId val="370118632"/>
        <c:axId val="0"/>
      </c:bar3DChart>
      <c:catAx>
        <c:axId val="369735720"/>
        <c:scaling>
          <c:orientation val="minMax"/>
        </c:scaling>
        <c:delete val="1"/>
        <c:axPos val="b"/>
        <c:numFmt formatCode="General" sourceLinked="1"/>
        <c:majorTickMark val="out"/>
        <c:minorTickMark val="none"/>
        <c:tickLblPos val="nextTo"/>
        <c:crossAx val="370118632"/>
        <c:crosses val="autoZero"/>
        <c:auto val="1"/>
        <c:lblAlgn val="ctr"/>
        <c:lblOffset val="100"/>
        <c:noMultiLvlLbl val="0"/>
      </c:catAx>
      <c:valAx>
        <c:axId val="370118632"/>
        <c:scaling>
          <c:orientation val="minMax"/>
        </c:scaling>
        <c:delete val="1"/>
        <c:axPos val="l"/>
        <c:numFmt formatCode="_(* #,##0_);_(* \(#,##0\);_(* &quot;-&quot;_);_(@_)" sourceLinked="1"/>
        <c:majorTickMark val="out"/>
        <c:minorTickMark val="none"/>
        <c:tickLblPos val="nextTo"/>
        <c:crossAx val="369735720"/>
        <c:crosses val="autoZero"/>
        <c:crossBetween val="between"/>
      </c:valAx>
    </c:plotArea>
    <c:legend>
      <c:legendPos val="b"/>
      <c:layout>
        <c:manualLayout>
          <c:xMode val="edge"/>
          <c:yMode val="edge"/>
          <c:x val="1.9273714402786224E-3"/>
          <c:y val="0.91500924212929691"/>
          <c:w val="0.75546711739397665"/>
          <c:h val="6.4542144270604396E-2"/>
        </c:manualLayout>
      </c:layout>
      <c:overlay val="0"/>
      <c:spPr>
        <a:effectLst>
          <a:outerShdw blurRad="50800" dist="38100" dir="16200000" rotWithShape="0">
            <a:prstClr val="black">
              <a:alpha val="40000"/>
            </a:prstClr>
          </a:outerShdw>
        </a:effectLst>
      </c:spPr>
      <c:txPr>
        <a:bodyPr/>
        <a:lstStyle/>
        <a:p>
          <a:pPr>
            <a:defRPr sz="1400" b="1">
              <a:solidFill>
                <a:schemeClr val="tx2"/>
              </a:solidFill>
              <a:latin typeface="Verdana" pitchFamily="34" charset="0"/>
              <a:ea typeface="Verdana"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lgn="ctr">
              <a:defRPr sz="2400" b="1">
                <a:solidFill>
                  <a:schemeClr val="accent1"/>
                </a:solidFill>
                <a:latin typeface="Tw Cen MT Condensed" panose="020B0606020104020203" pitchFamily="34" charset="0"/>
              </a:defRPr>
            </a:pPr>
            <a:r>
              <a:rPr lang="en-US" sz="2400" b="1" dirty="0" err="1">
                <a:solidFill>
                  <a:schemeClr val="accent1"/>
                </a:solidFill>
                <a:latin typeface="Tw Cen MT Condensed" panose="020B0606020104020203" pitchFamily="34" charset="0"/>
                <a:ea typeface="Verdana" pitchFamily="34" charset="0"/>
              </a:rPr>
              <a:t>Pendidikan</a:t>
            </a:r>
            <a:r>
              <a:rPr lang="en-US" sz="2400" b="1" dirty="0">
                <a:solidFill>
                  <a:schemeClr val="accent1"/>
                </a:solidFill>
                <a:latin typeface="Tw Cen MT Condensed" panose="020B0606020104020203" pitchFamily="34" charset="0"/>
                <a:ea typeface="Verdana" pitchFamily="34" charset="0"/>
              </a:rPr>
              <a:t> &amp; </a:t>
            </a:r>
            <a:r>
              <a:rPr lang="en-US" sz="2400" b="1" dirty="0" err="1">
                <a:solidFill>
                  <a:schemeClr val="accent1"/>
                </a:solidFill>
                <a:latin typeface="Tw Cen MT Condensed" panose="020B0606020104020203" pitchFamily="34" charset="0"/>
                <a:ea typeface="Verdana" pitchFamily="34" charset="0"/>
              </a:rPr>
              <a:t>Pelatihan</a:t>
            </a:r>
            <a:endParaRPr lang="en-US" sz="2400" b="1" dirty="0">
              <a:solidFill>
                <a:schemeClr val="accent1"/>
              </a:solidFill>
              <a:latin typeface="Tw Cen MT Condensed" panose="020B0606020104020203" pitchFamily="34" charset="0"/>
              <a:ea typeface="Verdana" pitchFamily="34" charset="0"/>
            </a:endParaRPr>
          </a:p>
        </c:rich>
      </c:tx>
      <c:layout>
        <c:manualLayout>
          <c:xMode val="edge"/>
          <c:yMode val="edge"/>
          <c:x val="0.20124732364995826"/>
          <c:y val="3.9568896354936114E-2"/>
        </c:manualLayout>
      </c:layout>
      <c:overlay val="1"/>
      <c:spPr>
        <a:noFill/>
        <a:effectLst/>
      </c:spPr>
    </c:title>
    <c:autoTitleDeleted val="0"/>
    <c:view3D>
      <c:rotX val="15"/>
      <c:rotY val="20"/>
      <c:rAngAx val="1"/>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2.7473878303626354E-3"/>
          <c:y val="0.24572893672039681"/>
          <c:w val="0.94935236649889265"/>
          <c:h val="0.67242857552013369"/>
        </c:manualLayout>
      </c:layout>
      <c:bar3DChart>
        <c:barDir val="col"/>
        <c:grouping val="clustered"/>
        <c:varyColors val="0"/>
        <c:ser>
          <c:idx val="0"/>
          <c:order val="0"/>
          <c:tx>
            <c:strRef>
              <c:f>Sheet1!$B$1</c:f>
              <c:strCache>
                <c:ptCount val="1"/>
                <c:pt idx="0">
                  <c:v>Target</c:v>
                </c:pt>
              </c:strCache>
            </c:strRef>
          </c:tx>
          <c:spPr>
            <a:solidFill>
              <a:schemeClr val="accent6">
                <a:lumMod val="75000"/>
              </a:schemeClr>
            </a:solidFill>
            <a:scene3d>
              <a:camera prst="orthographicFront"/>
              <a:lightRig rig="threePt" dir="t"/>
            </a:scene3d>
            <a:sp3d>
              <a:bevelT/>
            </a:sp3d>
          </c:spPr>
          <c:invertIfNegative val="0"/>
          <c:dLbls>
            <c:dLbl>
              <c:idx val="0"/>
              <c:layout>
                <c:manualLayout>
                  <c:x val="-4.2364909626196098E-3"/>
                  <c:y val="-4.8165259393789413E-2"/>
                </c:manualLayout>
              </c:layout>
              <c:spPr>
                <a:noFill/>
                <a:ln>
                  <a:noFill/>
                </a:ln>
                <a:effectLst/>
              </c:spPr>
              <c:txPr>
                <a:bodyPr wrap="square" lIns="38100" tIns="19050" rIns="38100" bIns="19050" anchor="ctr">
                  <a:noAutofit/>
                </a:bodyPr>
                <a:lstStyle/>
                <a:p>
                  <a:pPr>
                    <a:defRPr sz="1400" b="1">
                      <a:latin typeface="Tw Cen MT" panose="020B0602020104020603"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45324432382595436"/>
                      <c:h val="9.0009049971105495E-2"/>
                    </c:manualLayout>
                  </c15:layout>
                </c:ext>
                <c:ext xmlns:c16="http://schemas.microsoft.com/office/drawing/2014/chart" uri="{C3380CC4-5D6E-409C-BE32-E72D297353CC}">
                  <c16:uniqueId val="{00000001-57A3-46E8-87C7-629A8B96EB78}"/>
                </c:ext>
              </c:extLst>
            </c:dLbl>
            <c:spPr>
              <a:noFill/>
              <a:ln>
                <a:noFill/>
              </a:ln>
              <a:effectLst/>
            </c:spPr>
            <c:txPr>
              <a:bodyPr wrap="square" lIns="38100" tIns="19050" rIns="38100" bIns="19050" anchor="ctr">
                <a:spAutoFit/>
              </a:bodyPr>
              <a:lstStyle/>
              <a:p>
                <a:pPr>
                  <a:defRPr sz="1400" b="1">
                    <a:latin typeface="Tw Cen MT" panose="020B06020201040206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Pendidikan &amp; Pelatihan</c:v>
                </c:pt>
              </c:strCache>
            </c:strRef>
          </c:cat>
          <c:val>
            <c:numRef>
              <c:f>Sheet1!$B$2</c:f>
              <c:numCache>
                <c:formatCode>_(* #,##0_);_(* \(#,##0\);_(* "-"_);_(@_)</c:formatCode>
                <c:ptCount val="1"/>
                <c:pt idx="0">
                  <c:v>1117604000</c:v>
                </c:pt>
              </c:numCache>
            </c:numRef>
          </c:val>
          <c:extLst>
            <c:ext xmlns:c16="http://schemas.microsoft.com/office/drawing/2014/chart" uri="{C3380CC4-5D6E-409C-BE32-E72D297353CC}">
              <c16:uniqueId val="{00000000-8EB3-4999-8745-8DDE18819388}"/>
            </c:ext>
          </c:extLst>
        </c:ser>
        <c:ser>
          <c:idx val="1"/>
          <c:order val="1"/>
          <c:tx>
            <c:strRef>
              <c:f>Sheet1!$C$1</c:f>
              <c:strCache>
                <c:ptCount val="1"/>
                <c:pt idx="0">
                  <c:v>Realisasi</c:v>
                </c:pt>
              </c:strCache>
            </c:strRef>
          </c:tx>
          <c:spPr>
            <a:solidFill>
              <a:srgbClr val="6666FF"/>
            </a:solidFill>
            <a:scene3d>
              <a:camera prst="orthographicFront"/>
              <a:lightRig rig="threePt" dir="t"/>
            </a:scene3d>
            <a:sp3d>
              <a:bevelT/>
            </a:sp3d>
          </c:spPr>
          <c:invertIfNegative val="0"/>
          <c:dLbls>
            <c:dLbl>
              <c:idx val="0"/>
              <c:layout>
                <c:manualLayout>
                  <c:x val="0.14827151302152644"/>
                  <c:y val="-5.7196267752094319E-2"/>
                </c:manualLayout>
              </c:layout>
              <c:spPr>
                <a:noFill/>
                <a:ln>
                  <a:noFill/>
                </a:ln>
                <a:effectLst/>
              </c:spPr>
              <c:txPr>
                <a:bodyPr wrap="square" lIns="38100" tIns="19050" rIns="38100" bIns="19050" anchor="ctr">
                  <a:noAutofit/>
                </a:bodyPr>
                <a:lstStyle/>
                <a:p>
                  <a:pPr>
                    <a:defRPr sz="1400" b="1">
                      <a:latin typeface="Tw Cen MT" panose="020B0602020104020603"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44900799964775123"/>
                      <c:h val="0.12613308340432508"/>
                    </c:manualLayout>
                  </c15:layout>
                </c:ext>
                <c:ext xmlns:c16="http://schemas.microsoft.com/office/drawing/2014/chart" uri="{C3380CC4-5D6E-409C-BE32-E72D297353CC}">
                  <c16:uniqueId val="{00000002-57A3-46E8-87C7-629A8B96EB78}"/>
                </c:ext>
              </c:extLst>
            </c:dLbl>
            <c:spPr>
              <a:noFill/>
              <a:ln>
                <a:noFill/>
              </a:ln>
              <a:effectLst/>
            </c:spPr>
            <c:txPr>
              <a:bodyPr wrap="square" lIns="38100" tIns="19050" rIns="38100" bIns="19050" anchor="ctr">
                <a:spAutoFit/>
              </a:bodyPr>
              <a:lstStyle/>
              <a:p>
                <a:pPr>
                  <a:defRPr sz="1400" b="1">
                    <a:latin typeface="Tw Cen MT" panose="020B06020201040206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Pendidikan &amp; Pelatihan</c:v>
                </c:pt>
              </c:strCache>
            </c:strRef>
          </c:cat>
          <c:val>
            <c:numRef>
              <c:f>Sheet1!$C$2</c:f>
              <c:numCache>
                <c:formatCode>_(* #,##0_);_(* \(#,##0\);_(* "-"_);_(@_)</c:formatCode>
                <c:ptCount val="1"/>
                <c:pt idx="0">
                  <c:v>762446000</c:v>
                </c:pt>
              </c:numCache>
            </c:numRef>
          </c:val>
          <c:extLst>
            <c:ext xmlns:c16="http://schemas.microsoft.com/office/drawing/2014/chart" uri="{C3380CC4-5D6E-409C-BE32-E72D297353CC}">
              <c16:uniqueId val="{00000001-8EB3-4999-8745-8DDE18819388}"/>
            </c:ext>
          </c:extLst>
        </c:ser>
        <c:dLbls>
          <c:showLegendKey val="0"/>
          <c:showVal val="1"/>
          <c:showCatName val="0"/>
          <c:showSerName val="0"/>
          <c:showPercent val="0"/>
          <c:showBubbleSize val="0"/>
        </c:dLbls>
        <c:gapWidth val="212"/>
        <c:gapDepth val="125"/>
        <c:shape val="cylinder"/>
        <c:axId val="369738464"/>
        <c:axId val="370760456"/>
        <c:axId val="0"/>
      </c:bar3DChart>
      <c:catAx>
        <c:axId val="369738464"/>
        <c:scaling>
          <c:orientation val="minMax"/>
        </c:scaling>
        <c:delete val="1"/>
        <c:axPos val="b"/>
        <c:numFmt formatCode="General" sourceLinked="1"/>
        <c:majorTickMark val="out"/>
        <c:minorTickMark val="none"/>
        <c:tickLblPos val="nextTo"/>
        <c:crossAx val="370760456"/>
        <c:crosses val="autoZero"/>
        <c:auto val="1"/>
        <c:lblAlgn val="ctr"/>
        <c:lblOffset val="100"/>
        <c:noMultiLvlLbl val="0"/>
      </c:catAx>
      <c:valAx>
        <c:axId val="370760456"/>
        <c:scaling>
          <c:orientation val="minMax"/>
        </c:scaling>
        <c:delete val="1"/>
        <c:axPos val="l"/>
        <c:numFmt formatCode="_(* #,##0_);_(* \(#,##0\);_(* &quot;-&quot;_);_(@_)" sourceLinked="1"/>
        <c:majorTickMark val="out"/>
        <c:minorTickMark val="none"/>
        <c:tickLblPos val="nextTo"/>
        <c:crossAx val="369738464"/>
        <c:crosses val="autoZero"/>
        <c:crossBetween val="between"/>
      </c:valAx>
    </c:plotArea>
    <c:legend>
      <c:legendPos val="b"/>
      <c:layout>
        <c:manualLayout>
          <c:xMode val="edge"/>
          <c:yMode val="edge"/>
          <c:x val="1.9273714402786224E-3"/>
          <c:y val="0.91500924212929691"/>
          <c:w val="0.75546711739397665"/>
          <c:h val="6.4542144270604396E-2"/>
        </c:manualLayout>
      </c:layout>
      <c:overlay val="0"/>
      <c:spPr>
        <a:effectLst>
          <a:outerShdw blurRad="50800" dist="38100" dir="16200000" rotWithShape="0">
            <a:prstClr val="black">
              <a:alpha val="40000"/>
            </a:prstClr>
          </a:outerShdw>
        </a:effectLst>
      </c:spPr>
      <c:txPr>
        <a:bodyPr/>
        <a:lstStyle/>
        <a:p>
          <a:pPr>
            <a:defRPr sz="1400" b="1">
              <a:solidFill>
                <a:schemeClr val="tx2"/>
              </a:solidFill>
              <a:latin typeface="Verdana" pitchFamily="34" charset="0"/>
              <a:ea typeface="Verdana"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sz="2400" b="1">
                <a:solidFill>
                  <a:schemeClr val="accent1"/>
                </a:solidFill>
                <a:latin typeface="Tw Cen MT Condensed" panose="020B0606020104020203" pitchFamily="34" charset="0"/>
              </a:defRPr>
            </a:pPr>
            <a:r>
              <a:rPr lang="en-US" sz="2400" b="1" dirty="0">
                <a:solidFill>
                  <a:schemeClr val="accent1"/>
                </a:solidFill>
                <a:latin typeface="Tw Cen MT Condensed" panose="020B0606020104020203" pitchFamily="34" charset="0"/>
                <a:ea typeface="Verdana" pitchFamily="34" charset="0"/>
              </a:rPr>
              <a:t>Lain-lain</a:t>
            </a:r>
          </a:p>
        </c:rich>
      </c:tx>
      <c:layout>
        <c:manualLayout>
          <c:xMode val="edge"/>
          <c:yMode val="edge"/>
          <c:x val="0.18667057550808056"/>
          <c:y val="7.540582047165556E-2"/>
        </c:manualLayout>
      </c:layout>
      <c:overlay val="1"/>
      <c:spPr>
        <a:noFill/>
        <a:effectLst/>
      </c:spPr>
    </c:title>
    <c:autoTitleDeleted val="0"/>
    <c:view3D>
      <c:rotX val="15"/>
      <c:rotY val="20"/>
      <c:rAngAx val="1"/>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0"/>
          <c:y val="0.24572901388571922"/>
          <c:w val="0.94935236649889265"/>
          <c:h val="0.67242857552013369"/>
        </c:manualLayout>
      </c:layout>
      <c:bar3DChart>
        <c:barDir val="col"/>
        <c:grouping val="clustered"/>
        <c:varyColors val="0"/>
        <c:ser>
          <c:idx val="0"/>
          <c:order val="0"/>
          <c:tx>
            <c:strRef>
              <c:f>Sheet1!$B$1</c:f>
              <c:strCache>
                <c:ptCount val="1"/>
                <c:pt idx="0">
                  <c:v>Target</c:v>
                </c:pt>
              </c:strCache>
            </c:strRef>
          </c:tx>
          <c:spPr>
            <a:solidFill>
              <a:schemeClr val="accent6">
                <a:lumMod val="75000"/>
              </a:schemeClr>
            </a:solidFill>
            <a:scene3d>
              <a:camera prst="orthographicFront"/>
              <a:lightRig rig="threePt" dir="t"/>
            </a:scene3d>
            <a:sp3d>
              <a:bevelT/>
            </a:sp3d>
          </c:spPr>
          <c:invertIfNegative val="0"/>
          <c:dLbls>
            <c:dLbl>
              <c:idx val="0"/>
              <c:layout>
                <c:manualLayout>
                  <c:x val="3.337029465707423E-2"/>
                  <c:y val="-4.8165247976971672E-2"/>
                </c:manualLayout>
              </c:layout>
              <c:spPr>
                <a:noFill/>
                <a:ln>
                  <a:noFill/>
                </a:ln>
                <a:effectLst/>
              </c:spPr>
              <c:txPr>
                <a:bodyPr wrap="square" lIns="38100" tIns="19050" rIns="38100" bIns="19050" anchor="ctr">
                  <a:noAutofit/>
                </a:bodyPr>
                <a:lstStyle/>
                <a:p>
                  <a:pPr>
                    <a:defRPr sz="1400" b="1">
                      <a:latin typeface="Tw Cen MT" panose="020B0602020104020603"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57618562141944996"/>
                      <c:h val="8.3988357824110599E-2"/>
                    </c:manualLayout>
                  </c15:layout>
                </c:ext>
                <c:ext xmlns:c16="http://schemas.microsoft.com/office/drawing/2014/chart" uri="{C3380CC4-5D6E-409C-BE32-E72D297353CC}">
                  <c16:uniqueId val="{00000001-2C31-4396-BB0D-590EC2B3342C}"/>
                </c:ext>
              </c:extLst>
            </c:dLbl>
            <c:spPr>
              <a:noFill/>
              <a:ln>
                <a:noFill/>
              </a:ln>
              <a:effectLst/>
            </c:spPr>
            <c:txPr>
              <a:bodyPr wrap="square" lIns="38100" tIns="19050" rIns="38100" bIns="19050" anchor="ctr">
                <a:spAutoFit/>
              </a:bodyPr>
              <a:lstStyle/>
              <a:p>
                <a:pPr>
                  <a:defRPr sz="1400" b="1">
                    <a:latin typeface="Tw Cen MT" panose="020B06020201040206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Lain-lain</c:v>
                </c:pt>
              </c:strCache>
            </c:strRef>
          </c:cat>
          <c:val>
            <c:numRef>
              <c:f>Sheet1!$B$2</c:f>
              <c:numCache>
                <c:formatCode>_(* #,##0_);_(* \(#,##0\);_(* "-"_);_(@_)</c:formatCode>
                <c:ptCount val="1"/>
                <c:pt idx="0">
                  <c:v>495181000</c:v>
                </c:pt>
              </c:numCache>
            </c:numRef>
          </c:val>
          <c:extLst>
            <c:ext xmlns:c16="http://schemas.microsoft.com/office/drawing/2014/chart" uri="{C3380CC4-5D6E-409C-BE32-E72D297353CC}">
              <c16:uniqueId val="{00000000-9D80-43D3-8C43-AD2E39611D52}"/>
            </c:ext>
          </c:extLst>
        </c:ser>
        <c:ser>
          <c:idx val="1"/>
          <c:order val="1"/>
          <c:tx>
            <c:strRef>
              <c:f>Sheet1!$C$1</c:f>
              <c:strCache>
                <c:ptCount val="1"/>
                <c:pt idx="0">
                  <c:v>Realisasi</c:v>
                </c:pt>
              </c:strCache>
            </c:strRef>
          </c:tx>
          <c:spPr>
            <a:solidFill>
              <a:srgbClr val="6666FF"/>
            </a:solidFill>
            <a:scene3d>
              <a:camera prst="orthographicFront"/>
              <a:lightRig rig="threePt" dir="t"/>
            </a:scene3d>
            <a:sp3d>
              <a:bevelT/>
            </a:sp3d>
          </c:spPr>
          <c:invertIfNegative val="0"/>
          <c:dLbls>
            <c:dLbl>
              <c:idx val="0"/>
              <c:layout>
                <c:manualLayout>
                  <c:x val="0.18489226537379611"/>
                  <c:y val="-3.3113689464703104E-2"/>
                </c:manualLayout>
              </c:layout>
              <c:spPr>
                <a:noFill/>
                <a:ln>
                  <a:noFill/>
                </a:ln>
                <a:effectLst/>
              </c:spPr>
              <c:txPr>
                <a:bodyPr wrap="square" lIns="38100" tIns="19050" rIns="38100" bIns="19050" anchor="ctr">
                  <a:noAutofit/>
                </a:bodyPr>
                <a:lstStyle/>
                <a:p>
                  <a:pPr>
                    <a:defRPr sz="1400" b="1">
                      <a:latin typeface="Tw Cen MT" panose="020B0602020104020603"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55029342586426799"/>
                      <c:h val="9.3019364041756911E-2"/>
                    </c:manualLayout>
                  </c15:layout>
                </c:ext>
                <c:ext xmlns:c16="http://schemas.microsoft.com/office/drawing/2014/chart" uri="{C3380CC4-5D6E-409C-BE32-E72D297353CC}">
                  <c16:uniqueId val="{00000002-2C31-4396-BB0D-590EC2B3342C}"/>
                </c:ext>
              </c:extLst>
            </c:dLbl>
            <c:spPr>
              <a:noFill/>
              <a:ln>
                <a:noFill/>
              </a:ln>
              <a:effectLst/>
            </c:spPr>
            <c:txPr>
              <a:bodyPr wrap="square" lIns="38100" tIns="19050" rIns="38100" bIns="19050" anchor="ctr">
                <a:spAutoFit/>
              </a:bodyPr>
              <a:lstStyle/>
              <a:p>
                <a:pPr>
                  <a:defRPr sz="1400" b="1">
                    <a:latin typeface="Tw Cen MT" panose="020B06020201040206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Lain-lain</c:v>
                </c:pt>
              </c:strCache>
            </c:strRef>
          </c:cat>
          <c:val>
            <c:numRef>
              <c:f>Sheet1!$C$2</c:f>
              <c:numCache>
                <c:formatCode>_(* #,##0_);_(* \(#,##0\);_(* "-"_);_(@_)</c:formatCode>
                <c:ptCount val="1"/>
                <c:pt idx="0">
                  <c:v>545970366</c:v>
                </c:pt>
              </c:numCache>
            </c:numRef>
          </c:val>
          <c:extLst>
            <c:ext xmlns:c16="http://schemas.microsoft.com/office/drawing/2014/chart" uri="{C3380CC4-5D6E-409C-BE32-E72D297353CC}">
              <c16:uniqueId val="{00000001-9D80-43D3-8C43-AD2E39611D52}"/>
            </c:ext>
          </c:extLst>
        </c:ser>
        <c:dLbls>
          <c:showLegendKey val="0"/>
          <c:showVal val="1"/>
          <c:showCatName val="0"/>
          <c:showSerName val="0"/>
          <c:showPercent val="0"/>
          <c:showBubbleSize val="0"/>
        </c:dLbls>
        <c:gapWidth val="171"/>
        <c:gapDepth val="125"/>
        <c:shape val="cylinder"/>
        <c:axId val="370758496"/>
        <c:axId val="370761240"/>
        <c:axId val="0"/>
      </c:bar3DChart>
      <c:catAx>
        <c:axId val="370758496"/>
        <c:scaling>
          <c:orientation val="minMax"/>
        </c:scaling>
        <c:delete val="1"/>
        <c:axPos val="b"/>
        <c:numFmt formatCode="General" sourceLinked="1"/>
        <c:majorTickMark val="out"/>
        <c:minorTickMark val="none"/>
        <c:tickLblPos val="nextTo"/>
        <c:crossAx val="370761240"/>
        <c:crosses val="autoZero"/>
        <c:auto val="1"/>
        <c:lblAlgn val="ctr"/>
        <c:lblOffset val="100"/>
        <c:noMultiLvlLbl val="0"/>
      </c:catAx>
      <c:valAx>
        <c:axId val="370761240"/>
        <c:scaling>
          <c:orientation val="minMax"/>
        </c:scaling>
        <c:delete val="1"/>
        <c:axPos val="l"/>
        <c:numFmt formatCode="_(* #,##0_);_(* \(#,##0\);_(* &quot;-&quot;_);_(@_)" sourceLinked="1"/>
        <c:majorTickMark val="out"/>
        <c:minorTickMark val="none"/>
        <c:tickLblPos val="nextTo"/>
        <c:crossAx val="370758496"/>
        <c:crosses val="autoZero"/>
        <c:crossBetween val="between"/>
      </c:valAx>
    </c:plotArea>
    <c:legend>
      <c:legendPos val="b"/>
      <c:layout>
        <c:manualLayout>
          <c:xMode val="edge"/>
          <c:yMode val="edge"/>
          <c:x val="1.9273714402786224E-3"/>
          <c:y val="0.91500924212929691"/>
          <c:w val="0.75546711739397665"/>
          <c:h val="6.4542144270604396E-2"/>
        </c:manualLayout>
      </c:layout>
      <c:overlay val="0"/>
      <c:spPr>
        <a:effectLst>
          <a:outerShdw blurRad="50800" dist="38100" dir="16200000" rotWithShape="0">
            <a:prstClr val="black">
              <a:alpha val="40000"/>
            </a:prstClr>
          </a:outerShdw>
        </a:effectLst>
      </c:spPr>
      <c:txPr>
        <a:bodyPr/>
        <a:lstStyle/>
        <a:p>
          <a:pPr>
            <a:defRPr sz="1400" b="1">
              <a:solidFill>
                <a:schemeClr val="tx2"/>
              </a:solidFill>
              <a:latin typeface="Verdana" pitchFamily="34" charset="0"/>
              <a:ea typeface="Verdana"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1" i="0" u="none" strike="noStrike" kern="1200" baseline="0">
                <a:solidFill>
                  <a:schemeClr val="tx2"/>
                </a:solidFill>
                <a:latin typeface="Tw Cen MT" panose="020B0602020104020603" pitchFamily="34" charset="0"/>
                <a:ea typeface="+mn-ea"/>
                <a:cs typeface="+mn-cs"/>
              </a:defRPr>
            </a:pPr>
            <a:r>
              <a:rPr lang="en-US" sz="3600" dirty="0" err="1">
                <a:latin typeface="Tw Cen MT" panose="020B0602020104020603" pitchFamily="34" charset="0"/>
              </a:rPr>
              <a:t>Capaian</a:t>
            </a:r>
            <a:endParaRPr lang="en-US" sz="3600" dirty="0">
              <a:latin typeface="Tw Cen MT" panose="020B0602020104020603" pitchFamily="34" charset="0"/>
            </a:endParaRPr>
          </a:p>
        </c:rich>
      </c:tx>
      <c:overlay val="0"/>
      <c:spPr>
        <a:noFill/>
        <a:ln>
          <a:noFill/>
        </a:ln>
        <a:effectLst/>
      </c:spPr>
      <c:txPr>
        <a:bodyPr rot="0" spcFirstLastPara="1" vertOverflow="ellipsis" vert="horz" wrap="square" anchor="ctr" anchorCtr="1"/>
        <a:lstStyle/>
        <a:p>
          <a:pPr>
            <a:defRPr sz="3600" b="1" i="0" u="none" strike="noStrike" kern="1200" baseline="0">
              <a:solidFill>
                <a:schemeClr val="tx2"/>
              </a:solidFill>
              <a:latin typeface="Tw Cen MT" panose="020B0602020104020603" pitchFamily="34" charset="0"/>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Capaian</c:v>
                </c:pt>
              </c:strCache>
            </c:strRef>
          </c:tx>
          <c:spPr>
            <a:solidFill>
              <a:schemeClr val="accent5">
                <a:lumMod val="75000"/>
              </a:schemeClr>
            </a:solidFill>
            <a:ln w="57150">
              <a:solidFill>
                <a:srgbClr val="FF8181"/>
              </a:solidFill>
            </a:ln>
            <a:effectLst/>
            <a:scene3d>
              <a:camera prst="orthographicFront"/>
              <a:lightRig rig="threePt" dir="t"/>
            </a:scene3d>
            <a:sp3d contourW="57150" prstMaterial="softEdge">
              <a:bevelT w="0" h="0"/>
              <a:contourClr>
                <a:srgbClr val="FF8181"/>
              </a:contourClr>
            </a:sp3d>
          </c:spPr>
          <c:invertIfNegative val="0"/>
          <c:dLbls>
            <c:dLbl>
              <c:idx val="0"/>
              <c:layout>
                <c:manualLayout>
                  <c:x val="8.2058836832141213E-3"/>
                  <c:y val="-3.1388871038699757E-2"/>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2"/>
                      </a:solidFill>
                      <a:latin typeface="Tw Cen MT" panose="020B0602020104020603"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2115768291115748"/>
                      <c:h val="0.10884091032669141"/>
                    </c:manualLayout>
                  </c15:layout>
                </c:ext>
                <c:ext xmlns:c16="http://schemas.microsoft.com/office/drawing/2014/chart" uri="{C3380CC4-5D6E-409C-BE32-E72D297353CC}">
                  <c16:uniqueId val="{00000000-4F55-4190-B671-7A7F663DE75F}"/>
                </c:ext>
              </c:extLst>
            </c:dLbl>
            <c:dLbl>
              <c:idx val="1"/>
              <c:layout>
                <c:manualLayout>
                  <c:x val="1.458823765904731E-2"/>
                  <c:y val="-2.354165327902482E-2"/>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2"/>
                      </a:solidFill>
                      <a:latin typeface="Tw Cen MT" panose="020B0602020104020603"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992753264225865"/>
                      <c:h val="0.1245353458460413"/>
                    </c:manualLayout>
                  </c15:layout>
                </c:ext>
                <c:ext xmlns:c16="http://schemas.microsoft.com/office/drawing/2014/chart" uri="{C3380CC4-5D6E-409C-BE32-E72D297353CC}">
                  <c16:uniqueId val="{00000001-4F55-4190-B671-7A7F663DE75F}"/>
                </c:ext>
              </c:extLst>
            </c:dLbl>
            <c:dLbl>
              <c:idx val="2"/>
              <c:layout>
                <c:manualLayout>
                  <c:x val="5.3794269952753347E-2"/>
                  <c:y val="-4.4467567304824658E-2"/>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2"/>
                      </a:solidFill>
                      <a:latin typeface="Tw Cen MT" panose="020B0602020104020603"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9015767788568191"/>
                      <c:h val="9.5762214060566522E-2"/>
                    </c:manualLayout>
                  </c15:layout>
                </c:ext>
                <c:ext xmlns:c16="http://schemas.microsoft.com/office/drawing/2014/chart" uri="{C3380CC4-5D6E-409C-BE32-E72D297353CC}">
                  <c16:uniqueId val="{00000002-4F55-4190-B671-7A7F663DE75F}"/>
                </c:ext>
              </c:extLst>
            </c:dLbl>
            <c:dLbl>
              <c:idx val="3"/>
              <c:layout>
                <c:manualLayout>
                  <c:x val="5.4705891221427478E-3"/>
                  <c:y val="-3.6620349545149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96-40FE-80AE-1A7DD1D056E7}"/>
                </c:ext>
              </c:extLst>
            </c:dLbl>
            <c:dLbl>
              <c:idx val="4"/>
              <c:layout>
                <c:manualLayout>
                  <c:x val="1.8235297073809159E-3"/>
                  <c:y val="-2.61573925322497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396-40FE-80AE-1A7DD1D056E7}"/>
                </c:ext>
              </c:extLst>
            </c:dLbl>
            <c:dLbl>
              <c:idx val="5"/>
              <c:layout>
                <c:manualLayout>
                  <c:x val="9.1176485369044453E-3"/>
                  <c:y val="-2.3541653279024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396-40FE-80AE-1A7DD1D056E7}"/>
                </c:ext>
              </c:extLst>
            </c:dLbl>
            <c:dLbl>
              <c:idx val="6"/>
              <c:layout>
                <c:manualLayout>
                  <c:x val="1.8235297073809026E-2"/>
                  <c:y val="-2.3541653279024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396-40FE-80AE-1A7DD1D056E7}"/>
                </c:ext>
              </c:extLst>
            </c:dLbl>
            <c:dLbl>
              <c:idx val="7"/>
              <c:layout>
                <c:manualLayout>
                  <c:x val="1.4588237659047194E-2"/>
                  <c:y val="-2.3541653279024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396-40FE-80AE-1A7DD1D056E7}"/>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2"/>
                    </a:solidFill>
                    <a:latin typeface="Tw Cen MT" panose="020B06020201040206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Sheet1!$A$2:$A$10</c:f>
              <c:strCache>
                <c:ptCount val="9"/>
                <c:pt idx="0">
                  <c:v>Jan</c:v>
                </c:pt>
                <c:pt idx="1">
                  <c:v>Feb</c:v>
                </c:pt>
                <c:pt idx="2">
                  <c:v>Mar</c:v>
                </c:pt>
                <c:pt idx="3">
                  <c:v>Apr</c:v>
                </c:pt>
                <c:pt idx="4">
                  <c:v>Mei</c:v>
                </c:pt>
                <c:pt idx="5">
                  <c:v>Jun</c:v>
                </c:pt>
                <c:pt idx="6">
                  <c:v>Jul</c:v>
                </c:pt>
                <c:pt idx="7">
                  <c:v>Ags</c:v>
                </c:pt>
                <c:pt idx="8">
                  <c:v>Sep</c:v>
                </c:pt>
              </c:strCache>
            </c:strRef>
          </c:cat>
          <c:val>
            <c:numRef>
              <c:f>Sheet1!$B$2:$B$10</c:f>
              <c:numCache>
                <c:formatCode>0.00%</c:formatCode>
                <c:ptCount val="9"/>
                <c:pt idx="0">
                  <c:v>0.95589999999999997</c:v>
                </c:pt>
                <c:pt idx="1">
                  <c:v>0.98529999999999995</c:v>
                </c:pt>
                <c:pt idx="2">
                  <c:v>0.98529999999999995</c:v>
                </c:pt>
                <c:pt idx="3">
                  <c:v>0.97060000000000002</c:v>
                </c:pt>
                <c:pt idx="4">
                  <c:v>0.97060000000000002</c:v>
                </c:pt>
                <c:pt idx="5">
                  <c:v>0.9718</c:v>
                </c:pt>
                <c:pt idx="6">
                  <c:v>0.97060000000000002</c:v>
                </c:pt>
                <c:pt idx="7">
                  <c:v>0.97060000000000002</c:v>
                </c:pt>
                <c:pt idx="8">
                  <c:v>0.98529999999999995</c:v>
                </c:pt>
              </c:numCache>
            </c:numRef>
          </c:val>
          <c:extLst>
            <c:ext xmlns:c16="http://schemas.microsoft.com/office/drawing/2014/chart" uri="{C3380CC4-5D6E-409C-BE32-E72D297353CC}">
              <c16:uniqueId val="{00000003-4F55-4190-B671-7A7F663DE75F}"/>
            </c:ext>
          </c:extLst>
        </c:ser>
        <c:dLbls>
          <c:showLegendKey val="0"/>
          <c:showVal val="0"/>
          <c:showCatName val="0"/>
          <c:showSerName val="0"/>
          <c:showPercent val="0"/>
          <c:showBubbleSize val="0"/>
        </c:dLbls>
        <c:gapWidth val="154"/>
        <c:gapDepth val="148"/>
        <c:shape val="box"/>
        <c:axId val="380586976"/>
        <c:axId val="380588936"/>
        <c:axId val="0"/>
      </c:bar3DChart>
      <c:catAx>
        <c:axId val="38058697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0" spcFirstLastPara="1" vertOverflow="ellipsis" wrap="square" anchor="ctr" anchorCtr="0"/>
          <a:lstStyle/>
          <a:p>
            <a:pPr>
              <a:defRPr sz="2800" b="0" i="0" u="none" strike="noStrike" kern="1200" baseline="0">
                <a:solidFill>
                  <a:schemeClr val="tx2"/>
                </a:solidFill>
                <a:latin typeface="Tw Cen MT" panose="020B0602020104020603" pitchFamily="34" charset="0"/>
                <a:ea typeface="+mn-ea"/>
                <a:cs typeface="+mn-cs"/>
              </a:defRPr>
            </a:pPr>
            <a:endParaRPr lang="en-US"/>
          </a:p>
        </c:txPr>
        <c:crossAx val="380588936"/>
        <c:crosses val="autoZero"/>
        <c:auto val="1"/>
        <c:lblAlgn val="ctr"/>
        <c:lblOffset val="100"/>
        <c:noMultiLvlLbl val="0"/>
      </c:catAx>
      <c:valAx>
        <c:axId val="380588936"/>
        <c:scaling>
          <c:orientation val="minMax"/>
        </c:scaling>
        <c:delete val="1"/>
        <c:axPos val="l"/>
        <c:majorGridlines>
          <c:spPr>
            <a:ln w="9525" cap="flat" cmpd="sng" algn="ctr">
              <a:solidFill>
                <a:schemeClr val="tx2">
                  <a:lumMod val="15000"/>
                  <a:lumOff val="85000"/>
                </a:schemeClr>
              </a:solidFill>
              <a:round/>
            </a:ln>
            <a:effectLst/>
          </c:spPr>
        </c:majorGridlines>
        <c:numFmt formatCode="0.00%" sourceLinked="1"/>
        <c:majorTickMark val="none"/>
        <c:minorTickMark val="none"/>
        <c:tickLblPos val="nextTo"/>
        <c:crossAx val="380586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9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391D6F-77E7-47C0-BA09-F8D7779497FE}" type="doc">
      <dgm:prSet loTypeId="urn:microsoft.com/office/officeart/2005/8/layout/list1" loCatId="list" qsTypeId="urn:microsoft.com/office/officeart/2005/8/quickstyle/3d5" qsCatId="3D" csTypeId="urn:microsoft.com/office/officeart/2005/8/colors/accent1_2" csCatId="accent1" phldr="1"/>
      <dgm:spPr/>
      <dgm:t>
        <a:bodyPr/>
        <a:lstStyle/>
        <a:p>
          <a:endParaRPr lang="en-US"/>
        </a:p>
      </dgm:t>
    </dgm:pt>
    <dgm:pt modelId="{D14B3AC8-870B-4847-BF2D-BF7B9320973D}">
      <dgm:prSet phldrT="[Text]" custT="1"/>
      <dgm:spPr/>
      <dgm:t>
        <a:bodyPr/>
        <a:lstStyle/>
        <a:p>
          <a:r>
            <a:rPr lang="en-US" sz="3200" b="1" dirty="0" err="1">
              <a:latin typeface="Tw Cen MT" panose="020B0602020104020603" pitchFamily="34" charset="0"/>
            </a:rPr>
            <a:t>Anggaran</a:t>
          </a:r>
          <a:r>
            <a:rPr lang="en-US" sz="3200" b="1" dirty="0">
              <a:latin typeface="Tw Cen MT" panose="020B0602020104020603" pitchFamily="34" charset="0"/>
            </a:rPr>
            <a:t> </a:t>
          </a:r>
          <a:r>
            <a:rPr lang="en-US" sz="3200" b="1" dirty="0" err="1">
              <a:latin typeface="Tw Cen MT" panose="020B0602020104020603" pitchFamily="34" charset="0"/>
            </a:rPr>
            <a:t>Belanja</a:t>
          </a:r>
          <a:endParaRPr lang="en-US" sz="3200" b="1" dirty="0">
            <a:latin typeface="Tw Cen MT" panose="020B0602020104020603" pitchFamily="34" charset="0"/>
          </a:endParaRPr>
        </a:p>
      </dgm:t>
    </dgm:pt>
    <dgm:pt modelId="{58C3D0C0-1A19-4398-A25C-6CB587F68D95}" type="parTrans" cxnId="{69EC5E9F-2433-443C-B6B8-6AD11AECAC9D}">
      <dgm:prSet/>
      <dgm:spPr/>
      <dgm:t>
        <a:bodyPr/>
        <a:lstStyle/>
        <a:p>
          <a:endParaRPr lang="en-US" sz="3200">
            <a:latin typeface="Tw Cen MT" panose="020B0602020104020603" pitchFamily="34" charset="0"/>
          </a:endParaRPr>
        </a:p>
      </dgm:t>
    </dgm:pt>
    <dgm:pt modelId="{4A45B808-A33D-4D4B-A814-F62896C92006}" type="sibTrans" cxnId="{69EC5E9F-2433-443C-B6B8-6AD11AECAC9D}">
      <dgm:prSet/>
      <dgm:spPr/>
      <dgm:t>
        <a:bodyPr/>
        <a:lstStyle/>
        <a:p>
          <a:endParaRPr lang="en-US" sz="3200">
            <a:latin typeface="Tw Cen MT" panose="020B0602020104020603" pitchFamily="34" charset="0"/>
          </a:endParaRPr>
        </a:p>
      </dgm:t>
    </dgm:pt>
    <dgm:pt modelId="{FE604EF0-B60E-420D-87C0-963C70F0479F}">
      <dgm:prSet phldrT="[Text]" custT="1"/>
      <dgm:spPr/>
      <dgm:t>
        <a:bodyPr/>
        <a:lstStyle/>
        <a:p>
          <a:pPr>
            <a:buNone/>
          </a:pPr>
          <a:r>
            <a:rPr lang="en-US" sz="3200" b="1" dirty="0">
              <a:latin typeface="Tw Cen MT" panose="020B0602020104020603" pitchFamily="34" charset="0"/>
            </a:rPr>
            <a:t>Rp. </a:t>
          </a:r>
          <a:r>
            <a:rPr lang="en-US" sz="3200" b="1" i="0" u="none" dirty="0">
              <a:latin typeface="Tw Cen MT" panose="020B0602020104020603" pitchFamily="34" charset="0"/>
            </a:rPr>
            <a:t>143.250.143.000</a:t>
          </a:r>
          <a:endParaRPr lang="en-US" sz="3200" b="1" dirty="0">
            <a:latin typeface="Tw Cen MT" panose="020B0602020104020603" pitchFamily="34" charset="0"/>
          </a:endParaRPr>
        </a:p>
      </dgm:t>
    </dgm:pt>
    <dgm:pt modelId="{94C9A76E-EE46-40DD-BFB9-BD679B0736F5}" type="parTrans" cxnId="{69963550-4A77-4F4D-A444-6A55E1DEB789}">
      <dgm:prSet/>
      <dgm:spPr/>
      <dgm:t>
        <a:bodyPr/>
        <a:lstStyle/>
        <a:p>
          <a:endParaRPr lang="en-US" sz="3200">
            <a:latin typeface="Tw Cen MT" panose="020B0602020104020603" pitchFamily="34" charset="0"/>
          </a:endParaRPr>
        </a:p>
      </dgm:t>
    </dgm:pt>
    <dgm:pt modelId="{044112F9-3037-4334-A6DC-561E8CAA868A}" type="sibTrans" cxnId="{69963550-4A77-4F4D-A444-6A55E1DEB789}">
      <dgm:prSet/>
      <dgm:spPr/>
      <dgm:t>
        <a:bodyPr/>
        <a:lstStyle/>
        <a:p>
          <a:endParaRPr lang="en-US" sz="3200">
            <a:latin typeface="Tw Cen MT" panose="020B0602020104020603" pitchFamily="34" charset="0"/>
          </a:endParaRPr>
        </a:p>
      </dgm:t>
    </dgm:pt>
    <dgm:pt modelId="{04B15201-0151-4AC6-9DD0-B5C2A06C2626}">
      <dgm:prSet phldrT="[Text]" custT="1"/>
      <dgm:spPr/>
      <dgm:t>
        <a:bodyPr/>
        <a:lstStyle/>
        <a:p>
          <a:pPr>
            <a:buNone/>
          </a:pPr>
          <a:r>
            <a:rPr lang="en-US" sz="3200" b="1" dirty="0" err="1">
              <a:latin typeface="Tw Cen MT" panose="020B0602020104020603" pitchFamily="34" charset="0"/>
            </a:rPr>
            <a:t>Realisasi</a:t>
          </a:r>
          <a:endParaRPr lang="en-US" sz="3200" b="1" dirty="0">
            <a:latin typeface="Tw Cen MT" panose="020B0602020104020603" pitchFamily="34" charset="0"/>
          </a:endParaRPr>
        </a:p>
      </dgm:t>
    </dgm:pt>
    <dgm:pt modelId="{F1A3FEA3-17EB-4F81-8BC9-240C0B7C00DB}" type="parTrans" cxnId="{C0FD05A5-EDE3-443C-A120-71F6DC03F586}">
      <dgm:prSet/>
      <dgm:spPr/>
      <dgm:t>
        <a:bodyPr/>
        <a:lstStyle/>
        <a:p>
          <a:endParaRPr lang="en-US" sz="3200">
            <a:latin typeface="Tw Cen MT" panose="020B0602020104020603" pitchFamily="34" charset="0"/>
          </a:endParaRPr>
        </a:p>
      </dgm:t>
    </dgm:pt>
    <dgm:pt modelId="{BE8E205B-7A43-4821-9D95-ACE8A2AB657B}" type="sibTrans" cxnId="{C0FD05A5-EDE3-443C-A120-71F6DC03F586}">
      <dgm:prSet/>
      <dgm:spPr/>
      <dgm:t>
        <a:bodyPr/>
        <a:lstStyle/>
        <a:p>
          <a:endParaRPr lang="en-US" sz="3200">
            <a:latin typeface="Tw Cen MT" panose="020B0602020104020603" pitchFamily="34" charset="0"/>
          </a:endParaRPr>
        </a:p>
      </dgm:t>
    </dgm:pt>
    <dgm:pt modelId="{21F3076A-C0FE-4F52-9C5E-BE7B792E82F0}">
      <dgm:prSet phldrT="[Text]" custT="1"/>
      <dgm:spPr/>
      <dgm:t>
        <a:bodyPr/>
        <a:lstStyle/>
        <a:p>
          <a:pPr>
            <a:buNone/>
          </a:pPr>
          <a:r>
            <a:rPr lang="en-US" sz="3200" b="1" dirty="0">
              <a:latin typeface="Tw Cen MT" panose="020B0602020104020603" pitchFamily="34" charset="0"/>
            </a:rPr>
            <a:t>Rp 74.138.178.908</a:t>
          </a:r>
        </a:p>
      </dgm:t>
    </dgm:pt>
    <dgm:pt modelId="{600A2824-AB5A-4D21-9758-B4ABD8492347}" type="parTrans" cxnId="{BCA2BB98-312F-4014-AF20-1E8119BBA937}">
      <dgm:prSet/>
      <dgm:spPr/>
      <dgm:t>
        <a:bodyPr/>
        <a:lstStyle/>
        <a:p>
          <a:endParaRPr lang="en-US" sz="3200">
            <a:latin typeface="Tw Cen MT" panose="020B0602020104020603" pitchFamily="34" charset="0"/>
          </a:endParaRPr>
        </a:p>
      </dgm:t>
    </dgm:pt>
    <dgm:pt modelId="{BF7B20C0-88D5-4A5B-B4E8-80F03AC8F5FC}" type="sibTrans" cxnId="{BCA2BB98-312F-4014-AF20-1E8119BBA937}">
      <dgm:prSet/>
      <dgm:spPr/>
      <dgm:t>
        <a:bodyPr/>
        <a:lstStyle/>
        <a:p>
          <a:endParaRPr lang="en-US" sz="3200">
            <a:latin typeface="Tw Cen MT" panose="020B0602020104020603" pitchFamily="34" charset="0"/>
          </a:endParaRPr>
        </a:p>
      </dgm:t>
    </dgm:pt>
    <dgm:pt modelId="{20DDDCF0-A3BC-4EC0-A97B-77C49A31DC7D}" type="pres">
      <dgm:prSet presAssocID="{C0391D6F-77E7-47C0-BA09-F8D7779497FE}" presName="linear" presStyleCnt="0">
        <dgm:presLayoutVars>
          <dgm:dir/>
          <dgm:animLvl val="lvl"/>
          <dgm:resizeHandles val="exact"/>
        </dgm:presLayoutVars>
      </dgm:prSet>
      <dgm:spPr/>
    </dgm:pt>
    <dgm:pt modelId="{70CBA15F-B3E9-4D74-AB2F-89CBFF79DB2D}" type="pres">
      <dgm:prSet presAssocID="{D14B3AC8-870B-4847-BF2D-BF7B9320973D}" presName="parentLin" presStyleCnt="0"/>
      <dgm:spPr/>
    </dgm:pt>
    <dgm:pt modelId="{0372762E-2B2A-4B13-A81C-3FE4F80CF7F9}" type="pres">
      <dgm:prSet presAssocID="{D14B3AC8-870B-4847-BF2D-BF7B9320973D}" presName="parentLeftMargin" presStyleLbl="node1" presStyleIdx="0" presStyleCnt="2"/>
      <dgm:spPr/>
    </dgm:pt>
    <dgm:pt modelId="{A3D7C0DC-1F39-47DD-9578-2CF42B4B9963}" type="pres">
      <dgm:prSet presAssocID="{D14B3AC8-870B-4847-BF2D-BF7B9320973D}" presName="parentText" presStyleLbl="node1" presStyleIdx="0" presStyleCnt="2" custLinFactNeighborX="72019" custLinFactNeighborY="13637">
        <dgm:presLayoutVars>
          <dgm:chMax val="0"/>
          <dgm:bulletEnabled val="1"/>
        </dgm:presLayoutVars>
      </dgm:prSet>
      <dgm:spPr/>
    </dgm:pt>
    <dgm:pt modelId="{443D3E00-6E1D-42C5-92B8-CA7E75A6BDDB}" type="pres">
      <dgm:prSet presAssocID="{D14B3AC8-870B-4847-BF2D-BF7B9320973D}" presName="negativeSpace" presStyleCnt="0"/>
      <dgm:spPr/>
    </dgm:pt>
    <dgm:pt modelId="{11816E51-8A6E-4AAD-9AD7-7B7D0518EE1A}" type="pres">
      <dgm:prSet presAssocID="{D14B3AC8-870B-4847-BF2D-BF7B9320973D}" presName="childText" presStyleLbl="conFgAcc1" presStyleIdx="0" presStyleCnt="2" custLinFactNeighborX="-38487" custLinFactNeighborY="-1345">
        <dgm:presLayoutVars>
          <dgm:bulletEnabled val="1"/>
        </dgm:presLayoutVars>
      </dgm:prSet>
      <dgm:spPr/>
    </dgm:pt>
    <dgm:pt modelId="{3A8BFD28-50C8-4B32-8B51-54A09B7A2F1F}" type="pres">
      <dgm:prSet presAssocID="{4A45B808-A33D-4D4B-A814-F62896C92006}" presName="spaceBetweenRectangles" presStyleCnt="0"/>
      <dgm:spPr/>
    </dgm:pt>
    <dgm:pt modelId="{03BAC092-AF16-4D9A-A91F-AA4F9919E734}" type="pres">
      <dgm:prSet presAssocID="{04B15201-0151-4AC6-9DD0-B5C2A06C2626}" presName="parentLin" presStyleCnt="0"/>
      <dgm:spPr/>
    </dgm:pt>
    <dgm:pt modelId="{B592FD4F-0227-41B7-AF29-D81428DFBC76}" type="pres">
      <dgm:prSet presAssocID="{04B15201-0151-4AC6-9DD0-B5C2A06C2626}" presName="parentLeftMargin" presStyleLbl="node1" presStyleIdx="0" presStyleCnt="2"/>
      <dgm:spPr/>
    </dgm:pt>
    <dgm:pt modelId="{279BB15C-CF75-4300-9EEE-073ACBA6BB15}" type="pres">
      <dgm:prSet presAssocID="{04B15201-0151-4AC6-9DD0-B5C2A06C2626}" presName="parentText" presStyleLbl="node1" presStyleIdx="1" presStyleCnt="2">
        <dgm:presLayoutVars>
          <dgm:chMax val="0"/>
          <dgm:bulletEnabled val="1"/>
        </dgm:presLayoutVars>
      </dgm:prSet>
      <dgm:spPr/>
    </dgm:pt>
    <dgm:pt modelId="{99D9B466-6B53-4D71-8D7B-541CA3798D9B}" type="pres">
      <dgm:prSet presAssocID="{04B15201-0151-4AC6-9DD0-B5C2A06C2626}" presName="negativeSpace" presStyleCnt="0"/>
      <dgm:spPr/>
    </dgm:pt>
    <dgm:pt modelId="{35B026F0-7F2F-47B3-B821-FB3A460F8C22}" type="pres">
      <dgm:prSet presAssocID="{04B15201-0151-4AC6-9DD0-B5C2A06C2626}" presName="childText" presStyleLbl="conFgAcc1" presStyleIdx="1" presStyleCnt="2">
        <dgm:presLayoutVars>
          <dgm:bulletEnabled val="1"/>
        </dgm:presLayoutVars>
      </dgm:prSet>
      <dgm:spPr/>
    </dgm:pt>
  </dgm:ptLst>
  <dgm:cxnLst>
    <dgm:cxn modelId="{07BF6C2D-47BD-4B92-8ACF-BE6F3663ECE6}" type="presOf" srcId="{04B15201-0151-4AC6-9DD0-B5C2A06C2626}" destId="{279BB15C-CF75-4300-9EEE-073ACBA6BB15}" srcOrd="1" destOrd="0" presId="urn:microsoft.com/office/officeart/2005/8/layout/list1"/>
    <dgm:cxn modelId="{E18AEF5F-1F09-4301-94B6-3E25CB82B9B9}" type="presOf" srcId="{D14B3AC8-870B-4847-BF2D-BF7B9320973D}" destId="{A3D7C0DC-1F39-47DD-9578-2CF42B4B9963}" srcOrd="1" destOrd="0" presId="urn:microsoft.com/office/officeart/2005/8/layout/list1"/>
    <dgm:cxn modelId="{69963550-4A77-4F4D-A444-6A55E1DEB789}" srcId="{D14B3AC8-870B-4847-BF2D-BF7B9320973D}" destId="{FE604EF0-B60E-420D-87C0-963C70F0479F}" srcOrd="0" destOrd="0" parTransId="{94C9A76E-EE46-40DD-BFB9-BD679B0736F5}" sibTransId="{044112F9-3037-4334-A6DC-561E8CAA868A}"/>
    <dgm:cxn modelId="{A0FD7988-BF5B-45B5-B695-3FD052D34E73}" type="presOf" srcId="{04B15201-0151-4AC6-9DD0-B5C2A06C2626}" destId="{B592FD4F-0227-41B7-AF29-D81428DFBC76}" srcOrd="0" destOrd="0" presId="urn:microsoft.com/office/officeart/2005/8/layout/list1"/>
    <dgm:cxn modelId="{BCA2BB98-312F-4014-AF20-1E8119BBA937}" srcId="{04B15201-0151-4AC6-9DD0-B5C2A06C2626}" destId="{21F3076A-C0FE-4F52-9C5E-BE7B792E82F0}" srcOrd="0" destOrd="0" parTransId="{600A2824-AB5A-4D21-9758-B4ABD8492347}" sibTransId="{BF7B20C0-88D5-4A5B-B4E8-80F03AC8F5FC}"/>
    <dgm:cxn modelId="{69EC5E9F-2433-443C-B6B8-6AD11AECAC9D}" srcId="{C0391D6F-77E7-47C0-BA09-F8D7779497FE}" destId="{D14B3AC8-870B-4847-BF2D-BF7B9320973D}" srcOrd="0" destOrd="0" parTransId="{58C3D0C0-1A19-4398-A25C-6CB587F68D95}" sibTransId="{4A45B808-A33D-4D4B-A814-F62896C92006}"/>
    <dgm:cxn modelId="{C0FD05A5-EDE3-443C-A120-71F6DC03F586}" srcId="{C0391D6F-77E7-47C0-BA09-F8D7779497FE}" destId="{04B15201-0151-4AC6-9DD0-B5C2A06C2626}" srcOrd="1" destOrd="0" parTransId="{F1A3FEA3-17EB-4F81-8BC9-240C0B7C00DB}" sibTransId="{BE8E205B-7A43-4821-9D95-ACE8A2AB657B}"/>
    <dgm:cxn modelId="{C5B626A8-8F29-422D-8FB6-C268A5F08BA8}" type="presOf" srcId="{C0391D6F-77E7-47C0-BA09-F8D7779497FE}" destId="{20DDDCF0-A3BC-4EC0-A97B-77C49A31DC7D}" srcOrd="0" destOrd="0" presId="urn:microsoft.com/office/officeart/2005/8/layout/list1"/>
    <dgm:cxn modelId="{E13502B9-6659-4826-AA92-F24B44C69A37}" type="presOf" srcId="{D14B3AC8-870B-4847-BF2D-BF7B9320973D}" destId="{0372762E-2B2A-4B13-A81C-3FE4F80CF7F9}" srcOrd="0" destOrd="0" presId="urn:microsoft.com/office/officeart/2005/8/layout/list1"/>
    <dgm:cxn modelId="{25AA69D2-68BB-400B-B7FA-0F9DF31C7573}" type="presOf" srcId="{21F3076A-C0FE-4F52-9C5E-BE7B792E82F0}" destId="{35B026F0-7F2F-47B3-B821-FB3A460F8C22}" srcOrd="0" destOrd="0" presId="urn:microsoft.com/office/officeart/2005/8/layout/list1"/>
    <dgm:cxn modelId="{C4A9D9FE-0C04-41E2-B53B-9145CAF9DE29}" type="presOf" srcId="{FE604EF0-B60E-420D-87C0-963C70F0479F}" destId="{11816E51-8A6E-4AAD-9AD7-7B7D0518EE1A}" srcOrd="0" destOrd="0" presId="urn:microsoft.com/office/officeart/2005/8/layout/list1"/>
    <dgm:cxn modelId="{4045B181-5C0D-4ECC-BB09-F84BBF022CE2}" type="presParOf" srcId="{20DDDCF0-A3BC-4EC0-A97B-77C49A31DC7D}" destId="{70CBA15F-B3E9-4D74-AB2F-89CBFF79DB2D}" srcOrd="0" destOrd="0" presId="urn:microsoft.com/office/officeart/2005/8/layout/list1"/>
    <dgm:cxn modelId="{62C3A884-31B0-4A45-968A-6A95688AB444}" type="presParOf" srcId="{70CBA15F-B3E9-4D74-AB2F-89CBFF79DB2D}" destId="{0372762E-2B2A-4B13-A81C-3FE4F80CF7F9}" srcOrd="0" destOrd="0" presId="urn:microsoft.com/office/officeart/2005/8/layout/list1"/>
    <dgm:cxn modelId="{6F9F311F-1ADB-4B35-9EFE-687817B0DD05}" type="presParOf" srcId="{70CBA15F-B3E9-4D74-AB2F-89CBFF79DB2D}" destId="{A3D7C0DC-1F39-47DD-9578-2CF42B4B9963}" srcOrd="1" destOrd="0" presId="urn:microsoft.com/office/officeart/2005/8/layout/list1"/>
    <dgm:cxn modelId="{DE6DBE75-32EE-4F84-8DD8-023BFF2D59E4}" type="presParOf" srcId="{20DDDCF0-A3BC-4EC0-A97B-77C49A31DC7D}" destId="{443D3E00-6E1D-42C5-92B8-CA7E75A6BDDB}" srcOrd="1" destOrd="0" presId="urn:microsoft.com/office/officeart/2005/8/layout/list1"/>
    <dgm:cxn modelId="{7D08B0EB-E707-433B-B5E1-8114AF3993C8}" type="presParOf" srcId="{20DDDCF0-A3BC-4EC0-A97B-77C49A31DC7D}" destId="{11816E51-8A6E-4AAD-9AD7-7B7D0518EE1A}" srcOrd="2" destOrd="0" presId="urn:microsoft.com/office/officeart/2005/8/layout/list1"/>
    <dgm:cxn modelId="{C9EB1263-588E-48F4-8798-D9D06740AB38}" type="presParOf" srcId="{20DDDCF0-A3BC-4EC0-A97B-77C49A31DC7D}" destId="{3A8BFD28-50C8-4B32-8B51-54A09B7A2F1F}" srcOrd="3" destOrd="0" presId="urn:microsoft.com/office/officeart/2005/8/layout/list1"/>
    <dgm:cxn modelId="{3FBCE3EC-3B23-401A-85AF-905796B39D54}" type="presParOf" srcId="{20DDDCF0-A3BC-4EC0-A97B-77C49A31DC7D}" destId="{03BAC092-AF16-4D9A-A91F-AA4F9919E734}" srcOrd="4" destOrd="0" presId="urn:microsoft.com/office/officeart/2005/8/layout/list1"/>
    <dgm:cxn modelId="{58F3E2AD-949D-416B-914D-957E79F731A9}" type="presParOf" srcId="{03BAC092-AF16-4D9A-A91F-AA4F9919E734}" destId="{B592FD4F-0227-41B7-AF29-D81428DFBC76}" srcOrd="0" destOrd="0" presId="urn:microsoft.com/office/officeart/2005/8/layout/list1"/>
    <dgm:cxn modelId="{3965E1FA-0C31-4834-977F-2DAEC713B17D}" type="presParOf" srcId="{03BAC092-AF16-4D9A-A91F-AA4F9919E734}" destId="{279BB15C-CF75-4300-9EEE-073ACBA6BB15}" srcOrd="1" destOrd="0" presId="urn:microsoft.com/office/officeart/2005/8/layout/list1"/>
    <dgm:cxn modelId="{5F883079-D241-4688-B0A0-523C570CC2CC}" type="presParOf" srcId="{20DDDCF0-A3BC-4EC0-A97B-77C49A31DC7D}" destId="{99D9B466-6B53-4D71-8D7B-541CA3798D9B}" srcOrd="5" destOrd="0" presId="urn:microsoft.com/office/officeart/2005/8/layout/list1"/>
    <dgm:cxn modelId="{2DD91D7D-00F5-4E09-86F7-930B1166AF29}" type="presParOf" srcId="{20DDDCF0-A3BC-4EC0-A97B-77C49A31DC7D}" destId="{35B026F0-7F2F-47B3-B821-FB3A460F8C22}" srcOrd="6"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391D6F-77E7-47C0-BA09-F8D7779497FE}" type="doc">
      <dgm:prSet loTypeId="urn:microsoft.com/office/officeart/2005/8/layout/list1" loCatId="list" qsTypeId="urn:microsoft.com/office/officeart/2005/8/quickstyle/3d7" qsCatId="3D" csTypeId="urn:microsoft.com/office/officeart/2005/8/colors/accent6_4" csCatId="accent6" phldr="1"/>
      <dgm:spPr/>
      <dgm:t>
        <a:bodyPr/>
        <a:lstStyle/>
        <a:p>
          <a:endParaRPr lang="en-US"/>
        </a:p>
      </dgm:t>
    </dgm:pt>
    <dgm:pt modelId="{D14B3AC8-870B-4847-BF2D-BF7B9320973D}">
      <dgm:prSet phldrT="[Text]" custT="1"/>
      <dgm:spPr>
        <a:solidFill>
          <a:schemeClr val="accent6">
            <a:lumMod val="50000"/>
          </a:schemeClr>
        </a:solidFill>
      </dgm:spPr>
      <dgm:t>
        <a:bodyPr/>
        <a:lstStyle/>
        <a:p>
          <a:pPr algn="ctr"/>
          <a:r>
            <a:rPr lang="en-US" sz="2000" b="1" dirty="0">
              <a:solidFill>
                <a:schemeClr val="bg1"/>
              </a:solidFill>
              <a:latin typeface="Tw Cen MT" panose="020B0602020104020603" pitchFamily="34" charset="0"/>
            </a:rPr>
            <a:t>TARGET</a:t>
          </a:r>
        </a:p>
      </dgm:t>
    </dgm:pt>
    <dgm:pt modelId="{58C3D0C0-1A19-4398-A25C-6CB587F68D95}" type="parTrans" cxnId="{69EC5E9F-2433-443C-B6B8-6AD11AECAC9D}">
      <dgm:prSet/>
      <dgm:spPr/>
      <dgm:t>
        <a:bodyPr/>
        <a:lstStyle/>
        <a:p>
          <a:endParaRPr lang="en-US" sz="2000">
            <a:latin typeface="Tw Cen MT" panose="020B0602020104020603" pitchFamily="34" charset="0"/>
          </a:endParaRPr>
        </a:p>
      </dgm:t>
    </dgm:pt>
    <dgm:pt modelId="{4A45B808-A33D-4D4B-A814-F62896C92006}" type="sibTrans" cxnId="{69EC5E9F-2433-443C-B6B8-6AD11AECAC9D}">
      <dgm:prSet/>
      <dgm:spPr/>
      <dgm:t>
        <a:bodyPr/>
        <a:lstStyle/>
        <a:p>
          <a:endParaRPr lang="en-US" sz="2000">
            <a:latin typeface="Tw Cen MT" panose="020B0602020104020603" pitchFamily="34" charset="0"/>
          </a:endParaRPr>
        </a:p>
      </dgm:t>
    </dgm:pt>
    <dgm:pt modelId="{C6A310D7-C413-4F15-89C5-A2928660C5C5}">
      <dgm:prSet phldrT="[Text]" custT="1"/>
      <dgm:spPr/>
      <dgm:t>
        <a:bodyPr/>
        <a:lstStyle/>
        <a:p>
          <a:pPr algn="ctr">
            <a:buFontTx/>
            <a:buNone/>
          </a:pPr>
          <a:r>
            <a:rPr lang="en-US" sz="2200" b="1" dirty="0">
              <a:latin typeface="Tw Cen MT" panose="020B0602020104020603" pitchFamily="34" charset="0"/>
            </a:rPr>
            <a:t>Rp. 32.000.000.000</a:t>
          </a:r>
        </a:p>
      </dgm:t>
    </dgm:pt>
    <dgm:pt modelId="{612AD586-3FB7-464B-A7DD-355E6801DEC5}" type="parTrans" cxnId="{1B337F04-A743-48AD-BC14-5AB20C32DE60}">
      <dgm:prSet/>
      <dgm:spPr/>
      <dgm:t>
        <a:bodyPr/>
        <a:lstStyle/>
        <a:p>
          <a:endParaRPr lang="en-US" sz="2000">
            <a:latin typeface="Tw Cen MT" panose="020B0602020104020603" pitchFamily="34" charset="0"/>
          </a:endParaRPr>
        </a:p>
      </dgm:t>
    </dgm:pt>
    <dgm:pt modelId="{69B8C002-3095-484D-9B12-5AAAC0053489}" type="sibTrans" cxnId="{1B337F04-A743-48AD-BC14-5AB20C32DE60}">
      <dgm:prSet/>
      <dgm:spPr/>
      <dgm:t>
        <a:bodyPr/>
        <a:lstStyle/>
        <a:p>
          <a:endParaRPr lang="en-US" sz="2000">
            <a:latin typeface="Tw Cen MT" panose="020B0602020104020603" pitchFamily="34" charset="0"/>
          </a:endParaRPr>
        </a:p>
      </dgm:t>
    </dgm:pt>
    <dgm:pt modelId="{20DDDCF0-A3BC-4EC0-A97B-77C49A31DC7D}" type="pres">
      <dgm:prSet presAssocID="{C0391D6F-77E7-47C0-BA09-F8D7779497FE}" presName="linear" presStyleCnt="0">
        <dgm:presLayoutVars>
          <dgm:dir/>
          <dgm:animLvl val="lvl"/>
          <dgm:resizeHandles val="exact"/>
        </dgm:presLayoutVars>
      </dgm:prSet>
      <dgm:spPr/>
    </dgm:pt>
    <dgm:pt modelId="{70CBA15F-B3E9-4D74-AB2F-89CBFF79DB2D}" type="pres">
      <dgm:prSet presAssocID="{D14B3AC8-870B-4847-BF2D-BF7B9320973D}" presName="parentLin" presStyleCnt="0"/>
      <dgm:spPr/>
    </dgm:pt>
    <dgm:pt modelId="{0372762E-2B2A-4B13-A81C-3FE4F80CF7F9}" type="pres">
      <dgm:prSet presAssocID="{D14B3AC8-870B-4847-BF2D-BF7B9320973D}" presName="parentLeftMargin" presStyleLbl="node1" presStyleIdx="0" presStyleCnt="1"/>
      <dgm:spPr/>
    </dgm:pt>
    <dgm:pt modelId="{A3D7C0DC-1F39-47DD-9578-2CF42B4B9963}" type="pres">
      <dgm:prSet presAssocID="{D14B3AC8-870B-4847-BF2D-BF7B9320973D}" presName="parentText" presStyleLbl="node1" presStyleIdx="0" presStyleCnt="1" custScaleY="29353" custLinFactNeighborX="-20254" custLinFactNeighborY="-36303">
        <dgm:presLayoutVars>
          <dgm:chMax val="0"/>
          <dgm:bulletEnabled val="1"/>
        </dgm:presLayoutVars>
      </dgm:prSet>
      <dgm:spPr/>
    </dgm:pt>
    <dgm:pt modelId="{443D3E00-6E1D-42C5-92B8-CA7E75A6BDDB}" type="pres">
      <dgm:prSet presAssocID="{D14B3AC8-870B-4847-BF2D-BF7B9320973D}" presName="negativeSpace" presStyleCnt="0"/>
      <dgm:spPr/>
    </dgm:pt>
    <dgm:pt modelId="{11816E51-8A6E-4AAD-9AD7-7B7D0518EE1A}" type="pres">
      <dgm:prSet presAssocID="{D14B3AC8-870B-4847-BF2D-BF7B9320973D}" presName="childText" presStyleLbl="conFgAcc1" presStyleIdx="0" presStyleCnt="1" custScaleX="78363" custScaleY="48035">
        <dgm:presLayoutVars>
          <dgm:bulletEnabled val="1"/>
        </dgm:presLayoutVars>
      </dgm:prSet>
      <dgm:spPr/>
    </dgm:pt>
  </dgm:ptLst>
  <dgm:cxnLst>
    <dgm:cxn modelId="{1B337F04-A743-48AD-BC14-5AB20C32DE60}" srcId="{D14B3AC8-870B-4847-BF2D-BF7B9320973D}" destId="{C6A310D7-C413-4F15-89C5-A2928660C5C5}" srcOrd="0" destOrd="0" parTransId="{612AD586-3FB7-464B-A7DD-355E6801DEC5}" sibTransId="{69B8C002-3095-484D-9B12-5AAAC0053489}"/>
    <dgm:cxn modelId="{CB47121A-33C3-4D0E-9B23-2249B2478254}" type="presOf" srcId="{D14B3AC8-870B-4847-BF2D-BF7B9320973D}" destId="{A3D7C0DC-1F39-47DD-9578-2CF42B4B9963}" srcOrd="1" destOrd="0" presId="urn:microsoft.com/office/officeart/2005/8/layout/list1"/>
    <dgm:cxn modelId="{EBF41F52-C79D-4EFB-B2D5-E98F3148519A}" type="presOf" srcId="{C0391D6F-77E7-47C0-BA09-F8D7779497FE}" destId="{20DDDCF0-A3BC-4EC0-A97B-77C49A31DC7D}" srcOrd="0" destOrd="0" presId="urn:microsoft.com/office/officeart/2005/8/layout/list1"/>
    <dgm:cxn modelId="{A3749052-18BF-479F-A9DF-689729C71371}" type="presOf" srcId="{D14B3AC8-870B-4847-BF2D-BF7B9320973D}" destId="{0372762E-2B2A-4B13-A81C-3FE4F80CF7F9}" srcOrd="0" destOrd="0" presId="urn:microsoft.com/office/officeart/2005/8/layout/list1"/>
    <dgm:cxn modelId="{69EC5E9F-2433-443C-B6B8-6AD11AECAC9D}" srcId="{C0391D6F-77E7-47C0-BA09-F8D7779497FE}" destId="{D14B3AC8-870B-4847-BF2D-BF7B9320973D}" srcOrd="0" destOrd="0" parTransId="{58C3D0C0-1A19-4398-A25C-6CB587F68D95}" sibTransId="{4A45B808-A33D-4D4B-A814-F62896C92006}"/>
    <dgm:cxn modelId="{CEA8F3F7-B94F-4542-B7EB-D3D4C294C013}" type="presOf" srcId="{C6A310D7-C413-4F15-89C5-A2928660C5C5}" destId="{11816E51-8A6E-4AAD-9AD7-7B7D0518EE1A}" srcOrd="0" destOrd="0" presId="urn:microsoft.com/office/officeart/2005/8/layout/list1"/>
    <dgm:cxn modelId="{0E1FB00F-8D72-40E3-AF03-045964E51F9A}" type="presParOf" srcId="{20DDDCF0-A3BC-4EC0-A97B-77C49A31DC7D}" destId="{70CBA15F-B3E9-4D74-AB2F-89CBFF79DB2D}" srcOrd="0" destOrd="0" presId="urn:microsoft.com/office/officeart/2005/8/layout/list1"/>
    <dgm:cxn modelId="{DCABBFC9-B728-4FA6-8292-7C77B9207E7A}" type="presParOf" srcId="{70CBA15F-B3E9-4D74-AB2F-89CBFF79DB2D}" destId="{0372762E-2B2A-4B13-A81C-3FE4F80CF7F9}" srcOrd="0" destOrd="0" presId="urn:microsoft.com/office/officeart/2005/8/layout/list1"/>
    <dgm:cxn modelId="{18EEE8A9-BE5B-40B3-A879-6922A0D0222C}" type="presParOf" srcId="{70CBA15F-B3E9-4D74-AB2F-89CBFF79DB2D}" destId="{A3D7C0DC-1F39-47DD-9578-2CF42B4B9963}" srcOrd="1" destOrd="0" presId="urn:microsoft.com/office/officeart/2005/8/layout/list1"/>
    <dgm:cxn modelId="{F5A23811-A1A5-4A5B-A228-36F57FC8106A}" type="presParOf" srcId="{20DDDCF0-A3BC-4EC0-A97B-77C49A31DC7D}" destId="{443D3E00-6E1D-42C5-92B8-CA7E75A6BDDB}" srcOrd="1" destOrd="0" presId="urn:microsoft.com/office/officeart/2005/8/layout/list1"/>
    <dgm:cxn modelId="{603A5C3E-391F-4573-8470-9C165C4322C8}" type="presParOf" srcId="{20DDDCF0-A3BC-4EC0-A97B-77C49A31DC7D}" destId="{11816E51-8A6E-4AAD-9AD7-7B7D0518EE1A}" srcOrd="2"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391D6F-77E7-47C0-BA09-F8D7779497FE}" type="doc">
      <dgm:prSet loTypeId="urn:microsoft.com/office/officeart/2005/8/layout/list1" loCatId="list" qsTypeId="urn:microsoft.com/office/officeart/2005/8/quickstyle/3d7" qsCatId="3D" csTypeId="urn:microsoft.com/office/officeart/2005/8/colors/accent1_2" csCatId="accent1" phldr="1"/>
      <dgm:spPr/>
      <dgm:t>
        <a:bodyPr/>
        <a:lstStyle/>
        <a:p>
          <a:endParaRPr lang="en-US"/>
        </a:p>
      </dgm:t>
    </dgm:pt>
    <dgm:pt modelId="{D14B3AC8-870B-4847-BF2D-BF7B9320973D}">
      <dgm:prSet phldrT="[Text]" custT="1"/>
      <dgm:spPr/>
      <dgm:t>
        <a:bodyPr/>
        <a:lstStyle/>
        <a:p>
          <a:pPr algn="ctr"/>
          <a:r>
            <a:rPr lang="en-US" sz="2000" b="1" dirty="0">
              <a:solidFill>
                <a:schemeClr val="bg1"/>
              </a:solidFill>
              <a:latin typeface="Tw Cen MT" panose="020B0602020104020603" pitchFamily="34" charset="0"/>
            </a:rPr>
            <a:t>REALISASI</a:t>
          </a:r>
        </a:p>
      </dgm:t>
    </dgm:pt>
    <dgm:pt modelId="{58C3D0C0-1A19-4398-A25C-6CB587F68D95}" type="parTrans" cxnId="{69EC5E9F-2433-443C-B6B8-6AD11AECAC9D}">
      <dgm:prSet/>
      <dgm:spPr/>
      <dgm:t>
        <a:bodyPr/>
        <a:lstStyle/>
        <a:p>
          <a:endParaRPr lang="en-US" sz="2000">
            <a:latin typeface="Tw Cen MT" panose="020B0602020104020603" pitchFamily="34" charset="0"/>
          </a:endParaRPr>
        </a:p>
      </dgm:t>
    </dgm:pt>
    <dgm:pt modelId="{4A45B808-A33D-4D4B-A814-F62896C92006}" type="sibTrans" cxnId="{69EC5E9F-2433-443C-B6B8-6AD11AECAC9D}">
      <dgm:prSet/>
      <dgm:spPr/>
      <dgm:t>
        <a:bodyPr/>
        <a:lstStyle/>
        <a:p>
          <a:endParaRPr lang="en-US" sz="2000">
            <a:latin typeface="Tw Cen MT" panose="020B0602020104020603" pitchFamily="34" charset="0"/>
          </a:endParaRPr>
        </a:p>
      </dgm:t>
    </dgm:pt>
    <dgm:pt modelId="{A4CF1F7D-6487-4405-97B9-67BA533BDE1F}">
      <dgm:prSet phldrT="[Text]" custT="1"/>
      <dgm:spPr/>
      <dgm:t>
        <a:bodyPr/>
        <a:lstStyle/>
        <a:p>
          <a:pPr algn="r">
            <a:buNone/>
          </a:pPr>
          <a:r>
            <a:rPr lang="en-US" sz="2200" b="1" dirty="0">
              <a:latin typeface="Tw Cen MT" panose="020B0602020104020603" pitchFamily="34" charset="0"/>
            </a:rPr>
            <a:t>Rp. 37.009.605.454</a:t>
          </a:r>
        </a:p>
      </dgm:t>
    </dgm:pt>
    <dgm:pt modelId="{8841A966-2806-466A-916B-A2C05C44D960}" type="parTrans" cxnId="{973234CC-F06F-49AF-859E-DA6621A01840}">
      <dgm:prSet/>
      <dgm:spPr/>
      <dgm:t>
        <a:bodyPr/>
        <a:lstStyle/>
        <a:p>
          <a:endParaRPr lang="en-US" sz="2000">
            <a:latin typeface="Tw Cen MT" panose="020B0602020104020603" pitchFamily="34" charset="0"/>
          </a:endParaRPr>
        </a:p>
      </dgm:t>
    </dgm:pt>
    <dgm:pt modelId="{8952B7CC-709C-4FA1-9BD4-EFF0B7228A22}" type="sibTrans" cxnId="{973234CC-F06F-49AF-859E-DA6621A01840}">
      <dgm:prSet/>
      <dgm:spPr/>
      <dgm:t>
        <a:bodyPr/>
        <a:lstStyle/>
        <a:p>
          <a:endParaRPr lang="en-US" sz="2000">
            <a:latin typeface="Tw Cen MT" panose="020B0602020104020603" pitchFamily="34" charset="0"/>
          </a:endParaRPr>
        </a:p>
      </dgm:t>
    </dgm:pt>
    <dgm:pt modelId="{20DDDCF0-A3BC-4EC0-A97B-77C49A31DC7D}" type="pres">
      <dgm:prSet presAssocID="{C0391D6F-77E7-47C0-BA09-F8D7779497FE}" presName="linear" presStyleCnt="0">
        <dgm:presLayoutVars>
          <dgm:dir/>
          <dgm:animLvl val="lvl"/>
          <dgm:resizeHandles val="exact"/>
        </dgm:presLayoutVars>
      </dgm:prSet>
      <dgm:spPr/>
    </dgm:pt>
    <dgm:pt modelId="{70CBA15F-B3E9-4D74-AB2F-89CBFF79DB2D}" type="pres">
      <dgm:prSet presAssocID="{D14B3AC8-870B-4847-BF2D-BF7B9320973D}" presName="parentLin" presStyleCnt="0"/>
      <dgm:spPr/>
    </dgm:pt>
    <dgm:pt modelId="{0372762E-2B2A-4B13-A81C-3FE4F80CF7F9}" type="pres">
      <dgm:prSet presAssocID="{D14B3AC8-870B-4847-BF2D-BF7B9320973D}" presName="parentLeftMargin" presStyleLbl="node1" presStyleIdx="0" presStyleCnt="1"/>
      <dgm:spPr/>
    </dgm:pt>
    <dgm:pt modelId="{A3D7C0DC-1F39-47DD-9578-2CF42B4B9963}" type="pres">
      <dgm:prSet presAssocID="{D14B3AC8-870B-4847-BF2D-BF7B9320973D}" presName="parentText" presStyleLbl="node1" presStyleIdx="0" presStyleCnt="1" custScaleY="29353" custLinFactNeighborX="82008" custLinFactNeighborY="-37251">
        <dgm:presLayoutVars>
          <dgm:chMax val="0"/>
          <dgm:bulletEnabled val="1"/>
        </dgm:presLayoutVars>
      </dgm:prSet>
      <dgm:spPr/>
    </dgm:pt>
    <dgm:pt modelId="{443D3E00-6E1D-42C5-92B8-CA7E75A6BDDB}" type="pres">
      <dgm:prSet presAssocID="{D14B3AC8-870B-4847-BF2D-BF7B9320973D}" presName="negativeSpace" presStyleCnt="0"/>
      <dgm:spPr/>
    </dgm:pt>
    <dgm:pt modelId="{11816E51-8A6E-4AAD-9AD7-7B7D0518EE1A}" type="pres">
      <dgm:prSet presAssocID="{D14B3AC8-870B-4847-BF2D-BF7B9320973D}" presName="childText" presStyleLbl="conFgAcc1" presStyleIdx="0" presStyleCnt="1" custScaleX="78363" custScaleY="48035" custLinFactNeighborX="737" custLinFactNeighborY="9143">
        <dgm:presLayoutVars>
          <dgm:bulletEnabled val="1"/>
        </dgm:presLayoutVars>
      </dgm:prSet>
      <dgm:spPr/>
    </dgm:pt>
  </dgm:ptLst>
  <dgm:cxnLst>
    <dgm:cxn modelId="{4100EB0F-DEB9-407F-A2B2-844A6675F9E9}" type="presOf" srcId="{D14B3AC8-870B-4847-BF2D-BF7B9320973D}" destId="{A3D7C0DC-1F39-47DD-9578-2CF42B4B9963}" srcOrd="1" destOrd="0" presId="urn:microsoft.com/office/officeart/2005/8/layout/list1"/>
    <dgm:cxn modelId="{22DF8618-054D-4242-83C8-6EBBD622A6BF}" type="presOf" srcId="{C0391D6F-77E7-47C0-BA09-F8D7779497FE}" destId="{20DDDCF0-A3BC-4EC0-A97B-77C49A31DC7D}" srcOrd="0" destOrd="0" presId="urn:microsoft.com/office/officeart/2005/8/layout/list1"/>
    <dgm:cxn modelId="{35887B8A-9FCF-4D4F-9E76-7860386B08E8}" type="presOf" srcId="{A4CF1F7D-6487-4405-97B9-67BA533BDE1F}" destId="{11816E51-8A6E-4AAD-9AD7-7B7D0518EE1A}" srcOrd="0" destOrd="0" presId="urn:microsoft.com/office/officeart/2005/8/layout/list1"/>
    <dgm:cxn modelId="{69EC5E9F-2433-443C-B6B8-6AD11AECAC9D}" srcId="{C0391D6F-77E7-47C0-BA09-F8D7779497FE}" destId="{D14B3AC8-870B-4847-BF2D-BF7B9320973D}" srcOrd="0" destOrd="0" parTransId="{58C3D0C0-1A19-4398-A25C-6CB587F68D95}" sibTransId="{4A45B808-A33D-4D4B-A814-F62896C92006}"/>
    <dgm:cxn modelId="{9EB2A7AA-1869-4143-81E5-130AF09B06CD}" type="presOf" srcId="{D14B3AC8-870B-4847-BF2D-BF7B9320973D}" destId="{0372762E-2B2A-4B13-A81C-3FE4F80CF7F9}" srcOrd="0" destOrd="0" presId="urn:microsoft.com/office/officeart/2005/8/layout/list1"/>
    <dgm:cxn modelId="{973234CC-F06F-49AF-859E-DA6621A01840}" srcId="{D14B3AC8-870B-4847-BF2D-BF7B9320973D}" destId="{A4CF1F7D-6487-4405-97B9-67BA533BDE1F}" srcOrd="0" destOrd="0" parTransId="{8841A966-2806-466A-916B-A2C05C44D960}" sibTransId="{8952B7CC-709C-4FA1-9BD4-EFF0B7228A22}"/>
    <dgm:cxn modelId="{9ABC566A-C5D9-4206-AFAC-DD05CC272B6E}" type="presParOf" srcId="{20DDDCF0-A3BC-4EC0-A97B-77C49A31DC7D}" destId="{70CBA15F-B3E9-4D74-AB2F-89CBFF79DB2D}" srcOrd="0" destOrd="0" presId="urn:microsoft.com/office/officeart/2005/8/layout/list1"/>
    <dgm:cxn modelId="{FA482C20-56E1-46E8-ACDC-8B0AB34F78E9}" type="presParOf" srcId="{70CBA15F-B3E9-4D74-AB2F-89CBFF79DB2D}" destId="{0372762E-2B2A-4B13-A81C-3FE4F80CF7F9}" srcOrd="0" destOrd="0" presId="urn:microsoft.com/office/officeart/2005/8/layout/list1"/>
    <dgm:cxn modelId="{CD7EB18E-1045-40CF-A4F8-814A78616E0A}" type="presParOf" srcId="{70CBA15F-B3E9-4D74-AB2F-89CBFF79DB2D}" destId="{A3D7C0DC-1F39-47DD-9578-2CF42B4B9963}" srcOrd="1" destOrd="0" presId="urn:microsoft.com/office/officeart/2005/8/layout/list1"/>
    <dgm:cxn modelId="{D83FF1C2-F1FA-4179-AC38-CDB5556E7B94}" type="presParOf" srcId="{20DDDCF0-A3BC-4EC0-A97B-77C49A31DC7D}" destId="{443D3E00-6E1D-42C5-92B8-CA7E75A6BDDB}" srcOrd="1" destOrd="0" presId="urn:microsoft.com/office/officeart/2005/8/layout/list1"/>
    <dgm:cxn modelId="{C34D873F-EC8E-430D-94A7-F649CC996BD1}" type="presParOf" srcId="{20DDDCF0-A3BC-4EC0-A97B-77C49A31DC7D}" destId="{11816E51-8A6E-4AAD-9AD7-7B7D0518EE1A}" srcOrd="2" destOrd="0" presId="urn:microsoft.com/office/officeart/2005/8/layout/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391D6F-77E7-47C0-BA09-F8D7779497FE}" type="doc">
      <dgm:prSet loTypeId="urn:microsoft.com/office/officeart/2005/8/layout/list1" loCatId="list" qsTypeId="urn:microsoft.com/office/officeart/2005/8/quickstyle/3d7" qsCatId="3D" csTypeId="urn:microsoft.com/office/officeart/2005/8/colors/accent1_2" csCatId="accent1" phldr="1"/>
      <dgm:spPr/>
      <dgm:t>
        <a:bodyPr/>
        <a:lstStyle/>
        <a:p>
          <a:endParaRPr lang="en-US"/>
        </a:p>
      </dgm:t>
    </dgm:pt>
    <dgm:pt modelId="{D14B3AC8-870B-4847-BF2D-BF7B9320973D}">
      <dgm:prSet phldrT="[Text]" custT="1"/>
      <dgm:spPr>
        <a:solidFill>
          <a:srgbClr val="FFC000"/>
        </a:solidFill>
      </dgm:spPr>
      <dgm:t>
        <a:bodyPr/>
        <a:lstStyle/>
        <a:p>
          <a:pPr algn="ctr"/>
          <a:r>
            <a:rPr lang="en-US" sz="2000" b="1" dirty="0">
              <a:latin typeface="Tw Cen MT" panose="020B0602020104020603" pitchFamily="34" charset="0"/>
            </a:rPr>
            <a:t>%</a:t>
          </a:r>
        </a:p>
      </dgm:t>
    </dgm:pt>
    <dgm:pt modelId="{58C3D0C0-1A19-4398-A25C-6CB587F68D95}" type="parTrans" cxnId="{69EC5E9F-2433-443C-B6B8-6AD11AECAC9D}">
      <dgm:prSet/>
      <dgm:spPr/>
      <dgm:t>
        <a:bodyPr/>
        <a:lstStyle/>
        <a:p>
          <a:endParaRPr lang="en-US" sz="2000">
            <a:latin typeface="Tw Cen MT" panose="020B0602020104020603" pitchFamily="34" charset="0"/>
          </a:endParaRPr>
        </a:p>
      </dgm:t>
    </dgm:pt>
    <dgm:pt modelId="{4A45B808-A33D-4D4B-A814-F62896C92006}" type="sibTrans" cxnId="{69EC5E9F-2433-443C-B6B8-6AD11AECAC9D}">
      <dgm:prSet/>
      <dgm:spPr/>
      <dgm:t>
        <a:bodyPr/>
        <a:lstStyle/>
        <a:p>
          <a:endParaRPr lang="en-US" sz="2000">
            <a:latin typeface="Tw Cen MT" panose="020B0602020104020603" pitchFamily="34" charset="0"/>
          </a:endParaRPr>
        </a:p>
      </dgm:t>
    </dgm:pt>
    <dgm:pt modelId="{C6A310D7-C413-4F15-89C5-A2928660C5C5}">
      <dgm:prSet phldrT="[Text]" custT="1"/>
      <dgm:spPr/>
      <dgm:t>
        <a:bodyPr/>
        <a:lstStyle/>
        <a:p>
          <a:pPr algn="ctr">
            <a:buNone/>
          </a:pPr>
          <a:r>
            <a:rPr lang="en-US" sz="2400" b="1" i="0" u="none" dirty="0">
              <a:latin typeface="Tw Cen MT" panose="020B0602020104020603" pitchFamily="34" charset="0"/>
            </a:rPr>
            <a:t>115,66%</a:t>
          </a:r>
          <a:endParaRPr lang="en-US" sz="2400" b="1" dirty="0">
            <a:latin typeface="Tw Cen MT" panose="020B0602020104020603" pitchFamily="34" charset="0"/>
          </a:endParaRPr>
        </a:p>
      </dgm:t>
    </dgm:pt>
    <dgm:pt modelId="{612AD586-3FB7-464B-A7DD-355E6801DEC5}" type="parTrans" cxnId="{1B337F04-A743-48AD-BC14-5AB20C32DE60}">
      <dgm:prSet/>
      <dgm:spPr/>
      <dgm:t>
        <a:bodyPr/>
        <a:lstStyle/>
        <a:p>
          <a:endParaRPr lang="en-US" sz="2000">
            <a:latin typeface="Tw Cen MT" panose="020B0602020104020603" pitchFamily="34" charset="0"/>
          </a:endParaRPr>
        </a:p>
      </dgm:t>
    </dgm:pt>
    <dgm:pt modelId="{69B8C002-3095-484D-9B12-5AAAC0053489}" type="sibTrans" cxnId="{1B337F04-A743-48AD-BC14-5AB20C32DE60}">
      <dgm:prSet/>
      <dgm:spPr/>
      <dgm:t>
        <a:bodyPr/>
        <a:lstStyle/>
        <a:p>
          <a:endParaRPr lang="en-US" sz="2000">
            <a:latin typeface="Tw Cen MT" panose="020B0602020104020603" pitchFamily="34" charset="0"/>
          </a:endParaRPr>
        </a:p>
      </dgm:t>
    </dgm:pt>
    <dgm:pt modelId="{20DDDCF0-A3BC-4EC0-A97B-77C49A31DC7D}" type="pres">
      <dgm:prSet presAssocID="{C0391D6F-77E7-47C0-BA09-F8D7779497FE}" presName="linear" presStyleCnt="0">
        <dgm:presLayoutVars>
          <dgm:dir/>
          <dgm:animLvl val="lvl"/>
          <dgm:resizeHandles val="exact"/>
        </dgm:presLayoutVars>
      </dgm:prSet>
      <dgm:spPr/>
    </dgm:pt>
    <dgm:pt modelId="{70CBA15F-B3E9-4D74-AB2F-89CBFF79DB2D}" type="pres">
      <dgm:prSet presAssocID="{D14B3AC8-870B-4847-BF2D-BF7B9320973D}" presName="parentLin" presStyleCnt="0"/>
      <dgm:spPr/>
    </dgm:pt>
    <dgm:pt modelId="{0372762E-2B2A-4B13-A81C-3FE4F80CF7F9}" type="pres">
      <dgm:prSet presAssocID="{D14B3AC8-870B-4847-BF2D-BF7B9320973D}" presName="parentLeftMargin" presStyleLbl="node1" presStyleIdx="0" presStyleCnt="1"/>
      <dgm:spPr/>
    </dgm:pt>
    <dgm:pt modelId="{A3D7C0DC-1F39-47DD-9578-2CF42B4B9963}" type="pres">
      <dgm:prSet presAssocID="{D14B3AC8-870B-4847-BF2D-BF7B9320973D}" presName="parentText" presStyleLbl="node1" presStyleIdx="0" presStyleCnt="1" custScaleY="29353" custLinFactNeighborX="-20254" custLinFactNeighborY="-36303">
        <dgm:presLayoutVars>
          <dgm:chMax val="0"/>
          <dgm:bulletEnabled val="1"/>
        </dgm:presLayoutVars>
      </dgm:prSet>
      <dgm:spPr/>
    </dgm:pt>
    <dgm:pt modelId="{443D3E00-6E1D-42C5-92B8-CA7E75A6BDDB}" type="pres">
      <dgm:prSet presAssocID="{D14B3AC8-870B-4847-BF2D-BF7B9320973D}" presName="negativeSpace" presStyleCnt="0"/>
      <dgm:spPr/>
    </dgm:pt>
    <dgm:pt modelId="{11816E51-8A6E-4AAD-9AD7-7B7D0518EE1A}" type="pres">
      <dgm:prSet presAssocID="{D14B3AC8-870B-4847-BF2D-BF7B9320973D}" presName="childText" presStyleLbl="conFgAcc1" presStyleIdx="0" presStyleCnt="1" custScaleX="78363" custScaleY="48035" custLinFactNeighborX="-3097" custLinFactNeighborY="7038">
        <dgm:presLayoutVars>
          <dgm:bulletEnabled val="1"/>
        </dgm:presLayoutVars>
      </dgm:prSet>
      <dgm:spPr/>
    </dgm:pt>
  </dgm:ptLst>
  <dgm:cxnLst>
    <dgm:cxn modelId="{1B337F04-A743-48AD-BC14-5AB20C32DE60}" srcId="{D14B3AC8-870B-4847-BF2D-BF7B9320973D}" destId="{C6A310D7-C413-4F15-89C5-A2928660C5C5}" srcOrd="0" destOrd="0" parTransId="{612AD586-3FB7-464B-A7DD-355E6801DEC5}" sibTransId="{69B8C002-3095-484D-9B12-5AAAC0053489}"/>
    <dgm:cxn modelId="{482E6525-A35A-459C-9F2F-79DED62DF1A4}" type="presOf" srcId="{C0391D6F-77E7-47C0-BA09-F8D7779497FE}" destId="{20DDDCF0-A3BC-4EC0-A97B-77C49A31DC7D}" srcOrd="0" destOrd="0" presId="urn:microsoft.com/office/officeart/2005/8/layout/list1"/>
    <dgm:cxn modelId="{6172033A-50BF-4971-906D-097612A92BC7}" type="presOf" srcId="{D14B3AC8-870B-4847-BF2D-BF7B9320973D}" destId="{A3D7C0DC-1F39-47DD-9578-2CF42B4B9963}" srcOrd="1" destOrd="0" presId="urn:microsoft.com/office/officeart/2005/8/layout/list1"/>
    <dgm:cxn modelId="{69EC5E9F-2433-443C-B6B8-6AD11AECAC9D}" srcId="{C0391D6F-77E7-47C0-BA09-F8D7779497FE}" destId="{D14B3AC8-870B-4847-BF2D-BF7B9320973D}" srcOrd="0" destOrd="0" parTransId="{58C3D0C0-1A19-4398-A25C-6CB587F68D95}" sibTransId="{4A45B808-A33D-4D4B-A814-F62896C92006}"/>
    <dgm:cxn modelId="{A8F18BB6-2DB0-4F13-917C-DD51D3A90884}" type="presOf" srcId="{C6A310D7-C413-4F15-89C5-A2928660C5C5}" destId="{11816E51-8A6E-4AAD-9AD7-7B7D0518EE1A}" srcOrd="0" destOrd="0" presId="urn:microsoft.com/office/officeart/2005/8/layout/list1"/>
    <dgm:cxn modelId="{F490C5C3-DC27-49B0-B69B-0FA632961EB6}" type="presOf" srcId="{D14B3AC8-870B-4847-BF2D-BF7B9320973D}" destId="{0372762E-2B2A-4B13-A81C-3FE4F80CF7F9}" srcOrd="0" destOrd="0" presId="urn:microsoft.com/office/officeart/2005/8/layout/list1"/>
    <dgm:cxn modelId="{61946190-5132-426B-AC66-80F00E6A75B9}" type="presParOf" srcId="{20DDDCF0-A3BC-4EC0-A97B-77C49A31DC7D}" destId="{70CBA15F-B3E9-4D74-AB2F-89CBFF79DB2D}" srcOrd="0" destOrd="0" presId="urn:microsoft.com/office/officeart/2005/8/layout/list1"/>
    <dgm:cxn modelId="{938F2765-5768-44A4-AED9-3DB2F8DE0ABC}" type="presParOf" srcId="{70CBA15F-B3E9-4D74-AB2F-89CBFF79DB2D}" destId="{0372762E-2B2A-4B13-A81C-3FE4F80CF7F9}" srcOrd="0" destOrd="0" presId="urn:microsoft.com/office/officeart/2005/8/layout/list1"/>
    <dgm:cxn modelId="{17AA3BD3-190D-45DC-BBBF-0CCBA4906DC0}" type="presParOf" srcId="{70CBA15F-B3E9-4D74-AB2F-89CBFF79DB2D}" destId="{A3D7C0DC-1F39-47DD-9578-2CF42B4B9963}" srcOrd="1" destOrd="0" presId="urn:microsoft.com/office/officeart/2005/8/layout/list1"/>
    <dgm:cxn modelId="{1E780CC7-90FF-43AC-A459-C23981358EA6}" type="presParOf" srcId="{20DDDCF0-A3BC-4EC0-A97B-77C49A31DC7D}" destId="{443D3E00-6E1D-42C5-92B8-CA7E75A6BDDB}" srcOrd="1" destOrd="0" presId="urn:microsoft.com/office/officeart/2005/8/layout/list1"/>
    <dgm:cxn modelId="{A31F0CB4-3C62-4D7D-9816-7AD8A479BC02}" type="presParOf" srcId="{20DDDCF0-A3BC-4EC0-A97B-77C49A31DC7D}" destId="{11816E51-8A6E-4AAD-9AD7-7B7D0518EE1A}" srcOrd="2" destOrd="0" presId="urn:microsoft.com/office/officeart/2005/8/layout/list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FCC1E70-3B23-4822-8995-0ECB9ADF54F8}" type="doc">
      <dgm:prSet loTypeId="urn:microsoft.com/office/officeart/2005/8/layout/vList2" loCatId="list" qsTypeId="urn:microsoft.com/office/officeart/2005/8/quickstyle/3d5" qsCatId="3D" csTypeId="urn:microsoft.com/office/officeart/2005/8/colors/accent6_4" csCatId="accent6" phldr="1"/>
      <dgm:spPr/>
      <dgm:t>
        <a:bodyPr/>
        <a:lstStyle/>
        <a:p>
          <a:endParaRPr lang="en-US"/>
        </a:p>
      </dgm:t>
    </dgm:pt>
    <dgm:pt modelId="{A98705F6-9460-485F-9C2C-0C4AB2E9E72D}">
      <dgm:prSet phldrT="[Text]" custT="1"/>
      <dgm:spPr>
        <a:solidFill>
          <a:schemeClr val="accent6">
            <a:lumMod val="50000"/>
          </a:schemeClr>
        </a:solidFill>
      </dgm:spPr>
      <dgm:t>
        <a:bodyPr/>
        <a:lstStyle/>
        <a:p>
          <a:r>
            <a:rPr lang="en-US" sz="2600" dirty="0">
              <a:latin typeface="Tw Cen MT" panose="020B0602020104020603" pitchFamily="34" charset="0"/>
            </a:rPr>
            <a:t>Target 2021</a:t>
          </a:r>
        </a:p>
      </dgm:t>
    </dgm:pt>
    <dgm:pt modelId="{962D0B96-C8E8-4B26-80BC-C671B8C7D721}" type="parTrans" cxnId="{BFD4C5E1-B81E-4759-99B8-7A87E412A9C6}">
      <dgm:prSet/>
      <dgm:spPr/>
      <dgm:t>
        <a:bodyPr/>
        <a:lstStyle/>
        <a:p>
          <a:endParaRPr lang="en-US" sz="2600"/>
        </a:p>
      </dgm:t>
    </dgm:pt>
    <dgm:pt modelId="{1F05443A-0849-42B2-84FA-04C74ACC4B60}" type="sibTrans" cxnId="{BFD4C5E1-B81E-4759-99B8-7A87E412A9C6}">
      <dgm:prSet/>
      <dgm:spPr/>
      <dgm:t>
        <a:bodyPr/>
        <a:lstStyle/>
        <a:p>
          <a:endParaRPr lang="en-US" sz="2600"/>
        </a:p>
      </dgm:t>
    </dgm:pt>
    <dgm:pt modelId="{76806056-44B7-423D-B56B-476B8E35F755}">
      <dgm:prSet phldrT="[Text]" custT="1"/>
      <dgm:spPr/>
      <dgm:t>
        <a:bodyPr/>
        <a:lstStyle/>
        <a:p>
          <a:r>
            <a:rPr lang="en-US" sz="2600" dirty="0">
              <a:latin typeface="Tw Cen MT" panose="020B0602020104020603" pitchFamily="34" charset="0"/>
            </a:rPr>
            <a:t>98,10%</a:t>
          </a:r>
        </a:p>
      </dgm:t>
    </dgm:pt>
    <dgm:pt modelId="{EB8EF639-57CC-4A5F-9978-2D370835B4A8}" type="parTrans" cxnId="{F23F24C1-62F6-4253-B701-EE53E03CE5F9}">
      <dgm:prSet/>
      <dgm:spPr/>
      <dgm:t>
        <a:bodyPr/>
        <a:lstStyle/>
        <a:p>
          <a:endParaRPr lang="en-US" sz="2600"/>
        </a:p>
      </dgm:t>
    </dgm:pt>
    <dgm:pt modelId="{5D23D913-11AF-4DBB-81F2-AF957F505326}" type="sibTrans" cxnId="{F23F24C1-62F6-4253-B701-EE53E03CE5F9}">
      <dgm:prSet/>
      <dgm:spPr/>
      <dgm:t>
        <a:bodyPr/>
        <a:lstStyle/>
        <a:p>
          <a:endParaRPr lang="en-US" sz="2600"/>
        </a:p>
      </dgm:t>
    </dgm:pt>
    <dgm:pt modelId="{CDA2EB74-63F5-4A6B-8C67-A50DEFED6C3C}">
      <dgm:prSet phldrT="[Text]" custT="1"/>
      <dgm:spPr>
        <a:solidFill>
          <a:schemeClr val="accent6"/>
        </a:solidFill>
      </dgm:spPr>
      <dgm:t>
        <a:bodyPr/>
        <a:lstStyle/>
        <a:p>
          <a:r>
            <a:rPr lang="en-US" sz="2600" dirty="0" err="1">
              <a:latin typeface="Tw Cen MT" panose="020B0602020104020603" pitchFamily="34" charset="0"/>
            </a:rPr>
            <a:t>Realisasi</a:t>
          </a:r>
          <a:r>
            <a:rPr lang="en-US" sz="2600" dirty="0">
              <a:latin typeface="Tw Cen MT" panose="020B0602020104020603" pitchFamily="34" charset="0"/>
            </a:rPr>
            <a:t> s/d TW II</a:t>
          </a:r>
        </a:p>
      </dgm:t>
    </dgm:pt>
    <dgm:pt modelId="{3738FF7F-8ACC-4906-8BF9-37B4E5CBE03D}" type="parTrans" cxnId="{E23A6303-3606-4B70-93B1-E12F914500AE}">
      <dgm:prSet/>
      <dgm:spPr/>
      <dgm:t>
        <a:bodyPr/>
        <a:lstStyle/>
        <a:p>
          <a:endParaRPr lang="en-US" sz="2600"/>
        </a:p>
      </dgm:t>
    </dgm:pt>
    <dgm:pt modelId="{7C3A9B93-57F8-402B-A8B1-352DF89253AA}" type="sibTrans" cxnId="{E23A6303-3606-4B70-93B1-E12F914500AE}">
      <dgm:prSet/>
      <dgm:spPr/>
      <dgm:t>
        <a:bodyPr/>
        <a:lstStyle/>
        <a:p>
          <a:endParaRPr lang="en-US" sz="2600"/>
        </a:p>
      </dgm:t>
    </dgm:pt>
    <dgm:pt modelId="{27CB8393-54E9-4962-8BA3-F857DD3491E6}">
      <dgm:prSet phldrT="[Text]" custT="1"/>
      <dgm:spPr/>
      <dgm:t>
        <a:bodyPr/>
        <a:lstStyle/>
        <a:p>
          <a:r>
            <a:rPr lang="en-US" sz="2600" dirty="0">
              <a:latin typeface="Tw Cen MT" panose="020B0602020104020603" pitchFamily="34" charset="0"/>
            </a:rPr>
            <a:t>97,42%</a:t>
          </a:r>
        </a:p>
      </dgm:t>
    </dgm:pt>
    <dgm:pt modelId="{8519FFE8-57AF-41BD-B07A-C7A0F32BA801}" type="parTrans" cxnId="{BE69FA16-C9F3-4E7E-80FE-01A1D11AFE18}">
      <dgm:prSet/>
      <dgm:spPr/>
      <dgm:t>
        <a:bodyPr/>
        <a:lstStyle/>
        <a:p>
          <a:endParaRPr lang="en-US" sz="2600"/>
        </a:p>
      </dgm:t>
    </dgm:pt>
    <dgm:pt modelId="{7269684A-E7D1-47C4-9A39-3FF130DC7B95}" type="sibTrans" cxnId="{BE69FA16-C9F3-4E7E-80FE-01A1D11AFE18}">
      <dgm:prSet/>
      <dgm:spPr/>
      <dgm:t>
        <a:bodyPr/>
        <a:lstStyle/>
        <a:p>
          <a:endParaRPr lang="en-US" sz="2600"/>
        </a:p>
      </dgm:t>
    </dgm:pt>
    <dgm:pt modelId="{7C50F7B0-BDFE-48FE-8C7C-BD7F7162EC4E}">
      <dgm:prSet phldrT="[Text]" custT="1"/>
      <dgm:spPr>
        <a:solidFill>
          <a:schemeClr val="accent6">
            <a:lumMod val="75000"/>
          </a:schemeClr>
        </a:solidFill>
      </dgm:spPr>
      <dgm:t>
        <a:bodyPr/>
        <a:lstStyle/>
        <a:p>
          <a:r>
            <a:rPr lang="en-US" sz="2600" dirty="0" err="1">
              <a:latin typeface="Tw Cen MT" panose="020B0602020104020603" pitchFamily="34" charset="0"/>
            </a:rPr>
            <a:t>Realisasi</a:t>
          </a:r>
          <a:r>
            <a:rPr lang="en-US" sz="2600" dirty="0">
              <a:latin typeface="Tw Cen MT" panose="020B0602020104020603" pitchFamily="34" charset="0"/>
            </a:rPr>
            <a:t> s/d TW I</a:t>
          </a:r>
        </a:p>
      </dgm:t>
    </dgm:pt>
    <dgm:pt modelId="{3447BA3E-759E-4F8C-9BFE-57EFDDE7669F}" type="parTrans" cxnId="{75F5AE1A-0C86-4BFA-857B-D4AA045A2576}">
      <dgm:prSet/>
      <dgm:spPr/>
      <dgm:t>
        <a:bodyPr/>
        <a:lstStyle/>
        <a:p>
          <a:endParaRPr lang="en-ID" sz="2600"/>
        </a:p>
      </dgm:t>
    </dgm:pt>
    <dgm:pt modelId="{FE886EEE-8988-4693-8478-040702A7C757}" type="sibTrans" cxnId="{75F5AE1A-0C86-4BFA-857B-D4AA045A2576}">
      <dgm:prSet/>
      <dgm:spPr/>
      <dgm:t>
        <a:bodyPr/>
        <a:lstStyle/>
        <a:p>
          <a:endParaRPr lang="en-ID" sz="2600"/>
        </a:p>
      </dgm:t>
    </dgm:pt>
    <dgm:pt modelId="{BA443EEA-B51E-4FF5-A5FC-1AB3FB07488C}">
      <dgm:prSet phldrT="[Text]" custT="1"/>
      <dgm:spPr/>
      <dgm:t>
        <a:bodyPr/>
        <a:lstStyle/>
        <a:p>
          <a:r>
            <a:rPr lang="en-US" sz="2600" dirty="0">
              <a:latin typeface="Tw Cen MT" panose="020B0602020104020603" pitchFamily="34" charset="0"/>
            </a:rPr>
            <a:t>97,55%</a:t>
          </a:r>
        </a:p>
      </dgm:t>
    </dgm:pt>
    <dgm:pt modelId="{D57EF44E-79A8-4EAF-B914-CB29AB86F8ED}" type="parTrans" cxnId="{70CA46BA-3FA0-48F4-8FCF-6B9A1DA49DEE}">
      <dgm:prSet/>
      <dgm:spPr/>
      <dgm:t>
        <a:bodyPr/>
        <a:lstStyle/>
        <a:p>
          <a:endParaRPr lang="en-ID" sz="2600"/>
        </a:p>
      </dgm:t>
    </dgm:pt>
    <dgm:pt modelId="{B6380C85-51F3-4CBD-9F4B-14D1EE29AFF4}" type="sibTrans" cxnId="{70CA46BA-3FA0-48F4-8FCF-6B9A1DA49DEE}">
      <dgm:prSet/>
      <dgm:spPr/>
      <dgm:t>
        <a:bodyPr/>
        <a:lstStyle/>
        <a:p>
          <a:endParaRPr lang="en-ID" sz="2600"/>
        </a:p>
      </dgm:t>
    </dgm:pt>
    <dgm:pt modelId="{3BEE01F8-736F-46F1-8C8B-C52B6322E4DF}">
      <dgm:prSet phldrT="[Text]" custT="1"/>
      <dgm:spPr/>
      <dgm:t>
        <a:bodyPr/>
        <a:lstStyle/>
        <a:p>
          <a:r>
            <a:rPr lang="en-US" sz="2600" dirty="0" err="1">
              <a:latin typeface="Tw Cen MT" panose="020B0602020104020603" pitchFamily="34" charset="0"/>
            </a:rPr>
            <a:t>Realisasi</a:t>
          </a:r>
          <a:r>
            <a:rPr lang="en-US" sz="2600" dirty="0">
              <a:latin typeface="Tw Cen MT" panose="020B0602020104020603" pitchFamily="34" charset="0"/>
            </a:rPr>
            <a:t> s/d TW III</a:t>
          </a:r>
        </a:p>
      </dgm:t>
    </dgm:pt>
    <dgm:pt modelId="{61DB58ED-A2EA-4FA4-9C50-F8A5F1F4391D}" type="parTrans" cxnId="{4D744F63-FD45-4103-8BCF-F632897D3E2E}">
      <dgm:prSet/>
      <dgm:spPr/>
      <dgm:t>
        <a:bodyPr/>
        <a:lstStyle/>
        <a:p>
          <a:endParaRPr lang="en-ID" sz="2600"/>
        </a:p>
      </dgm:t>
    </dgm:pt>
    <dgm:pt modelId="{01AE5997-7A67-4C79-A477-8DE812D6F004}" type="sibTrans" cxnId="{4D744F63-FD45-4103-8BCF-F632897D3E2E}">
      <dgm:prSet/>
      <dgm:spPr/>
      <dgm:t>
        <a:bodyPr/>
        <a:lstStyle/>
        <a:p>
          <a:endParaRPr lang="en-ID" sz="2600"/>
        </a:p>
      </dgm:t>
    </dgm:pt>
    <dgm:pt modelId="{3881BA1B-E1E4-4527-92BE-F80404213410}">
      <dgm:prSet phldrT="[Text]" custT="1"/>
      <dgm:spPr/>
      <dgm:t>
        <a:bodyPr/>
        <a:lstStyle/>
        <a:p>
          <a:r>
            <a:rPr lang="en-US" sz="2600" dirty="0">
              <a:latin typeface="Tw Cen MT" panose="020B0602020104020603" pitchFamily="34" charset="0"/>
            </a:rPr>
            <a:t>97,50%</a:t>
          </a:r>
        </a:p>
      </dgm:t>
    </dgm:pt>
    <dgm:pt modelId="{36D17C99-C2C6-4580-A8A4-746E2A678FE5}" type="parTrans" cxnId="{315AFE9A-4102-4471-A8DF-E86CB455CB54}">
      <dgm:prSet/>
      <dgm:spPr/>
      <dgm:t>
        <a:bodyPr/>
        <a:lstStyle/>
        <a:p>
          <a:endParaRPr lang="en-ID" sz="2600"/>
        </a:p>
      </dgm:t>
    </dgm:pt>
    <dgm:pt modelId="{D323EB0D-C7CD-4CAA-9DF1-3F7C894CAC44}" type="sibTrans" cxnId="{315AFE9A-4102-4471-A8DF-E86CB455CB54}">
      <dgm:prSet/>
      <dgm:spPr/>
      <dgm:t>
        <a:bodyPr/>
        <a:lstStyle/>
        <a:p>
          <a:endParaRPr lang="en-ID" sz="2600"/>
        </a:p>
      </dgm:t>
    </dgm:pt>
    <dgm:pt modelId="{73C13C01-42E8-42A5-B22A-1392F9D2BFF6}" type="pres">
      <dgm:prSet presAssocID="{AFCC1E70-3B23-4822-8995-0ECB9ADF54F8}" presName="linear" presStyleCnt="0">
        <dgm:presLayoutVars>
          <dgm:animLvl val="lvl"/>
          <dgm:resizeHandles val="exact"/>
        </dgm:presLayoutVars>
      </dgm:prSet>
      <dgm:spPr/>
    </dgm:pt>
    <dgm:pt modelId="{DC0D1D1A-FD93-4EDE-8D5D-89F3858903C8}" type="pres">
      <dgm:prSet presAssocID="{A98705F6-9460-485F-9C2C-0C4AB2E9E72D}" presName="parentText" presStyleLbl="node1" presStyleIdx="0" presStyleCnt="4" custLinFactNeighborY="-3905">
        <dgm:presLayoutVars>
          <dgm:chMax val="0"/>
          <dgm:bulletEnabled val="1"/>
        </dgm:presLayoutVars>
      </dgm:prSet>
      <dgm:spPr/>
    </dgm:pt>
    <dgm:pt modelId="{E308891E-ADF2-4A57-ACE4-E153326A9816}" type="pres">
      <dgm:prSet presAssocID="{A98705F6-9460-485F-9C2C-0C4AB2E9E72D}" presName="childText" presStyleLbl="revTx" presStyleIdx="0" presStyleCnt="4">
        <dgm:presLayoutVars>
          <dgm:bulletEnabled val="1"/>
        </dgm:presLayoutVars>
      </dgm:prSet>
      <dgm:spPr/>
    </dgm:pt>
    <dgm:pt modelId="{E642A7BE-5876-4F3C-9F4B-2103BA7BF367}" type="pres">
      <dgm:prSet presAssocID="{7C50F7B0-BDFE-48FE-8C7C-BD7F7162EC4E}" presName="parentText" presStyleLbl="node1" presStyleIdx="1" presStyleCnt="4">
        <dgm:presLayoutVars>
          <dgm:chMax val="0"/>
          <dgm:bulletEnabled val="1"/>
        </dgm:presLayoutVars>
      </dgm:prSet>
      <dgm:spPr/>
    </dgm:pt>
    <dgm:pt modelId="{181623F7-9ABB-4480-95CA-46A98050BE28}" type="pres">
      <dgm:prSet presAssocID="{7C50F7B0-BDFE-48FE-8C7C-BD7F7162EC4E}" presName="childText" presStyleLbl="revTx" presStyleIdx="1" presStyleCnt="4">
        <dgm:presLayoutVars>
          <dgm:bulletEnabled val="1"/>
        </dgm:presLayoutVars>
      </dgm:prSet>
      <dgm:spPr/>
    </dgm:pt>
    <dgm:pt modelId="{EC57B1AD-8700-44B3-A127-68D6D4CB30B1}" type="pres">
      <dgm:prSet presAssocID="{CDA2EB74-63F5-4A6B-8C67-A50DEFED6C3C}" presName="parentText" presStyleLbl="node1" presStyleIdx="2" presStyleCnt="4">
        <dgm:presLayoutVars>
          <dgm:chMax val="0"/>
          <dgm:bulletEnabled val="1"/>
        </dgm:presLayoutVars>
      </dgm:prSet>
      <dgm:spPr/>
    </dgm:pt>
    <dgm:pt modelId="{95468BFF-910F-4AC8-BB3C-E578481E3AD6}" type="pres">
      <dgm:prSet presAssocID="{CDA2EB74-63F5-4A6B-8C67-A50DEFED6C3C}" presName="childText" presStyleLbl="revTx" presStyleIdx="2" presStyleCnt="4">
        <dgm:presLayoutVars>
          <dgm:bulletEnabled val="1"/>
        </dgm:presLayoutVars>
      </dgm:prSet>
      <dgm:spPr/>
    </dgm:pt>
    <dgm:pt modelId="{1FEDD182-1DEE-4934-9C5B-7763CEE06AA5}" type="pres">
      <dgm:prSet presAssocID="{3BEE01F8-736F-46F1-8C8B-C52B6322E4DF}" presName="parentText" presStyleLbl="node1" presStyleIdx="3" presStyleCnt="4">
        <dgm:presLayoutVars>
          <dgm:chMax val="0"/>
          <dgm:bulletEnabled val="1"/>
        </dgm:presLayoutVars>
      </dgm:prSet>
      <dgm:spPr/>
    </dgm:pt>
    <dgm:pt modelId="{6F48C7BD-A367-4745-A8D4-38E970F0078F}" type="pres">
      <dgm:prSet presAssocID="{3BEE01F8-736F-46F1-8C8B-C52B6322E4DF}" presName="childText" presStyleLbl="revTx" presStyleIdx="3" presStyleCnt="4">
        <dgm:presLayoutVars>
          <dgm:bulletEnabled val="1"/>
        </dgm:presLayoutVars>
      </dgm:prSet>
      <dgm:spPr/>
    </dgm:pt>
  </dgm:ptLst>
  <dgm:cxnLst>
    <dgm:cxn modelId="{E23A6303-3606-4B70-93B1-E12F914500AE}" srcId="{AFCC1E70-3B23-4822-8995-0ECB9ADF54F8}" destId="{CDA2EB74-63F5-4A6B-8C67-A50DEFED6C3C}" srcOrd="2" destOrd="0" parTransId="{3738FF7F-8ACC-4906-8BF9-37B4E5CBE03D}" sibTransId="{7C3A9B93-57F8-402B-A8B1-352DF89253AA}"/>
    <dgm:cxn modelId="{7E97B90F-3CE8-4B19-8FB3-078CB667E653}" type="presOf" srcId="{3881BA1B-E1E4-4527-92BE-F80404213410}" destId="{6F48C7BD-A367-4745-A8D4-38E970F0078F}" srcOrd="0" destOrd="0" presId="urn:microsoft.com/office/officeart/2005/8/layout/vList2"/>
    <dgm:cxn modelId="{40E50C16-7902-4B7E-A787-E1234C6016F7}" type="presOf" srcId="{27CB8393-54E9-4962-8BA3-F857DD3491E6}" destId="{95468BFF-910F-4AC8-BB3C-E578481E3AD6}" srcOrd="0" destOrd="0" presId="urn:microsoft.com/office/officeart/2005/8/layout/vList2"/>
    <dgm:cxn modelId="{BE69FA16-C9F3-4E7E-80FE-01A1D11AFE18}" srcId="{CDA2EB74-63F5-4A6B-8C67-A50DEFED6C3C}" destId="{27CB8393-54E9-4962-8BA3-F857DD3491E6}" srcOrd="0" destOrd="0" parTransId="{8519FFE8-57AF-41BD-B07A-C7A0F32BA801}" sibTransId="{7269684A-E7D1-47C4-9A39-3FF130DC7B95}"/>
    <dgm:cxn modelId="{75F5AE1A-0C86-4BFA-857B-D4AA045A2576}" srcId="{AFCC1E70-3B23-4822-8995-0ECB9ADF54F8}" destId="{7C50F7B0-BDFE-48FE-8C7C-BD7F7162EC4E}" srcOrd="1" destOrd="0" parTransId="{3447BA3E-759E-4F8C-9BFE-57EFDDE7669F}" sibTransId="{FE886EEE-8988-4693-8478-040702A7C757}"/>
    <dgm:cxn modelId="{4D744F63-FD45-4103-8BCF-F632897D3E2E}" srcId="{AFCC1E70-3B23-4822-8995-0ECB9ADF54F8}" destId="{3BEE01F8-736F-46F1-8C8B-C52B6322E4DF}" srcOrd="3" destOrd="0" parTransId="{61DB58ED-A2EA-4FA4-9C50-F8A5F1F4391D}" sibTransId="{01AE5997-7A67-4C79-A477-8DE812D6F004}"/>
    <dgm:cxn modelId="{AADCAF4A-59CD-4CA2-A58D-A410CF688770}" type="presOf" srcId="{BA443EEA-B51E-4FF5-A5FC-1AB3FB07488C}" destId="{181623F7-9ABB-4480-95CA-46A98050BE28}" srcOrd="0" destOrd="0" presId="urn:microsoft.com/office/officeart/2005/8/layout/vList2"/>
    <dgm:cxn modelId="{1BD73D73-91D7-4B66-A5DB-900503AE81A3}" type="presOf" srcId="{76806056-44B7-423D-B56B-476B8E35F755}" destId="{E308891E-ADF2-4A57-ACE4-E153326A9816}" srcOrd="0" destOrd="0" presId="urn:microsoft.com/office/officeart/2005/8/layout/vList2"/>
    <dgm:cxn modelId="{57A86158-AA8D-4A54-B694-FB899922A8BC}" type="presOf" srcId="{A98705F6-9460-485F-9C2C-0C4AB2E9E72D}" destId="{DC0D1D1A-FD93-4EDE-8D5D-89F3858903C8}" srcOrd="0" destOrd="0" presId="urn:microsoft.com/office/officeart/2005/8/layout/vList2"/>
    <dgm:cxn modelId="{315AFE9A-4102-4471-A8DF-E86CB455CB54}" srcId="{3BEE01F8-736F-46F1-8C8B-C52B6322E4DF}" destId="{3881BA1B-E1E4-4527-92BE-F80404213410}" srcOrd="0" destOrd="0" parTransId="{36D17C99-C2C6-4580-A8A4-746E2A678FE5}" sibTransId="{D323EB0D-C7CD-4CAA-9DF1-3F7C894CAC44}"/>
    <dgm:cxn modelId="{70CA46BA-3FA0-48F4-8FCF-6B9A1DA49DEE}" srcId="{7C50F7B0-BDFE-48FE-8C7C-BD7F7162EC4E}" destId="{BA443EEA-B51E-4FF5-A5FC-1AB3FB07488C}" srcOrd="0" destOrd="0" parTransId="{D57EF44E-79A8-4EAF-B914-CB29AB86F8ED}" sibTransId="{B6380C85-51F3-4CBD-9F4B-14D1EE29AFF4}"/>
    <dgm:cxn modelId="{01D392BC-F548-414A-B829-AE5D6D36CBFF}" type="presOf" srcId="{CDA2EB74-63F5-4A6B-8C67-A50DEFED6C3C}" destId="{EC57B1AD-8700-44B3-A127-68D6D4CB30B1}" srcOrd="0" destOrd="0" presId="urn:microsoft.com/office/officeart/2005/8/layout/vList2"/>
    <dgm:cxn modelId="{F23F24C1-62F6-4253-B701-EE53E03CE5F9}" srcId="{A98705F6-9460-485F-9C2C-0C4AB2E9E72D}" destId="{76806056-44B7-423D-B56B-476B8E35F755}" srcOrd="0" destOrd="0" parTransId="{EB8EF639-57CC-4A5F-9978-2D370835B4A8}" sibTransId="{5D23D913-11AF-4DBB-81F2-AF957F505326}"/>
    <dgm:cxn modelId="{AD6AE7C3-153F-4E10-A9D5-FE05B2A21D05}" type="presOf" srcId="{7C50F7B0-BDFE-48FE-8C7C-BD7F7162EC4E}" destId="{E642A7BE-5876-4F3C-9F4B-2103BA7BF367}" srcOrd="0" destOrd="0" presId="urn:microsoft.com/office/officeart/2005/8/layout/vList2"/>
    <dgm:cxn modelId="{BFD4C5E1-B81E-4759-99B8-7A87E412A9C6}" srcId="{AFCC1E70-3B23-4822-8995-0ECB9ADF54F8}" destId="{A98705F6-9460-485F-9C2C-0C4AB2E9E72D}" srcOrd="0" destOrd="0" parTransId="{962D0B96-C8E8-4B26-80BC-C671B8C7D721}" sibTransId="{1F05443A-0849-42B2-84FA-04C74ACC4B60}"/>
    <dgm:cxn modelId="{CD5267E9-F21C-468D-9B80-E5B302D02B6C}" type="presOf" srcId="{3BEE01F8-736F-46F1-8C8B-C52B6322E4DF}" destId="{1FEDD182-1DEE-4934-9C5B-7763CEE06AA5}" srcOrd="0" destOrd="0" presId="urn:microsoft.com/office/officeart/2005/8/layout/vList2"/>
    <dgm:cxn modelId="{14AF78FE-815F-46AD-9496-8E405D3B9840}" type="presOf" srcId="{AFCC1E70-3B23-4822-8995-0ECB9ADF54F8}" destId="{73C13C01-42E8-42A5-B22A-1392F9D2BFF6}" srcOrd="0" destOrd="0" presId="urn:microsoft.com/office/officeart/2005/8/layout/vList2"/>
    <dgm:cxn modelId="{DE484E29-222E-4982-8143-09660F3ECD52}" type="presParOf" srcId="{73C13C01-42E8-42A5-B22A-1392F9D2BFF6}" destId="{DC0D1D1A-FD93-4EDE-8D5D-89F3858903C8}" srcOrd="0" destOrd="0" presId="urn:microsoft.com/office/officeart/2005/8/layout/vList2"/>
    <dgm:cxn modelId="{434F07D1-2580-4907-BF48-4B41F29D04F5}" type="presParOf" srcId="{73C13C01-42E8-42A5-B22A-1392F9D2BFF6}" destId="{E308891E-ADF2-4A57-ACE4-E153326A9816}" srcOrd="1" destOrd="0" presId="urn:microsoft.com/office/officeart/2005/8/layout/vList2"/>
    <dgm:cxn modelId="{6EDF2414-673A-499A-BBF2-43928C9B68FE}" type="presParOf" srcId="{73C13C01-42E8-42A5-B22A-1392F9D2BFF6}" destId="{E642A7BE-5876-4F3C-9F4B-2103BA7BF367}" srcOrd="2" destOrd="0" presId="urn:microsoft.com/office/officeart/2005/8/layout/vList2"/>
    <dgm:cxn modelId="{074334F2-6920-46F1-BB02-D74C28023A34}" type="presParOf" srcId="{73C13C01-42E8-42A5-B22A-1392F9D2BFF6}" destId="{181623F7-9ABB-4480-95CA-46A98050BE28}" srcOrd="3" destOrd="0" presId="urn:microsoft.com/office/officeart/2005/8/layout/vList2"/>
    <dgm:cxn modelId="{47971C3B-DB45-4B9C-8B35-8611313493DF}" type="presParOf" srcId="{73C13C01-42E8-42A5-B22A-1392F9D2BFF6}" destId="{EC57B1AD-8700-44B3-A127-68D6D4CB30B1}" srcOrd="4" destOrd="0" presId="urn:microsoft.com/office/officeart/2005/8/layout/vList2"/>
    <dgm:cxn modelId="{80C7CA25-07D3-466D-8338-8B1647158414}" type="presParOf" srcId="{73C13C01-42E8-42A5-B22A-1392F9D2BFF6}" destId="{95468BFF-910F-4AC8-BB3C-E578481E3AD6}" srcOrd="5" destOrd="0" presId="urn:microsoft.com/office/officeart/2005/8/layout/vList2"/>
    <dgm:cxn modelId="{5A3B6EAF-E11C-4B16-B09A-F887D8FFDD69}" type="presParOf" srcId="{73C13C01-42E8-42A5-B22A-1392F9D2BFF6}" destId="{1FEDD182-1DEE-4934-9C5B-7763CEE06AA5}" srcOrd="6" destOrd="0" presId="urn:microsoft.com/office/officeart/2005/8/layout/vList2"/>
    <dgm:cxn modelId="{CF2416C0-C885-4627-9163-F63DFC1527C2}" type="presParOf" srcId="{73C13C01-42E8-42A5-B22A-1392F9D2BFF6}" destId="{6F48C7BD-A367-4745-A8D4-38E970F0078F}"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16E51-8A6E-4AAD-9AD7-7B7D0518EE1A}">
      <dsp:nvSpPr>
        <dsp:cNvPr id="0" name=""/>
        <dsp:cNvSpPr/>
      </dsp:nvSpPr>
      <dsp:spPr>
        <a:xfrm>
          <a:off x="0" y="367100"/>
          <a:ext cx="4949420" cy="1091475"/>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384130" tIns="458216" rIns="384130" bIns="227584" numCol="1" spcCol="1270" anchor="t" anchorCtr="0">
          <a:noAutofit/>
        </a:bodyPr>
        <a:lstStyle/>
        <a:p>
          <a:pPr marL="285750" lvl="1" indent="-285750" algn="l" defTabSz="1422400">
            <a:lnSpc>
              <a:spcPct val="90000"/>
            </a:lnSpc>
            <a:spcBef>
              <a:spcPct val="0"/>
            </a:spcBef>
            <a:spcAft>
              <a:spcPct val="15000"/>
            </a:spcAft>
            <a:buNone/>
          </a:pPr>
          <a:r>
            <a:rPr lang="en-US" sz="3200" b="1" kern="1200" dirty="0">
              <a:latin typeface="Tw Cen MT" panose="020B0602020104020603" pitchFamily="34" charset="0"/>
            </a:rPr>
            <a:t>Rp. </a:t>
          </a:r>
          <a:r>
            <a:rPr lang="en-US" sz="3200" b="1" i="0" u="none" kern="1200" dirty="0">
              <a:latin typeface="Tw Cen MT" panose="020B0602020104020603" pitchFamily="34" charset="0"/>
            </a:rPr>
            <a:t>143.250.143.000</a:t>
          </a:r>
          <a:endParaRPr lang="en-US" sz="3200" b="1" kern="1200" dirty="0">
            <a:latin typeface="Tw Cen MT" panose="020B0602020104020603" pitchFamily="34" charset="0"/>
          </a:endParaRPr>
        </a:p>
      </dsp:txBody>
      <dsp:txXfrm>
        <a:off x="0" y="367100"/>
        <a:ext cx="4949420" cy="1091475"/>
      </dsp:txXfrm>
    </dsp:sp>
    <dsp:sp modelId="{A3D7C0DC-1F39-47DD-9578-2CF42B4B9963}">
      <dsp:nvSpPr>
        <dsp:cNvPr id="0" name=""/>
        <dsp:cNvSpPr/>
      </dsp:nvSpPr>
      <dsp:spPr>
        <a:xfrm>
          <a:off x="425697" y="132542"/>
          <a:ext cx="3464594" cy="649440"/>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30953" tIns="0" rIns="130953" bIns="0" numCol="1" spcCol="1270" anchor="ctr" anchorCtr="0">
          <a:noAutofit/>
        </a:bodyPr>
        <a:lstStyle/>
        <a:p>
          <a:pPr marL="0" lvl="0" indent="0" algn="l" defTabSz="1422400">
            <a:lnSpc>
              <a:spcPct val="90000"/>
            </a:lnSpc>
            <a:spcBef>
              <a:spcPct val="0"/>
            </a:spcBef>
            <a:spcAft>
              <a:spcPct val="35000"/>
            </a:spcAft>
            <a:buNone/>
          </a:pPr>
          <a:r>
            <a:rPr lang="en-US" sz="3200" b="1" kern="1200" dirty="0" err="1">
              <a:latin typeface="Tw Cen MT" panose="020B0602020104020603" pitchFamily="34" charset="0"/>
            </a:rPr>
            <a:t>Anggaran</a:t>
          </a:r>
          <a:r>
            <a:rPr lang="en-US" sz="3200" b="1" kern="1200" dirty="0">
              <a:latin typeface="Tw Cen MT" panose="020B0602020104020603" pitchFamily="34" charset="0"/>
            </a:rPr>
            <a:t> </a:t>
          </a:r>
          <a:r>
            <a:rPr lang="en-US" sz="3200" b="1" kern="1200" dirty="0" err="1">
              <a:latin typeface="Tw Cen MT" panose="020B0602020104020603" pitchFamily="34" charset="0"/>
            </a:rPr>
            <a:t>Belanja</a:t>
          </a:r>
          <a:endParaRPr lang="en-US" sz="3200" b="1" kern="1200" dirty="0">
            <a:latin typeface="Tw Cen MT" panose="020B0602020104020603" pitchFamily="34" charset="0"/>
          </a:endParaRPr>
        </a:p>
      </dsp:txBody>
      <dsp:txXfrm>
        <a:off x="457400" y="164245"/>
        <a:ext cx="3401188" cy="586034"/>
      </dsp:txXfrm>
    </dsp:sp>
    <dsp:sp modelId="{35B026F0-7F2F-47B3-B821-FB3A460F8C22}">
      <dsp:nvSpPr>
        <dsp:cNvPr id="0" name=""/>
        <dsp:cNvSpPr/>
      </dsp:nvSpPr>
      <dsp:spPr>
        <a:xfrm>
          <a:off x="0" y="1903693"/>
          <a:ext cx="4949420" cy="1091475"/>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384130" tIns="458216" rIns="384130" bIns="227584" numCol="1" spcCol="1270" anchor="t" anchorCtr="0">
          <a:noAutofit/>
        </a:bodyPr>
        <a:lstStyle/>
        <a:p>
          <a:pPr marL="285750" lvl="1" indent="-285750" algn="l" defTabSz="1422400">
            <a:lnSpc>
              <a:spcPct val="90000"/>
            </a:lnSpc>
            <a:spcBef>
              <a:spcPct val="0"/>
            </a:spcBef>
            <a:spcAft>
              <a:spcPct val="15000"/>
            </a:spcAft>
            <a:buNone/>
          </a:pPr>
          <a:r>
            <a:rPr lang="en-US" sz="3200" b="1" kern="1200" dirty="0">
              <a:latin typeface="Tw Cen MT" panose="020B0602020104020603" pitchFamily="34" charset="0"/>
            </a:rPr>
            <a:t>Rp 74.138.178.908</a:t>
          </a:r>
        </a:p>
      </dsp:txBody>
      <dsp:txXfrm>
        <a:off x="0" y="1903693"/>
        <a:ext cx="4949420" cy="1091475"/>
      </dsp:txXfrm>
    </dsp:sp>
    <dsp:sp modelId="{279BB15C-CF75-4300-9EEE-073ACBA6BB15}">
      <dsp:nvSpPr>
        <dsp:cNvPr id="0" name=""/>
        <dsp:cNvSpPr/>
      </dsp:nvSpPr>
      <dsp:spPr>
        <a:xfrm>
          <a:off x="247471" y="1578973"/>
          <a:ext cx="3464594" cy="649440"/>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30953" tIns="0" rIns="130953" bIns="0" numCol="1" spcCol="1270" anchor="ctr" anchorCtr="0">
          <a:noAutofit/>
        </a:bodyPr>
        <a:lstStyle/>
        <a:p>
          <a:pPr marL="0" lvl="0" indent="0" algn="l" defTabSz="1422400">
            <a:lnSpc>
              <a:spcPct val="90000"/>
            </a:lnSpc>
            <a:spcBef>
              <a:spcPct val="0"/>
            </a:spcBef>
            <a:spcAft>
              <a:spcPct val="35000"/>
            </a:spcAft>
            <a:buNone/>
          </a:pPr>
          <a:r>
            <a:rPr lang="en-US" sz="3200" b="1" kern="1200" dirty="0" err="1">
              <a:latin typeface="Tw Cen MT" panose="020B0602020104020603" pitchFamily="34" charset="0"/>
            </a:rPr>
            <a:t>Realisasi</a:t>
          </a:r>
          <a:endParaRPr lang="en-US" sz="3200" b="1" kern="1200" dirty="0">
            <a:latin typeface="Tw Cen MT" panose="020B0602020104020603" pitchFamily="34" charset="0"/>
          </a:endParaRPr>
        </a:p>
      </dsp:txBody>
      <dsp:txXfrm>
        <a:off x="279174" y="1610676"/>
        <a:ext cx="3401188" cy="5860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16E51-8A6E-4AAD-9AD7-7B7D0518EE1A}">
      <dsp:nvSpPr>
        <dsp:cNvPr id="0" name=""/>
        <dsp:cNvSpPr/>
      </dsp:nvSpPr>
      <dsp:spPr>
        <a:xfrm>
          <a:off x="0" y="474795"/>
          <a:ext cx="3279490" cy="847337"/>
        </a:xfrm>
        <a:prstGeom prst="rect">
          <a:avLst/>
        </a:prstGeom>
        <a:solidFill>
          <a:schemeClr val="lt1">
            <a:alpha val="90000"/>
            <a:hueOff val="0"/>
            <a:satOff val="0"/>
            <a:lumOff val="0"/>
            <a:alphaOff val="0"/>
          </a:schemeClr>
        </a:solidFill>
        <a:ln w="6350" cap="flat" cmpd="sng" algn="ctr">
          <a:solidFill>
            <a:schemeClr val="accent6">
              <a:shade val="50000"/>
              <a:hueOff val="0"/>
              <a:satOff val="0"/>
              <a:lumOff val="0"/>
              <a:alphaOff val="0"/>
            </a:schemeClr>
          </a:solidFill>
          <a:prstDash val="solid"/>
          <a:miter lim="800000"/>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324802" tIns="416560" rIns="324802" bIns="156464" numCol="1" spcCol="1270" anchor="t" anchorCtr="0">
          <a:noAutofit/>
        </a:bodyPr>
        <a:lstStyle/>
        <a:p>
          <a:pPr marL="228600" lvl="1" indent="-228600" algn="ctr" defTabSz="977900">
            <a:lnSpc>
              <a:spcPct val="90000"/>
            </a:lnSpc>
            <a:spcBef>
              <a:spcPct val="0"/>
            </a:spcBef>
            <a:spcAft>
              <a:spcPct val="15000"/>
            </a:spcAft>
            <a:buFontTx/>
            <a:buNone/>
          </a:pPr>
          <a:r>
            <a:rPr lang="en-US" sz="2200" b="1" kern="1200" dirty="0">
              <a:latin typeface="Tw Cen MT" panose="020B0602020104020603" pitchFamily="34" charset="0"/>
            </a:rPr>
            <a:t>Rp. 32.000.000.000</a:t>
          </a:r>
        </a:p>
      </dsp:txBody>
      <dsp:txXfrm>
        <a:off x="0" y="474795"/>
        <a:ext cx="3279490" cy="847337"/>
      </dsp:txXfrm>
    </dsp:sp>
    <dsp:sp modelId="{A3D7C0DC-1F39-47DD-9578-2CF42B4B9963}">
      <dsp:nvSpPr>
        <dsp:cNvPr id="0" name=""/>
        <dsp:cNvSpPr/>
      </dsp:nvSpPr>
      <dsp:spPr>
        <a:xfrm>
          <a:off x="166868" y="179009"/>
          <a:ext cx="2929499" cy="554560"/>
        </a:xfrm>
        <a:prstGeom prst="roundRect">
          <a:avLst/>
        </a:prstGeom>
        <a:solidFill>
          <a:schemeClr val="accent6">
            <a:lumMod val="5000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0728" tIns="0" rIns="110728" bIns="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latin typeface="Tw Cen MT" panose="020B0602020104020603" pitchFamily="34" charset="0"/>
            </a:rPr>
            <a:t>TARGET</a:t>
          </a:r>
        </a:p>
      </dsp:txBody>
      <dsp:txXfrm>
        <a:off x="193939" y="206080"/>
        <a:ext cx="2875357" cy="5004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16E51-8A6E-4AAD-9AD7-7B7D0518EE1A}">
      <dsp:nvSpPr>
        <dsp:cNvPr id="0" name=""/>
        <dsp:cNvSpPr/>
      </dsp:nvSpPr>
      <dsp:spPr>
        <a:xfrm>
          <a:off x="30843" y="561163"/>
          <a:ext cx="3279490" cy="847337"/>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324802" tIns="416560" rIns="324802" bIns="156464" numCol="1" spcCol="1270" anchor="t" anchorCtr="0">
          <a:noAutofit/>
        </a:bodyPr>
        <a:lstStyle/>
        <a:p>
          <a:pPr marL="228600" lvl="1" indent="-228600" algn="r" defTabSz="977900">
            <a:lnSpc>
              <a:spcPct val="90000"/>
            </a:lnSpc>
            <a:spcBef>
              <a:spcPct val="0"/>
            </a:spcBef>
            <a:spcAft>
              <a:spcPct val="15000"/>
            </a:spcAft>
            <a:buNone/>
          </a:pPr>
          <a:r>
            <a:rPr lang="en-US" sz="2200" b="1" kern="1200" dirty="0">
              <a:latin typeface="Tw Cen MT" panose="020B0602020104020603" pitchFamily="34" charset="0"/>
            </a:rPr>
            <a:t>Rp. 37.009.605.454</a:t>
          </a:r>
        </a:p>
      </dsp:txBody>
      <dsp:txXfrm>
        <a:off x="30843" y="561163"/>
        <a:ext cx="3279490" cy="847337"/>
      </dsp:txXfrm>
    </dsp:sp>
    <dsp:sp modelId="{A3D7C0DC-1F39-47DD-9578-2CF42B4B9963}">
      <dsp:nvSpPr>
        <dsp:cNvPr id="0" name=""/>
        <dsp:cNvSpPr/>
      </dsp:nvSpPr>
      <dsp:spPr>
        <a:xfrm>
          <a:off x="380851" y="161099"/>
          <a:ext cx="2929499" cy="554560"/>
        </a:xfrm>
        <a:prstGeom prst="round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0728" tIns="0" rIns="110728" bIns="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latin typeface="Tw Cen MT" panose="020B0602020104020603" pitchFamily="34" charset="0"/>
            </a:rPr>
            <a:t>REALISASI</a:t>
          </a:r>
        </a:p>
      </dsp:txBody>
      <dsp:txXfrm>
        <a:off x="407922" y="188170"/>
        <a:ext cx="2875357" cy="5004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16E51-8A6E-4AAD-9AD7-7B7D0518EE1A}">
      <dsp:nvSpPr>
        <dsp:cNvPr id="0" name=""/>
        <dsp:cNvSpPr/>
      </dsp:nvSpPr>
      <dsp:spPr>
        <a:xfrm>
          <a:off x="0" y="280988"/>
          <a:ext cx="3069447" cy="871547"/>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304000" tIns="437388" rIns="304000" bIns="170688" numCol="1" spcCol="1270" anchor="t" anchorCtr="0">
          <a:noAutofit/>
        </a:bodyPr>
        <a:lstStyle/>
        <a:p>
          <a:pPr marL="228600" lvl="1" indent="-228600" algn="ctr" defTabSz="1066800">
            <a:lnSpc>
              <a:spcPct val="90000"/>
            </a:lnSpc>
            <a:spcBef>
              <a:spcPct val="0"/>
            </a:spcBef>
            <a:spcAft>
              <a:spcPct val="15000"/>
            </a:spcAft>
            <a:buNone/>
          </a:pPr>
          <a:r>
            <a:rPr lang="en-US" sz="2400" b="1" i="0" u="none" kern="1200" dirty="0">
              <a:latin typeface="Tw Cen MT" panose="020B0602020104020603" pitchFamily="34" charset="0"/>
            </a:rPr>
            <a:t>115,66%</a:t>
          </a:r>
          <a:endParaRPr lang="en-US" sz="2400" b="1" kern="1200" dirty="0">
            <a:latin typeface="Tw Cen MT" panose="020B0602020104020603" pitchFamily="34" charset="0"/>
          </a:endParaRPr>
        </a:p>
      </dsp:txBody>
      <dsp:txXfrm>
        <a:off x="0" y="280988"/>
        <a:ext cx="3069447" cy="871547"/>
      </dsp:txXfrm>
    </dsp:sp>
    <dsp:sp modelId="{A3D7C0DC-1F39-47DD-9578-2CF42B4B9963}">
      <dsp:nvSpPr>
        <dsp:cNvPr id="0" name=""/>
        <dsp:cNvSpPr/>
      </dsp:nvSpPr>
      <dsp:spPr>
        <a:xfrm>
          <a:off x="156180" y="0"/>
          <a:ext cx="2741872" cy="554560"/>
        </a:xfrm>
        <a:prstGeom prst="roundRect">
          <a:avLst/>
        </a:prstGeom>
        <a:solidFill>
          <a:srgbClr val="FFC000"/>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3636" tIns="0" rIns="103636" bIns="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Tw Cen MT" panose="020B0602020104020603" pitchFamily="34" charset="0"/>
            </a:rPr>
            <a:t>%</a:t>
          </a:r>
        </a:p>
      </dsp:txBody>
      <dsp:txXfrm>
        <a:off x="183251" y="27071"/>
        <a:ext cx="2687730" cy="5004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0D1D1A-FD93-4EDE-8D5D-89F3858903C8}">
      <dsp:nvSpPr>
        <dsp:cNvPr id="0" name=""/>
        <dsp:cNvSpPr/>
      </dsp:nvSpPr>
      <dsp:spPr>
        <a:xfrm>
          <a:off x="0" y="3558"/>
          <a:ext cx="3971900" cy="589679"/>
        </a:xfrm>
        <a:prstGeom prst="roundRect">
          <a:avLst/>
        </a:prstGeom>
        <a:solidFill>
          <a:schemeClr val="accent6">
            <a:lumMod val="5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Tw Cen MT" panose="020B0602020104020603" pitchFamily="34" charset="0"/>
            </a:rPr>
            <a:t>Target 2021</a:t>
          </a:r>
        </a:p>
      </dsp:txBody>
      <dsp:txXfrm>
        <a:off x="28786" y="32344"/>
        <a:ext cx="3914328" cy="532107"/>
      </dsp:txXfrm>
    </dsp:sp>
    <dsp:sp modelId="{E308891E-ADF2-4A57-ACE4-E153326A9816}">
      <dsp:nvSpPr>
        <dsp:cNvPr id="0" name=""/>
        <dsp:cNvSpPr/>
      </dsp:nvSpPr>
      <dsp:spPr>
        <a:xfrm>
          <a:off x="0" y="608759"/>
          <a:ext cx="3971900"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108" tIns="33020" rIns="184912" bIns="33020" numCol="1" spcCol="1270" anchor="t" anchorCtr="0">
          <a:noAutofit/>
        </a:bodyPr>
        <a:lstStyle/>
        <a:p>
          <a:pPr marL="228600" lvl="1" indent="-228600" algn="l" defTabSz="1155700">
            <a:lnSpc>
              <a:spcPct val="90000"/>
            </a:lnSpc>
            <a:spcBef>
              <a:spcPct val="0"/>
            </a:spcBef>
            <a:spcAft>
              <a:spcPct val="20000"/>
            </a:spcAft>
            <a:buChar char="•"/>
          </a:pPr>
          <a:r>
            <a:rPr lang="en-US" sz="2600" kern="1200" dirty="0">
              <a:latin typeface="Tw Cen MT" panose="020B0602020104020603" pitchFamily="34" charset="0"/>
            </a:rPr>
            <a:t>98,10%</a:t>
          </a:r>
        </a:p>
      </dsp:txBody>
      <dsp:txXfrm>
        <a:off x="0" y="608759"/>
        <a:ext cx="3971900" cy="397440"/>
      </dsp:txXfrm>
    </dsp:sp>
    <dsp:sp modelId="{E642A7BE-5876-4F3C-9F4B-2103BA7BF367}">
      <dsp:nvSpPr>
        <dsp:cNvPr id="0" name=""/>
        <dsp:cNvSpPr/>
      </dsp:nvSpPr>
      <dsp:spPr>
        <a:xfrm>
          <a:off x="0" y="1006199"/>
          <a:ext cx="3971900" cy="589679"/>
        </a:xfrm>
        <a:prstGeom prst="roundRect">
          <a:avLst/>
        </a:prstGeom>
        <a:solidFill>
          <a:schemeClr val="accent6">
            <a:lumMod val="75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err="1">
              <a:latin typeface="Tw Cen MT" panose="020B0602020104020603" pitchFamily="34" charset="0"/>
            </a:rPr>
            <a:t>Realisasi</a:t>
          </a:r>
          <a:r>
            <a:rPr lang="en-US" sz="2600" kern="1200" dirty="0">
              <a:latin typeface="Tw Cen MT" panose="020B0602020104020603" pitchFamily="34" charset="0"/>
            </a:rPr>
            <a:t> s/d TW I</a:t>
          </a:r>
        </a:p>
      </dsp:txBody>
      <dsp:txXfrm>
        <a:off x="28786" y="1034985"/>
        <a:ext cx="3914328" cy="532107"/>
      </dsp:txXfrm>
    </dsp:sp>
    <dsp:sp modelId="{181623F7-9ABB-4480-95CA-46A98050BE28}">
      <dsp:nvSpPr>
        <dsp:cNvPr id="0" name=""/>
        <dsp:cNvSpPr/>
      </dsp:nvSpPr>
      <dsp:spPr>
        <a:xfrm>
          <a:off x="0" y="1595878"/>
          <a:ext cx="3971900"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108" tIns="33020" rIns="184912" bIns="33020" numCol="1" spcCol="1270" anchor="t" anchorCtr="0">
          <a:noAutofit/>
        </a:bodyPr>
        <a:lstStyle/>
        <a:p>
          <a:pPr marL="228600" lvl="1" indent="-228600" algn="l" defTabSz="1155700">
            <a:lnSpc>
              <a:spcPct val="90000"/>
            </a:lnSpc>
            <a:spcBef>
              <a:spcPct val="0"/>
            </a:spcBef>
            <a:spcAft>
              <a:spcPct val="20000"/>
            </a:spcAft>
            <a:buChar char="•"/>
          </a:pPr>
          <a:r>
            <a:rPr lang="en-US" sz="2600" kern="1200" dirty="0">
              <a:latin typeface="Tw Cen MT" panose="020B0602020104020603" pitchFamily="34" charset="0"/>
            </a:rPr>
            <a:t>97,55%</a:t>
          </a:r>
        </a:p>
      </dsp:txBody>
      <dsp:txXfrm>
        <a:off x="0" y="1595878"/>
        <a:ext cx="3971900" cy="397440"/>
      </dsp:txXfrm>
    </dsp:sp>
    <dsp:sp modelId="{EC57B1AD-8700-44B3-A127-68D6D4CB30B1}">
      <dsp:nvSpPr>
        <dsp:cNvPr id="0" name=""/>
        <dsp:cNvSpPr/>
      </dsp:nvSpPr>
      <dsp:spPr>
        <a:xfrm>
          <a:off x="0" y="1993318"/>
          <a:ext cx="3971900" cy="589679"/>
        </a:xfrm>
        <a:prstGeom prst="roundRect">
          <a:avLst/>
        </a:prstGeom>
        <a:solidFill>
          <a:schemeClr val="accent6"/>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err="1">
              <a:latin typeface="Tw Cen MT" panose="020B0602020104020603" pitchFamily="34" charset="0"/>
            </a:rPr>
            <a:t>Realisasi</a:t>
          </a:r>
          <a:r>
            <a:rPr lang="en-US" sz="2600" kern="1200" dirty="0">
              <a:latin typeface="Tw Cen MT" panose="020B0602020104020603" pitchFamily="34" charset="0"/>
            </a:rPr>
            <a:t> s/d TW II</a:t>
          </a:r>
        </a:p>
      </dsp:txBody>
      <dsp:txXfrm>
        <a:off x="28786" y="2022104"/>
        <a:ext cx="3914328" cy="532107"/>
      </dsp:txXfrm>
    </dsp:sp>
    <dsp:sp modelId="{95468BFF-910F-4AC8-BB3C-E578481E3AD6}">
      <dsp:nvSpPr>
        <dsp:cNvPr id="0" name=""/>
        <dsp:cNvSpPr/>
      </dsp:nvSpPr>
      <dsp:spPr>
        <a:xfrm>
          <a:off x="0" y="2582998"/>
          <a:ext cx="3971900"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108" tIns="33020" rIns="184912" bIns="33020" numCol="1" spcCol="1270" anchor="t" anchorCtr="0">
          <a:noAutofit/>
        </a:bodyPr>
        <a:lstStyle/>
        <a:p>
          <a:pPr marL="228600" lvl="1" indent="-228600" algn="l" defTabSz="1155700">
            <a:lnSpc>
              <a:spcPct val="90000"/>
            </a:lnSpc>
            <a:spcBef>
              <a:spcPct val="0"/>
            </a:spcBef>
            <a:spcAft>
              <a:spcPct val="20000"/>
            </a:spcAft>
            <a:buChar char="•"/>
          </a:pPr>
          <a:r>
            <a:rPr lang="en-US" sz="2600" kern="1200" dirty="0">
              <a:latin typeface="Tw Cen MT" panose="020B0602020104020603" pitchFamily="34" charset="0"/>
            </a:rPr>
            <a:t>97,42%</a:t>
          </a:r>
        </a:p>
      </dsp:txBody>
      <dsp:txXfrm>
        <a:off x="0" y="2582998"/>
        <a:ext cx="3971900" cy="397440"/>
      </dsp:txXfrm>
    </dsp:sp>
    <dsp:sp modelId="{1FEDD182-1DEE-4934-9C5B-7763CEE06AA5}">
      <dsp:nvSpPr>
        <dsp:cNvPr id="0" name=""/>
        <dsp:cNvSpPr/>
      </dsp:nvSpPr>
      <dsp:spPr>
        <a:xfrm>
          <a:off x="0" y="2980439"/>
          <a:ext cx="3971900" cy="589679"/>
        </a:xfrm>
        <a:prstGeom prst="roundRect">
          <a:avLst/>
        </a:prstGeom>
        <a:solidFill>
          <a:schemeClr val="accent6">
            <a:shade val="50000"/>
            <a:hueOff val="37110"/>
            <a:satOff val="11716"/>
            <a:lumOff val="15814"/>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err="1">
              <a:latin typeface="Tw Cen MT" panose="020B0602020104020603" pitchFamily="34" charset="0"/>
            </a:rPr>
            <a:t>Realisasi</a:t>
          </a:r>
          <a:r>
            <a:rPr lang="en-US" sz="2600" kern="1200" dirty="0">
              <a:latin typeface="Tw Cen MT" panose="020B0602020104020603" pitchFamily="34" charset="0"/>
            </a:rPr>
            <a:t> s/d TW III</a:t>
          </a:r>
        </a:p>
      </dsp:txBody>
      <dsp:txXfrm>
        <a:off x="28786" y="3009225"/>
        <a:ext cx="3914328" cy="532107"/>
      </dsp:txXfrm>
    </dsp:sp>
    <dsp:sp modelId="{6F48C7BD-A367-4745-A8D4-38E970F0078F}">
      <dsp:nvSpPr>
        <dsp:cNvPr id="0" name=""/>
        <dsp:cNvSpPr/>
      </dsp:nvSpPr>
      <dsp:spPr>
        <a:xfrm>
          <a:off x="0" y="3570119"/>
          <a:ext cx="3971900"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108" tIns="33020" rIns="184912" bIns="33020" numCol="1" spcCol="1270" anchor="t" anchorCtr="0">
          <a:noAutofit/>
        </a:bodyPr>
        <a:lstStyle/>
        <a:p>
          <a:pPr marL="228600" lvl="1" indent="-228600" algn="l" defTabSz="1155700">
            <a:lnSpc>
              <a:spcPct val="90000"/>
            </a:lnSpc>
            <a:spcBef>
              <a:spcPct val="0"/>
            </a:spcBef>
            <a:spcAft>
              <a:spcPct val="20000"/>
            </a:spcAft>
            <a:buChar char="•"/>
          </a:pPr>
          <a:r>
            <a:rPr lang="en-US" sz="2600" kern="1200" dirty="0">
              <a:latin typeface="Tw Cen MT" panose="020B0602020104020603" pitchFamily="34" charset="0"/>
            </a:rPr>
            <a:t>97,50%</a:t>
          </a:r>
        </a:p>
      </dsp:txBody>
      <dsp:txXfrm>
        <a:off x="0" y="3570119"/>
        <a:ext cx="3971900" cy="39744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0.67623</cdr:x>
      <cdr:y>0.164</cdr:y>
    </cdr:from>
    <cdr:to>
      <cdr:x>0.69158</cdr:x>
      <cdr:y>0.19968</cdr:y>
    </cdr:to>
    <cdr:sp macro="" textlink="">
      <cdr:nvSpPr>
        <cdr:cNvPr id="8" name="TextBox 7"/>
        <cdr:cNvSpPr txBox="1"/>
      </cdr:nvSpPr>
      <cdr:spPr>
        <a:xfrm xmlns:a="http://schemas.openxmlformats.org/drawingml/2006/main">
          <a:off x="8136036" y="1124744"/>
          <a:ext cx="184731" cy="244682"/>
        </a:xfrm>
        <a:prstGeom xmlns:a="http://schemas.openxmlformats.org/drawingml/2006/main" prst="rect">
          <a:avLst/>
        </a:prstGeom>
        <a:noFill xmlns:a="http://schemas.openxmlformats.org/drawingml/2006/main"/>
      </cdr:spPr>
      <cdr:txBody>
        <a:bodyPr xmlns:a="http://schemas.openxmlformats.org/drawingml/2006/main" vertOverflow="clip" wrap="none" rtlCol="0">
          <a:spAutoFit/>
        </a:bodyPr>
        <a:lstStyle xmlns:a="http://schemas.openxmlformats.org/drawingml/2006/main"/>
        <a:p xmlns:a="http://schemas.openxmlformats.org/drawingml/2006/main">
          <a:pPr>
            <a:lnSpc>
              <a:spcPct val="90000"/>
            </a:lnSpc>
          </a:pPr>
          <a:endParaRPr lang="en-US" sz="1100" dirty="0"/>
        </a:p>
      </cdr:txBody>
    </cdr:sp>
  </cdr:relSizeAnchor>
  <cdr:relSizeAnchor xmlns:cdr="http://schemas.openxmlformats.org/drawingml/2006/chartDrawing">
    <cdr:from>
      <cdr:x>0.04171</cdr:x>
      <cdr:y>0.70382</cdr:y>
    </cdr:from>
    <cdr:to>
      <cdr:x>0.09511</cdr:x>
      <cdr:y>0.75903</cdr:y>
    </cdr:to>
    <cdr:sp macro="" textlink="">
      <cdr:nvSpPr>
        <cdr:cNvPr id="4" name="TextBox 1">
          <a:extLst xmlns:a="http://schemas.openxmlformats.org/drawingml/2006/main">
            <a:ext uri="{FF2B5EF4-FFF2-40B4-BE49-F238E27FC236}">
              <a16:creationId xmlns:a16="http://schemas.microsoft.com/office/drawing/2014/main" id="{A36F3838-547A-49A6-BEA0-FAA0BBB6107C}"/>
            </a:ext>
          </a:extLst>
        </cdr:cNvPr>
        <cdr:cNvSpPr txBox="1"/>
      </cdr:nvSpPr>
      <cdr:spPr>
        <a:xfrm xmlns:a="http://schemas.openxmlformats.org/drawingml/2006/main">
          <a:off x="462358" y="3883327"/>
          <a:ext cx="591884" cy="304623"/>
        </a:xfrm>
        <a:prstGeom xmlns:a="http://schemas.openxmlformats.org/drawingml/2006/main" prst="rect">
          <a:avLst/>
        </a:prstGeom>
        <a:solidFill xmlns:a="http://schemas.openxmlformats.org/drawingml/2006/main">
          <a:srgbClr val="00B050"/>
        </a:solidFill>
        <a:ln xmlns:a="http://schemas.openxmlformats.org/drawingml/2006/main">
          <a:noFill/>
        </a:ln>
        <a:effectLst xmlns:a="http://schemas.openxmlformats.org/drawingml/2006/main">
          <a:outerShdw blurRad="107950" dist="12700" dir="5400000" algn="ctr">
            <a:srgbClr val="000000"/>
          </a:outerShdw>
        </a:effectLst>
        <a:scene3d xmlns:a="http://schemas.openxmlformats.org/drawingml/2006/main">
          <a:camera prst="orthographicFront">
            <a:rot lat="0" lon="0" rev="0"/>
          </a:camera>
          <a:lightRig rig="soft" dir="t">
            <a:rot lat="0" lon="0" rev="0"/>
          </a:lightRig>
        </a:scene3d>
        <a:sp3d xmlns:a="http://schemas.openxmlformats.org/drawingml/2006/main" contourW="44450" prstMaterial="matte">
          <a:bevelT w="63500" h="63500" prst="artDeco"/>
          <a:contourClr>
            <a:srgbClr val="FFFFFF"/>
          </a:contourClr>
        </a:sp3d>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nSpc>
              <a:spcPct val="90000"/>
            </a:lnSpc>
          </a:pPr>
          <a:r>
            <a:rPr lang="en-US" sz="1400" b="1" dirty="0">
              <a:solidFill>
                <a:schemeClr val="bg1"/>
              </a:solidFill>
              <a:latin typeface="Tw Cen MT" panose="020B0602020104020603" pitchFamily="34" charset="0"/>
              <a:ea typeface="Verdana" pitchFamily="34" charset="0"/>
            </a:rPr>
            <a:t>6,8%</a:t>
          </a:r>
        </a:p>
      </cdr:txBody>
    </cdr:sp>
  </cdr:relSizeAnchor>
  <cdr:relSizeAnchor xmlns:cdr="http://schemas.openxmlformats.org/drawingml/2006/chartDrawing">
    <cdr:from>
      <cdr:x>0.10307</cdr:x>
      <cdr:y>0.79294</cdr:y>
    </cdr:from>
    <cdr:to>
      <cdr:x>0.17434</cdr:x>
      <cdr:y>0.84447</cdr:y>
    </cdr:to>
    <cdr:sp macro="" textlink="">
      <cdr:nvSpPr>
        <cdr:cNvPr id="5" name="TextBox 1">
          <a:extLst xmlns:a="http://schemas.openxmlformats.org/drawingml/2006/main">
            <a:ext uri="{FF2B5EF4-FFF2-40B4-BE49-F238E27FC236}">
              <a16:creationId xmlns:a16="http://schemas.microsoft.com/office/drawing/2014/main" id="{453E2C0D-E6BC-409F-9553-70731F574454}"/>
            </a:ext>
          </a:extLst>
        </cdr:cNvPr>
        <cdr:cNvSpPr txBox="1"/>
      </cdr:nvSpPr>
      <cdr:spPr>
        <a:xfrm xmlns:a="http://schemas.openxmlformats.org/drawingml/2006/main">
          <a:off x="1142402" y="4375077"/>
          <a:ext cx="789955" cy="284318"/>
        </a:xfrm>
        <a:prstGeom xmlns:a="http://schemas.openxmlformats.org/drawingml/2006/main" prst="rect">
          <a:avLst/>
        </a:prstGeom>
        <a:solidFill xmlns:a="http://schemas.openxmlformats.org/drawingml/2006/main">
          <a:srgbClr val="FFC000"/>
        </a:solidFill>
        <a:ln xmlns:a="http://schemas.openxmlformats.org/drawingml/2006/main">
          <a:noFill/>
        </a:ln>
        <a:effectLst xmlns:a="http://schemas.openxmlformats.org/drawingml/2006/main">
          <a:outerShdw blurRad="107950" dist="12700" dir="5400000" algn="ctr">
            <a:srgbClr val="000000"/>
          </a:outerShdw>
        </a:effectLst>
        <a:scene3d xmlns:a="http://schemas.openxmlformats.org/drawingml/2006/main">
          <a:camera prst="orthographicFront">
            <a:rot lat="0" lon="0" rev="0"/>
          </a:camera>
          <a:lightRig rig="soft" dir="t">
            <a:rot lat="0" lon="0" rev="0"/>
          </a:lightRig>
        </a:scene3d>
        <a:sp3d xmlns:a="http://schemas.openxmlformats.org/drawingml/2006/main" contourW="44450" prstMaterial="matte">
          <a:bevelT w="63500" h="63500" prst="artDeco"/>
          <a:contourClr>
            <a:srgbClr val="FFFFFF"/>
          </a:contourClr>
        </a:sp3d>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90000"/>
            </a:lnSpc>
          </a:pPr>
          <a:r>
            <a:rPr lang="en-US" sz="1400" b="1" dirty="0">
              <a:solidFill>
                <a:schemeClr val="tx1"/>
              </a:solidFill>
              <a:latin typeface="Tw Cen MT" panose="020B0602020104020603" pitchFamily="34" charset="0"/>
              <a:ea typeface="Verdana" pitchFamily="34" charset="0"/>
            </a:rPr>
            <a:t>14,34%</a:t>
          </a:r>
        </a:p>
      </cdr:txBody>
    </cdr:sp>
  </cdr:relSizeAnchor>
  <cdr:relSizeAnchor xmlns:cdr="http://schemas.openxmlformats.org/drawingml/2006/chartDrawing">
    <cdr:from>
      <cdr:x>0.18243</cdr:x>
      <cdr:y>0.71131</cdr:y>
    </cdr:from>
    <cdr:to>
      <cdr:x>0.2537</cdr:x>
      <cdr:y>0.76284</cdr:y>
    </cdr:to>
    <cdr:sp macro="" textlink="">
      <cdr:nvSpPr>
        <cdr:cNvPr id="6" name="TextBox 1">
          <a:extLst xmlns:a="http://schemas.openxmlformats.org/drawingml/2006/main">
            <a:ext uri="{FF2B5EF4-FFF2-40B4-BE49-F238E27FC236}">
              <a16:creationId xmlns:a16="http://schemas.microsoft.com/office/drawing/2014/main" id="{5FF284BE-C32E-4953-AF06-13B47ABF963F}"/>
            </a:ext>
          </a:extLst>
        </cdr:cNvPr>
        <cdr:cNvSpPr txBox="1"/>
      </cdr:nvSpPr>
      <cdr:spPr>
        <a:xfrm xmlns:a="http://schemas.openxmlformats.org/drawingml/2006/main">
          <a:off x="2022046" y="3924677"/>
          <a:ext cx="789955" cy="284318"/>
        </a:xfrm>
        <a:prstGeom xmlns:a="http://schemas.openxmlformats.org/drawingml/2006/main" prst="rect">
          <a:avLst/>
        </a:prstGeom>
        <a:solidFill xmlns:a="http://schemas.openxmlformats.org/drawingml/2006/main">
          <a:schemeClr val="accent2">
            <a:lumMod val="50000"/>
          </a:schemeClr>
        </a:solidFill>
        <a:ln xmlns:a="http://schemas.openxmlformats.org/drawingml/2006/main">
          <a:noFill/>
        </a:ln>
        <a:effectLst xmlns:a="http://schemas.openxmlformats.org/drawingml/2006/main">
          <a:outerShdw blurRad="107950" dist="12700" dir="5400000" algn="ctr">
            <a:srgbClr val="000000"/>
          </a:outerShdw>
        </a:effectLst>
        <a:scene3d xmlns:a="http://schemas.openxmlformats.org/drawingml/2006/main">
          <a:camera prst="orthographicFront">
            <a:rot lat="0" lon="0" rev="0"/>
          </a:camera>
          <a:lightRig rig="soft" dir="t">
            <a:rot lat="0" lon="0" rev="0"/>
          </a:lightRig>
        </a:scene3d>
        <a:sp3d xmlns:a="http://schemas.openxmlformats.org/drawingml/2006/main" contourW="44450" prstMaterial="matte">
          <a:bevelT w="63500" h="63500" prst="artDeco"/>
          <a:contourClr>
            <a:srgbClr val="FFFFFF"/>
          </a:contourClr>
        </a:sp3d>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90000"/>
            </a:lnSpc>
          </a:pPr>
          <a:r>
            <a:rPr lang="en-US" sz="1400" b="1" dirty="0">
              <a:solidFill>
                <a:schemeClr val="bg1"/>
              </a:solidFill>
              <a:latin typeface="Tw Cen MT" panose="020B0602020104020603" pitchFamily="34" charset="0"/>
              <a:ea typeface="Verdana" pitchFamily="34" charset="0"/>
            </a:rPr>
            <a:t>14,34%</a:t>
          </a:r>
        </a:p>
      </cdr:txBody>
    </cdr:sp>
  </cdr:relSizeAnchor>
  <cdr:relSizeAnchor xmlns:cdr="http://schemas.openxmlformats.org/drawingml/2006/chartDrawing">
    <cdr:from>
      <cdr:x>0.32497</cdr:x>
      <cdr:y>0.71131</cdr:y>
    </cdr:from>
    <cdr:to>
      <cdr:x>0.39624</cdr:x>
      <cdr:y>0.76284</cdr:y>
    </cdr:to>
    <cdr:sp macro="" textlink="">
      <cdr:nvSpPr>
        <cdr:cNvPr id="7" name="TextBox 1">
          <a:extLst xmlns:a="http://schemas.openxmlformats.org/drawingml/2006/main">
            <a:ext uri="{FF2B5EF4-FFF2-40B4-BE49-F238E27FC236}">
              <a16:creationId xmlns:a16="http://schemas.microsoft.com/office/drawing/2014/main" id="{5FF284BE-C32E-4953-AF06-13B47ABF963F}"/>
            </a:ext>
          </a:extLst>
        </cdr:cNvPr>
        <cdr:cNvSpPr txBox="1"/>
      </cdr:nvSpPr>
      <cdr:spPr>
        <a:xfrm xmlns:a="http://schemas.openxmlformats.org/drawingml/2006/main">
          <a:off x="3601956" y="3924677"/>
          <a:ext cx="789955" cy="284318"/>
        </a:xfrm>
        <a:prstGeom xmlns:a="http://schemas.openxmlformats.org/drawingml/2006/main" prst="rect">
          <a:avLst/>
        </a:prstGeom>
        <a:solidFill xmlns:a="http://schemas.openxmlformats.org/drawingml/2006/main">
          <a:srgbClr val="E99211"/>
        </a:solidFill>
        <a:ln xmlns:a="http://schemas.openxmlformats.org/drawingml/2006/main">
          <a:noFill/>
        </a:ln>
        <a:effectLst xmlns:a="http://schemas.openxmlformats.org/drawingml/2006/main">
          <a:outerShdw blurRad="107950" dist="12700" dir="5400000" algn="ctr">
            <a:srgbClr val="000000"/>
          </a:outerShdw>
        </a:effectLst>
        <a:scene3d xmlns:a="http://schemas.openxmlformats.org/drawingml/2006/main">
          <a:camera prst="orthographicFront">
            <a:rot lat="0" lon="0" rev="0"/>
          </a:camera>
          <a:lightRig rig="soft" dir="t">
            <a:rot lat="0" lon="0" rev="0"/>
          </a:lightRig>
        </a:scene3d>
        <a:sp3d xmlns:a="http://schemas.openxmlformats.org/drawingml/2006/main" contourW="44450" prstMaterial="matte">
          <a:bevelT w="63500" h="63500" prst="artDeco"/>
          <a:contourClr>
            <a:srgbClr val="FFFFFF"/>
          </a:contourClr>
        </a:sp3d>
      </cdr:spPr>
      <cdr:txBody>
        <a:bodyPr xmlns:a="http://schemas.openxmlformats.org/drawingml/2006/main" wrap="square" rtlCol="0">
          <a:spAutoFit/>
        </a:bodyPr>
        <a:lstStyle xmlns:a="http://schemas.openxmlformats.org/drawingml/2006/main">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nSpc>
              <a:spcPct val="90000"/>
            </a:lnSpc>
          </a:pPr>
          <a:r>
            <a:rPr lang="en-US" sz="1400" b="1" dirty="0">
              <a:solidFill>
                <a:schemeClr val="bg1"/>
              </a:solidFill>
              <a:latin typeface="Tw Cen MT" panose="020B0602020104020603" pitchFamily="34" charset="0"/>
              <a:ea typeface="Verdana" pitchFamily="34" charset="0"/>
            </a:rPr>
            <a:t>46.18%</a:t>
          </a:r>
        </a:p>
      </cdr:txBody>
    </cdr:sp>
  </cdr:relSizeAnchor>
  <cdr:relSizeAnchor xmlns:cdr="http://schemas.openxmlformats.org/drawingml/2006/chartDrawing">
    <cdr:from>
      <cdr:x>0.62026</cdr:x>
      <cdr:y>0.71067</cdr:y>
    </cdr:from>
    <cdr:to>
      <cdr:x>0.70307</cdr:x>
      <cdr:y>0.76645</cdr:y>
    </cdr:to>
    <cdr:sp macro="" textlink="">
      <cdr:nvSpPr>
        <cdr:cNvPr id="9" name="TextBox 1">
          <a:extLst xmlns:a="http://schemas.openxmlformats.org/drawingml/2006/main">
            <a:ext uri="{FF2B5EF4-FFF2-40B4-BE49-F238E27FC236}">
              <a16:creationId xmlns:a16="http://schemas.microsoft.com/office/drawing/2014/main" id="{5FF284BE-C32E-4953-AF06-13B47ABF963F}"/>
            </a:ext>
          </a:extLst>
        </cdr:cNvPr>
        <cdr:cNvSpPr txBox="1"/>
      </cdr:nvSpPr>
      <cdr:spPr>
        <a:xfrm xmlns:a="http://schemas.openxmlformats.org/drawingml/2006/main">
          <a:off x="6874895" y="3921126"/>
          <a:ext cx="917909" cy="307777"/>
        </a:xfrm>
        <a:prstGeom xmlns:a="http://schemas.openxmlformats.org/drawingml/2006/main" prst="rect">
          <a:avLst/>
        </a:prstGeom>
        <a:solidFill xmlns:a="http://schemas.openxmlformats.org/drawingml/2006/main">
          <a:schemeClr val="accent6">
            <a:lumMod val="75000"/>
          </a:schemeClr>
        </a:solidFill>
        <a:ln xmlns:a="http://schemas.openxmlformats.org/drawingml/2006/main">
          <a:noFill/>
        </a:ln>
        <a:effectLst xmlns:a="http://schemas.openxmlformats.org/drawingml/2006/main">
          <a:outerShdw blurRad="107950" dist="12700" dir="5400000" algn="ctr">
            <a:srgbClr val="000000"/>
          </a:outerShdw>
        </a:effectLst>
        <a:scene3d xmlns:a="http://schemas.openxmlformats.org/drawingml/2006/main">
          <a:camera prst="orthographicFront">
            <a:rot lat="0" lon="0" rev="0"/>
          </a:camera>
          <a:lightRig rig="soft" dir="t">
            <a:rot lat="0" lon="0" rev="0"/>
          </a:lightRig>
        </a:scene3d>
        <a:sp3d xmlns:a="http://schemas.openxmlformats.org/drawingml/2006/main" contourW="44450" prstMaterial="matte">
          <a:bevelT w="63500" h="63500" prst="artDeco"/>
          <a:contourClr>
            <a:srgbClr val="FFFFFF"/>
          </a:contourClr>
        </a:sp3d>
      </cdr:spPr>
      <cdr:txBody>
        <a:bodyPr xmlns:a="http://schemas.openxmlformats.org/drawingml/2006/main" wrap="square" rtlCol="0">
          <a:spAutoFit/>
        </a:bodyPr>
        <a:lstStyle xmlns:a="http://schemas.openxmlformats.org/drawingml/2006/main">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lvl="0" algn="ctr">
            <a:buNone/>
          </a:pPr>
          <a:r>
            <a:rPr lang="en-US" sz="1400" b="1" dirty="0">
              <a:solidFill>
                <a:schemeClr val="bg1"/>
              </a:solidFill>
              <a:latin typeface="Tw Cen MT" panose="020B0602020104020603" pitchFamily="34" charset="0"/>
            </a:rPr>
            <a:t>101.18%</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7" y="6"/>
            <a:ext cx="3063294" cy="685345"/>
          </a:xfrm>
          <a:prstGeom prst="rect">
            <a:avLst/>
          </a:prstGeom>
        </p:spPr>
        <p:txBody>
          <a:bodyPr vert="horz" lIns="104558" tIns="52277" rIns="104558" bIns="52277" rtlCol="0"/>
          <a:lstStyle>
            <a:lvl1pPr algn="l">
              <a:defRPr sz="1400"/>
            </a:lvl1pPr>
          </a:lstStyle>
          <a:p>
            <a:r>
              <a:rPr lang="en-US" altLang="zh-CN"/>
              <a:t>Laporan Kinerja September 2021</a:t>
            </a:r>
            <a:endParaRPr lang="zh-CN" altLang="en-US"/>
          </a:p>
        </p:txBody>
      </p:sp>
      <p:sp>
        <p:nvSpPr>
          <p:cNvPr id="3" name="日期占位符 2"/>
          <p:cNvSpPr>
            <a:spLocks noGrp="1"/>
          </p:cNvSpPr>
          <p:nvPr>
            <p:ph type="dt" sz="quarter" idx="1"/>
          </p:nvPr>
        </p:nvSpPr>
        <p:spPr>
          <a:xfrm>
            <a:off x="4004216" y="6"/>
            <a:ext cx="3063294" cy="685345"/>
          </a:xfrm>
          <a:prstGeom prst="rect">
            <a:avLst/>
          </a:prstGeom>
        </p:spPr>
        <p:txBody>
          <a:bodyPr vert="horz" lIns="104558" tIns="52277" rIns="104558" bIns="52277" rtlCol="0"/>
          <a:lstStyle>
            <a:lvl1pPr algn="r">
              <a:defRPr sz="1400"/>
            </a:lvl1pPr>
          </a:lstStyle>
          <a:p>
            <a:r>
              <a:rPr lang="en-US" altLang="zh-CN"/>
              <a:t>RSJD dr. Arif Zainudin</a:t>
            </a:r>
            <a:endParaRPr lang="zh-CN" altLang="en-US"/>
          </a:p>
        </p:txBody>
      </p:sp>
      <p:sp>
        <p:nvSpPr>
          <p:cNvPr id="4" name="页脚占位符 3"/>
          <p:cNvSpPr>
            <a:spLocks noGrp="1"/>
          </p:cNvSpPr>
          <p:nvPr>
            <p:ph type="ftr" sz="quarter" idx="2"/>
          </p:nvPr>
        </p:nvSpPr>
        <p:spPr>
          <a:xfrm>
            <a:off x="7" y="12974097"/>
            <a:ext cx="3063294" cy="685342"/>
          </a:xfrm>
          <a:prstGeom prst="rect">
            <a:avLst/>
          </a:prstGeom>
        </p:spPr>
        <p:txBody>
          <a:bodyPr vert="horz" lIns="104558" tIns="52277" rIns="104558" bIns="52277" rtlCol="0" anchor="b"/>
          <a:lstStyle>
            <a:lvl1pPr algn="l">
              <a:defRPr sz="1400"/>
            </a:lvl1pPr>
          </a:lstStyle>
          <a:p>
            <a:r>
              <a:rPr lang="en-US" altLang="zh-CN"/>
              <a:t>Laporan Kinerja Mei 2020</a:t>
            </a:r>
            <a:endParaRPr lang="zh-CN" altLang="en-US"/>
          </a:p>
        </p:txBody>
      </p:sp>
      <p:sp>
        <p:nvSpPr>
          <p:cNvPr id="5" name="灯片编号占位符 4"/>
          <p:cNvSpPr>
            <a:spLocks noGrp="1"/>
          </p:cNvSpPr>
          <p:nvPr>
            <p:ph type="sldNum" sz="quarter" idx="3"/>
          </p:nvPr>
        </p:nvSpPr>
        <p:spPr>
          <a:xfrm>
            <a:off x="4004216" y="12974097"/>
            <a:ext cx="3063294" cy="685342"/>
          </a:xfrm>
          <a:prstGeom prst="rect">
            <a:avLst/>
          </a:prstGeom>
        </p:spPr>
        <p:txBody>
          <a:bodyPr vert="horz" lIns="104558" tIns="52277" rIns="104558" bIns="52277" rtlCol="0" anchor="b"/>
          <a:lstStyle>
            <a:lvl1pPr algn="r">
              <a:defRPr sz="1400"/>
            </a:lvl1pPr>
          </a:lstStyle>
          <a:p>
            <a:fld id="{FB5A563C-622C-4938-8742-5477358458D6}" type="slidenum">
              <a:rPr lang="zh-CN" altLang="en-US" smtClean="0"/>
              <a:t>‹#›</a:t>
            </a:fld>
            <a:endParaRPr lang="zh-CN" altLang="en-US"/>
          </a:p>
        </p:txBody>
      </p:sp>
    </p:spTree>
    <p:extLst>
      <p:ext uri="{BB962C8B-B14F-4D97-AF65-F5344CB8AC3E}">
        <p14:creationId xmlns:p14="http://schemas.microsoft.com/office/powerpoint/2010/main" val="3945716947"/>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6"/>
            <a:ext cx="3063294" cy="685345"/>
          </a:xfrm>
          <a:prstGeom prst="rect">
            <a:avLst/>
          </a:prstGeom>
        </p:spPr>
        <p:txBody>
          <a:bodyPr vert="horz" lIns="104558" tIns="52277" rIns="104558" bIns="52277" rtlCol="0"/>
          <a:lstStyle>
            <a:lvl1pPr algn="l">
              <a:defRPr sz="1400"/>
            </a:lvl1pPr>
          </a:lstStyle>
          <a:p>
            <a:r>
              <a:rPr lang="en-US"/>
              <a:t>Laporan Kinerja September 2021</a:t>
            </a:r>
          </a:p>
        </p:txBody>
      </p:sp>
      <p:sp>
        <p:nvSpPr>
          <p:cNvPr id="3" name="Date Placeholder 2"/>
          <p:cNvSpPr>
            <a:spLocks noGrp="1"/>
          </p:cNvSpPr>
          <p:nvPr>
            <p:ph type="dt" idx="1"/>
          </p:nvPr>
        </p:nvSpPr>
        <p:spPr>
          <a:xfrm>
            <a:off x="4004216" y="6"/>
            <a:ext cx="3063294" cy="685345"/>
          </a:xfrm>
          <a:prstGeom prst="rect">
            <a:avLst/>
          </a:prstGeom>
        </p:spPr>
        <p:txBody>
          <a:bodyPr vert="horz" lIns="104558" tIns="52277" rIns="104558" bIns="52277" rtlCol="0"/>
          <a:lstStyle>
            <a:lvl1pPr algn="r">
              <a:defRPr sz="1400"/>
            </a:lvl1pPr>
          </a:lstStyle>
          <a:p>
            <a:r>
              <a:rPr lang="en-US"/>
              <a:t>RSJD dr. Arif Zainudin</a:t>
            </a:r>
          </a:p>
        </p:txBody>
      </p:sp>
      <p:sp>
        <p:nvSpPr>
          <p:cNvPr id="4" name="Slide Image Placeholder 3"/>
          <p:cNvSpPr>
            <a:spLocks noGrp="1" noRot="1" noChangeAspect="1"/>
          </p:cNvSpPr>
          <p:nvPr>
            <p:ph type="sldImg" idx="2"/>
          </p:nvPr>
        </p:nvSpPr>
        <p:spPr>
          <a:xfrm>
            <a:off x="-563563" y="1708150"/>
            <a:ext cx="8196263" cy="4610100"/>
          </a:xfrm>
          <a:prstGeom prst="rect">
            <a:avLst/>
          </a:prstGeom>
          <a:noFill/>
          <a:ln w="12700">
            <a:solidFill>
              <a:prstClr val="black"/>
            </a:solidFill>
          </a:ln>
        </p:spPr>
        <p:txBody>
          <a:bodyPr vert="horz" lIns="104558" tIns="52277" rIns="104558" bIns="52277" rtlCol="0" anchor="ctr"/>
          <a:lstStyle/>
          <a:p>
            <a:endParaRPr lang="en-US"/>
          </a:p>
        </p:txBody>
      </p:sp>
      <p:sp>
        <p:nvSpPr>
          <p:cNvPr id="5" name="Notes Placeholder 4"/>
          <p:cNvSpPr>
            <a:spLocks noGrp="1"/>
          </p:cNvSpPr>
          <p:nvPr>
            <p:ph type="body" sz="quarter" idx="3"/>
          </p:nvPr>
        </p:nvSpPr>
        <p:spPr>
          <a:xfrm>
            <a:off x="706915" y="6573608"/>
            <a:ext cx="5655310" cy="5378405"/>
          </a:xfrm>
          <a:prstGeom prst="rect">
            <a:avLst/>
          </a:prstGeom>
        </p:spPr>
        <p:txBody>
          <a:bodyPr vert="horz" lIns="104558" tIns="52277" rIns="104558" bIns="5227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7" y="12974097"/>
            <a:ext cx="3063294" cy="685342"/>
          </a:xfrm>
          <a:prstGeom prst="rect">
            <a:avLst/>
          </a:prstGeom>
        </p:spPr>
        <p:txBody>
          <a:bodyPr vert="horz" lIns="104558" tIns="52277" rIns="104558" bIns="52277" rtlCol="0" anchor="b"/>
          <a:lstStyle>
            <a:lvl1pPr algn="l">
              <a:defRPr sz="1400"/>
            </a:lvl1pPr>
          </a:lstStyle>
          <a:p>
            <a:r>
              <a:rPr lang="en-US"/>
              <a:t>Laporan Kinerja Mei 2020</a:t>
            </a:r>
          </a:p>
        </p:txBody>
      </p:sp>
      <p:sp>
        <p:nvSpPr>
          <p:cNvPr id="7" name="Slide Number Placeholder 6"/>
          <p:cNvSpPr>
            <a:spLocks noGrp="1"/>
          </p:cNvSpPr>
          <p:nvPr>
            <p:ph type="sldNum" sz="quarter" idx="5"/>
          </p:nvPr>
        </p:nvSpPr>
        <p:spPr>
          <a:xfrm>
            <a:off x="4004216" y="12974097"/>
            <a:ext cx="3063294" cy="685342"/>
          </a:xfrm>
          <a:prstGeom prst="rect">
            <a:avLst/>
          </a:prstGeom>
        </p:spPr>
        <p:txBody>
          <a:bodyPr vert="horz" lIns="104558" tIns="52277" rIns="104558" bIns="52277" rtlCol="0" anchor="b"/>
          <a:lstStyle>
            <a:lvl1pPr algn="r">
              <a:defRPr sz="1400"/>
            </a:lvl1pPr>
          </a:lstStyle>
          <a:p>
            <a:fld id="{21B2AA4F-B828-4D7C-AFD3-893933DAFCB4}" type="slidenum">
              <a:rPr lang="en-US" smtClean="0"/>
              <a:t>‹#›</a:t>
            </a:fld>
            <a:endParaRPr lang="en-US"/>
          </a:p>
        </p:txBody>
      </p:sp>
    </p:spTree>
    <p:extLst>
      <p:ext uri="{BB962C8B-B14F-4D97-AF65-F5344CB8AC3E}">
        <p14:creationId xmlns:p14="http://schemas.microsoft.com/office/powerpoint/2010/main" val="1924012639"/>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Header Placeholder 9"/>
          <p:cNvSpPr>
            <a:spLocks noGrp="1"/>
          </p:cNvSpPr>
          <p:nvPr>
            <p:ph type="hdr" sz="quarter" idx="10"/>
          </p:nvPr>
        </p:nvSpPr>
        <p:spPr/>
        <p:txBody>
          <a:bodyPr/>
          <a:lstStyle/>
          <a:p>
            <a:r>
              <a:rPr lang="en-US"/>
              <a:t>Laporan Kinerja September 2021</a:t>
            </a:r>
          </a:p>
        </p:txBody>
      </p:sp>
      <p:sp>
        <p:nvSpPr>
          <p:cNvPr id="6" name="Slide Number Placeholder 5">
            <a:extLst>
              <a:ext uri="{FF2B5EF4-FFF2-40B4-BE49-F238E27FC236}">
                <a16:creationId xmlns:a16="http://schemas.microsoft.com/office/drawing/2014/main" id="{8F22789D-8BFE-4E52-8909-2629405AECBE}"/>
              </a:ext>
            </a:extLst>
          </p:cNvPr>
          <p:cNvSpPr>
            <a:spLocks noGrp="1"/>
          </p:cNvSpPr>
          <p:nvPr>
            <p:ph type="sldNum" sz="quarter" idx="5"/>
          </p:nvPr>
        </p:nvSpPr>
        <p:spPr/>
        <p:txBody>
          <a:bodyPr/>
          <a:lstStyle/>
          <a:p>
            <a:fld id="{21B2AA4F-B828-4D7C-AFD3-893933DAFCB4}" type="slidenum">
              <a:rPr lang="en-US" smtClean="0"/>
              <a:t>1</a:t>
            </a:fld>
            <a:endParaRPr lang="en-US"/>
          </a:p>
        </p:txBody>
      </p:sp>
    </p:spTree>
    <p:extLst>
      <p:ext uri="{BB962C8B-B14F-4D97-AF65-F5344CB8AC3E}">
        <p14:creationId xmlns:p14="http://schemas.microsoft.com/office/powerpoint/2010/main" val="1981182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Header Placeholder 9"/>
          <p:cNvSpPr>
            <a:spLocks noGrp="1"/>
          </p:cNvSpPr>
          <p:nvPr>
            <p:ph type="hdr" sz="quarter" idx="10"/>
          </p:nvPr>
        </p:nvSpPr>
        <p:spPr/>
        <p:txBody>
          <a:bodyPr/>
          <a:lstStyle/>
          <a:p>
            <a:r>
              <a:rPr lang="en-US"/>
              <a:t>Laporan Kinerja September 2021</a:t>
            </a:r>
          </a:p>
        </p:txBody>
      </p:sp>
      <p:sp>
        <p:nvSpPr>
          <p:cNvPr id="6" name="Slide Number Placeholder 5">
            <a:extLst>
              <a:ext uri="{FF2B5EF4-FFF2-40B4-BE49-F238E27FC236}">
                <a16:creationId xmlns:a16="http://schemas.microsoft.com/office/drawing/2014/main" id="{2D42A965-C376-4BBD-9F21-8639327CA0BA}"/>
              </a:ext>
            </a:extLst>
          </p:cNvPr>
          <p:cNvSpPr>
            <a:spLocks noGrp="1"/>
          </p:cNvSpPr>
          <p:nvPr>
            <p:ph type="sldNum" sz="quarter" idx="5"/>
          </p:nvPr>
        </p:nvSpPr>
        <p:spPr/>
        <p:txBody>
          <a:bodyPr/>
          <a:lstStyle/>
          <a:p>
            <a:fld id="{21B2AA4F-B828-4D7C-AFD3-893933DAFCB4}" type="slidenum">
              <a:rPr lang="en-US" smtClean="0"/>
              <a:t>10</a:t>
            </a:fld>
            <a:endParaRPr lang="en-US"/>
          </a:p>
        </p:txBody>
      </p:sp>
    </p:spTree>
    <p:extLst>
      <p:ext uri="{BB962C8B-B14F-4D97-AF65-F5344CB8AC3E}">
        <p14:creationId xmlns:p14="http://schemas.microsoft.com/office/powerpoint/2010/main" val="2081780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September 2021</a:t>
            </a:r>
          </a:p>
        </p:txBody>
      </p:sp>
      <p:sp>
        <p:nvSpPr>
          <p:cNvPr id="6" name="Slide Number Placeholder 5">
            <a:extLst>
              <a:ext uri="{FF2B5EF4-FFF2-40B4-BE49-F238E27FC236}">
                <a16:creationId xmlns:a16="http://schemas.microsoft.com/office/drawing/2014/main" id="{F2F97EED-C928-42E9-8CFF-AE1D1215F74E}"/>
              </a:ext>
            </a:extLst>
          </p:cNvPr>
          <p:cNvSpPr>
            <a:spLocks noGrp="1"/>
          </p:cNvSpPr>
          <p:nvPr>
            <p:ph type="sldNum" sz="quarter" idx="5"/>
          </p:nvPr>
        </p:nvSpPr>
        <p:spPr/>
        <p:txBody>
          <a:bodyPr/>
          <a:lstStyle/>
          <a:p>
            <a:fld id="{21B2AA4F-B828-4D7C-AFD3-893933DAFCB4}" type="slidenum">
              <a:rPr lang="en-US" smtClean="0"/>
              <a:t>11</a:t>
            </a:fld>
            <a:endParaRPr lang="en-US"/>
          </a:p>
        </p:txBody>
      </p:sp>
    </p:spTree>
    <p:extLst>
      <p:ext uri="{BB962C8B-B14F-4D97-AF65-F5344CB8AC3E}">
        <p14:creationId xmlns:p14="http://schemas.microsoft.com/office/powerpoint/2010/main" val="3377323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Header Placeholder 9"/>
          <p:cNvSpPr>
            <a:spLocks noGrp="1"/>
          </p:cNvSpPr>
          <p:nvPr>
            <p:ph type="hdr" sz="quarter" idx="10"/>
          </p:nvPr>
        </p:nvSpPr>
        <p:spPr/>
        <p:txBody>
          <a:bodyPr/>
          <a:lstStyle/>
          <a:p>
            <a:r>
              <a:rPr lang="en-US"/>
              <a:t>Laporan Kinerja September 2021</a:t>
            </a:r>
          </a:p>
        </p:txBody>
      </p:sp>
      <p:sp>
        <p:nvSpPr>
          <p:cNvPr id="6" name="Slide Number Placeholder 5">
            <a:extLst>
              <a:ext uri="{FF2B5EF4-FFF2-40B4-BE49-F238E27FC236}">
                <a16:creationId xmlns:a16="http://schemas.microsoft.com/office/drawing/2014/main" id="{2F6CCDDD-70C7-4265-A178-6E8ED4E71908}"/>
              </a:ext>
            </a:extLst>
          </p:cNvPr>
          <p:cNvSpPr>
            <a:spLocks noGrp="1"/>
          </p:cNvSpPr>
          <p:nvPr>
            <p:ph type="sldNum" sz="quarter" idx="5"/>
          </p:nvPr>
        </p:nvSpPr>
        <p:spPr/>
        <p:txBody>
          <a:bodyPr/>
          <a:lstStyle/>
          <a:p>
            <a:fld id="{21B2AA4F-B828-4D7C-AFD3-893933DAFCB4}" type="slidenum">
              <a:rPr lang="en-US" smtClean="0"/>
              <a:t>12</a:t>
            </a:fld>
            <a:endParaRPr lang="en-US"/>
          </a:p>
        </p:txBody>
      </p:sp>
    </p:spTree>
    <p:extLst>
      <p:ext uri="{BB962C8B-B14F-4D97-AF65-F5344CB8AC3E}">
        <p14:creationId xmlns:p14="http://schemas.microsoft.com/office/powerpoint/2010/main" val="2484597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September 2021</a:t>
            </a:r>
          </a:p>
        </p:txBody>
      </p:sp>
      <p:sp>
        <p:nvSpPr>
          <p:cNvPr id="6" name="Slide Number Placeholder 5">
            <a:extLst>
              <a:ext uri="{FF2B5EF4-FFF2-40B4-BE49-F238E27FC236}">
                <a16:creationId xmlns:a16="http://schemas.microsoft.com/office/drawing/2014/main" id="{848E1789-395D-4CB3-B6E5-E3773215C074}"/>
              </a:ext>
            </a:extLst>
          </p:cNvPr>
          <p:cNvSpPr>
            <a:spLocks noGrp="1"/>
          </p:cNvSpPr>
          <p:nvPr>
            <p:ph type="sldNum" sz="quarter" idx="5"/>
          </p:nvPr>
        </p:nvSpPr>
        <p:spPr/>
        <p:txBody>
          <a:bodyPr/>
          <a:lstStyle/>
          <a:p>
            <a:fld id="{21B2AA4F-B828-4D7C-AFD3-893933DAFCB4}" type="slidenum">
              <a:rPr lang="en-US" smtClean="0"/>
              <a:t>13</a:t>
            </a:fld>
            <a:endParaRPr lang="en-US"/>
          </a:p>
        </p:txBody>
      </p:sp>
    </p:spTree>
    <p:extLst>
      <p:ext uri="{BB962C8B-B14F-4D97-AF65-F5344CB8AC3E}">
        <p14:creationId xmlns:p14="http://schemas.microsoft.com/office/powerpoint/2010/main" val="1611076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Laporan Kinerja September 2021</a:t>
            </a:r>
          </a:p>
        </p:txBody>
      </p:sp>
      <p:sp>
        <p:nvSpPr>
          <p:cNvPr id="6" name="Slide Number Placeholder 5"/>
          <p:cNvSpPr>
            <a:spLocks noGrp="1"/>
          </p:cNvSpPr>
          <p:nvPr>
            <p:ph type="sldNum" sz="quarter" idx="5"/>
          </p:nvPr>
        </p:nvSpPr>
        <p:spPr/>
        <p:txBody>
          <a:bodyPr/>
          <a:lstStyle/>
          <a:p>
            <a:fld id="{21B2AA4F-B828-4D7C-AFD3-893933DAFCB4}" type="slidenum">
              <a:rPr lang="en-US" smtClean="0"/>
              <a:t>14</a:t>
            </a:fld>
            <a:endParaRPr lang="en-US"/>
          </a:p>
        </p:txBody>
      </p:sp>
    </p:spTree>
    <p:extLst>
      <p:ext uri="{BB962C8B-B14F-4D97-AF65-F5344CB8AC3E}">
        <p14:creationId xmlns:p14="http://schemas.microsoft.com/office/powerpoint/2010/main" val="2404143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Laporan Kinerja September 2021</a:t>
            </a:r>
          </a:p>
        </p:txBody>
      </p:sp>
      <p:sp>
        <p:nvSpPr>
          <p:cNvPr id="6" name="Slide Number Placeholder 5"/>
          <p:cNvSpPr>
            <a:spLocks noGrp="1"/>
          </p:cNvSpPr>
          <p:nvPr>
            <p:ph type="sldNum" sz="quarter" idx="5"/>
          </p:nvPr>
        </p:nvSpPr>
        <p:spPr/>
        <p:txBody>
          <a:bodyPr/>
          <a:lstStyle/>
          <a:p>
            <a:fld id="{21B2AA4F-B828-4D7C-AFD3-893933DAFCB4}" type="slidenum">
              <a:rPr lang="en-US" smtClean="0"/>
              <a:t>15</a:t>
            </a:fld>
            <a:endParaRPr lang="en-US"/>
          </a:p>
        </p:txBody>
      </p:sp>
    </p:spTree>
    <p:extLst>
      <p:ext uri="{BB962C8B-B14F-4D97-AF65-F5344CB8AC3E}">
        <p14:creationId xmlns:p14="http://schemas.microsoft.com/office/powerpoint/2010/main" val="40070558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September 2021</a:t>
            </a:r>
          </a:p>
        </p:txBody>
      </p:sp>
      <p:sp>
        <p:nvSpPr>
          <p:cNvPr id="6" name="Slide Number Placeholder 5">
            <a:extLst>
              <a:ext uri="{FF2B5EF4-FFF2-40B4-BE49-F238E27FC236}">
                <a16:creationId xmlns:a16="http://schemas.microsoft.com/office/drawing/2014/main" id="{58733B76-4627-4EF2-9C11-AC714AA24FB1}"/>
              </a:ext>
            </a:extLst>
          </p:cNvPr>
          <p:cNvSpPr>
            <a:spLocks noGrp="1"/>
          </p:cNvSpPr>
          <p:nvPr>
            <p:ph type="sldNum" sz="quarter" idx="5"/>
          </p:nvPr>
        </p:nvSpPr>
        <p:spPr/>
        <p:txBody>
          <a:bodyPr/>
          <a:lstStyle/>
          <a:p>
            <a:fld id="{21B2AA4F-B828-4D7C-AFD3-893933DAFCB4}" type="slidenum">
              <a:rPr lang="en-US" smtClean="0"/>
              <a:t>16</a:t>
            </a:fld>
            <a:endParaRPr lang="en-US"/>
          </a:p>
        </p:txBody>
      </p:sp>
    </p:spTree>
    <p:extLst>
      <p:ext uri="{BB962C8B-B14F-4D97-AF65-F5344CB8AC3E}">
        <p14:creationId xmlns:p14="http://schemas.microsoft.com/office/powerpoint/2010/main" val="22924438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September 2021</a:t>
            </a:r>
          </a:p>
        </p:txBody>
      </p:sp>
      <p:sp>
        <p:nvSpPr>
          <p:cNvPr id="6" name="Slide Number Placeholder 5">
            <a:extLst>
              <a:ext uri="{FF2B5EF4-FFF2-40B4-BE49-F238E27FC236}">
                <a16:creationId xmlns:a16="http://schemas.microsoft.com/office/drawing/2014/main" id="{AAB64B28-E944-4435-8B5E-BB2B30D88D54}"/>
              </a:ext>
            </a:extLst>
          </p:cNvPr>
          <p:cNvSpPr>
            <a:spLocks noGrp="1"/>
          </p:cNvSpPr>
          <p:nvPr>
            <p:ph type="sldNum" sz="quarter" idx="5"/>
          </p:nvPr>
        </p:nvSpPr>
        <p:spPr/>
        <p:txBody>
          <a:bodyPr/>
          <a:lstStyle/>
          <a:p>
            <a:fld id="{21B2AA4F-B828-4D7C-AFD3-893933DAFCB4}" type="slidenum">
              <a:rPr lang="en-US" smtClean="0"/>
              <a:t>17</a:t>
            </a:fld>
            <a:endParaRPr lang="en-US"/>
          </a:p>
        </p:txBody>
      </p:sp>
    </p:spTree>
    <p:extLst>
      <p:ext uri="{BB962C8B-B14F-4D97-AF65-F5344CB8AC3E}">
        <p14:creationId xmlns:p14="http://schemas.microsoft.com/office/powerpoint/2010/main" val="28706330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Header Placeholder 9"/>
          <p:cNvSpPr>
            <a:spLocks noGrp="1"/>
          </p:cNvSpPr>
          <p:nvPr>
            <p:ph type="hdr" sz="quarter" idx="10"/>
          </p:nvPr>
        </p:nvSpPr>
        <p:spPr/>
        <p:txBody>
          <a:bodyPr/>
          <a:lstStyle/>
          <a:p>
            <a:r>
              <a:rPr lang="en-US"/>
              <a:t>Laporan Kinerja September 2021</a:t>
            </a:r>
          </a:p>
        </p:txBody>
      </p:sp>
      <p:sp>
        <p:nvSpPr>
          <p:cNvPr id="6" name="Slide Number Placeholder 5">
            <a:extLst>
              <a:ext uri="{FF2B5EF4-FFF2-40B4-BE49-F238E27FC236}">
                <a16:creationId xmlns:a16="http://schemas.microsoft.com/office/drawing/2014/main" id="{2B5B4236-0038-476D-B31C-3272AA50D0D9}"/>
              </a:ext>
            </a:extLst>
          </p:cNvPr>
          <p:cNvSpPr>
            <a:spLocks noGrp="1"/>
          </p:cNvSpPr>
          <p:nvPr>
            <p:ph type="sldNum" sz="quarter" idx="5"/>
          </p:nvPr>
        </p:nvSpPr>
        <p:spPr/>
        <p:txBody>
          <a:bodyPr/>
          <a:lstStyle/>
          <a:p>
            <a:fld id="{21B2AA4F-B828-4D7C-AFD3-893933DAFCB4}" type="slidenum">
              <a:rPr lang="en-US" smtClean="0"/>
              <a:t>18</a:t>
            </a:fld>
            <a:endParaRPr lang="en-US"/>
          </a:p>
        </p:txBody>
      </p:sp>
    </p:spTree>
    <p:extLst>
      <p:ext uri="{BB962C8B-B14F-4D97-AF65-F5344CB8AC3E}">
        <p14:creationId xmlns:p14="http://schemas.microsoft.com/office/powerpoint/2010/main" val="8482442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September 2021</a:t>
            </a:r>
          </a:p>
        </p:txBody>
      </p:sp>
      <p:sp>
        <p:nvSpPr>
          <p:cNvPr id="6" name="Slide Number Placeholder 5">
            <a:extLst>
              <a:ext uri="{FF2B5EF4-FFF2-40B4-BE49-F238E27FC236}">
                <a16:creationId xmlns:a16="http://schemas.microsoft.com/office/drawing/2014/main" id="{DC53C1F7-66C5-4573-98B0-A49AE28BFB37}"/>
              </a:ext>
            </a:extLst>
          </p:cNvPr>
          <p:cNvSpPr>
            <a:spLocks noGrp="1"/>
          </p:cNvSpPr>
          <p:nvPr>
            <p:ph type="sldNum" sz="quarter" idx="5"/>
          </p:nvPr>
        </p:nvSpPr>
        <p:spPr/>
        <p:txBody>
          <a:bodyPr/>
          <a:lstStyle/>
          <a:p>
            <a:fld id="{21B2AA4F-B828-4D7C-AFD3-893933DAFCB4}" type="slidenum">
              <a:rPr lang="en-US" smtClean="0"/>
              <a:t>19</a:t>
            </a:fld>
            <a:endParaRPr lang="en-US"/>
          </a:p>
        </p:txBody>
      </p:sp>
    </p:spTree>
    <p:extLst>
      <p:ext uri="{BB962C8B-B14F-4D97-AF65-F5344CB8AC3E}">
        <p14:creationId xmlns:p14="http://schemas.microsoft.com/office/powerpoint/2010/main" val="838836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September 2021</a:t>
            </a:r>
          </a:p>
        </p:txBody>
      </p:sp>
      <p:sp>
        <p:nvSpPr>
          <p:cNvPr id="6" name="Slide Number Placeholder 5">
            <a:extLst>
              <a:ext uri="{FF2B5EF4-FFF2-40B4-BE49-F238E27FC236}">
                <a16:creationId xmlns:a16="http://schemas.microsoft.com/office/drawing/2014/main" id="{842BF0F7-51AF-4458-8B7D-F6A49C286385}"/>
              </a:ext>
            </a:extLst>
          </p:cNvPr>
          <p:cNvSpPr>
            <a:spLocks noGrp="1"/>
          </p:cNvSpPr>
          <p:nvPr>
            <p:ph type="sldNum" sz="quarter" idx="5"/>
          </p:nvPr>
        </p:nvSpPr>
        <p:spPr/>
        <p:txBody>
          <a:bodyPr/>
          <a:lstStyle/>
          <a:p>
            <a:fld id="{21B2AA4F-B828-4D7C-AFD3-893933DAFCB4}" type="slidenum">
              <a:rPr lang="en-US" smtClean="0"/>
              <a:t>2</a:t>
            </a:fld>
            <a:endParaRPr lang="en-US"/>
          </a:p>
        </p:txBody>
      </p:sp>
    </p:spTree>
    <p:extLst>
      <p:ext uri="{BB962C8B-B14F-4D97-AF65-F5344CB8AC3E}">
        <p14:creationId xmlns:p14="http://schemas.microsoft.com/office/powerpoint/2010/main" val="11752570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September 2021</a:t>
            </a:r>
          </a:p>
        </p:txBody>
      </p:sp>
      <p:sp>
        <p:nvSpPr>
          <p:cNvPr id="6" name="Slide Number Placeholder 5">
            <a:extLst>
              <a:ext uri="{FF2B5EF4-FFF2-40B4-BE49-F238E27FC236}">
                <a16:creationId xmlns:a16="http://schemas.microsoft.com/office/drawing/2014/main" id="{6F5378DC-EC49-449D-8EAA-A98636120A80}"/>
              </a:ext>
            </a:extLst>
          </p:cNvPr>
          <p:cNvSpPr>
            <a:spLocks noGrp="1"/>
          </p:cNvSpPr>
          <p:nvPr>
            <p:ph type="sldNum" sz="quarter" idx="5"/>
          </p:nvPr>
        </p:nvSpPr>
        <p:spPr/>
        <p:txBody>
          <a:bodyPr/>
          <a:lstStyle/>
          <a:p>
            <a:fld id="{21B2AA4F-B828-4D7C-AFD3-893933DAFCB4}" type="slidenum">
              <a:rPr lang="en-US" smtClean="0"/>
              <a:t>20</a:t>
            </a:fld>
            <a:endParaRPr lang="en-US"/>
          </a:p>
        </p:txBody>
      </p:sp>
    </p:spTree>
    <p:extLst>
      <p:ext uri="{BB962C8B-B14F-4D97-AF65-F5344CB8AC3E}">
        <p14:creationId xmlns:p14="http://schemas.microsoft.com/office/powerpoint/2010/main" val="31662367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September 2021</a:t>
            </a:r>
          </a:p>
        </p:txBody>
      </p:sp>
      <p:sp>
        <p:nvSpPr>
          <p:cNvPr id="6" name="Slide Number Placeholder 5">
            <a:extLst>
              <a:ext uri="{FF2B5EF4-FFF2-40B4-BE49-F238E27FC236}">
                <a16:creationId xmlns:a16="http://schemas.microsoft.com/office/drawing/2014/main" id="{38D6ECC8-26D9-497F-B5EE-F27188037118}"/>
              </a:ext>
            </a:extLst>
          </p:cNvPr>
          <p:cNvSpPr>
            <a:spLocks noGrp="1"/>
          </p:cNvSpPr>
          <p:nvPr>
            <p:ph type="sldNum" sz="quarter" idx="5"/>
          </p:nvPr>
        </p:nvSpPr>
        <p:spPr/>
        <p:txBody>
          <a:bodyPr/>
          <a:lstStyle/>
          <a:p>
            <a:fld id="{21B2AA4F-B828-4D7C-AFD3-893933DAFCB4}" type="slidenum">
              <a:rPr lang="en-US" smtClean="0"/>
              <a:t>21</a:t>
            </a:fld>
            <a:endParaRPr lang="en-US"/>
          </a:p>
        </p:txBody>
      </p:sp>
    </p:spTree>
    <p:extLst>
      <p:ext uri="{BB962C8B-B14F-4D97-AF65-F5344CB8AC3E}">
        <p14:creationId xmlns:p14="http://schemas.microsoft.com/office/powerpoint/2010/main" val="650536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September 2021</a:t>
            </a:r>
          </a:p>
        </p:txBody>
      </p:sp>
      <p:sp>
        <p:nvSpPr>
          <p:cNvPr id="6" name="Slide Number Placeholder 5">
            <a:extLst>
              <a:ext uri="{FF2B5EF4-FFF2-40B4-BE49-F238E27FC236}">
                <a16:creationId xmlns:a16="http://schemas.microsoft.com/office/drawing/2014/main" id="{C183213B-5151-42C2-BDDC-F67B2138EFA0}"/>
              </a:ext>
            </a:extLst>
          </p:cNvPr>
          <p:cNvSpPr>
            <a:spLocks noGrp="1"/>
          </p:cNvSpPr>
          <p:nvPr>
            <p:ph type="sldNum" sz="quarter" idx="5"/>
          </p:nvPr>
        </p:nvSpPr>
        <p:spPr/>
        <p:txBody>
          <a:bodyPr/>
          <a:lstStyle/>
          <a:p>
            <a:fld id="{21B2AA4F-B828-4D7C-AFD3-893933DAFCB4}" type="slidenum">
              <a:rPr lang="en-US" smtClean="0"/>
              <a:t>22</a:t>
            </a:fld>
            <a:endParaRPr lang="en-US"/>
          </a:p>
        </p:txBody>
      </p:sp>
    </p:spTree>
    <p:extLst>
      <p:ext uri="{BB962C8B-B14F-4D97-AF65-F5344CB8AC3E}">
        <p14:creationId xmlns:p14="http://schemas.microsoft.com/office/powerpoint/2010/main" val="28580701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September 2021</a:t>
            </a:r>
          </a:p>
        </p:txBody>
      </p:sp>
      <p:sp>
        <p:nvSpPr>
          <p:cNvPr id="6" name="Slide Number Placeholder 5">
            <a:extLst>
              <a:ext uri="{FF2B5EF4-FFF2-40B4-BE49-F238E27FC236}">
                <a16:creationId xmlns:a16="http://schemas.microsoft.com/office/drawing/2014/main" id="{2544ACDD-2772-467D-81D6-CAFEEC63023C}"/>
              </a:ext>
            </a:extLst>
          </p:cNvPr>
          <p:cNvSpPr>
            <a:spLocks noGrp="1"/>
          </p:cNvSpPr>
          <p:nvPr>
            <p:ph type="sldNum" sz="quarter" idx="5"/>
          </p:nvPr>
        </p:nvSpPr>
        <p:spPr/>
        <p:txBody>
          <a:bodyPr/>
          <a:lstStyle/>
          <a:p>
            <a:fld id="{21B2AA4F-B828-4D7C-AFD3-893933DAFCB4}" type="slidenum">
              <a:rPr lang="en-US" smtClean="0"/>
              <a:t>23</a:t>
            </a:fld>
            <a:endParaRPr lang="en-US"/>
          </a:p>
        </p:txBody>
      </p:sp>
    </p:spTree>
    <p:extLst>
      <p:ext uri="{BB962C8B-B14F-4D97-AF65-F5344CB8AC3E}">
        <p14:creationId xmlns:p14="http://schemas.microsoft.com/office/powerpoint/2010/main" val="5645097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Laporan Kinerja September 2021</a:t>
            </a:r>
          </a:p>
        </p:txBody>
      </p:sp>
      <p:sp>
        <p:nvSpPr>
          <p:cNvPr id="6" name="Slide Number Placeholder 5"/>
          <p:cNvSpPr>
            <a:spLocks noGrp="1"/>
          </p:cNvSpPr>
          <p:nvPr>
            <p:ph type="sldNum" sz="quarter" idx="5"/>
          </p:nvPr>
        </p:nvSpPr>
        <p:spPr/>
        <p:txBody>
          <a:bodyPr/>
          <a:lstStyle/>
          <a:p>
            <a:fld id="{21B2AA4F-B828-4D7C-AFD3-893933DAFCB4}" type="slidenum">
              <a:rPr lang="en-US" smtClean="0"/>
              <a:t>24</a:t>
            </a:fld>
            <a:endParaRPr lang="en-US"/>
          </a:p>
        </p:txBody>
      </p:sp>
    </p:spTree>
    <p:extLst>
      <p:ext uri="{BB962C8B-B14F-4D97-AF65-F5344CB8AC3E}">
        <p14:creationId xmlns:p14="http://schemas.microsoft.com/office/powerpoint/2010/main" val="38338521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Laporan Kinerja September 2021</a:t>
            </a:r>
          </a:p>
        </p:txBody>
      </p:sp>
      <p:sp>
        <p:nvSpPr>
          <p:cNvPr id="6" name="Slide Number Placeholder 5"/>
          <p:cNvSpPr>
            <a:spLocks noGrp="1"/>
          </p:cNvSpPr>
          <p:nvPr>
            <p:ph type="sldNum" sz="quarter" idx="5"/>
          </p:nvPr>
        </p:nvSpPr>
        <p:spPr/>
        <p:txBody>
          <a:bodyPr/>
          <a:lstStyle/>
          <a:p>
            <a:fld id="{21B2AA4F-B828-4D7C-AFD3-893933DAFCB4}" type="slidenum">
              <a:rPr lang="en-US" smtClean="0"/>
              <a:t>25</a:t>
            </a:fld>
            <a:endParaRPr lang="en-US"/>
          </a:p>
        </p:txBody>
      </p:sp>
    </p:spTree>
    <p:extLst>
      <p:ext uri="{BB962C8B-B14F-4D97-AF65-F5344CB8AC3E}">
        <p14:creationId xmlns:p14="http://schemas.microsoft.com/office/powerpoint/2010/main" val="31394983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Laporan Kinerja September 2021</a:t>
            </a:r>
          </a:p>
        </p:txBody>
      </p:sp>
      <p:sp>
        <p:nvSpPr>
          <p:cNvPr id="6" name="Slide Number Placeholder 5"/>
          <p:cNvSpPr>
            <a:spLocks noGrp="1"/>
          </p:cNvSpPr>
          <p:nvPr>
            <p:ph type="sldNum" sz="quarter" idx="5"/>
          </p:nvPr>
        </p:nvSpPr>
        <p:spPr/>
        <p:txBody>
          <a:bodyPr/>
          <a:lstStyle/>
          <a:p>
            <a:fld id="{21B2AA4F-B828-4D7C-AFD3-893933DAFCB4}" type="slidenum">
              <a:rPr lang="en-US" smtClean="0"/>
              <a:t>26</a:t>
            </a:fld>
            <a:endParaRPr lang="en-US"/>
          </a:p>
        </p:txBody>
      </p:sp>
    </p:spTree>
    <p:extLst>
      <p:ext uri="{BB962C8B-B14F-4D97-AF65-F5344CB8AC3E}">
        <p14:creationId xmlns:p14="http://schemas.microsoft.com/office/powerpoint/2010/main" val="3598259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September 2021</a:t>
            </a:r>
          </a:p>
        </p:txBody>
      </p:sp>
      <p:sp>
        <p:nvSpPr>
          <p:cNvPr id="6" name="Slide Number Placeholder 5">
            <a:extLst>
              <a:ext uri="{FF2B5EF4-FFF2-40B4-BE49-F238E27FC236}">
                <a16:creationId xmlns:a16="http://schemas.microsoft.com/office/drawing/2014/main" id="{C67B5628-31A6-4FF0-B7CA-D36925936612}"/>
              </a:ext>
            </a:extLst>
          </p:cNvPr>
          <p:cNvSpPr>
            <a:spLocks noGrp="1"/>
          </p:cNvSpPr>
          <p:nvPr>
            <p:ph type="sldNum" sz="quarter" idx="5"/>
          </p:nvPr>
        </p:nvSpPr>
        <p:spPr/>
        <p:txBody>
          <a:bodyPr/>
          <a:lstStyle/>
          <a:p>
            <a:fld id="{21B2AA4F-B828-4D7C-AFD3-893933DAFCB4}" type="slidenum">
              <a:rPr lang="en-US" smtClean="0"/>
              <a:t>27</a:t>
            </a:fld>
            <a:endParaRPr lang="en-US"/>
          </a:p>
        </p:txBody>
      </p:sp>
    </p:spTree>
    <p:extLst>
      <p:ext uri="{BB962C8B-B14F-4D97-AF65-F5344CB8AC3E}">
        <p14:creationId xmlns:p14="http://schemas.microsoft.com/office/powerpoint/2010/main" val="15647571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Laporan Kinerja September 2021</a:t>
            </a:r>
          </a:p>
        </p:txBody>
      </p:sp>
      <p:sp>
        <p:nvSpPr>
          <p:cNvPr id="6" name="Slide Number Placeholder 5"/>
          <p:cNvSpPr>
            <a:spLocks noGrp="1"/>
          </p:cNvSpPr>
          <p:nvPr>
            <p:ph type="sldNum" sz="quarter" idx="5"/>
          </p:nvPr>
        </p:nvSpPr>
        <p:spPr/>
        <p:txBody>
          <a:bodyPr/>
          <a:lstStyle/>
          <a:p>
            <a:fld id="{21B2AA4F-B828-4D7C-AFD3-893933DAFCB4}" type="slidenum">
              <a:rPr lang="en-US" smtClean="0"/>
              <a:t>28</a:t>
            </a:fld>
            <a:endParaRPr lang="en-US"/>
          </a:p>
        </p:txBody>
      </p:sp>
    </p:spTree>
    <p:extLst>
      <p:ext uri="{BB962C8B-B14F-4D97-AF65-F5344CB8AC3E}">
        <p14:creationId xmlns:p14="http://schemas.microsoft.com/office/powerpoint/2010/main" val="4498763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September 2021</a:t>
            </a:r>
          </a:p>
        </p:txBody>
      </p:sp>
      <p:sp>
        <p:nvSpPr>
          <p:cNvPr id="6" name="Slide Number Placeholder 5">
            <a:extLst>
              <a:ext uri="{FF2B5EF4-FFF2-40B4-BE49-F238E27FC236}">
                <a16:creationId xmlns:a16="http://schemas.microsoft.com/office/drawing/2014/main" id="{AACF2F10-2872-45D6-B7EF-C5CB34625A9A}"/>
              </a:ext>
            </a:extLst>
          </p:cNvPr>
          <p:cNvSpPr>
            <a:spLocks noGrp="1"/>
          </p:cNvSpPr>
          <p:nvPr>
            <p:ph type="sldNum" sz="quarter" idx="5"/>
          </p:nvPr>
        </p:nvSpPr>
        <p:spPr/>
        <p:txBody>
          <a:bodyPr/>
          <a:lstStyle/>
          <a:p>
            <a:fld id="{21B2AA4F-B828-4D7C-AFD3-893933DAFCB4}" type="slidenum">
              <a:rPr lang="en-US" smtClean="0"/>
              <a:t>29</a:t>
            </a:fld>
            <a:endParaRPr lang="en-US"/>
          </a:p>
        </p:txBody>
      </p:sp>
    </p:spTree>
    <p:extLst>
      <p:ext uri="{BB962C8B-B14F-4D97-AF65-F5344CB8AC3E}">
        <p14:creationId xmlns:p14="http://schemas.microsoft.com/office/powerpoint/2010/main" val="2439364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Header Placeholder 9"/>
          <p:cNvSpPr>
            <a:spLocks noGrp="1"/>
          </p:cNvSpPr>
          <p:nvPr>
            <p:ph type="hdr" sz="quarter" idx="10"/>
          </p:nvPr>
        </p:nvSpPr>
        <p:spPr/>
        <p:txBody>
          <a:bodyPr/>
          <a:lstStyle/>
          <a:p>
            <a:r>
              <a:rPr lang="en-US"/>
              <a:t>Laporan Kinerja September 2021</a:t>
            </a:r>
          </a:p>
        </p:txBody>
      </p:sp>
      <p:sp>
        <p:nvSpPr>
          <p:cNvPr id="6" name="Slide Number Placeholder 5">
            <a:extLst>
              <a:ext uri="{FF2B5EF4-FFF2-40B4-BE49-F238E27FC236}">
                <a16:creationId xmlns:a16="http://schemas.microsoft.com/office/drawing/2014/main" id="{C82A9EFE-C29B-4D88-BF61-1F49897730E3}"/>
              </a:ext>
            </a:extLst>
          </p:cNvPr>
          <p:cNvSpPr>
            <a:spLocks noGrp="1"/>
          </p:cNvSpPr>
          <p:nvPr>
            <p:ph type="sldNum" sz="quarter" idx="5"/>
          </p:nvPr>
        </p:nvSpPr>
        <p:spPr/>
        <p:txBody>
          <a:bodyPr/>
          <a:lstStyle/>
          <a:p>
            <a:fld id="{21B2AA4F-B828-4D7C-AFD3-893933DAFCB4}" type="slidenum">
              <a:rPr lang="en-US" smtClean="0"/>
              <a:t>3</a:t>
            </a:fld>
            <a:endParaRPr lang="en-US"/>
          </a:p>
        </p:txBody>
      </p:sp>
    </p:spTree>
    <p:extLst>
      <p:ext uri="{BB962C8B-B14F-4D97-AF65-F5344CB8AC3E}">
        <p14:creationId xmlns:p14="http://schemas.microsoft.com/office/powerpoint/2010/main" val="32602790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September 2021</a:t>
            </a:r>
          </a:p>
        </p:txBody>
      </p:sp>
      <p:sp>
        <p:nvSpPr>
          <p:cNvPr id="6" name="Slide Number Placeholder 5">
            <a:extLst>
              <a:ext uri="{FF2B5EF4-FFF2-40B4-BE49-F238E27FC236}">
                <a16:creationId xmlns:a16="http://schemas.microsoft.com/office/drawing/2014/main" id="{AACF2F10-2872-45D6-B7EF-C5CB34625A9A}"/>
              </a:ext>
            </a:extLst>
          </p:cNvPr>
          <p:cNvSpPr>
            <a:spLocks noGrp="1"/>
          </p:cNvSpPr>
          <p:nvPr>
            <p:ph type="sldNum" sz="quarter" idx="5"/>
          </p:nvPr>
        </p:nvSpPr>
        <p:spPr/>
        <p:txBody>
          <a:bodyPr/>
          <a:lstStyle/>
          <a:p>
            <a:fld id="{21B2AA4F-B828-4D7C-AFD3-893933DAFCB4}" type="slidenum">
              <a:rPr lang="en-US" smtClean="0"/>
              <a:t>30</a:t>
            </a:fld>
            <a:endParaRPr lang="en-US"/>
          </a:p>
        </p:txBody>
      </p:sp>
    </p:spTree>
    <p:extLst>
      <p:ext uri="{BB962C8B-B14F-4D97-AF65-F5344CB8AC3E}">
        <p14:creationId xmlns:p14="http://schemas.microsoft.com/office/powerpoint/2010/main" val="4075630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Header Placeholder 9"/>
          <p:cNvSpPr>
            <a:spLocks noGrp="1"/>
          </p:cNvSpPr>
          <p:nvPr>
            <p:ph type="hdr" sz="quarter" idx="10"/>
          </p:nvPr>
        </p:nvSpPr>
        <p:spPr/>
        <p:txBody>
          <a:bodyPr/>
          <a:lstStyle/>
          <a:p>
            <a:r>
              <a:rPr lang="en-US"/>
              <a:t>Laporan Kinerja September 2021</a:t>
            </a:r>
          </a:p>
        </p:txBody>
      </p:sp>
      <p:sp>
        <p:nvSpPr>
          <p:cNvPr id="6" name="Slide Number Placeholder 5">
            <a:extLst>
              <a:ext uri="{FF2B5EF4-FFF2-40B4-BE49-F238E27FC236}">
                <a16:creationId xmlns:a16="http://schemas.microsoft.com/office/drawing/2014/main" id="{39AE3780-8296-4926-88BD-C737DFABBE4C}"/>
              </a:ext>
            </a:extLst>
          </p:cNvPr>
          <p:cNvSpPr>
            <a:spLocks noGrp="1"/>
          </p:cNvSpPr>
          <p:nvPr>
            <p:ph type="sldNum" sz="quarter" idx="5"/>
          </p:nvPr>
        </p:nvSpPr>
        <p:spPr/>
        <p:txBody>
          <a:bodyPr/>
          <a:lstStyle/>
          <a:p>
            <a:fld id="{21B2AA4F-B828-4D7C-AFD3-893933DAFCB4}" type="slidenum">
              <a:rPr lang="en-US" smtClean="0"/>
              <a:t>31</a:t>
            </a:fld>
            <a:endParaRPr lang="en-US"/>
          </a:p>
        </p:txBody>
      </p:sp>
    </p:spTree>
    <p:extLst>
      <p:ext uri="{BB962C8B-B14F-4D97-AF65-F5344CB8AC3E}">
        <p14:creationId xmlns:p14="http://schemas.microsoft.com/office/powerpoint/2010/main" val="29815934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Header Placeholder 9"/>
          <p:cNvSpPr>
            <a:spLocks noGrp="1"/>
          </p:cNvSpPr>
          <p:nvPr>
            <p:ph type="hdr" sz="quarter" idx="10"/>
          </p:nvPr>
        </p:nvSpPr>
        <p:spPr/>
        <p:txBody>
          <a:bodyPr/>
          <a:lstStyle/>
          <a:p>
            <a:r>
              <a:rPr lang="en-US"/>
              <a:t>Laporan Kinerja September 2021</a:t>
            </a:r>
          </a:p>
        </p:txBody>
      </p:sp>
      <p:sp>
        <p:nvSpPr>
          <p:cNvPr id="6" name="Slide Number Placeholder 5">
            <a:extLst>
              <a:ext uri="{FF2B5EF4-FFF2-40B4-BE49-F238E27FC236}">
                <a16:creationId xmlns:a16="http://schemas.microsoft.com/office/drawing/2014/main" id="{39AE3780-8296-4926-88BD-C737DFABBE4C}"/>
              </a:ext>
            </a:extLst>
          </p:cNvPr>
          <p:cNvSpPr>
            <a:spLocks noGrp="1"/>
          </p:cNvSpPr>
          <p:nvPr>
            <p:ph type="sldNum" sz="quarter" idx="5"/>
          </p:nvPr>
        </p:nvSpPr>
        <p:spPr/>
        <p:txBody>
          <a:bodyPr/>
          <a:lstStyle/>
          <a:p>
            <a:fld id="{21B2AA4F-B828-4D7C-AFD3-893933DAFCB4}" type="slidenum">
              <a:rPr lang="en-US" smtClean="0"/>
              <a:t>32</a:t>
            </a:fld>
            <a:endParaRPr lang="en-US"/>
          </a:p>
        </p:txBody>
      </p:sp>
    </p:spTree>
    <p:extLst>
      <p:ext uri="{BB962C8B-B14F-4D97-AF65-F5344CB8AC3E}">
        <p14:creationId xmlns:p14="http://schemas.microsoft.com/office/powerpoint/2010/main" val="21710129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Laporan Kinerja September 2021</a:t>
            </a:r>
          </a:p>
        </p:txBody>
      </p:sp>
      <p:sp>
        <p:nvSpPr>
          <p:cNvPr id="6" name="Slide Number Placeholder 5"/>
          <p:cNvSpPr>
            <a:spLocks noGrp="1"/>
          </p:cNvSpPr>
          <p:nvPr>
            <p:ph type="sldNum" sz="quarter" idx="5"/>
          </p:nvPr>
        </p:nvSpPr>
        <p:spPr/>
        <p:txBody>
          <a:bodyPr/>
          <a:lstStyle/>
          <a:p>
            <a:fld id="{21B2AA4F-B828-4D7C-AFD3-893933DAFCB4}" type="slidenum">
              <a:rPr lang="en-US" smtClean="0"/>
              <a:t>33</a:t>
            </a:fld>
            <a:endParaRPr lang="en-US"/>
          </a:p>
        </p:txBody>
      </p:sp>
    </p:spTree>
    <p:extLst>
      <p:ext uri="{BB962C8B-B14F-4D97-AF65-F5344CB8AC3E}">
        <p14:creationId xmlns:p14="http://schemas.microsoft.com/office/powerpoint/2010/main" val="13453977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Laporan Kinerja September 2021</a:t>
            </a:r>
          </a:p>
        </p:txBody>
      </p:sp>
      <p:sp>
        <p:nvSpPr>
          <p:cNvPr id="6" name="Slide Number Placeholder 5"/>
          <p:cNvSpPr>
            <a:spLocks noGrp="1"/>
          </p:cNvSpPr>
          <p:nvPr>
            <p:ph type="sldNum" sz="quarter" idx="5"/>
          </p:nvPr>
        </p:nvSpPr>
        <p:spPr/>
        <p:txBody>
          <a:bodyPr/>
          <a:lstStyle/>
          <a:p>
            <a:fld id="{21B2AA4F-B828-4D7C-AFD3-893933DAFCB4}" type="slidenum">
              <a:rPr lang="en-US" smtClean="0"/>
              <a:t>34</a:t>
            </a:fld>
            <a:endParaRPr lang="en-US"/>
          </a:p>
        </p:txBody>
      </p:sp>
    </p:spTree>
    <p:extLst>
      <p:ext uri="{BB962C8B-B14F-4D97-AF65-F5344CB8AC3E}">
        <p14:creationId xmlns:p14="http://schemas.microsoft.com/office/powerpoint/2010/main" val="13704023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Header Placeholder 9"/>
          <p:cNvSpPr>
            <a:spLocks noGrp="1"/>
          </p:cNvSpPr>
          <p:nvPr>
            <p:ph type="hdr" sz="quarter" idx="10"/>
          </p:nvPr>
        </p:nvSpPr>
        <p:spPr/>
        <p:txBody>
          <a:bodyPr/>
          <a:lstStyle/>
          <a:p>
            <a:r>
              <a:rPr lang="en-US"/>
              <a:t>Laporan Kinerja September 2021</a:t>
            </a:r>
          </a:p>
        </p:txBody>
      </p:sp>
      <p:sp>
        <p:nvSpPr>
          <p:cNvPr id="6" name="Slide Number Placeholder 5">
            <a:extLst>
              <a:ext uri="{FF2B5EF4-FFF2-40B4-BE49-F238E27FC236}">
                <a16:creationId xmlns:a16="http://schemas.microsoft.com/office/drawing/2014/main" id="{A23F3A50-8308-4A7F-8BC2-F209DA220F84}"/>
              </a:ext>
            </a:extLst>
          </p:cNvPr>
          <p:cNvSpPr>
            <a:spLocks noGrp="1"/>
          </p:cNvSpPr>
          <p:nvPr>
            <p:ph type="sldNum" sz="quarter" idx="5"/>
          </p:nvPr>
        </p:nvSpPr>
        <p:spPr/>
        <p:txBody>
          <a:bodyPr/>
          <a:lstStyle/>
          <a:p>
            <a:fld id="{21B2AA4F-B828-4D7C-AFD3-893933DAFCB4}" type="slidenum">
              <a:rPr lang="en-US" smtClean="0"/>
              <a:t>35</a:t>
            </a:fld>
            <a:endParaRPr lang="en-US"/>
          </a:p>
        </p:txBody>
      </p:sp>
    </p:spTree>
    <p:extLst>
      <p:ext uri="{BB962C8B-B14F-4D97-AF65-F5344CB8AC3E}">
        <p14:creationId xmlns:p14="http://schemas.microsoft.com/office/powerpoint/2010/main" val="26034799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Header Placeholder 9"/>
          <p:cNvSpPr>
            <a:spLocks noGrp="1"/>
          </p:cNvSpPr>
          <p:nvPr>
            <p:ph type="hdr" sz="quarter" idx="10"/>
          </p:nvPr>
        </p:nvSpPr>
        <p:spPr/>
        <p:txBody>
          <a:bodyPr/>
          <a:lstStyle/>
          <a:p>
            <a:r>
              <a:rPr lang="en-US"/>
              <a:t>Laporan Kinerja September 2021</a:t>
            </a:r>
          </a:p>
        </p:txBody>
      </p:sp>
      <p:sp>
        <p:nvSpPr>
          <p:cNvPr id="6" name="Slide Number Placeholder 5">
            <a:extLst>
              <a:ext uri="{FF2B5EF4-FFF2-40B4-BE49-F238E27FC236}">
                <a16:creationId xmlns:a16="http://schemas.microsoft.com/office/drawing/2014/main" id="{A23F3A50-8308-4A7F-8BC2-F209DA220F84}"/>
              </a:ext>
            </a:extLst>
          </p:cNvPr>
          <p:cNvSpPr>
            <a:spLocks noGrp="1"/>
          </p:cNvSpPr>
          <p:nvPr>
            <p:ph type="sldNum" sz="quarter" idx="5"/>
          </p:nvPr>
        </p:nvSpPr>
        <p:spPr/>
        <p:txBody>
          <a:bodyPr/>
          <a:lstStyle/>
          <a:p>
            <a:fld id="{21B2AA4F-B828-4D7C-AFD3-893933DAFCB4}" type="slidenum">
              <a:rPr lang="en-US" smtClean="0"/>
              <a:t>36</a:t>
            </a:fld>
            <a:endParaRPr lang="en-US"/>
          </a:p>
        </p:txBody>
      </p:sp>
    </p:spTree>
    <p:extLst>
      <p:ext uri="{BB962C8B-B14F-4D97-AF65-F5344CB8AC3E}">
        <p14:creationId xmlns:p14="http://schemas.microsoft.com/office/powerpoint/2010/main" val="21666148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Header Placeholder 9"/>
          <p:cNvSpPr>
            <a:spLocks noGrp="1"/>
          </p:cNvSpPr>
          <p:nvPr>
            <p:ph type="hdr" sz="quarter" idx="10"/>
          </p:nvPr>
        </p:nvSpPr>
        <p:spPr/>
        <p:txBody>
          <a:bodyPr/>
          <a:lstStyle/>
          <a:p>
            <a:r>
              <a:rPr lang="en-US"/>
              <a:t>Laporan Kinerja September 2021</a:t>
            </a:r>
          </a:p>
        </p:txBody>
      </p:sp>
      <p:sp>
        <p:nvSpPr>
          <p:cNvPr id="6" name="Slide Number Placeholder 5">
            <a:extLst>
              <a:ext uri="{FF2B5EF4-FFF2-40B4-BE49-F238E27FC236}">
                <a16:creationId xmlns:a16="http://schemas.microsoft.com/office/drawing/2014/main" id="{3B48382F-60AB-4456-9954-910831264828}"/>
              </a:ext>
            </a:extLst>
          </p:cNvPr>
          <p:cNvSpPr>
            <a:spLocks noGrp="1"/>
          </p:cNvSpPr>
          <p:nvPr>
            <p:ph type="sldNum" sz="quarter" idx="5"/>
          </p:nvPr>
        </p:nvSpPr>
        <p:spPr/>
        <p:txBody>
          <a:bodyPr/>
          <a:lstStyle/>
          <a:p>
            <a:fld id="{21B2AA4F-B828-4D7C-AFD3-893933DAFCB4}" type="slidenum">
              <a:rPr lang="en-US" smtClean="0"/>
              <a:t>37</a:t>
            </a:fld>
            <a:endParaRPr lang="en-US"/>
          </a:p>
        </p:txBody>
      </p:sp>
    </p:spTree>
    <p:extLst>
      <p:ext uri="{BB962C8B-B14F-4D97-AF65-F5344CB8AC3E}">
        <p14:creationId xmlns:p14="http://schemas.microsoft.com/office/powerpoint/2010/main" val="4735394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September 2021</a:t>
            </a:r>
          </a:p>
        </p:txBody>
      </p:sp>
      <p:sp>
        <p:nvSpPr>
          <p:cNvPr id="6" name="Slide Number Placeholder 5">
            <a:extLst>
              <a:ext uri="{FF2B5EF4-FFF2-40B4-BE49-F238E27FC236}">
                <a16:creationId xmlns:a16="http://schemas.microsoft.com/office/drawing/2014/main" id="{7B1892B5-BE44-4246-BB16-219BD8E33EA6}"/>
              </a:ext>
            </a:extLst>
          </p:cNvPr>
          <p:cNvSpPr>
            <a:spLocks noGrp="1"/>
          </p:cNvSpPr>
          <p:nvPr>
            <p:ph type="sldNum" sz="quarter" idx="5"/>
          </p:nvPr>
        </p:nvSpPr>
        <p:spPr/>
        <p:txBody>
          <a:bodyPr/>
          <a:lstStyle/>
          <a:p>
            <a:fld id="{21B2AA4F-B828-4D7C-AFD3-893933DAFCB4}" type="slidenum">
              <a:rPr lang="en-US" smtClean="0"/>
              <a:t>39</a:t>
            </a:fld>
            <a:endParaRPr lang="en-US"/>
          </a:p>
        </p:txBody>
      </p:sp>
    </p:spTree>
    <p:extLst>
      <p:ext uri="{BB962C8B-B14F-4D97-AF65-F5344CB8AC3E}">
        <p14:creationId xmlns:p14="http://schemas.microsoft.com/office/powerpoint/2010/main" val="28724386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September 2021</a:t>
            </a:r>
          </a:p>
        </p:txBody>
      </p:sp>
      <p:sp>
        <p:nvSpPr>
          <p:cNvPr id="6" name="Slide Number Placeholder 5">
            <a:extLst>
              <a:ext uri="{FF2B5EF4-FFF2-40B4-BE49-F238E27FC236}">
                <a16:creationId xmlns:a16="http://schemas.microsoft.com/office/drawing/2014/main" id="{91D7F1A5-2DFD-4C4E-B89D-3EE72700F361}"/>
              </a:ext>
            </a:extLst>
          </p:cNvPr>
          <p:cNvSpPr>
            <a:spLocks noGrp="1"/>
          </p:cNvSpPr>
          <p:nvPr>
            <p:ph type="sldNum" sz="quarter" idx="5"/>
          </p:nvPr>
        </p:nvSpPr>
        <p:spPr/>
        <p:txBody>
          <a:bodyPr/>
          <a:lstStyle/>
          <a:p>
            <a:fld id="{21B2AA4F-B828-4D7C-AFD3-893933DAFCB4}" type="slidenum">
              <a:rPr lang="en-US" smtClean="0"/>
              <a:t>42</a:t>
            </a:fld>
            <a:endParaRPr lang="en-US"/>
          </a:p>
        </p:txBody>
      </p:sp>
    </p:spTree>
    <p:extLst>
      <p:ext uri="{BB962C8B-B14F-4D97-AF65-F5344CB8AC3E}">
        <p14:creationId xmlns:p14="http://schemas.microsoft.com/office/powerpoint/2010/main" val="1672677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September 2021</a:t>
            </a:r>
          </a:p>
        </p:txBody>
      </p:sp>
      <p:sp>
        <p:nvSpPr>
          <p:cNvPr id="6" name="Slide Number Placeholder 5">
            <a:extLst>
              <a:ext uri="{FF2B5EF4-FFF2-40B4-BE49-F238E27FC236}">
                <a16:creationId xmlns:a16="http://schemas.microsoft.com/office/drawing/2014/main" id="{5D0A2E78-B449-496D-BEC5-71ABBA8781A6}"/>
              </a:ext>
            </a:extLst>
          </p:cNvPr>
          <p:cNvSpPr>
            <a:spLocks noGrp="1"/>
          </p:cNvSpPr>
          <p:nvPr>
            <p:ph type="sldNum" sz="quarter" idx="5"/>
          </p:nvPr>
        </p:nvSpPr>
        <p:spPr/>
        <p:txBody>
          <a:bodyPr/>
          <a:lstStyle/>
          <a:p>
            <a:fld id="{21B2AA4F-B828-4D7C-AFD3-893933DAFCB4}" type="slidenum">
              <a:rPr lang="en-US" smtClean="0"/>
              <a:t>4</a:t>
            </a:fld>
            <a:endParaRPr lang="en-US"/>
          </a:p>
        </p:txBody>
      </p:sp>
    </p:spTree>
    <p:extLst>
      <p:ext uri="{BB962C8B-B14F-4D97-AF65-F5344CB8AC3E}">
        <p14:creationId xmlns:p14="http://schemas.microsoft.com/office/powerpoint/2010/main" val="16284880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September 2021</a:t>
            </a:r>
          </a:p>
        </p:txBody>
      </p:sp>
      <p:sp>
        <p:nvSpPr>
          <p:cNvPr id="6" name="Slide Number Placeholder 5">
            <a:extLst>
              <a:ext uri="{FF2B5EF4-FFF2-40B4-BE49-F238E27FC236}">
                <a16:creationId xmlns:a16="http://schemas.microsoft.com/office/drawing/2014/main" id="{91D7F1A5-2DFD-4C4E-B89D-3EE72700F361}"/>
              </a:ext>
            </a:extLst>
          </p:cNvPr>
          <p:cNvSpPr>
            <a:spLocks noGrp="1"/>
          </p:cNvSpPr>
          <p:nvPr>
            <p:ph type="sldNum" sz="quarter" idx="5"/>
          </p:nvPr>
        </p:nvSpPr>
        <p:spPr/>
        <p:txBody>
          <a:bodyPr/>
          <a:lstStyle/>
          <a:p>
            <a:fld id="{21B2AA4F-B828-4D7C-AFD3-893933DAFCB4}" type="slidenum">
              <a:rPr lang="en-US" smtClean="0"/>
              <a:t>43</a:t>
            </a:fld>
            <a:endParaRPr lang="en-US"/>
          </a:p>
        </p:txBody>
      </p:sp>
    </p:spTree>
    <p:extLst>
      <p:ext uri="{BB962C8B-B14F-4D97-AF65-F5344CB8AC3E}">
        <p14:creationId xmlns:p14="http://schemas.microsoft.com/office/powerpoint/2010/main" val="41633582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September 2021</a:t>
            </a:r>
          </a:p>
        </p:txBody>
      </p:sp>
      <p:sp>
        <p:nvSpPr>
          <p:cNvPr id="6" name="Slide Number Placeholder 5">
            <a:extLst>
              <a:ext uri="{FF2B5EF4-FFF2-40B4-BE49-F238E27FC236}">
                <a16:creationId xmlns:a16="http://schemas.microsoft.com/office/drawing/2014/main" id="{455C09EE-423F-4C63-A28A-B684D547CEF7}"/>
              </a:ext>
            </a:extLst>
          </p:cNvPr>
          <p:cNvSpPr>
            <a:spLocks noGrp="1"/>
          </p:cNvSpPr>
          <p:nvPr>
            <p:ph type="sldNum" sz="quarter" idx="5"/>
          </p:nvPr>
        </p:nvSpPr>
        <p:spPr/>
        <p:txBody>
          <a:bodyPr/>
          <a:lstStyle/>
          <a:p>
            <a:fld id="{21B2AA4F-B828-4D7C-AFD3-893933DAFCB4}" type="slidenum">
              <a:rPr lang="en-US" smtClean="0"/>
              <a:t>44</a:t>
            </a:fld>
            <a:endParaRPr lang="en-US"/>
          </a:p>
        </p:txBody>
      </p:sp>
    </p:spTree>
    <p:extLst>
      <p:ext uri="{BB962C8B-B14F-4D97-AF65-F5344CB8AC3E}">
        <p14:creationId xmlns:p14="http://schemas.microsoft.com/office/powerpoint/2010/main" val="37569377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September 2021</a:t>
            </a:r>
          </a:p>
        </p:txBody>
      </p:sp>
      <p:sp>
        <p:nvSpPr>
          <p:cNvPr id="6" name="Slide Number Placeholder 5">
            <a:extLst>
              <a:ext uri="{FF2B5EF4-FFF2-40B4-BE49-F238E27FC236}">
                <a16:creationId xmlns:a16="http://schemas.microsoft.com/office/drawing/2014/main" id="{9AF3431B-1697-4146-BCB7-A277E2BE536D}"/>
              </a:ext>
            </a:extLst>
          </p:cNvPr>
          <p:cNvSpPr>
            <a:spLocks noGrp="1"/>
          </p:cNvSpPr>
          <p:nvPr>
            <p:ph type="sldNum" sz="quarter" idx="5"/>
          </p:nvPr>
        </p:nvSpPr>
        <p:spPr/>
        <p:txBody>
          <a:bodyPr/>
          <a:lstStyle/>
          <a:p>
            <a:fld id="{21B2AA4F-B828-4D7C-AFD3-893933DAFCB4}" type="slidenum">
              <a:rPr lang="en-US" smtClean="0"/>
              <a:t>45</a:t>
            </a:fld>
            <a:endParaRPr lang="en-US"/>
          </a:p>
        </p:txBody>
      </p:sp>
    </p:spTree>
    <p:extLst>
      <p:ext uri="{BB962C8B-B14F-4D97-AF65-F5344CB8AC3E}">
        <p14:creationId xmlns:p14="http://schemas.microsoft.com/office/powerpoint/2010/main" val="18213981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September 2021</a:t>
            </a:r>
          </a:p>
        </p:txBody>
      </p:sp>
      <p:sp>
        <p:nvSpPr>
          <p:cNvPr id="6" name="Slide Number Placeholder 5">
            <a:extLst>
              <a:ext uri="{FF2B5EF4-FFF2-40B4-BE49-F238E27FC236}">
                <a16:creationId xmlns:a16="http://schemas.microsoft.com/office/drawing/2014/main" id="{20A6B46E-C9C3-4BE9-8A59-15F65AE703A5}"/>
              </a:ext>
            </a:extLst>
          </p:cNvPr>
          <p:cNvSpPr>
            <a:spLocks noGrp="1"/>
          </p:cNvSpPr>
          <p:nvPr>
            <p:ph type="sldNum" sz="quarter" idx="5"/>
          </p:nvPr>
        </p:nvSpPr>
        <p:spPr/>
        <p:txBody>
          <a:bodyPr/>
          <a:lstStyle/>
          <a:p>
            <a:fld id="{21B2AA4F-B828-4D7C-AFD3-893933DAFCB4}" type="slidenum">
              <a:rPr lang="en-US" smtClean="0"/>
              <a:t>46</a:t>
            </a:fld>
            <a:endParaRPr lang="en-US"/>
          </a:p>
        </p:txBody>
      </p:sp>
    </p:spTree>
    <p:extLst>
      <p:ext uri="{BB962C8B-B14F-4D97-AF65-F5344CB8AC3E}">
        <p14:creationId xmlns:p14="http://schemas.microsoft.com/office/powerpoint/2010/main" val="5508381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September 2021</a:t>
            </a:r>
          </a:p>
        </p:txBody>
      </p:sp>
      <p:sp>
        <p:nvSpPr>
          <p:cNvPr id="6" name="Slide Number Placeholder 5">
            <a:extLst>
              <a:ext uri="{FF2B5EF4-FFF2-40B4-BE49-F238E27FC236}">
                <a16:creationId xmlns:a16="http://schemas.microsoft.com/office/drawing/2014/main" id="{89DD3CB7-485D-42A2-8D70-C4799B98AA03}"/>
              </a:ext>
            </a:extLst>
          </p:cNvPr>
          <p:cNvSpPr>
            <a:spLocks noGrp="1"/>
          </p:cNvSpPr>
          <p:nvPr>
            <p:ph type="sldNum" sz="quarter" idx="5"/>
          </p:nvPr>
        </p:nvSpPr>
        <p:spPr/>
        <p:txBody>
          <a:bodyPr/>
          <a:lstStyle/>
          <a:p>
            <a:fld id="{21B2AA4F-B828-4D7C-AFD3-893933DAFCB4}" type="slidenum">
              <a:rPr lang="en-US" smtClean="0"/>
              <a:t>47</a:t>
            </a:fld>
            <a:endParaRPr lang="en-US"/>
          </a:p>
        </p:txBody>
      </p:sp>
    </p:spTree>
    <p:extLst>
      <p:ext uri="{BB962C8B-B14F-4D97-AF65-F5344CB8AC3E}">
        <p14:creationId xmlns:p14="http://schemas.microsoft.com/office/powerpoint/2010/main" val="39497919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September 2021</a:t>
            </a:r>
          </a:p>
        </p:txBody>
      </p:sp>
      <p:sp>
        <p:nvSpPr>
          <p:cNvPr id="6" name="Slide Number Placeholder 5">
            <a:extLst>
              <a:ext uri="{FF2B5EF4-FFF2-40B4-BE49-F238E27FC236}">
                <a16:creationId xmlns:a16="http://schemas.microsoft.com/office/drawing/2014/main" id="{712E5305-00E6-4D01-B484-E99273872274}"/>
              </a:ext>
            </a:extLst>
          </p:cNvPr>
          <p:cNvSpPr>
            <a:spLocks noGrp="1"/>
          </p:cNvSpPr>
          <p:nvPr>
            <p:ph type="sldNum" sz="quarter" idx="5"/>
          </p:nvPr>
        </p:nvSpPr>
        <p:spPr/>
        <p:txBody>
          <a:bodyPr/>
          <a:lstStyle/>
          <a:p>
            <a:fld id="{21B2AA4F-B828-4D7C-AFD3-893933DAFCB4}" type="slidenum">
              <a:rPr lang="en-US" smtClean="0"/>
              <a:t>48</a:t>
            </a:fld>
            <a:endParaRPr lang="en-US"/>
          </a:p>
        </p:txBody>
      </p:sp>
    </p:spTree>
    <p:extLst>
      <p:ext uri="{BB962C8B-B14F-4D97-AF65-F5344CB8AC3E}">
        <p14:creationId xmlns:p14="http://schemas.microsoft.com/office/powerpoint/2010/main" val="20113371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September 2021</a:t>
            </a:r>
          </a:p>
        </p:txBody>
      </p:sp>
      <p:sp>
        <p:nvSpPr>
          <p:cNvPr id="6" name="Slide Number Placeholder 5">
            <a:extLst>
              <a:ext uri="{FF2B5EF4-FFF2-40B4-BE49-F238E27FC236}">
                <a16:creationId xmlns:a16="http://schemas.microsoft.com/office/drawing/2014/main" id="{6A202D69-52C8-4176-9805-80074E4E401E}"/>
              </a:ext>
            </a:extLst>
          </p:cNvPr>
          <p:cNvSpPr>
            <a:spLocks noGrp="1"/>
          </p:cNvSpPr>
          <p:nvPr>
            <p:ph type="sldNum" sz="quarter" idx="5"/>
          </p:nvPr>
        </p:nvSpPr>
        <p:spPr/>
        <p:txBody>
          <a:bodyPr/>
          <a:lstStyle/>
          <a:p>
            <a:fld id="{21B2AA4F-B828-4D7C-AFD3-893933DAFCB4}" type="slidenum">
              <a:rPr lang="en-US" smtClean="0"/>
              <a:t>49</a:t>
            </a:fld>
            <a:endParaRPr lang="en-US"/>
          </a:p>
        </p:txBody>
      </p:sp>
    </p:spTree>
    <p:extLst>
      <p:ext uri="{BB962C8B-B14F-4D97-AF65-F5344CB8AC3E}">
        <p14:creationId xmlns:p14="http://schemas.microsoft.com/office/powerpoint/2010/main" val="41790003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Laporan Kinerja September 2021</a:t>
            </a:r>
          </a:p>
        </p:txBody>
      </p:sp>
      <p:sp>
        <p:nvSpPr>
          <p:cNvPr id="6" name="Slide Number Placeholder 5"/>
          <p:cNvSpPr>
            <a:spLocks noGrp="1"/>
          </p:cNvSpPr>
          <p:nvPr>
            <p:ph type="sldNum" sz="quarter" idx="5"/>
          </p:nvPr>
        </p:nvSpPr>
        <p:spPr/>
        <p:txBody>
          <a:bodyPr/>
          <a:lstStyle/>
          <a:p>
            <a:fld id="{21B2AA4F-B828-4D7C-AFD3-893933DAFCB4}" type="slidenum">
              <a:rPr lang="en-US" smtClean="0"/>
              <a:t>50</a:t>
            </a:fld>
            <a:endParaRPr lang="en-US"/>
          </a:p>
        </p:txBody>
      </p:sp>
    </p:spTree>
    <p:extLst>
      <p:ext uri="{BB962C8B-B14F-4D97-AF65-F5344CB8AC3E}">
        <p14:creationId xmlns:p14="http://schemas.microsoft.com/office/powerpoint/2010/main" val="36666594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Header Placeholder 9"/>
          <p:cNvSpPr>
            <a:spLocks noGrp="1"/>
          </p:cNvSpPr>
          <p:nvPr>
            <p:ph type="hdr" sz="quarter" idx="10"/>
          </p:nvPr>
        </p:nvSpPr>
        <p:spPr/>
        <p:txBody>
          <a:bodyPr/>
          <a:lstStyle/>
          <a:p>
            <a:r>
              <a:rPr lang="en-US"/>
              <a:t>Laporan Kinerja September 2021</a:t>
            </a:r>
          </a:p>
        </p:txBody>
      </p:sp>
      <p:sp>
        <p:nvSpPr>
          <p:cNvPr id="6" name="Slide Number Placeholder 5">
            <a:extLst>
              <a:ext uri="{FF2B5EF4-FFF2-40B4-BE49-F238E27FC236}">
                <a16:creationId xmlns:a16="http://schemas.microsoft.com/office/drawing/2014/main" id="{BBE3936F-587D-46D1-BA18-25B152D3C397}"/>
              </a:ext>
            </a:extLst>
          </p:cNvPr>
          <p:cNvSpPr>
            <a:spLocks noGrp="1"/>
          </p:cNvSpPr>
          <p:nvPr>
            <p:ph type="sldNum" sz="quarter" idx="5"/>
          </p:nvPr>
        </p:nvSpPr>
        <p:spPr/>
        <p:txBody>
          <a:bodyPr/>
          <a:lstStyle/>
          <a:p>
            <a:fld id="{21B2AA4F-B828-4D7C-AFD3-893933DAFCB4}" type="slidenum">
              <a:rPr lang="en-US" smtClean="0"/>
              <a:t>51</a:t>
            </a:fld>
            <a:endParaRPr lang="en-US"/>
          </a:p>
        </p:txBody>
      </p:sp>
    </p:spTree>
    <p:extLst>
      <p:ext uri="{BB962C8B-B14F-4D97-AF65-F5344CB8AC3E}">
        <p14:creationId xmlns:p14="http://schemas.microsoft.com/office/powerpoint/2010/main" val="20853498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September 2021</a:t>
            </a:r>
          </a:p>
        </p:txBody>
      </p:sp>
      <p:sp>
        <p:nvSpPr>
          <p:cNvPr id="6" name="Slide Number Placeholder 5">
            <a:extLst>
              <a:ext uri="{FF2B5EF4-FFF2-40B4-BE49-F238E27FC236}">
                <a16:creationId xmlns:a16="http://schemas.microsoft.com/office/drawing/2014/main" id="{BBE3936F-587D-46D1-BA18-25B152D3C397}"/>
              </a:ext>
            </a:extLst>
          </p:cNvPr>
          <p:cNvSpPr>
            <a:spLocks noGrp="1"/>
          </p:cNvSpPr>
          <p:nvPr>
            <p:ph type="sldNum" sz="quarter" idx="5"/>
          </p:nvPr>
        </p:nvSpPr>
        <p:spPr/>
        <p:txBody>
          <a:bodyPr/>
          <a:lstStyle/>
          <a:p>
            <a:fld id="{21B2AA4F-B828-4D7C-AFD3-893933DAFCB4}" type="slidenum">
              <a:rPr lang="en-US" smtClean="0"/>
              <a:t>52</a:t>
            </a:fld>
            <a:endParaRPr lang="en-US"/>
          </a:p>
        </p:txBody>
      </p:sp>
    </p:spTree>
    <p:extLst>
      <p:ext uri="{BB962C8B-B14F-4D97-AF65-F5344CB8AC3E}">
        <p14:creationId xmlns:p14="http://schemas.microsoft.com/office/powerpoint/2010/main" val="4269317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September 2021</a:t>
            </a:r>
          </a:p>
        </p:txBody>
      </p:sp>
      <p:sp>
        <p:nvSpPr>
          <p:cNvPr id="6" name="Slide Number Placeholder 5">
            <a:extLst>
              <a:ext uri="{FF2B5EF4-FFF2-40B4-BE49-F238E27FC236}">
                <a16:creationId xmlns:a16="http://schemas.microsoft.com/office/drawing/2014/main" id="{D7197AF4-E6DE-4AB2-BD0E-2060F0E0B053}"/>
              </a:ext>
            </a:extLst>
          </p:cNvPr>
          <p:cNvSpPr>
            <a:spLocks noGrp="1"/>
          </p:cNvSpPr>
          <p:nvPr>
            <p:ph type="sldNum" sz="quarter" idx="5"/>
          </p:nvPr>
        </p:nvSpPr>
        <p:spPr/>
        <p:txBody>
          <a:bodyPr/>
          <a:lstStyle/>
          <a:p>
            <a:fld id="{21B2AA4F-B828-4D7C-AFD3-893933DAFCB4}" type="slidenum">
              <a:rPr lang="en-US" smtClean="0"/>
              <a:t>5</a:t>
            </a:fld>
            <a:endParaRPr lang="en-US"/>
          </a:p>
        </p:txBody>
      </p:sp>
    </p:spTree>
    <p:extLst>
      <p:ext uri="{BB962C8B-B14F-4D97-AF65-F5344CB8AC3E}">
        <p14:creationId xmlns:p14="http://schemas.microsoft.com/office/powerpoint/2010/main" val="23901285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Header Placeholder 9"/>
          <p:cNvSpPr>
            <a:spLocks noGrp="1"/>
          </p:cNvSpPr>
          <p:nvPr>
            <p:ph type="hdr" sz="quarter" idx="10"/>
          </p:nvPr>
        </p:nvSpPr>
        <p:spPr/>
        <p:txBody>
          <a:bodyPr/>
          <a:lstStyle/>
          <a:p>
            <a:r>
              <a:rPr lang="en-US"/>
              <a:t>Laporan Kinerja September 2021</a:t>
            </a:r>
          </a:p>
        </p:txBody>
      </p:sp>
      <p:sp>
        <p:nvSpPr>
          <p:cNvPr id="6" name="Slide Number Placeholder 5">
            <a:extLst>
              <a:ext uri="{FF2B5EF4-FFF2-40B4-BE49-F238E27FC236}">
                <a16:creationId xmlns:a16="http://schemas.microsoft.com/office/drawing/2014/main" id="{C53D2CE3-1A7D-47C4-8A26-BF1067B1041E}"/>
              </a:ext>
            </a:extLst>
          </p:cNvPr>
          <p:cNvSpPr>
            <a:spLocks noGrp="1"/>
          </p:cNvSpPr>
          <p:nvPr>
            <p:ph type="sldNum" sz="quarter" idx="5"/>
          </p:nvPr>
        </p:nvSpPr>
        <p:spPr/>
        <p:txBody>
          <a:bodyPr/>
          <a:lstStyle/>
          <a:p>
            <a:fld id="{21B2AA4F-B828-4D7C-AFD3-893933DAFCB4}" type="slidenum">
              <a:rPr lang="en-US" smtClean="0"/>
              <a:t>53</a:t>
            </a:fld>
            <a:endParaRPr lang="en-US"/>
          </a:p>
        </p:txBody>
      </p:sp>
    </p:spTree>
    <p:extLst>
      <p:ext uri="{BB962C8B-B14F-4D97-AF65-F5344CB8AC3E}">
        <p14:creationId xmlns:p14="http://schemas.microsoft.com/office/powerpoint/2010/main" val="1567215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Header Placeholder 9"/>
          <p:cNvSpPr>
            <a:spLocks noGrp="1"/>
          </p:cNvSpPr>
          <p:nvPr>
            <p:ph type="hdr" sz="quarter" idx="10"/>
          </p:nvPr>
        </p:nvSpPr>
        <p:spPr/>
        <p:txBody>
          <a:bodyPr/>
          <a:lstStyle/>
          <a:p>
            <a:r>
              <a:rPr lang="en-US"/>
              <a:t>Laporan Kinerja September 2021</a:t>
            </a:r>
          </a:p>
        </p:txBody>
      </p:sp>
      <p:sp>
        <p:nvSpPr>
          <p:cNvPr id="6" name="Slide Number Placeholder 5">
            <a:extLst>
              <a:ext uri="{FF2B5EF4-FFF2-40B4-BE49-F238E27FC236}">
                <a16:creationId xmlns:a16="http://schemas.microsoft.com/office/drawing/2014/main" id="{C53D2CE3-1A7D-47C4-8A26-BF1067B1041E}"/>
              </a:ext>
            </a:extLst>
          </p:cNvPr>
          <p:cNvSpPr>
            <a:spLocks noGrp="1"/>
          </p:cNvSpPr>
          <p:nvPr>
            <p:ph type="sldNum" sz="quarter" idx="5"/>
          </p:nvPr>
        </p:nvSpPr>
        <p:spPr/>
        <p:txBody>
          <a:bodyPr/>
          <a:lstStyle/>
          <a:p>
            <a:fld id="{21B2AA4F-B828-4D7C-AFD3-893933DAFCB4}" type="slidenum">
              <a:rPr lang="en-US" smtClean="0"/>
              <a:t>54</a:t>
            </a:fld>
            <a:endParaRPr lang="en-US"/>
          </a:p>
        </p:txBody>
      </p:sp>
    </p:spTree>
    <p:extLst>
      <p:ext uri="{BB962C8B-B14F-4D97-AF65-F5344CB8AC3E}">
        <p14:creationId xmlns:p14="http://schemas.microsoft.com/office/powerpoint/2010/main" val="37660653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Laporan Kinerja September 2021</a:t>
            </a:r>
          </a:p>
        </p:txBody>
      </p:sp>
      <p:sp>
        <p:nvSpPr>
          <p:cNvPr id="6" name="Slide Number Placeholder 5"/>
          <p:cNvSpPr>
            <a:spLocks noGrp="1"/>
          </p:cNvSpPr>
          <p:nvPr>
            <p:ph type="sldNum" sz="quarter" idx="5"/>
          </p:nvPr>
        </p:nvSpPr>
        <p:spPr/>
        <p:txBody>
          <a:bodyPr/>
          <a:lstStyle/>
          <a:p>
            <a:fld id="{21B2AA4F-B828-4D7C-AFD3-893933DAFCB4}" type="slidenum">
              <a:rPr lang="en-US" smtClean="0"/>
              <a:t>55</a:t>
            </a:fld>
            <a:endParaRPr lang="en-US"/>
          </a:p>
        </p:txBody>
      </p:sp>
    </p:spTree>
    <p:extLst>
      <p:ext uri="{BB962C8B-B14F-4D97-AF65-F5344CB8AC3E}">
        <p14:creationId xmlns:p14="http://schemas.microsoft.com/office/powerpoint/2010/main" val="14287215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Laporan Kinerja September 2021</a:t>
            </a:r>
          </a:p>
        </p:txBody>
      </p:sp>
      <p:sp>
        <p:nvSpPr>
          <p:cNvPr id="6" name="Slide Number Placeholder 5"/>
          <p:cNvSpPr>
            <a:spLocks noGrp="1"/>
          </p:cNvSpPr>
          <p:nvPr>
            <p:ph type="sldNum" sz="quarter" idx="5"/>
          </p:nvPr>
        </p:nvSpPr>
        <p:spPr/>
        <p:txBody>
          <a:bodyPr/>
          <a:lstStyle/>
          <a:p>
            <a:fld id="{21B2AA4F-B828-4D7C-AFD3-893933DAFCB4}" type="slidenum">
              <a:rPr lang="en-US" smtClean="0"/>
              <a:t>56</a:t>
            </a:fld>
            <a:endParaRPr lang="en-US"/>
          </a:p>
        </p:txBody>
      </p:sp>
    </p:spTree>
    <p:extLst>
      <p:ext uri="{BB962C8B-B14F-4D97-AF65-F5344CB8AC3E}">
        <p14:creationId xmlns:p14="http://schemas.microsoft.com/office/powerpoint/2010/main" val="122343279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September 2021</a:t>
            </a:r>
          </a:p>
        </p:txBody>
      </p:sp>
      <p:sp>
        <p:nvSpPr>
          <p:cNvPr id="6" name="Slide Number Placeholder 5">
            <a:extLst>
              <a:ext uri="{FF2B5EF4-FFF2-40B4-BE49-F238E27FC236}">
                <a16:creationId xmlns:a16="http://schemas.microsoft.com/office/drawing/2014/main" id="{14573FB1-84F6-4EF0-B1B9-D0987CE89810}"/>
              </a:ext>
            </a:extLst>
          </p:cNvPr>
          <p:cNvSpPr>
            <a:spLocks noGrp="1"/>
          </p:cNvSpPr>
          <p:nvPr>
            <p:ph type="sldNum" sz="quarter" idx="5"/>
          </p:nvPr>
        </p:nvSpPr>
        <p:spPr/>
        <p:txBody>
          <a:bodyPr/>
          <a:lstStyle/>
          <a:p>
            <a:fld id="{21B2AA4F-B828-4D7C-AFD3-893933DAFCB4}" type="slidenum">
              <a:rPr lang="en-US" smtClean="0"/>
              <a:t>57</a:t>
            </a:fld>
            <a:endParaRPr lang="en-US"/>
          </a:p>
        </p:txBody>
      </p:sp>
    </p:spTree>
    <p:extLst>
      <p:ext uri="{BB962C8B-B14F-4D97-AF65-F5344CB8AC3E}">
        <p14:creationId xmlns:p14="http://schemas.microsoft.com/office/powerpoint/2010/main" val="399549020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2170F0B-F189-400C-8C1C-42D45EE46093}" type="slidenum">
              <a:rPr lang="zh-CN" altLang="en-US" smtClean="0"/>
              <a:t>58</a:t>
            </a:fld>
            <a:endParaRPr lang="zh-CN" altLang="en-US"/>
          </a:p>
        </p:txBody>
      </p:sp>
      <p:sp>
        <p:nvSpPr>
          <p:cNvPr id="5" name="Header Placeholder 4">
            <a:extLst>
              <a:ext uri="{FF2B5EF4-FFF2-40B4-BE49-F238E27FC236}">
                <a16:creationId xmlns:a16="http://schemas.microsoft.com/office/drawing/2014/main" id="{683DA2AA-8626-4737-AD5E-E73D1C1CBBD7}"/>
              </a:ext>
            </a:extLst>
          </p:cNvPr>
          <p:cNvSpPr>
            <a:spLocks noGrp="1"/>
          </p:cNvSpPr>
          <p:nvPr>
            <p:ph type="hdr" sz="quarter"/>
          </p:nvPr>
        </p:nvSpPr>
        <p:spPr/>
        <p:txBody>
          <a:bodyPr/>
          <a:lstStyle/>
          <a:p>
            <a:r>
              <a:rPr lang="pl-PL" altLang="zh-CN"/>
              <a:t>Laporan Kinerja September 2021</a:t>
            </a:r>
            <a:endParaRPr lang="zh-CN" altLang="en-US"/>
          </a:p>
        </p:txBody>
      </p:sp>
      <p:sp>
        <p:nvSpPr>
          <p:cNvPr id="6" name="Date Placeholder 5">
            <a:extLst>
              <a:ext uri="{FF2B5EF4-FFF2-40B4-BE49-F238E27FC236}">
                <a16:creationId xmlns:a16="http://schemas.microsoft.com/office/drawing/2014/main" id="{7811E43F-A286-4265-8618-4F2F0A3F0C86}"/>
              </a:ext>
            </a:extLst>
          </p:cNvPr>
          <p:cNvSpPr>
            <a:spLocks noGrp="1"/>
          </p:cNvSpPr>
          <p:nvPr>
            <p:ph type="dt" idx="1"/>
          </p:nvPr>
        </p:nvSpPr>
        <p:spPr/>
        <p:txBody>
          <a:bodyPr/>
          <a:lstStyle/>
          <a:p>
            <a:r>
              <a:rPr lang="en-US" altLang="zh-CN"/>
              <a:t>RSJD Surakarta</a:t>
            </a:r>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September 2021</a:t>
            </a:r>
          </a:p>
        </p:txBody>
      </p:sp>
      <p:sp>
        <p:nvSpPr>
          <p:cNvPr id="6" name="Slide Number Placeholder 5">
            <a:extLst>
              <a:ext uri="{FF2B5EF4-FFF2-40B4-BE49-F238E27FC236}">
                <a16:creationId xmlns:a16="http://schemas.microsoft.com/office/drawing/2014/main" id="{F5AE0F77-C7EC-4A4F-8A86-0118B1D20082}"/>
              </a:ext>
            </a:extLst>
          </p:cNvPr>
          <p:cNvSpPr>
            <a:spLocks noGrp="1"/>
          </p:cNvSpPr>
          <p:nvPr>
            <p:ph type="sldNum" sz="quarter" idx="5"/>
          </p:nvPr>
        </p:nvSpPr>
        <p:spPr/>
        <p:txBody>
          <a:bodyPr/>
          <a:lstStyle/>
          <a:p>
            <a:fld id="{21B2AA4F-B828-4D7C-AFD3-893933DAFCB4}" type="slidenum">
              <a:rPr lang="en-US" smtClean="0"/>
              <a:t>59</a:t>
            </a:fld>
            <a:endParaRPr lang="en-US"/>
          </a:p>
        </p:txBody>
      </p:sp>
    </p:spTree>
    <p:extLst>
      <p:ext uri="{BB962C8B-B14F-4D97-AF65-F5344CB8AC3E}">
        <p14:creationId xmlns:p14="http://schemas.microsoft.com/office/powerpoint/2010/main" val="180638649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September 2021</a:t>
            </a:r>
          </a:p>
        </p:txBody>
      </p:sp>
      <p:sp>
        <p:nvSpPr>
          <p:cNvPr id="6" name="Slide Number Placeholder 5">
            <a:extLst>
              <a:ext uri="{FF2B5EF4-FFF2-40B4-BE49-F238E27FC236}">
                <a16:creationId xmlns:a16="http://schemas.microsoft.com/office/drawing/2014/main" id="{F5AE0F77-C7EC-4A4F-8A86-0118B1D20082}"/>
              </a:ext>
            </a:extLst>
          </p:cNvPr>
          <p:cNvSpPr>
            <a:spLocks noGrp="1"/>
          </p:cNvSpPr>
          <p:nvPr>
            <p:ph type="sldNum" sz="quarter" idx="5"/>
          </p:nvPr>
        </p:nvSpPr>
        <p:spPr/>
        <p:txBody>
          <a:bodyPr/>
          <a:lstStyle/>
          <a:p>
            <a:fld id="{21B2AA4F-B828-4D7C-AFD3-893933DAFCB4}" type="slidenum">
              <a:rPr lang="en-US" smtClean="0"/>
              <a:t>60</a:t>
            </a:fld>
            <a:endParaRPr lang="en-US"/>
          </a:p>
        </p:txBody>
      </p:sp>
    </p:spTree>
    <p:extLst>
      <p:ext uri="{BB962C8B-B14F-4D97-AF65-F5344CB8AC3E}">
        <p14:creationId xmlns:p14="http://schemas.microsoft.com/office/powerpoint/2010/main" val="14623099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September 2021</a:t>
            </a:r>
          </a:p>
        </p:txBody>
      </p:sp>
      <p:sp>
        <p:nvSpPr>
          <p:cNvPr id="6" name="Slide Number Placeholder 5">
            <a:extLst>
              <a:ext uri="{FF2B5EF4-FFF2-40B4-BE49-F238E27FC236}">
                <a16:creationId xmlns:a16="http://schemas.microsoft.com/office/drawing/2014/main" id="{D1AC1473-7C69-4127-9FFA-74493E3310E4}"/>
              </a:ext>
            </a:extLst>
          </p:cNvPr>
          <p:cNvSpPr>
            <a:spLocks noGrp="1"/>
          </p:cNvSpPr>
          <p:nvPr>
            <p:ph type="sldNum" sz="quarter" idx="5"/>
          </p:nvPr>
        </p:nvSpPr>
        <p:spPr/>
        <p:txBody>
          <a:bodyPr/>
          <a:lstStyle/>
          <a:p>
            <a:fld id="{21B2AA4F-B828-4D7C-AFD3-893933DAFCB4}" type="slidenum">
              <a:rPr lang="en-US" smtClean="0"/>
              <a:t>64</a:t>
            </a:fld>
            <a:endParaRPr lang="en-US"/>
          </a:p>
        </p:txBody>
      </p:sp>
    </p:spTree>
    <p:extLst>
      <p:ext uri="{BB962C8B-B14F-4D97-AF65-F5344CB8AC3E}">
        <p14:creationId xmlns:p14="http://schemas.microsoft.com/office/powerpoint/2010/main" val="80548584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September 2021</a:t>
            </a:r>
          </a:p>
        </p:txBody>
      </p:sp>
      <p:sp>
        <p:nvSpPr>
          <p:cNvPr id="6" name="Slide Number Placeholder 5">
            <a:extLst>
              <a:ext uri="{FF2B5EF4-FFF2-40B4-BE49-F238E27FC236}">
                <a16:creationId xmlns:a16="http://schemas.microsoft.com/office/drawing/2014/main" id="{3D4B6CA0-162A-455C-83B8-88319E4BB505}"/>
              </a:ext>
            </a:extLst>
          </p:cNvPr>
          <p:cNvSpPr>
            <a:spLocks noGrp="1"/>
          </p:cNvSpPr>
          <p:nvPr>
            <p:ph type="sldNum" sz="quarter" idx="5"/>
          </p:nvPr>
        </p:nvSpPr>
        <p:spPr/>
        <p:txBody>
          <a:bodyPr/>
          <a:lstStyle/>
          <a:p>
            <a:fld id="{21B2AA4F-B828-4D7C-AFD3-893933DAFCB4}" type="slidenum">
              <a:rPr lang="en-US" smtClean="0"/>
              <a:t>69</a:t>
            </a:fld>
            <a:endParaRPr lang="en-US"/>
          </a:p>
        </p:txBody>
      </p:sp>
    </p:spTree>
    <p:extLst>
      <p:ext uri="{BB962C8B-B14F-4D97-AF65-F5344CB8AC3E}">
        <p14:creationId xmlns:p14="http://schemas.microsoft.com/office/powerpoint/2010/main" val="3945221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Header Placeholder 9"/>
          <p:cNvSpPr>
            <a:spLocks noGrp="1"/>
          </p:cNvSpPr>
          <p:nvPr>
            <p:ph type="hdr" sz="quarter" idx="10"/>
          </p:nvPr>
        </p:nvSpPr>
        <p:spPr/>
        <p:txBody>
          <a:bodyPr/>
          <a:lstStyle/>
          <a:p>
            <a:r>
              <a:rPr lang="en-US"/>
              <a:t>Laporan Kinerja September 2021</a:t>
            </a:r>
          </a:p>
        </p:txBody>
      </p:sp>
      <p:sp>
        <p:nvSpPr>
          <p:cNvPr id="6" name="Slide Number Placeholder 5">
            <a:extLst>
              <a:ext uri="{FF2B5EF4-FFF2-40B4-BE49-F238E27FC236}">
                <a16:creationId xmlns:a16="http://schemas.microsoft.com/office/drawing/2014/main" id="{D7197AF4-E6DE-4AB2-BD0E-2060F0E0B053}"/>
              </a:ext>
            </a:extLst>
          </p:cNvPr>
          <p:cNvSpPr>
            <a:spLocks noGrp="1"/>
          </p:cNvSpPr>
          <p:nvPr>
            <p:ph type="sldNum" sz="quarter" idx="5"/>
          </p:nvPr>
        </p:nvSpPr>
        <p:spPr/>
        <p:txBody>
          <a:bodyPr/>
          <a:lstStyle/>
          <a:p>
            <a:fld id="{21B2AA4F-B828-4D7C-AFD3-893933DAFCB4}" type="slidenum">
              <a:rPr lang="en-US" smtClean="0"/>
              <a:t>6</a:t>
            </a:fld>
            <a:endParaRPr lang="en-US"/>
          </a:p>
        </p:txBody>
      </p:sp>
    </p:spTree>
    <p:extLst>
      <p:ext uri="{BB962C8B-B14F-4D97-AF65-F5344CB8AC3E}">
        <p14:creationId xmlns:p14="http://schemas.microsoft.com/office/powerpoint/2010/main" val="266498482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Laporan Kinerja September 2021</a:t>
            </a:r>
          </a:p>
        </p:txBody>
      </p:sp>
      <p:sp>
        <p:nvSpPr>
          <p:cNvPr id="6" name="Slide Number Placeholder 5"/>
          <p:cNvSpPr>
            <a:spLocks noGrp="1"/>
          </p:cNvSpPr>
          <p:nvPr>
            <p:ph type="sldNum" sz="quarter" idx="5"/>
          </p:nvPr>
        </p:nvSpPr>
        <p:spPr/>
        <p:txBody>
          <a:bodyPr/>
          <a:lstStyle/>
          <a:p>
            <a:fld id="{21B2AA4F-B828-4D7C-AFD3-893933DAFCB4}" type="slidenum">
              <a:rPr lang="en-US" smtClean="0"/>
              <a:t>73</a:t>
            </a:fld>
            <a:endParaRPr lang="en-US"/>
          </a:p>
        </p:txBody>
      </p:sp>
    </p:spTree>
    <p:extLst>
      <p:ext uri="{BB962C8B-B14F-4D97-AF65-F5344CB8AC3E}">
        <p14:creationId xmlns:p14="http://schemas.microsoft.com/office/powerpoint/2010/main" val="69698518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Laporan Kinerja September 2021</a:t>
            </a:r>
          </a:p>
        </p:txBody>
      </p:sp>
      <p:sp>
        <p:nvSpPr>
          <p:cNvPr id="6" name="Slide Number Placeholder 5"/>
          <p:cNvSpPr>
            <a:spLocks noGrp="1"/>
          </p:cNvSpPr>
          <p:nvPr>
            <p:ph type="sldNum" sz="quarter" idx="5"/>
          </p:nvPr>
        </p:nvSpPr>
        <p:spPr/>
        <p:txBody>
          <a:bodyPr/>
          <a:lstStyle/>
          <a:p>
            <a:fld id="{21B2AA4F-B828-4D7C-AFD3-893933DAFCB4}" type="slidenum">
              <a:rPr lang="en-US" smtClean="0"/>
              <a:t>77</a:t>
            </a:fld>
            <a:endParaRPr lang="en-US"/>
          </a:p>
        </p:txBody>
      </p:sp>
    </p:spTree>
    <p:extLst>
      <p:ext uri="{BB962C8B-B14F-4D97-AF65-F5344CB8AC3E}">
        <p14:creationId xmlns:p14="http://schemas.microsoft.com/office/powerpoint/2010/main" val="424596075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Laporan Kinerja September 2021</a:t>
            </a:r>
          </a:p>
        </p:txBody>
      </p:sp>
      <p:sp>
        <p:nvSpPr>
          <p:cNvPr id="6" name="Slide Number Placeholder 5"/>
          <p:cNvSpPr>
            <a:spLocks noGrp="1"/>
          </p:cNvSpPr>
          <p:nvPr>
            <p:ph type="sldNum" sz="quarter" idx="5"/>
          </p:nvPr>
        </p:nvSpPr>
        <p:spPr/>
        <p:txBody>
          <a:bodyPr/>
          <a:lstStyle/>
          <a:p>
            <a:fld id="{21B2AA4F-B828-4D7C-AFD3-893933DAFCB4}" type="slidenum">
              <a:rPr lang="en-US" smtClean="0"/>
              <a:t>78</a:t>
            </a:fld>
            <a:endParaRPr lang="en-US"/>
          </a:p>
        </p:txBody>
      </p:sp>
    </p:spTree>
    <p:extLst>
      <p:ext uri="{BB962C8B-B14F-4D97-AF65-F5344CB8AC3E}">
        <p14:creationId xmlns:p14="http://schemas.microsoft.com/office/powerpoint/2010/main" val="194405747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Laporan Kinerja September 2021</a:t>
            </a:r>
          </a:p>
        </p:txBody>
      </p:sp>
      <p:sp>
        <p:nvSpPr>
          <p:cNvPr id="6" name="Slide Number Placeholder 5"/>
          <p:cNvSpPr>
            <a:spLocks noGrp="1"/>
          </p:cNvSpPr>
          <p:nvPr>
            <p:ph type="sldNum" sz="quarter" idx="5"/>
          </p:nvPr>
        </p:nvSpPr>
        <p:spPr/>
        <p:txBody>
          <a:bodyPr/>
          <a:lstStyle/>
          <a:p>
            <a:fld id="{21B2AA4F-B828-4D7C-AFD3-893933DAFCB4}" type="slidenum">
              <a:rPr lang="en-US" smtClean="0"/>
              <a:t>81</a:t>
            </a:fld>
            <a:endParaRPr lang="en-US"/>
          </a:p>
        </p:txBody>
      </p:sp>
    </p:spTree>
    <p:extLst>
      <p:ext uri="{BB962C8B-B14F-4D97-AF65-F5344CB8AC3E}">
        <p14:creationId xmlns:p14="http://schemas.microsoft.com/office/powerpoint/2010/main" val="347704199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Header Placeholder 9"/>
          <p:cNvSpPr>
            <a:spLocks noGrp="1"/>
          </p:cNvSpPr>
          <p:nvPr>
            <p:ph type="hdr" sz="quarter" idx="10"/>
          </p:nvPr>
        </p:nvSpPr>
        <p:spPr/>
        <p:txBody>
          <a:bodyPr/>
          <a:lstStyle/>
          <a:p>
            <a:r>
              <a:rPr lang="en-US"/>
              <a:t>Laporan Kinerja September 2021</a:t>
            </a:r>
          </a:p>
        </p:txBody>
      </p:sp>
      <p:sp>
        <p:nvSpPr>
          <p:cNvPr id="6" name="Slide Number Placeholder 5">
            <a:extLst>
              <a:ext uri="{FF2B5EF4-FFF2-40B4-BE49-F238E27FC236}">
                <a16:creationId xmlns:a16="http://schemas.microsoft.com/office/drawing/2014/main" id="{FBF1B514-36B3-4836-8BE4-C243EEBA028F}"/>
              </a:ext>
            </a:extLst>
          </p:cNvPr>
          <p:cNvSpPr>
            <a:spLocks noGrp="1"/>
          </p:cNvSpPr>
          <p:nvPr>
            <p:ph type="sldNum" sz="quarter" idx="5"/>
          </p:nvPr>
        </p:nvSpPr>
        <p:spPr/>
        <p:txBody>
          <a:bodyPr/>
          <a:lstStyle/>
          <a:p>
            <a:fld id="{21B2AA4F-B828-4D7C-AFD3-893933DAFCB4}" type="slidenum">
              <a:rPr lang="en-US" smtClean="0"/>
              <a:t>84</a:t>
            </a:fld>
            <a:endParaRPr lang="en-US"/>
          </a:p>
        </p:txBody>
      </p:sp>
    </p:spTree>
    <p:extLst>
      <p:ext uri="{BB962C8B-B14F-4D97-AF65-F5344CB8AC3E}">
        <p14:creationId xmlns:p14="http://schemas.microsoft.com/office/powerpoint/2010/main" val="1398014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September 2021</a:t>
            </a:r>
          </a:p>
        </p:txBody>
      </p:sp>
      <p:sp>
        <p:nvSpPr>
          <p:cNvPr id="6" name="Slide Number Placeholder 5">
            <a:extLst>
              <a:ext uri="{FF2B5EF4-FFF2-40B4-BE49-F238E27FC236}">
                <a16:creationId xmlns:a16="http://schemas.microsoft.com/office/drawing/2014/main" id="{58DC10F6-C28E-4ED0-87AA-EEC941947C34}"/>
              </a:ext>
            </a:extLst>
          </p:cNvPr>
          <p:cNvSpPr>
            <a:spLocks noGrp="1"/>
          </p:cNvSpPr>
          <p:nvPr>
            <p:ph type="sldNum" sz="quarter" idx="5"/>
          </p:nvPr>
        </p:nvSpPr>
        <p:spPr/>
        <p:txBody>
          <a:bodyPr/>
          <a:lstStyle/>
          <a:p>
            <a:fld id="{21B2AA4F-B828-4D7C-AFD3-893933DAFCB4}" type="slidenum">
              <a:rPr lang="en-US" smtClean="0"/>
              <a:t>7</a:t>
            </a:fld>
            <a:endParaRPr lang="en-US"/>
          </a:p>
        </p:txBody>
      </p:sp>
    </p:spTree>
    <p:extLst>
      <p:ext uri="{BB962C8B-B14F-4D97-AF65-F5344CB8AC3E}">
        <p14:creationId xmlns:p14="http://schemas.microsoft.com/office/powerpoint/2010/main" val="2858335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September 2021</a:t>
            </a:r>
          </a:p>
        </p:txBody>
      </p:sp>
      <p:sp>
        <p:nvSpPr>
          <p:cNvPr id="6" name="Slide Number Placeholder 5">
            <a:extLst>
              <a:ext uri="{FF2B5EF4-FFF2-40B4-BE49-F238E27FC236}">
                <a16:creationId xmlns:a16="http://schemas.microsoft.com/office/drawing/2014/main" id="{BA1A6B9B-0880-4638-9AAD-2DAEF2E70362}"/>
              </a:ext>
            </a:extLst>
          </p:cNvPr>
          <p:cNvSpPr>
            <a:spLocks noGrp="1"/>
          </p:cNvSpPr>
          <p:nvPr>
            <p:ph type="sldNum" sz="quarter" idx="5"/>
          </p:nvPr>
        </p:nvSpPr>
        <p:spPr/>
        <p:txBody>
          <a:bodyPr/>
          <a:lstStyle/>
          <a:p>
            <a:fld id="{21B2AA4F-B828-4D7C-AFD3-893933DAFCB4}" type="slidenum">
              <a:rPr lang="en-US" smtClean="0"/>
              <a:t>8</a:t>
            </a:fld>
            <a:endParaRPr lang="en-US"/>
          </a:p>
        </p:txBody>
      </p:sp>
    </p:spTree>
    <p:extLst>
      <p:ext uri="{BB962C8B-B14F-4D97-AF65-F5344CB8AC3E}">
        <p14:creationId xmlns:p14="http://schemas.microsoft.com/office/powerpoint/2010/main" val="3983248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September 2021</a:t>
            </a:r>
          </a:p>
        </p:txBody>
      </p:sp>
      <p:sp>
        <p:nvSpPr>
          <p:cNvPr id="6" name="Slide Number Placeholder 5">
            <a:extLst>
              <a:ext uri="{FF2B5EF4-FFF2-40B4-BE49-F238E27FC236}">
                <a16:creationId xmlns:a16="http://schemas.microsoft.com/office/drawing/2014/main" id="{B6EC09C7-C87F-4CED-8402-24780A60D2AB}"/>
              </a:ext>
            </a:extLst>
          </p:cNvPr>
          <p:cNvSpPr>
            <a:spLocks noGrp="1"/>
          </p:cNvSpPr>
          <p:nvPr>
            <p:ph type="sldNum" sz="quarter" idx="5"/>
          </p:nvPr>
        </p:nvSpPr>
        <p:spPr/>
        <p:txBody>
          <a:bodyPr/>
          <a:lstStyle/>
          <a:p>
            <a:fld id="{21B2AA4F-B828-4D7C-AFD3-893933DAFCB4}" type="slidenum">
              <a:rPr lang="en-US" smtClean="0"/>
              <a:t>9</a:t>
            </a:fld>
            <a:endParaRPr lang="en-US"/>
          </a:p>
        </p:txBody>
      </p:sp>
    </p:spTree>
    <p:extLst>
      <p:ext uri="{BB962C8B-B14F-4D97-AF65-F5344CB8AC3E}">
        <p14:creationId xmlns:p14="http://schemas.microsoft.com/office/powerpoint/2010/main" val="87644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3" name="文本占位符 19"/>
          <p:cNvSpPr>
            <a:spLocks noGrp="1"/>
          </p:cNvSpPr>
          <p:nvPr>
            <p:ph type="body" sz="quarter" idx="12" hasCustomPrompt="1"/>
          </p:nvPr>
        </p:nvSpPr>
        <p:spPr>
          <a:xfrm>
            <a:off x="764228" y="3533689"/>
            <a:ext cx="5229829" cy="320317"/>
          </a:xfrm>
        </p:spPr>
        <p:txBody>
          <a:bodyPr anchor="ctr">
            <a:noAutofit/>
          </a:bodyPr>
          <a:lstStyle>
            <a:lvl1pPr marL="0" indent="0" algn="dist">
              <a:buFontTx/>
              <a:buNone/>
              <a:defRPr sz="1400">
                <a:solidFill>
                  <a:schemeClr val="bg1"/>
                </a:solidFill>
              </a:defRPr>
            </a:lvl1pPr>
          </a:lstStyle>
          <a:p>
            <a:pPr lvl="0"/>
            <a:r>
              <a:rPr lang="zh-CN" altLang="en-US" dirty="0"/>
              <a:t>单击此处编辑文本样式</a:t>
            </a:r>
          </a:p>
        </p:txBody>
      </p:sp>
      <p:sp>
        <p:nvSpPr>
          <p:cNvPr id="31" name="任意多边形: 形状 30"/>
          <p:cNvSpPr/>
          <p:nvPr userDrawn="1"/>
        </p:nvSpPr>
        <p:spPr>
          <a:xfrm rot="20367676">
            <a:off x="6927308" y="-850753"/>
            <a:ext cx="5763409" cy="5759446"/>
          </a:xfrm>
          <a:custGeom>
            <a:avLst/>
            <a:gdLst>
              <a:gd name="connsiteX0" fmla="*/ 978549 w 5763409"/>
              <a:gd name="connsiteY0" fmla="*/ 0 h 5759446"/>
              <a:gd name="connsiteX1" fmla="*/ 3610297 w 5763409"/>
              <a:gd name="connsiteY1" fmla="*/ 985999 h 5759446"/>
              <a:gd name="connsiteX2" fmla="*/ 5763409 w 5763409"/>
              <a:gd name="connsiteY2" fmla="*/ 1980339 h 5759446"/>
              <a:gd name="connsiteX3" fmla="*/ 5091884 w 5763409"/>
              <a:gd name="connsiteY3" fmla="*/ 3772718 h 5759446"/>
              <a:gd name="connsiteX4" fmla="*/ 4182409 w 5763409"/>
              <a:gd name="connsiteY4" fmla="*/ 5759446 h 5759446"/>
              <a:gd name="connsiteX5" fmla="*/ 951530 w 5763409"/>
              <a:gd name="connsiteY5" fmla="*/ 5759446 h 5759446"/>
              <a:gd name="connsiteX6" fmla="*/ 0 w 5763409"/>
              <a:gd name="connsiteY6" fmla="*/ 4799519 h 5759446"/>
              <a:gd name="connsiteX7" fmla="*/ 0 w 5763409"/>
              <a:gd name="connsiteY7" fmla="*/ 959927 h 5759446"/>
              <a:gd name="connsiteX8" fmla="*/ 951531 w 5763409"/>
              <a:gd name="connsiteY8" fmla="*/ 0 h 575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3409" h="5759446">
                <a:moveTo>
                  <a:pt x="978549" y="0"/>
                </a:moveTo>
                <a:lnTo>
                  <a:pt x="3610297" y="985999"/>
                </a:lnTo>
                <a:lnTo>
                  <a:pt x="5763409" y="1980339"/>
                </a:lnTo>
                <a:lnTo>
                  <a:pt x="5091884" y="3772718"/>
                </a:lnTo>
                <a:lnTo>
                  <a:pt x="4182409" y="5759446"/>
                </a:lnTo>
                <a:lnTo>
                  <a:pt x="951530" y="5759446"/>
                </a:lnTo>
                <a:cubicBezTo>
                  <a:pt x="426014" y="5759447"/>
                  <a:pt x="0" y="5329673"/>
                  <a:pt x="0" y="4799519"/>
                </a:cubicBezTo>
                <a:lnTo>
                  <a:pt x="0" y="959927"/>
                </a:lnTo>
                <a:cubicBezTo>
                  <a:pt x="0" y="429774"/>
                  <a:pt x="426015" y="0"/>
                  <a:pt x="951531" y="0"/>
                </a:cubicBezTo>
                <a:close/>
              </a:path>
            </a:pathLst>
          </a:custGeom>
          <a:noFill/>
          <a:ln>
            <a:solidFill>
              <a:schemeClr val="accent3">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8" name="任意多边形: 形状 17"/>
          <p:cNvSpPr>
            <a:spLocks noGrp="1"/>
          </p:cNvSpPr>
          <p:nvPr>
            <p:ph type="pic" sz="quarter" idx="10"/>
          </p:nvPr>
        </p:nvSpPr>
        <p:spPr>
          <a:xfrm>
            <a:off x="6471500" y="0"/>
            <a:ext cx="5720500" cy="5338728"/>
          </a:xfrm>
          <a:custGeom>
            <a:avLst/>
            <a:gdLst>
              <a:gd name="connsiteX0" fmla="*/ 1116115 w 5720500"/>
              <a:gd name="connsiteY0" fmla="*/ 0 h 5338728"/>
              <a:gd name="connsiteX1" fmla="*/ 5720500 w 5720500"/>
              <a:gd name="connsiteY1" fmla="*/ 0 h 5338728"/>
              <a:gd name="connsiteX2" fmla="*/ 5720500 w 5720500"/>
              <a:gd name="connsiteY2" fmla="*/ 3906235 h 5338728"/>
              <a:gd name="connsiteX3" fmla="*/ 2872857 w 5720500"/>
              <a:gd name="connsiteY3" fmla="*/ 5250786 h 5338728"/>
              <a:gd name="connsiteX4" fmla="*/ 1652939 w 5720500"/>
              <a:gd name="connsiteY4" fmla="*/ 4813390 h 5338728"/>
              <a:gd name="connsiteX5" fmla="*/ 87942 w 5720500"/>
              <a:gd name="connsiteY5" fmla="*/ 1498861 h 5338728"/>
              <a:gd name="connsiteX6" fmla="*/ 525337 w 5720500"/>
              <a:gd name="connsiteY6" fmla="*/ 278944 h 533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20500" h="5338728">
                <a:moveTo>
                  <a:pt x="1116115" y="0"/>
                </a:moveTo>
                <a:lnTo>
                  <a:pt x="5720500" y="0"/>
                </a:lnTo>
                <a:lnTo>
                  <a:pt x="5720500" y="3906235"/>
                </a:lnTo>
                <a:lnTo>
                  <a:pt x="2872857" y="5250786"/>
                </a:lnTo>
                <a:cubicBezTo>
                  <a:pt x="2415203" y="5466875"/>
                  <a:pt x="1869027" y="5271046"/>
                  <a:pt x="1652939" y="4813390"/>
                </a:cubicBezTo>
                <a:lnTo>
                  <a:pt x="87942" y="1498861"/>
                </a:lnTo>
                <a:cubicBezTo>
                  <a:pt x="-128146" y="1041207"/>
                  <a:pt x="67683" y="495031"/>
                  <a:pt x="525337" y="278944"/>
                </a:cubicBezTo>
                <a:close/>
              </a:path>
            </a:pathLst>
          </a:custGeom>
        </p:spPr>
        <p:txBody>
          <a:bodyPr wrap="square">
            <a:noAutofit/>
          </a:bodyPr>
          <a:lstStyle/>
          <a:p>
            <a:endParaRPr lang="zh-CN" altLang="en-US" dirty="0"/>
          </a:p>
        </p:txBody>
      </p:sp>
      <p:sp>
        <p:nvSpPr>
          <p:cNvPr id="14" name="任意多边形 37"/>
          <p:cNvSpPr/>
          <p:nvPr userDrawn="1"/>
        </p:nvSpPr>
        <p:spPr>
          <a:xfrm rot="20083528">
            <a:off x="9293997" y="5276187"/>
            <a:ext cx="3440215" cy="2030486"/>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43"/>
          <p:cNvSpPr/>
          <p:nvPr userDrawn="1"/>
        </p:nvSpPr>
        <p:spPr>
          <a:xfrm rot="20130343">
            <a:off x="-329412" y="-160768"/>
            <a:ext cx="1554927" cy="1177626"/>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占位符 19"/>
          <p:cNvSpPr>
            <a:spLocks noGrp="1"/>
          </p:cNvSpPr>
          <p:nvPr>
            <p:ph type="body" sz="quarter" idx="11" hasCustomPrompt="1"/>
          </p:nvPr>
        </p:nvSpPr>
        <p:spPr>
          <a:xfrm>
            <a:off x="709798" y="2641430"/>
            <a:ext cx="5720499" cy="905885"/>
          </a:xfrm>
        </p:spPr>
        <p:txBody>
          <a:bodyPr anchor="ctr">
            <a:noAutofit/>
          </a:bodyPr>
          <a:lstStyle>
            <a:lvl1pPr marL="0" indent="0">
              <a:buFontTx/>
              <a:buNone/>
              <a:defRPr sz="3600">
                <a:latin typeface="汉仪旗黑-85S" panose="00020600040101010101" charset="-122"/>
              </a:defRPr>
            </a:lvl1pPr>
          </a:lstStyle>
          <a:p>
            <a:pPr lvl="0"/>
            <a:r>
              <a:rPr lang="zh-CN" altLang="en-US" dirty="0"/>
              <a:t>单击此处编辑文本样式</a:t>
            </a:r>
          </a:p>
        </p:txBody>
      </p:sp>
      <p:sp>
        <p:nvSpPr>
          <p:cNvPr id="27" name="文本占位符 19"/>
          <p:cNvSpPr>
            <a:spLocks noGrp="1"/>
          </p:cNvSpPr>
          <p:nvPr>
            <p:ph type="body" sz="quarter" idx="13" hasCustomPrompt="1"/>
          </p:nvPr>
        </p:nvSpPr>
        <p:spPr>
          <a:xfrm>
            <a:off x="709798" y="3968257"/>
            <a:ext cx="5720499" cy="734372"/>
          </a:xfrm>
        </p:spPr>
        <p:txBody>
          <a:bodyPr anchor="ctr">
            <a:noAutofit/>
          </a:bodyPr>
          <a:lstStyle>
            <a:lvl1pPr marL="0" indent="0" algn="l">
              <a:buFontTx/>
              <a:buNone/>
              <a:defRPr sz="1100">
                <a:solidFill>
                  <a:schemeClr val="bg2">
                    <a:lumMod val="25000"/>
                  </a:schemeClr>
                </a:solidFill>
              </a:defRPr>
            </a:lvl1pPr>
          </a:lstStyle>
          <a:p>
            <a:pPr lvl="0"/>
            <a:r>
              <a:rPr lang="zh-CN" altLang="en-US" dirty="0"/>
              <a:t>单击此处编辑文本样式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10" name="任意多边形: 形状 9"/>
          <p:cNvSpPr/>
          <p:nvPr userDrawn="1"/>
        </p:nvSpPr>
        <p:spPr>
          <a:xfrm>
            <a:off x="1" y="12700"/>
            <a:ext cx="5720499" cy="5338728"/>
          </a:xfrm>
          <a:custGeom>
            <a:avLst/>
            <a:gdLst>
              <a:gd name="connsiteX0" fmla="*/ 0 w 5720499"/>
              <a:gd name="connsiteY0" fmla="*/ 0 h 5338728"/>
              <a:gd name="connsiteX1" fmla="*/ 4604385 w 5720499"/>
              <a:gd name="connsiteY1" fmla="*/ 0 h 5338728"/>
              <a:gd name="connsiteX2" fmla="*/ 5195163 w 5720499"/>
              <a:gd name="connsiteY2" fmla="*/ 278944 h 5338728"/>
              <a:gd name="connsiteX3" fmla="*/ 5632558 w 5720499"/>
              <a:gd name="connsiteY3" fmla="*/ 1498861 h 5338728"/>
              <a:gd name="connsiteX4" fmla="*/ 4067561 w 5720499"/>
              <a:gd name="connsiteY4" fmla="*/ 4813390 h 5338728"/>
              <a:gd name="connsiteX5" fmla="*/ 2847643 w 5720499"/>
              <a:gd name="connsiteY5" fmla="*/ 5250786 h 5338728"/>
              <a:gd name="connsiteX6" fmla="*/ 0 w 5720499"/>
              <a:gd name="connsiteY6" fmla="*/ 3906235 h 533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20499" h="5338728">
                <a:moveTo>
                  <a:pt x="0" y="0"/>
                </a:moveTo>
                <a:lnTo>
                  <a:pt x="4604385" y="0"/>
                </a:lnTo>
                <a:lnTo>
                  <a:pt x="5195163" y="278944"/>
                </a:lnTo>
                <a:cubicBezTo>
                  <a:pt x="5652817" y="495031"/>
                  <a:pt x="5848646" y="1041207"/>
                  <a:pt x="5632558" y="1498861"/>
                </a:cubicBezTo>
                <a:lnTo>
                  <a:pt x="4067561" y="4813390"/>
                </a:lnTo>
                <a:cubicBezTo>
                  <a:pt x="3851473" y="5271046"/>
                  <a:pt x="3305297" y="5466875"/>
                  <a:pt x="2847643" y="5250786"/>
                </a:cubicBezTo>
                <a:lnTo>
                  <a:pt x="0" y="390623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形状 6"/>
          <p:cNvSpPr/>
          <p:nvPr userDrawn="1"/>
        </p:nvSpPr>
        <p:spPr>
          <a:xfrm rot="1232324" flipH="1">
            <a:off x="-494559" y="-838053"/>
            <a:ext cx="5763409" cy="5759446"/>
          </a:xfrm>
          <a:custGeom>
            <a:avLst/>
            <a:gdLst>
              <a:gd name="connsiteX0" fmla="*/ 978549 w 5763409"/>
              <a:gd name="connsiteY0" fmla="*/ 0 h 5759446"/>
              <a:gd name="connsiteX1" fmla="*/ 3610297 w 5763409"/>
              <a:gd name="connsiteY1" fmla="*/ 985999 h 5759446"/>
              <a:gd name="connsiteX2" fmla="*/ 5763409 w 5763409"/>
              <a:gd name="connsiteY2" fmla="*/ 1980339 h 5759446"/>
              <a:gd name="connsiteX3" fmla="*/ 5091884 w 5763409"/>
              <a:gd name="connsiteY3" fmla="*/ 3772718 h 5759446"/>
              <a:gd name="connsiteX4" fmla="*/ 4182409 w 5763409"/>
              <a:gd name="connsiteY4" fmla="*/ 5759446 h 5759446"/>
              <a:gd name="connsiteX5" fmla="*/ 951530 w 5763409"/>
              <a:gd name="connsiteY5" fmla="*/ 5759446 h 5759446"/>
              <a:gd name="connsiteX6" fmla="*/ 0 w 5763409"/>
              <a:gd name="connsiteY6" fmla="*/ 4799519 h 5759446"/>
              <a:gd name="connsiteX7" fmla="*/ 0 w 5763409"/>
              <a:gd name="connsiteY7" fmla="*/ 959927 h 5759446"/>
              <a:gd name="connsiteX8" fmla="*/ 951531 w 5763409"/>
              <a:gd name="connsiteY8" fmla="*/ 0 h 575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3409" h="5759446">
                <a:moveTo>
                  <a:pt x="978549" y="0"/>
                </a:moveTo>
                <a:lnTo>
                  <a:pt x="3610297" y="985999"/>
                </a:lnTo>
                <a:lnTo>
                  <a:pt x="5763409" y="1980339"/>
                </a:lnTo>
                <a:lnTo>
                  <a:pt x="5091884" y="3772718"/>
                </a:lnTo>
                <a:lnTo>
                  <a:pt x="4182409" y="5759446"/>
                </a:lnTo>
                <a:lnTo>
                  <a:pt x="951530" y="5759446"/>
                </a:lnTo>
                <a:cubicBezTo>
                  <a:pt x="426014" y="5759447"/>
                  <a:pt x="0" y="5329673"/>
                  <a:pt x="0" y="4799519"/>
                </a:cubicBezTo>
                <a:lnTo>
                  <a:pt x="0" y="959927"/>
                </a:lnTo>
                <a:cubicBezTo>
                  <a:pt x="0" y="429774"/>
                  <a:pt x="426015" y="0"/>
                  <a:pt x="951531" y="0"/>
                </a:cubicBezTo>
                <a:close/>
              </a:path>
            </a:pathLst>
          </a:custGeom>
          <a:noFill/>
          <a:ln>
            <a:solidFill>
              <a:schemeClr val="accent3">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6" name="任意多边形: 形状 15"/>
          <p:cNvSpPr>
            <a:spLocks noGrp="1"/>
          </p:cNvSpPr>
          <p:nvPr>
            <p:ph type="pic" sz="quarter" idx="10"/>
          </p:nvPr>
        </p:nvSpPr>
        <p:spPr>
          <a:xfrm>
            <a:off x="0" y="12700"/>
            <a:ext cx="5240982" cy="4891212"/>
          </a:xfrm>
          <a:custGeom>
            <a:avLst/>
            <a:gdLst>
              <a:gd name="connsiteX0" fmla="*/ 0 w 5240982"/>
              <a:gd name="connsiteY0" fmla="*/ 0 h 4891212"/>
              <a:gd name="connsiteX1" fmla="*/ 4218425 w 5240982"/>
              <a:gd name="connsiteY1" fmla="*/ 0 h 4891212"/>
              <a:gd name="connsiteX2" fmla="*/ 4759681 w 5240982"/>
              <a:gd name="connsiteY2" fmla="*/ 255562 h 4891212"/>
              <a:gd name="connsiteX3" fmla="*/ 5160412 w 5240982"/>
              <a:gd name="connsiteY3" fmla="*/ 1373220 h 4891212"/>
              <a:gd name="connsiteX4" fmla="*/ 3726600 w 5240982"/>
              <a:gd name="connsiteY4" fmla="*/ 4409910 h 4891212"/>
              <a:gd name="connsiteX5" fmla="*/ 2608941 w 5240982"/>
              <a:gd name="connsiteY5" fmla="*/ 4810642 h 4891212"/>
              <a:gd name="connsiteX6" fmla="*/ 0 w 5240982"/>
              <a:gd name="connsiteY6" fmla="*/ 3578797 h 489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40982" h="4891212">
                <a:moveTo>
                  <a:pt x="0" y="0"/>
                </a:moveTo>
                <a:lnTo>
                  <a:pt x="4218425" y="0"/>
                </a:lnTo>
                <a:lnTo>
                  <a:pt x="4759681" y="255562"/>
                </a:lnTo>
                <a:cubicBezTo>
                  <a:pt x="5178973" y="453535"/>
                  <a:pt x="5358386" y="953929"/>
                  <a:pt x="5160412" y="1373220"/>
                </a:cubicBezTo>
                <a:lnTo>
                  <a:pt x="3726600" y="4409910"/>
                </a:lnTo>
                <a:cubicBezTo>
                  <a:pt x="3528625" y="4829204"/>
                  <a:pt x="3028232" y="5008617"/>
                  <a:pt x="2608941" y="4810642"/>
                </a:cubicBezTo>
                <a:lnTo>
                  <a:pt x="0" y="3578797"/>
                </a:lnTo>
                <a:close/>
              </a:path>
            </a:pathLst>
          </a:custGeom>
        </p:spPr>
        <p:txBody>
          <a:bodyPr wrap="square">
            <a:noAutofit/>
          </a:bodyPr>
          <a:lstStyle/>
          <a:p>
            <a:endParaRPr lang="zh-CN" altLang="en-US"/>
          </a:p>
        </p:txBody>
      </p:sp>
      <p:sp>
        <p:nvSpPr>
          <p:cNvPr id="17" name="任意多边形 37"/>
          <p:cNvSpPr/>
          <p:nvPr userDrawn="1"/>
        </p:nvSpPr>
        <p:spPr>
          <a:xfrm rot="20083528">
            <a:off x="9293997" y="5276187"/>
            <a:ext cx="3440215" cy="2030486"/>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43"/>
          <p:cNvSpPr/>
          <p:nvPr userDrawn="1"/>
        </p:nvSpPr>
        <p:spPr>
          <a:xfrm rot="1469657" flipH="1">
            <a:off x="10973589" y="-160767"/>
            <a:ext cx="1554927" cy="1177626"/>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占位符 28"/>
          <p:cNvSpPr>
            <a:spLocks noGrp="1"/>
          </p:cNvSpPr>
          <p:nvPr>
            <p:ph type="body" sz="quarter" idx="15"/>
          </p:nvPr>
        </p:nvSpPr>
        <p:spPr>
          <a:xfrm>
            <a:off x="6095999" y="3449579"/>
            <a:ext cx="4474140" cy="821191"/>
          </a:xfrm>
        </p:spPr>
        <p:txBody>
          <a:bodyPr>
            <a:normAutofit/>
          </a:bodyPr>
          <a:lstStyle>
            <a:lvl1pPr marL="0" indent="0" algn="l">
              <a:buFontTx/>
              <a:buNone/>
              <a:defRPr sz="1800" b="0">
                <a:solidFill>
                  <a:schemeClr val="tx1"/>
                </a:solidFill>
                <a:latin typeface="+mn-ea"/>
                <a:ea typeface="+mn-ea"/>
              </a:defRPr>
            </a:lvl1pPr>
            <a:lvl2pPr marL="457200" indent="0">
              <a:buNone/>
              <a:defRPr/>
            </a:lvl2pPr>
          </a:lstStyle>
          <a:p>
            <a:pPr lvl="0"/>
            <a:r>
              <a:rPr lang="zh-CN" altLang="en-US" dirty="0"/>
              <a:t>单击此处编辑母版文本样式</a:t>
            </a:r>
          </a:p>
        </p:txBody>
      </p:sp>
      <p:sp>
        <p:nvSpPr>
          <p:cNvPr id="20" name="文本占位符 26"/>
          <p:cNvSpPr>
            <a:spLocks noGrp="1"/>
          </p:cNvSpPr>
          <p:nvPr>
            <p:ph type="body" sz="quarter" idx="14"/>
          </p:nvPr>
        </p:nvSpPr>
        <p:spPr>
          <a:xfrm>
            <a:off x="6095999" y="2413625"/>
            <a:ext cx="4997427" cy="1446550"/>
          </a:xfrm>
        </p:spPr>
        <p:txBody>
          <a:bodyPr>
            <a:normAutofit/>
          </a:bodyPr>
          <a:lstStyle>
            <a:lvl1pPr marL="0" indent="0" algn="l">
              <a:buFontTx/>
              <a:buNone/>
              <a:defRPr sz="4400" b="0">
                <a:solidFill>
                  <a:schemeClr val="tx1"/>
                </a:solidFill>
                <a:latin typeface="汉仪旗黑-85S" panose="00020600040101010101" charset="-122"/>
              </a:defRPr>
            </a:lvl1pPr>
          </a:lstStyle>
          <a:p>
            <a:pPr lvl="0"/>
            <a:endParaRPr lang="en-US" altLang="zh-C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77A368F-8F01-4C50-BA2C-1B278AB44B46}" type="datetimeFigureOut">
              <a:rPr lang="zh-CN" altLang="en-US" smtClean="0"/>
              <a:t>2021/10/21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486EB5-B3BC-4854-81D1-48E5C2D03F62}" type="slidenum">
              <a:rPr lang="zh-CN" altLang="en-US" smtClean="0"/>
              <a:t>‹#›</a:t>
            </a:fld>
            <a:endParaRPr lang="zh-CN" altLang="en-US"/>
          </a:p>
        </p:txBody>
      </p:sp>
    </p:spTree>
    <p:extLst>
      <p:ext uri="{BB962C8B-B14F-4D97-AF65-F5344CB8AC3E}">
        <p14:creationId xmlns:p14="http://schemas.microsoft.com/office/powerpoint/2010/main" val="227692952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7" name="任意多边形 15"/>
          <p:cNvSpPr/>
          <p:nvPr userDrawn="1"/>
        </p:nvSpPr>
        <p:spPr>
          <a:xfrm rot="9302750">
            <a:off x="10948188" y="5839500"/>
            <a:ext cx="1554927" cy="1177626"/>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23"/>
          <p:cNvSpPr/>
          <p:nvPr userDrawn="1"/>
        </p:nvSpPr>
        <p:spPr>
          <a:xfrm rot="20130343">
            <a:off x="-315558" y="-149978"/>
            <a:ext cx="1554927" cy="1177626"/>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7" name="任意多边形 21"/>
          <p:cNvSpPr/>
          <p:nvPr userDrawn="1"/>
        </p:nvSpPr>
        <p:spPr>
          <a:xfrm rot="20124172">
            <a:off x="6923398" y="-872327"/>
            <a:ext cx="5886392" cy="5759446"/>
          </a:xfrm>
          <a:custGeom>
            <a:avLst/>
            <a:gdLst>
              <a:gd name="connsiteX0" fmla="*/ 1475246 w 5886392"/>
              <a:gd name="connsiteY0" fmla="*/ 0 h 5759446"/>
              <a:gd name="connsiteX1" fmla="*/ 5886392 w 5886392"/>
              <a:gd name="connsiteY1" fmla="*/ 2037134 h 5759446"/>
              <a:gd name="connsiteX2" fmla="*/ 4182409 w 5886392"/>
              <a:gd name="connsiteY2" fmla="*/ 5759446 h 5759446"/>
              <a:gd name="connsiteX3" fmla="*/ 951530 w 5886392"/>
              <a:gd name="connsiteY3" fmla="*/ 5759446 h 5759446"/>
              <a:gd name="connsiteX4" fmla="*/ 0 w 5886392"/>
              <a:gd name="connsiteY4" fmla="*/ 4799519 h 5759446"/>
              <a:gd name="connsiteX5" fmla="*/ 0 w 5886392"/>
              <a:gd name="connsiteY5" fmla="*/ 959927 h 5759446"/>
              <a:gd name="connsiteX6" fmla="*/ 951531 w 5886392"/>
              <a:gd name="connsiteY6" fmla="*/ 0 h 575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86392" h="5759446">
                <a:moveTo>
                  <a:pt x="1475246" y="0"/>
                </a:moveTo>
                <a:lnTo>
                  <a:pt x="5886392" y="2037134"/>
                </a:lnTo>
                <a:lnTo>
                  <a:pt x="4182409" y="5759446"/>
                </a:lnTo>
                <a:lnTo>
                  <a:pt x="951530" y="5759446"/>
                </a:lnTo>
                <a:cubicBezTo>
                  <a:pt x="426014" y="5759447"/>
                  <a:pt x="0" y="5329673"/>
                  <a:pt x="0" y="4799519"/>
                </a:cubicBezTo>
                <a:lnTo>
                  <a:pt x="0" y="959927"/>
                </a:lnTo>
                <a:cubicBezTo>
                  <a:pt x="0" y="429774"/>
                  <a:pt x="426015" y="0"/>
                  <a:pt x="951531" y="0"/>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37"/>
          <p:cNvSpPr/>
          <p:nvPr userDrawn="1"/>
        </p:nvSpPr>
        <p:spPr>
          <a:xfrm rot="20083528">
            <a:off x="9293997" y="5276187"/>
            <a:ext cx="3440215" cy="2030486"/>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43"/>
          <p:cNvSpPr/>
          <p:nvPr userDrawn="1"/>
        </p:nvSpPr>
        <p:spPr>
          <a:xfrm rot="20130343">
            <a:off x="-329412" y="-160768"/>
            <a:ext cx="1554927" cy="1177626"/>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28" name="任意多边形: 形状 27"/>
          <p:cNvSpPr>
            <a:spLocks noGrp="1"/>
          </p:cNvSpPr>
          <p:nvPr>
            <p:ph type="pic" sz="quarter" idx="10"/>
          </p:nvPr>
        </p:nvSpPr>
        <p:spPr>
          <a:xfrm>
            <a:off x="1" y="756953"/>
            <a:ext cx="5344087" cy="6101047"/>
          </a:xfrm>
          <a:custGeom>
            <a:avLst/>
            <a:gdLst>
              <a:gd name="connsiteX0" fmla="*/ 3364679 w 5344087"/>
              <a:gd name="connsiteY0" fmla="*/ 233 h 6101047"/>
              <a:gd name="connsiteX1" fmla="*/ 4257726 w 5344087"/>
              <a:gd name="connsiteY1" fmla="*/ 689265 h 6101047"/>
              <a:gd name="connsiteX2" fmla="*/ 5306962 w 5344087"/>
              <a:gd name="connsiteY2" fmla="*/ 4346974 h 6101047"/>
              <a:gd name="connsiteX3" fmla="*/ 4654824 w 5344087"/>
              <a:gd name="connsiteY3" fmla="*/ 5523746 h 6101047"/>
              <a:gd name="connsiteX4" fmla="*/ 2642314 w 5344087"/>
              <a:gd name="connsiteY4" fmla="*/ 6101047 h 6101047"/>
              <a:gd name="connsiteX5" fmla="*/ 0 w 5344087"/>
              <a:gd name="connsiteY5" fmla="*/ 6101047 h 6101047"/>
              <a:gd name="connsiteX6" fmla="*/ 0 w 5344087"/>
              <a:gd name="connsiteY6" fmla="*/ 920916 h 6101047"/>
              <a:gd name="connsiteX7" fmla="*/ 3080954 w 5344087"/>
              <a:gd name="connsiteY7" fmla="*/ 37126 h 6101047"/>
              <a:gd name="connsiteX8" fmla="*/ 3364679 w 5344087"/>
              <a:gd name="connsiteY8" fmla="*/ 233 h 6101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44087" h="6101047">
                <a:moveTo>
                  <a:pt x="3364679" y="233"/>
                </a:moveTo>
                <a:cubicBezTo>
                  <a:pt x="3770137" y="9233"/>
                  <a:pt x="4140017" y="278920"/>
                  <a:pt x="4257726" y="689265"/>
                </a:cubicBezTo>
                <a:lnTo>
                  <a:pt x="5306962" y="4346974"/>
                </a:lnTo>
                <a:cubicBezTo>
                  <a:pt x="5451836" y="4852014"/>
                  <a:pt x="5159863" y="5378873"/>
                  <a:pt x="4654824" y="5523746"/>
                </a:cubicBezTo>
                <a:lnTo>
                  <a:pt x="2642314" y="6101047"/>
                </a:lnTo>
                <a:lnTo>
                  <a:pt x="0" y="6101047"/>
                </a:lnTo>
                <a:lnTo>
                  <a:pt x="0" y="920916"/>
                </a:lnTo>
                <a:lnTo>
                  <a:pt x="3080954" y="37126"/>
                </a:lnTo>
                <a:cubicBezTo>
                  <a:pt x="3175649" y="9962"/>
                  <a:pt x="3271112" y="-1844"/>
                  <a:pt x="3364679" y="233"/>
                </a:cubicBezTo>
                <a:close/>
              </a:path>
            </a:pathLst>
          </a:custGeom>
        </p:spPr>
        <p:txBody>
          <a:bodyPr wrap="square">
            <a:noAutofit/>
          </a:bodyPr>
          <a:lstStyle/>
          <a:p>
            <a:endParaRPr lang="zh-CN" altLang="en-US"/>
          </a:p>
        </p:txBody>
      </p:sp>
      <p:sp>
        <p:nvSpPr>
          <p:cNvPr id="17" name="任意多边形: 形状 16"/>
          <p:cNvSpPr/>
          <p:nvPr userDrawn="1"/>
        </p:nvSpPr>
        <p:spPr>
          <a:xfrm rot="21142631">
            <a:off x="-381471" y="856244"/>
            <a:ext cx="5272529" cy="5707895"/>
          </a:xfrm>
          <a:custGeom>
            <a:avLst/>
            <a:gdLst>
              <a:gd name="connsiteX0" fmla="*/ 4512921 w 5272529"/>
              <a:gd name="connsiteY0" fmla="*/ 19328 h 5707895"/>
              <a:gd name="connsiteX1" fmla="*/ 5272529 w 5272529"/>
              <a:gd name="connsiteY1" fmla="*/ 951335 h 5707895"/>
              <a:gd name="connsiteX2" fmla="*/ 5272529 w 5272529"/>
              <a:gd name="connsiteY2" fmla="*/ 4756560 h 5707895"/>
              <a:gd name="connsiteX3" fmla="*/ 4321194 w 5272529"/>
              <a:gd name="connsiteY3" fmla="*/ 5707895 h 5707895"/>
              <a:gd name="connsiteX4" fmla="*/ 515969 w 5272529"/>
              <a:gd name="connsiteY4" fmla="*/ 5707895 h 5707895"/>
              <a:gd name="connsiteX5" fmla="*/ 145667 w 5272529"/>
              <a:gd name="connsiteY5" fmla="*/ 5633134 h 5707895"/>
              <a:gd name="connsiteX6" fmla="*/ 0 w 5272529"/>
              <a:gd name="connsiteY6" fmla="*/ 5554070 h 5707895"/>
              <a:gd name="connsiteX7" fmla="*/ 743323 w 5272529"/>
              <a:gd name="connsiteY7" fmla="*/ 0 h 5707895"/>
              <a:gd name="connsiteX8" fmla="*/ 4321194 w 5272529"/>
              <a:gd name="connsiteY8" fmla="*/ 0 h 5707895"/>
              <a:gd name="connsiteX9" fmla="*/ 4512921 w 5272529"/>
              <a:gd name="connsiteY9" fmla="*/ 19328 h 570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2529" h="5707895">
                <a:moveTo>
                  <a:pt x="4512921" y="19328"/>
                </a:moveTo>
                <a:cubicBezTo>
                  <a:pt x="4946429" y="108036"/>
                  <a:pt x="5272529" y="491603"/>
                  <a:pt x="5272529" y="951335"/>
                </a:cubicBezTo>
                <a:lnTo>
                  <a:pt x="5272529" y="4756560"/>
                </a:lnTo>
                <a:cubicBezTo>
                  <a:pt x="5272529" y="5281968"/>
                  <a:pt x="4846602" y="5707895"/>
                  <a:pt x="4321194" y="5707895"/>
                </a:cubicBezTo>
                <a:lnTo>
                  <a:pt x="515969" y="5707895"/>
                </a:lnTo>
                <a:cubicBezTo>
                  <a:pt x="384617" y="5707895"/>
                  <a:pt x="259483" y="5681274"/>
                  <a:pt x="145667" y="5633134"/>
                </a:cubicBezTo>
                <a:lnTo>
                  <a:pt x="0" y="5554070"/>
                </a:lnTo>
                <a:lnTo>
                  <a:pt x="743323" y="0"/>
                </a:lnTo>
                <a:lnTo>
                  <a:pt x="4321194" y="0"/>
                </a:lnTo>
                <a:cubicBezTo>
                  <a:pt x="4386870" y="0"/>
                  <a:pt x="4450992" y="6655"/>
                  <a:pt x="4512921" y="19328"/>
                </a:cubicBezTo>
                <a:close/>
              </a:path>
            </a:pathLst>
          </a:custGeom>
          <a:noFill/>
          <a:ln>
            <a:solidFill>
              <a:schemeClr val="accent3">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形状 22"/>
          <p:cNvSpPr/>
          <p:nvPr userDrawn="1"/>
        </p:nvSpPr>
        <p:spPr>
          <a:xfrm rot="21142631">
            <a:off x="11430530" y="-56538"/>
            <a:ext cx="811318" cy="912069"/>
          </a:xfrm>
          <a:custGeom>
            <a:avLst/>
            <a:gdLst>
              <a:gd name="connsiteX0" fmla="*/ 9825 w 811318"/>
              <a:gd name="connsiteY0" fmla="*/ 0 h 912069"/>
              <a:gd name="connsiteX1" fmla="*/ 811318 w 811318"/>
              <a:gd name="connsiteY1" fmla="*/ 107267 h 912069"/>
              <a:gd name="connsiteX2" fmla="*/ 703609 w 811318"/>
              <a:gd name="connsiteY2" fmla="*/ 912069 h 912069"/>
              <a:gd name="connsiteX3" fmla="*/ 172684 w 811318"/>
              <a:gd name="connsiteY3" fmla="*/ 912069 h 912069"/>
              <a:gd name="connsiteX4" fmla="*/ 0 w 811318"/>
              <a:gd name="connsiteY4" fmla="*/ 739385 h 912069"/>
              <a:gd name="connsiteX5" fmla="*/ 0 w 811318"/>
              <a:gd name="connsiteY5" fmla="*/ 48668 h 91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318" h="912069">
                <a:moveTo>
                  <a:pt x="9825" y="0"/>
                </a:moveTo>
                <a:lnTo>
                  <a:pt x="811318" y="107267"/>
                </a:lnTo>
                <a:lnTo>
                  <a:pt x="703609" y="912069"/>
                </a:lnTo>
                <a:lnTo>
                  <a:pt x="172684" y="912069"/>
                </a:lnTo>
                <a:cubicBezTo>
                  <a:pt x="77313" y="912069"/>
                  <a:pt x="0" y="834756"/>
                  <a:pt x="0" y="739385"/>
                </a:cubicBezTo>
                <a:lnTo>
                  <a:pt x="0" y="486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形状 24"/>
          <p:cNvSpPr/>
          <p:nvPr userDrawn="1"/>
        </p:nvSpPr>
        <p:spPr>
          <a:xfrm rot="21142631">
            <a:off x="11303004" y="-53655"/>
            <a:ext cx="945887" cy="1020481"/>
          </a:xfrm>
          <a:custGeom>
            <a:avLst/>
            <a:gdLst>
              <a:gd name="connsiteX0" fmla="*/ 102451 w 945887"/>
              <a:gd name="connsiteY0" fmla="*/ 0 h 1020481"/>
              <a:gd name="connsiteX1" fmla="*/ 945887 w 945887"/>
              <a:gd name="connsiteY1" fmla="*/ 112880 h 1020481"/>
              <a:gd name="connsiteX2" fmla="*/ 824420 w 945887"/>
              <a:gd name="connsiteY2" fmla="*/ 1020481 h 1020481"/>
              <a:gd name="connsiteX3" fmla="*/ 172684 w 945887"/>
              <a:gd name="connsiteY3" fmla="*/ 1020481 h 1020481"/>
              <a:gd name="connsiteX4" fmla="*/ 0 w 945887"/>
              <a:gd name="connsiteY4" fmla="*/ 847797 h 1020481"/>
              <a:gd name="connsiteX5" fmla="*/ 0 w 945887"/>
              <a:gd name="connsiteY5" fmla="*/ 157080 h 1020481"/>
              <a:gd name="connsiteX6" fmla="*/ 50577 w 945887"/>
              <a:gd name="connsiteY6" fmla="*/ 34974 h 102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5887" h="1020481">
                <a:moveTo>
                  <a:pt x="102451" y="0"/>
                </a:moveTo>
                <a:lnTo>
                  <a:pt x="945887" y="112880"/>
                </a:lnTo>
                <a:lnTo>
                  <a:pt x="824420" y="1020481"/>
                </a:lnTo>
                <a:lnTo>
                  <a:pt x="172684" y="1020481"/>
                </a:lnTo>
                <a:cubicBezTo>
                  <a:pt x="77313" y="1020481"/>
                  <a:pt x="0" y="943168"/>
                  <a:pt x="0" y="847797"/>
                </a:cubicBezTo>
                <a:lnTo>
                  <a:pt x="0" y="157080"/>
                </a:lnTo>
                <a:cubicBezTo>
                  <a:pt x="-1" y="109394"/>
                  <a:pt x="19328" y="66223"/>
                  <a:pt x="50577" y="34974"/>
                </a:cubicBezTo>
                <a:close/>
              </a:path>
            </a:pathLst>
          </a:custGeom>
          <a:noFill/>
          <a:ln>
            <a:solidFill>
              <a:schemeClr val="accent3">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9" name="文本占位符 16"/>
          <p:cNvSpPr>
            <a:spLocks noGrp="1"/>
          </p:cNvSpPr>
          <p:nvPr>
            <p:ph type="body" sz="quarter" idx="15"/>
          </p:nvPr>
        </p:nvSpPr>
        <p:spPr>
          <a:xfrm>
            <a:off x="5706016" y="3334855"/>
            <a:ext cx="5595938" cy="749300"/>
          </a:xfrm>
        </p:spPr>
        <p:txBody>
          <a:bodyPr anchor="ctr">
            <a:normAutofit/>
          </a:bodyPr>
          <a:lstStyle>
            <a:lvl1pPr marL="0" indent="0" algn="ctr">
              <a:buFontTx/>
              <a:buNone/>
              <a:defRPr sz="1800"/>
            </a:lvl1pPr>
            <a:lvl2pPr marL="457200" indent="0">
              <a:buNone/>
              <a:defRPr/>
            </a:lvl2pPr>
          </a:lstStyle>
          <a:p>
            <a:pPr lvl="0"/>
            <a:r>
              <a:rPr lang="zh-CN" altLang="en-US" dirty="0"/>
              <a:t>单击此处编辑母版文本样式</a:t>
            </a:r>
          </a:p>
        </p:txBody>
      </p:sp>
      <p:sp>
        <p:nvSpPr>
          <p:cNvPr id="30" name="文本占位符 14"/>
          <p:cNvSpPr>
            <a:spLocks noGrp="1"/>
          </p:cNvSpPr>
          <p:nvPr>
            <p:ph type="body" sz="quarter" idx="14" hasCustomPrompt="1"/>
          </p:nvPr>
        </p:nvSpPr>
        <p:spPr>
          <a:xfrm>
            <a:off x="5716335" y="2146269"/>
            <a:ext cx="5575300" cy="1573498"/>
          </a:xfrm>
        </p:spPr>
        <p:txBody>
          <a:bodyPr anchor="ctr">
            <a:noAutofit/>
          </a:bodyPr>
          <a:lstStyle>
            <a:lvl1pPr marL="0" indent="0" algn="ctr">
              <a:buFontTx/>
              <a:buNone/>
              <a:defRPr sz="4800"/>
            </a:lvl1pPr>
          </a:lstStyle>
          <a:p>
            <a:pPr lvl="0"/>
            <a:r>
              <a:rPr lang="zh-CN" altLang="en-US" dirty="0"/>
              <a:t>单击编辑文本</a:t>
            </a:r>
          </a:p>
        </p:txBody>
      </p:sp>
      <p:sp>
        <p:nvSpPr>
          <p:cNvPr id="31" name="任意多边形 37"/>
          <p:cNvSpPr/>
          <p:nvPr userDrawn="1"/>
        </p:nvSpPr>
        <p:spPr>
          <a:xfrm rot="20083528">
            <a:off x="9293997" y="5276187"/>
            <a:ext cx="3440215" cy="2030486"/>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15" name="任意多边形: 形状 14"/>
          <p:cNvSpPr>
            <a:spLocks noGrp="1"/>
          </p:cNvSpPr>
          <p:nvPr>
            <p:ph type="pic" sz="quarter" idx="10"/>
          </p:nvPr>
        </p:nvSpPr>
        <p:spPr>
          <a:xfrm>
            <a:off x="7372031" y="68686"/>
            <a:ext cx="4819968" cy="6720626"/>
          </a:xfrm>
          <a:custGeom>
            <a:avLst/>
            <a:gdLst>
              <a:gd name="connsiteX0" fmla="*/ 3360313 w 4819968"/>
              <a:gd name="connsiteY0" fmla="*/ 0 h 6720626"/>
              <a:gd name="connsiteX1" fmla="*/ 3980973 w 4819968"/>
              <a:gd name="connsiteY1" fmla="*/ 257086 h 6720626"/>
              <a:gd name="connsiteX2" fmla="*/ 4819968 w 4819968"/>
              <a:gd name="connsiteY2" fmla="*/ 1096081 h 6720626"/>
              <a:gd name="connsiteX3" fmla="*/ 4819968 w 4819968"/>
              <a:gd name="connsiteY3" fmla="*/ 5624545 h 6720626"/>
              <a:gd name="connsiteX4" fmla="*/ 3980973 w 4819968"/>
              <a:gd name="connsiteY4" fmla="*/ 6463540 h 6720626"/>
              <a:gd name="connsiteX5" fmla="*/ 2739653 w 4819968"/>
              <a:gd name="connsiteY5" fmla="*/ 6463540 h 6720626"/>
              <a:gd name="connsiteX6" fmla="*/ 257086 w 4819968"/>
              <a:gd name="connsiteY6" fmla="*/ 3980973 h 6720626"/>
              <a:gd name="connsiteX7" fmla="*/ 257086 w 4819968"/>
              <a:gd name="connsiteY7" fmla="*/ 2739653 h 6720626"/>
              <a:gd name="connsiteX8" fmla="*/ 2739653 w 4819968"/>
              <a:gd name="connsiteY8" fmla="*/ 257086 h 6720626"/>
              <a:gd name="connsiteX9" fmla="*/ 3360313 w 4819968"/>
              <a:gd name="connsiteY9" fmla="*/ 0 h 672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9968" h="6720626">
                <a:moveTo>
                  <a:pt x="3360313" y="0"/>
                </a:moveTo>
                <a:cubicBezTo>
                  <a:pt x="3584948" y="0"/>
                  <a:pt x="3809582" y="85695"/>
                  <a:pt x="3980973" y="257086"/>
                </a:cubicBezTo>
                <a:lnTo>
                  <a:pt x="4819968" y="1096081"/>
                </a:lnTo>
                <a:lnTo>
                  <a:pt x="4819968" y="5624545"/>
                </a:lnTo>
                <a:lnTo>
                  <a:pt x="3980973" y="6463540"/>
                </a:lnTo>
                <a:cubicBezTo>
                  <a:pt x="3638192" y="6806322"/>
                  <a:pt x="3082434" y="6806322"/>
                  <a:pt x="2739653" y="6463540"/>
                </a:cubicBezTo>
                <a:lnTo>
                  <a:pt x="257086" y="3980973"/>
                </a:lnTo>
                <a:cubicBezTo>
                  <a:pt x="-85695" y="3638192"/>
                  <a:pt x="-85695" y="3082435"/>
                  <a:pt x="257086" y="2739653"/>
                </a:cubicBezTo>
                <a:lnTo>
                  <a:pt x="2739653" y="257086"/>
                </a:lnTo>
                <a:cubicBezTo>
                  <a:pt x="2911044" y="85695"/>
                  <a:pt x="3135678" y="0"/>
                  <a:pt x="3360313" y="0"/>
                </a:cubicBezTo>
                <a:close/>
              </a:path>
            </a:pathLst>
          </a:custGeom>
        </p:spPr>
        <p:txBody>
          <a:bodyPr wrap="square">
            <a:noAutofit/>
          </a:bodyPr>
          <a:lstStyle/>
          <a:p>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10" name="任意多边形 37"/>
          <p:cNvSpPr/>
          <p:nvPr userDrawn="1"/>
        </p:nvSpPr>
        <p:spPr>
          <a:xfrm rot="20083528">
            <a:off x="5598599" y="3255638"/>
            <a:ext cx="7831706" cy="4622435"/>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6" name="标题 1"/>
          <p:cNvSpPr>
            <a:spLocks noGrp="1"/>
          </p:cNvSpPr>
          <p:nvPr>
            <p:ph type="title"/>
          </p:nvPr>
        </p:nvSpPr>
        <p:spPr>
          <a:xfrm>
            <a:off x="838200" y="365125"/>
            <a:ext cx="10515600" cy="1325563"/>
          </a:xfrm>
        </p:spPr>
        <p:txBody>
          <a:bodyPr/>
          <a:lstStyle/>
          <a:p>
            <a:r>
              <a:rPr lang="zh-CN" altLang="en-US" dirty="0"/>
              <a:t>单击此处编辑母版标题样式</a:t>
            </a:r>
          </a:p>
        </p:txBody>
      </p:sp>
      <p:sp>
        <p:nvSpPr>
          <p:cNvPr id="7" name="内容占位符 2"/>
          <p:cNvSpPr>
            <a:spLocks noGrp="1"/>
          </p:cNvSpPr>
          <p:nvPr>
            <p:ph idx="1"/>
          </p:nvPr>
        </p:nvSpPr>
        <p:spPr>
          <a:xfrm>
            <a:off x="838200" y="1825625"/>
            <a:ext cx="10515600" cy="4351338"/>
          </a:xfrm>
        </p:spPr>
        <p:txBody>
          <a:bodyPr/>
          <a:lstStyle>
            <a:lvl1pPr>
              <a:defRPr sz="1800"/>
            </a:lvl1pPr>
          </a:lstStyle>
          <a:p>
            <a:pPr lvl="0"/>
            <a:r>
              <a:rPr lang="zh-CN" altLang="en-US" dirty="0"/>
              <a:t>单击此处编辑母版文本样式</a:t>
            </a:r>
          </a:p>
        </p:txBody>
      </p:sp>
      <p:sp>
        <p:nvSpPr>
          <p:cNvPr id="13" name="任意多边形: 形状 12"/>
          <p:cNvSpPr/>
          <p:nvPr userDrawn="1"/>
        </p:nvSpPr>
        <p:spPr>
          <a:xfrm rot="20083528">
            <a:off x="7365523" y="4241488"/>
            <a:ext cx="5718404" cy="3364014"/>
          </a:xfrm>
          <a:custGeom>
            <a:avLst/>
            <a:gdLst>
              <a:gd name="connsiteX0" fmla="*/ 5483214 w 5718404"/>
              <a:gd name="connsiteY0" fmla="*/ 73570 h 3364014"/>
              <a:gd name="connsiteX1" fmla="*/ 5714308 w 5718404"/>
              <a:gd name="connsiteY1" fmla="*/ 213778 h 3364014"/>
              <a:gd name="connsiteX2" fmla="*/ 5718404 w 5718404"/>
              <a:gd name="connsiteY2" fmla="*/ 217683 h 3364014"/>
              <a:gd name="connsiteX3" fmla="*/ 4232850 w 5718404"/>
              <a:gd name="connsiteY3" fmla="*/ 3364014 h 3364014"/>
              <a:gd name="connsiteX4" fmla="*/ 2 w 5718404"/>
              <a:gd name="connsiteY4" fmla="*/ 1365457 h 3364014"/>
              <a:gd name="connsiteX5" fmla="*/ 0 w 5718404"/>
              <a:gd name="connsiteY5" fmla="*/ 936180 h 3364014"/>
              <a:gd name="connsiteX6" fmla="*/ 936181 w 5718404"/>
              <a:gd name="connsiteY6" fmla="*/ 0 h 3364014"/>
              <a:gd name="connsiteX7" fmla="*/ 5118811 w 5718404"/>
              <a:gd name="connsiteY7" fmla="*/ 0 h 3364014"/>
              <a:gd name="connsiteX8" fmla="*/ 5483214 w 5718404"/>
              <a:gd name="connsiteY8" fmla="*/ 73570 h 336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404" h="3364014">
                <a:moveTo>
                  <a:pt x="5483214" y="73570"/>
                </a:moveTo>
                <a:cubicBezTo>
                  <a:pt x="5567216" y="109100"/>
                  <a:pt x="5644952" y="156541"/>
                  <a:pt x="5714308" y="213778"/>
                </a:cubicBezTo>
                <a:lnTo>
                  <a:pt x="5718404" y="217683"/>
                </a:lnTo>
                <a:lnTo>
                  <a:pt x="4232850" y="3364014"/>
                </a:lnTo>
                <a:lnTo>
                  <a:pt x="2" y="1365457"/>
                </a:lnTo>
                <a:lnTo>
                  <a:pt x="0" y="936180"/>
                </a:lnTo>
                <a:cubicBezTo>
                  <a:pt x="0" y="419143"/>
                  <a:pt x="419143" y="2"/>
                  <a:pt x="936181" y="0"/>
                </a:cubicBezTo>
                <a:lnTo>
                  <a:pt x="5118811" y="0"/>
                </a:lnTo>
                <a:cubicBezTo>
                  <a:pt x="5248069" y="0"/>
                  <a:pt x="5371210" y="26197"/>
                  <a:pt x="5483214" y="73570"/>
                </a:cubicBez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 name="任意多边形 43"/>
          <p:cNvSpPr/>
          <p:nvPr userDrawn="1"/>
        </p:nvSpPr>
        <p:spPr>
          <a:xfrm rot="20130343">
            <a:off x="-240452" y="-118847"/>
            <a:ext cx="1158586" cy="877457"/>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形状 16"/>
          <p:cNvSpPr/>
          <p:nvPr userDrawn="1"/>
        </p:nvSpPr>
        <p:spPr>
          <a:xfrm rot="19492083">
            <a:off x="7072658" y="4413201"/>
            <a:ext cx="6554635" cy="3366038"/>
          </a:xfrm>
          <a:custGeom>
            <a:avLst/>
            <a:gdLst>
              <a:gd name="connsiteX0" fmla="*/ 6468760 w 6554635"/>
              <a:gd name="connsiteY0" fmla="*/ 165290 h 3366038"/>
              <a:gd name="connsiteX1" fmla="*/ 6554635 w 6554635"/>
              <a:gd name="connsiteY1" fmla="*/ 226344 h 3366038"/>
              <a:gd name="connsiteX2" fmla="*/ 4345404 w 6554635"/>
              <a:gd name="connsiteY2" fmla="*/ 3366038 h 3366038"/>
              <a:gd name="connsiteX3" fmla="*/ 0 w 6554635"/>
              <a:gd name="connsiteY3" fmla="*/ 308415 h 3366038"/>
              <a:gd name="connsiteX4" fmla="*/ 137474 w 6554635"/>
              <a:gd name="connsiteY4" fmla="*/ 194988 h 3366038"/>
              <a:gd name="connsiteX5" fmla="*/ 775819 w 6554635"/>
              <a:gd name="connsiteY5" fmla="*/ 0 h 3366038"/>
              <a:gd name="connsiteX6" fmla="*/ 5876738 w 6554635"/>
              <a:gd name="connsiteY6" fmla="*/ 0 h 3366038"/>
              <a:gd name="connsiteX7" fmla="*/ 6321147 w 6554635"/>
              <a:gd name="connsiteY7" fmla="*/ 89722 h 3366038"/>
              <a:gd name="connsiteX8" fmla="*/ 6468760 w 6554635"/>
              <a:gd name="connsiteY8" fmla="*/ 165290 h 3366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4635" h="3366038">
                <a:moveTo>
                  <a:pt x="6468760" y="165290"/>
                </a:moveTo>
                <a:lnTo>
                  <a:pt x="6554635" y="226344"/>
                </a:lnTo>
                <a:lnTo>
                  <a:pt x="4345404" y="3366038"/>
                </a:lnTo>
                <a:lnTo>
                  <a:pt x="0" y="308415"/>
                </a:lnTo>
                <a:lnTo>
                  <a:pt x="137474" y="194988"/>
                </a:lnTo>
                <a:cubicBezTo>
                  <a:pt x="319693" y="71884"/>
                  <a:pt x="539361" y="1"/>
                  <a:pt x="775819" y="0"/>
                </a:cubicBezTo>
                <a:lnTo>
                  <a:pt x="5876738" y="0"/>
                </a:lnTo>
                <a:cubicBezTo>
                  <a:pt x="6034376" y="0"/>
                  <a:pt x="6184553" y="31948"/>
                  <a:pt x="6321147" y="89722"/>
                </a:cubicBezTo>
                <a:cubicBezTo>
                  <a:pt x="6372369" y="111388"/>
                  <a:pt x="6421681" y="136685"/>
                  <a:pt x="6468760" y="165290"/>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5" name="任意多边形 37"/>
          <p:cNvSpPr/>
          <p:nvPr userDrawn="1"/>
        </p:nvSpPr>
        <p:spPr>
          <a:xfrm rot="20083528">
            <a:off x="9293997" y="5276187"/>
            <a:ext cx="3440215" cy="2030486"/>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43"/>
          <p:cNvSpPr/>
          <p:nvPr userDrawn="1"/>
        </p:nvSpPr>
        <p:spPr>
          <a:xfrm rot="20130343">
            <a:off x="-329412" y="-160768"/>
            <a:ext cx="1554927" cy="1177626"/>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任意多边形: 形状 7"/>
          <p:cNvSpPr/>
          <p:nvPr userDrawn="1"/>
        </p:nvSpPr>
        <p:spPr>
          <a:xfrm rot="2700000">
            <a:off x="7624640" y="116801"/>
            <a:ext cx="6329286" cy="7336869"/>
          </a:xfrm>
          <a:custGeom>
            <a:avLst/>
            <a:gdLst>
              <a:gd name="connsiteX0" fmla="*/ 0 w 6329286"/>
              <a:gd name="connsiteY0" fmla="*/ 1479948 h 7336869"/>
              <a:gd name="connsiteX1" fmla="*/ 1479949 w 6329286"/>
              <a:gd name="connsiteY1" fmla="*/ 0 h 7336869"/>
              <a:gd name="connsiteX2" fmla="*/ 6329286 w 6329286"/>
              <a:gd name="connsiteY2" fmla="*/ 4849338 h 7336869"/>
              <a:gd name="connsiteX3" fmla="*/ 3841755 w 6329286"/>
              <a:gd name="connsiteY3" fmla="*/ 7336869 h 7336869"/>
              <a:gd name="connsiteX4" fmla="*/ 1240797 w 6329286"/>
              <a:gd name="connsiteY4" fmla="*/ 7336869 h 7336869"/>
              <a:gd name="connsiteX5" fmla="*/ 0 w 6329286"/>
              <a:gd name="connsiteY5" fmla="*/ 6096072 h 733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29286" h="7336869">
                <a:moveTo>
                  <a:pt x="0" y="1479948"/>
                </a:moveTo>
                <a:lnTo>
                  <a:pt x="1479949" y="0"/>
                </a:lnTo>
                <a:lnTo>
                  <a:pt x="6329286" y="4849338"/>
                </a:lnTo>
                <a:lnTo>
                  <a:pt x="3841755" y="7336869"/>
                </a:lnTo>
                <a:lnTo>
                  <a:pt x="1240797" y="7336869"/>
                </a:lnTo>
                <a:cubicBezTo>
                  <a:pt x="555524" y="7336869"/>
                  <a:pt x="1" y="6781345"/>
                  <a:pt x="0" y="6096072"/>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任意多边形: 形状 8"/>
          <p:cNvSpPr/>
          <p:nvPr userDrawn="1"/>
        </p:nvSpPr>
        <p:spPr>
          <a:xfrm rot="4748385">
            <a:off x="-221653" y="-78173"/>
            <a:ext cx="1805547" cy="1733478"/>
          </a:xfrm>
          <a:custGeom>
            <a:avLst/>
            <a:gdLst>
              <a:gd name="connsiteX0" fmla="*/ 0 w 1805547"/>
              <a:gd name="connsiteY0" fmla="*/ 1387083 h 1733478"/>
              <a:gd name="connsiteX1" fmla="*/ 266112 w 1805547"/>
              <a:gd name="connsiteY1" fmla="*/ 0 h 1733478"/>
              <a:gd name="connsiteX2" fmla="*/ 1399931 w 1805547"/>
              <a:gd name="connsiteY2" fmla="*/ 0 h 1733478"/>
              <a:gd name="connsiteX3" fmla="*/ 1805547 w 1805547"/>
              <a:gd name="connsiteY3" fmla="*/ 405616 h 1733478"/>
              <a:gd name="connsiteX4" fmla="*/ 1805547 w 1805547"/>
              <a:gd name="connsiteY4" fmla="*/ 1733478 h 1733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5547" h="1733478">
                <a:moveTo>
                  <a:pt x="0" y="1387083"/>
                </a:moveTo>
                <a:lnTo>
                  <a:pt x="266112" y="0"/>
                </a:lnTo>
                <a:lnTo>
                  <a:pt x="1399931" y="0"/>
                </a:lnTo>
                <a:cubicBezTo>
                  <a:pt x="1623947" y="0"/>
                  <a:pt x="1805547" y="181600"/>
                  <a:pt x="1805547" y="405616"/>
                </a:cubicBezTo>
                <a:lnTo>
                  <a:pt x="1805547" y="1733478"/>
                </a:ln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矩形: 圆角 9"/>
          <p:cNvSpPr/>
          <p:nvPr userDrawn="1"/>
        </p:nvSpPr>
        <p:spPr>
          <a:xfrm rot="2700000">
            <a:off x="1191607" y="1025236"/>
            <a:ext cx="1068649" cy="106864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p:cNvSpPr/>
          <p:nvPr userDrawn="1"/>
        </p:nvSpPr>
        <p:spPr>
          <a:xfrm rot="4748385">
            <a:off x="369648" y="5507074"/>
            <a:ext cx="1124395" cy="1968489"/>
          </a:xfrm>
          <a:custGeom>
            <a:avLst/>
            <a:gdLst>
              <a:gd name="connsiteX0" fmla="*/ 8241 w 1124395"/>
              <a:gd name="connsiteY0" fmla="*/ 323870 h 1968489"/>
              <a:gd name="connsiteX1" fmla="*/ 405616 w 1124395"/>
              <a:gd name="connsiteY1" fmla="*/ 0 h 1968489"/>
              <a:gd name="connsiteX2" fmla="*/ 1124395 w 1124395"/>
              <a:gd name="connsiteY2" fmla="*/ 0 h 1968489"/>
              <a:gd name="connsiteX3" fmla="*/ 746740 w 1124395"/>
              <a:gd name="connsiteY3" fmla="*/ 1968489 h 1968489"/>
              <a:gd name="connsiteX4" fmla="*/ 0 w 1124395"/>
              <a:gd name="connsiteY4" fmla="*/ 1825227 h 1968489"/>
              <a:gd name="connsiteX5" fmla="*/ 0 w 1124395"/>
              <a:gd name="connsiteY5" fmla="*/ 405616 h 1968489"/>
              <a:gd name="connsiteX6" fmla="*/ 8241 w 1124395"/>
              <a:gd name="connsiteY6" fmla="*/ 323870 h 1968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4395" h="1968489">
                <a:moveTo>
                  <a:pt x="8241" y="323870"/>
                </a:moveTo>
                <a:cubicBezTo>
                  <a:pt x="46063" y="139037"/>
                  <a:pt x="209602" y="0"/>
                  <a:pt x="405616" y="0"/>
                </a:cubicBezTo>
                <a:lnTo>
                  <a:pt x="1124395" y="0"/>
                </a:lnTo>
                <a:lnTo>
                  <a:pt x="746740" y="1968489"/>
                </a:lnTo>
                <a:lnTo>
                  <a:pt x="0" y="1825227"/>
                </a:lnTo>
                <a:lnTo>
                  <a:pt x="0" y="405616"/>
                </a:lnTo>
                <a:cubicBezTo>
                  <a:pt x="0" y="377614"/>
                  <a:pt x="2837" y="350275"/>
                  <a:pt x="8241" y="323870"/>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任意多边形: 形状 11"/>
          <p:cNvSpPr/>
          <p:nvPr userDrawn="1"/>
        </p:nvSpPr>
        <p:spPr>
          <a:xfrm rot="7086780">
            <a:off x="1769212" y="6294635"/>
            <a:ext cx="686245" cy="986117"/>
          </a:xfrm>
          <a:custGeom>
            <a:avLst/>
            <a:gdLst>
              <a:gd name="connsiteX0" fmla="*/ 12945 w 686245"/>
              <a:gd name="connsiteY0" fmla="*/ 885512 h 986117"/>
              <a:gd name="connsiteX1" fmla="*/ 0 w 686245"/>
              <a:gd name="connsiteY1" fmla="*/ 821395 h 986117"/>
              <a:gd name="connsiteX2" fmla="*/ 0 w 686245"/>
              <a:gd name="connsiteY2" fmla="*/ 162526 h 986117"/>
              <a:gd name="connsiteX3" fmla="*/ 48246 w 686245"/>
              <a:gd name="connsiteY3" fmla="*/ 46050 h 986117"/>
              <a:gd name="connsiteX4" fmla="*/ 159420 w 686245"/>
              <a:gd name="connsiteY4" fmla="*/ 0 h 986117"/>
              <a:gd name="connsiteX5" fmla="*/ 686245 w 686245"/>
              <a:gd name="connsiteY5" fmla="*/ 986117 h 986117"/>
              <a:gd name="connsiteX6" fmla="*/ 164722 w 686245"/>
              <a:gd name="connsiteY6" fmla="*/ 986117 h 986117"/>
              <a:gd name="connsiteX7" fmla="*/ 12945 w 686245"/>
              <a:gd name="connsiteY7" fmla="*/ 885512 h 986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245" h="986117">
                <a:moveTo>
                  <a:pt x="12945" y="885512"/>
                </a:moveTo>
                <a:cubicBezTo>
                  <a:pt x="4609" y="865805"/>
                  <a:pt x="0" y="844138"/>
                  <a:pt x="0" y="821395"/>
                </a:cubicBezTo>
                <a:lnTo>
                  <a:pt x="0" y="162526"/>
                </a:lnTo>
                <a:cubicBezTo>
                  <a:pt x="0" y="117039"/>
                  <a:pt x="18437" y="75859"/>
                  <a:pt x="48246" y="46050"/>
                </a:cubicBezTo>
                <a:lnTo>
                  <a:pt x="159420" y="0"/>
                </a:lnTo>
                <a:lnTo>
                  <a:pt x="686245" y="986117"/>
                </a:lnTo>
                <a:lnTo>
                  <a:pt x="164722" y="986117"/>
                </a:lnTo>
                <a:cubicBezTo>
                  <a:pt x="96492" y="986117"/>
                  <a:pt x="37951" y="944633"/>
                  <a:pt x="12945" y="885512"/>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25" name="组合 24"/>
          <p:cNvGrpSpPr/>
          <p:nvPr userDrawn="1"/>
        </p:nvGrpSpPr>
        <p:grpSpPr>
          <a:xfrm>
            <a:off x="5905128" y="461469"/>
            <a:ext cx="1334432" cy="1056395"/>
            <a:chOff x="4555965" y="-531967"/>
            <a:chExt cx="2564468" cy="2030146"/>
          </a:xfrm>
        </p:grpSpPr>
        <p:sp>
          <p:nvSpPr>
            <p:cNvPr id="26" name="矩形: 圆角 25"/>
            <p:cNvSpPr/>
            <p:nvPr/>
          </p:nvSpPr>
          <p:spPr>
            <a:xfrm rot="4748385">
              <a:off x="4555965" y="-531967"/>
              <a:ext cx="2030146" cy="2030145"/>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7" name="矩形: 圆角 26"/>
            <p:cNvSpPr/>
            <p:nvPr/>
          </p:nvSpPr>
          <p:spPr>
            <a:xfrm rot="7086780">
              <a:off x="6132120" y="-31514"/>
              <a:ext cx="988313" cy="988313"/>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grpSp>
        <p:nvGrpSpPr>
          <p:cNvPr id="10" name="组合 9"/>
          <p:cNvGrpSpPr/>
          <p:nvPr userDrawn="1"/>
        </p:nvGrpSpPr>
        <p:grpSpPr>
          <a:xfrm flipH="1">
            <a:off x="9610408" y="5938064"/>
            <a:ext cx="2657792" cy="1201695"/>
            <a:chOff x="-52399" y="5929121"/>
            <a:chExt cx="2657792" cy="1201695"/>
          </a:xfrm>
        </p:grpSpPr>
        <p:sp>
          <p:nvSpPr>
            <p:cNvPr id="8" name="任意多边形: 形状 7"/>
            <p:cNvSpPr/>
            <p:nvPr userDrawn="1"/>
          </p:nvSpPr>
          <p:spPr>
            <a:xfrm rot="4748385">
              <a:off x="369648" y="5507074"/>
              <a:ext cx="1124395" cy="1968489"/>
            </a:xfrm>
            <a:custGeom>
              <a:avLst/>
              <a:gdLst>
                <a:gd name="connsiteX0" fmla="*/ 8241 w 1124395"/>
                <a:gd name="connsiteY0" fmla="*/ 323870 h 1968489"/>
                <a:gd name="connsiteX1" fmla="*/ 405616 w 1124395"/>
                <a:gd name="connsiteY1" fmla="*/ 0 h 1968489"/>
                <a:gd name="connsiteX2" fmla="*/ 1124395 w 1124395"/>
                <a:gd name="connsiteY2" fmla="*/ 0 h 1968489"/>
                <a:gd name="connsiteX3" fmla="*/ 746740 w 1124395"/>
                <a:gd name="connsiteY3" fmla="*/ 1968489 h 1968489"/>
                <a:gd name="connsiteX4" fmla="*/ 0 w 1124395"/>
                <a:gd name="connsiteY4" fmla="*/ 1825227 h 1968489"/>
                <a:gd name="connsiteX5" fmla="*/ 0 w 1124395"/>
                <a:gd name="connsiteY5" fmla="*/ 405616 h 1968489"/>
                <a:gd name="connsiteX6" fmla="*/ 8241 w 1124395"/>
                <a:gd name="connsiteY6" fmla="*/ 323870 h 1968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4395" h="1968489">
                  <a:moveTo>
                    <a:pt x="8241" y="323870"/>
                  </a:moveTo>
                  <a:cubicBezTo>
                    <a:pt x="46063" y="139037"/>
                    <a:pt x="209602" y="0"/>
                    <a:pt x="405616" y="0"/>
                  </a:cubicBezTo>
                  <a:lnTo>
                    <a:pt x="1124395" y="0"/>
                  </a:lnTo>
                  <a:lnTo>
                    <a:pt x="746740" y="1968489"/>
                  </a:lnTo>
                  <a:lnTo>
                    <a:pt x="0" y="1825227"/>
                  </a:lnTo>
                  <a:lnTo>
                    <a:pt x="0" y="405616"/>
                  </a:lnTo>
                  <a:cubicBezTo>
                    <a:pt x="0" y="377614"/>
                    <a:pt x="2837" y="350275"/>
                    <a:pt x="8241" y="323870"/>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任意多边形: 形状 8"/>
            <p:cNvSpPr/>
            <p:nvPr userDrawn="1"/>
          </p:nvSpPr>
          <p:spPr>
            <a:xfrm rot="7086780">
              <a:off x="1769212" y="6294635"/>
              <a:ext cx="686245" cy="986117"/>
            </a:xfrm>
            <a:custGeom>
              <a:avLst/>
              <a:gdLst>
                <a:gd name="connsiteX0" fmla="*/ 12945 w 686245"/>
                <a:gd name="connsiteY0" fmla="*/ 885512 h 986117"/>
                <a:gd name="connsiteX1" fmla="*/ 0 w 686245"/>
                <a:gd name="connsiteY1" fmla="*/ 821395 h 986117"/>
                <a:gd name="connsiteX2" fmla="*/ 0 w 686245"/>
                <a:gd name="connsiteY2" fmla="*/ 162526 h 986117"/>
                <a:gd name="connsiteX3" fmla="*/ 48246 w 686245"/>
                <a:gd name="connsiteY3" fmla="*/ 46050 h 986117"/>
                <a:gd name="connsiteX4" fmla="*/ 159420 w 686245"/>
                <a:gd name="connsiteY4" fmla="*/ 0 h 986117"/>
                <a:gd name="connsiteX5" fmla="*/ 686245 w 686245"/>
                <a:gd name="connsiteY5" fmla="*/ 986117 h 986117"/>
                <a:gd name="connsiteX6" fmla="*/ 164722 w 686245"/>
                <a:gd name="connsiteY6" fmla="*/ 986117 h 986117"/>
                <a:gd name="connsiteX7" fmla="*/ 12945 w 686245"/>
                <a:gd name="connsiteY7" fmla="*/ 885512 h 986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245" h="986117">
                  <a:moveTo>
                    <a:pt x="12945" y="885512"/>
                  </a:moveTo>
                  <a:cubicBezTo>
                    <a:pt x="4609" y="865805"/>
                    <a:pt x="0" y="844138"/>
                    <a:pt x="0" y="821395"/>
                  </a:cubicBezTo>
                  <a:lnTo>
                    <a:pt x="0" y="162526"/>
                  </a:lnTo>
                  <a:cubicBezTo>
                    <a:pt x="0" y="117039"/>
                    <a:pt x="18437" y="75859"/>
                    <a:pt x="48246" y="46050"/>
                  </a:cubicBezTo>
                  <a:lnTo>
                    <a:pt x="159420" y="0"/>
                  </a:lnTo>
                  <a:lnTo>
                    <a:pt x="686245" y="986117"/>
                  </a:lnTo>
                  <a:lnTo>
                    <a:pt x="164722" y="986117"/>
                  </a:lnTo>
                  <a:cubicBezTo>
                    <a:pt x="96492" y="986117"/>
                    <a:pt x="37951" y="944633"/>
                    <a:pt x="12945" y="885512"/>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14" name="任意多边形: 形状 13"/>
          <p:cNvSpPr>
            <a:spLocks noGrp="1"/>
          </p:cNvSpPr>
          <p:nvPr>
            <p:ph type="pic" sz="quarter" idx="13"/>
          </p:nvPr>
        </p:nvSpPr>
        <p:spPr>
          <a:xfrm>
            <a:off x="1" y="1"/>
            <a:ext cx="5591379" cy="6858000"/>
          </a:xfrm>
          <a:custGeom>
            <a:avLst/>
            <a:gdLst>
              <a:gd name="connsiteX0" fmla="*/ 0 w 5591379"/>
              <a:gd name="connsiteY0" fmla="*/ 0 h 6858000"/>
              <a:gd name="connsiteX1" fmla="*/ 2377442 w 5591379"/>
              <a:gd name="connsiteY1" fmla="*/ 0 h 6858000"/>
              <a:gd name="connsiteX2" fmla="*/ 5234558 w 5591379"/>
              <a:gd name="connsiteY2" fmla="*/ 2857117 h 6858000"/>
              <a:gd name="connsiteX3" fmla="*/ 5234558 w 5591379"/>
              <a:gd name="connsiteY3" fmla="*/ 4580002 h 6858000"/>
              <a:gd name="connsiteX4" fmla="*/ 2956560 w 5591379"/>
              <a:gd name="connsiteY4" fmla="*/ 6858000 h 6858000"/>
              <a:gd name="connsiteX5" fmla="*/ 0 w 5591379"/>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91379" h="6858000">
                <a:moveTo>
                  <a:pt x="0" y="0"/>
                </a:moveTo>
                <a:lnTo>
                  <a:pt x="2377442" y="0"/>
                </a:lnTo>
                <a:lnTo>
                  <a:pt x="5234558" y="2857117"/>
                </a:lnTo>
                <a:cubicBezTo>
                  <a:pt x="5710320" y="3332879"/>
                  <a:pt x="5710320" y="4104240"/>
                  <a:pt x="5234558" y="4580002"/>
                </a:cubicBezTo>
                <a:lnTo>
                  <a:pt x="2956560" y="6858000"/>
                </a:lnTo>
                <a:lnTo>
                  <a:pt x="0" y="6858000"/>
                </a:lnTo>
                <a:close/>
              </a:path>
            </a:pathLst>
          </a:custGeom>
        </p:spPr>
        <p:txBody>
          <a:bodyPr wrap="square">
            <a:noAutofit/>
          </a:bodyPr>
          <a:lstStyle/>
          <a:p>
            <a:endParaRPr lang="zh-CN" altLang="en-US"/>
          </a:p>
        </p:txBody>
      </p:sp>
      <p:grpSp>
        <p:nvGrpSpPr>
          <p:cNvPr id="15" name="组合 14"/>
          <p:cNvGrpSpPr/>
          <p:nvPr userDrawn="1"/>
        </p:nvGrpSpPr>
        <p:grpSpPr>
          <a:xfrm>
            <a:off x="4595299" y="510141"/>
            <a:ext cx="1334432" cy="1056395"/>
            <a:chOff x="4555965" y="-531967"/>
            <a:chExt cx="2564468" cy="2030146"/>
          </a:xfrm>
        </p:grpSpPr>
        <p:sp>
          <p:nvSpPr>
            <p:cNvPr id="16" name="矩形: 圆角 15"/>
            <p:cNvSpPr/>
            <p:nvPr/>
          </p:nvSpPr>
          <p:spPr>
            <a:xfrm rot="4748385">
              <a:off x="4555965" y="-531967"/>
              <a:ext cx="2030146" cy="2030145"/>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 name="矩形: 圆角 16"/>
            <p:cNvSpPr/>
            <p:nvPr/>
          </p:nvSpPr>
          <p:spPr>
            <a:xfrm rot="7086780">
              <a:off x="6132120" y="-31514"/>
              <a:ext cx="988313" cy="988313"/>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3" Type="http://schemas.openxmlformats.org/officeDocument/2006/relationships/notesSlide" Target="../notesSlides/notesSlide10.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 Type="http://schemas.openxmlformats.org/officeDocument/2006/relationships/slideLayout" Target="../slideLayouts/slideLayout2.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tags" Target="../tags/tag7.xml"/><Relationship Id="rId6" Type="http://schemas.openxmlformats.org/officeDocument/2006/relationships/chart" Target="../charts/chart6.xml"/><Relationship Id="rId11" Type="http://schemas.microsoft.com/office/2007/relationships/diagramDrawing" Target="../diagrams/drawing2.xml"/><Relationship Id="rId5" Type="http://schemas.openxmlformats.org/officeDocument/2006/relationships/chart" Target="../charts/chart5.xml"/><Relationship Id="rId15" Type="http://schemas.openxmlformats.org/officeDocument/2006/relationships/diagramColors" Target="../diagrams/colors3.xml"/><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chart" Target="../charts/chart4.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10.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1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tags" Target="../tags/tag24.xml"/><Relationship Id="rId18" Type="http://schemas.openxmlformats.org/officeDocument/2006/relationships/tags" Target="../tags/tag29.xml"/><Relationship Id="rId3" Type="http://schemas.openxmlformats.org/officeDocument/2006/relationships/tags" Target="../tags/tag14.xml"/><Relationship Id="rId21" Type="http://schemas.openxmlformats.org/officeDocument/2006/relationships/tags" Target="../tags/tag32.xml"/><Relationship Id="rId7" Type="http://schemas.openxmlformats.org/officeDocument/2006/relationships/tags" Target="../tags/tag18.xml"/><Relationship Id="rId12" Type="http://schemas.openxmlformats.org/officeDocument/2006/relationships/tags" Target="../tags/tag23.xml"/><Relationship Id="rId17" Type="http://schemas.openxmlformats.org/officeDocument/2006/relationships/tags" Target="../tags/tag28.xml"/><Relationship Id="rId2" Type="http://schemas.openxmlformats.org/officeDocument/2006/relationships/tags" Target="../tags/tag13.xml"/><Relationship Id="rId16" Type="http://schemas.openxmlformats.org/officeDocument/2006/relationships/tags" Target="../tags/tag27.xml"/><Relationship Id="rId20" Type="http://schemas.openxmlformats.org/officeDocument/2006/relationships/tags" Target="../tags/tag31.xml"/><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tags" Target="../tags/tag22.xml"/><Relationship Id="rId24" Type="http://schemas.openxmlformats.org/officeDocument/2006/relationships/notesSlide" Target="../notesSlides/notesSlide22.xml"/><Relationship Id="rId5" Type="http://schemas.openxmlformats.org/officeDocument/2006/relationships/tags" Target="../tags/tag16.xml"/><Relationship Id="rId15" Type="http://schemas.openxmlformats.org/officeDocument/2006/relationships/tags" Target="../tags/tag26.xml"/><Relationship Id="rId23" Type="http://schemas.openxmlformats.org/officeDocument/2006/relationships/slideLayout" Target="../slideLayouts/slideLayout8.xml"/><Relationship Id="rId10" Type="http://schemas.openxmlformats.org/officeDocument/2006/relationships/tags" Target="../tags/tag21.xml"/><Relationship Id="rId19" Type="http://schemas.openxmlformats.org/officeDocument/2006/relationships/tags" Target="../tags/tag30.xml"/><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tags" Target="../tags/tag25.xml"/><Relationship Id="rId22" Type="http://schemas.openxmlformats.org/officeDocument/2006/relationships/tags" Target="../tags/tag33.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3.xml"/><Relationship Id="rId7" Type="http://schemas.openxmlformats.org/officeDocument/2006/relationships/diagramQuickStyle" Target="../diagrams/quickStyle1.xml"/><Relationship Id="rId2" Type="http://schemas.openxmlformats.org/officeDocument/2006/relationships/slideLayout" Target="../slideLayouts/slideLayout5.xml"/><Relationship Id="rId1" Type="http://schemas.openxmlformats.org/officeDocument/2006/relationships/tags" Target="../tags/tag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chart" Target="../charts/chart1.xml"/><Relationship Id="rId9" Type="http://schemas.microsoft.com/office/2007/relationships/diagramDrawing" Target="../diagrams/drawing1.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58.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5.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32.png"/></Relationships>
</file>

<file path=ppt/slides/_rels/slide5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4.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1"/>
          </p:nvPr>
        </p:nvSpPr>
        <p:spPr>
          <a:xfrm>
            <a:off x="623970" y="1865049"/>
            <a:ext cx="5720499" cy="1522397"/>
          </a:xfrm>
        </p:spPr>
        <p:txBody>
          <a:bodyPr/>
          <a:lstStyle/>
          <a:p>
            <a:pPr>
              <a:lnSpc>
                <a:spcPct val="100000"/>
              </a:lnSpc>
              <a:spcBef>
                <a:spcPts val="0"/>
              </a:spcBef>
            </a:pPr>
            <a:r>
              <a:rPr lang="en-US" altLang="zh-CN" sz="8000" b="1" dirty="0">
                <a:latin typeface="Tw Cen MT" panose="020B0602020104020603" pitchFamily="34" charset="0"/>
                <a:ea typeface="KBPlanetEarth" panose="02000603000000000000" pitchFamily="2" charset="0"/>
                <a:sym typeface="Arial" panose="020B0604020202020204" pitchFamily="34" charset="0"/>
              </a:rPr>
              <a:t>LAPORAN KINERJA</a:t>
            </a:r>
          </a:p>
          <a:p>
            <a:pPr>
              <a:lnSpc>
                <a:spcPct val="100000"/>
              </a:lnSpc>
              <a:spcBef>
                <a:spcPts val="0"/>
              </a:spcBef>
            </a:pPr>
            <a:r>
              <a:rPr lang="en-US" altLang="zh-CN" sz="8000" b="1" dirty="0">
                <a:latin typeface="Tw Cen MT" panose="020B0602020104020603" pitchFamily="34" charset="0"/>
                <a:ea typeface="KBPlanetEarth" panose="02000603000000000000" pitchFamily="2" charset="0"/>
                <a:sym typeface="Arial" panose="020B0604020202020204" pitchFamily="34" charset="0"/>
              </a:rPr>
              <a:t>PELAYANAN</a:t>
            </a:r>
          </a:p>
        </p:txBody>
      </p:sp>
      <p:sp>
        <p:nvSpPr>
          <p:cNvPr id="4" name="文本占位符 3"/>
          <p:cNvSpPr>
            <a:spLocks noGrp="1"/>
          </p:cNvSpPr>
          <p:nvPr>
            <p:ph type="body" sz="quarter" idx="12"/>
          </p:nvPr>
        </p:nvSpPr>
        <p:spPr>
          <a:xfrm>
            <a:off x="806826" y="5586414"/>
            <a:ext cx="5229829" cy="320317"/>
          </a:xfrm>
          <a:solidFill>
            <a:schemeClr val="accent2"/>
          </a:solidFill>
        </p:spPr>
        <p:txBody>
          <a:bodyPr/>
          <a:lstStyle/>
          <a:p>
            <a:pPr algn="dist"/>
            <a:r>
              <a:rPr lang="en-US" b="1" dirty="0">
                <a:latin typeface="Arial" panose="020B0604020202020204" pitchFamily="34" charset="0"/>
                <a:sym typeface="Arial" panose="020B0604020202020204" pitchFamily="34" charset="0"/>
              </a:rPr>
              <a:t>RSJD DR. ARIF ZAINUDIN SURAKARTA</a:t>
            </a:r>
          </a:p>
        </p:txBody>
      </p:sp>
      <p:sp>
        <p:nvSpPr>
          <p:cNvPr id="6" name="文本框 5"/>
          <p:cNvSpPr txBox="1"/>
          <p:nvPr/>
        </p:nvSpPr>
        <p:spPr>
          <a:xfrm>
            <a:off x="623969" y="4265203"/>
            <a:ext cx="7264667" cy="2554545"/>
          </a:xfrm>
          <a:prstGeom prst="rect">
            <a:avLst/>
          </a:prstGeom>
          <a:noFill/>
        </p:spPr>
        <p:txBody>
          <a:bodyPr wrap="square" rtlCol="0" anchor="t">
            <a:spAutoFit/>
          </a:bodyPr>
          <a:lstStyle/>
          <a:p>
            <a:r>
              <a:rPr lang="en-US" altLang="zh-CN" sz="8000" dirty="0">
                <a:solidFill>
                  <a:schemeClr val="accent6">
                    <a:lumMod val="50000"/>
                  </a:schemeClr>
                </a:solidFill>
                <a:latin typeface="Tw Cen MT Condensed Extra Bold"/>
                <a:ea typeface="微软雅黑"/>
                <a:cs typeface="Arial"/>
                <a:sym typeface="Arial" panose="020B0604020202020204" pitchFamily="34" charset="0"/>
              </a:rPr>
              <a:t>SEPTEMBER 2021</a:t>
            </a:r>
          </a:p>
          <a:p>
            <a:endParaRPr lang="en-US" sz="8000" dirty="0">
              <a:solidFill>
                <a:schemeClr val="accent6">
                  <a:lumMod val="50000"/>
                </a:schemeClr>
              </a:solidFill>
            </a:endParaRPr>
          </a:p>
        </p:txBody>
      </p:sp>
      <p:pic>
        <p:nvPicPr>
          <p:cNvPr id="2" name="Picture 1"/>
          <p:cNvPicPr>
            <a:picLocks noChangeAspect="1"/>
          </p:cNvPicPr>
          <p:nvPr/>
        </p:nvPicPr>
        <p:blipFill>
          <a:blip r:embed="rId3"/>
          <a:stretch>
            <a:fillRect/>
          </a:stretch>
        </p:blipFill>
        <p:spPr>
          <a:xfrm>
            <a:off x="6336440" y="60160"/>
            <a:ext cx="5846571" cy="5846571"/>
          </a:xfrm>
          <a:prstGeom prst="rect">
            <a:avLst/>
          </a:prstGeom>
        </p:spPr>
      </p:pic>
      <p:grpSp>
        <p:nvGrpSpPr>
          <p:cNvPr id="25" name="Group 4">
            <a:extLst>
              <a:ext uri="{FF2B5EF4-FFF2-40B4-BE49-F238E27FC236}">
                <a16:creationId xmlns:a16="http://schemas.microsoft.com/office/drawing/2014/main" id="{211F58B3-CD38-4D39-AEA2-DA07692054D7}"/>
              </a:ext>
            </a:extLst>
          </p:cNvPr>
          <p:cNvGrpSpPr>
            <a:grpSpLocks/>
          </p:cNvGrpSpPr>
          <p:nvPr/>
        </p:nvGrpSpPr>
        <p:grpSpPr bwMode="auto">
          <a:xfrm>
            <a:off x="2465229" y="324985"/>
            <a:ext cx="956512" cy="462237"/>
            <a:chOff x="960438" y="2263776"/>
            <a:chExt cx="1646237" cy="844550"/>
          </a:xfrm>
        </p:grpSpPr>
        <p:sp>
          <p:nvSpPr>
            <p:cNvPr id="26" name="object 15">
              <a:extLst>
                <a:ext uri="{FF2B5EF4-FFF2-40B4-BE49-F238E27FC236}">
                  <a16:creationId xmlns:a16="http://schemas.microsoft.com/office/drawing/2014/main" id="{F7D1DC6E-9580-4DFB-889E-DE9624034211}"/>
                </a:ext>
              </a:extLst>
            </p:cNvPr>
            <p:cNvSpPr>
              <a:spLocks noChangeArrowheads="1"/>
            </p:cNvSpPr>
            <p:nvPr/>
          </p:nvSpPr>
          <p:spPr bwMode="auto">
            <a:xfrm>
              <a:off x="960438" y="2290764"/>
              <a:ext cx="1320800" cy="644525"/>
            </a:xfrm>
            <a:custGeom>
              <a:avLst/>
              <a:gdLst>
                <a:gd name="T0" fmla="*/ 1002456 w 1320817"/>
                <a:gd name="T1" fmla="*/ 2060 h 643808"/>
                <a:gd name="T2" fmla="*/ 907722 w 1320817"/>
                <a:gd name="T3" fmla="*/ 16528 h 643808"/>
                <a:gd name="T4" fmla="*/ 823752 w 1320817"/>
                <a:gd name="T5" fmla="*/ 42132 h 643808"/>
                <a:gd name="T6" fmla="*/ 749706 w 1320817"/>
                <a:gd name="T7" fmla="*/ 76241 h 643808"/>
                <a:gd name="T8" fmla="*/ 669816 w 1320817"/>
                <a:gd name="T9" fmla="*/ 126840 h 643808"/>
                <a:gd name="T10" fmla="*/ 570513 w 1320817"/>
                <a:gd name="T11" fmla="*/ 212808 h 643808"/>
                <a:gd name="T12" fmla="*/ 442283 w 1320817"/>
                <a:gd name="T13" fmla="*/ 355800 h 643808"/>
                <a:gd name="T14" fmla="*/ 378096 w 1320817"/>
                <a:gd name="T15" fmla="*/ 426518 h 643808"/>
                <a:gd name="T16" fmla="*/ 284639 w 1320817"/>
                <a:gd name="T17" fmla="*/ 511046 h 643808"/>
                <a:gd name="T18" fmla="*/ 174673 w 1320817"/>
                <a:gd name="T19" fmla="*/ 575754 h 643808"/>
                <a:gd name="T20" fmla="*/ 80956 w 1320817"/>
                <a:gd name="T21" fmla="*/ 601006 h 643808"/>
                <a:gd name="T22" fmla="*/ 0 w 1320817"/>
                <a:gd name="T23" fmla="*/ 611294 h 643808"/>
                <a:gd name="T24" fmla="*/ 42234 w 1320817"/>
                <a:gd name="T25" fmla="*/ 625327 h 643808"/>
                <a:gd name="T26" fmla="*/ 138778 w 1320817"/>
                <a:gd name="T27" fmla="*/ 646729 h 643808"/>
                <a:gd name="T28" fmla="*/ 238394 w 1320817"/>
                <a:gd name="T29" fmla="*/ 653919 h 643808"/>
                <a:gd name="T30" fmla="*/ 300559 w 1320817"/>
                <a:gd name="T31" fmla="*/ 650613 h 643808"/>
                <a:gd name="T32" fmla="*/ 386198 w 1320817"/>
                <a:gd name="T33" fmla="*/ 636264 h 643808"/>
                <a:gd name="T34" fmla="*/ 470205 w 1320817"/>
                <a:gd name="T35" fmla="*/ 607960 h 643808"/>
                <a:gd name="T36" fmla="*/ 552436 w 1320817"/>
                <a:gd name="T37" fmla="*/ 563160 h 643808"/>
                <a:gd name="T38" fmla="*/ 618218 w 1320817"/>
                <a:gd name="T39" fmla="*/ 518488 h 643808"/>
                <a:gd name="T40" fmla="*/ 683849 w 1320817"/>
                <a:gd name="T41" fmla="*/ 469068 h 643808"/>
                <a:gd name="T42" fmla="*/ 829369 w 1320817"/>
                <a:gd name="T43" fmla="*/ 352709 h 643808"/>
                <a:gd name="T44" fmla="*/ 880929 w 1320817"/>
                <a:gd name="T45" fmla="*/ 311695 h 643808"/>
                <a:gd name="T46" fmla="*/ 1001983 w 1320817"/>
                <a:gd name="T47" fmla="*/ 211327 h 643808"/>
                <a:gd name="T48" fmla="*/ 1052485 w 1320817"/>
                <a:gd name="T49" fmla="*/ 170742 h 643808"/>
                <a:gd name="T50" fmla="*/ 1119031 w 1320817"/>
                <a:gd name="T51" fmla="*/ 121866 h 643808"/>
                <a:gd name="T52" fmla="*/ 1197768 w 1320817"/>
                <a:gd name="T53" fmla="*/ 75660 h 643808"/>
                <a:gd name="T54" fmla="*/ 1284897 w 1320817"/>
                <a:gd name="T55" fmla="*/ 52027 h 643808"/>
                <a:gd name="T56" fmla="*/ 1316283 w 1320817"/>
                <a:gd name="T57" fmla="*/ 48472 h 643808"/>
                <a:gd name="T58" fmla="*/ 1228403 w 1320817"/>
                <a:gd name="T59" fmla="*/ 22894 h 643808"/>
                <a:gd name="T60" fmla="*/ 1134568 w 1320817"/>
                <a:gd name="T61" fmla="*/ 5573 h 643808"/>
                <a:gd name="T62" fmla="*/ 1071205 w 1320817"/>
                <a:gd name="T63" fmla="*/ 344 h 64380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20817"/>
                <a:gd name="T97" fmla="*/ 0 h 643808"/>
                <a:gd name="T98" fmla="*/ 1320817 w 1320817"/>
                <a:gd name="T99" fmla="*/ 643808 h 64380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20817" h="643808">
                  <a:moveTo>
                    <a:pt x="1049781" y="0"/>
                  </a:moveTo>
                  <a:lnTo>
                    <a:pt x="1002638" y="2032"/>
                  </a:lnTo>
                  <a:lnTo>
                    <a:pt x="953865" y="7622"/>
                  </a:lnTo>
                  <a:lnTo>
                    <a:pt x="907890" y="16276"/>
                  </a:lnTo>
                  <a:lnTo>
                    <a:pt x="864605" y="27670"/>
                  </a:lnTo>
                  <a:lnTo>
                    <a:pt x="823906" y="41480"/>
                  </a:lnTo>
                  <a:lnTo>
                    <a:pt x="785688" y="57385"/>
                  </a:lnTo>
                  <a:lnTo>
                    <a:pt x="749846" y="75061"/>
                  </a:lnTo>
                  <a:lnTo>
                    <a:pt x="716273" y="94185"/>
                  </a:lnTo>
                  <a:lnTo>
                    <a:pt x="669942" y="124879"/>
                  </a:lnTo>
                  <a:lnTo>
                    <a:pt x="617077" y="166401"/>
                  </a:lnTo>
                  <a:lnTo>
                    <a:pt x="570611" y="209518"/>
                  </a:lnTo>
                  <a:lnTo>
                    <a:pt x="526689" y="255315"/>
                  </a:lnTo>
                  <a:lnTo>
                    <a:pt x="442367" y="350299"/>
                  </a:lnTo>
                  <a:lnTo>
                    <a:pt x="421272" y="373903"/>
                  </a:lnTo>
                  <a:lnTo>
                    <a:pt x="378166" y="419924"/>
                  </a:lnTo>
                  <a:lnTo>
                    <a:pt x="332982" y="463392"/>
                  </a:lnTo>
                  <a:lnTo>
                    <a:pt x="284695" y="503144"/>
                  </a:lnTo>
                  <a:lnTo>
                    <a:pt x="232277" y="538018"/>
                  </a:lnTo>
                  <a:lnTo>
                    <a:pt x="174701" y="566852"/>
                  </a:lnTo>
                  <a:lnTo>
                    <a:pt x="129851" y="581548"/>
                  </a:lnTo>
                  <a:lnTo>
                    <a:pt x="80970" y="591713"/>
                  </a:lnTo>
                  <a:lnTo>
                    <a:pt x="41639" y="597292"/>
                  </a:lnTo>
                  <a:lnTo>
                    <a:pt x="0" y="601841"/>
                  </a:lnTo>
                  <a:lnTo>
                    <a:pt x="2374" y="602745"/>
                  </a:lnTo>
                  <a:lnTo>
                    <a:pt x="42248" y="615658"/>
                  </a:lnTo>
                  <a:lnTo>
                    <a:pt x="100164" y="630071"/>
                  </a:lnTo>
                  <a:lnTo>
                    <a:pt x="138806" y="636730"/>
                  </a:lnTo>
                  <a:lnTo>
                    <a:pt x="188980" y="642188"/>
                  </a:lnTo>
                  <a:lnTo>
                    <a:pt x="238436" y="643808"/>
                  </a:lnTo>
                  <a:lnTo>
                    <a:pt x="250793" y="643623"/>
                  </a:lnTo>
                  <a:lnTo>
                    <a:pt x="300615" y="640553"/>
                  </a:lnTo>
                  <a:lnTo>
                    <a:pt x="338787" y="635842"/>
                  </a:lnTo>
                  <a:lnTo>
                    <a:pt x="386268" y="626426"/>
                  </a:lnTo>
                  <a:lnTo>
                    <a:pt x="434012" y="612591"/>
                  </a:lnTo>
                  <a:lnTo>
                    <a:pt x="470289" y="598559"/>
                  </a:lnTo>
                  <a:lnTo>
                    <a:pt x="507198" y="580806"/>
                  </a:lnTo>
                  <a:lnTo>
                    <a:pt x="552534" y="554453"/>
                  </a:lnTo>
                  <a:lnTo>
                    <a:pt x="585432" y="533190"/>
                  </a:lnTo>
                  <a:lnTo>
                    <a:pt x="618330" y="510470"/>
                  </a:lnTo>
                  <a:lnTo>
                    <a:pt x="651191" y="486582"/>
                  </a:lnTo>
                  <a:lnTo>
                    <a:pt x="683975" y="461816"/>
                  </a:lnTo>
                  <a:lnTo>
                    <a:pt x="716645" y="436461"/>
                  </a:lnTo>
                  <a:lnTo>
                    <a:pt x="829523" y="347256"/>
                  </a:lnTo>
                  <a:lnTo>
                    <a:pt x="863311" y="320975"/>
                  </a:lnTo>
                  <a:lnTo>
                    <a:pt x="881083" y="306875"/>
                  </a:lnTo>
                  <a:lnTo>
                    <a:pt x="916235" y="278440"/>
                  </a:lnTo>
                  <a:lnTo>
                    <a:pt x="1002165" y="208059"/>
                  </a:lnTo>
                  <a:lnTo>
                    <a:pt x="1019076" y="194461"/>
                  </a:lnTo>
                  <a:lnTo>
                    <a:pt x="1052680" y="168102"/>
                  </a:lnTo>
                  <a:lnTo>
                    <a:pt x="1086044" y="143157"/>
                  </a:lnTo>
                  <a:lnTo>
                    <a:pt x="1119227" y="119981"/>
                  </a:lnTo>
                  <a:lnTo>
                    <a:pt x="1152287" y="98933"/>
                  </a:lnTo>
                  <a:lnTo>
                    <a:pt x="1197978" y="74490"/>
                  </a:lnTo>
                  <a:lnTo>
                    <a:pt x="1235808" y="60914"/>
                  </a:lnTo>
                  <a:lnTo>
                    <a:pt x="1285135" y="51223"/>
                  </a:lnTo>
                  <a:lnTo>
                    <a:pt x="1320817" y="49255"/>
                  </a:lnTo>
                  <a:lnTo>
                    <a:pt x="1316521" y="47722"/>
                  </a:lnTo>
                  <a:lnTo>
                    <a:pt x="1272849" y="34032"/>
                  </a:lnTo>
                  <a:lnTo>
                    <a:pt x="1228627" y="22544"/>
                  </a:lnTo>
                  <a:lnTo>
                    <a:pt x="1174655" y="11475"/>
                  </a:lnTo>
                  <a:lnTo>
                    <a:pt x="1134778" y="5489"/>
                  </a:lnTo>
                  <a:lnTo>
                    <a:pt x="1092849" y="1432"/>
                  </a:lnTo>
                  <a:lnTo>
                    <a:pt x="1071401" y="344"/>
                  </a:lnTo>
                  <a:lnTo>
                    <a:pt x="1049781" y="0"/>
                  </a:lnTo>
                  <a:close/>
                </a:path>
              </a:pathLst>
            </a:custGeom>
            <a:solidFill>
              <a:srgbClr val="00A65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808" dirty="0"/>
            </a:p>
          </p:txBody>
        </p:sp>
        <p:sp>
          <p:nvSpPr>
            <p:cNvPr id="27" name="object 16">
              <a:extLst>
                <a:ext uri="{FF2B5EF4-FFF2-40B4-BE49-F238E27FC236}">
                  <a16:creationId xmlns:a16="http://schemas.microsoft.com/office/drawing/2014/main" id="{52E93CA4-1DA9-46ED-8F84-B46B3E59F424}"/>
                </a:ext>
              </a:extLst>
            </p:cNvPr>
            <p:cNvSpPr>
              <a:spLocks noChangeArrowheads="1"/>
            </p:cNvSpPr>
            <p:nvPr/>
          </p:nvSpPr>
          <p:spPr bwMode="auto">
            <a:xfrm>
              <a:off x="960438" y="2290764"/>
              <a:ext cx="1320800" cy="644525"/>
            </a:xfrm>
            <a:custGeom>
              <a:avLst/>
              <a:gdLst>
                <a:gd name="T0" fmla="*/ 41625 w 1320817"/>
                <a:gd name="T1" fmla="*/ 606672 h 643808"/>
                <a:gd name="T2" fmla="*/ 129823 w 1320817"/>
                <a:gd name="T3" fmla="*/ 590681 h 643808"/>
                <a:gd name="T4" fmla="*/ 232235 w 1320817"/>
                <a:gd name="T5" fmla="*/ 546469 h 643808"/>
                <a:gd name="T6" fmla="*/ 332926 w 1320817"/>
                <a:gd name="T7" fmla="*/ 470670 h 643808"/>
                <a:gd name="T8" fmla="*/ 421202 w 1320817"/>
                <a:gd name="T9" fmla="*/ 379775 h 643808"/>
                <a:gd name="T10" fmla="*/ 484199 w 1320817"/>
                <a:gd name="T11" fmla="*/ 307383 h 643808"/>
                <a:gd name="T12" fmla="*/ 548298 w 1320817"/>
                <a:gd name="T13" fmla="*/ 235800 h 643808"/>
                <a:gd name="T14" fmla="*/ 641472 w 1320817"/>
                <a:gd name="T15" fmla="*/ 148506 h 643808"/>
                <a:gd name="T16" fmla="*/ 732656 w 1320817"/>
                <a:gd name="T17" fmla="*/ 85787 h 643808"/>
                <a:gd name="T18" fmla="*/ 804354 w 1320817"/>
                <a:gd name="T19" fmla="*/ 49963 h 643808"/>
                <a:gd name="T20" fmla="*/ 885764 w 1320817"/>
                <a:gd name="T21" fmla="*/ 21987 h 643808"/>
                <a:gd name="T22" fmla="*/ 977713 w 1320817"/>
                <a:gd name="T23" fmla="*/ 4494 h 643808"/>
                <a:gd name="T24" fmla="*/ 1049586 w 1320817"/>
                <a:gd name="T25" fmla="*/ 0 h 643808"/>
                <a:gd name="T26" fmla="*/ 1113817 w 1320817"/>
                <a:gd name="T27" fmla="*/ 3232 h 643808"/>
                <a:gd name="T28" fmla="*/ 1193329 w 1320817"/>
                <a:gd name="T29" fmla="*/ 15211 h 643808"/>
                <a:gd name="T30" fmla="*/ 1284653 w 1320817"/>
                <a:gd name="T31" fmla="*/ 38136 h 643808"/>
                <a:gd name="T32" fmla="*/ 1308838 w 1320817"/>
                <a:gd name="T33" fmla="*/ 50241 h 643808"/>
                <a:gd name="T34" fmla="*/ 1248062 w 1320817"/>
                <a:gd name="T35" fmla="*/ 58553 h 643808"/>
                <a:gd name="T36" fmla="*/ 1168579 w 1320817"/>
                <a:gd name="T37" fmla="*/ 90722 h 643808"/>
                <a:gd name="T38" fmla="*/ 1102458 w 1320817"/>
                <a:gd name="T39" fmla="*/ 133387 h 643808"/>
                <a:gd name="T40" fmla="*/ 1035729 w 1320817"/>
                <a:gd name="T41" fmla="*/ 183972 h 643808"/>
                <a:gd name="T42" fmla="*/ 967921 w 1320817"/>
                <a:gd name="T43" fmla="*/ 239571 h 643808"/>
                <a:gd name="T44" fmla="*/ 933461 w 1320817"/>
                <a:gd name="T45" fmla="*/ 268344 h 643808"/>
                <a:gd name="T46" fmla="*/ 863157 w 1320817"/>
                <a:gd name="T47" fmla="*/ 326015 h 643808"/>
                <a:gd name="T48" fmla="*/ 813435 w 1320817"/>
                <a:gd name="T49" fmla="*/ 365404 h 643808"/>
                <a:gd name="T50" fmla="*/ 781344 w 1320817"/>
                <a:gd name="T51" fmla="*/ 391189 h 643808"/>
                <a:gd name="T52" fmla="*/ 749021 w 1320817"/>
                <a:gd name="T53" fmla="*/ 417260 h 643808"/>
                <a:gd name="T54" fmla="*/ 683849 w 1320817"/>
                <a:gd name="T55" fmla="*/ 469068 h 643808"/>
                <a:gd name="T56" fmla="*/ 618218 w 1320817"/>
                <a:gd name="T57" fmla="*/ 518488 h 643808"/>
                <a:gd name="T58" fmla="*/ 552436 w 1320817"/>
                <a:gd name="T59" fmla="*/ 563160 h 643808"/>
                <a:gd name="T60" fmla="*/ 482427 w 1320817"/>
                <a:gd name="T61" fmla="*/ 602395 h 643808"/>
                <a:gd name="T62" fmla="*/ 398090 w 1320817"/>
                <a:gd name="T63" fmla="*/ 633222 h 643808"/>
                <a:gd name="T64" fmla="*/ 300559 w 1320817"/>
                <a:gd name="T65" fmla="*/ 650613 h 643808"/>
                <a:gd name="T66" fmla="*/ 238394 w 1320817"/>
                <a:gd name="T67" fmla="*/ 653919 h 643808"/>
                <a:gd name="T68" fmla="*/ 176511 w 1320817"/>
                <a:gd name="T69" fmla="*/ 651256 h 643808"/>
                <a:gd name="T70" fmla="*/ 78474 w 1320817"/>
                <a:gd name="T71" fmla="*/ 635001 h 643808"/>
                <a:gd name="T72" fmla="*/ 2374 w 1320817"/>
                <a:gd name="T73" fmla="*/ 612212 h 643808"/>
                <a:gd name="T74" fmla="*/ 0 w 1320817"/>
                <a:gd name="T75" fmla="*/ 611294 h 6438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0817"/>
                <a:gd name="T115" fmla="*/ 0 h 643808"/>
                <a:gd name="T116" fmla="*/ 1320817 w 1320817"/>
                <a:gd name="T117" fmla="*/ 643808 h 64380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0817" h="643808">
                  <a:moveTo>
                    <a:pt x="0" y="601841"/>
                  </a:moveTo>
                  <a:lnTo>
                    <a:pt x="41639" y="597292"/>
                  </a:lnTo>
                  <a:lnTo>
                    <a:pt x="80970" y="591713"/>
                  </a:lnTo>
                  <a:lnTo>
                    <a:pt x="129851" y="581548"/>
                  </a:lnTo>
                  <a:lnTo>
                    <a:pt x="174701" y="566852"/>
                  </a:lnTo>
                  <a:lnTo>
                    <a:pt x="232277" y="538018"/>
                  </a:lnTo>
                  <a:lnTo>
                    <a:pt x="284695" y="503144"/>
                  </a:lnTo>
                  <a:lnTo>
                    <a:pt x="332982" y="463392"/>
                  </a:lnTo>
                  <a:lnTo>
                    <a:pt x="378166" y="419924"/>
                  </a:lnTo>
                  <a:lnTo>
                    <a:pt x="421272" y="373903"/>
                  </a:lnTo>
                  <a:lnTo>
                    <a:pt x="463328" y="326493"/>
                  </a:lnTo>
                  <a:lnTo>
                    <a:pt x="484283" y="302630"/>
                  </a:lnTo>
                  <a:lnTo>
                    <a:pt x="505361" y="278855"/>
                  </a:lnTo>
                  <a:lnTo>
                    <a:pt x="548396" y="232154"/>
                  </a:lnTo>
                  <a:lnTo>
                    <a:pt x="593462" y="187552"/>
                  </a:lnTo>
                  <a:lnTo>
                    <a:pt x="641584" y="146210"/>
                  </a:lnTo>
                  <a:lnTo>
                    <a:pt x="684866" y="114434"/>
                  </a:lnTo>
                  <a:lnTo>
                    <a:pt x="732782" y="84462"/>
                  </a:lnTo>
                  <a:lnTo>
                    <a:pt x="767477" y="66022"/>
                  </a:lnTo>
                  <a:lnTo>
                    <a:pt x="804494" y="49191"/>
                  </a:lnTo>
                  <a:lnTo>
                    <a:pt x="843939" y="34293"/>
                  </a:lnTo>
                  <a:lnTo>
                    <a:pt x="885918" y="21651"/>
                  </a:lnTo>
                  <a:lnTo>
                    <a:pt x="930535" y="11587"/>
                  </a:lnTo>
                  <a:lnTo>
                    <a:pt x="977895" y="4424"/>
                  </a:lnTo>
                  <a:lnTo>
                    <a:pt x="1028105" y="486"/>
                  </a:lnTo>
                  <a:lnTo>
                    <a:pt x="1049781" y="0"/>
                  </a:lnTo>
                  <a:lnTo>
                    <a:pt x="1071401" y="344"/>
                  </a:lnTo>
                  <a:lnTo>
                    <a:pt x="1114013" y="3176"/>
                  </a:lnTo>
                  <a:lnTo>
                    <a:pt x="1155030" y="8284"/>
                  </a:lnTo>
                  <a:lnTo>
                    <a:pt x="1193539" y="14973"/>
                  </a:lnTo>
                  <a:lnTo>
                    <a:pt x="1244603" y="26443"/>
                  </a:lnTo>
                  <a:lnTo>
                    <a:pt x="1284891" y="37548"/>
                  </a:lnTo>
                  <a:lnTo>
                    <a:pt x="1320817" y="49255"/>
                  </a:lnTo>
                  <a:lnTo>
                    <a:pt x="1309076" y="49464"/>
                  </a:lnTo>
                  <a:lnTo>
                    <a:pt x="1297177" y="50111"/>
                  </a:lnTo>
                  <a:lnTo>
                    <a:pt x="1248286" y="57648"/>
                  </a:lnTo>
                  <a:lnTo>
                    <a:pt x="1210640" y="69306"/>
                  </a:lnTo>
                  <a:lnTo>
                    <a:pt x="1168789" y="89319"/>
                  </a:lnTo>
                  <a:lnTo>
                    <a:pt x="1135768" y="109169"/>
                  </a:lnTo>
                  <a:lnTo>
                    <a:pt x="1102654" y="131325"/>
                  </a:lnTo>
                  <a:lnTo>
                    <a:pt x="1069388" y="155431"/>
                  </a:lnTo>
                  <a:lnTo>
                    <a:pt x="1035911" y="181127"/>
                  </a:lnTo>
                  <a:lnTo>
                    <a:pt x="1002165" y="208059"/>
                  </a:lnTo>
                  <a:lnTo>
                    <a:pt x="968090" y="235866"/>
                  </a:lnTo>
                  <a:lnTo>
                    <a:pt x="950912" y="249987"/>
                  </a:lnTo>
                  <a:lnTo>
                    <a:pt x="933629" y="264193"/>
                  </a:lnTo>
                  <a:lnTo>
                    <a:pt x="898722" y="292682"/>
                  </a:lnTo>
                  <a:lnTo>
                    <a:pt x="863311" y="320975"/>
                  </a:lnTo>
                  <a:lnTo>
                    <a:pt x="829523" y="347256"/>
                  </a:lnTo>
                  <a:lnTo>
                    <a:pt x="813576" y="359754"/>
                  </a:lnTo>
                  <a:lnTo>
                    <a:pt x="797561" y="372394"/>
                  </a:lnTo>
                  <a:lnTo>
                    <a:pt x="781484" y="385141"/>
                  </a:lnTo>
                  <a:lnTo>
                    <a:pt x="765349" y="397956"/>
                  </a:lnTo>
                  <a:lnTo>
                    <a:pt x="749161" y="410806"/>
                  </a:lnTo>
                  <a:lnTo>
                    <a:pt x="716645" y="436461"/>
                  </a:lnTo>
                  <a:lnTo>
                    <a:pt x="683975" y="461816"/>
                  </a:lnTo>
                  <a:lnTo>
                    <a:pt x="651191" y="486582"/>
                  </a:lnTo>
                  <a:lnTo>
                    <a:pt x="618330" y="510470"/>
                  </a:lnTo>
                  <a:lnTo>
                    <a:pt x="585432" y="533190"/>
                  </a:lnTo>
                  <a:lnTo>
                    <a:pt x="552534" y="554453"/>
                  </a:lnTo>
                  <a:lnTo>
                    <a:pt x="519677" y="573969"/>
                  </a:lnTo>
                  <a:lnTo>
                    <a:pt x="482511" y="593081"/>
                  </a:lnTo>
                  <a:lnTo>
                    <a:pt x="446047" y="608294"/>
                  </a:lnTo>
                  <a:lnTo>
                    <a:pt x="398160" y="623431"/>
                  </a:lnTo>
                  <a:lnTo>
                    <a:pt x="350660" y="633834"/>
                  </a:lnTo>
                  <a:lnTo>
                    <a:pt x="300615" y="640553"/>
                  </a:lnTo>
                  <a:lnTo>
                    <a:pt x="250793" y="643623"/>
                  </a:lnTo>
                  <a:lnTo>
                    <a:pt x="238436" y="643808"/>
                  </a:lnTo>
                  <a:lnTo>
                    <a:pt x="226090" y="643759"/>
                  </a:lnTo>
                  <a:lnTo>
                    <a:pt x="176539" y="641187"/>
                  </a:lnTo>
                  <a:lnTo>
                    <a:pt x="126045" y="634757"/>
                  </a:lnTo>
                  <a:lnTo>
                    <a:pt x="78488" y="625183"/>
                  </a:lnTo>
                  <a:lnTo>
                    <a:pt x="27981" y="611387"/>
                  </a:lnTo>
                  <a:lnTo>
                    <a:pt x="2374" y="602745"/>
                  </a:lnTo>
                  <a:lnTo>
                    <a:pt x="63" y="601866"/>
                  </a:lnTo>
                  <a:lnTo>
                    <a:pt x="0" y="601841"/>
                  </a:lnTo>
                  <a:close/>
                </a:path>
              </a:pathLst>
            </a:custGeom>
            <a:noFill/>
            <a:ln w="3175">
              <a:solidFill>
                <a:srgbClr val="33984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808" dirty="0"/>
            </a:p>
          </p:txBody>
        </p:sp>
        <p:sp>
          <p:nvSpPr>
            <p:cNvPr id="28" name="object 17">
              <a:extLst>
                <a:ext uri="{FF2B5EF4-FFF2-40B4-BE49-F238E27FC236}">
                  <a16:creationId xmlns:a16="http://schemas.microsoft.com/office/drawing/2014/main" id="{19577912-2177-43DB-A454-51C347420A9F}"/>
                </a:ext>
              </a:extLst>
            </p:cNvPr>
            <p:cNvSpPr>
              <a:spLocks noChangeArrowheads="1"/>
            </p:cNvSpPr>
            <p:nvPr/>
          </p:nvSpPr>
          <p:spPr bwMode="auto">
            <a:xfrm>
              <a:off x="1176338" y="2360614"/>
              <a:ext cx="1293812" cy="747712"/>
            </a:xfrm>
            <a:custGeom>
              <a:avLst/>
              <a:gdLst>
                <a:gd name="T0" fmla="*/ 1257590 w 1294131"/>
                <a:gd name="T1" fmla="*/ 0 h 747045"/>
                <a:gd name="T2" fmla="*/ 1218666 w 1294131"/>
                <a:gd name="T3" fmla="*/ 2496 h 747045"/>
                <a:gd name="T4" fmla="*/ 1176032 w 1294131"/>
                <a:gd name="T5" fmla="*/ 9198 h 747045"/>
                <a:gd name="T6" fmla="*/ 1132822 w 1294131"/>
                <a:gd name="T7" fmla="*/ 19109 h 747045"/>
                <a:gd name="T8" fmla="*/ 1092171 w 1294131"/>
                <a:gd name="T9" fmla="*/ 31233 h 747045"/>
                <a:gd name="T10" fmla="*/ 1047365 w 1294131"/>
                <a:gd name="T11" fmla="*/ 49110 h 747045"/>
                <a:gd name="T12" fmla="*/ 989791 w 1294131"/>
                <a:gd name="T13" fmla="*/ 82902 h 747045"/>
                <a:gd name="T14" fmla="*/ 941201 w 1294131"/>
                <a:gd name="T15" fmla="*/ 116055 h 747045"/>
                <a:gd name="T16" fmla="*/ 893345 w 1294131"/>
                <a:gd name="T17" fmla="*/ 152068 h 747045"/>
                <a:gd name="T18" fmla="*/ 846726 w 1294131"/>
                <a:gd name="T19" fmla="*/ 189912 h 747045"/>
                <a:gd name="T20" fmla="*/ 801836 w 1294131"/>
                <a:gd name="T21" fmla="*/ 228555 h 747045"/>
                <a:gd name="T22" fmla="*/ 759182 w 1294131"/>
                <a:gd name="T23" fmla="*/ 266963 h 747045"/>
                <a:gd name="T24" fmla="*/ 719260 w 1294131"/>
                <a:gd name="T25" fmla="*/ 304107 h 747045"/>
                <a:gd name="T26" fmla="*/ 634695 w 1294131"/>
                <a:gd name="T27" fmla="*/ 384668 h 747045"/>
                <a:gd name="T28" fmla="*/ 620899 w 1294131"/>
                <a:gd name="T29" fmla="*/ 397642 h 747045"/>
                <a:gd name="T30" fmla="*/ 591128 w 1294131"/>
                <a:gd name="T31" fmla="*/ 424733 h 747045"/>
                <a:gd name="T32" fmla="*/ 562090 w 1294131"/>
                <a:gd name="T33" fmla="*/ 449780 h 747045"/>
                <a:gd name="T34" fmla="*/ 505644 w 1294131"/>
                <a:gd name="T35" fmla="*/ 494031 h 747045"/>
                <a:gd name="T36" fmla="*/ 450400 w 1294131"/>
                <a:gd name="T37" fmla="*/ 530943 h 747045"/>
                <a:gd name="T38" fmla="*/ 395187 w 1294131"/>
                <a:gd name="T39" fmla="*/ 561063 h 747045"/>
                <a:gd name="T40" fmla="*/ 338863 w 1294131"/>
                <a:gd name="T41" fmla="*/ 584942 h 747045"/>
                <a:gd name="T42" fmla="*/ 280274 w 1294131"/>
                <a:gd name="T43" fmla="*/ 603129 h 747045"/>
                <a:gd name="T44" fmla="*/ 218242 w 1294131"/>
                <a:gd name="T45" fmla="*/ 616168 h 747045"/>
                <a:gd name="T46" fmla="*/ 151633 w 1294131"/>
                <a:gd name="T47" fmla="*/ 624612 h 747045"/>
                <a:gd name="T48" fmla="*/ 79260 w 1294131"/>
                <a:gd name="T49" fmla="*/ 629009 h 747045"/>
                <a:gd name="T50" fmla="*/ 40568 w 1294131"/>
                <a:gd name="T51" fmla="*/ 629856 h 747045"/>
                <a:gd name="T52" fmla="*/ 0 w 1294131"/>
                <a:gd name="T53" fmla="*/ 629900 h 747045"/>
                <a:gd name="T54" fmla="*/ 12550 w 1294131"/>
                <a:gd name="T55" fmla="*/ 638139 h 747045"/>
                <a:gd name="T56" fmla="*/ 51882 w 1294131"/>
                <a:gd name="T57" fmla="*/ 662082 h 747045"/>
                <a:gd name="T58" fmla="*/ 93021 w 1294131"/>
                <a:gd name="T59" fmla="*/ 684385 h 747045"/>
                <a:gd name="T60" fmla="*/ 135027 w 1294131"/>
                <a:gd name="T61" fmla="*/ 704409 h 747045"/>
                <a:gd name="T62" fmla="*/ 176941 w 1294131"/>
                <a:gd name="T63" fmla="*/ 721516 h 747045"/>
                <a:gd name="T64" fmla="*/ 217851 w 1294131"/>
                <a:gd name="T65" fmla="*/ 735070 h 747045"/>
                <a:gd name="T66" fmla="*/ 256810 w 1294131"/>
                <a:gd name="T67" fmla="*/ 744429 h 747045"/>
                <a:gd name="T68" fmla="*/ 342966 w 1294131"/>
                <a:gd name="T69" fmla="*/ 754578 h 747045"/>
                <a:gd name="T70" fmla="*/ 411261 w 1294131"/>
                <a:gd name="T71" fmla="*/ 756438 h 747045"/>
                <a:gd name="T72" fmla="*/ 474406 w 1294131"/>
                <a:gd name="T73" fmla="*/ 752474 h 747045"/>
                <a:gd name="T74" fmla="*/ 532729 w 1294131"/>
                <a:gd name="T75" fmla="*/ 743074 h 747045"/>
                <a:gd name="T76" fmla="*/ 586574 w 1294131"/>
                <a:gd name="T77" fmla="*/ 728619 h 747045"/>
                <a:gd name="T78" fmla="*/ 636277 w 1294131"/>
                <a:gd name="T79" fmla="*/ 709500 h 747045"/>
                <a:gd name="T80" fmla="*/ 682163 w 1294131"/>
                <a:gd name="T81" fmla="*/ 686101 h 747045"/>
                <a:gd name="T82" fmla="*/ 724570 w 1294131"/>
                <a:gd name="T83" fmla="*/ 658806 h 747045"/>
                <a:gd name="T84" fmla="*/ 763835 w 1294131"/>
                <a:gd name="T85" fmla="*/ 628002 h 747045"/>
                <a:gd name="T86" fmla="*/ 800292 w 1294131"/>
                <a:gd name="T87" fmla="*/ 594077 h 747045"/>
                <a:gd name="T88" fmla="*/ 834274 w 1294131"/>
                <a:gd name="T89" fmla="*/ 557412 h 747045"/>
                <a:gd name="T90" fmla="*/ 866113 w 1294131"/>
                <a:gd name="T91" fmla="*/ 518398 h 747045"/>
                <a:gd name="T92" fmla="*/ 896151 w 1294131"/>
                <a:gd name="T93" fmla="*/ 477416 h 747045"/>
                <a:gd name="T94" fmla="*/ 924713 w 1294131"/>
                <a:gd name="T95" fmla="*/ 434858 h 747045"/>
                <a:gd name="T96" fmla="*/ 952139 w 1294131"/>
                <a:gd name="T97" fmla="*/ 391103 h 747045"/>
                <a:gd name="T98" fmla="*/ 978760 w 1294131"/>
                <a:gd name="T99" fmla="*/ 346542 h 747045"/>
                <a:gd name="T100" fmla="*/ 1004916 w 1294131"/>
                <a:gd name="T101" fmla="*/ 301559 h 747045"/>
                <a:gd name="T102" fmla="*/ 1030935 w 1294131"/>
                <a:gd name="T103" fmla="*/ 256537 h 747045"/>
                <a:gd name="T104" fmla="*/ 1057156 w 1294131"/>
                <a:gd name="T105" fmla="*/ 211866 h 747045"/>
                <a:gd name="T106" fmla="*/ 1083909 w 1294131"/>
                <a:gd name="T107" fmla="*/ 167931 h 747045"/>
                <a:gd name="T108" fmla="*/ 1110843 w 1294131"/>
                <a:gd name="T109" fmla="*/ 128897 h 747045"/>
                <a:gd name="T110" fmla="*/ 1139214 w 1294131"/>
                <a:gd name="T111" fmla="*/ 95455 h 747045"/>
                <a:gd name="T112" fmla="*/ 1168993 w 1294131"/>
                <a:gd name="T113" fmla="*/ 67246 h 747045"/>
                <a:gd name="T114" fmla="*/ 1200145 w 1294131"/>
                <a:gd name="T115" fmla="*/ 43903 h 747045"/>
                <a:gd name="T116" fmla="*/ 1243757 w 1294131"/>
                <a:gd name="T117" fmla="*/ 19723 h 747045"/>
                <a:gd name="T118" fmla="*/ 1289672 w 1294131"/>
                <a:gd name="T119" fmla="*/ 2691 h 747045"/>
                <a:gd name="T120" fmla="*/ 1279829 w 1294131"/>
                <a:gd name="T121" fmla="*/ 1150 h 747045"/>
                <a:gd name="T122" fmla="*/ 1269199 w 1294131"/>
                <a:gd name="T123" fmla="*/ 269 h 747045"/>
                <a:gd name="T124" fmla="*/ 1257590 w 1294131"/>
                <a:gd name="T125" fmla="*/ 0 h 7470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94131"/>
                <a:gd name="T190" fmla="*/ 0 h 747045"/>
                <a:gd name="T191" fmla="*/ 1294131 w 1294131"/>
                <a:gd name="T192" fmla="*/ 747045 h 74704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94131" h="747045">
                  <a:moveTo>
                    <a:pt x="1261938" y="0"/>
                  </a:moveTo>
                  <a:lnTo>
                    <a:pt x="1222879" y="2468"/>
                  </a:lnTo>
                  <a:lnTo>
                    <a:pt x="1180098" y="9086"/>
                  </a:lnTo>
                  <a:lnTo>
                    <a:pt x="1136739" y="18871"/>
                  </a:lnTo>
                  <a:lnTo>
                    <a:pt x="1095947" y="30841"/>
                  </a:lnTo>
                  <a:lnTo>
                    <a:pt x="1050986" y="48500"/>
                  </a:lnTo>
                  <a:lnTo>
                    <a:pt x="993213" y="81873"/>
                  </a:lnTo>
                  <a:lnTo>
                    <a:pt x="944455" y="114614"/>
                  </a:lnTo>
                  <a:lnTo>
                    <a:pt x="896434" y="150180"/>
                  </a:lnTo>
                  <a:lnTo>
                    <a:pt x="849652" y="187554"/>
                  </a:lnTo>
                  <a:lnTo>
                    <a:pt x="804608" y="225716"/>
                  </a:lnTo>
                  <a:lnTo>
                    <a:pt x="761807" y="263648"/>
                  </a:lnTo>
                  <a:lnTo>
                    <a:pt x="721748" y="300331"/>
                  </a:lnTo>
                  <a:lnTo>
                    <a:pt x="636892" y="379892"/>
                  </a:lnTo>
                  <a:lnTo>
                    <a:pt x="623044" y="392704"/>
                  </a:lnTo>
                  <a:lnTo>
                    <a:pt x="593172" y="419457"/>
                  </a:lnTo>
                  <a:lnTo>
                    <a:pt x="564036" y="444195"/>
                  </a:lnTo>
                  <a:lnTo>
                    <a:pt x="507394" y="487896"/>
                  </a:lnTo>
                  <a:lnTo>
                    <a:pt x="451954" y="524350"/>
                  </a:lnTo>
                  <a:lnTo>
                    <a:pt x="396556" y="554097"/>
                  </a:lnTo>
                  <a:lnTo>
                    <a:pt x="340039" y="577679"/>
                  </a:lnTo>
                  <a:lnTo>
                    <a:pt x="281240" y="595639"/>
                  </a:lnTo>
                  <a:lnTo>
                    <a:pt x="218998" y="608517"/>
                  </a:lnTo>
                  <a:lnTo>
                    <a:pt x="152152" y="616856"/>
                  </a:lnTo>
                  <a:lnTo>
                    <a:pt x="79540" y="621197"/>
                  </a:lnTo>
                  <a:lnTo>
                    <a:pt x="40708" y="622037"/>
                  </a:lnTo>
                  <a:lnTo>
                    <a:pt x="0" y="622081"/>
                  </a:lnTo>
                  <a:lnTo>
                    <a:pt x="12592" y="630215"/>
                  </a:lnTo>
                  <a:lnTo>
                    <a:pt x="52064" y="653861"/>
                  </a:lnTo>
                  <a:lnTo>
                    <a:pt x="93343" y="675887"/>
                  </a:lnTo>
                  <a:lnTo>
                    <a:pt x="135489" y="695663"/>
                  </a:lnTo>
                  <a:lnTo>
                    <a:pt x="177557" y="712558"/>
                  </a:lnTo>
                  <a:lnTo>
                    <a:pt x="218607" y="725943"/>
                  </a:lnTo>
                  <a:lnTo>
                    <a:pt x="257694" y="735186"/>
                  </a:lnTo>
                  <a:lnTo>
                    <a:pt x="344156" y="745208"/>
                  </a:lnTo>
                  <a:lnTo>
                    <a:pt x="412684" y="747045"/>
                  </a:lnTo>
                  <a:lnTo>
                    <a:pt x="476044" y="743131"/>
                  </a:lnTo>
                  <a:lnTo>
                    <a:pt x="534572" y="733847"/>
                  </a:lnTo>
                  <a:lnTo>
                    <a:pt x="588604" y="719573"/>
                  </a:lnTo>
                  <a:lnTo>
                    <a:pt x="638475" y="700690"/>
                  </a:lnTo>
                  <a:lnTo>
                    <a:pt x="684521" y="677581"/>
                  </a:lnTo>
                  <a:lnTo>
                    <a:pt x="727076" y="650625"/>
                  </a:lnTo>
                  <a:lnTo>
                    <a:pt x="766477" y="620204"/>
                  </a:lnTo>
                  <a:lnTo>
                    <a:pt x="803060" y="586699"/>
                  </a:lnTo>
                  <a:lnTo>
                    <a:pt x="837158" y="550491"/>
                  </a:lnTo>
                  <a:lnTo>
                    <a:pt x="869109" y="511961"/>
                  </a:lnTo>
                  <a:lnTo>
                    <a:pt x="899248" y="471489"/>
                  </a:lnTo>
                  <a:lnTo>
                    <a:pt x="927910" y="429458"/>
                  </a:lnTo>
                  <a:lnTo>
                    <a:pt x="955430" y="386247"/>
                  </a:lnTo>
                  <a:lnTo>
                    <a:pt x="982145" y="342239"/>
                  </a:lnTo>
                  <a:lnTo>
                    <a:pt x="1008390" y="297814"/>
                  </a:lnTo>
                  <a:lnTo>
                    <a:pt x="1034499" y="253352"/>
                  </a:lnTo>
                  <a:lnTo>
                    <a:pt x="1060810" y="209236"/>
                  </a:lnTo>
                  <a:lnTo>
                    <a:pt x="1087657" y="165846"/>
                  </a:lnTo>
                  <a:lnTo>
                    <a:pt x="1114683" y="127296"/>
                  </a:lnTo>
                  <a:lnTo>
                    <a:pt x="1143153" y="94270"/>
                  </a:lnTo>
                  <a:lnTo>
                    <a:pt x="1173035" y="66410"/>
                  </a:lnTo>
                  <a:lnTo>
                    <a:pt x="1204294" y="43357"/>
                  </a:lnTo>
                  <a:lnTo>
                    <a:pt x="1248057" y="19479"/>
                  </a:lnTo>
                  <a:lnTo>
                    <a:pt x="1294131" y="2663"/>
                  </a:lnTo>
                  <a:lnTo>
                    <a:pt x="1284254" y="1136"/>
                  </a:lnTo>
                  <a:lnTo>
                    <a:pt x="1273587" y="269"/>
                  </a:lnTo>
                  <a:lnTo>
                    <a:pt x="1261938" y="0"/>
                  </a:lnTo>
                  <a:close/>
                </a:path>
              </a:pathLst>
            </a:custGeom>
            <a:solidFill>
              <a:srgbClr val="30579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808" dirty="0"/>
            </a:p>
          </p:txBody>
        </p:sp>
        <p:sp>
          <p:nvSpPr>
            <p:cNvPr id="29" name="object 18">
              <a:extLst>
                <a:ext uri="{FF2B5EF4-FFF2-40B4-BE49-F238E27FC236}">
                  <a16:creationId xmlns:a16="http://schemas.microsoft.com/office/drawing/2014/main" id="{D9AA46EA-5EBB-40A7-939A-1A7C09A5F9E5}"/>
                </a:ext>
              </a:extLst>
            </p:cNvPr>
            <p:cNvSpPr>
              <a:spLocks noChangeArrowheads="1"/>
            </p:cNvSpPr>
            <p:nvPr/>
          </p:nvSpPr>
          <p:spPr bwMode="auto">
            <a:xfrm>
              <a:off x="1176338" y="2360614"/>
              <a:ext cx="1293812" cy="747712"/>
            </a:xfrm>
            <a:custGeom>
              <a:avLst/>
              <a:gdLst>
                <a:gd name="T0" fmla="*/ 40568 w 1294131"/>
                <a:gd name="T1" fmla="*/ 629856 h 747045"/>
                <a:gd name="T2" fmla="*/ 151633 w 1294131"/>
                <a:gd name="T3" fmla="*/ 624612 h 747045"/>
                <a:gd name="T4" fmla="*/ 280274 w 1294131"/>
                <a:gd name="T5" fmla="*/ 603129 h 747045"/>
                <a:gd name="T6" fmla="*/ 395187 w 1294131"/>
                <a:gd name="T7" fmla="*/ 561063 h 747045"/>
                <a:gd name="T8" fmla="*/ 505644 w 1294131"/>
                <a:gd name="T9" fmla="*/ 494031 h 747045"/>
                <a:gd name="T10" fmla="*/ 591128 w 1294131"/>
                <a:gd name="T11" fmla="*/ 424733 h 747045"/>
                <a:gd name="T12" fmla="*/ 649620 w 1294131"/>
                <a:gd name="T13" fmla="*/ 370478 h 747045"/>
                <a:gd name="T14" fmla="*/ 700482 w 1294131"/>
                <a:gd name="T15" fmla="*/ 321883 h 747045"/>
                <a:gd name="T16" fmla="*/ 780197 w 1294131"/>
                <a:gd name="T17" fmla="*/ 247853 h 747045"/>
                <a:gd name="T18" fmla="*/ 869848 w 1294131"/>
                <a:gd name="T19" fmla="*/ 170826 h 747045"/>
                <a:gd name="T20" fmla="*/ 965435 w 1294131"/>
                <a:gd name="T21" fmla="*/ 99055 h 747045"/>
                <a:gd name="T22" fmla="*/ 1057212 w 1294131"/>
                <a:gd name="T23" fmla="*/ 44567 h 747045"/>
                <a:gd name="T24" fmla="*/ 1147096 w 1294131"/>
                <a:gd name="T25" fmla="*/ 15515 h 747045"/>
                <a:gd name="T26" fmla="*/ 1232207 w 1294131"/>
                <a:gd name="T27" fmla="*/ 1150 h 747045"/>
                <a:gd name="T28" fmla="*/ 1269199 w 1294131"/>
                <a:gd name="T29" fmla="*/ 269 h 747045"/>
                <a:gd name="T30" fmla="*/ 1289672 w 1294131"/>
                <a:gd name="T31" fmla="*/ 2691 h 747045"/>
                <a:gd name="T32" fmla="*/ 1266432 w 1294131"/>
                <a:gd name="T33" fmla="*/ 10367 h 747045"/>
                <a:gd name="T34" fmla="*/ 1179226 w 1294131"/>
                <a:gd name="T35" fmla="*/ 58939 h 747045"/>
                <a:gd name="T36" fmla="*/ 1120141 w 1294131"/>
                <a:gd name="T37" fmla="*/ 117144 h 747045"/>
                <a:gd name="T38" fmla="*/ 1057156 w 1294131"/>
                <a:gd name="T39" fmla="*/ 211866 h 747045"/>
                <a:gd name="T40" fmla="*/ 1004916 w 1294131"/>
                <a:gd name="T41" fmla="*/ 301559 h 747045"/>
                <a:gd name="T42" fmla="*/ 952139 w 1294131"/>
                <a:gd name="T43" fmla="*/ 391103 h 747045"/>
                <a:gd name="T44" fmla="*/ 896151 w 1294131"/>
                <a:gd name="T45" fmla="*/ 477416 h 747045"/>
                <a:gd name="T46" fmla="*/ 834274 w 1294131"/>
                <a:gd name="T47" fmla="*/ 557412 h 747045"/>
                <a:gd name="T48" fmla="*/ 763835 w 1294131"/>
                <a:gd name="T49" fmla="*/ 628002 h 747045"/>
                <a:gd name="T50" fmla="*/ 682163 w 1294131"/>
                <a:gd name="T51" fmla="*/ 686101 h 747045"/>
                <a:gd name="T52" fmla="*/ 586574 w 1294131"/>
                <a:gd name="T53" fmla="*/ 728619 h 747045"/>
                <a:gd name="T54" fmla="*/ 474406 w 1294131"/>
                <a:gd name="T55" fmla="*/ 752474 h 747045"/>
                <a:gd name="T56" fmla="*/ 342966 w 1294131"/>
                <a:gd name="T57" fmla="*/ 754578 h 747045"/>
                <a:gd name="T58" fmla="*/ 231103 w 1294131"/>
                <a:gd name="T59" fmla="*/ 738687 h 747045"/>
                <a:gd name="T60" fmla="*/ 149049 w 1294131"/>
                <a:gd name="T61" fmla="*/ 710468 h 747045"/>
                <a:gd name="T62" fmla="*/ 65445 w 1294131"/>
                <a:gd name="T63" fmla="*/ 669730 h 747045"/>
                <a:gd name="T64" fmla="*/ 12550 w 1294131"/>
                <a:gd name="T65" fmla="*/ 638139 h 7470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94131"/>
                <a:gd name="T100" fmla="*/ 0 h 747045"/>
                <a:gd name="T101" fmla="*/ 1294131 w 1294131"/>
                <a:gd name="T102" fmla="*/ 747045 h 7470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94131" h="747045">
                  <a:moveTo>
                    <a:pt x="0" y="622081"/>
                  </a:moveTo>
                  <a:lnTo>
                    <a:pt x="40708" y="622037"/>
                  </a:lnTo>
                  <a:lnTo>
                    <a:pt x="79540" y="621197"/>
                  </a:lnTo>
                  <a:lnTo>
                    <a:pt x="152152" y="616856"/>
                  </a:lnTo>
                  <a:lnTo>
                    <a:pt x="218998" y="608517"/>
                  </a:lnTo>
                  <a:lnTo>
                    <a:pt x="281240" y="595639"/>
                  </a:lnTo>
                  <a:lnTo>
                    <a:pt x="340039" y="577679"/>
                  </a:lnTo>
                  <a:lnTo>
                    <a:pt x="396556" y="554097"/>
                  </a:lnTo>
                  <a:lnTo>
                    <a:pt x="451954" y="524350"/>
                  </a:lnTo>
                  <a:lnTo>
                    <a:pt x="507394" y="487896"/>
                  </a:lnTo>
                  <a:lnTo>
                    <a:pt x="564036" y="444195"/>
                  </a:lnTo>
                  <a:lnTo>
                    <a:pt x="593172" y="419457"/>
                  </a:lnTo>
                  <a:lnTo>
                    <a:pt x="623044" y="392704"/>
                  </a:lnTo>
                  <a:lnTo>
                    <a:pt x="651865" y="365878"/>
                  </a:lnTo>
                  <a:lnTo>
                    <a:pt x="684933" y="334747"/>
                  </a:lnTo>
                  <a:lnTo>
                    <a:pt x="702904" y="317886"/>
                  </a:lnTo>
                  <a:lnTo>
                    <a:pt x="741403" y="282209"/>
                  </a:lnTo>
                  <a:lnTo>
                    <a:pt x="782896" y="244774"/>
                  </a:lnTo>
                  <a:lnTo>
                    <a:pt x="826881" y="206600"/>
                  </a:lnTo>
                  <a:lnTo>
                    <a:pt x="872857" y="168705"/>
                  </a:lnTo>
                  <a:lnTo>
                    <a:pt x="920321" y="132107"/>
                  </a:lnTo>
                  <a:lnTo>
                    <a:pt x="968773" y="97826"/>
                  </a:lnTo>
                  <a:lnTo>
                    <a:pt x="1017711" y="66880"/>
                  </a:lnTo>
                  <a:lnTo>
                    <a:pt x="1060867" y="44013"/>
                  </a:lnTo>
                  <a:lnTo>
                    <a:pt x="1109065" y="26669"/>
                  </a:lnTo>
                  <a:lnTo>
                    <a:pt x="1151062" y="15319"/>
                  </a:lnTo>
                  <a:lnTo>
                    <a:pt x="1194578" y="6480"/>
                  </a:lnTo>
                  <a:lnTo>
                    <a:pt x="1236467" y="1136"/>
                  </a:lnTo>
                  <a:lnTo>
                    <a:pt x="1261938" y="0"/>
                  </a:lnTo>
                  <a:lnTo>
                    <a:pt x="1273587" y="269"/>
                  </a:lnTo>
                  <a:lnTo>
                    <a:pt x="1284357" y="1144"/>
                  </a:lnTo>
                  <a:lnTo>
                    <a:pt x="1294131" y="2663"/>
                  </a:lnTo>
                  <a:lnTo>
                    <a:pt x="1282400" y="6251"/>
                  </a:lnTo>
                  <a:lnTo>
                    <a:pt x="1270810" y="10241"/>
                  </a:lnTo>
                  <a:lnTo>
                    <a:pt x="1225882" y="30482"/>
                  </a:lnTo>
                  <a:lnTo>
                    <a:pt x="1183303" y="58209"/>
                  </a:lnTo>
                  <a:lnTo>
                    <a:pt x="1152958" y="84427"/>
                  </a:lnTo>
                  <a:lnTo>
                    <a:pt x="1124014" y="115691"/>
                  </a:lnTo>
                  <a:lnTo>
                    <a:pt x="1096503" y="152360"/>
                  </a:lnTo>
                  <a:lnTo>
                    <a:pt x="1060810" y="209236"/>
                  </a:lnTo>
                  <a:lnTo>
                    <a:pt x="1034499" y="253352"/>
                  </a:lnTo>
                  <a:lnTo>
                    <a:pt x="1008390" y="297814"/>
                  </a:lnTo>
                  <a:lnTo>
                    <a:pt x="982145" y="342239"/>
                  </a:lnTo>
                  <a:lnTo>
                    <a:pt x="955430" y="386247"/>
                  </a:lnTo>
                  <a:lnTo>
                    <a:pt x="927910" y="429458"/>
                  </a:lnTo>
                  <a:lnTo>
                    <a:pt x="899248" y="471489"/>
                  </a:lnTo>
                  <a:lnTo>
                    <a:pt x="869109" y="511961"/>
                  </a:lnTo>
                  <a:lnTo>
                    <a:pt x="837158" y="550491"/>
                  </a:lnTo>
                  <a:lnTo>
                    <a:pt x="803060" y="586699"/>
                  </a:lnTo>
                  <a:lnTo>
                    <a:pt x="766477" y="620204"/>
                  </a:lnTo>
                  <a:lnTo>
                    <a:pt x="727076" y="650625"/>
                  </a:lnTo>
                  <a:lnTo>
                    <a:pt x="684521" y="677581"/>
                  </a:lnTo>
                  <a:lnTo>
                    <a:pt x="638475" y="700690"/>
                  </a:lnTo>
                  <a:lnTo>
                    <a:pt x="588604" y="719573"/>
                  </a:lnTo>
                  <a:lnTo>
                    <a:pt x="534572" y="733847"/>
                  </a:lnTo>
                  <a:lnTo>
                    <a:pt x="476044" y="743131"/>
                  </a:lnTo>
                  <a:lnTo>
                    <a:pt x="412684" y="747045"/>
                  </a:lnTo>
                  <a:lnTo>
                    <a:pt x="344156" y="745208"/>
                  </a:lnTo>
                  <a:lnTo>
                    <a:pt x="270125" y="737238"/>
                  </a:lnTo>
                  <a:lnTo>
                    <a:pt x="231901" y="729515"/>
                  </a:lnTo>
                  <a:lnTo>
                    <a:pt x="191400" y="717441"/>
                  </a:lnTo>
                  <a:lnTo>
                    <a:pt x="149567" y="701646"/>
                  </a:lnTo>
                  <a:lnTo>
                    <a:pt x="107342" y="682761"/>
                  </a:lnTo>
                  <a:lnTo>
                    <a:pt x="65669" y="661414"/>
                  </a:lnTo>
                  <a:lnTo>
                    <a:pt x="25490" y="638238"/>
                  </a:lnTo>
                  <a:lnTo>
                    <a:pt x="12592" y="630215"/>
                  </a:lnTo>
                  <a:lnTo>
                    <a:pt x="0" y="622081"/>
                  </a:lnTo>
                  <a:close/>
                </a:path>
              </a:pathLst>
            </a:custGeom>
            <a:noFill/>
            <a:ln w="3175">
              <a:solidFill>
                <a:srgbClr val="36549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808" dirty="0"/>
            </a:p>
          </p:txBody>
        </p:sp>
        <p:sp>
          <p:nvSpPr>
            <p:cNvPr id="30" name="object 19">
              <a:extLst>
                <a:ext uri="{FF2B5EF4-FFF2-40B4-BE49-F238E27FC236}">
                  <a16:creationId xmlns:a16="http://schemas.microsoft.com/office/drawing/2014/main" id="{13EBC8EF-0DF2-4A70-8177-D6E9A1395E79}"/>
                </a:ext>
              </a:extLst>
            </p:cNvPr>
            <p:cNvSpPr>
              <a:spLocks noChangeArrowheads="1"/>
            </p:cNvSpPr>
            <p:nvPr/>
          </p:nvSpPr>
          <p:spPr bwMode="auto">
            <a:xfrm>
              <a:off x="2466975" y="2263776"/>
              <a:ext cx="139700" cy="66675"/>
            </a:xfrm>
            <a:custGeom>
              <a:avLst/>
              <a:gdLst>
                <a:gd name="T0" fmla="*/ 91611 w 140303"/>
                <a:gd name="T1" fmla="*/ 0 h 68175"/>
                <a:gd name="T2" fmla="*/ 58122 w 140303"/>
                <a:gd name="T3" fmla="*/ 32672 h 68175"/>
                <a:gd name="T4" fmla="*/ 13964 w 140303"/>
                <a:gd name="T5" fmla="*/ 45714 h 68175"/>
                <a:gd name="T6" fmla="*/ 0 w 140303"/>
                <a:gd name="T7" fmla="*/ 46965 h 68175"/>
                <a:gd name="T8" fmla="*/ 5807 w 140303"/>
                <a:gd name="T9" fmla="*/ 47842 h 68175"/>
                <a:gd name="T10" fmla="*/ 14820 w 140303"/>
                <a:gd name="T11" fmla="*/ 48969 h 68175"/>
                <a:gd name="T12" fmla="*/ 25428 w 140303"/>
                <a:gd name="T13" fmla="*/ 49768 h 68175"/>
                <a:gd name="T14" fmla="*/ 37693 w 140303"/>
                <a:gd name="T15" fmla="*/ 49929 h 68175"/>
                <a:gd name="T16" fmla="*/ 51668 w 140303"/>
                <a:gd name="T17" fmla="*/ 49134 h 68175"/>
                <a:gd name="T18" fmla="*/ 98592 w 140303"/>
                <a:gd name="T19" fmla="*/ 38855 h 68175"/>
                <a:gd name="T20" fmla="*/ 132092 w 140303"/>
                <a:gd name="T21" fmla="*/ 24149 h 68175"/>
                <a:gd name="T22" fmla="*/ 91611 w 140303"/>
                <a:gd name="T23" fmla="*/ 0 h 681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0303"/>
                <a:gd name="T37" fmla="*/ 0 h 68175"/>
                <a:gd name="T38" fmla="*/ 140303 w 140303"/>
                <a:gd name="T39" fmla="*/ 68175 h 681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0303" h="68175">
                  <a:moveTo>
                    <a:pt x="97305" y="0"/>
                  </a:moveTo>
                  <a:lnTo>
                    <a:pt x="61734" y="44612"/>
                  </a:lnTo>
                  <a:lnTo>
                    <a:pt x="14832" y="62418"/>
                  </a:lnTo>
                  <a:lnTo>
                    <a:pt x="0" y="64129"/>
                  </a:lnTo>
                  <a:lnTo>
                    <a:pt x="6167" y="65326"/>
                  </a:lnTo>
                  <a:lnTo>
                    <a:pt x="15741" y="66863"/>
                  </a:lnTo>
                  <a:lnTo>
                    <a:pt x="27010" y="67956"/>
                  </a:lnTo>
                  <a:lnTo>
                    <a:pt x="40036" y="68175"/>
                  </a:lnTo>
                  <a:lnTo>
                    <a:pt x="54881" y="67089"/>
                  </a:lnTo>
                  <a:lnTo>
                    <a:pt x="104719" y="53052"/>
                  </a:lnTo>
                  <a:lnTo>
                    <a:pt x="140303" y="32975"/>
                  </a:lnTo>
                  <a:lnTo>
                    <a:pt x="97305" y="0"/>
                  </a:lnTo>
                  <a:close/>
                </a:path>
              </a:pathLst>
            </a:custGeom>
            <a:solidFill>
              <a:srgbClr val="30579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808" dirty="0"/>
            </a:p>
          </p:txBody>
        </p:sp>
        <p:sp>
          <p:nvSpPr>
            <p:cNvPr id="31" name="object 20">
              <a:extLst>
                <a:ext uri="{FF2B5EF4-FFF2-40B4-BE49-F238E27FC236}">
                  <a16:creationId xmlns:a16="http://schemas.microsoft.com/office/drawing/2014/main" id="{240F63D8-A20C-4D16-8136-DE942D0619B3}"/>
                </a:ext>
              </a:extLst>
            </p:cNvPr>
            <p:cNvSpPr>
              <a:spLocks noChangeArrowheads="1"/>
            </p:cNvSpPr>
            <p:nvPr/>
          </p:nvSpPr>
          <p:spPr bwMode="auto">
            <a:xfrm>
              <a:off x="2466975" y="2263776"/>
              <a:ext cx="139700" cy="66675"/>
            </a:xfrm>
            <a:custGeom>
              <a:avLst/>
              <a:gdLst>
                <a:gd name="T0" fmla="*/ 0 w 140303"/>
                <a:gd name="T1" fmla="*/ 46965 h 68175"/>
                <a:gd name="T2" fmla="*/ 38218 w 140303"/>
                <a:gd name="T3" fmla="*/ 40686 h 68175"/>
                <a:gd name="T4" fmla="*/ 73144 w 140303"/>
                <a:gd name="T5" fmla="*/ 22366 h 68175"/>
                <a:gd name="T6" fmla="*/ 91611 w 140303"/>
                <a:gd name="T7" fmla="*/ 0 h 68175"/>
                <a:gd name="T8" fmla="*/ 132092 w 140303"/>
                <a:gd name="T9" fmla="*/ 24149 h 68175"/>
                <a:gd name="T10" fmla="*/ 98592 w 140303"/>
                <a:gd name="T11" fmla="*/ 38855 h 68175"/>
                <a:gd name="T12" fmla="*/ 51668 w 140303"/>
                <a:gd name="T13" fmla="*/ 49134 h 68175"/>
                <a:gd name="T14" fmla="*/ 37693 w 140303"/>
                <a:gd name="T15" fmla="*/ 49929 h 68175"/>
                <a:gd name="T16" fmla="*/ 25428 w 140303"/>
                <a:gd name="T17" fmla="*/ 49768 h 68175"/>
                <a:gd name="T18" fmla="*/ 14820 w 140303"/>
                <a:gd name="T19" fmla="*/ 48969 h 68175"/>
                <a:gd name="T20" fmla="*/ 5807 w 140303"/>
                <a:gd name="T21" fmla="*/ 47842 h 68175"/>
                <a:gd name="T22" fmla="*/ 0 w 140303"/>
                <a:gd name="T23" fmla="*/ 46965 h 681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0303"/>
                <a:gd name="T37" fmla="*/ 0 h 68175"/>
                <a:gd name="T38" fmla="*/ 140303 w 140303"/>
                <a:gd name="T39" fmla="*/ 68175 h 681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0303" h="68175">
                  <a:moveTo>
                    <a:pt x="0" y="64129"/>
                  </a:moveTo>
                  <a:lnTo>
                    <a:pt x="40593" y="55552"/>
                  </a:lnTo>
                  <a:lnTo>
                    <a:pt x="77690" y="30540"/>
                  </a:lnTo>
                  <a:lnTo>
                    <a:pt x="97305" y="0"/>
                  </a:lnTo>
                  <a:lnTo>
                    <a:pt x="140303" y="32975"/>
                  </a:lnTo>
                  <a:lnTo>
                    <a:pt x="104719" y="53052"/>
                  </a:lnTo>
                  <a:lnTo>
                    <a:pt x="54881" y="67089"/>
                  </a:lnTo>
                  <a:lnTo>
                    <a:pt x="40036" y="68175"/>
                  </a:lnTo>
                  <a:lnTo>
                    <a:pt x="27010" y="67956"/>
                  </a:lnTo>
                  <a:lnTo>
                    <a:pt x="15741" y="66863"/>
                  </a:lnTo>
                  <a:lnTo>
                    <a:pt x="6167" y="65326"/>
                  </a:lnTo>
                  <a:lnTo>
                    <a:pt x="0" y="64129"/>
                  </a:lnTo>
                  <a:close/>
                </a:path>
              </a:pathLst>
            </a:custGeom>
            <a:noFill/>
            <a:ln w="3175">
              <a:solidFill>
                <a:srgbClr val="36549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808" dirty="0"/>
            </a:p>
          </p:txBody>
        </p:sp>
        <p:sp>
          <p:nvSpPr>
            <p:cNvPr id="32" name="object 21">
              <a:extLst>
                <a:ext uri="{FF2B5EF4-FFF2-40B4-BE49-F238E27FC236}">
                  <a16:creationId xmlns:a16="http://schemas.microsoft.com/office/drawing/2014/main" id="{B8D9B836-1290-41B4-8D58-6B1844B02CAC}"/>
                </a:ext>
              </a:extLst>
            </p:cNvPr>
            <p:cNvSpPr>
              <a:spLocks noChangeArrowheads="1"/>
            </p:cNvSpPr>
            <p:nvPr/>
          </p:nvSpPr>
          <p:spPr bwMode="auto">
            <a:xfrm>
              <a:off x="1687513" y="2803527"/>
              <a:ext cx="130175" cy="155575"/>
            </a:xfrm>
            <a:custGeom>
              <a:avLst/>
              <a:gdLst>
                <a:gd name="T0" fmla="*/ 121469 w 130870"/>
                <a:gd name="T1" fmla="*/ 0 h 155412"/>
                <a:gd name="T2" fmla="*/ 0 w 130870"/>
                <a:gd name="T3" fmla="*/ 0 h 155412"/>
                <a:gd name="T4" fmla="*/ 0 w 130870"/>
                <a:gd name="T5" fmla="*/ 157710 h 155412"/>
                <a:gd name="T6" fmla="*/ 121469 w 130870"/>
                <a:gd name="T7" fmla="*/ 157710 h 155412"/>
                <a:gd name="T8" fmla="*/ 121469 w 130870"/>
                <a:gd name="T9" fmla="*/ 0 h 155412"/>
                <a:gd name="T10" fmla="*/ 0 60000 65536"/>
                <a:gd name="T11" fmla="*/ 0 60000 65536"/>
                <a:gd name="T12" fmla="*/ 0 60000 65536"/>
                <a:gd name="T13" fmla="*/ 0 60000 65536"/>
                <a:gd name="T14" fmla="*/ 0 60000 65536"/>
                <a:gd name="T15" fmla="*/ 0 w 130870"/>
                <a:gd name="T16" fmla="*/ 0 h 155412"/>
                <a:gd name="T17" fmla="*/ 130870 w 130870"/>
                <a:gd name="T18" fmla="*/ 155412 h 155412"/>
              </a:gdLst>
              <a:ahLst/>
              <a:cxnLst>
                <a:cxn ang="T10">
                  <a:pos x="T0" y="T1"/>
                </a:cxn>
                <a:cxn ang="T11">
                  <a:pos x="T2" y="T3"/>
                </a:cxn>
                <a:cxn ang="T12">
                  <a:pos x="T4" y="T5"/>
                </a:cxn>
                <a:cxn ang="T13">
                  <a:pos x="T6" y="T7"/>
                </a:cxn>
                <a:cxn ang="T14">
                  <a:pos x="T8" y="T9"/>
                </a:cxn>
              </a:cxnLst>
              <a:rect l="T15" t="T16" r="T17" b="T18"/>
              <a:pathLst>
                <a:path w="130870" h="155412">
                  <a:moveTo>
                    <a:pt x="130870" y="0"/>
                  </a:moveTo>
                  <a:lnTo>
                    <a:pt x="0" y="0"/>
                  </a:lnTo>
                  <a:lnTo>
                    <a:pt x="0" y="155412"/>
                  </a:lnTo>
                  <a:lnTo>
                    <a:pt x="130870" y="155412"/>
                  </a:lnTo>
                  <a:lnTo>
                    <a:pt x="130870"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808" dirty="0"/>
            </a:p>
          </p:txBody>
        </p:sp>
        <p:sp>
          <p:nvSpPr>
            <p:cNvPr id="33" name="object 22">
              <a:extLst>
                <a:ext uri="{FF2B5EF4-FFF2-40B4-BE49-F238E27FC236}">
                  <a16:creationId xmlns:a16="http://schemas.microsoft.com/office/drawing/2014/main" id="{FB269A58-424C-4FC8-8795-BEAD03B2CD87}"/>
                </a:ext>
              </a:extLst>
            </p:cNvPr>
            <p:cNvSpPr>
              <a:spLocks noChangeArrowheads="1"/>
            </p:cNvSpPr>
            <p:nvPr/>
          </p:nvSpPr>
          <p:spPr bwMode="auto">
            <a:xfrm>
              <a:off x="1531938" y="2673352"/>
              <a:ext cx="441325" cy="130175"/>
            </a:xfrm>
            <a:custGeom>
              <a:avLst/>
              <a:gdLst>
                <a:gd name="T0" fmla="*/ 436543 w 441695"/>
                <a:gd name="T1" fmla="*/ 0 h 130870"/>
                <a:gd name="T2" fmla="*/ 0 w 441695"/>
                <a:gd name="T3" fmla="*/ 0 h 130870"/>
                <a:gd name="T4" fmla="*/ 0 w 441695"/>
                <a:gd name="T5" fmla="*/ 121469 h 130870"/>
                <a:gd name="T6" fmla="*/ 436543 w 441695"/>
                <a:gd name="T7" fmla="*/ 121469 h 130870"/>
                <a:gd name="T8" fmla="*/ 436543 w 441695"/>
                <a:gd name="T9" fmla="*/ 0 h 130870"/>
                <a:gd name="T10" fmla="*/ 0 60000 65536"/>
                <a:gd name="T11" fmla="*/ 0 60000 65536"/>
                <a:gd name="T12" fmla="*/ 0 60000 65536"/>
                <a:gd name="T13" fmla="*/ 0 60000 65536"/>
                <a:gd name="T14" fmla="*/ 0 60000 65536"/>
                <a:gd name="T15" fmla="*/ 0 w 441695"/>
                <a:gd name="T16" fmla="*/ 0 h 130870"/>
                <a:gd name="T17" fmla="*/ 441695 w 441695"/>
                <a:gd name="T18" fmla="*/ 130870 h 130870"/>
              </a:gdLst>
              <a:ahLst/>
              <a:cxnLst>
                <a:cxn ang="T10">
                  <a:pos x="T0" y="T1"/>
                </a:cxn>
                <a:cxn ang="T11">
                  <a:pos x="T2" y="T3"/>
                </a:cxn>
                <a:cxn ang="T12">
                  <a:pos x="T4" y="T5"/>
                </a:cxn>
                <a:cxn ang="T13">
                  <a:pos x="T6" y="T7"/>
                </a:cxn>
                <a:cxn ang="T14">
                  <a:pos x="T8" y="T9"/>
                </a:cxn>
              </a:cxnLst>
              <a:rect l="T15" t="T16" r="T17" b="T18"/>
              <a:pathLst>
                <a:path w="441695" h="130870">
                  <a:moveTo>
                    <a:pt x="441695" y="0"/>
                  </a:moveTo>
                  <a:lnTo>
                    <a:pt x="0" y="0"/>
                  </a:lnTo>
                  <a:lnTo>
                    <a:pt x="0" y="130870"/>
                  </a:lnTo>
                  <a:lnTo>
                    <a:pt x="441695" y="130870"/>
                  </a:lnTo>
                  <a:lnTo>
                    <a:pt x="441695"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808" dirty="0"/>
            </a:p>
          </p:txBody>
        </p:sp>
        <p:sp>
          <p:nvSpPr>
            <p:cNvPr id="34" name="object 23">
              <a:extLst>
                <a:ext uri="{FF2B5EF4-FFF2-40B4-BE49-F238E27FC236}">
                  <a16:creationId xmlns:a16="http://schemas.microsoft.com/office/drawing/2014/main" id="{F6DA636F-F6F1-417B-8C5B-04EF9D8E4ADF}"/>
                </a:ext>
              </a:extLst>
            </p:cNvPr>
            <p:cNvSpPr>
              <a:spLocks noChangeArrowheads="1"/>
            </p:cNvSpPr>
            <p:nvPr/>
          </p:nvSpPr>
          <p:spPr bwMode="auto">
            <a:xfrm>
              <a:off x="1687513" y="2517777"/>
              <a:ext cx="130175" cy="155575"/>
            </a:xfrm>
            <a:custGeom>
              <a:avLst/>
              <a:gdLst>
                <a:gd name="T0" fmla="*/ 121469 w 130870"/>
                <a:gd name="T1" fmla="*/ 0 h 155411"/>
                <a:gd name="T2" fmla="*/ 0 w 130870"/>
                <a:gd name="T3" fmla="*/ 0 h 155411"/>
                <a:gd name="T4" fmla="*/ 0 w 130870"/>
                <a:gd name="T5" fmla="*/ 157723 h 155411"/>
                <a:gd name="T6" fmla="*/ 121469 w 130870"/>
                <a:gd name="T7" fmla="*/ 157723 h 155411"/>
                <a:gd name="T8" fmla="*/ 121469 w 130870"/>
                <a:gd name="T9" fmla="*/ 0 h 155411"/>
                <a:gd name="T10" fmla="*/ 0 60000 65536"/>
                <a:gd name="T11" fmla="*/ 0 60000 65536"/>
                <a:gd name="T12" fmla="*/ 0 60000 65536"/>
                <a:gd name="T13" fmla="*/ 0 60000 65536"/>
                <a:gd name="T14" fmla="*/ 0 60000 65536"/>
                <a:gd name="T15" fmla="*/ 0 w 130870"/>
                <a:gd name="T16" fmla="*/ 0 h 155411"/>
                <a:gd name="T17" fmla="*/ 130870 w 130870"/>
                <a:gd name="T18" fmla="*/ 155411 h 155411"/>
              </a:gdLst>
              <a:ahLst/>
              <a:cxnLst>
                <a:cxn ang="T10">
                  <a:pos x="T0" y="T1"/>
                </a:cxn>
                <a:cxn ang="T11">
                  <a:pos x="T2" y="T3"/>
                </a:cxn>
                <a:cxn ang="T12">
                  <a:pos x="T4" y="T5"/>
                </a:cxn>
                <a:cxn ang="T13">
                  <a:pos x="T6" y="T7"/>
                </a:cxn>
                <a:cxn ang="T14">
                  <a:pos x="T8" y="T9"/>
                </a:cxn>
              </a:cxnLst>
              <a:rect l="T15" t="T16" r="T17" b="T18"/>
              <a:pathLst>
                <a:path w="130870" h="155411">
                  <a:moveTo>
                    <a:pt x="130870" y="0"/>
                  </a:moveTo>
                  <a:lnTo>
                    <a:pt x="0" y="0"/>
                  </a:lnTo>
                  <a:lnTo>
                    <a:pt x="0" y="155411"/>
                  </a:lnTo>
                  <a:lnTo>
                    <a:pt x="130870" y="155411"/>
                  </a:lnTo>
                  <a:lnTo>
                    <a:pt x="130870"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808" dirty="0"/>
            </a:p>
          </p:txBody>
        </p:sp>
        <p:sp>
          <p:nvSpPr>
            <p:cNvPr id="35" name="object 24">
              <a:extLst>
                <a:ext uri="{FF2B5EF4-FFF2-40B4-BE49-F238E27FC236}">
                  <a16:creationId xmlns:a16="http://schemas.microsoft.com/office/drawing/2014/main" id="{FCFF6980-0013-4879-BA51-8E11AB0537D1}"/>
                </a:ext>
              </a:extLst>
            </p:cNvPr>
            <p:cNvSpPr>
              <a:spLocks noChangeArrowheads="1"/>
            </p:cNvSpPr>
            <p:nvPr/>
          </p:nvSpPr>
          <p:spPr bwMode="auto">
            <a:xfrm>
              <a:off x="1531938" y="2517776"/>
              <a:ext cx="441325" cy="441325"/>
            </a:xfrm>
            <a:custGeom>
              <a:avLst/>
              <a:gdLst>
                <a:gd name="T0" fmla="*/ 153599 w 441695"/>
                <a:gd name="T1" fmla="*/ 0 h 441694"/>
                <a:gd name="T2" fmla="*/ 282944 w 441695"/>
                <a:gd name="T3" fmla="*/ 0 h 441694"/>
                <a:gd name="T4" fmla="*/ 282944 w 441695"/>
                <a:gd name="T5" fmla="*/ 153602 h 441694"/>
                <a:gd name="T6" fmla="*/ 436543 w 441695"/>
                <a:gd name="T7" fmla="*/ 153602 h 441694"/>
                <a:gd name="T8" fmla="*/ 436543 w 441695"/>
                <a:gd name="T9" fmla="*/ 282951 h 441694"/>
                <a:gd name="T10" fmla="*/ 282944 w 441695"/>
                <a:gd name="T11" fmla="*/ 282951 h 441694"/>
                <a:gd name="T12" fmla="*/ 282944 w 441695"/>
                <a:gd name="T13" fmla="*/ 436556 h 441694"/>
                <a:gd name="T14" fmla="*/ 153599 w 441695"/>
                <a:gd name="T15" fmla="*/ 436556 h 441694"/>
                <a:gd name="T16" fmla="*/ 153599 w 441695"/>
                <a:gd name="T17" fmla="*/ 282951 h 441694"/>
                <a:gd name="T18" fmla="*/ 0 w 441695"/>
                <a:gd name="T19" fmla="*/ 282951 h 441694"/>
                <a:gd name="T20" fmla="*/ 0 w 441695"/>
                <a:gd name="T21" fmla="*/ 153602 h 441694"/>
                <a:gd name="T22" fmla="*/ 153599 w 441695"/>
                <a:gd name="T23" fmla="*/ 153602 h 441694"/>
                <a:gd name="T24" fmla="*/ 153599 w 441695"/>
                <a:gd name="T25" fmla="*/ 0 h 4416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1695"/>
                <a:gd name="T40" fmla="*/ 0 h 441694"/>
                <a:gd name="T41" fmla="*/ 441695 w 441695"/>
                <a:gd name="T42" fmla="*/ 441694 h 4416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1695" h="441694">
                  <a:moveTo>
                    <a:pt x="155412" y="0"/>
                  </a:moveTo>
                  <a:lnTo>
                    <a:pt x="286283" y="0"/>
                  </a:lnTo>
                  <a:lnTo>
                    <a:pt x="286283" y="155411"/>
                  </a:lnTo>
                  <a:lnTo>
                    <a:pt x="441695" y="155411"/>
                  </a:lnTo>
                  <a:lnTo>
                    <a:pt x="441695" y="286282"/>
                  </a:lnTo>
                  <a:lnTo>
                    <a:pt x="286283" y="286282"/>
                  </a:lnTo>
                  <a:lnTo>
                    <a:pt x="286283" y="441694"/>
                  </a:lnTo>
                  <a:lnTo>
                    <a:pt x="155412" y="441694"/>
                  </a:lnTo>
                  <a:lnTo>
                    <a:pt x="155412" y="286282"/>
                  </a:lnTo>
                  <a:lnTo>
                    <a:pt x="0" y="286282"/>
                  </a:lnTo>
                  <a:lnTo>
                    <a:pt x="0" y="155411"/>
                  </a:lnTo>
                  <a:lnTo>
                    <a:pt x="155412" y="155411"/>
                  </a:lnTo>
                  <a:lnTo>
                    <a:pt x="155412" y="0"/>
                  </a:lnTo>
                  <a:close/>
                </a:path>
              </a:pathLst>
            </a:custGeom>
            <a:noFill/>
            <a:ln w="31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808" dirty="0"/>
            </a:p>
          </p:txBody>
        </p:sp>
        <p:sp>
          <p:nvSpPr>
            <p:cNvPr id="36" name="object 25">
              <a:extLst>
                <a:ext uri="{FF2B5EF4-FFF2-40B4-BE49-F238E27FC236}">
                  <a16:creationId xmlns:a16="http://schemas.microsoft.com/office/drawing/2014/main" id="{5AA9120C-04C9-4BEC-AF66-8D7D9DD9328E}"/>
                </a:ext>
              </a:extLst>
            </p:cNvPr>
            <p:cNvSpPr>
              <a:spLocks noChangeArrowheads="1"/>
            </p:cNvSpPr>
            <p:nvPr/>
          </p:nvSpPr>
          <p:spPr bwMode="auto">
            <a:xfrm>
              <a:off x="1555750" y="2557464"/>
              <a:ext cx="411163" cy="287337"/>
            </a:xfrm>
            <a:prstGeom prst="rect">
              <a:avLst/>
            </a:prstGeom>
            <a:blipFill dpi="0" rotWithShape="1">
              <a:blip r:embed="rId4"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endParaRPr lang="en-US" sz="1808" dirty="0">
                <a:latin typeface="Calibri" pitchFamily="34" charset="0"/>
                <a:cs typeface="Arial" charset="0"/>
              </a:endParaRPr>
            </a:p>
          </p:txBody>
        </p:sp>
      </p:grpSp>
      <p:pic>
        <p:nvPicPr>
          <p:cNvPr id="37" name="Picture 37">
            <a:extLst>
              <a:ext uri="{FF2B5EF4-FFF2-40B4-BE49-F238E27FC236}">
                <a16:creationId xmlns:a16="http://schemas.microsoft.com/office/drawing/2014/main" id="{D1948EF8-A1F5-400F-9635-B80EF94717A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96551" y="103024"/>
            <a:ext cx="742106" cy="849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直接连接符 6">
            <a:extLst>
              <a:ext uri="{FF2B5EF4-FFF2-40B4-BE49-F238E27FC236}">
                <a16:creationId xmlns:a16="http://schemas.microsoft.com/office/drawing/2014/main" id="{31D24873-CE0A-406A-8F17-2DBD4452DD4B}"/>
              </a:ext>
            </a:extLst>
          </p:cNvPr>
          <p:cNvCxnSpPr>
            <a:cxnSpLocks/>
          </p:cNvCxnSpPr>
          <p:nvPr/>
        </p:nvCxnSpPr>
        <p:spPr>
          <a:xfrm>
            <a:off x="9176200" y="729037"/>
            <a:ext cx="2491086"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35" name="文本框 7">
            <a:extLst>
              <a:ext uri="{FF2B5EF4-FFF2-40B4-BE49-F238E27FC236}">
                <a16:creationId xmlns:a16="http://schemas.microsoft.com/office/drawing/2014/main" id="{51DD3BFA-8421-42FF-800A-C95282113D8E}"/>
              </a:ext>
            </a:extLst>
          </p:cNvPr>
          <p:cNvSpPr txBox="1"/>
          <p:nvPr>
            <p:custDataLst>
              <p:tags r:id="rId1"/>
            </p:custDataLst>
          </p:nvPr>
        </p:nvSpPr>
        <p:spPr>
          <a:xfrm>
            <a:off x="4592226" y="12104"/>
            <a:ext cx="7567446" cy="67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4000" b="1" dirty="0" err="1">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Realisasi</a:t>
            </a:r>
            <a:r>
              <a:rPr lang="en-US" altLang="zh-CN" sz="4000" b="1" dirty="0">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 </a:t>
            </a:r>
            <a:r>
              <a:rPr lang="en-US" altLang="zh-CN" sz="4000" b="1" dirty="0" err="1">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Pendapatan</a:t>
            </a:r>
            <a:r>
              <a:rPr lang="en-US" altLang="zh-CN" sz="4000" b="1" dirty="0">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 per </a:t>
            </a:r>
            <a:r>
              <a:rPr lang="en-US" altLang="zh-CN" sz="4000" b="1" dirty="0" err="1">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Kegiatan</a:t>
            </a:r>
            <a:endParaRPr lang="en-US" altLang="zh-CN" sz="4000" b="1" dirty="0">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endParaRPr>
          </a:p>
        </p:txBody>
      </p:sp>
      <p:grpSp>
        <p:nvGrpSpPr>
          <p:cNvPr id="39" name="Group 38">
            <a:extLst>
              <a:ext uri="{FF2B5EF4-FFF2-40B4-BE49-F238E27FC236}">
                <a16:creationId xmlns:a16="http://schemas.microsoft.com/office/drawing/2014/main" id="{F7F74AE1-36F5-4FE5-9D79-EED926904D80}"/>
              </a:ext>
            </a:extLst>
          </p:cNvPr>
          <p:cNvGrpSpPr/>
          <p:nvPr/>
        </p:nvGrpSpPr>
        <p:grpSpPr>
          <a:xfrm>
            <a:off x="178155" y="1058307"/>
            <a:ext cx="8205116" cy="4866436"/>
            <a:chOff x="3545632" y="1770086"/>
            <a:chExt cx="8775232" cy="5149852"/>
          </a:xfrm>
          <a:effectLst/>
        </p:grpSpPr>
        <p:grpSp>
          <p:nvGrpSpPr>
            <p:cNvPr id="40" name="Group 39">
              <a:extLst>
                <a:ext uri="{FF2B5EF4-FFF2-40B4-BE49-F238E27FC236}">
                  <a16:creationId xmlns:a16="http://schemas.microsoft.com/office/drawing/2014/main" id="{58CFA62E-1F6F-4187-B14D-E904B06C4D56}"/>
                </a:ext>
              </a:extLst>
            </p:cNvPr>
            <p:cNvGrpSpPr/>
            <p:nvPr/>
          </p:nvGrpSpPr>
          <p:grpSpPr>
            <a:xfrm>
              <a:off x="3545632" y="1770086"/>
              <a:ext cx="8775232" cy="4495109"/>
              <a:chOff x="3545632" y="2274142"/>
              <a:chExt cx="8775232" cy="4495109"/>
            </a:xfrm>
          </p:grpSpPr>
          <p:graphicFrame>
            <p:nvGraphicFramePr>
              <p:cNvPr id="55" name="Chart 54">
                <a:extLst>
                  <a:ext uri="{FF2B5EF4-FFF2-40B4-BE49-F238E27FC236}">
                    <a16:creationId xmlns:a16="http://schemas.microsoft.com/office/drawing/2014/main" id="{C9977585-55B9-4E3E-B63D-1B9AB137FA70}"/>
                  </a:ext>
                </a:extLst>
              </p:cNvPr>
              <p:cNvGraphicFramePr/>
              <p:nvPr>
                <p:extLst>
                  <p:ext uri="{D42A27DB-BD31-4B8C-83A1-F6EECF244321}">
                    <p14:modId xmlns:p14="http://schemas.microsoft.com/office/powerpoint/2010/main" val="1227173815"/>
                  </p:ext>
                </p:extLst>
              </p:nvPr>
            </p:nvGraphicFramePr>
            <p:xfrm>
              <a:off x="3545632" y="2289447"/>
              <a:ext cx="3470522" cy="44644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6" name="Chart 55">
                <a:extLst>
                  <a:ext uri="{FF2B5EF4-FFF2-40B4-BE49-F238E27FC236}">
                    <a16:creationId xmlns:a16="http://schemas.microsoft.com/office/drawing/2014/main" id="{E5989785-541D-49F6-B759-00E769567F85}"/>
                  </a:ext>
                </a:extLst>
              </p:cNvPr>
              <p:cNvGraphicFramePr/>
              <p:nvPr>
                <p:extLst>
                  <p:ext uri="{D42A27DB-BD31-4B8C-83A1-F6EECF244321}">
                    <p14:modId xmlns:p14="http://schemas.microsoft.com/office/powerpoint/2010/main" val="2704886083"/>
                  </p:ext>
                </p:extLst>
              </p:nvPr>
            </p:nvGraphicFramePr>
            <p:xfrm>
              <a:off x="6547638" y="2274142"/>
              <a:ext cx="3206183" cy="446449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7" name="Chart 56">
                <a:extLst>
                  <a:ext uri="{FF2B5EF4-FFF2-40B4-BE49-F238E27FC236}">
                    <a16:creationId xmlns:a16="http://schemas.microsoft.com/office/drawing/2014/main" id="{817FED50-5941-4AA6-B6FC-E2F79BFABDAA}"/>
                  </a:ext>
                </a:extLst>
              </p:cNvPr>
              <p:cNvGraphicFramePr/>
              <p:nvPr>
                <p:extLst>
                  <p:ext uri="{D42A27DB-BD31-4B8C-83A1-F6EECF244321}">
                    <p14:modId xmlns:p14="http://schemas.microsoft.com/office/powerpoint/2010/main" val="1643570607"/>
                  </p:ext>
                </p:extLst>
              </p:nvPr>
            </p:nvGraphicFramePr>
            <p:xfrm>
              <a:off x="9471712" y="2304753"/>
              <a:ext cx="2849152" cy="4464498"/>
            </p:xfrm>
            <a:graphic>
              <a:graphicData uri="http://schemas.openxmlformats.org/drawingml/2006/chart">
                <c:chart xmlns:c="http://schemas.openxmlformats.org/drawingml/2006/chart" xmlns:r="http://schemas.openxmlformats.org/officeDocument/2006/relationships" r:id="rId6"/>
              </a:graphicData>
            </a:graphic>
          </p:graphicFrame>
        </p:grpSp>
        <p:sp>
          <p:nvSpPr>
            <p:cNvPr id="41" name="Rectangle: Diagonal Corners Rounded 40">
              <a:extLst>
                <a:ext uri="{FF2B5EF4-FFF2-40B4-BE49-F238E27FC236}">
                  <a16:creationId xmlns:a16="http://schemas.microsoft.com/office/drawing/2014/main" id="{17384D9D-2224-4DCE-AA70-ECEBC4CFA165}"/>
                </a:ext>
              </a:extLst>
            </p:cNvPr>
            <p:cNvSpPr/>
            <p:nvPr/>
          </p:nvSpPr>
          <p:spPr>
            <a:xfrm>
              <a:off x="4323352" y="6351354"/>
              <a:ext cx="1264267" cy="568583"/>
            </a:xfrm>
            <a:prstGeom prst="round2DiagRect">
              <a:avLst/>
            </a:prstGeom>
            <a:solidFill>
              <a:srgbClr val="FFFF00">
                <a:alpha val="75000"/>
              </a:srgbClr>
            </a:solidFill>
            <a:ln>
              <a:noFill/>
            </a:ln>
            <a:effectLst>
              <a:outerShdw blurRad="50800" dist="38100" dir="18900000" algn="bl" rotWithShape="0">
                <a:prstClr val="black">
                  <a:alpha val="30000"/>
                </a:prstClr>
              </a:outerShdw>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117,48</a:t>
              </a:r>
              <a:r>
                <a:rPr lang="en-US" dirty="0">
                  <a:solidFill>
                    <a:schemeClr val="tx1"/>
                  </a:solidFill>
                </a:rPr>
                <a:t>%</a:t>
              </a:r>
              <a:endParaRPr lang="en-US" b="1" dirty="0">
                <a:solidFill>
                  <a:schemeClr val="tx1"/>
                </a:solidFill>
                <a:latin typeface="Tahoma" pitchFamily="34" charset="0"/>
                <a:ea typeface="Tahoma" pitchFamily="34" charset="0"/>
                <a:cs typeface="Tahoma" pitchFamily="34" charset="0"/>
              </a:endParaRPr>
            </a:p>
          </p:txBody>
        </p:sp>
        <p:sp>
          <p:nvSpPr>
            <p:cNvPr id="53" name="Rectangle: Diagonal Corners Rounded 52">
              <a:extLst>
                <a:ext uri="{FF2B5EF4-FFF2-40B4-BE49-F238E27FC236}">
                  <a16:creationId xmlns:a16="http://schemas.microsoft.com/office/drawing/2014/main" id="{56608BF5-356B-49B8-B347-8A844ECEAEA6}"/>
                </a:ext>
              </a:extLst>
            </p:cNvPr>
            <p:cNvSpPr/>
            <p:nvPr/>
          </p:nvSpPr>
          <p:spPr>
            <a:xfrm>
              <a:off x="7230201" y="6339748"/>
              <a:ext cx="1137379" cy="568582"/>
            </a:xfrm>
            <a:prstGeom prst="round2DiagRect">
              <a:avLst/>
            </a:prstGeom>
            <a:solidFill>
              <a:srgbClr val="FFFF00">
                <a:alpha val="75000"/>
              </a:srgbClr>
            </a:solidFill>
            <a:ln>
              <a:noFill/>
            </a:ln>
            <a:effectLst>
              <a:outerShdw blurRad="50800" dist="38100" dir="18900000" algn="bl" rotWithShape="0">
                <a:prstClr val="black">
                  <a:alpha val="40000"/>
                </a:prstClr>
              </a:outerShdw>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68,22</a:t>
              </a:r>
              <a:r>
                <a:rPr lang="en-US" dirty="0">
                  <a:solidFill>
                    <a:schemeClr val="tx1"/>
                  </a:solidFill>
                </a:rPr>
                <a:t>%</a:t>
              </a:r>
              <a:endParaRPr lang="en-US" b="1" dirty="0">
                <a:solidFill>
                  <a:schemeClr val="tx1"/>
                </a:solidFill>
                <a:latin typeface="Tahoma" pitchFamily="34" charset="0"/>
                <a:ea typeface="Tahoma" pitchFamily="34" charset="0"/>
                <a:cs typeface="Tahoma" pitchFamily="34" charset="0"/>
              </a:endParaRPr>
            </a:p>
          </p:txBody>
        </p:sp>
        <p:sp>
          <p:nvSpPr>
            <p:cNvPr id="54" name="Rectangle: Diagonal Corners Rounded 53">
              <a:extLst>
                <a:ext uri="{FF2B5EF4-FFF2-40B4-BE49-F238E27FC236}">
                  <a16:creationId xmlns:a16="http://schemas.microsoft.com/office/drawing/2014/main" id="{DF802944-1226-46C0-BC68-01F7AC32F354}"/>
                </a:ext>
              </a:extLst>
            </p:cNvPr>
            <p:cNvSpPr/>
            <p:nvPr/>
          </p:nvSpPr>
          <p:spPr>
            <a:xfrm>
              <a:off x="10280053" y="6351356"/>
              <a:ext cx="1264267" cy="568582"/>
            </a:xfrm>
            <a:prstGeom prst="round2DiagRect">
              <a:avLst/>
            </a:prstGeom>
            <a:solidFill>
              <a:srgbClr val="FFFF00">
                <a:alpha val="75000"/>
              </a:srgbClr>
            </a:solidFill>
            <a:ln>
              <a:noFill/>
            </a:ln>
            <a:effectLst>
              <a:outerShdw blurRad="50800" dist="38100" dir="18900000" algn="bl" rotWithShape="0">
                <a:prstClr val="black">
                  <a:alpha val="40000"/>
                </a:prstClr>
              </a:outerShdw>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110,25</a:t>
              </a:r>
              <a:r>
                <a:rPr lang="en-US" dirty="0">
                  <a:solidFill>
                    <a:schemeClr val="tx1"/>
                  </a:solidFill>
                </a:rPr>
                <a:t>%</a:t>
              </a:r>
              <a:endParaRPr lang="en-US" sz="1400" b="1" dirty="0">
                <a:solidFill>
                  <a:schemeClr val="tx1"/>
                </a:solidFill>
                <a:latin typeface="Tahoma" pitchFamily="34" charset="0"/>
                <a:ea typeface="Tahoma" pitchFamily="34" charset="0"/>
                <a:cs typeface="Tahoma" pitchFamily="34" charset="0"/>
              </a:endParaRPr>
            </a:p>
          </p:txBody>
        </p:sp>
      </p:grpSp>
      <p:graphicFrame>
        <p:nvGraphicFramePr>
          <p:cNvPr id="58" name="Diagram 57">
            <a:extLst>
              <a:ext uri="{FF2B5EF4-FFF2-40B4-BE49-F238E27FC236}">
                <a16:creationId xmlns:a16="http://schemas.microsoft.com/office/drawing/2014/main" id="{59D09F27-958B-47C1-B06E-F73D586815A7}"/>
              </a:ext>
            </a:extLst>
          </p:cNvPr>
          <p:cNvGraphicFramePr/>
          <p:nvPr>
            <p:extLst>
              <p:ext uri="{D42A27DB-BD31-4B8C-83A1-F6EECF244321}">
                <p14:modId xmlns:p14="http://schemas.microsoft.com/office/powerpoint/2010/main" val="1790855043"/>
              </p:ext>
            </p:extLst>
          </p:nvPr>
        </p:nvGraphicFramePr>
        <p:xfrm>
          <a:off x="8438588" y="1209805"/>
          <a:ext cx="4184999" cy="189423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59" name="Diagram 58">
            <a:extLst>
              <a:ext uri="{FF2B5EF4-FFF2-40B4-BE49-F238E27FC236}">
                <a16:creationId xmlns:a16="http://schemas.microsoft.com/office/drawing/2014/main" id="{1762EC3B-7625-45BC-AD23-B9B1E839DF3F}"/>
              </a:ext>
            </a:extLst>
          </p:cNvPr>
          <p:cNvGraphicFramePr/>
          <p:nvPr>
            <p:extLst>
              <p:ext uri="{D42A27DB-BD31-4B8C-83A1-F6EECF244321}">
                <p14:modId xmlns:p14="http://schemas.microsoft.com/office/powerpoint/2010/main" val="3243233423"/>
              </p:ext>
            </p:extLst>
          </p:nvPr>
        </p:nvGraphicFramePr>
        <p:xfrm>
          <a:off x="8279029" y="2608727"/>
          <a:ext cx="4184999" cy="189423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60" name="Diagram 59">
            <a:extLst>
              <a:ext uri="{FF2B5EF4-FFF2-40B4-BE49-F238E27FC236}">
                <a16:creationId xmlns:a16="http://schemas.microsoft.com/office/drawing/2014/main" id="{AC8ABB2A-DD80-4FD2-A3B0-1F0C4B2613BC}"/>
              </a:ext>
            </a:extLst>
          </p:cNvPr>
          <p:cNvGraphicFramePr/>
          <p:nvPr>
            <p:extLst>
              <p:ext uri="{D42A27DB-BD31-4B8C-83A1-F6EECF244321}">
                <p14:modId xmlns:p14="http://schemas.microsoft.com/office/powerpoint/2010/main" val="2532730425"/>
              </p:ext>
            </p:extLst>
          </p:nvPr>
        </p:nvGraphicFramePr>
        <p:xfrm>
          <a:off x="8572607" y="4336714"/>
          <a:ext cx="3916960" cy="137365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3" name="Rectangle 2"/>
          <p:cNvSpPr/>
          <p:nvPr/>
        </p:nvSpPr>
        <p:spPr>
          <a:xfrm>
            <a:off x="285475" y="2347117"/>
            <a:ext cx="184731" cy="261610"/>
          </a:xfrm>
          <a:prstGeom prst="rect">
            <a:avLst/>
          </a:prstGeom>
        </p:spPr>
        <p:txBody>
          <a:bodyPr wrap="none">
            <a:spAutoFit/>
          </a:bodyPr>
          <a:lstStyle/>
          <a:p>
            <a:endParaRPr lang="en-US" sz="1100" b="1" dirty="0">
              <a:latin typeface="Verdana" panose="020B0604030504040204" pitchFamily="34" charset="0"/>
              <a:ea typeface="Verdana" panose="020B0604030504040204" pitchFamily="34" charset="0"/>
            </a:endParaRPr>
          </a:p>
        </p:txBody>
      </p:sp>
      <p:sp>
        <p:nvSpPr>
          <p:cNvPr id="2" name="Slide Number Placeholder 1">
            <a:extLst>
              <a:ext uri="{FF2B5EF4-FFF2-40B4-BE49-F238E27FC236}">
                <a16:creationId xmlns:a16="http://schemas.microsoft.com/office/drawing/2014/main" id="{C59943FD-45CA-46B4-A2CE-5974B19B029F}"/>
              </a:ext>
            </a:extLst>
          </p:cNvPr>
          <p:cNvSpPr>
            <a:spLocks noGrp="1"/>
          </p:cNvSpPr>
          <p:nvPr>
            <p:ph type="sldNum" sz="quarter" idx="12"/>
          </p:nvPr>
        </p:nvSpPr>
        <p:spPr>
          <a:xfrm>
            <a:off x="8924086" y="6388291"/>
            <a:ext cx="2743200" cy="365125"/>
          </a:xfrm>
        </p:spPr>
        <p:txBody>
          <a:bodyPr/>
          <a:lstStyle/>
          <a:p>
            <a:fld id="{565CE74E-AB26-4998-AD42-012C4C1AD076}" type="slidenum">
              <a:rPr lang="zh-CN" altLang="en-US" smtClean="0"/>
              <a:t>10</a:t>
            </a:fld>
            <a:endParaRPr lang="zh-CN" altLang="en-US"/>
          </a:p>
        </p:txBody>
      </p:sp>
    </p:spTree>
    <p:extLst>
      <p:ext uri="{BB962C8B-B14F-4D97-AF65-F5344CB8AC3E}">
        <p14:creationId xmlns:p14="http://schemas.microsoft.com/office/powerpoint/2010/main" val="2548431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文本占位符 2">
            <a:extLst>
              <a:ext uri="{FF2B5EF4-FFF2-40B4-BE49-F238E27FC236}">
                <a16:creationId xmlns:a16="http://schemas.microsoft.com/office/drawing/2014/main" id="{A0597A99-49B9-4DE6-AC73-CA776EF6C423}"/>
              </a:ext>
            </a:extLst>
          </p:cNvPr>
          <p:cNvSpPr txBox="1">
            <a:spLocks/>
          </p:cNvSpPr>
          <p:nvPr/>
        </p:nvSpPr>
        <p:spPr>
          <a:xfrm>
            <a:off x="734164" y="3204491"/>
            <a:ext cx="5595938" cy="24147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600"/>
              </a:spcBef>
            </a:pPr>
            <a:r>
              <a:rPr lang="en-US" altLang="zh-CN" sz="3200" dirty="0" err="1">
                <a:latin typeface="Tw Cen MT Condensed" panose="020B0606020104020203" pitchFamily="34" charset="0"/>
                <a:sym typeface="Arial" panose="020B0604020202020204" pitchFamily="34" charset="0"/>
              </a:rPr>
              <a:t>Capaian</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Kinerja</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Pelayanan</a:t>
            </a:r>
            <a:endParaRPr lang="en-US" altLang="zh-CN" sz="3200" dirty="0">
              <a:latin typeface="Tw Cen MT Condensed" panose="020B0606020104020203" pitchFamily="34" charset="0"/>
              <a:sym typeface="Arial" panose="020B0604020202020204" pitchFamily="34" charset="0"/>
            </a:endParaRPr>
          </a:p>
          <a:p>
            <a:pPr marL="285750" indent="-285750">
              <a:lnSpc>
                <a:spcPct val="100000"/>
              </a:lnSpc>
              <a:spcBef>
                <a:spcPts val="600"/>
              </a:spcBef>
            </a:pPr>
            <a:r>
              <a:rPr lang="en-US" altLang="zh-CN" sz="3200" dirty="0" err="1">
                <a:latin typeface="Tw Cen MT Condensed" panose="020B0606020104020203" pitchFamily="34" charset="0"/>
                <a:sym typeface="Arial" panose="020B0604020202020204" pitchFamily="34" charset="0"/>
              </a:rPr>
              <a:t>Pelayanan</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berdasarkan</a:t>
            </a:r>
            <a:r>
              <a:rPr lang="en-US" altLang="zh-CN" sz="3200" dirty="0">
                <a:latin typeface="Tw Cen MT Condensed" panose="020B0606020104020203" pitchFamily="34" charset="0"/>
                <a:sym typeface="Arial" panose="020B0604020202020204" pitchFamily="34" charset="0"/>
              </a:rPr>
              <a:t> Cara Bayar</a:t>
            </a:r>
          </a:p>
          <a:p>
            <a:pPr marL="285750" indent="-285750">
              <a:lnSpc>
                <a:spcPct val="100000"/>
              </a:lnSpc>
              <a:spcBef>
                <a:spcPts val="600"/>
              </a:spcBef>
            </a:pPr>
            <a:r>
              <a:rPr lang="en-US" altLang="zh-CN" sz="3200" dirty="0" err="1">
                <a:latin typeface="Tw Cen MT Condensed" panose="020B0606020104020203" pitchFamily="34" charset="0"/>
                <a:sym typeface="Arial" panose="020B0604020202020204" pitchFamily="34" charset="0"/>
              </a:rPr>
              <a:t>Kunjungan</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Berdasarkan</a:t>
            </a:r>
            <a:r>
              <a:rPr lang="en-US" altLang="zh-CN" sz="3200" dirty="0">
                <a:latin typeface="Tw Cen MT Condensed" panose="020B0606020104020203" pitchFamily="34" charset="0"/>
                <a:sym typeface="Arial" panose="020B0604020202020204" pitchFamily="34" charset="0"/>
              </a:rPr>
              <a:t> Wilayah</a:t>
            </a:r>
          </a:p>
          <a:p>
            <a:pPr marL="285750" indent="-285750">
              <a:lnSpc>
                <a:spcPct val="100000"/>
              </a:lnSpc>
              <a:spcBef>
                <a:spcPts val="600"/>
              </a:spcBef>
            </a:pPr>
            <a:r>
              <a:rPr lang="en-US" altLang="zh-CN" sz="3200" dirty="0">
                <a:latin typeface="Tw Cen MT Condensed" panose="020B0606020104020203" pitchFamily="34" charset="0"/>
                <a:sym typeface="Arial" panose="020B0604020202020204" pitchFamily="34" charset="0"/>
              </a:rPr>
              <a:t>Diagnosis 10 </a:t>
            </a:r>
            <a:r>
              <a:rPr lang="en-US" altLang="zh-CN" sz="3200" dirty="0" err="1">
                <a:latin typeface="Tw Cen MT Condensed" panose="020B0606020104020203" pitchFamily="34" charset="0"/>
                <a:sym typeface="Arial" panose="020B0604020202020204" pitchFamily="34" charset="0"/>
              </a:rPr>
              <a:t>Besar</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Penyakit</a:t>
            </a:r>
            <a:endParaRPr lang="en-US" altLang="zh-CN" sz="3200" dirty="0">
              <a:latin typeface="Tw Cen MT Condensed" panose="020B0606020104020203" pitchFamily="34" charset="0"/>
              <a:sym typeface="Arial" panose="020B0604020202020204" pitchFamily="34" charset="0"/>
            </a:endParaRPr>
          </a:p>
          <a:p>
            <a:pPr marL="0" indent="0">
              <a:lnSpc>
                <a:spcPct val="100000"/>
              </a:lnSpc>
              <a:spcBef>
                <a:spcPts val="600"/>
              </a:spcBef>
              <a:buNone/>
            </a:pPr>
            <a:endParaRPr lang="en-US" altLang="zh-CN" sz="3200" dirty="0">
              <a:latin typeface="Tw Cen MT Condensed" panose="020B0606020104020203" pitchFamily="34" charset="0"/>
              <a:sym typeface="Arial" panose="020B0604020202020204" pitchFamily="34" charset="0"/>
            </a:endParaRPr>
          </a:p>
          <a:p>
            <a:pPr marL="0" indent="0">
              <a:lnSpc>
                <a:spcPct val="100000"/>
              </a:lnSpc>
              <a:spcBef>
                <a:spcPts val="600"/>
              </a:spcBef>
              <a:buNone/>
            </a:pPr>
            <a:endParaRPr lang="en-US" altLang="zh-CN" dirty="0">
              <a:latin typeface="Tw Cen MT Condensed" panose="020B0606020104020203" pitchFamily="34" charset="0"/>
              <a:sym typeface="Arial" panose="020B0604020202020204" pitchFamily="34" charset="0"/>
            </a:endParaRPr>
          </a:p>
        </p:txBody>
      </p:sp>
      <p:sp>
        <p:nvSpPr>
          <p:cNvPr id="48" name="文本占位符 3">
            <a:extLst>
              <a:ext uri="{FF2B5EF4-FFF2-40B4-BE49-F238E27FC236}">
                <a16:creationId xmlns:a16="http://schemas.microsoft.com/office/drawing/2014/main" id="{12829929-C979-4236-A3FD-150C1400A3F4}"/>
              </a:ext>
            </a:extLst>
          </p:cNvPr>
          <p:cNvSpPr txBox="1">
            <a:spLocks/>
          </p:cNvSpPr>
          <p:nvPr/>
        </p:nvSpPr>
        <p:spPr>
          <a:xfrm>
            <a:off x="734164" y="1134165"/>
            <a:ext cx="5575300" cy="19573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7200" dirty="0">
                <a:latin typeface="Tw Cen MT Condensed Extra Bold" panose="020B0803020202020204" pitchFamily="34" charset="0"/>
                <a:sym typeface="Arial" panose="020B0604020202020204" pitchFamily="34" charset="0"/>
              </a:rPr>
              <a:t>KINERJA PELAYANAN</a:t>
            </a:r>
          </a:p>
        </p:txBody>
      </p:sp>
      <p:sp>
        <p:nvSpPr>
          <p:cNvPr id="2" name="Slide Number Placeholder 1">
            <a:extLst>
              <a:ext uri="{FF2B5EF4-FFF2-40B4-BE49-F238E27FC236}">
                <a16:creationId xmlns:a16="http://schemas.microsoft.com/office/drawing/2014/main" id="{4E9E67AB-08F4-4A6F-9A93-E2A3D3019AC6}"/>
              </a:ext>
            </a:extLst>
          </p:cNvPr>
          <p:cNvSpPr>
            <a:spLocks noGrp="1"/>
          </p:cNvSpPr>
          <p:nvPr>
            <p:ph type="sldNum" sz="quarter" idx="12"/>
          </p:nvPr>
        </p:nvSpPr>
        <p:spPr/>
        <p:txBody>
          <a:bodyPr/>
          <a:lstStyle/>
          <a:p>
            <a:fld id="{565CE74E-AB26-4998-AD42-012C4C1AD076}" type="slidenum">
              <a:rPr lang="zh-CN" altLang="en-US" smtClean="0"/>
              <a:t>11</a:t>
            </a:fld>
            <a:endParaRPr lang="zh-CN" altLang="en-US"/>
          </a:p>
        </p:txBody>
      </p:sp>
      <p:pic>
        <p:nvPicPr>
          <p:cNvPr id="4" name="Picture 3"/>
          <p:cNvPicPr>
            <a:picLocks noChangeAspect="1"/>
          </p:cNvPicPr>
          <p:nvPr/>
        </p:nvPicPr>
        <p:blipFill>
          <a:blip r:embed="rId3"/>
          <a:stretch>
            <a:fillRect/>
          </a:stretch>
        </p:blipFill>
        <p:spPr>
          <a:xfrm>
            <a:off x="7684273" y="-137119"/>
            <a:ext cx="4663844" cy="685859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4201701"/>
            <a:ext cx="12192000" cy="26562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cxnSp>
        <p:nvCxnSpPr>
          <p:cNvPr id="40" name="直接连接符 6">
            <a:extLst>
              <a:ext uri="{FF2B5EF4-FFF2-40B4-BE49-F238E27FC236}">
                <a16:creationId xmlns:a16="http://schemas.microsoft.com/office/drawing/2014/main" id="{C2348AD1-30C1-4FF7-89BD-3E77DF239736}"/>
              </a:ext>
            </a:extLst>
          </p:cNvPr>
          <p:cNvCxnSpPr>
            <a:cxnSpLocks/>
          </p:cNvCxnSpPr>
          <p:nvPr/>
        </p:nvCxnSpPr>
        <p:spPr>
          <a:xfrm>
            <a:off x="424085" y="694957"/>
            <a:ext cx="2491086" cy="0"/>
          </a:xfrm>
          <a:prstGeom prst="line">
            <a:avLst/>
          </a:prstGeom>
          <a:ln w="38100">
            <a:solidFill>
              <a:srgbClr val="CE694E"/>
            </a:solidFill>
          </a:ln>
        </p:spPr>
        <p:style>
          <a:lnRef idx="1">
            <a:schemeClr val="accent1"/>
          </a:lnRef>
          <a:fillRef idx="0">
            <a:schemeClr val="accent1"/>
          </a:fillRef>
          <a:effectRef idx="0">
            <a:schemeClr val="accent1"/>
          </a:effectRef>
          <a:fontRef idx="minor">
            <a:schemeClr val="tx1"/>
          </a:fontRef>
        </p:style>
      </p:cxnSp>
      <p:sp>
        <p:nvSpPr>
          <p:cNvPr id="47" name="文本框 7">
            <a:extLst>
              <a:ext uri="{FF2B5EF4-FFF2-40B4-BE49-F238E27FC236}">
                <a16:creationId xmlns:a16="http://schemas.microsoft.com/office/drawing/2014/main" id="{F4BC599C-D206-47D5-AEA7-21F6BABA1967}"/>
              </a:ext>
            </a:extLst>
          </p:cNvPr>
          <p:cNvSpPr txBox="1"/>
          <p:nvPr>
            <p:custDataLst>
              <p:tags r:id="rId1"/>
            </p:custDataLst>
          </p:nvPr>
        </p:nvSpPr>
        <p:spPr>
          <a:xfrm>
            <a:off x="112295" y="199923"/>
            <a:ext cx="3788940" cy="406400"/>
          </a:xfrm>
          <a:prstGeom prst="rect">
            <a:avLst/>
          </a:prstGeom>
          <a:noFill/>
          <a:ln>
            <a:noFill/>
          </a:ln>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Capaian</a:t>
            </a:r>
            <a:r>
              <a:rPr lang="en-US" altLang="zh-CN"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 </a:t>
            </a:r>
            <a:r>
              <a:rPr lang="en-US" altLang="zh-CN"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Kinerja</a:t>
            </a:r>
            <a:r>
              <a:rPr lang="en-US" altLang="zh-CN"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 </a:t>
            </a:r>
            <a:r>
              <a:rPr lang="en-US" altLang="zh-CN"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Pelayanan</a:t>
            </a:r>
            <a:endParaRPr lang="en-US" altLang="zh-CN"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endParaRPr>
          </a:p>
        </p:txBody>
      </p:sp>
      <p:graphicFrame>
        <p:nvGraphicFramePr>
          <p:cNvPr id="48" name="Content Placeholder 3">
            <a:extLst>
              <a:ext uri="{FF2B5EF4-FFF2-40B4-BE49-F238E27FC236}">
                <a16:creationId xmlns:a16="http://schemas.microsoft.com/office/drawing/2014/main" id="{B255C18E-2EE6-4309-A8EC-A424771374B8}"/>
              </a:ext>
            </a:extLst>
          </p:cNvPr>
          <p:cNvGraphicFramePr>
            <a:graphicFrameLocks/>
          </p:cNvGraphicFramePr>
          <p:nvPr>
            <p:extLst>
              <p:ext uri="{D42A27DB-BD31-4B8C-83A1-F6EECF244321}">
                <p14:modId xmlns:p14="http://schemas.microsoft.com/office/powerpoint/2010/main" val="313646107"/>
              </p:ext>
            </p:extLst>
          </p:nvPr>
        </p:nvGraphicFramePr>
        <p:xfrm>
          <a:off x="424085" y="972278"/>
          <a:ext cx="10592958" cy="5374697"/>
        </p:xfrm>
        <a:graphic>
          <a:graphicData uri="http://schemas.openxmlformats.org/drawingml/2006/table">
            <a:tbl>
              <a:tblPr firstRow="1" bandRow="1">
                <a:tableStyleId>{5C22544A-7EE6-4342-B048-85BDC9FD1C3A}</a:tableStyleId>
              </a:tblPr>
              <a:tblGrid>
                <a:gridCol w="513202">
                  <a:extLst>
                    <a:ext uri="{9D8B030D-6E8A-4147-A177-3AD203B41FA5}">
                      <a16:colId xmlns:a16="http://schemas.microsoft.com/office/drawing/2014/main" val="20000"/>
                    </a:ext>
                  </a:extLst>
                </a:gridCol>
                <a:gridCol w="1677713">
                  <a:extLst>
                    <a:ext uri="{9D8B030D-6E8A-4147-A177-3AD203B41FA5}">
                      <a16:colId xmlns:a16="http://schemas.microsoft.com/office/drawing/2014/main" val="3596778215"/>
                    </a:ext>
                  </a:extLst>
                </a:gridCol>
                <a:gridCol w="772543">
                  <a:extLst>
                    <a:ext uri="{9D8B030D-6E8A-4147-A177-3AD203B41FA5}">
                      <a16:colId xmlns:a16="http://schemas.microsoft.com/office/drawing/2014/main" val="881869207"/>
                    </a:ext>
                  </a:extLst>
                </a:gridCol>
                <a:gridCol w="772543">
                  <a:extLst>
                    <a:ext uri="{9D8B030D-6E8A-4147-A177-3AD203B41FA5}">
                      <a16:colId xmlns:a16="http://schemas.microsoft.com/office/drawing/2014/main" val="3781428979"/>
                    </a:ext>
                  </a:extLst>
                </a:gridCol>
                <a:gridCol w="772543">
                  <a:extLst>
                    <a:ext uri="{9D8B030D-6E8A-4147-A177-3AD203B41FA5}">
                      <a16:colId xmlns:a16="http://schemas.microsoft.com/office/drawing/2014/main" val="1265565063"/>
                    </a:ext>
                  </a:extLst>
                </a:gridCol>
                <a:gridCol w="772543">
                  <a:extLst>
                    <a:ext uri="{9D8B030D-6E8A-4147-A177-3AD203B41FA5}">
                      <a16:colId xmlns:a16="http://schemas.microsoft.com/office/drawing/2014/main" val="4013042195"/>
                    </a:ext>
                  </a:extLst>
                </a:gridCol>
                <a:gridCol w="862009">
                  <a:extLst>
                    <a:ext uri="{9D8B030D-6E8A-4147-A177-3AD203B41FA5}">
                      <a16:colId xmlns:a16="http://schemas.microsoft.com/office/drawing/2014/main" val="3118968418"/>
                    </a:ext>
                  </a:extLst>
                </a:gridCol>
                <a:gridCol w="862009">
                  <a:extLst>
                    <a:ext uri="{9D8B030D-6E8A-4147-A177-3AD203B41FA5}">
                      <a16:colId xmlns:a16="http://schemas.microsoft.com/office/drawing/2014/main" val="418830869"/>
                    </a:ext>
                  </a:extLst>
                </a:gridCol>
                <a:gridCol w="862009">
                  <a:extLst>
                    <a:ext uri="{9D8B030D-6E8A-4147-A177-3AD203B41FA5}">
                      <a16:colId xmlns:a16="http://schemas.microsoft.com/office/drawing/2014/main" val="3070354673"/>
                    </a:ext>
                  </a:extLst>
                </a:gridCol>
                <a:gridCol w="862009">
                  <a:extLst>
                    <a:ext uri="{9D8B030D-6E8A-4147-A177-3AD203B41FA5}">
                      <a16:colId xmlns:a16="http://schemas.microsoft.com/office/drawing/2014/main" val="964049143"/>
                    </a:ext>
                  </a:extLst>
                </a:gridCol>
                <a:gridCol w="862009">
                  <a:extLst>
                    <a:ext uri="{9D8B030D-6E8A-4147-A177-3AD203B41FA5}">
                      <a16:colId xmlns:a16="http://schemas.microsoft.com/office/drawing/2014/main" val="2461436637"/>
                    </a:ext>
                  </a:extLst>
                </a:gridCol>
                <a:gridCol w="1001826">
                  <a:extLst>
                    <a:ext uri="{9D8B030D-6E8A-4147-A177-3AD203B41FA5}">
                      <a16:colId xmlns:a16="http://schemas.microsoft.com/office/drawing/2014/main" val="2899685706"/>
                    </a:ext>
                  </a:extLst>
                </a:gridCol>
              </a:tblGrid>
              <a:tr h="402629">
                <a:tc rowSpan="2">
                  <a:txBody>
                    <a:bodyPr/>
                    <a:lstStyle>
                      <a:lvl1pPr marL="0" algn="l" defTabSz="914400" rtl="0" eaLnBrk="1" latinLnBrk="0" hangingPunct="1">
                        <a:defRPr sz="1800" b="1" kern="1200">
                          <a:solidFill>
                            <a:schemeClr val="lt1"/>
                          </a:solidFill>
                          <a:latin typeface="Calibri Light" panose="020F0302020204030204"/>
                        </a:defRPr>
                      </a:lvl1pPr>
                      <a:lvl2pPr marL="457200" algn="l" defTabSz="914400" rtl="0" eaLnBrk="1" latinLnBrk="0" hangingPunct="1">
                        <a:defRPr sz="1800" b="1" kern="1200">
                          <a:solidFill>
                            <a:schemeClr val="lt1"/>
                          </a:solidFill>
                          <a:latin typeface="Calibri Light" panose="020F0302020204030204"/>
                        </a:defRPr>
                      </a:lvl2pPr>
                      <a:lvl3pPr marL="914400" algn="l" defTabSz="914400" rtl="0" eaLnBrk="1" latinLnBrk="0" hangingPunct="1">
                        <a:defRPr sz="1800" b="1" kern="1200">
                          <a:solidFill>
                            <a:schemeClr val="lt1"/>
                          </a:solidFill>
                          <a:latin typeface="Calibri Light" panose="020F0302020204030204"/>
                        </a:defRPr>
                      </a:lvl3pPr>
                      <a:lvl4pPr marL="1371600" algn="l" defTabSz="914400" rtl="0" eaLnBrk="1" latinLnBrk="0" hangingPunct="1">
                        <a:defRPr sz="1800" b="1" kern="1200">
                          <a:solidFill>
                            <a:schemeClr val="lt1"/>
                          </a:solidFill>
                          <a:latin typeface="Calibri Light" panose="020F0302020204030204"/>
                        </a:defRPr>
                      </a:lvl4pPr>
                      <a:lvl5pPr marL="1828800" algn="l" defTabSz="914400" rtl="0" eaLnBrk="1" latinLnBrk="0" hangingPunct="1">
                        <a:defRPr sz="1800" b="1" kern="1200">
                          <a:solidFill>
                            <a:schemeClr val="lt1"/>
                          </a:solidFill>
                          <a:latin typeface="Calibri Light" panose="020F0302020204030204"/>
                        </a:defRPr>
                      </a:lvl5pPr>
                      <a:lvl6pPr marL="2286000" algn="l" defTabSz="914400" rtl="0" eaLnBrk="1" latinLnBrk="0" hangingPunct="1">
                        <a:defRPr sz="1800" b="1" kern="1200">
                          <a:solidFill>
                            <a:schemeClr val="lt1"/>
                          </a:solidFill>
                          <a:latin typeface="Calibri Light" panose="020F0302020204030204"/>
                        </a:defRPr>
                      </a:lvl6pPr>
                      <a:lvl7pPr marL="2743200" algn="l" defTabSz="914400" rtl="0" eaLnBrk="1" latinLnBrk="0" hangingPunct="1">
                        <a:defRPr sz="1800" b="1" kern="1200">
                          <a:solidFill>
                            <a:schemeClr val="lt1"/>
                          </a:solidFill>
                          <a:latin typeface="Calibri Light" panose="020F0302020204030204"/>
                        </a:defRPr>
                      </a:lvl7pPr>
                      <a:lvl8pPr marL="3200400" algn="l" defTabSz="914400" rtl="0" eaLnBrk="1" latinLnBrk="0" hangingPunct="1">
                        <a:defRPr sz="1800" b="1" kern="1200">
                          <a:solidFill>
                            <a:schemeClr val="lt1"/>
                          </a:solidFill>
                          <a:latin typeface="Calibri Light" panose="020F0302020204030204"/>
                        </a:defRPr>
                      </a:lvl8pPr>
                      <a:lvl9pPr marL="3657600" algn="l" defTabSz="914400" rtl="0" eaLnBrk="1" latinLnBrk="0" hangingPunct="1">
                        <a:defRPr sz="1800" b="1" kern="1200">
                          <a:solidFill>
                            <a:schemeClr val="lt1"/>
                          </a:solidFill>
                          <a:latin typeface="Calibri Light" panose="020F0302020204030204"/>
                        </a:defRPr>
                      </a:lvl9pPr>
                    </a:lstStyle>
                    <a:p>
                      <a:pPr algn="ctr"/>
                      <a:r>
                        <a:rPr lang="en-US" sz="1600" dirty="0">
                          <a:latin typeface="Tw Cen MT" panose="020B0602020104020603" pitchFamily="34" charset="0"/>
                        </a:rPr>
                        <a:t>NO</a:t>
                      </a:r>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rowSpan="2">
                  <a:txBody>
                    <a:bodyPr/>
                    <a:lstStyle/>
                    <a:p>
                      <a:pPr algn="ctr"/>
                      <a:r>
                        <a:rPr lang="en-US" sz="1600" dirty="0">
                          <a:latin typeface="Tw Cen MT" panose="020B0602020104020603" pitchFamily="34" charset="0"/>
                        </a:rPr>
                        <a:t>JENIS KEGIATAN</a:t>
                      </a:r>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gridSpan="9">
                  <a:txBody>
                    <a:bodyPr/>
                    <a:lstStyle/>
                    <a:p>
                      <a:pPr algn="ctr"/>
                      <a:r>
                        <a:rPr lang="en-US" sz="1600" dirty="0">
                          <a:latin typeface="Tw Cen MT" panose="020B0602020104020603" pitchFamily="34" charset="0"/>
                        </a:rPr>
                        <a:t>BULAN</a:t>
                      </a:r>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hMerge="1">
                  <a:txBody>
                    <a:bodyPr/>
                    <a:lstStyle/>
                    <a:p>
                      <a:pPr algn="ctr"/>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hMerge="1">
                  <a:txBody>
                    <a:bodyPr/>
                    <a:lstStyle/>
                    <a:p>
                      <a:pPr algn="ctr"/>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hMerge="1">
                  <a:txBody>
                    <a:bodyPr/>
                    <a:lstStyle/>
                    <a:p>
                      <a:pPr algn="ctr"/>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hMerge="1">
                  <a:txBody>
                    <a:bodyPr/>
                    <a:lstStyle/>
                    <a:p>
                      <a:pPr algn="ctr"/>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hMerge="1">
                  <a:txBody>
                    <a:bodyPr/>
                    <a:lstStyle/>
                    <a:p>
                      <a:pPr algn="ctr"/>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hMerge="1">
                  <a:txBody>
                    <a:bodyPr/>
                    <a:lstStyle/>
                    <a:p>
                      <a:pPr algn="ctr"/>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hMerge="1">
                  <a:txBody>
                    <a:bodyPr/>
                    <a:lstStyle/>
                    <a:p>
                      <a:pPr algn="ctr"/>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hMerge="1">
                  <a:txBody>
                    <a:bodyPr/>
                    <a:lstStyle/>
                    <a:p>
                      <a:pPr algn="ctr"/>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Tw Cen MT" panose="020B0602020104020603" pitchFamily="34" charset="0"/>
                        </a:rPr>
                        <a:t>JUMLAH</a:t>
                      </a:r>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extLst>
                  <a:ext uri="{0D108BD9-81ED-4DB2-BD59-A6C34878D82A}">
                    <a16:rowId xmlns:a16="http://schemas.microsoft.com/office/drawing/2014/main" val="10000"/>
                  </a:ext>
                </a:extLst>
              </a:tr>
              <a:tr h="272092">
                <a:tc vMerge="1">
                  <a:txBody>
                    <a:bodyPr/>
                    <a:lstStyle/>
                    <a:p>
                      <a:endParaRPr lang="en-US" dirty="0">
                        <a:latin typeface="Cambria" panose="02040503050406030204" pitchFamily="18" charset="0"/>
                      </a:endParaRPr>
                    </a:p>
                  </a:txBody>
                  <a:tcPr/>
                </a:tc>
                <a:tc vMerge="1">
                  <a:txBody>
                    <a:bodyPr/>
                    <a:lstStyle/>
                    <a:p>
                      <a:endParaRPr lang="en-US"/>
                    </a:p>
                  </a:txBody>
                  <a:tcPr/>
                </a:tc>
                <a:tc>
                  <a:txBody>
                    <a:bodyPr/>
                    <a:lstStyle/>
                    <a:p>
                      <a:pPr algn="ctr"/>
                      <a:r>
                        <a:rPr lang="en-US" sz="1600" b="1" dirty="0">
                          <a:latin typeface="Tw Cen MT" panose="020B0602020104020603" pitchFamily="34" charset="0"/>
                        </a:rPr>
                        <a:t>JAN</a:t>
                      </a:r>
                    </a:p>
                  </a:txBody>
                  <a:tcPr marL="91436" marR="91436" marT="45722" marB="45722" anchor="ctr"/>
                </a:tc>
                <a:tc>
                  <a:txBody>
                    <a:bodyPr/>
                    <a:lstStyle/>
                    <a:p>
                      <a:pPr algn="ctr"/>
                      <a:r>
                        <a:rPr lang="en-US" sz="1600" b="1" dirty="0">
                          <a:latin typeface="Tw Cen MT" panose="020B0602020104020603" pitchFamily="34" charset="0"/>
                        </a:rPr>
                        <a:t>FEB</a:t>
                      </a:r>
                    </a:p>
                  </a:txBody>
                  <a:tcPr marL="91436" marR="91436" marT="45722" marB="45722" anchor="ctr"/>
                </a:tc>
                <a:tc>
                  <a:txBody>
                    <a:bodyPr/>
                    <a:lstStyle/>
                    <a:p>
                      <a:pPr algn="ctr"/>
                      <a:r>
                        <a:rPr lang="en-US" sz="1600" b="1" dirty="0">
                          <a:latin typeface="Tw Cen MT" panose="020B0602020104020603" pitchFamily="34" charset="0"/>
                        </a:rPr>
                        <a:t>MAR</a:t>
                      </a:r>
                    </a:p>
                  </a:txBody>
                  <a:tcPr marL="91436" marR="91436" marT="45722" marB="45722" anchor="ctr"/>
                </a:tc>
                <a:tc>
                  <a:txBody>
                    <a:bodyPr/>
                    <a:lstStyle/>
                    <a:p>
                      <a:pPr algn="ctr"/>
                      <a:r>
                        <a:rPr lang="en-US" sz="1600" b="1" dirty="0">
                          <a:latin typeface="Tw Cen MT" panose="020B0602020104020603" pitchFamily="34" charset="0"/>
                        </a:rPr>
                        <a:t>APR</a:t>
                      </a:r>
                    </a:p>
                  </a:txBody>
                  <a:tcPr marL="91436" marR="91436" marT="45722" marB="45722" anchor="ctr"/>
                </a:tc>
                <a:tc>
                  <a:txBody>
                    <a:bodyPr/>
                    <a:lstStyle/>
                    <a:p>
                      <a:pPr algn="ctr"/>
                      <a:r>
                        <a:rPr lang="en-US" sz="1600" b="1" dirty="0">
                          <a:latin typeface="Tw Cen MT" panose="020B0602020104020603" pitchFamily="34" charset="0"/>
                        </a:rPr>
                        <a:t>MEI</a:t>
                      </a:r>
                    </a:p>
                  </a:txBody>
                  <a:tcPr marL="91436" marR="91436" marT="45722" marB="45722" anchor="ctr"/>
                </a:tc>
                <a:tc>
                  <a:txBody>
                    <a:bodyPr/>
                    <a:lstStyle/>
                    <a:p>
                      <a:pPr algn="ctr"/>
                      <a:r>
                        <a:rPr lang="en-US" sz="1600" b="1" dirty="0">
                          <a:latin typeface="Tw Cen MT" panose="020B0602020104020603" pitchFamily="34" charset="0"/>
                        </a:rPr>
                        <a:t>JUN</a:t>
                      </a:r>
                    </a:p>
                  </a:txBody>
                  <a:tcPr marL="91436" marR="91436" marT="45722" marB="45722" anchor="ctr"/>
                </a:tc>
                <a:tc>
                  <a:txBody>
                    <a:bodyPr/>
                    <a:lstStyle/>
                    <a:p>
                      <a:pPr algn="ctr"/>
                      <a:r>
                        <a:rPr lang="en-US" sz="1600" b="1" dirty="0">
                          <a:latin typeface="Tw Cen MT" panose="020B0602020104020603" pitchFamily="34" charset="0"/>
                        </a:rPr>
                        <a:t>JUL</a:t>
                      </a:r>
                    </a:p>
                  </a:txBody>
                  <a:tcPr marL="91436" marR="91436" marT="45722" marB="45722" anchor="ctr"/>
                </a:tc>
                <a:tc>
                  <a:txBody>
                    <a:bodyPr/>
                    <a:lstStyle/>
                    <a:p>
                      <a:pPr algn="ctr"/>
                      <a:r>
                        <a:rPr lang="en-US" sz="1600" b="1" dirty="0">
                          <a:latin typeface="Tw Cen MT" panose="020B0602020104020603" pitchFamily="34" charset="0"/>
                        </a:rPr>
                        <a:t>AGST</a:t>
                      </a:r>
                    </a:p>
                  </a:txBody>
                  <a:tcPr marL="91436" marR="91436" marT="45722" marB="45722" anchor="ctr"/>
                </a:tc>
                <a:tc>
                  <a:txBody>
                    <a:bodyPr/>
                    <a:lstStyle/>
                    <a:p>
                      <a:pPr algn="ctr"/>
                      <a:r>
                        <a:rPr lang="en-US" sz="1600" b="1" dirty="0">
                          <a:latin typeface="Tw Cen MT" panose="020B0602020104020603" pitchFamily="34" charset="0"/>
                        </a:rPr>
                        <a:t>SEP</a:t>
                      </a:r>
                    </a:p>
                  </a:txBody>
                  <a:tcPr marL="91436" marR="91436" marT="45722" marB="45722" anchor="ctr"/>
                </a:tc>
                <a:tc vMerge="1">
                  <a:txBody>
                    <a:bodyPr/>
                    <a:lstStyle/>
                    <a:p>
                      <a:endParaRPr lang="en-US" dirty="0"/>
                    </a:p>
                  </a:txBody>
                  <a:tcPr/>
                </a:tc>
                <a:extLst>
                  <a:ext uri="{0D108BD9-81ED-4DB2-BD59-A6C34878D82A}">
                    <a16:rowId xmlns:a16="http://schemas.microsoft.com/office/drawing/2014/main" val="10001"/>
                  </a:ext>
                </a:extLst>
              </a:tr>
              <a:tr h="280726">
                <a:tc gridSpan="3">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r>
                        <a:rPr lang="en-US" sz="1600" b="1" dirty="0">
                          <a:latin typeface="Tw Cen MT" panose="020B0602020104020603" pitchFamily="34" charset="0"/>
                        </a:rPr>
                        <a:t>RAWAT</a:t>
                      </a:r>
                      <a:r>
                        <a:rPr lang="en-US" sz="1600" b="1" baseline="0" dirty="0">
                          <a:latin typeface="Tw Cen MT" panose="020B0602020104020603" pitchFamily="34" charset="0"/>
                        </a:rPr>
                        <a:t> JALAN</a:t>
                      </a:r>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hMerge="1">
                  <a:txBody>
                    <a:bodyPr/>
                    <a:lstStyle/>
                    <a:p>
                      <a:endParaRPr lang="en-US"/>
                    </a:p>
                  </a:txBody>
                  <a:tcPr/>
                </a:tc>
                <a:tc hMerge="1">
                  <a:txBody>
                    <a:bodyPr/>
                    <a:lstStyle/>
                    <a:p>
                      <a:endParaRPr lang="en-US"/>
                    </a:p>
                  </a:txBody>
                  <a:tcPr/>
                </a:tc>
                <a:tc>
                  <a:txBody>
                    <a:bodyPr/>
                    <a:lstStyle/>
                    <a:p>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endParaRPr lang="en-US" sz="16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extLst>
                  <a:ext uri="{0D108BD9-81ED-4DB2-BD59-A6C34878D82A}">
                    <a16:rowId xmlns:a16="http://schemas.microsoft.com/office/drawing/2014/main" val="10002"/>
                  </a:ext>
                </a:extLst>
              </a:tr>
              <a:tr h="390489">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600" dirty="0">
                          <a:solidFill>
                            <a:schemeClr val="tx1"/>
                          </a:solidFill>
                          <a:latin typeface="Tw Cen MT" panose="020B0602020104020603" pitchFamily="34" charset="0"/>
                        </a:rPr>
                        <a:t>1</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dirty="0">
                          <a:solidFill>
                            <a:schemeClr val="tx1"/>
                          </a:solidFill>
                          <a:latin typeface="Tw Cen MT" panose="020B0602020104020603" pitchFamily="34" charset="0"/>
                        </a:rPr>
                        <a:t>PENGUNJUNG</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b="0" i="0" u="none" strike="noStrike" dirty="0">
                          <a:solidFill>
                            <a:srgbClr val="000000"/>
                          </a:solidFill>
                          <a:effectLst/>
                          <a:latin typeface="Tw Cen MT" panose="020B0602020104020603" pitchFamily="34" charset="0"/>
                        </a:rPr>
                        <a:t>3.120</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2.899</a:t>
                      </a: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3.188</a:t>
                      </a: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3.047</a:t>
                      </a: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2.768</a:t>
                      </a:r>
                    </a:p>
                  </a:txBody>
                  <a:tcPr marL="0" marR="0" marT="0" marB="0" anchor="ctr"/>
                </a:tc>
                <a:tc>
                  <a:txBody>
                    <a:bodyPr/>
                    <a:lstStyle/>
                    <a:p>
                      <a:pPr algn="ctr" fontAlgn="b"/>
                      <a:r>
                        <a:rPr lang="en-US" sz="1600" b="0" i="0" u="none" strike="noStrike" dirty="0">
                          <a:solidFill>
                            <a:srgbClr val="000000"/>
                          </a:solidFill>
                          <a:effectLst/>
                          <a:latin typeface="Tw Cen MT" panose="020B0602020104020603" pitchFamily="34" charset="0"/>
                        </a:rPr>
                        <a:t>2.969</a:t>
                      </a:r>
                    </a:p>
                  </a:txBody>
                  <a:tcPr marL="0" marR="0" marT="0" marB="0" anchor="ctr"/>
                </a:tc>
                <a:tc>
                  <a:txBody>
                    <a:bodyPr/>
                    <a:lstStyle/>
                    <a:p>
                      <a:pPr algn="ctr" fontAlgn="b"/>
                      <a:r>
                        <a:rPr lang="en-US" sz="1600" b="0" i="0" u="none" strike="noStrike" dirty="0">
                          <a:solidFill>
                            <a:srgbClr val="000000"/>
                          </a:solidFill>
                          <a:effectLst/>
                          <a:latin typeface="Tw Cen MT" panose="020B0602020104020603" pitchFamily="34" charset="0"/>
                        </a:rPr>
                        <a:t>3.068</a:t>
                      </a:r>
                    </a:p>
                  </a:txBody>
                  <a:tcPr marL="0" marR="0" marT="0" marB="0" anchor="ctr"/>
                </a:tc>
                <a:tc>
                  <a:txBody>
                    <a:bodyPr/>
                    <a:lstStyle/>
                    <a:p>
                      <a:pPr algn="ctr" fontAlgn="b"/>
                      <a:r>
                        <a:rPr lang="en-US" sz="1600" b="0" i="0" u="none" strike="noStrike" dirty="0">
                          <a:solidFill>
                            <a:srgbClr val="000000"/>
                          </a:solidFill>
                          <a:effectLst/>
                          <a:latin typeface="Tw Cen MT" panose="020B0602020104020603" pitchFamily="34" charset="0"/>
                        </a:rPr>
                        <a:t>2.949</a:t>
                      </a:r>
                    </a:p>
                  </a:txBody>
                  <a:tcPr marL="0" marR="0" marT="0" marB="0" anchor="ctr"/>
                </a:tc>
                <a:tc>
                  <a:txBody>
                    <a:bodyPr/>
                    <a:lstStyle/>
                    <a:p>
                      <a:pPr algn="ctr" fontAlgn="b"/>
                      <a:r>
                        <a:rPr lang="en-US" sz="1600" b="0" i="0" u="none" strike="noStrike" dirty="0">
                          <a:solidFill>
                            <a:srgbClr val="000000"/>
                          </a:solidFill>
                          <a:effectLst/>
                          <a:latin typeface="Tw Cen MT" panose="020B0602020104020603" pitchFamily="34" charset="0"/>
                        </a:rPr>
                        <a:t>2.997</a:t>
                      </a: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27.005</a:t>
                      </a:r>
                    </a:p>
                  </a:txBody>
                  <a:tcPr marL="0" marR="0" marT="0" marB="0" anchor="ctr"/>
                </a:tc>
                <a:extLst>
                  <a:ext uri="{0D108BD9-81ED-4DB2-BD59-A6C34878D82A}">
                    <a16:rowId xmlns:a16="http://schemas.microsoft.com/office/drawing/2014/main" val="10003"/>
                  </a:ext>
                </a:extLst>
              </a:tr>
              <a:tr h="390489">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600" dirty="0">
                          <a:solidFill>
                            <a:schemeClr val="tx1"/>
                          </a:solidFill>
                          <a:latin typeface="Tw Cen MT" panose="020B0602020104020603" pitchFamily="34" charset="0"/>
                        </a:rPr>
                        <a:t>2</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dirty="0">
                          <a:solidFill>
                            <a:schemeClr val="tx1"/>
                          </a:solidFill>
                          <a:latin typeface="Tw Cen MT" panose="020B0602020104020603" pitchFamily="34" charset="0"/>
                        </a:rPr>
                        <a:t>KUNJUNGAN</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b="0" i="0" u="none" strike="noStrike" dirty="0">
                          <a:solidFill>
                            <a:srgbClr val="000000"/>
                          </a:solidFill>
                          <a:effectLst/>
                          <a:latin typeface="Tw Cen MT" panose="020B0602020104020603" pitchFamily="34" charset="0"/>
                        </a:rPr>
                        <a:t>3.653</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3.297</a:t>
                      </a: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3.644</a:t>
                      </a: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3.287</a:t>
                      </a: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2.946</a:t>
                      </a: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3.191</a:t>
                      </a: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3.545</a:t>
                      </a: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3.157</a:t>
                      </a: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3.310</a:t>
                      </a: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30.030</a:t>
                      </a:r>
                    </a:p>
                  </a:txBody>
                  <a:tcPr marL="0" marR="0" marT="0" marB="0" anchor="ctr"/>
                </a:tc>
                <a:extLst>
                  <a:ext uri="{0D108BD9-81ED-4DB2-BD59-A6C34878D82A}">
                    <a16:rowId xmlns:a16="http://schemas.microsoft.com/office/drawing/2014/main" val="10004"/>
                  </a:ext>
                </a:extLst>
              </a:tr>
              <a:tr h="280726">
                <a:tc gridSpan="3">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l"/>
                      <a:r>
                        <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rPr>
                        <a:t>RAWAT INAP</a:t>
                      </a:r>
                    </a:p>
                  </a:txBody>
                  <a:tcPr marL="91436" marR="91436" marT="45722" marB="45722" anchor="ctr"/>
                </a:tc>
                <a:tc hMerge="1">
                  <a:txBody>
                    <a:bodyPr/>
                    <a:lstStyle/>
                    <a:p>
                      <a:endParaRPr lang="en-US"/>
                    </a:p>
                  </a:txBody>
                  <a:tcPr/>
                </a:tc>
                <a:tc hMerge="1">
                  <a:txBody>
                    <a:bodyPr/>
                    <a:lstStyle/>
                    <a:p>
                      <a:endParaRPr lang="en-US"/>
                    </a:p>
                  </a:txBody>
                  <a:tcPr/>
                </a:tc>
                <a:tc>
                  <a:txBody>
                    <a:bodyPr/>
                    <a:lstStyle/>
                    <a:p>
                      <a:pPr algn="l"/>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l"/>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l"/>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l"/>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l"/>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l"/>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l"/>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l"/>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extLst>
                  <a:ext uri="{0D108BD9-81ED-4DB2-BD59-A6C34878D82A}">
                    <a16:rowId xmlns:a16="http://schemas.microsoft.com/office/drawing/2014/main" val="10005"/>
                  </a:ext>
                </a:extLst>
              </a:tr>
              <a:tr h="390489">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600" dirty="0">
                          <a:solidFill>
                            <a:schemeClr val="tx1"/>
                          </a:solidFill>
                          <a:latin typeface="Tw Cen MT" panose="020B0602020104020603" pitchFamily="34" charset="0"/>
                        </a:rPr>
                        <a:t>1</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dirty="0">
                          <a:solidFill>
                            <a:schemeClr val="tx1"/>
                          </a:solidFill>
                          <a:latin typeface="Tw Cen MT" panose="020B0602020104020603" pitchFamily="34" charset="0"/>
                        </a:rPr>
                        <a:t>KAPASITAS  TT</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dirty="0">
                          <a:latin typeface="Tw Cen MT" panose="020B0602020104020603" pitchFamily="34" charset="0"/>
                          <a:ea typeface="Verdana" panose="020B0604030504040204" pitchFamily="34" charset="0"/>
                          <a:cs typeface="Verdana" panose="020B0604030504040204" pitchFamily="34" charset="0"/>
                        </a:rPr>
                        <a:t>320</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320</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255</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255</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255</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255</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219</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269</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297</a:t>
                      </a:r>
                    </a:p>
                  </a:txBody>
                  <a:tcPr marL="91436" marR="91436" marT="45722" marB="45722" anchor="ctr"/>
                </a:tc>
                <a:tc>
                  <a:txBody>
                    <a:bodyPr/>
                    <a:lstStyle/>
                    <a:p>
                      <a:pPr algn="ctr"/>
                      <a:r>
                        <a:rPr lang="en-US" sz="1600" dirty="0">
                          <a:latin typeface="Tw Cen MT" panose="020B0602020104020603" pitchFamily="34" charset="0"/>
                          <a:ea typeface="Verdana" panose="020B0604030504040204" pitchFamily="34" charset="0"/>
                          <a:cs typeface="Verdana" panose="020B0604030504040204" pitchFamily="34" charset="0"/>
                        </a:rPr>
                        <a:t>297</a:t>
                      </a:r>
                    </a:p>
                  </a:txBody>
                  <a:tcPr marL="91436" marR="91436" marT="45722" marB="45722" anchor="ctr"/>
                </a:tc>
                <a:extLst>
                  <a:ext uri="{0D108BD9-81ED-4DB2-BD59-A6C34878D82A}">
                    <a16:rowId xmlns:a16="http://schemas.microsoft.com/office/drawing/2014/main" val="10006"/>
                  </a:ext>
                </a:extLst>
              </a:tr>
              <a:tr h="390489">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600" dirty="0">
                          <a:solidFill>
                            <a:schemeClr val="tx1"/>
                          </a:solidFill>
                          <a:latin typeface="Tw Cen MT" panose="020B0602020104020603" pitchFamily="34" charset="0"/>
                        </a:rPr>
                        <a:t>2</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dirty="0">
                          <a:solidFill>
                            <a:schemeClr val="tx1"/>
                          </a:solidFill>
                          <a:latin typeface="Tw Cen MT" panose="020B0602020104020603" pitchFamily="34" charset="0"/>
                        </a:rPr>
                        <a:t>PASIEN</a:t>
                      </a:r>
                      <a:r>
                        <a:rPr lang="en-US" sz="1600" baseline="0" dirty="0">
                          <a:solidFill>
                            <a:schemeClr val="tx1"/>
                          </a:solidFill>
                          <a:latin typeface="Tw Cen MT" panose="020B0602020104020603" pitchFamily="34" charset="0"/>
                        </a:rPr>
                        <a:t> KELUAR</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b="0" i="0" u="none" strike="noStrike">
                          <a:solidFill>
                            <a:srgbClr val="000000"/>
                          </a:solidFill>
                          <a:effectLst/>
                          <a:latin typeface="Tw Cen MT" panose="020B0602020104020603" pitchFamily="34" charset="0"/>
                        </a:rPr>
                        <a:t>252</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190</a:t>
                      </a: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257</a:t>
                      </a: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243</a:t>
                      </a: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213</a:t>
                      </a: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232</a:t>
                      </a: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273</a:t>
                      </a: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175</a:t>
                      </a: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180</a:t>
                      </a: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1.835</a:t>
                      </a:r>
                    </a:p>
                  </a:txBody>
                  <a:tcPr marL="0" marR="0" marT="0" marB="0" anchor="ctr"/>
                </a:tc>
                <a:extLst>
                  <a:ext uri="{0D108BD9-81ED-4DB2-BD59-A6C34878D82A}">
                    <a16:rowId xmlns:a16="http://schemas.microsoft.com/office/drawing/2014/main" val="10007"/>
                  </a:ext>
                </a:extLst>
              </a:tr>
              <a:tr h="390489">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600" dirty="0">
                          <a:solidFill>
                            <a:schemeClr val="tx1"/>
                          </a:solidFill>
                          <a:latin typeface="Tw Cen MT" panose="020B0602020104020603" pitchFamily="34" charset="0"/>
                        </a:rPr>
                        <a:t>3</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dirty="0">
                          <a:solidFill>
                            <a:schemeClr val="tx1"/>
                          </a:solidFill>
                          <a:latin typeface="Tw Cen MT" panose="020B0602020104020603" pitchFamily="34" charset="0"/>
                        </a:rPr>
                        <a:t>BOR (%)</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50,35</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44.36</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63,21</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61,32</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57,05</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58,61</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57,40</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42,19</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45,92</a:t>
                      </a:r>
                    </a:p>
                  </a:txBody>
                  <a:tcPr marL="91436" marR="91436" marT="45722" marB="45722" anchor="ctr"/>
                </a:tc>
                <a:tc>
                  <a:txBody>
                    <a:bodyPr/>
                    <a:lstStyle/>
                    <a:p>
                      <a:pPr algn="ctr"/>
                      <a:r>
                        <a:rPr lang="en-US" sz="1600" dirty="0">
                          <a:latin typeface="Tw Cen MT" panose="020B0602020104020603" pitchFamily="34" charset="0"/>
                        </a:rPr>
                        <a:t>91,92</a:t>
                      </a:r>
                    </a:p>
                  </a:txBody>
                  <a:tcPr marL="91436" marR="91436" marT="45722" marB="45722" anchor="ctr"/>
                </a:tc>
                <a:extLst>
                  <a:ext uri="{0D108BD9-81ED-4DB2-BD59-A6C34878D82A}">
                    <a16:rowId xmlns:a16="http://schemas.microsoft.com/office/drawing/2014/main" val="10008"/>
                  </a:ext>
                </a:extLst>
              </a:tr>
              <a:tr h="280726">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600" dirty="0">
                          <a:solidFill>
                            <a:schemeClr val="tx1"/>
                          </a:solidFill>
                          <a:latin typeface="Tw Cen MT" panose="020B0602020104020603" pitchFamily="34" charset="0"/>
                        </a:rPr>
                        <a:t>4</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dirty="0">
                          <a:solidFill>
                            <a:schemeClr val="tx1"/>
                          </a:solidFill>
                          <a:latin typeface="Tw Cen MT" panose="020B0602020104020603" pitchFamily="34" charset="0"/>
                        </a:rPr>
                        <a:t>LOS (Hari) </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24</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20</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19</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21</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20</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19.32</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16.36</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19.51</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18.56</a:t>
                      </a:r>
                    </a:p>
                  </a:txBody>
                  <a:tcPr marL="91436" marR="91436" marT="45722" marB="45722" anchor="ctr"/>
                </a:tc>
                <a:tc>
                  <a:txBody>
                    <a:bodyPr/>
                    <a:lstStyle/>
                    <a:p>
                      <a:pPr algn="ctr"/>
                      <a:r>
                        <a:rPr lang="en-US" sz="1600" dirty="0">
                          <a:latin typeface="Tw Cen MT" panose="020B0602020104020603" pitchFamily="34" charset="0"/>
                        </a:rPr>
                        <a:t>20</a:t>
                      </a:r>
                    </a:p>
                  </a:txBody>
                  <a:tcPr marL="91436" marR="91436" marT="45722" marB="45722" anchor="ctr"/>
                </a:tc>
                <a:extLst>
                  <a:ext uri="{0D108BD9-81ED-4DB2-BD59-A6C34878D82A}">
                    <a16:rowId xmlns:a16="http://schemas.microsoft.com/office/drawing/2014/main" val="10009"/>
                  </a:ext>
                </a:extLst>
              </a:tr>
              <a:tr h="280726">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600" dirty="0">
                          <a:solidFill>
                            <a:schemeClr val="tx1"/>
                          </a:solidFill>
                          <a:latin typeface="Tw Cen MT" panose="020B0602020104020603" pitchFamily="34" charset="0"/>
                        </a:rPr>
                        <a:t>6</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dirty="0">
                          <a:solidFill>
                            <a:schemeClr val="tx1"/>
                          </a:solidFill>
                          <a:latin typeface="Tw Cen MT" panose="020B0602020104020603" pitchFamily="34" charset="0"/>
                        </a:rPr>
                        <a:t>TOI</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20</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26</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11</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12</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16</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13.65</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11.08</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23.85</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27.11</a:t>
                      </a:r>
                    </a:p>
                  </a:txBody>
                  <a:tcPr marL="91436" marR="91436" marT="45722" marB="45722" anchor="ctr"/>
                </a:tc>
                <a:tc>
                  <a:txBody>
                    <a:bodyPr/>
                    <a:lstStyle/>
                    <a:p>
                      <a:pPr algn="ctr"/>
                      <a:r>
                        <a:rPr lang="en-US" sz="1600" dirty="0">
                          <a:latin typeface="Tw Cen MT" panose="020B0602020104020603" pitchFamily="34" charset="0"/>
                        </a:rPr>
                        <a:t>2</a:t>
                      </a:r>
                    </a:p>
                  </a:txBody>
                  <a:tcPr marL="91436" marR="91436" marT="45722" marB="45722" anchor="ctr"/>
                </a:tc>
                <a:extLst>
                  <a:ext uri="{0D108BD9-81ED-4DB2-BD59-A6C34878D82A}">
                    <a16:rowId xmlns:a16="http://schemas.microsoft.com/office/drawing/2014/main" val="10011"/>
                  </a:ext>
                </a:extLst>
              </a:tr>
              <a:tr h="390489">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600" dirty="0">
                          <a:solidFill>
                            <a:schemeClr val="tx1"/>
                          </a:solidFill>
                          <a:latin typeface="Tw Cen MT" panose="020B0602020104020603" pitchFamily="34" charset="0"/>
                        </a:rPr>
                        <a:t>9</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dirty="0">
                          <a:solidFill>
                            <a:schemeClr val="tx1"/>
                          </a:solidFill>
                          <a:latin typeface="Tw Cen MT" panose="020B0602020104020603" pitchFamily="34" charset="0"/>
                        </a:rPr>
                        <a:t>LAMA DIRAWAT</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b="0" i="0" u="none" strike="noStrike" dirty="0">
                          <a:solidFill>
                            <a:srgbClr val="000000"/>
                          </a:solidFill>
                          <a:effectLst/>
                          <a:latin typeface="Tw Cen MT" panose="020B0602020104020603" pitchFamily="34" charset="0"/>
                        </a:rPr>
                        <a:t>6.035</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3.723</a:t>
                      </a: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4.931</a:t>
                      </a: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4.999</a:t>
                      </a: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4.245</a:t>
                      </a: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4.483</a:t>
                      </a: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4.467</a:t>
                      </a: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3.414</a:t>
                      </a: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3.340</a:t>
                      </a: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39.659</a:t>
                      </a:r>
                    </a:p>
                  </a:txBody>
                  <a:tcPr marL="0" marR="0" marT="0" marB="0" anchor="ctr"/>
                </a:tc>
                <a:extLst>
                  <a:ext uri="{0D108BD9-81ED-4DB2-BD59-A6C34878D82A}">
                    <a16:rowId xmlns:a16="http://schemas.microsoft.com/office/drawing/2014/main" val="10014"/>
                  </a:ext>
                </a:extLst>
              </a:tr>
              <a:tr h="373590">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600" dirty="0">
                          <a:solidFill>
                            <a:schemeClr val="tx1"/>
                          </a:solidFill>
                          <a:latin typeface="Tw Cen MT" panose="020B0602020104020603" pitchFamily="34" charset="0"/>
                        </a:rPr>
                        <a:t>10</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dirty="0">
                          <a:solidFill>
                            <a:schemeClr val="tx1"/>
                          </a:solidFill>
                          <a:latin typeface="Tw Cen MT" panose="020B0602020104020603" pitchFamily="34" charset="0"/>
                        </a:rPr>
                        <a:t>HARI PERAWATAN</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b="0" i="0" u="none" strike="noStrike" dirty="0">
                          <a:solidFill>
                            <a:srgbClr val="000000"/>
                          </a:solidFill>
                          <a:effectLst/>
                          <a:latin typeface="Tw Cen MT" panose="020B0602020104020603" pitchFamily="34" charset="0"/>
                        </a:rPr>
                        <a:t>4.995</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3.975</a:t>
                      </a: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4.997</a:t>
                      </a: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4.691</a:t>
                      </a: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4.510</a:t>
                      </a: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4.484</a:t>
                      </a: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4.076</a:t>
                      </a: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3.046</a:t>
                      </a: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4.143</a:t>
                      </a: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38.917</a:t>
                      </a:r>
                    </a:p>
                  </a:txBody>
                  <a:tcPr marL="0" marR="0" marT="0" marB="0" anchor="ctr"/>
                </a:tc>
                <a:extLst>
                  <a:ext uri="{0D108BD9-81ED-4DB2-BD59-A6C34878D82A}">
                    <a16:rowId xmlns:a16="http://schemas.microsoft.com/office/drawing/2014/main" val="10015"/>
                  </a:ext>
                </a:extLst>
              </a:tr>
              <a:tr h="318052">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600" dirty="0">
                          <a:solidFill>
                            <a:schemeClr val="tx1"/>
                          </a:solidFill>
                          <a:latin typeface="Tw Cen MT" panose="020B0602020104020603" pitchFamily="34" charset="0"/>
                        </a:rPr>
                        <a:t>11</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dirty="0">
                          <a:solidFill>
                            <a:schemeClr val="tx1"/>
                          </a:solidFill>
                          <a:latin typeface="Tw Cen MT" panose="020B0602020104020603" pitchFamily="34" charset="0"/>
                        </a:rPr>
                        <a:t>PASIEN MENINGGAL</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dirty="0">
                          <a:latin typeface="Tw Cen MT" panose="020B0602020104020603" pitchFamily="34" charset="0"/>
                          <a:ea typeface="Verdana" panose="020B0604030504040204" pitchFamily="34" charset="0"/>
                          <a:cs typeface="Verdana" panose="020B0604030504040204" pitchFamily="34" charset="0"/>
                        </a:rPr>
                        <a:t>3</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0</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0</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1</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1</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3</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12</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3</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0</a:t>
                      </a:r>
                    </a:p>
                  </a:txBody>
                  <a:tcPr marL="91436" marR="91436" marT="45722" marB="45722" anchor="ctr"/>
                </a:tc>
                <a:tc>
                  <a:txBody>
                    <a:bodyPr/>
                    <a:lstStyle/>
                    <a:p>
                      <a:pPr algn="ctr"/>
                      <a:r>
                        <a:rPr lang="en-US" sz="1600" dirty="0">
                          <a:latin typeface="Tw Cen MT" panose="020B0602020104020603" pitchFamily="34" charset="0"/>
                          <a:ea typeface="Verdana" panose="020B0604030504040204" pitchFamily="34" charset="0"/>
                          <a:cs typeface="Verdana" panose="020B0604030504040204" pitchFamily="34" charset="0"/>
                        </a:rPr>
                        <a:t>23</a:t>
                      </a:r>
                    </a:p>
                  </a:txBody>
                  <a:tcPr marL="91436" marR="91436" marT="45722" marB="45722" anchor="ctr"/>
                </a:tc>
                <a:extLst>
                  <a:ext uri="{0D108BD9-81ED-4DB2-BD59-A6C34878D82A}">
                    <a16:rowId xmlns:a16="http://schemas.microsoft.com/office/drawing/2014/main" val="10016"/>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直接连接符 6">
            <a:extLst>
              <a:ext uri="{FF2B5EF4-FFF2-40B4-BE49-F238E27FC236}">
                <a16:creationId xmlns:a16="http://schemas.microsoft.com/office/drawing/2014/main" id="{FA513DDD-AEA4-4121-9B83-996996507575}"/>
              </a:ext>
            </a:extLst>
          </p:cNvPr>
          <p:cNvCxnSpPr>
            <a:cxnSpLocks/>
          </p:cNvCxnSpPr>
          <p:nvPr/>
        </p:nvCxnSpPr>
        <p:spPr>
          <a:xfrm>
            <a:off x="366029" y="694957"/>
            <a:ext cx="2491086" cy="0"/>
          </a:xfrm>
          <a:prstGeom prst="line">
            <a:avLst/>
          </a:prstGeom>
          <a:ln w="38100">
            <a:solidFill>
              <a:srgbClr val="CE694E"/>
            </a:solidFill>
          </a:ln>
        </p:spPr>
        <p:style>
          <a:lnRef idx="1">
            <a:schemeClr val="accent1"/>
          </a:lnRef>
          <a:fillRef idx="0">
            <a:schemeClr val="accent1"/>
          </a:fillRef>
          <a:effectRef idx="0">
            <a:schemeClr val="accent1"/>
          </a:effectRef>
          <a:fontRef idx="minor">
            <a:schemeClr val="tx1"/>
          </a:fontRef>
        </p:style>
      </p:cxnSp>
      <p:sp>
        <p:nvSpPr>
          <p:cNvPr id="38" name="文本框 7">
            <a:extLst>
              <a:ext uri="{FF2B5EF4-FFF2-40B4-BE49-F238E27FC236}">
                <a16:creationId xmlns:a16="http://schemas.microsoft.com/office/drawing/2014/main" id="{F8AFB39D-1118-4FCA-AD86-CBFECBB6A168}"/>
              </a:ext>
            </a:extLst>
          </p:cNvPr>
          <p:cNvSpPr txBox="1"/>
          <p:nvPr>
            <p:custDataLst>
              <p:tags r:id="rId1"/>
            </p:custDataLst>
          </p:nvPr>
        </p:nvSpPr>
        <p:spPr>
          <a:xfrm>
            <a:off x="264262" y="0"/>
            <a:ext cx="5874870" cy="623059"/>
          </a:xfrm>
          <a:prstGeom prst="rect">
            <a:avLst/>
          </a:prstGeom>
          <a:noFill/>
          <a:ln>
            <a:noFill/>
          </a:ln>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3600"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Pelayanan</a:t>
            </a:r>
            <a:r>
              <a:rPr lang="en-US" altLang="zh-CN" sz="3600"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 </a:t>
            </a:r>
            <a:r>
              <a:rPr lang="en-US" altLang="zh-CN" sz="3600"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Berdasarkan</a:t>
            </a:r>
            <a:r>
              <a:rPr lang="en-US" altLang="zh-CN" sz="3600"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 Cara Bayar</a:t>
            </a:r>
          </a:p>
        </p:txBody>
      </p:sp>
      <p:graphicFrame>
        <p:nvGraphicFramePr>
          <p:cNvPr id="39" name="Table Placeholder 5">
            <a:extLst>
              <a:ext uri="{FF2B5EF4-FFF2-40B4-BE49-F238E27FC236}">
                <a16:creationId xmlns:a16="http://schemas.microsoft.com/office/drawing/2014/main" id="{3FE5D367-5584-4C08-BDD9-02F84BFFE7BE}"/>
              </a:ext>
            </a:extLst>
          </p:cNvPr>
          <p:cNvGraphicFramePr>
            <a:graphicFrameLocks/>
          </p:cNvGraphicFramePr>
          <p:nvPr>
            <p:extLst>
              <p:ext uri="{D42A27DB-BD31-4B8C-83A1-F6EECF244321}">
                <p14:modId xmlns:p14="http://schemas.microsoft.com/office/powerpoint/2010/main" val="1677351794"/>
              </p:ext>
            </p:extLst>
          </p:nvPr>
        </p:nvGraphicFramePr>
        <p:xfrm>
          <a:off x="366030" y="3817869"/>
          <a:ext cx="10127797" cy="2594062"/>
        </p:xfrm>
        <a:graphic>
          <a:graphicData uri="http://schemas.openxmlformats.org/drawingml/2006/table">
            <a:tbl>
              <a:tblPr firstRow="1" bandRow="1"/>
              <a:tblGrid>
                <a:gridCol w="634622">
                  <a:extLst>
                    <a:ext uri="{9D8B030D-6E8A-4147-A177-3AD203B41FA5}">
                      <a16:colId xmlns:a16="http://schemas.microsoft.com/office/drawing/2014/main" val="20000"/>
                    </a:ext>
                  </a:extLst>
                </a:gridCol>
                <a:gridCol w="924662">
                  <a:extLst>
                    <a:ext uri="{9D8B030D-6E8A-4147-A177-3AD203B41FA5}">
                      <a16:colId xmlns:a16="http://schemas.microsoft.com/office/drawing/2014/main" val="20001"/>
                    </a:ext>
                  </a:extLst>
                </a:gridCol>
                <a:gridCol w="836153">
                  <a:extLst>
                    <a:ext uri="{9D8B030D-6E8A-4147-A177-3AD203B41FA5}">
                      <a16:colId xmlns:a16="http://schemas.microsoft.com/office/drawing/2014/main" val="20002"/>
                    </a:ext>
                  </a:extLst>
                </a:gridCol>
                <a:gridCol w="966545">
                  <a:extLst>
                    <a:ext uri="{9D8B030D-6E8A-4147-A177-3AD203B41FA5}">
                      <a16:colId xmlns:a16="http://schemas.microsoft.com/office/drawing/2014/main" val="16848264"/>
                    </a:ext>
                  </a:extLst>
                </a:gridCol>
                <a:gridCol w="966545">
                  <a:extLst>
                    <a:ext uri="{9D8B030D-6E8A-4147-A177-3AD203B41FA5}">
                      <a16:colId xmlns:a16="http://schemas.microsoft.com/office/drawing/2014/main" val="2179823843"/>
                    </a:ext>
                  </a:extLst>
                </a:gridCol>
                <a:gridCol w="966545">
                  <a:extLst>
                    <a:ext uri="{9D8B030D-6E8A-4147-A177-3AD203B41FA5}">
                      <a16:colId xmlns:a16="http://schemas.microsoft.com/office/drawing/2014/main" val="2258746741"/>
                    </a:ext>
                  </a:extLst>
                </a:gridCol>
                <a:gridCol w="966545">
                  <a:extLst>
                    <a:ext uri="{9D8B030D-6E8A-4147-A177-3AD203B41FA5}">
                      <a16:colId xmlns:a16="http://schemas.microsoft.com/office/drawing/2014/main" val="4115348368"/>
                    </a:ext>
                  </a:extLst>
                </a:gridCol>
                <a:gridCol w="966545">
                  <a:extLst>
                    <a:ext uri="{9D8B030D-6E8A-4147-A177-3AD203B41FA5}">
                      <a16:colId xmlns:a16="http://schemas.microsoft.com/office/drawing/2014/main" val="2706720852"/>
                    </a:ext>
                  </a:extLst>
                </a:gridCol>
                <a:gridCol w="966545">
                  <a:extLst>
                    <a:ext uri="{9D8B030D-6E8A-4147-A177-3AD203B41FA5}">
                      <a16:colId xmlns:a16="http://schemas.microsoft.com/office/drawing/2014/main" val="2753648409"/>
                    </a:ext>
                  </a:extLst>
                </a:gridCol>
                <a:gridCol w="966545">
                  <a:extLst>
                    <a:ext uri="{9D8B030D-6E8A-4147-A177-3AD203B41FA5}">
                      <a16:colId xmlns:a16="http://schemas.microsoft.com/office/drawing/2014/main" val="3952785480"/>
                    </a:ext>
                  </a:extLst>
                </a:gridCol>
                <a:gridCol w="966545">
                  <a:extLst>
                    <a:ext uri="{9D8B030D-6E8A-4147-A177-3AD203B41FA5}">
                      <a16:colId xmlns:a16="http://schemas.microsoft.com/office/drawing/2014/main" val="3033664425"/>
                    </a:ext>
                  </a:extLst>
                </a:gridCol>
              </a:tblGrid>
              <a:tr h="487774">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latin typeface="Tw Cen MT" panose="020B0602020104020603" pitchFamily="34" charset="0"/>
                        </a:rPr>
                        <a:t>NO</a:t>
                      </a: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latin typeface="Tw Cen MT" panose="020B0602020104020603" pitchFamily="34" charset="0"/>
                        </a:rPr>
                        <a:t>CARA BAYAR</a:t>
                      </a: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aseline="0" dirty="0">
                          <a:latin typeface="Tw Cen MT" panose="020B0602020104020603" pitchFamily="34" charset="0"/>
                        </a:rPr>
                        <a:t>RAWAT JALAN</a:t>
                      </a: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97584">
                <a:tc vMerge="1">
                  <a:txBody>
                    <a:bodyPr/>
                    <a:lstStyle/>
                    <a:p>
                      <a:endParaRPr lang="en-US"/>
                    </a:p>
                  </a:txBody>
                  <a:tcPr/>
                </a:tc>
                <a:tc vMerge="1">
                  <a:txBody>
                    <a:bodyPr/>
                    <a:lstStyle/>
                    <a:p>
                      <a:pPr algn="ctr"/>
                      <a:endParaRPr lang="en-US" sz="12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182067" marR="182067" marT="68558" marB="68558" anchor="ct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400" b="1" dirty="0">
                          <a:latin typeface="Tw Cen MT" panose="020B0602020104020603" pitchFamily="34" charset="0"/>
                        </a:rPr>
                        <a:t>JAN</a:t>
                      </a: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w="12700" cmpd="sng">
                      <a:solidFill>
                        <a:srgbClr val="5B9BD5"/>
                      </a:solidFill>
                    </a:lnL>
                    <a:lnR w="12700" cap="flat" cmpd="sng" algn="ctr">
                      <a:solidFill>
                        <a:srgbClr val="5B9BD5"/>
                      </a:solidFill>
                      <a:prstDash val="solid"/>
                      <a:round/>
                      <a:headEnd type="none" w="med" len="med"/>
                      <a:tailEnd type="none" w="med" len="med"/>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FEB</a:t>
                      </a:r>
                    </a:p>
                  </a:txBody>
                  <a:tcPr marL="182826" marR="182826" marT="68844" marB="68844"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MAR</a:t>
                      </a:r>
                    </a:p>
                  </a:txBody>
                  <a:tcPr marL="182826" marR="182826" marT="68844" marB="68844"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APR</a:t>
                      </a:r>
                    </a:p>
                  </a:txBody>
                  <a:tcPr marL="182826" marR="182826" marT="68844" marB="68844"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MEI</a:t>
                      </a:r>
                    </a:p>
                  </a:txBody>
                  <a:tcPr marL="182826" marR="182826" marT="68844" marB="68844"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JUN</a:t>
                      </a:r>
                    </a:p>
                  </a:txBody>
                  <a:tcPr marL="182826" marR="182826" marT="68844" marB="68844"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JUL</a:t>
                      </a:r>
                    </a:p>
                  </a:txBody>
                  <a:tcPr marL="182826" marR="182826" marT="68844" marB="68844"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AGST</a:t>
                      </a:r>
                    </a:p>
                  </a:txBody>
                  <a:tcPr marL="182826" marR="182826" marT="68844" marB="68844"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SEP</a:t>
                      </a:r>
                    </a:p>
                  </a:txBody>
                  <a:tcPr marL="182826" marR="182826" marT="68844" marB="68844" anchor="ctr">
                    <a:lnL w="12700" cmpd="sng">
                      <a:solidFill>
                        <a:srgbClr val="5B9BD5"/>
                      </a:solid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1"/>
                  </a:ext>
                </a:extLst>
              </a:tr>
              <a:tr h="29758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latin typeface="Tw Cen MT" panose="020B0602020104020603" pitchFamily="34" charset="0"/>
                        </a:rPr>
                        <a:t>1</a:t>
                      </a: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latin typeface="Tw Cen MT" panose="020B0602020104020603" pitchFamily="34" charset="0"/>
                        </a:rPr>
                        <a:t>UMUM</a:t>
                      </a:r>
                      <a:endParaRPr lang="en-US" sz="1400" b="1" dirty="0">
                        <a:solidFill>
                          <a:srgbClr val="0C0C0C"/>
                        </a:solidFill>
                        <a:latin typeface="Tw Cen MT" panose="020B0602020104020603" pitchFamily="34" charset="0"/>
                        <a:ea typeface="Verdana" pitchFamily="34" charset="0"/>
                        <a:cs typeface="Verdana" pitchFamily="34" charset="0"/>
                      </a:endParaRPr>
                    </a:p>
                  </a:txBody>
                  <a:tcPr marL="182826" marR="182826" marT="68844" marB="68844" anchor="ctr">
                    <a:lnL>
                      <a:noFill/>
                    </a:lnL>
                    <a:lnR>
                      <a:noFill/>
                    </a:lnR>
                    <a:lnT w="12700" cmpd="sng">
                      <a:solidFill>
                        <a:srgbClr val="5B9BD5"/>
                      </a:solid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1,512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1,295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1,378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1,200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1,043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1,211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  1,369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  1.182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  1.196 </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9758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tabLst>
                          <a:tab pos="0" algn="l"/>
                        </a:tabLst>
                      </a:pPr>
                      <a:r>
                        <a:rPr lang="en-US" sz="1400" b="1" dirty="0">
                          <a:latin typeface="Tw Cen MT" panose="020B0602020104020603" pitchFamily="34" charset="0"/>
                        </a:rPr>
                        <a:t>2</a:t>
                      </a: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tabLst>
                          <a:tab pos="0" algn="l"/>
                        </a:tabLst>
                      </a:pPr>
                      <a:r>
                        <a:rPr lang="en-US" sz="1400" b="1" dirty="0">
                          <a:latin typeface="Tw Cen MT" panose="020B0602020104020603" pitchFamily="34" charset="0"/>
                        </a:rPr>
                        <a:t>NPBI</a:t>
                      </a:r>
                      <a:endParaRPr lang="en-US" sz="1400" b="1" dirty="0">
                        <a:solidFill>
                          <a:srgbClr val="0C0C0C"/>
                        </a:solidFill>
                        <a:latin typeface="Tw Cen MT" panose="020B0602020104020603" pitchFamily="34" charset="0"/>
                        <a:ea typeface="Verdana" pitchFamily="34" charset="0"/>
                        <a:cs typeface="Verdana"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476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515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605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     630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560</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573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     538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     574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     592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3"/>
                  </a:ext>
                </a:extLst>
              </a:tr>
              <a:tr h="29758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latin typeface="Tw Cen MT" panose="020B0602020104020603" pitchFamily="34" charset="0"/>
                        </a:rPr>
                        <a:t>3</a:t>
                      </a: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latin typeface="Tw Cen MT" panose="020B0602020104020603" pitchFamily="34" charset="0"/>
                        </a:rPr>
                        <a:t>PBI</a:t>
                      </a:r>
                      <a:endParaRPr lang="en-US" sz="1400" b="1" dirty="0">
                        <a:solidFill>
                          <a:srgbClr val="0C0C0C"/>
                        </a:solidFill>
                        <a:latin typeface="Tw Cen MT" panose="020B0602020104020603" pitchFamily="34" charset="0"/>
                        <a:ea typeface="Verdana" pitchFamily="34" charset="0"/>
                        <a:cs typeface="Verdana"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1,090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1,045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1,158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1,169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1,122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1,135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  1,126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1.152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1.159 </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9758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latin typeface="Tw Cen MT" panose="020B0602020104020603" pitchFamily="34" charset="0"/>
                        </a:rPr>
                        <a:t>4</a:t>
                      </a: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latin typeface="Tw Cen MT" panose="020B0602020104020603" pitchFamily="34" charset="0"/>
                        </a:rPr>
                        <a:t>JKD</a:t>
                      </a:r>
                      <a:endParaRPr lang="en-US" sz="1400" b="1" dirty="0">
                        <a:solidFill>
                          <a:srgbClr val="0C0C0C"/>
                        </a:solidFill>
                        <a:latin typeface="Tw Cen MT" panose="020B0602020104020603" pitchFamily="34" charset="0"/>
                        <a:ea typeface="Verdana" pitchFamily="34" charset="0"/>
                        <a:cs typeface="Verdana"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42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44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47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48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43</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50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      35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41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50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5"/>
                  </a:ext>
                </a:extLst>
              </a:tr>
              <a:tr h="29758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latin typeface="Tw Cen MT" panose="020B0602020104020603" pitchFamily="34" charset="0"/>
                        </a:rPr>
                        <a:t>5</a:t>
                      </a: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latin typeface="Tw Cen MT" panose="020B0602020104020603" pitchFamily="34" charset="0"/>
                        </a:rPr>
                        <a:t>BKMKS</a:t>
                      </a:r>
                      <a:endParaRPr lang="en-US" sz="1400" b="1" dirty="0">
                        <a:solidFill>
                          <a:srgbClr val="0C0C0C"/>
                        </a:solidFill>
                        <a:latin typeface="Tw Cen MT" panose="020B0602020104020603" pitchFamily="34" charset="0"/>
                        <a:ea typeface="Verdana" pitchFamily="34" charset="0"/>
                        <a:cs typeface="Verdana"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graphicFrame>
        <p:nvGraphicFramePr>
          <p:cNvPr id="40" name="Table Placeholder 5">
            <a:extLst>
              <a:ext uri="{FF2B5EF4-FFF2-40B4-BE49-F238E27FC236}">
                <a16:creationId xmlns:a16="http://schemas.microsoft.com/office/drawing/2014/main" id="{DB6E2A8F-0576-43E3-85DC-A45BD932B15B}"/>
              </a:ext>
            </a:extLst>
          </p:cNvPr>
          <p:cNvGraphicFramePr>
            <a:graphicFrameLocks/>
          </p:cNvGraphicFramePr>
          <p:nvPr>
            <p:extLst>
              <p:ext uri="{D42A27DB-BD31-4B8C-83A1-F6EECF244321}">
                <p14:modId xmlns:p14="http://schemas.microsoft.com/office/powerpoint/2010/main" val="3790019706"/>
              </p:ext>
            </p:extLst>
          </p:nvPr>
        </p:nvGraphicFramePr>
        <p:xfrm>
          <a:off x="366032" y="889035"/>
          <a:ext cx="10127797" cy="2662858"/>
        </p:xfrm>
        <a:graphic>
          <a:graphicData uri="http://schemas.openxmlformats.org/drawingml/2006/table">
            <a:tbl>
              <a:tblPr firstRow="1" bandRow="1"/>
              <a:tblGrid>
                <a:gridCol w="670820">
                  <a:extLst>
                    <a:ext uri="{9D8B030D-6E8A-4147-A177-3AD203B41FA5}">
                      <a16:colId xmlns:a16="http://schemas.microsoft.com/office/drawing/2014/main" val="20000"/>
                    </a:ext>
                  </a:extLst>
                </a:gridCol>
                <a:gridCol w="929522">
                  <a:extLst>
                    <a:ext uri="{9D8B030D-6E8A-4147-A177-3AD203B41FA5}">
                      <a16:colId xmlns:a16="http://schemas.microsoft.com/office/drawing/2014/main" val="20001"/>
                    </a:ext>
                  </a:extLst>
                </a:gridCol>
                <a:gridCol w="947495">
                  <a:extLst>
                    <a:ext uri="{9D8B030D-6E8A-4147-A177-3AD203B41FA5}">
                      <a16:colId xmlns:a16="http://schemas.microsoft.com/office/drawing/2014/main" val="20002"/>
                    </a:ext>
                  </a:extLst>
                </a:gridCol>
                <a:gridCol w="947495">
                  <a:extLst>
                    <a:ext uri="{9D8B030D-6E8A-4147-A177-3AD203B41FA5}">
                      <a16:colId xmlns:a16="http://schemas.microsoft.com/office/drawing/2014/main" val="3660760735"/>
                    </a:ext>
                  </a:extLst>
                </a:gridCol>
                <a:gridCol w="947495">
                  <a:extLst>
                    <a:ext uri="{9D8B030D-6E8A-4147-A177-3AD203B41FA5}">
                      <a16:colId xmlns:a16="http://schemas.microsoft.com/office/drawing/2014/main" val="1736802198"/>
                    </a:ext>
                  </a:extLst>
                </a:gridCol>
                <a:gridCol w="947495">
                  <a:extLst>
                    <a:ext uri="{9D8B030D-6E8A-4147-A177-3AD203B41FA5}">
                      <a16:colId xmlns:a16="http://schemas.microsoft.com/office/drawing/2014/main" val="674891668"/>
                    </a:ext>
                  </a:extLst>
                </a:gridCol>
                <a:gridCol w="947495">
                  <a:extLst>
                    <a:ext uri="{9D8B030D-6E8A-4147-A177-3AD203B41FA5}">
                      <a16:colId xmlns:a16="http://schemas.microsoft.com/office/drawing/2014/main" val="3319306683"/>
                    </a:ext>
                  </a:extLst>
                </a:gridCol>
                <a:gridCol w="947495">
                  <a:extLst>
                    <a:ext uri="{9D8B030D-6E8A-4147-A177-3AD203B41FA5}">
                      <a16:colId xmlns:a16="http://schemas.microsoft.com/office/drawing/2014/main" val="3720599279"/>
                    </a:ext>
                  </a:extLst>
                </a:gridCol>
                <a:gridCol w="947495">
                  <a:extLst>
                    <a:ext uri="{9D8B030D-6E8A-4147-A177-3AD203B41FA5}">
                      <a16:colId xmlns:a16="http://schemas.microsoft.com/office/drawing/2014/main" val="3988033410"/>
                    </a:ext>
                  </a:extLst>
                </a:gridCol>
                <a:gridCol w="947495">
                  <a:extLst>
                    <a:ext uri="{9D8B030D-6E8A-4147-A177-3AD203B41FA5}">
                      <a16:colId xmlns:a16="http://schemas.microsoft.com/office/drawing/2014/main" val="105350321"/>
                    </a:ext>
                  </a:extLst>
                </a:gridCol>
                <a:gridCol w="947495">
                  <a:extLst>
                    <a:ext uri="{9D8B030D-6E8A-4147-A177-3AD203B41FA5}">
                      <a16:colId xmlns:a16="http://schemas.microsoft.com/office/drawing/2014/main" val="3296054885"/>
                    </a:ext>
                  </a:extLst>
                </a:gridCol>
              </a:tblGrid>
              <a:tr h="556570">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NO</a:t>
                      </a:r>
                    </a:p>
                  </a:txBody>
                  <a:tcPr marL="182826" marR="182826" marT="68844" marB="68844"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solidFill>
                            <a:srgbClr val="0C0C0C"/>
                          </a:solidFill>
                          <a:latin typeface="Tw Cen MT" panose="020B0602020104020603" pitchFamily="34" charset="0"/>
                          <a:ea typeface="Verdana" pitchFamily="34" charset="0"/>
                          <a:cs typeface="Verdana" pitchFamily="34" charset="0"/>
                        </a:rPr>
                        <a:t>CARA BAYAR</a:t>
                      </a: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gridSpan="4">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baseline="0" dirty="0">
                          <a:solidFill>
                            <a:srgbClr val="0C0C0C"/>
                          </a:solidFill>
                          <a:latin typeface="Tw Cen MT"/>
                          <a:ea typeface="Verdana"/>
                          <a:cs typeface="Verdana"/>
                        </a:rPr>
                        <a:t>RAWAT INAP</a:t>
                      </a:r>
                      <a:endParaRPr lang="en-US" sz="1400" b="1" dirty="0">
                        <a:solidFill>
                          <a:srgbClr val="0C0C0C"/>
                        </a:solidFill>
                        <a:latin typeface="Tw Cen MT"/>
                        <a:ea typeface="Verdana"/>
                        <a:cs typeface="Verdana"/>
                      </a:endParaRPr>
                    </a:p>
                  </a:txBody>
                  <a:tcPr marL="182826" marR="182826" marT="68844" marB="68844"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rgbClr val="0C0C0C"/>
                        </a:solidFill>
                        <a:latin typeface="Tw Cen MT"/>
                        <a:ea typeface="Verdana"/>
                        <a:cs typeface="Verdana"/>
                      </a:endParaRPr>
                    </a:p>
                  </a:txBody>
                  <a:tcPr marL="182826" marR="182826" marT="68844" marB="68844"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rgbClr val="0C0C0C"/>
                        </a:solidFill>
                        <a:latin typeface="Tw Cen MT"/>
                        <a:ea typeface="Verdana"/>
                        <a:cs typeface="Verdana"/>
                      </a:endParaRPr>
                    </a:p>
                  </a:txBody>
                  <a:tcPr marL="182826" marR="182826" marT="68844" marB="68844"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rgbClr val="0C0C0C"/>
                        </a:solidFill>
                        <a:latin typeface="Tw Cen MT"/>
                        <a:ea typeface="Verdana"/>
                        <a:cs typeface="Verdana"/>
                      </a:endParaRPr>
                    </a:p>
                  </a:txBody>
                  <a:tcPr marL="182826" marR="182826" marT="68844" marB="68844"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rgbClr val="0C0C0C"/>
                        </a:solidFill>
                        <a:latin typeface="Tw Cen MT"/>
                        <a:ea typeface="Verdana"/>
                        <a:cs typeface="Verdana"/>
                      </a:endParaRPr>
                    </a:p>
                  </a:txBody>
                  <a:tcPr marL="182826" marR="182826" marT="68844" marB="68844"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rgbClr val="0C0C0C"/>
                        </a:solidFill>
                        <a:latin typeface="Tw Cen MT"/>
                        <a:ea typeface="Verdana"/>
                        <a:cs typeface="Verdana"/>
                      </a:endParaRPr>
                    </a:p>
                  </a:txBody>
                  <a:tcPr marL="182826" marR="182826" marT="68844" marB="68844"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rgbClr val="0C0C0C"/>
                        </a:solidFill>
                        <a:latin typeface="Tw Cen MT"/>
                        <a:ea typeface="Verdana"/>
                        <a:cs typeface="Verdana"/>
                      </a:endParaRPr>
                    </a:p>
                  </a:txBody>
                  <a:tcPr marL="182826" marR="182826" marT="68844" marB="68844"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rgbClr val="0C0C0C"/>
                        </a:solidFill>
                        <a:latin typeface="Tw Cen MT"/>
                        <a:ea typeface="Verdana"/>
                        <a:cs typeface="Verdana"/>
                      </a:endParaRPr>
                    </a:p>
                  </a:txBody>
                  <a:tcPr marL="182826" marR="182826" marT="68844" marB="68844"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rgbClr val="0C0C0C"/>
                        </a:solidFill>
                        <a:latin typeface="Tw Cen MT"/>
                        <a:ea typeface="Verdana"/>
                        <a:cs typeface="Verdana"/>
                      </a:endParaRPr>
                    </a:p>
                  </a:txBody>
                  <a:tcPr marL="182826" marR="182826" marT="68844" marB="68844"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39555">
                <a:tc vMerge="1">
                  <a:txBody>
                    <a:bodyPr/>
                    <a:lstStyle/>
                    <a:p>
                      <a:endParaRPr lang="en-US"/>
                    </a:p>
                  </a:txBody>
                  <a:tcPr/>
                </a:tc>
                <a:tc vMerge="1">
                  <a:txBody>
                    <a:bodyPr/>
                    <a:lstStyle/>
                    <a:p>
                      <a:pPr algn="ctr"/>
                      <a:endParaRPr lang="en-US" sz="12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182067" marR="182067" marT="68558" marB="68558" anchor="ct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JAN</a:t>
                      </a:r>
                    </a:p>
                  </a:txBody>
                  <a:tcPr marL="182826" marR="182826" marT="68844" marB="68844" anchor="ctr">
                    <a:lnL w="12700" cmpd="sng">
                      <a:solidFill>
                        <a:srgbClr val="ED7D31"/>
                      </a:solidFill>
                    </a:lnL>
                    <a:lnR w="12700" cap="flat" cmpd="sng" algn="ctr">
                      <a:solidFill>
                        <a:srgbClr val="ED7D31"/>
                      </a:solidFill>
                      <a:prstDash val="solid"/>
                      <a:round/>
                      <a:headEnd type="none" w="med" len="med"/>
                      <a:tailEnd type="none" w="med" len="med"/>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FEB</a:t>
                      </a:r>
                    </a:p>
                  </a:txBody>
                  <a:tcPr marL="182826" marR="182826" marT="68844" marB="68844"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MAR</a:t>
                      </a:r>
                    </a:p>
                  </a:txBody>
                  <a:tcPr marL="182826" marR="182826" marT="68844" marB="68844"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APR</a:t>
                      </a:r>
                    </a:p>
                  </a:txBody>
                  <a:tcPr marL="182826" marR="182826" marT="68844" marB="68844"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MEI</a:t>
                      </a:r>
                    </a:p>
                  </a:txBody>
                  <a:tcPr marL="182826" marR="182826" marT="68844" marB="68844"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JUN</a:t>
                      </a:r>
                    </a:p>
                  </a:txBody>
                  <a:tcPr marL="182826" marR="182826" marT="68844" marB="68844"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JUL</a:t>
                      </a:r>
                    </a:p>
                  </a:txBody>
                  <a:tcPr marL="182826" marR="182826" marT="68844" marB="68844"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AGST</a:t>
                      </a:r>
                    </a:p>
                  </a:txBody>
                  <a:tcPr marL="182826" marR="182826" marT="68844" marB="68844"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SEP</a:t>
                      </a:r>
                    </a:p>
                  </a:txBody>
                  <a:tcPr marL="182826" marR="182826" marT="68844" marB="68844" anchor="ctr">
                    <a:lnL w="12700" cmpd="sng">
                      <a:solidFill>
                        <a:srgbClr val="ED7D31"/>
                      </a:solid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1"/>
                  </a:ext>
                </a:extLst>
              </a:tr>
              <a:tr h="33955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1</a:t>
                      </a:r>
                    </a:p>
                  </a:txBody>
                  <a:tcPr marL="182826" marR="182826" marT="68844" marB="68844"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solidFill>
                            <a:srgbClr val="0C0C0C"/>
                          </a:solidFill>
                          <a:latin typeface="Tw Cen MT" panose="020B0602020104020603" pitchFamily="34" charset="0"/>
                          <a:ea typeface="Verdana" pitchFamily="34" charset="0"/>
                          <a:cs typeface="Verdana" pitchFamily="34" charset="0"/>
                        </a:rPr>
                        <a:t>UMUM</a:t>
                      </a:r>
                    </a:p>
                  </a:txBody>
                  <a:tcPr marL="182826" marR="182826" marT="68844" marB="68844"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53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46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50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42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46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63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     162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      88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      31 </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3955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tabLst>
                          <a:tab pos="0" algn="l"/>
                        </a:tabLst>
                      </a:pP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2</a:t>
                      </a: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tabLst>
                          <a:tab pos="0" algn="l"/>
                        </a:tabLst>
                      </a:pPr>
                      <a:r>
                        <a:rPr lang="en-US" sz="1400" b="1" dirty="0">
                          <a:solidFill>
                            <a:srgbClr val="0C0C0C"/>
                          </a:solidFill>
                          <a:latin typeface="Tw Cen MT" panose="020B0602020104020603" pitchFamily="34" charset="0"/>
                          <a:ea typeface="Verdana" pitchFamily="34" charset="0"/>
                          <a:cs typeface="Verdana" pitchFamily="34" charset="0"/>
                        </a:rPr>
                        <a:t>NPBI</a:t>
                      </a: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      58 </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38 </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61 </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51 </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44</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38 </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      40 </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      25 </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43 </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33955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3</a:t>
                      </a: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solidFill>
                            <a:srgbClr val="0C0C0C"/>
                          </a:solidFill>
                          <a:latin typeface="Tw Cen MT" panose="020B0602020104020603" pitchFamily="34" charset="0"/>
                          <a:ea typeface="Verdana" pitchFamily="34" charset="0"/>
                          <a:cs typeface="Verdana" pitchFamily="34" charset="0"/>
                        </a:rPr>
                        <a:t>PBI</a:t>
                      </a: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137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96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134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141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112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120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      63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      54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97 </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3955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4</a:t>
                      </a: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solidFill>
                            <a:srgbClr val="0C0C0C"/>
                          </a:solidFill>
                          <a:latin typeface="Tw Cen MT" panose="020B0602020104020603" pitchFamily="34" charset="0"/>
                          <a:ea typeface="Verdana" pitchFamily="34" charset="0"/>
                          <a:cs typeface="Verdana" pitchFamily="34" charset="0"/>
                        </a:rPr>
                        <a:t>JKD</a:t>
                      </a: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4 </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10 </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12 </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9 </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11</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12 </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        8 </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        7 </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9 </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5"/>
                  </a:ext>
                </a:extLst>
              </a:tr>
              <a:tr h="33955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5</a:t>
                      </a: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solidFill>
                            <a:srgbClr val="0C0C0C"/>
                          </a:solidFill>
                          <a:latin typeface="Tw Cen MT" panose="020B0602020104020603" pitchFamily="34" charset="0"/>
                          <a:ea typeface="Verdana" pitchFamily="34" charset="0"/>
                          <a:cs typeface="Verdana" pitchFamily="34" charset="0"/>
                        </a:rPr>
                        <a:t>BKMKS</a:t>
                      </a: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a:extLst>
              <a:ext uri="{FF2B5EF4-FFF2-40B4-BE49-F238E27FC236}">
                <a16:creationId xmlns:a16="http://schemas.microsoft.com/office/drawing/2014/main" id="{5B3D02C4-E1C0-4BD1-8733-F5852E07D85E}"/>
              </a:ext>
            </a:extLst>
          </p:cNvPr>
          <p:cNvGraphicFramePr>
            <a:graphicFrameLocks/>
          </p:cNvGraphicFramePr>
          <p:nvPr>
            <p:extLst>
              <p:ext uri="{D42A27DB-BD31-4B8C-83A1-F6EECF244321}">
                <p14:modId xmlns:p14="http://schemas.microsoft.com/office/powerpoint/2010/main" val="874427379"/>
              </p:ext>
            </p:extLst>
          </p:nvPr>
        </p:nvGraphicFramePr>
        <p:xfrm>
          <a:off x="508001" y="680753"/>
          <a:ext cx="8955315" cy="6104620"/>
        </p:xfrm>
        <a:graphic>
          <a:graphicData uri="http://schemas.openxmlformats.org/drawingml/2006/table">
            <a:tbl>
              <a:tblPr firstRow="1" bandRow="1"/>
              <a:tblGrid>
                <a:gridCol w="672666">
                  <a:extLst>
                    <a:ext uri="{9D8B030D-6E8A-4147-A177-3AD203B41FA5}">
                      <a16:colId xmlns:a16="http://schemas.microsoft.com/office/drawing/2014/main" val="20000"/>
                    </a:ext>
                  </a:extLst>
                </a:gridCol>
                <a:gridCol w="1586662">
                  <a:extLst>
                    <a:ext uri="{9D8B030D-6E8A-4147-A177-3AD203B41FA5}">
                      <a16:colId xmlns:a16="http://schemas.microsoft.com/office/drawing/2014/main" val="20001"/>
                    </a:ext>
                  </a:extLst>
                </a:gridCol>
                <a:gridCol w="873568">
                  <a:extLst>
                    <a:ext uri="{9D8B030D-6E8A-4147-A177-3AD203B41FA5}">
                      <a16:colId xmlns:a16="http://schemas.microsoft.com/office/drawing/2014/main" val="20002"/>
                    </a:ext>
                  </a:extLst>
                </a:gridCol>
                <a:gridCol w="676975">
                  <a:extLst>
                    <a:ext uri="{9D8B030D-6E8A-4147-A177-3AD203B41FA5}">
                      <a16:colId xmlns:a16="http://schemas.microsoft.com/office/drawing/2014/main" val="1755444947"/>
                    </a:ext>
                  </a:extLst>
                </a:gridCol>
                <a:gridCol w="825582">
                  <a:extLst>
                    <a:ext uri="{9D8B030D-6E8A-4147-A177-3AD203B41FA5}">
                      <a16:colId xmlns:a16="http://schemas.microsoft.com/office/drawing/2014/main" val="559566883"/>
                    </a:ext>
                  </a:extLst>
                </a:gridCol>
                <a:gridCol w="719977">
                  <a:extLst>
                    <a:ext uri="{9D8B030D-6E8A-4147-A177-3AD203B41FA5}">
                      <a16:colId xmlns:a16="http://schemas.microsoft.com/office/drawing/2014/main" val="1726212022"/>
                    </a:ext>
                  </a:extLst>
                </a:gridCol>
                <a:gridCol w="719977">
                  <a:extLst>
                    <a:ext uri="{9D8B030D-6E8A-4147-A177-3AD203B41FA5}">
                      <a16:colId xmlns:a16="http://schemas.microsoft.com/office/drawing/2014/main" val="3484218285"/>
                    </a:ext>
                  </a:extLst>
                </a:gridCol>
                <a:gridCol w="719977">
                  <a:extLst>
                    <a:ext uri="{9D8B030D-6E8A-4147-A177-3AD203B41FA5}">
                      <a16:colId xmlns:a16="http://schemas.microsoft.com/office/drawing/2014/main" val="515444985"/>
                    </a:ext>
                  </a:extLst>
                </a:gridCol>
                <a:gridCol w="719977">
                  <a:extLst>
                    <a:ext uri="{9D8B030D-6E8A-4147-A177-3AD203B41FA5}">
                      <a16:colId xmlns:a16="http://schemas.microsoft.com/office/drawing/2014/main" val="1310369633"/>
                    </a:ext>
                  </a:extLst>
                </a:gridCol>
                <a:gridCol w="719977">
                  <a:extLst>
                    <a:ext uri="{9D8B030D-6E8A-4147-A177-3AD203B41FA5}">
                      <a16:colId xmlns:a16="http://schemas.microsoft.com/office/drawing/2014/main" val="581956221"/>
                    </a:ext>
                  </a:extLst>
                </a:gridCol>
                <a:gridCol w="719977">
                  <a:extLst>
                    <a:ext uri="{9D8B030D-6E8A-4147-A177-3AD203B41FA5}">
                      <a16:colId xmlns:a16="http://schemas.microsoft.com/office/drawing/2014/main" val="1147034471"/>
                    </a:ext>
                  </a:extLst>
                </a:gridCol>
              </a:tblGrid>
              <a:tr h="286288">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200" b="1" dirty="0">
                          <a:solidFill>
                            <a:srgbClr val="0C0C0C"/>
                          </a:solidFill>
                          <a:latin typeface="Tw Cen MT" panose="020B0602020104020603" pitchFamily="34" charset="0"/>
                          <a:ea typeface="Verdana" pitchFamily="34" charset="0"/>
                          <a:cs typeface="Verdana" pitchFamily="34" charset="0"/>
                        </a:rPr>
                        <a:t>NO</a:t>
                      </a:r>
                    </a:p>
                  </a:txBody>
                  <a:tcPr marL="182680" marR="182680" marT="68832" marB="68832"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200" b="1" dirty="0">
                          <a:solidFill>
                            <a:srgbClr val="0C0C0C"/>
                          </a:solidFill>
                          <a:latin typeface="Tw Cen MT" panose="020B0602020104020603" pitchFamily="34" charset="0"/>
                          <a:ea typeface="Verdana" pitchFamily="34" charset="0"/>
                          <a:cs typeface="Verdana" pitchFamily="34" charset="0"/>
                        </a:rPr>
                        <a:t>KOTA ASAL</a:t>
                      </a:r>
                    </a:p>
                  </a:txBody>
                  <a:tcPr marL="182680" marR="182680" marT="68832" marB="68832"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gridSpan="9">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200" b="1" dirty="0">
                          <a:solidFill>
                            <a:srgbClr val="0C0C0C"/>
                          </a:solidFill>
                          <a:latin typeface="Tw Cen MT" panose="020B0602020104020603" pitchFamily="34" charset="0"/>
                          <a:ea typeface="Verdana" panose="020B0604030504040204" pitchFamily="34" charset="0"/>
                          <a:cs typeface="Verdana" panose="020B0604030504040204" pitchFamily="34" charset="0"/>
                        </a:rPr>
                        <a:t>RAWAT INAP</a:t>
                      </a:r>
                    </a:p>
                  </a:txBody>
                  <a:tcPr marL="182680" marR="182680" marT="68832" marB="68832"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9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9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2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2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2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2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2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2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6288">
                <a:tc vMerge="1">
                  <a:txBody>
                    <a:bodyPr/>
                    <a:lstStyle/>
                    <a:p>
                      <a:pPr algn="ctr"/>
                      <a:endParaRPr lang="en-US" sz="1200" b="1" dirty="0">
                        <a:latin typeface="Verdana" panose="020B0604030504040204" pitchFamily="34" charset="0"/>
                        <a:ea typeface="Verdana" panose="020B0604030504040204" pitchFamily="34" charset="0"/>
                        <a:cs typeface="Verdana" panose="020B0604030504040204" pitchFamily="34" charset="0"/>
                      </a:endParaRPr>
                    </a:p>
                  </a:txBody>
                  <a:tcPr marL="181922" marR="181922" marT="68546" marB="68546" anchor="ctr"/>
                </a:tc>
                <a:tc vMerge="1">
                  <a:txBody>
                    <a:bodyPr/>
                    <a:lstStyle/>
                    <a:p>
                      <a:pPr algn="ctr"/>
                      <a:endParaRPr lang="en-US" sz="1200" b="1" dirty="0">
                        <a:latin typeface="Verdana" panose="020B0604030504040204" pitchFamily="34" charset="0"/>
                        <a:ea typeface="Verdana" panose="020B0604030504040204" pitchFamily="34" charset="0"/>
                        <a:cs typeface="Verdana" panose="020B0604030504040204" pitchFamily="34" charset="0"/>
                      </a:endParaRPr>
                    </a:p>
                  </a:txBody>
                  <a:tcPr marL="181922" marR="181922" marT="68546" marB="68546" anchor="ct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200" b="1" dirty="0">
                          <a:solidFill>
                            <a:srgbClr val="0C0C0C"/>
                          </a:solidFill>
                          <a:latin typeface="Tw Cen MT"/>
                          <a:ea typeface="Verdana"/>
                          <a:cs typeface="Verdana" panose="020B0604030504040204" pitchFamily="34" charset="0"/>
                        </a:rPr>
                        <a:t>JAN</a:t>
                      </a:r>
                    </a:p>
                  </a:txBody>
                  <a:tcPr marL="182680" marR="182680" marT="68832" marB="68832" anchor="ctr">
                    <a:lnL w="12700" cmpd="sng">
                      <a:solidFill>
                        <a:srgbClr val="70AD47"/>
                      </a:solidFill>
                    </a:lnL>
                    <a:lnR w="12700" cap="flat" cmpd="sng" algn="ctr">
                      <a:solidFill>
                        <a:srgbClr val="70AD47"/>
                      </a:solidFill>
                      <a:prstDash val="solid"/>
                      <a:round/>
                      <a:headEnd type="none" w="med" len="med"/>
                      <a:tailEnd type="none" w="med" len="med"/>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algn="ctr"/>
                      <a:r>
                        <a:rPr lang="en-US" sz="1200" b="1" dirty="0">
                          <a:solidFill>
                            <a:srgbClr val="0C0C0C"/>
                          </a:solidFill>
                          <a:latin typeface="Tw Cen MT"/>
                          <a:ea typeface="Verdana"/>
                          <a:cs typeface="Verdana" panose="020B0604030504040204" pitchFamily="34" charset="0"/>
                        </a:rPr>
                        <a:t>FEB</a:t>
                      </a:r>
                    </a:p>
                  </a:txBody>
                  <a:tcPr marL="182680" marR="182680" marT="68832" marB="68832" anchor="ctr">
                    <a:lnL w="12700" cmpd="sng">
                      <a:solidFill>
                        <a:srgbClr val="70AD47"/>
                      </a:solidFill>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a:r>
                        <a:rPr lang="en-US" sz="1200" b="1" dirty="0">
                          <a:solidFill>
                            <a:srgbClr val="0C0C0C"/>
                          </a:solidFill>
                          <a:latin typeface="Tw Cen MT"/>
                          <a:ea typeface="Verdana"/>
                          <a:cs typeface="Verdana" panose="020B0604030504040204" pitchFamily="34" charset="0"/>
                        </a:rPr>
                        <a:t>MAR</a:t>
                      </a:r>
                    </a:p>
                  </a:txBody>
                  <a:tcPr marL="182680" marR="182680" marT="68832" marB="68832" anchor="ctr">
                    <a:lnL w="12700" cmpd="sng">
                      <a:solidFill>
                        <a:srgbClr val="70AD47"/>
                      </a:solidFill>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a:r>
                        <a:rPr lang="en-US" sz="1200" b="1" dirty="0">
                          <a:solidFill>
                            <a:srgbClr val="0C0C0C"/>
                          </a:solidFill>
                          <a:latin typeface="Tw Cen MT"/>
                          <a:ea typeface="Verdana"/>
                          <a:cs typeface="Verdana" panose="020B0604030504040204" pitchFamily="34" charset="0"/>
                        </a:rPr>
                        <a:t>APR</a:t>
                      </a:r>
                    </a:p>
                  </a:txBody>
                  <a:tcPr marL="182680" marR="182680" marT="68832" marB="68832" anchor="ctr">
                    <a:lnL w="12700" cmpd="sng">
                      <a:solidFill>
                        <a:srgbClr val="70AD47"/>
                      </a:solidFill>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a:r>
                        <a:rPr lang="en-US" sz="1200" b="1" dirty="0">
                          <a:solidFill>
                            <a:srgbClr val="0C0C0C"/>
                          </a:solidFill>
                          <a:latin typeface="Tw Cen MT"/>
                          <a:ea typeface="Verdana"/>
                          <a:cs typeface="Verdana" panose="020B0604030504040204" pitchFamily="34" charset="0"/>
                        </a:rPr>
                        <a:t>MEI</a:t>
                      </a:r>
                    </a:p>
                  </a:txBody>
                  <a:tcPr marL="182680" marR="182680" marT="68832" marB="68832" anchor="ctr">
                    <a:lnL w="12700" cmpd="sng">
                      <a:solidFill>
                        <a:srgbClr val="70AD47"/>
                      </a:solidFill>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a:r>
                        <a:rPr lang="en-US" sz="1200" b="1" dirty="0">
                          <a:solidFill>
                            <a:srgbClr val="0C0C0C"/>
                          </a:solidFill>
                          <a:latin typeface="Tw Cen MT"/>
                          <a:ea typeface="Verdana"/>
                          <a:cs typeface="Verdana" panose="020B0604030504040204" pitchFamily="34" charset="0"/>
                        </a:rPr>
                        <a:t>JUN</a:t>
                      </a:r>
                    </a:p>
                  </a:txBody>
                  <a:tcPr marL="182680" marR="182680" marT="68832" marB="68832" anchor="ctr">
                    <a:lnL w="12700" cmpd="sng">
                      <a:solidFill>
                        <a:srgbClr val="70AD47"/>
                      </a:solidFill>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a:r>
                        <a:rPr lang="en-US" sz="1200" b="1" dirty="0">
                          <a:solidFill>
                            <a:srgbClr val="0C0C0C"/>
                          </a:solidFill>
                          <a:latin typeface="Tw Cen MT"/>
                          <a:ea typeface="Verdana"/>
                          <a:cs typeface="Verdana" panose="020B0604030504040204" pitchFamily="34" charset="0"/>
                        </a:rPr>
                        <a:t>JUL</a:t>
                      </a:r>
                    </a:p>
                  </a:txBody>
                  <a:tcPr marL="182680" marR="182680" marT="68832" marB="68832" anchor="ctr">
                    <a:lnL w="12700" cmpd="sng">
                      <a:solidFill>
                        <a:srgbClr val="70AD47"/>
                      </a:solidFill>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a:r>
                        <a:rPr lang="en-US" sz="1200" b="1" dirty="0">
                          <a:solidFill>
                            <a:srgbClr val="0C0C0C"/>
                          </a:solidFill>
                          <a:latin typeface="Tw Cen MT"/>
                          <a:ea typeface="Verdana"/>
                          <a:cs typeface="Verdana" panose="020B0604030504040204" pitchFamily="34" charset="0"/>
                        </a:rPr>
                        <a:t>AGST</a:t>
                      </a:r>
                    </a:p>
                  </a:txBody>
                  <a:tcPr marL="182680" marR="182680" marT="68832" marB="68832" anchor="ctr">
                    <a:lnL w="12700" cmpd="sng">
                      <a:solidFill>
                        <a:srgbClr val="70AD47"/>
                      </a:solidFill>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a:r>
                        <a:rPr lang="en-US" sz="1200" b="1" dirty="0">
                          <a:solidFill>
                            <a:srgbClr val="0C0C0C"/>
                          </a:solidFill>
                          <a:latin typeface="Tw Cen MT"/>
                          <a:ea typeface="Verdana"/>
                          <a:cs typeface="Verdana" panose="020B0604030504040204" pitchFamily="34" charset="0"/>
                        </a:rPr>
                        <a:t>SEP</a:t>
                      </a:r>
                    </a:p>
                  </a:txBody>
                  <a:tcPr marL="182680" marR="182680" marT="68832" marB="68832" anchor="ctr">
                    <a:lnL w="12700" cmpd="sng">
                      <a:solidFill>
                        <a:srgbClr val="70AD47"/>
                      </a:solid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1"/>
                  </a:ext>
                </a:extLst>
              </a:tr>
              <a:tr h="2862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a:t>
                      </a:r>
                    </a:p>
                  </a:txBody>
                  <a:tcPr marL="182680" marR="182680" marT="68832" marB="68832" anchor="ctr">
                    <a:lnL>
                      <a:noFill/>
                    </a:lnL>
                    <a:lnR>
                      <a:noFill/>
                    </a:lnR>
                    <a:lnT w="12700" cmpd="sng">
                      <a:solidFill>
                        <a:srgbClr val="70AD47"/>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SURAKARTA</a:t>
                      </a:r>
                    </a:p>
                  </a:txBody>
                  <a:tcPr marL="182680" marR="182680" marT="68832" marB="68832" anchor="ctr">
                    <a:lnL>
                      <a:noFill/>
                    </a:lnL>
                    <a:lnR>
                      <a:noFill/>
                    </a:lnR>
                    <a:lnT w="12700" cmpd="sng">
                      <a:solidFill>
                        <a:srgbClr val="70AD47"/>
                      </a:solid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45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30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32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45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22</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862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2.</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WONOGIRI</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14</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12</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29</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18</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9</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9</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28</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3"/>
                  </a:ext>
                </a:extLst>
              </a:tr>
              <a:tr h="2862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3.</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SUKOHARJO</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30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35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30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48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19</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1125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4.</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KARANGANYAR</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38</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28</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33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27</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25</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27</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47</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27</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36</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5"/>
                  </a:ext>
                </a:extLst>
              </a:tr>
              <a:tr h="25893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5.</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SRAGEN</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30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33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47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34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33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32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30</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862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6.</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BOYOLALI</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23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7</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20</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19</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17</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24</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23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15</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12</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7"/>
                  </a:ext>
                </a:extLst>
              </a:tr>
              <a:tr h="2862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7.</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KLATEN</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12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862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8.</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BLORA</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11</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11</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12</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9</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9</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9"/>
                  </a:ext>
                </a:extLst>
              </a:tr>
              <a:tr h="2862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9.</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GROBOGAN</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862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10.</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LL</a:t>
                      </a:r>
                      <a:r>
                        <a:rPr lang="en-US" sz="1000" b="1" baseline="0" dirty="0">
                          <a:solidFill>
                            <a:srgbClr val="0C0C0C"/>
                          </a:solidFill>
                          <a:latin typeface="Tw Cen MT" panose="020B0602020104020603" pitchFamily="34" charset="0"/>
                          <a:ea typeface="Verdana" pitchFamily="34" charset="0"/>
                          <a:cs typeface="Verdana" pitchFamily="34" charset="0"/>
                        </a:rPr>
                        <a:t> JATENG</a:t>
                      </a:r>
                      <a:endParaRPr lang="en-US" sz="10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15</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17</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23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25</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18</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1"/>
                  </a:ext>
                </a:extLst>
              </a:tr>
              <a:tr h="2862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11.</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NGAWI</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10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862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12.</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MAGETAN</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3"/>
                  </a:ext>
                </a:extLst>
              </a:tr>
              <a:tr h="2862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13.</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MADIUN</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862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14.</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PONOROGO</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8</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14</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5"/>
                  </a:ext>
                </a:extLst>
              </a:tr>
              <a:tr h="2862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15.</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PACITAN</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10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862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16.</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BOJONEGORO</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7"/>
                  </a:ext>
                </a:extLst>
              </a:tr>
              <a:tr h="2862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17.</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LL JATIM</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41125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anose="020B0604030504040204" pitchFamily="34" charset="0"/>
                          <a:cs typeface="Verdana" panose="020B0604030504040204" pitchFamily="34" charset="0"/>
                        </a:rPr>
                        <a:t>18.</a:t>
                      </a:r>
                    </a:p>
                  </a:txBody>
                  <a:tcPr marL="182680" marR="182680" marT="68832" marB="68832"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anose="020B0604030504040204" pitchFamily="34" charset="0"/>
                          <a:cs typeface="Verdana" panose="020B0604030504040204" pitchFamily="34" charset="0"/>
                        </a:rPr>
                        <a:t>LL</a:t>
                      </a:r>
                      <a:r>
                        <a:rPr lang="en-US" sz="1000" b="1" baseline="0" dirty="0">
                          <a:solidFill>
                            <a:srgbClr val="0C0C0C"/>
                          </a:solidFill>
                          <a:latin typeface="Tw Cen MT" panose="020B0602020104020603" pitchFamily="34" charset="0"/>
                          <a:ea typeface="Verdana" panose="020B0604030504040204" pitchFamily="34" charset="0"/>
                          <a:cs typeface="Verdana" panose="020B0604030504040204" pitchFamily="34" charset="0"/>
                        </a:rPr>
                        <a:t> JATENG JATIM</a:t>
                      </a:r>
                      <a:endParaRPr lang="en-US" sz="10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8</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7</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11</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11</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12</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7</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12</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8</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9"/>
                  </a:ext>
                </a:extLst>
              </a:tr>
            </a:tbl>
          </a:graphicData>
        </a:graphic>
      </p:graphicFrame>
      <p:sp>
        <p:nvSpPr>
          <p:cNvPr id="4" name="文本框 7">
            <a:extLst>
              <a:ext uri="{FF2B5EF4-FFF2-40B4-BE49-F238E27FC236}">
                <a16:creationId xmlns:a16="http://schemas.microsoft.com/office/drawing/2014/main" id="{CCB0FDA7-7877-42D6-9705-F3D3DF06D96F}"/>
              </a:ext>
            </a:extLst>
          </p:cNvPr>
          <p:cNvSpPr txBox="1"/>
          <p:nvPr>
            <p:custDataLst>
              <p:tags r:id="rId1"/>
            </p:custDataLst>
          </p:nvPr>
        </p:nvSpPr>
        <p:spPr>
          <a:xfrm>
            <a:off x="-397884" y="127300"/>
            <a:ext cx="5422113" cy="553453"/>
          </a:xfrm>
          <a:prstGeom prst="rect">
            <a:avLst/>
          </a:prstGeom>
          <a:noFill/>
          <a:ln>
            <a:noFill/>
          </a:ln>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algn="r"/>
            <a:r>
              <a:rPr lang="en-US" altLang="zh-CN"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Kunjungan</a:t>
            </a:r>
            <a:r>
              <a:rPr lang="en-US" altLang="zh-CN"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 </a:t>
            </a:r>
            <a:r>
              <a:rPr lang="en-US" altLang="zh-CN"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Berdasarkan</a:t>
            </a:r>
            <a:r>
              <a:rPr lang="en-US" altLang="zh-CN"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 Cara Bayar</a:t>
            </a:r>
          </a:p>
        </p:txBody>
      </p:sp>
    </p:spTree>
    <p:extLst>
      <p:ext uri="{BB962C8B-B14F-4D97-AF65-F5344CB8AC3E}">
        <p14:creationId xmlns:p14="http://schemas.microsoft.com/office/powerpoint/2010/main" val="4096036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7">
            <a:extLst>
              <a:ext uri="{FF2B5EF4-FFF2-40B4-BE49-F238E27FC236}">
                <a16:creationId xmlns:a16="http://schemas.microsoft.com/office/drawing/2014/main" id="{CCB0FDA7-7877-42D6-9705-F3D3DF06D96F}"/>
              </a:ext>
            </a:extLst>
          </p:cNvPr>
          <p:cNvSpPr txBox="1"/>
          <p:nvPr>
            <p:custDataLst>
              <p:tags r:id="rId1"/>
            </p:custDataLst>
          </p:nvPr>
        </p:nvSpPr>
        <p:spPr>
          <a:xfrm>
            <a:off x="-397884" y="82122"/>
            <a:ext cx="5422113" cy="553453"/>
          </a:xfrm>
          <a:prstGeom prst="rect">
            <a:avLst/>
          </a:prstGeom>
          <a:noFill/>
          <a:ln>
            <a:noFill/>
          </a:ln>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algn="r"/>
            <a:r>
              <a:rPr lang="en-US" altLang="zh-CN"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Kunjungan</a:t>
            </a:r>
            <a:r>
              <a:rPr lang="en-US" altLang="zh-CN"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 </a:t>
            </a:r>
            <a:r>
              <a:rPr lang="en-US" altLang="zh-CN"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Berdasarkan</a:t>
            </a:r>
            <a:r>
              <a:rPr lang="en-US" altLang="zh-CN"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 Cara Bayar</a:t>
            </a:r>
          </a:p>
        </p:txBody>
      </p:sp>
      <p:graphicFrame>
        <p:nvGraphicFramePr>
          <p:cNvPr id="6" name="Content Placeholder 4">
            <a:extLst>
              <a:ext uri="{FF2B5EF4-FFF2-40B4-BE49-F238E27FC236}">
                <a16:creationId xmlns:a16="http://schemas.microsoft.com/office/drawing/2014/main" id="{11DC659B-E205-4BAD-8CE8-5427EAA634E2}"/>
              </a:ext>
            </a:extLst>
          </p:cNvPr>
          <p:cNvGraphicFramePr>
            <a:graphicFrameLocks/>
          </p:cNvGraphicFramePr>
          <p:nvPr>
            <p:extLst>
              <p:ext uri="{D42A27DB-BD31-4B8C-83A1-F6EECF244321}">
                <p14:modId xmlns:p14="http://schemas.microsoft.com/office/powerpoint/2010/main" val="956490895"/>
              </p:ext>
            </p:extLst>
          </p:nvPr>
        </p:nvGraphicFramePr>
        <p:xfrm>
          <a:off x="505853" y="635575"/>
          <a:ext cx="8855864" cy="6182201"/>
        </p:xfrm>
        <a:graphic>
          <a:graphicData uri="http://schemas.openxmlformats.org/drawingml/2006/table">
            <a:tbl>
              <a:tblPr firstRow="1" bandRow="1"/>
              <a:tblGrid>
                <a:gridCol w="594065">
                  <a:extLst>
                    <a:ext uri="{9D8B030D-6E8A-4147-A177-3AD203B41FA5}">
                      <a16:colId xmlns:a16="http://schemas.microsoft.com/office/drawing/2014/main" val="20000"/>
                    </a:ext>
                  </a:extLst>
                </a:gridCol>
                <a:gridCol w="1448372">
                  <a:extLst>
                    <a:ext uri="{9D8B030D-6E8A-4147-A177-3AD203B41FA5}">
                      <a16:colId xmlns:a16="http://schemas.microsoft.com/office/drawing/2014/main" val="20001"/>
                    </a:ext>
                  </a:extLst>
                </a:gridCol>
                <a:gridCol w="684218">
                  <a:extLst>
                    <a:ext uri="{9D8B030D-6E8A-4147-A177-3AD203B41FA5}">
                      <a16:colId xmlns:a16="http://schemas.microsoft.com/office/drawing/2014/main" val="20002"/>
                    </a:ext>
                  </a:extLst>
                </a:gridCol>
                <a:gridCol w="742933">
                  <a:extLst>
                    <a:ext uri="{9D8B030D-6E8A-4147-A177-3AD203B41FA5}">
                      <a16:colId xmlns:a16="http://schemas.microsoft.com/office/drawing/2014/main" val="764221401"/>
                    </a:ext>
                  </a:extLst>
                </a:gridCol>
                <a:gridCol w="769468">
                  <a:extLst>
                    <a:ext uri="{9D8B030D-6E8A-4147-A177-3AD203B41FA5}">
                      <a16:colId xmlns:a16="http://schemas.microsoft.com/office/drawing/2014/main" val="115852556"/>
                    </a:ext>
                  </a:extLst>
                </a:gridCol>
                <a:gridCol w="769468">
                  <a:extLst>
                    <a:ext uri="{9D8B030D-6E8A-4147-A177-3AD203B41FA5}">
                      <a16:colId xmlns:a16="http://schemas.microsoft.com/office/drawing/2014/main" val="3894922970"/>
                    </a:ext>
                  </a:extLst>
                </a:gridCol>
                <a:gridCol w="769468">
                  <a:extLst>
                    <a:ext uri="{9D8B030D-6E8A-4147-A177-3AD203B41FA5}">
                      <a16:colId xmlns:a16="http://schemas.microsoft.com/office/drawing/2014/main" val="2477711781"/>
                    </a:ext>
                  </a:extLst>
                </a:gridCol>
                <a:gridCol w="769468">
                  <a:extLst>
                    <a:ext uri="{9D8B030D-6E8A-4147-A177-3AD203B41FA5}">
                      <a16:colId xmlns:a16="http://schemas.microsoft.com/office/drawing/2014/main" val="82830422"/>
                    </a:ext>
                  </a:extLst>
                </a:gridCol>
                <a:gridCol w="769468">
                  <a:extLst>
                    <a:ext uri="{9D8B030D-6E8A-4147-A177-3AD203B41FA5}">
                      <a16:colId xmlns:a16="http://schemas.microsoft.com/office/drawing/2014/main" val="2862108528"/>
                    </a:ext>
                  </a:extLst>
                </a:gridCol>
                <a:gridCol w="769468">
                  <a:extLst>
                    <a:ext uri="{9D8B030D-6E8A-4147-A177-3AD203B41FA5}">
                      <a16:colId xmlns:a16="http://schemas.microsoft.com/office/drawing/2014/main" val="1422977991"/>
                    </a:ext>
                  </a:extLst>
                </a:gridCol>
                <a:gridCol w="769468">
                  <a:extLst>
                    <a:ext uri="{9D8B030D-6E8A-4147-A177-3AD203B41FA5}">
                      <a16:colId xmlns:a16="http://schemas.microsoft.com/office/drawing/2014/main" val="22741725"/>
                    </a:ext>
                  </a:extLst>
                </a:gridCol>
              </a:tblGrid>
              <a:tr h="314096">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100" b="1" dirty="0">
                          <a:latin typeface="Tw Cen MT"/>
                        </a:rPr>
                        <a:t>NO</a:t>
                      </a:r>
                      <a:endParaRPr lang="en-US" sz="11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100" b="1" dirty="0">
                          <a:latin typeface="Tw Cen MT"/>
                        </a:rPr>
                        <a:t>KOTA ASAL</a:t>
                      </a:r>
                      <a:endParaRPr lang="en-US" sz="11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gridSpan="9">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100" b="1" dirty="0">
                          <a:latin typeface="Tw Cen MT"/>
                        </a:rPr>
                        <a:t>RAWAT JALAN</a:t>
                      </a:r>
                      <a:endParaRPr lang="en-US" sz="11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9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9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1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1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1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1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1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1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97672">
                <a:tc vMerge="1">
                  <a:txBody>
                    <a:bodyPr/>
                    <a:lstStyle/>
                    <a:p>
                      <a:pPr algn="ctr"/>
                      <a:endParaRPr lang="en-US" sz="1200" b="1" dirty="0">
                        <a:latin typeface="Verdana" panose="020B0604030504040204" pitchFamily="34" charset="0"/>
                        <a:ea typeface="Verdana" panose="020B0604030504040204" pitchFamily="34" charset="0"/>
                        <a:cs typeface="Verdana" panose="020B0604030504040204" pitchFamily="34" charset="0"/>
                      </a:endParaRPr>
                    </a:p>
                  </a:txBody>
                  <a:tcPr marL="181922" marR="181922" marT="68546" marB="68546" anchor="ctr"/>
                </a:tc>
                <a:tc vMerge="1">
                  <a:txBody>
                    <a:bodyPr/>
                    <a:lstStyle/>
                    <a:p>
                      <a:pPr algn="ctr"/>
                      <a:endParaRPr lang="en-US" sz="1200" b="1" dirty="0">
                        <a:latin typeface="Verdana" panose="020B0604030504040204" pitchFamily="34" charset="0"/>
                        <a:ea typeface="Verdana" panose="020B0604030504040204" pitchFamily="34" charset="0"/>
                        <a:cs typeface="Verdana" panose="020B0604030504040204" pitchFamily="34" charset="0"/>
                      </a:endParaRPr>
                    </a:p>
                  </a:txBody>
                  <a:tcPr marL="181922" marR="181922" marT="68546" marB="68546" anchor="ct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100" b="1" dirty="0">
                          <a:latin typeface="Tw Cen MT"/>
                        </a:rPr>
                        <a:t>JAN</a:t>
                      </a:r>
                      <a:endParaRPr lang="en-US" sz="1100" b="1" dirty="0">
                        <a:solidFill>
                          <a:srgbClr val="0C0C0C"/>
                        </a:solidFill>
                        <a:latin typeface="Tw Cen MT"/>
                        <a:ea typeface="Verdana"/>
                        <a:cs typeface="Verdana"/>
                      </a:endParaRPr>
                    </a:p>
                  </a:txBody>
                  <a:tcPr marL="182680" marR="182680" marT="68832" marB="68832" anchor="ctr">
                    <a:lnL w="12700" cmpd="sng">
                      <a:solidFill>
                        <a:srgbClr val="FFC000"/>
                      </a:solidFill>
                    </a:lnL>
                    <a:lnR w="12700" cap="flat" cmpd="sng" algn="ctr">
                      <a:solidFill>
                        <a:srgbClr val="FFC000"/>
                      </a:solidFill>
                      <a:prstDash val="solid"/>
                      <a:round/>
                      <a:headEnd type="none" w="med" len="med"/>
                      <a:tailEnd type="none" w="med" len="med"/>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100" b="1" dirty="0">
                          <a:solidFill>
                            <a:srgbClr val="0C0C0C"/>
                          </a:solidFill>
                          <a:latin typeface="Tw Cen MT"/>
                          <a:ea typeface="Verdana"/>
                          <a:cs typeface="Verdana"/>
                        </a:rPr>
                        <a:t>FEB</a:t>
                      </a:r>
                    </a:p>
                  </a:txBody>
                  <a:tcPr marL="182680" marR="182680" marT="68832" marB="68832"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100" b="1" dirty="0">
                          <a:solidFill>
                            <a:srgbClr val="0C0C0C"/>
                          </a:solidFill>
                          <a:latin typeface="Tw Cen MT"/>
                          <a:ea typeface="Verdana"/>
                          <a:cs typeface="Verdana"/>
                        </a:rPr>
                        <a:t>MAR</a:t>
                      </a:r>
                    </a:p>
                  </a:txBody>
                  <a:tcPr marL="182680" marR="182680" marT="68832" marB="68832"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100" b="1" dirty="0">
                          <a:solidFill>
                            <a:srgbClr val="0C0C0C"/>
                          </a:solidFill>
                          <a:latin typeface="Tw Cen MT"/>
                          <a:ea typeface="Verdana"/>
                          <a:cs typeface="Verdana"/>
                        </a:rPr>
                        <a:t>APR</a:t>
                      </a:r>
                    </a:p>
                  </a:txBody>
                  <a:tcPr marL="182680" marR="182680" marT="68832" marB="68832"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100" b="1" dirty="0">
                          <a:solidFill>
                            <a:srgbClr val="0C0C0C"/>
                          </a:solidFill>
                          <a:latin typeface="Tw Cen MT"/>
                          <a:ea typeface="Verdana"/>
                          <a:cs typeface="Verdana"/>
                        </a:rPr>
                        <a:t>MEI</a:t>
                      </a:r>
                    </a:p>
                  </a:txBody>
                  <a:tcPr marL="182680" marR="182680" marT="68832" marB="68832"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100" b="1" dirty="0">
                          <a:solidFill>
                            <a:srgbClr val="0C0C0C"/>
                          </a:solidFill>
                          <a:latin typeface="Tw Cen MT"/>
                          <a:ea typeface="Verdana"/>
                          <a:cs typeface="Verdana"/>
                        </a:rPr>
                        <a:t>JUN</a:t>
                      </a:r>
                    </a:p>
                  </a:txBody>
                  <a:tcPr marL="182680" marR="182680" marT="68832" marB="68832"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100" b="1" dirty="0">
                          <a:solidFill>
                            <a:srgbClr val="0C0C0C"/>
                          </a:solidFill>
                          <a:latin typeface="Tw Cen MT"/>
                          <a:ea typeface="Verdana"/>
                          <a:cs typeface="Verdana"/>
                        </a:rPr>
                        <a:t>JUL</a:t>
                      </a:r>
                    </a:p>
                  </a:txBody>
                  <a:tcPr marL="182680" marR="182680" marT="68832" marB="68832"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100" b="1" dirty="0">
                          <a:solidFill>
                            <a:srgbClr val="0C0C0C"/>
                          </a:solidFill>
                          <a:latin typeface="Tw Cen MT"/>
                          <a:ea typeface="Verdana"/>
                          <a:cs typeface="Verdana"/>
                        </a:rPr>
                        <a:t>AGST</a:t>
                      </a:r>
                    </a:p>
                  </a:txBody>
                  <a:tcPr marL="182680" marR="182680" marT="68832" marB="68832"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100" b="1" dirty="0">
                          <a:solidFill>
                            <a:srgbClr val="0C0C0C"/>
                          </a:solidFill>
                          <a:latin typeface="Tw Cen MT"/>
                          <a:ea typeface="Verdana"/>
                          <a:cs typeface="Verdana"/>
                        </a:rPr>
                        <a:t>SEP</a:t>
                      </a:r>
                    </a:p>
                  </a:txBody>
                  <a:tcPr marL="182680" marR="182680" marT="68832" marB="68832" anchor="ctr">
                    <a:lnL w="12700" cmpd="sng">
                      <a:solidFill>
                        <a:srgbClr val="FFC000"/>
                      </a:solid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1"/>
                  </a:ext>
                </a:extLst>
              </a:tr>
              <a:tr h="2976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100" b="1" dirty="0">
                          <a:latin typeface="Tw Cen MT"/>
                        </a:rPr>
                        <a:t>1.</a:t>
                      </a:r>
                      <a:endParaRPr lang="en-US" sz="1100" b="1">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100" b="1" dirty="0">
                          <a:latin typeface="Tw Cen MT"/>
                        </a:rPr>
                        <a:t>SURAKARTA</a:t>
                      </a:r>
                      <a:endParaRPr lang="en-US" sz="11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505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503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593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545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528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570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565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526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555</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976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100" b="1" dirty="0">
                          <a:latin typeface="Tw Cen MT"/>
                        </a:rPr>
                        <a:t>2.</a:t>
                      </a:r>
                      <a:endParaRPr lang="en-US" sz="11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100" b="1" dirty="0">
                          <a:latin typeface="Tw Cen MT"/>
                        </a:rPr>
                        <a:t>WONOGIRI</a:t>
                      </a:r>
                      <a:endParaRPr lang="en-US" sz="11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127</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a:solidFill>
                            <a:srgbClr val="000000"/>
                          </a:solidFill>
                          <a:effectLst/>
                          <a:latin typeface="Tw Cen MT" panose="020B0602020104020603" pitchFamily="34" charset="0"/>
                        </a:rPr>
                        <a:t>133</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a:solidFill>
                            <a:srgbClr val="000000"/>
                          </a:solidFill>
                          <a:effectLst/>
                          <a:latin typeface="Tw Cen MT" panose="020B0602020104020603" pitchFamily="34" charset="0"/>
                        </a:rPr>
                        <a:t>136</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136</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124</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144</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152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144</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129</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3"/>
                  </a:ext>
                </a:extLst>
              </a:tr>
              <a:tr h="2976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100" b="1" dirty="0">
                          <a:latin typeface="Tw Cen MT"/>
                        </a:rPr>
                        <a:t>3.</a:t>
                      </a:r>
                      <a:endParaRPr lang="en-US" sz="11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100" b="1" dirty="0">
                          <a:latin typeface="Tw Cen MT"/>
                        </a:rPr>
                        <a:t>SUKOHARJO</a:t>
                      </a:r>
                      <a:endParaRPr lang="en-US" sz="11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527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481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a:solidFill>
                            <a:srgbClr val="000000"/>
                          </a:solidFill>
                          <a:effectLst/>
                          <a:latin typeface="Tw Cen MT" panose="020B0602020104020603" pitchFamily="34" charset="0"/>
                        </a:rPr>
                        <a:t>536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533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503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505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552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517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526</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2774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100" b="1" dirty="0">
                          <a:latin typeface="Tw Cen MT"/>
                        </a:rPr>
                        <a:t>4.</a:t>
                      </a:r>
                      <a:endParaRPr lang="en-US" sz="11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100" b="1" dirty="0">
                          <a:latin typeface="Tw Cen MT"/>
                        </a:rPr>
                        <a:t>KARANGANYAR</a:t>
                      </a:r>
                      <a:endParaRPr lang="en-US" sz="11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a:solidFill>
                            <a:srgbClr val="000000"/>
                          </a:solidFill>
                          <a:effectLst/>
                          <a:latin typeface="Tw Cen MT" panose="020B0602020104020603" pitchFamily="34" charset="0"/>
                        </a:rPr>
                        <a:t>598</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579</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a:solidFill>
                            <a:srgbClr val="000000"/>
                          </a:solidFill>
                          <a:effectLst/>
                          <a:latin typeface="Tw Cen MT" panose="020B0602020104020603" pitchFamily="34" charset="0"/>
                        </a:rPr>
                        <a:t>640</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659</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586</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635</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662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616</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a:solidFill>
                            <a:srgbClr val="000000"/>
                          </a:solidFill>
                          <a:effectLst/>
                          <a:latin typeface="Tw Cen MT" panose="020B0602020104020603" pitchFamily="34" charset="0"/>
                        </a:rPr>
                        <a:t>643</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5"/>
                  </a:ext>
                </a:extLst>
              </a:tr>
              <a:tr h="2976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100" b="1" dirty="0">
                          <a:latin typeface="Tw Cen MT"/>
                        </a:rPr>
                        <a:t>5.</a:t>
                      </a:r>
                      <a:endParaRPr lang="en-US" sz="11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100" b="1" dirty="0">
                          <a:latin typeface="Tw Cen MT"/>
                        </a:rPr>
                        <a:t>SRAGEN</a:t>
                      </a:r>
                      <a:endParaRPr lang="en-US" sz="11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a:solidFill>
                            <a:srgbClr val="000000"/>
                          </a:solidFill>
                          <a:effectLst/>
                          <a:latin typeface="Tw Cen MT" panose="020B0602020104020603" pitchFamily="34" charset="0"/>
                        </a:rPr>
                        <a:t>499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461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527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491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458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a:solidFill>
                            <a:srgbClr val="000000"/>
                          </a:solidFill>
                          <a:effectLst/>
                          <a:latin typeface="Tw Cen MT" panose="020B0602020104020603" pitchFamily="34" charset="0"/>
                        </a:rPr>
                        <a:t>490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476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482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493</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976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100" b="1" dirty="0">
                          <a:latin typeface="Tw Cen MT"/>
                        </a:rPr>
                        <a:t>6.</a:t>
                      </a:r>
                      <a:endParaRPr lang="en-US" sz="11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100" b="1" dirty="0">
                          <a:latin typeface="Tw Cen MT"/>
                        </a:rPr>
                        <a:t>BOYOLALI</a:t>
                      </a:r>
                      <a:endParaRPr lang="en-US" sz="11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a:solidFill>
                            <a:srgbClr val="000000"/>
                          </a:solidFill>
                          <a:effectLst/>
                          <a:latin typeface="Tw Cen MT" panose="020B0602020104020603" pitchFamily="34" charset="0"/>
                        </a:rPr>
                        <a:t>265</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244</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a:solidFill>
                            <a:srgbClr val="000000"/>
                          </a:solidFill>
                          <a:effectLst/>
                          <a:latin typeface="Tw Cen MT" panose="020B0602020104020603" pitchFamily="34" charset="0"/>
                        </a:rPr>
                        <a:t>264</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272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232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a:solidFill>
                            <a:srgbClr val="000000"/>
                          </a:solidFill>
                          <a:effectLst/>
                          <a:latin typeface="Tw Cen MT" panose="020B0602020104020603" pitchFamily="34" charset="0"/>
                        </a:rPr>
                        <a:t>251</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260</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251</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a:solidFill>
                            <a:srgbClr val="000000"/>
                          </a:solidFill>
                          <a:effectLst/>
                          <a:latin typeface="Tw Cen MT" panose="020B0602020104020603" pitchFamily="34" charset="0"/>
                        </a:rPr>
                        <a:t>254</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7"/>
                  </a:ext>
                </a:extLst>
              </a:tr>
              <a:tr h="2976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100" b="1" dirty="0">
                          <a:latin typeface="Tw Cen MT"/>
                        </a:rPr>
                        <a:t>7.</a:t>
                      </a:r>
                      <a:endParaRPr lang="en-US" sz="11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100" b="1" dirty="0">
                          <a:latin typeface="Tw Cen MT"/>
                        </a:rPr>
                        <a:t>KLATEN</a:t>
                      </a:r>
                      <a:endParaRPr lang="en-US" sz="11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a:solidFill>
                            <a:srgbClr val="000000"/>
                          </a:solidFill>
                          <a:effectLst/>
                          <a:latin typeface="Tw Cen MT" panose="020B0602020104020603" pitchFamily="34" charset="0"/>
                        </a:rPr>
                        <a:t>60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44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a:solidFill>
                            <a:srgbClr val="000000"/>
                          </a:solidFill>
                          <a:effectLst/>
                          <a:latin typeface="Tw Cen MT" panose="020B0602020104020603" pitchFamily="34" charset="0"/>
                        </a:rPr>
                        <a:t>55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45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35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a:solidFill>
                            <a:srgbClr val="000000"/>
                          </a:solidFill>
                          <a:effectLst/>
                          <a:latin typeface="Tw Cen MT" panose="020B0602020104020603" pitchFamily="34" charset="0"/>
                        </a:rPr>
                        <a:t>44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49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48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a:solidFill>
                            <a:srgbClr val="000000"/>
                          </a:solidFill>
                          <a:effectLst/>
                          <a:latin typeface="Tw Cen MT" panose="020B0602020104020603" pitchFamily="34" charset="0"/>
                        </a:rPr>
                        <a:t>46</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976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100" b="1" dirty="0">
                          <a:latin typeface="Tw Cen MT"/>
                        </a:rPr>
                        <a:t>8.</a:t>
                      </a:r>
                      <a:endParaRPr lang="en-US" sz="11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100" b="1" dirty="0">
                          <a:latin typeface="Tw Cen MT"/>
                        </a:rPr>
                        <a:t>BLORA</a:t>
                      </a:r>
                      <a:endParaRPr lang="en-US" sz="11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a:solidFill>
                            <a:srgbClr val="000000"/>
                          </a:solidFill>
                          <a:effectLst/>
                          <a:latin typeface="Tw Cen MT" panose="020B0602020104020603" pitchFamily="34" charset="0"/>
                        </a:rPr>
                        <a:t>15</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57</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55</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13</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17</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a:solidFill>
                            <a:srgbClr val="000000"/>
                          </a:solidFill>
                          <a:effectLst/>
                          <a:latin typeface="Tw Cen MT" panose="020B0602020104020603" pitchFamily="34" charset="0"/>
                        </a:rPr>
                        <a:t>17</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15</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16</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19</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9"/>
                  </a:ext>
                </a:extLst>
              </a:tr>
              <a:tr h="2976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100" b="1" dirty="0">
                          <a:latin typeface="Tw Cen MT"/>
                        </a:rPr>
                        <a:t>9.</a:t>
                      </a:r>
                      <a:endParaRPr lang="en-US" sz="11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100" b="1" dirty="0">
                          <a:latin typeface="Tw Cen MT"/>
                        </a:rPr>
                        <a:t>GROBOGAN</a:t>
                      </a:r>
                      <a:endParaRPr lang="en-US" sz="11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a:solidFill>
                            <a:srgbClr val="000000"/>
                          </a:solidFill>
                          <a:effectLst/>
                          <a:latin typeface="Tw Cen MT" panose="020B0602020104020603" pitchFamily="34" charset="0"/>
                        </a:rPr>
                        <a:t>15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19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19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18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22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a:solidFill>
                            <a:srgbClr val="000000"/>
                          </a:solidFill>
                          <a:effectLst/>
                          <a:latin typeface="Tw Cen MT" panose="020B0602020104020603" pitchFamily="34" charset="0"/>
                        </a:rPr>
                        <a:t>21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13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21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20</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976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100" b="1" dirty="0">
                          <a:latin typeface="Tw Cen MT"/>
                        </a:rPr>
                        <a:t>10.</a:t>
                      </a:r>
                      <a:endParaRPr lang="en-US" sz="11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100" b="1" dirty="0">
                          <a:latin typeface="Tw Cen MT"/>
                        </a:rPr>
                        <a:t>LL</a:t>
                      </a:r>
                      <a:r>
                        <a:rPr lang="en-US" sz="1100" b="1" baseline="0" dirty="0">
                          <a:latin typeface="Tw Cen MT"/>
                        </a:rPr>
                        <a:t> JATENG</a:t>
                      </a:r>
                      <a:endParaRPr lang="en-US" sz="11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a:solidFill>
                            <a:srgbClr val="000000"/>
                          </a:solidFill>
                          <a:effectLst/>
                          <a:latin typeface="Tw Cen MT" panose="020B0602020104020603" pitchFamily="34" charset="0"/>
                        </a:rPr>
                        <a:t>142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a:solidFill>
                            <a:srgbClr val="000000"/>
                          </a:solidFill>
                          <a:effectLst/>
                          <a:latin typeface="Tw Cen MT" panose="020B0602020104020603" pitchFamily="34" charset="0"/>
                        </a:rPr>
                        <a:t>130</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84</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73</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60</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a:solidFill>
                            <a:srgbClr val="000000"/>
                          </a:solidFill>
                          <a:effectLst/>
                          <a:latin typeface="Tw Cen MT" panose="020B0602020104020603" pitchFamily="34" charset="0"/>
                        </a:rPr>
                        <a:t>60</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66</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66</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a:solidFill>
                            <a:srgbClr val="000000"/>
                          </a:solidFill>
                          <a:effectLst/>
                          <a:latin typeface="Tw Cen MT" panose="020B0602020104020603" pitchFamily="34" charset="0"/>
                        </a:rPr>
                        <a:t>68</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1"/>
                  </a:ext>
                </a:extLst>
              </a:tr>
              <a:tr h="2976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100" b="1" dirty="0">
                          <a:latin typeface="Tw Cen MT"/>
                        </a:rPr>
                        <a:t>11.</a:t>
                      </a:r>
                      <a:endParaRPr lang="en-US" sz="11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100" b="1" dirty="0">
                          <a:latin typeface="Tw Cen MT"/>
                        </a:rPr>
                        <a:t>NGAWI</a:t>
                      </a:r>
                      <a:endParaRPr lang="en-US" sz="11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a:solidFill>
                            <a:srgbClr val="000000"/>
                          </a:solidFill>
                          <a:effectLst/>
                          <a:latin typeface="Tw Cen MT" panose="020B0602020104020603" pitchFamily="34" charset="0"/>
                        </a:rPr>
                        <a:t>127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a:solidFill>
                            <a:srgbClr val="000000"/>
                          </a:solidFill>
                          <a:effectLst/>
                          <a:latin typeface="Tw Cen MT" panose="020B0602020104020603" pitchFamily="34" charset="0"/>
                        </a:rPr>
                        <a:t>61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60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67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48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a:solidFill>
                            <a:srgbClr val="000000"/>
                          </a:solidFill>
                          <a:effectLst/>
                          <a:latin typeface="Tw Cen MT" panose="020B0602020104020603" pitchFamily="34" charset="0"/>
                        </a:rPr>
                        <a:t>58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53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63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a:solidFill>
                            <a:srgbClr val="000000"/>
                          </a:solidFill>
                          <a:effectLst/>
                          <a:latin typeface="Tw Cen MT" panose="020B0602020104020603" pitchFamily="34" charset="0"/>
                        </a:rPr>
                        <a:t>62</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976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100" b="1" dirty="0">
                          <a:latin typeface="Tw Cen MT"/>
                        </a:rPr>
                        <a:t>12.</a:t>
                      </a:r>
                      <a:endParaRPr lang="en-US" sz="11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100" b="1" dirty="0">
                          <a:latin typeface="Tw Cen MT"/>
                        </a:rPr>
                        <a:t>MAGETAN</a:t>
                      </a:r>
                      <a:endParaRPr lang="en-US" sz="11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a:solidFill>
                            <a:srgbClr val="000000"/>
                          </a:solidFill>
                          <a:effectLst/>
                          <a:latin typeface="Tw Cen MT" panose="020B0602020104020603" pitchFamily="34" charset="0"/>
                        </a:rPr>
                        <a:t>57</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a:solidFill>
                            <a:srgbClr val="000000"/>
                          </a:solidFill>
                          <a:effectLst/>
                          <a:latin typeface="Tw Cen MT" panose="020B0602020104020603" pitchFamily="34" charset="0"/>
                        </a:rPr>
                        <a:t>47</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52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44</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48</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a:solidFill>
                            <a:srgbClr val="000000"/>
                          </a:solidFill>
                          <a:effectLst/>
                          <a:latin typeface="Tw Cen MT" panose="020B0602020104020603" pitchFamily="34" charset="0"/>
                        </a:rPr>
                        <a:t>44</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47</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41</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41</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3"/>
                  </a:ext>
                </a:extLst>
              </a:tr>
              <a:tr h="2976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100" b="1" dirty="0">
                          <a:latin typeface="Tw Cen MT"/>
                        </a:rPr>
                        <a:t>13.</a:t>
                      </a:r>
                      <a:endParaRPr lang="en-US" sz="11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100" b="1" dirty="0">
                          <a:latin typeface="Tw Cen MT"/>
                        </a:rPr>
                        <a:t>MADIUN</a:t>
                      </a:r>
                      <a:endParaRPr lang="en-US" sz="11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a:solidFill>
                            <a:srgbClr val="000000"/>
                          </a:solidFill>
                          <a:effectLst/>
                          <a:latin typeface="Tw Cen MT" panose="020B0602020104020603" pitchFamily="34" charset="0"/>
                        </a:rPr>
                        <a:t>17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a:solidFill>
                            <a:srgbClr val="000000"/>
                          </a:solidFill>
                          <a:effectLst/>
                          <a:latin typeface="Tw Cen MT" panose="020B0602020104020603" pitchFamily="34" charset="0"/>
                        </a:rPr>
                        <a:t>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17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21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11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a:solidFill>
                            <a:srgbClr val="000000"/>
                          </a:solidFill>
                          <a:effectLst/>
                          <a:latin typeface="Tw Cen MT" panose="020B0602020104020603" pitchFamily="34" charset="0"/>
                        </a:rPr>
                        <a:t>15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12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11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a:solidFill>
                            <a:srgbClr val="000000"/>
                          </a:solidFill>
                          <a:effectLst/>
                          <a:latin typeface="Tw Cen MT" panose="020B0602020104020603" pitchFamily="34" charset="0"/>
                        </a:rPr>
                        <a:t>10</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976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100" b="1" dirty="0">
                          <a:latin typeface="Tw Cen MT"/>
                        </a:rPr>
                        <a:t>14.</a:t>
                      </a:r>
                      <a:endParaRPr lang="en-US" sz="11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100" b="1" dirty="0">
                          <a:latin typeface="Tw Cen MT"/>
                        </a:rPr>
                        <a:t>PONOROGO</a:t>
                      </a:r>
                      <a:endParaRPr lang="en-US" sz="11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a:solidFill>
                            <a:srgbClr val="000000"/>
                          </a:solidFill>
                          <a:effectLst/>
                          <a:latin typeface="Tw Cen MT" panose="020B0602020104020603" pitchFamily="34" charset="0"/>
                        </a:rPr>
                        <a:t>21</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a:solidFill>
                            <a:srgbClr val="000000"/>
                          </a:solidFill>
                          <a:effectLst/>
                          <a:latin typeface="Tw Cen MT" panose="020B0602020104020603" pitchFamily="34" charset="0"/>
                        </a:rPr>
                        <a:t>26</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32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26</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15</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a:solidFill>
                            <a:srgbClr val="000000"/>
                          </a:solidFill>
                          <a:effectLst/>
                          <a:latin typeface="Tw Cen MT" panose="020B0602020104020603" pitchFamily="34" charset="0"/>
                        </a:rPr>
                        <a:t>17</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10</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15</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a:solidFill>
                            <a:srgbClr val="000000"/>
                          </a:solidFill>
                          <a:effectLst/>
                          <a:latin typeface="Tw Cen MT" panose="020B0602020104020603" pitchFamily="34" charset="0"/>
                        </a:rPr>
                        <a:t>14</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5"/>
                  </a:ext>
                </a:extLst>
              </a:tr>
              <a:tr h="2976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100" b="1" dirty="0">
                          <a:latin typeface="Tw Cen MT"/>
                        </a:rPr>
                        <a:t>15.</a:t>
                      </a:r>
                      <a:endParaRPr lang="en-US" sz="11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100" b="1" dirty="0">
                          <a:latin typeface="Tw Cen MT"/>
                        </a:rPr>
                        <a:t>PACITAN</a:t>
                      </a:r>
                      <a:endParaRPr lang="en-US" sz="11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a:solidFill>
                            <a:srgbClr val="000000"/>
                          </a:solidFill>
                          <a:effectLst/>
                          <a:latin typeface="Tw Cen MT" panose="020B0602020104020603" pitchFamily="34" charset="0"/>
                        </a:rPr>
                        <a:t>18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a:solidFill>
                            <a:srgbClr val="000000"/>
                          </a:solidFill>
                          <a:effectLst/>
                          <a:latin typeface="Tw Cen MT" panose="020B0602020104020603" pitchFamily="34" charset="0"/>
                        </a:rPr>
                        <a:t>15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13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18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12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a:solidFill>
                            <a:srgbClr val="000000"/>
                          </a:solidFill>
                          <a:effectLst/>
                          <a:latin typeface="Tw Cen MT" panose="020B0602020104020603" pitchFamily="34" charset="0"/>
                        </a:rPr>
                        <a:t>15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16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13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16</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32774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100" b="1" dirty="0">
                          <a:latin typeface="Tw Cen MT"/>
                        </a:rPr>
                        <a:t>16.</a:t>
                      </a:r>
                      <a:endParaRPr lang="en-US" sz="11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100" b="1" dirty="0">
                          <a:latin typeface="Tw Cen MT"/>
                        </a:rPr>
                        <a:t>BOJONEGORO</a:t>
                      </a:r>
                      <a:endParaRPr lang="en-US" sz="11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a:solidFill>
                            <a:srgbClr val="000000"/>
                          </a:solidFill>
                          <a:effectLst/>
                          <a:latin typeface="Tw Cen MT" panose="020B0602020104020603" pitchFamily="34" charset="0"/>
                        </a:rPr>
                        <a:t>8</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7</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7"/>
                  </a:ext>
                </a:extLst>
              </a:tr>
              <a:tr h="2976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100" b="1" dirty="0">
                          <a:latin typeface="Tw Cen MT"/>
                        </a:rPr>
                        <a:t>17.</a:t>
                      </a:r>
                      <a:endParaRPr lang="en-US" sz="11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100" b="1" dirty="0">
                          <a:latin typeface="Tw Cen MT"/>
                        </a:rPr>
                        <a:t>LL JATIM</a:t>
                      </a:r>
                      <a:endParaRPr lang="en-US" sz="11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a:solidFill>
                            <a:srgbClr val="000000"/>
                          </a:solidFill>
                          <a:effectLst/>
                          <a:latin typeface="Tw Cen MT" panose="020B0602020104020603" pitchFamily="34" charset="0"/>
                        </a:rPr>
                        <a:t>13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a:solidFill>
                            <a:srgbClr val="000000"/>
                          </a:solidFill>
                          <a:effectLst/>
                          <a:latin typeface="Tw Cen MT" panose="020B0602020104020603" pitchFamily="34" charset="0"/>
                        </a:rPr>
                        <a:t>16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30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22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13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a:solidFill>
                            <a:srgbClr val="000000"/>
                          </a:solidFill>
                          <a:effectLst/>
                          <a:latin typeface="Tw Cen MT" panose="020B0602020104020603" pitchFamily="34" charset="0"/>
                        </a:rPr>
                        <a:t>24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19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27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27</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32774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100" b="1" dirty="0">
                          <a:latin typeface="Tw Cen MT"/>
                        </a:rPr>
                        <a:t>18.</a:t>
                      </a:r>
                      <a:endParaRPr lang="en-US" sz="1100" b="1" dirty="0">
                        <a:solidFill>
                          <a:srgbClr val="0C0C0C"/>
                        </a:solidFill>
                        <a:latin typeface="Tw Cen MT"/>
                        <a:ea typeface="Verdana"/>
                        <a:cs typeface="Verdana"/>
                      </a:endParaRPr>
                    </a:p>
                  </a:txBody>
                  <a:tcPr marL="182680" marR="182680" marT="68832" marB="68832"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100" b="1" dirty="0">
                          <a:latin typeface="Tw Cen MT"/>
                        </a:rPr>
                        <a:t>LL JATENG JATIM</a:t>
                      </a:r>
                      <a:endParaRPr lang="en-US" sz="1100" b="1" dirty="0">
                        <a:solidFill>
                          <a:srgbClr val="0C0C0C"/>
                        </a:solidFill>
                        <a:latin typeface="Tw Cen MT"/>
                        <a:ea typeface="Verdana"/>
                        <a:cs typeface="Verdana"/>
                      </a:endParaRPr>
                    </a:p>
                  </a:txBody>
                  <a:tcPr marL="182680" marR="182680" marT="68832" marB="68832"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106</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73</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68</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63</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54</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57</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98</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88</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71</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2359158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4323869"/>
            <a:ext cx="12192000" cy="26562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sym typeface="Arial" panose="020B0604020202020204" pitchFamily="34" charset="0"/>
            </a:endParaRPr>
          </a:p>
        </p:txBody>
      </p:sp>
      <p:sp>
        <p:nvSpPr>
          <p:cNvPr id="52" name="Rectangle 51">
            <a:extLst>
              <a:ext uri="{FF2B5EF4-FFF2-40B4-BE49-F238E27FC236}">
                <a16:creationId xmlns:a16="http://schemas.microsoft.com/office/drawing/2014/main" id="{2DA26CF0-F22D-4390-AA04-AF23C4DEDE27}"/>
              </a:ext>
            </a:extLst>
          </p:cNvPr>
          <p:cNvSpPr/>
          <p:nvPr/>
        </p:nvSpPr>
        <p:spPr>
          <a:xfrm>
            <a:off x="4448931" y="334934"/>
            <a:ext cx="2655655" cy="412037"/>
          </a:xfrm>
          <a:prstGeom prst="rect">
            <a:avLst/>
          </a:prstGeom>
          <a:solidFill>
            <a:srgbClr val="FFC000"/>
          </a:solidFill>
          <a:ln>
            <a:noFill/>
          </a:ln>
          <a:effectLst/>
          <a:scene3d>
            <a:camera prst="orthographicFront">
              <a:rot lat="0" lon="0" rev="0"/>
            </a:camera>
            <a:lightRig rig="brightRoom" dir="t">
              <a:rot lat="0" lon="0" rev="600000"/>
            </a:lightRig>
          </a:scene3d>
          <a:sp3d prstMaterial="metal">
            <a:bevelT w="38100" h="57150" prst="angle"/>
          </a:sp3d>
        </p:spPr>
        <p:txBody>
          <a:bodyPr wrap="square" lIns="81598" tIns="40799" rIns="81598" bIns="40799">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142" b="1" dirty="0">
                <a:ln/>
                <a:latin typeface="Verdana" panose="020B0604030504040204" pitchFamily="34" charset="0"/>
                <a:ea typeface="Verdana" panose="020B0604030504040204" pitchFamily="34" charset="0"/>
                <a:cs typeface="Verdana" panose="020B0604030504040204" pitchFamily="34" charset="0"/>
              </a:rPr>
              <a:t>RAWAT JALAN</a:t>
            </a:r>
          </a:p>
        </p:txBody>
      </p:sp>
      <p:grpSp>
        <p:nvGrpSpPr>
          <p:cNvPr id="9" name="Group 8"/>
          <p:cNvGrpSpPr/>
          <p:nvPr/>
        </p:nvGrpSpPr>
        <p:grpSpPr>
          <a:xfrm>
            <a:off x="0" y="1949503"/>
            <a:ext cx="2028997" cy="3704060"/>
            <a:chOff x="48405" y="1834316"/>
            <a:chExt cx="2028997" cy="3704060"/>
          </a:xfrm>
        </p:grpSpPr>
        <p:grpSp>
          <p:nvGrpSpPr>
            <p:cNvPr id="54" name="Group 53">
              <a:extLst>
                <a:ext uri="{FF2B5EF4-FFF2-40B4-BE49-F238E27FC236}">
                  <a16:creationId xmlns:a16="http://schemas.microsoft.com/office/drawing/2014/main" id="{D86FC01C-4E58-48B4-A25A-81C865052FC0}"/>
                </a:ext>
              </a:extLst>
            </p:cNvPr>
            <p:cNvGrpSpPr/>
            <p:nvPr/>
          </p:nvGrpSpPr>
          <p:grpSpPr>
            <a:xfrm>
              <a:off x="61413" y="4139476"/>
              <a:ext cx="2015989" cy="606738"/>
              <a:chOff x="7500131" y="1441117"/>
              <a:chExt cx="2259163" cy="586248"/>
            </a:xfrm>
          </p:grpSpPr>
          <p:grpSp>
            <p:nvGrpSpPr>
              <p:cNvPr id="72" name="Group 71">
                <a:extLst>
                  <a:ext uri="{FF2B5EF4-FFF2-40B4-BE49-F238E27FC236}">
                    <a16:creationId xmlns:a16="http://schemas.microsoft.com/office/drawing/2014/main" id="{A35FDD61-D2E8-4090-8506-755CEBC38F6B}"/>
                  </a:ext>
                </a:extLst>
              </p:cNvPr>
              <p:cNvGrpSpPr/>
              <p:nvPr/>
            </p:nvGrpSpPr>
            <p:grpSpPr>
              <a:xfrm>
                <a:off x="7500131" y="1441117"/>
                <a:ext cx="414801" cy="351701"/>
                <a:chOff x="11531407" y="4832617"/>
                <a:chExt cx="433725" cy="380793"/>
              </a:xfrm>
            </p:grpSpPr>
            <p:sp>
              <p:nvSpPr>
                <p:cNvPr id="74" name="Teardrop 73">
                  <a:extLst>
                    <a:ext uri="{FF2B5EF4-FFF2-40B4-BE49-F238E27FC236}">
                      <a16:creationId xmlns:a16="http://schemas.microsoft.com/office/drawing/2014/main" id="{8614EE06-E378-4149-A65F-52D36DB38275}"/>
                    </a:ext>
                  </a:extLst>
                </p:cNvPr>
                <p:cNvSpPr/>
                <p:nvPr/>
              </p:nvSpPr>
              <p:spPr>
                <a:xfrm rot="8222429">
                  <a:off x="11531407" y="4832617"/>
                  <a:ext cx="433725" cy="380793"/>
                </a:xfrm>
                <a:prstGeom prst="teardrop">
                  <a:avLst>
                    <a:gd name="adj" fmla="val 196288"/>
                  </a:avLst>
                </a:prstGeom>
                <a:solidFill>
                  <a:srgbClr val="FF66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75" name="Oval 74">
                  <a:extLst>
                    <a:ext uri="{FF2B5EF4-FFF2-40B4-BE49-F238E27FC236}">
                      <a16:creationId xmlns:a16="http://schemas.microsoft.com/office/drawing/2014/main" id="{F47391A6-B73C-460A-8A74-A93E5976295B}"/>
                    </a:ext>
                  </a:extLst>
                </p:cNvPr>
                <p:cNvSpPr/>
                <p:nvPr/>
              </p:nvSpPr>
              <p:spPr>
                <a:xfrm>
                  <a:off x="11621919" y="4895044"/>
                  <a:ext cx="246453" cy="2375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73" name="TextBox 72">
                <a:extLst>
                  <a:ext uri="{FF2B5EF4-FFF2-40B4-BE49-F238E27FC236}">
                    <a16:creationId xmlns:a16="http://schemas.microsoft.com/office/drawing/2014/main" id="{40F02883-8981-4A5C-A6CF-072643273201}"/>
                  </a:ext>
                </a:extLst>
              </p:cNvPr>
              <p:cNvSpPr txBox="1"/>
              <p:nvPr/>
            </p:nvSpPr>
            <p:spPr>
              <a:xfrm>
                <a:off x="7931226" y="1456391"/>
                <a:ext cx="1828068" cy="570974"/>
              </a:xfrm>
              <a:prstGeom prst="rect">
                <a:avLst/>
              </a:prstGeom>
              <a:solidFill>
                <a:srgbClr val="FF66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KARANGANYAR</a:t>
                </a:r>
              </a:p>
              <a:p>
                <a:pPr>
                  <a:lnSpc>
                    <a:spcPct val="90000"/>
                  </a:lnSpc>
                </a:pPr>
                <a:r>
                  <a:rPr lang="en-US" b="1" dirty="0">
                    <a:solidFill>
                      <a:schemeClr val="bg1"/>
                    </a:solidFill>
                  </a:rPr>
                  <a:t> </a:t>
                </a:r>
                <a:r>
                  <a:rPr lang="en-US" sz="2000" b="1" dirty="0">
                    <a:solidFill>
                      <a:schemeClr val="bg1"/>
                    </a:solidFill>
                    <a:latin typeface="Tw Cen MT" panose="020B0602020104020603" pitchFamily="34" charset="0"/>
                  </a:rPr>
                  <a:t>5,618</a:t>
                </a:r>
                <a:endParaRPr lang="en-US" sz="2400" b="1" dirty="0">
                  <a:solidFill>
                    <a:schemeClr val="bg1"/>
                  </a:solidFill>
                  <a:latin typeface="Tw Cen MT" panose="020B0602020104020603" pitchFamily="34" charset="0"/>
                  <a:ea typeface="Verdana" pitchFamily="34" charset="0"/>
                </a:endParaRPr>
              </a:p>
            </p:txBody>
          </p:sp>
        </p:grpSp>
        <p:grpSp>
          <p:nvGrpSpPr>
            <p:cNvPr id="4" name="Group 3"/>
            <p:cNvGrpSpPr/>
            <p:nvPr/>
          </p:nvGrpSpPr>
          <p:grpSpPr>
            <a:xfrm>
              <a:off x="65853" y="1834316"/>
              <a:ext cx="2011549" cy="626024"/>
              <a:chOff x="26614" y="2705872"/>
              <a:chExt cx="2011549" cy="626024"/>
            </a:xfrm>
          </p:grpSpPr>
          <p:grpSp>
            <p:nvGrpSpPr>
              <p:cNvPr id="55" name="Group 54">
                <a:extLst>
                  <a:ext uri="{FF2B5EF4-FFF2-40B4-BE49-F238E27FC236}">
                    <a16:creationId xmlns:a16="http://schemas.microsoft.com/office/drawing/2014/main" id="{8BBDE0AB-A725-4A82-B93C-894C0224300D}"/>
                  </a:ext>
                </a:extLst>
              </p:cNvPr>
              <p:cNvGrpSpPr/>
              <p:nvPr/>
            </p:nvGrpSpPr>
            <p:grpSpPr>
              <a:xfrm>
                <a:off x="26614" y="2705872"/>
                <a:ext cx="374482" cy="374133"/>
                <a:chOff x="11527477" y="4832879"/>
                <a:chExt cx="432343" cy="367743"/>
              </a:xfrm>
            </p:grpSpPr>
            <p:sp>
              <p:nvSpPr>
                <p:cNvPr id="70" name="Teardrop 69">
                  <a:extLst>
                    <a:ext uri="{FF2B5EF4-FFF2-40B4-BE49-F238E27FC236}">
                      <a16:creationId xmlns:a16="http://schemas.microsoft.com/office/drawing/2014/main" id="{AD88F0EA-999D-4F8C-AD3F-3518B1BAFBFE}"/>
                    </a:ext>
                  </a:extLst>
                </p:cNvPr>
                <p:cNvSpPr/>
                <p:nvPr/>
              </p:nvSpPr>
              <p:spPr>
                <a:xfrm rot="8222429">
                  <a:off x="11527477" y="4832879"/>
                  <a:ext cx="432343" cy="367743"/>
                </a:xfrm>
                <a:prstGeom prst="teardrop">
                  <a:avLst>
                    <a:gd name="adj" fmla="val 196288"/>
                  </a:avLst>
                </a:prstGeom>
                <a:solidFill>
                  <a:srgbClr val="00B0F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71" name="Oval 70">
                  <a:extLst>
                    <a:ext uri="{FF2B5EF4-FFF2-40B4-BE49-F238E27FC236}">
                      <a16:creationId xmlns:a16="http://schemas.microsoft.com/office/drawing/2014/main" id="{C2389B0E-5917-4D34-803F-B3C059C68F1E}"/>
                    </a:ext>
                  </a:extLst>
                </p:cNvPr>
                <p:cNvSpPr/>
                <p:nvPr/>
              </p:nvSpPr>
              <p:spPr>
                <a:xfrm>
                  <a:off x="11634934" y="4909755"/>
                  <a:ext cx="216430" cy="2071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56" name="TextBox 55">
                <a:extLst>
                  <a:ext uri="{FF2B5EF4-FFF2-40B4-BE49-F238E27FC236}">
                    <a16:creationId xmlns:a16="http://schemas.microsoft.com/office/drawing/2014/main" id="{22175BE4-86AD-46CA-ACF5-A001D332459E}"/>
                  </a:ext>
                </a:extLst>
              </p:cNvPr>
              <p:cNvSpPr txBox="1"/>
              <p:nvPr/>
            </p:nvSpPr>
            <p:spPr>
              <a:xfrm>
                <a:off x="454858" y="2740965"/>
                <a:ext cx="1583305" cy="590931"/>
              </a:xfrm>
              <a:prstGeom prst="rect">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SURAKARTA</a:t>
                </a:r>
                <a:endParaRPr lang="en-US" sz="2400" b="1" dirty="0">
                  <a:solidFill>
                    <a:schemeClr val="bg1"/>
                  </a:solidFill>
                  <a:latin typeface="Tw Cen MT" panose="020B0602020104020603" pitchFamily="34" charset="0"/>
                  <a:ea typeface="Verdana" panose="020B0604030504040204" pitchFamily="34" charset="0"/>
                </a:endParaRPr>
              </a:p>
              <a:p>
                <a:pPr>
                  <a:lnSpc>
                    <a:spcPct val="90000"/>
                  </a:lnSpc>
                </a:pPr>
                <a:r>
                  <a:rPr lang="en-US" sz="2000" b="1" dirty="0">
                    <a:solidFill>
                      <a:schemeClr val="bg1"/>
                    </a:solidFill>
                    <a:latin typeface="Tw Cen MT" panose="020B0602020104020603" pitchFamily="34" charset="0"/>
                    <a:ea typeface="Verdana" pitchFamily="34" charset="0"/>
                  </a:rPr>
                  <a:t>4,890</a:t>
                </a:r>
              </a:p>
            </p:txBody>
          </p:sp>
        </p:grpSp>
        <p:grpSp>
          <p:nvGrpSpPr>
            <p:cNvPr id="6" name="Group 5"/>
            <p:cNvGrpSpPr/>
            <p:nvPr/>
          </p:nvGrpSpPr>
          <p:grpSpPr>
            <a:xfrm>
              <a:off x="48405" y="4927874"/>
              <a:ext cx="2026341" cy="610502"/>
              <a:chOff x="16201" y="3447230"/>
              <a:chExt cx="2026341" cy="610502"/>
            </a:xfrm>
          </p:grpSpPr>
          <p:grpSp>
            <p:nvGrpSpPr>
              <p:cNvPr id="57" name="Group 56">
                <a:extLst>
                  <a:ext uri="{FF2B5EF4-FFF2-40B4-BE49-F238E27FC236}">
                    <a16:creationId xmlns:a16="http://schemas.microsoft.com/office/drawing/2014/main" id="{D7C55288-DA53-4140-B7E3-D2ED2B3A136C}"/>
                  </a:ext>
                </a:extLst>
              </p:cNvPr>
              <p:cNvGrpSpPr/>
              <p:nvPr/>
            </p:nvGrpSpPr>
            <p:grpSpPr>
              <a:xfrm>
                <a:off x="16201" y="3447230"/>
                <a:ext cx="366406" cy="380596"/>
                <a:chOff x="11546302" y="4826975"/>
                <a:chExt cx="410603" cy="367743"/>
              </a:xfrm>
            </p:grpSpPr>
            <p:sp>
              <p:nvSpPr>
                <p:cNvPr id="68" name="Teardrop 67">
                  <a:extLst>
                    <a:ext uri="{FF2B5EF4-FFF2-40B4-BE49-F238E27FC236}">
                      <a16:creationId xmlns:a16="http://schemas.microsoft.com/office/drawing/2014/main" id="{EFED2E5B-4310-441E-BB6F-8BC612122961}"/>
                    </a:ext>
                  </a:extLst>
                </p:cNvPr>
                <p:cNvSpPr/>
                <p:nvPr/>
              </p:nvSpPr>
              <p:spPr>
                <a:xfrm rot="8222429">
                  <a:off x="11546302" y="4826975"/>
                  <a:ext cx="410603" cy="367743"/>
                </a:xfrm>
                <a:prstGeom prst="teardrop">
                  <a:avLst>
                    <a:gd name="adj" fmla="val 196288"/>
                  </a:avLst>
                </a:prstGeom>
                <a:solidFill>
                  <a:srgbClr val="CC66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69" name="Oval 68">
                  <a:extLst>
                    <a:ext uri="{FF2B5EF4-FFF2-40B4-BE49-F238E27FC236}">
                      <a16:creationId xmlns:a16="http://schemas.microsoft.com/office/drawing/2014/main" id="{39D52648-6F13-46E0-A962-08F9FE530D02}"/>
                    </a:ext>
                  </a:extLst>
                </p:cNvPr>
                <p:cNvSpPr/>
                <p:nvPr/>
              </p:nvSpPr>
              <p:spPr>
                <a:xfrm>
                  <a:off x="11662274" y="4909754"/>
                  <a:ext cx="189091" cy="2012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58" name="TextBox 57">
                <a:extLst>
                  <a:ext uri="{FF2B5EF4-FFF2-40B4-BE49-F238E27FC236}">
                    <a16:creationId xmlns:a16="http://schemas.microsoft.com/office/drawing/2014/main" id="{E83E0621-47E3-429E-822B-9BE4C887BB06}"/>
                  </a:ext>
                </a:extLst>
              </p:cNvPr>
              <p:cNvSpPr txBox="1"/>
              <p:nvPr/>
            </p:nvSpPr>
            <p:spPr>
              <a:xfrm>
                <a:off x="419255" y="3466801"/>
                <a:ext cx="1623287" cy="590931"/>
              </a:xfrm>
              <a:prstGeom prst="rect">
                <a:avLst/>
              </a:prstGeom>
              <a:solidFill>
                <a:srgbClr val="CC66F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SRAGEN</a:t>
                </a:r>
              </a:p>
              <a:p>
                <a:pPr>
                  <a:lnSpc>
                    <a:spcPct val="90000"/>
                  </a:lnSpc>
                </a:pPr>
                <a:r>
                  <a:rPr lang="en-US" b="1" dirty="0">
                    <a:solidFill>
                      <a:schemeClr val="bg1"/>
                    </a:solidFill>
                  </a:rPr>
                  <a:t> </a:t>
                </a:r>
                <a:r>
                  <a:rPr lang="en-US" sz="2000" b="1" dirty="0">
                    <a:solidFill>
                      <a:schemeClr val="bg1"/>
                    </a:solidFill>
                    <a:latin typeface="Tw Cen MT" panose="020B0602020104020603" pitchFamily="34" charset="0"/>
                  </a:rPr>
                  <a:t>4,377 </a:t>
                </a:r>
                <a:r>
                  <a:rPr lang="en-US" b="1" dirty="0">
                    <a:solidFill>
                      <a:schemeClr val="bg1"/>
                    </a:solidFill>
                    <a:latin typeface="Tw Cen MT" panose="020B0602020104020603" pitchFamily="34" charset="0"/>
                  </a:rPr>
                  <a:t> </a:t>
                </a:r>
                <a:r>
                  <a:rPr lang="en-US" sz="2000" dirty="0">
                    <a:solidFill>
                      <a:schemeClr val="bg1"/>
                    </a:solidFill>
                    <a:latin typeface="Tw Cen MT" panose="020B0602020104020603" pitchFamily="34" charset="0"/>
                  </a:rPr>
                  <a:t>  </a:t>
                </a:r>
                <a:endParaRPr lang="en-US" sz="2000" b="1" dirty="0">
                  <a:solidFill>
                    <a:schemeClr val="bg1"/>
                  </a:solidFill>
                  <a:latin typeface="Tw Cen MT" panose="020B0602020104020603" pitchFamily="34" charset="0"/>
                  <a:ea typeface="Verdana" pitchFamily="34" charset="0"/>
                </a:endParaRPr>
              </a:p>
            </p:txBody>
          </p:sp>
        </p:grpSp>
        <p:grpSp>
          <p:nvGrpSpPr>
            <p:cNvPr id="7" name="Group 6"/>
            <p:cNvGrpSpPr/>
            <p:nvPr/>
          </p:nvGrpSpPr>
          <p:grpSpPr>
            <a:xfrm>
              <a:off x="73418" y="3408719"/>
              <a:ext cx="1977726" cy="590931"/>
              <a:chOff x="54769" y="4156952"/>
              <a:chExt cx="1977726" cy="590931"/>
            </a:xfrm>
          </p:grpSpPr>
          <p:grpSp>
            <p:nvGrpSpPr>
              <p:cNvPr id="59" name="Group 58">
                <a:extLst>
                  <a:ext uri="{FF2B5EF4-FFF2-40B4-BE49-F238E27FC236}">
                    <a16:creationId xmlns:a16="http://schemas.microsoft.com/office/drawing/2014/main" id="{838CD920-146E-4450-89B0-9D1C588697C6}"/>
                  </a:ext>
                </a:extLst>
              </p:cNvPr>
              <p:cNvGrpSpPr/>
              <p:nvPr/>
            </p:nvGrpSpPr>
            <p:grpSpPr>
              <a:xfrm>
                <a:off x="54769" y="4160702"/>
                <a:ext cx="368344" cy="380596"/>
                <a:chOff x="11544422" y="4827593"/>
                <a:chExt cx="412775" cy="367743"/>
              </a:xfrm>
            </p:grpSpPr>
            <p:sp>
              <p:nvSpPr>
                <p:cNvPr id="66" name="Teardrop 65">
                  <a:extLst>
                    <a:ext uri="{FF2B5EF4-FFF2-40B4-BE49-F238E27FC236}">
                      <a16:creationId xmlns:a16="http://schemas.microsoft.com/office/drawing/2014/main" id="{812CBAA0-3C05-4B38-ACC6-4735ADF39183}"/>
                    </a:ext>
                  </a:extLst>
                </p:cNvPr>
                <p:cNvSpPr/>
                <p:nvPr/>
              </p:nvSpPr>
              <p:spPr>
                <a:xfrm rot="8222429">
                  <a:off x="11544422" y="4827593"/>
                  <a:ext cx="412775" cy="367743"/>
                </a:xfrm>
                <a:prstGeom prst="teardrop">
                  <a:avLst>
                    <a:gd name="adj" fmla="val 196288"/>
                  </a:avLst>
                </a:prstGeom>
                <a:solidFill>
                  <a:srgbClr val="FFFF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67" name="Oval 66">
                  <a:extLst>
                    <a:ext uri="{FF2B5EF4-FFF2-40B4-BE49-F238E27FC236}">
                      <a16:creationId xmlns:a16="http://schemas.microsoft.com/office/drawing/2014/main" id="{8686BB6E-E71C-46A2-BCAF-E521319A4B17}"/>
                    </a:ext>
                  </a:extLst>
                </p:cNvPr>
                <p:cNvSpPr/>
                <p:nvPr/>
              </p:nvSpPr>
              <p:spPr>
                <a:xfrm>
                  <a:off x="11647821" y="4896169"/>
                  <a:ext cx="219808" cy="2141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60" name="TextBox 59">
                <a:extLst>
                  <a:ext uri="{FF2B5EF4-FFF2-40B4-BE49-F238E27FC236}">
                    <a16:creationId xmlns:a16="http://schemas.microsoft.com/office/drawing/2014/main" id="{996A2468-E150-42D7-A2E3-8FCCADECE0DB}"/>
                  </a:ext>
                </a:extLst>
              </p:cNvPr>
              <p:cNvSpPr txBox="1"/>
              <p:nvPr/>
            </p:nvSpPr>
            <p:spPr>
              <a:xfrm>
                <a:off x="493989" y="4156952"/>
                <a:ext cx="1538506" cy="590931"/>
              </a:xfrm>
              <a:prstGeom prst="rect">
                <a:avLst/>
              </a:prstGeom>
              <a:solidFill>
                <a:srgbClr val="FFFF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rgbClr val="000000"/>
                    </a:solidFill>
                    <a:latin typeface="Tw Cen MT" panose="020B0602020104020603" pitchFamily="34" charset="0"/>
                    <a:ea typeface="Verdana" pitchFamily="34" charset="0"/>
                  </a:rPr>
                  <a:t>SUKOHARJO</a:t>
                </a:r>
                <a:endParaRPr lang="en-US" sz="2000" b="1" dirty="0">
                  <a:solidFill>
                    <a:srgbClr val="000000"/>
                  </a:solidFill>
                  <a:latin typeface="Tw Cen MT" panose="020B0602020104020603" pitchFamily="34" charset="0"/>
                  <a:ea typeface="Verdana" pitchFamily="34" charset="0"/>
                </a:endParaRPr>
              </a:p>
              <a:p>
                <a:pPr>
                  <a:lnSpc>
                    <a:spcPct val="90000"/>
                  </a:lnSpc>
                </a:pPr>
                <a:r>
                  <a:rPr lang="en-US" b="1" dirty="0">
                    <a:solidFill>
                      <a:srgbClr val="000000"/>
                    </a:solidFill>
                  </a:rPr>
                  <a:t> </a:t>
                </a:r>
                <a:r>
                  <a:rPr lang="en-US" sz="2000" b="1" dirty="0">
                    <a:solidFill>
                      <a:srgbClr val="000000"/>
                    </a:solidFill>
                    <a:latin typeface="Tw Cen MT" panose="020B0602020104020603" pitchFamily="34" charset="0"/>
                  </a:rPr>
                  <a:t>4,680</a:t>
                </a:r>
                <a:endParaRPr lang="en-US" sz="2400" b="1" dirty="0">
                  <a:solidFill>
                    <a:srgbClr val="000000"/>
                  </a:solidFill>
                  <a:latin typeface="Tw Cen MT" panose="020B0602020104020603" pitchFamily="34" charset="0"/>
                  <a:ea typeface="Verdana" pitchFamily="34" charset="0"/>
                </a:endParaRPr>
              </a:p>
            </p:txBody>
          </p:sp>
        </p:grpSp>
        <p:grpSp>
          <p:nvGrpSpPr>
            <p:cNvPr id="109" name="Group 108">
              <a:extLst>
                <a:ext uri="{FF2B5EF4-FFF2-40B4-BE49-F238E27FC236}">
                  <a16:creationId xmlns:a16="http://schemas.microsoft.com/office/drawing/2014/main" id="{CF6C3246-C5B5-41D7-A997-661EC0E19C04}"/>
                </a:ext>
              </a:extLst>
            </p:cNvPr>
            <p:cNvGrpSpPr/>
            <p:nvPr/>
          </p:nvGrpSpPr>
          <p:grpSpPr>
            <a:xfrm>
              <a:off x="82562" y="2502165"/>
              <a:ext cx="1968582" cy="707049"/>
              <a:chOff x="2551651" y="5688176"/>
              <a:chExt cx="1959583" cy="699180"/>
            </a:xfrm>
          </p:grpSpPr>
          <p:grpSp>
            <p:nvGrpSpPr>
              <p:cNvPr id="130" name="Group 129">
                <a:extLst>
                  <a:ext uri="{FF2B5EF4-FFF2-40B4-BE49-F238E27FC236}">
                    <a16:creationId xmlns:a16="http://schemas.microsoft.com/office/drawing/2014/main" id="{D401261C-2B29-4C7D-878F-0079815A20E4}"/>
                  </a:ext>
                </a:extLst>
              </p:cNvPr>
              <p:cNvGrpSpPr/>
              <p:nvPr/>
            </p:nvGrpSpPr>
            <p:grpSpPr>
              <a:xfrm>
                <a:off x="2551651" y="5688176"/>
                <a:ext cx="323917" cy="334707"/>
                <a:chOff x="11481568" y="1653715"/>
                <a:chExt cx="323917" cy="334707"/>
              </a:xfrm>
            </p:grpSpPr>
            <p:sp>
              <p:nvSpPr>
                <p:cNvPr id="132" name="Teardrop 131">
                  <a:extLst>
                    <a:ext uri="{FF2B5EF4-FFF2-40B4-BE49-F238E27FC236}">
                      <a16:creationId xmlns:a16="http://schemas.microsoft.com/office/drawing/2014/main" id="{74D0C671-817A-4EA6-8789-9EFB447AEB90}"/>
                    </a:ext>
                  </a:extLst>
                </p:cNvPr>
                <p:cNvSpPr/>
                <p:nvPr/>
              </p:nvSpPr>
              <p:spPr>
                <a:xfrm rot="8222429">
                  <a:off x="11481568" y="1653715"/>
                  <a:ext cx="323917" cy="334707"/>
                </a:xfrm>
                <a:prstGeom prst="teardrop">
                  <a:avLst>
                    <a:gd name="adj" fmla="val 196288"/>
                  </a:avLst>
                </a:prstGeom>
                <a:solidFill>
                  <a:srgbClr val="0000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133" name="Oval 132">
                  <a:extLst>
                    <a:ext uri="{FF2B5EF4-FFF2-40B4-BE49-F238E27FC236}">
                      <a16:creationId xmlns:a16="http://schemas.microsoft.com/office/drawing/2014/main" id="{4E8F1D32-AA7D-44CA-B630-6D3ACA226632}"/>
                    </a:ext>
                  </a:extLst>
                </p:cNvPr>
                <p:cNvSpPr/>
                <p:nvPr/>
              </p:nvSpPr>
              <p:spPr>
                <a:xfrm>
                  <a:off x="11536010" y="1730313"/>
                  <a:ext cx="210281" cy="1701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131" name="TextBox 130">
                <a:extLst>
                  <a:ext uri="{FF2B5EF4-FFF2-40B4-BE49-F238E27FC236}">
                    <a16:creationId xmlns:a16="http://schemas.microsoft.com/office/drawing/2014/main" id="{B2B0984E-1B83-4CFC-B94E-0F435C1727A4}"/>
                  </a:ext>
                </a:extLst>
              </p:cNvPr>
              <p:cNvSpPr txBox="1"/>
              <p:nvPr/>
            </p:nvSpPr>
            <p:spPr>
              <a:xfrm>
                <a:off x="2965565" y="5803001"/>
                <a:ext cx="1545669" cy="584355"/>
              </a:xfrm>
              <a:prstGeom prst="rect">
                <a:avLst/>
              </a:prstGeom>
              <a:solidFill>
                <a:schemeClr val="accent1">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WONOGIRI</a:t>
                </a:r>
              </a:p>
              <a:p>
                <a:pPr>
                  <a:lnSpc>
                    <a:spcPct val="90000"/>
                  </a:lnSpc>
                </a:pPr>
                <a:r>
                  <a:rPr lang="en-US" sz="2000" b="1" dirty="0">
                    <a:solidFill>
                      <a:schemeClr val="bg1"/>
                    </a:solidFill>
                    <a:latin typeface="Tw Cen MT" panose="020B0602020104020603" pitchFamily="34" charset="0"/>
                    <a:ea typeface="Verdana" pitchFamily="34" charset="0"/>
                  </a:rPr>
                  <a:t>1,225</a:t>
                </a:r>
                <a:endParaRPr lang="en-US" sz="1600" b="1" dirty="0">
                  <a:solidFill>
                    <a:schemeClr val="bg1"/>
                  </a:solidFill>
                  <a:latin typeface="Tw Cen MT" panose="020B0602020104020603" pitchFamily="34" charset="0"/>
                  <a:ea typeface="Verdana" pitchFamily="34" charset="0"/>
                </a:endParaRPr>
              </a:p>
            </p:txBody>
          </p:sp>
        </p:grpSp>
      </p:grpSp>
      <p:grpSp>
        <p:nvGrpSpPr>
          <p:cNvPr id="8" name="Group 7"/>
          <p:cNvGrpSpPr/>
          <p:nvPr/>
        </p:nvGrpSpPr>
        <p:grpSpPr>
          <a:xfrm>
            <a:off x="9926408" y="1946967"/>
            <a:ext cx="1971153" cy="3581047"/>
            <a:chOff x="9803023" y="1750790"/>
            <a:chExt cx="1971153" cy="3581047"/>
          </a:xfrm>
        </p:grpSpPr>
        <p:grpSp>
          <p:nvGrpSpPr>
            <p:cNvPr id="61" name="Group 60">
              <a:extLst>
                <a:ext uri="{FF2B5EF4-FFF2-40B4-BE49-F238E27FC236}">
                  <a16:creationId xmlns:a16="http://schemas.microsoft.com/office/drawing/2014/main" id="{27A9C44D-44BA-4B5D-9ABF-5A144344CBC8}"/>
                </a:ext>
              </a:extLst>
            </p:cNvPr>
            <p:cNvGrpSpPr/>
            <p:nvPr/>
          </p:nvGrpSpPr>
          <p:grpSpPr>
            <a:xfrm>
              <a:off x="9803023" y="1750790"/>
              <a:ext cx="1966029" cy="590931"/>
              <a:chOff x="7535080" y="4347538"/>
              <a:chExt cx="2203177" cy="570974"/>
            </a:xfrm>
          </p:grpSpPr>
          <p:grpSp>
            <p:nvGrpSpPr>
              <p:cNvPr id="62" name="Group 61">
                <a:extLst>
                  <a:ext uri="{FF2B5EF4-FFF2-40B4-BE49-F238E27FC236}">
                    <a16:creationId xmlns:a16="http://schemas.microsoft.com/office/drawing/2014/main" id="{AA584069-4FBE-4882-AF0C-5B7890C0B167}"/>
                  </a:ext>
                </a:extLst>
              </p:cNvPr>
              <p:cNvGrpSpPr/>
              <p:nvPr/>
            </p:nvGrpSpPr>
            <p:grpSpPr>
              <a:xfrm>
                <a:off x="7535080" y="4371862"/>
                <a:ext cx="429739" cy="367743"/>
                <a:chOff x="11529731" y="4832422"/>
                <a:chExt cx="429739" cy="367743"/>
              </a:xfrm>
            </p:grpSpPr>
            <p:sp>
              <p:nvSpPr>
                <p:cNvPr id="64" name="Teardrop 63">
                  <a:extLst>
                    <a:ext uri="{FF2B5EF4-FFF2-40B4-BE49-F238E27FC236}">
                      <a16:creationId xmlns:a16="http://schemas.microsoft.com/office/drawing/2014/main" id="{0573EC4B-4E0F-4DF2-98E1-0B86BF6F3ADF}"/>
                    </a:ext>
                  </a:extLst>
                </p:cNvPr>
                <p:cNvSpPr/>
                <p:nvPr/>
              </p:nvSpPr>
              <p:spPr>
                <a:xfrm rot="8222429">
                  <a:off x="11529731" y="4832422"/>
                  <a:ext cx="429739" cy="367743"/>
                </a:xfrm>
                <a:prstGeom prst="teardrop">
                  <a:avLst>
                    <a:gd name="adj" fmla="val 196288"/>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65" name="Oval 64">
                  <a:extLst>
                    <a:ext uri="{FF2B5EF4-FFF2-40B4-BE49-F238E27FC236}">
                      <a16:creationId xmlns:a16="http://schemas.microsoft.com/office/drawing/2014/main" id="{CEC63CA4-C604-402D-970A-4A4EAD85DC5A}"/>
                    </a:ext>
                  </a:extLst>
                </p:cNvPr>
                <p:cNvSpPr/>
                <p:nvPr/>
              </p:nvSpPr>
              <p:spPr>
                <a:xfrm>
                  <a:off x="11638975" y="4909755"/>
                  <a:ext cx="212390" cy="2114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63" name="TextBox 62">
                <a:extLst>
                  <a:ext uri="{FF2B5EF4-FFF2-40B4-BE49-F238E27FC236}">
                    <a16:creationId xmlns:a16="http://schemas.microsoft.com/office/drawing/2014/main" id="{54882CD4-4241-4860-AAA6-C5A82EFB0708}"/>
                  </a:ext>
                </a:extLst>
              </p:cNvPr>
              <p:cNvSpPr txBox="1"/>
              <p:nvPr/>
            </p:nvSpPr>
            <p:spPr>
              <a:xfrm>
                <a:off x="7993068" y="4347538"/>
                <a:ext cx="1745189" cy="570974"/>
              </a:xfrm>
              <a:prstGeom prst="rect">
                <a:avLst/>
              </a:prstGeom>
              <a:solidFill>
                <a:schemeClr val="accent6">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BOYOLALI</a:t>
                </a:r>
              </a:p>
              <a:p>
                <a:pPr>
                  <a:lnSpc>
                    <a:spcPct val="90000"/>
                  </a:lnSpc>
                </a:pPr>
                <a:r>
                  <a:rPr lang="en-US" b="1" dirty="0">
                    <a:solidFill>
                      <a:schemeClr val="bg1"/>
                    </a:solidFill>
                  </a:rPr>
                  <a:t> </a:t>
                </a:r>
                <a:r>
                  <a:rPr lang="en-US" sz="2000" b="1" dirty="0">
                    <a:solidFill>
                      <a:schemeClr val="bg1"/>
                    </a:solidFill>
                    <a:latin typeface="Tw Cen MT" panose="020B0602020104020603" pitchFamily="34" charset="0"/>
                  </a:rPr>
                  <a:t>2,293</a:t>
                </a:r>
                <a:r>
                  <a:rPr lang="en-US" sz="2000" b="1" dirty="0">
                    <a:solidFill>
                      <a:schemeClr val="bg1"/>
                    </a:solidFill>
                    <a:latin typeface="Tw Cen MT" panose="020B0602020104020603" pitchFamily="34" charset="0"/>
                    <a:ea typeface="Verdana" pitchFamily="34" charset="0"/>
                  </a:rPr>
                  <a:t>    </a:t>
                </a:r>
              </a:p>
            </p:txBody>
          </p:sp>
        </p:grpSp>
        <p:grpSp>
          <p:nvGrpSpPr>
            <p:cNvPr id="110" name="Group 109">
              <a:extLst>
                <a:ext uri="{FF2B5EF4-FFF2-40B4-BE49-F238E27FC236}">
                  <a16:creationId xmlns:a16="http://schemas.microsoft.com/office/drawing/2014/main" id="{F9896EA8-998E-42D2-9458-F5EE31E0E4E5}"/>
                </a:ext>
              </a:extLst>
            </p:cNvPr>
            <p:cNvGrpSpPr/>
            <p:nvPr/>
          </p:nvGrpSpPr>
          <p:grpSpPr>
            <a:xfrm>
              <a:off x="10090036" y="2521761"/>
              <a:ext cx="1673659" cy="647691"/>
              <a:chOff x="3578251" y="5789808"/>
              <a:chExt cx="2158501" cy="751731"/>
            </a:xfrm>
          </p:grpSpPr>
          <p:grpSp>
            <p:nvGrpSpPr>
              <p:cNvPr id="126" name="Group 125">
                <a:extLst>
                  <a:ext uri="{FF2B5EF4-FFF2-40B4-BE49-F238E27FC236}">
                    <a16:creationId xmlns:a16="http://schemas.microsoft.com/office/drawing/2014/main" id="{7B52B784-396B-4F25-A668-8F7427581996}"/>
                  </a:ext>
                </a:extLst>
              </p:cNvPr>
              <p:cNvGrpSpPr/>
              <p:nvPr/>
            </p:nvGrpSpPr>
            <p:grpSpPr>
              <a:xfrm>
                <a:off x="3578251" y="5789808"/>
                <a:ext cx="388840" cy="361581"/>
                <a:chOff x="11562813" y="4822391"/>
                <a:chExt cx="388840" cy="361581"/>
              </a:xfrm>
            </p:grpSpPr>
            <p:sp>
              <p:nvSpPr>
                <p:cNvPr id="128" name="Teardrop 127">
                  <a:extLst>
                    <a:ext uri="{FF2B5EF4-FFF2-40B4-BE49-F238E27FC236}">
                      <a16:creationId xmlns:a16="http://schemas.microsoft.com/office/drawing/2014/main" id="{EF0772FC-1FAA-4313-A6C3-373ACD7CFDF6}"/>
                    </a:ext>
                  </a:extLst>
                </p:cNvPr>
                <p:cNvSpPr/>
                <p:nvPr/>
              </p:nvSpPr>
              <p:spPr>
                <a:xfrm rot="8222429">
                  <a:off x="11562813" y="4822391"/>
                  <a:ext cx="388840" cy="361581"/>
                </a:xfrm>
                <a:prstGeom prst="teardrop">
                  <a:avLst>
                    <a:gd name="adj" fmla="val 196288"/>
                  </a:avLst>
                </a:prstGeom>
                <a:solidFill>
                  <a:srgbClr val="80008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129" name="Oval 128">
                  <a:extLst>
                    <a:ext uri="{FF2B5EF4-FFF2-40B4-BE49-F238E27FC236}">
                      <a16:creationId xmlns:a16="http://schemas.microsoft.com/office/drawing/2014/main" id="{94FA55D6-205C-4C36-AD2C-E58AE79F9CFE}"/>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127" name="TextBox 126">
                <a:extLst>
                  <a:ext uri="{FF2B5EF4-FFF2-40B4-BE49-F238E27FC236}">
                    <a16:creationId xmlns:a16="http://schemas.microsoft.com/office/drawing/2014/main" id="{08132598-BFE7-4529-BB45-91911DD77776}"/>
                  </a:ext>
                </a:extLst>
              </p:cNvPr>
              <p:cNvSpPr txBox="1"/>
              <p:nvPr/>
            </p:nvSpPr>
            <p:spPr>
              <a:xfrm>
                <a:off x="4001648" y="5791386"/>
                <a:ext cx="1735104" cy="750153"/>
              </a:xfrm>
              <a:prstGeom prst="rect">
                <a:avLst/>
              </a:prstGeom>
              <a:solidFill>
                <a:srgbClr val="CC00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KLATEN</a:t>
                </a:r>
                <a:endParaRPr lang="en-US" sz="2400" b="1" dirty="0">
                  <a:solidFill>
                    <a:schemeClr val="bg1"/>
                  </a:solidFill>
                  <a:latin typeface="Tw Cen MT" panose="020B0602020104020603" pitchFamily="34" charset="0"/>
                  <a:ea typeface="Verdana" pitchFamily="34" charset="0"/>
                </a:endParaRPr>
              </a:p>
              <a:p>
                <a:pPr>
                  <a:lnSpc>
                    <a:spcPct val="90000"/>
                  </a:lnSpc>
                </a:pPr>
                <a:r>
                  <a:rPr lang="en-US" sz="2400" b="1" dirty="0">
                    <a:solidFill>
                      <a:schemeClr val="bg1"/>
                    </a:solidFill>
                    <a:latin typeface="Tw Cen MT" panose="020B0602020104020603" pitchFamily="34" charset="0"/>
                    <a:ea typeface="Verdana" pitchFamily="34" charset="0"/>
                  </a:rPr>
                  <a:t>426</a:t>
                </a:r>
                <a:endParaRPr lang="en-US" sz="1600" b="1" dirty="0">
                  <a:solidFill>
                    <a:schemeClr val="bg1"/>
                  </a:solidFill>
                  <a:latin typeface="Tw Cen MT" panose="020B0602020104020603" pitchFamily="34" charset="0"/>
                  <a:ea typeface="Verdana" pitchFamily="34" charset="0"/>
                </a:endParaRPr>
              </a:p>
            </p:txBody>
          </p:sp>
        </p:grpSp>
        <p:grpSp>
          <p:nvGrpSpPr>
            <p:cNvPr id="111" name="Group 110">
              <a:extLst>
                <a:ext uri="{FF2B5EF4-FFF2-40B4-BE49-F238E27FC236}">
                  <a16:creationId xmlns:a16="http://schemas.microsoft.com/office/drawing/2014/main" id="{5699DCFD-F6D5-4249-987F-7DC56BE19979}"/>
                </a:ext>
              </a:extLst>
            </p:cNvPr>
            <p:cNvGrpSpPr/>
            <p:nvPr/>
          </p:nvGrpSpPr>
          <p:grpSpPr>
            <a:xfrm>
              <a:off x="10095654" y="3992260"/>
              <a:ext cx="1668041" cy="601354"/>
              <a:chOff x="3618316" y="5764087"/>
              <a:chExt cx="2197962" cy="749624"/>
            </a:xfrm>
          </p:grpSpPr>
          <p:grpSp>
            <p:nvGrpSpPr>
              <p:cNvPr id="122" name="Group 121">
                <a:extLst>
                  <a:ext uri="{FF2B5EF4-FFF2-40B4-BE49-F238E27FC236}">
                    <a16:creationId xmlns:a16="http://schemas.microsoft.com/office/drawing/2014/main" id="{96A9E551-88AF-45C6-B2AD-C4B8E588A8ED}"/>
                  </a:ext>
                </a:extLst>
              </p:cNvPr>
              <p:cNvGrpSpPr/>
              <p:nvPr/>
            </p:nvGrpSpPr>
            <p:grpSpPr>
              <a:xfrm>
                <a:off x="3618316" y="5764087"/>
                <a:ext cx="425833" cy="434816"/>
                <a:chOff x="11557271" y="4825057"/>
                <a:chExt cx="425833" cy="434816"/>
              </a:xfrm>
            </p:grpSpPr>
            <p:sp>
              <p:nvSpPr>
                <p:cNvPr id="124" name="Teardrop 123">
                  <a:extLst>
                    <a:ext uri="{FF2B5EF4-FFF2-40B4-BE49-F238E27FC236}">
                      <a16:creationId xmlns:a16="http://schemas.microsoft.com/office/drawing/2014/main" id="{8702A848-FCE5-420E-8BF7-6622C100D988}"/>
                    </a:ext>
                  </a:extLst>
                </p:cNvPr>
                <p:cNvSpPr/>
                <p:nvPr/>
              </p:nvSpPr>
              <p:spPr>
                <a:xfrm rot="8222429">
                  <a:off x="11557271" y="4825057"/>
                  <a:ext cx="425833" cy="434816"/>
                </a:xfrm>
                <a:prstGeom prst="teardrop">
                  <a:avLst>
                    <a:gd name="adj" fmla="val 196288"/>
                  </a:avLst>
                </a:prstGeom>
                <a:solidFill>
                  <a:srgbClr val="FF00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125" name="Oval 124">
                  <a:extLst>
                    <a:ext uri="{FF2B5EF4-FFF2-40B4-BE49-F238E27FC236}">
                      <a16:creationId xmlns:a16="http://schemas.microsoft.com/office/drawing/2014/main" id="{502451CE-7EFC-49BB-9EAA-75033D7501E0}"/>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123" name="TextBox 122">
                <a:extLst>
                  <a:ext uri="{FF2B5EF4-FFF2-40B4-BE49-F238E27FC236}">
                    <a16:creationId xmlns:a16="http://schemas.microsoft.com/office/drawing/2014/main" id="{D60BA654-21C4-4135-80C5-5E29634C7AE6}"/>
                  </a:ext>
                </a:extLst>
              </p:cNvPr>
              <p:cNvSpPr txBox="1"/>
              <p:nvPr/>
            </p:nvSpPr>
            <p:spPr>
              <a:xfrm>
                <a:off x="4081175" y="5777079"/>
                <a:ext cx="1735103" cy="736632"/>
              </a:xfrm>
              <a:prstGeom prst="rect">
                <a:avLst/>
              </a:prstGeom>
              <a:solidFill>
                <a:srgbClr val="FF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lnSpc>
                    <a:spcPct val="90000"/>
                  </a:lnSpc>
                </a:pPr>
                <a:r>
                  <a:rPr lang="en-US" sz="1600" b="1" dirty="0">
                    <a:solidFill>
                      <a:schemeClr val="bg1"/>
                    </a:solidFill>
                    <a:latin typeface="Tw Cen MT" panose="020B0602020104020603" pitchFamily="34" charset="0"/>
                    <a:ea typeface="Verdana" pitchFamily="34" charset="0"/>
                  </a:rPr>
                  <a:t>GROBOGAN</a:t>
                </a:r>
              </a:p>
              <a:p>
                <a:pPr>
                  <a:lnSpc>
                    <a:spcPct val="90000"/>
                  </a:lnSpc>
                </a:pPr>
                <a:r>
                  <a:rPr lang="en-US" sz="2000" b="1" dirty="0">
                    <a:solidFill>
                      <a:schemeClr val="bg1"/>
                    </a:solidFill>
                    <a:latin typeface="Tw Cen MT" panose="020B0602020104020603" pitchFamily="34" charset="0"/>
                    <a:ea typeface="Verdana" pitchFamily="34" charset="0"/>
                  </a:rPr>
                  <a:t>168</a:t>
                </a:r>
              </a:p>
            </p:txBody>
          </p:sp>
        </p:grpSp>
        <p:grpSp>
          <p:nvGrpSpPr>
            <p:cNvPr id="112" name="Group 111">
              <a:extLst>
                <a:ext uri="{FF2B5EF4-FFF2-40B4-BE49-F238E27FC236}">
                  <a16:creationId xmlns:a16="http://schemas.microsoft.com/office/drawing/2014/main" id="{9B54D13E-0670-4141-9F37-F5D83E8DE8F3}"/>
                </a:ext>
              </a:extLst>
            </p:cNvPr>
            <p:cNvGrpSpPr/>
            <p:nvPr/>
          </p:nvGrpSpPr>
          <p:grpSpPr>
            <a:xfrm>
              <a:off x="9967013" y="4725607"/>
              <a:ext cx="1796682" cy="606230"/>
              <a:chOff x="154960" y="5317730"/>
              <a:chExt cx="1796682" cy="609306"/>
            </a:xfrm>
          </p:grpSpPr>
          <p:grpSp>
            <p:nvGrpSpPr>
              <p:cNvPr id="118" name="Group 117">
                <a:extLst>
                  <a:ext uri="{FF2B5EF4-FFF2-40B4-BE49-F238E27FC236}">
                    <a16:creationId xmlns:a16="http://schemas.microsoft.com/office/drawing/2014/main" id="{1D7E24E2-A8CD-415E-8EE3-97C1AAA62D45}"/>
                  </a:ext>
                </a:extLst>
              </p:cNvPr>
              <p:cNvGrpSpPr/>
              <p:nvPr/>
            </p:nvGrpSpPr>
            <p:grpSpPr>
              <a:xfrm>
                <a:off x="154960" y="5317730"/>
                <a:ext cx="315156" cy="328160"/>
                <a:chOff x="11596033" y="4810628"/>
                <a:chExt cx="353171" cy="367743"/>
              </a:xfrm>
            </p:grpSpPr>
            <p:sp>
              <p:nvSpPr>
                <p:cNvPr id="120" name="Teardrop 119">
                  <a:extLst>
                    <a:ext uri="{FF2B5EF4-FFF2-40B4-BE49-F238E27FC236}">
                      <a16:creationId xmlns:a16="http://schemas.microsoft.com/office/drawing/2014/main" id="{58BA80CD-7417-4217-A3E4-9B92681A481F}"/>
                    </a:ext>
                  </a:extLst>
                </p:cNvPr>
                <p:cNvSpPr/>
                <p:nvPr/>
              </p:nvSpPr>
              <p:spPr>
                <a:xfrm rot="8222429">
                  <a:off x="11596033" y="4810628"/>
                  <a:ext cx="353171" cy="367743"/>
                </a:xfrm>
                <a:prstGeom prst="teardrop">
                  <a:avLst>
                    <a:gd name="adj" fmla="val 196288"/>
                  </a:avLst>
                </a:prstGeom>
                <a:solidFill>
                  <a:srgbClr val="66FF33"/>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121" name="Oval 120">
                  <a:extLst>
                    <a:ext uri="{FF2B5EF4-FFF2-40B4-BE49-F238E27FC236}">
                      <a16:creationId xmlns:a16="http://schemas.microsoft.com/office/drawing/2014/main" id="{672E956D-12B8-41C9-8192-4030E71F8EA8}"/>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119" name="TextBox 118">
                <a:extLst>
                  <a:ext uri="{FF2B5EF4-FFF2-40B4-BE49-F238E27FC236}">
                    <a16:creationId xmlns:a16="http://schemas.microsoft.com/office/drawing/2014/main" id="{86153A55-E112-4161-A75C-6FCAE3EE08DC}"/>
                  </a:ext>
                </a:extLst>
              </p:cNvPr>
              <p:cNvSpPr txBox="1"/>
              <p:nvPr/>
            </p:nvSpPr>
            <p:spPr>
              <a:xfrm>
                <a:off x="539678" y="5333108"/>
                <a:ext cx="1411964" cy="593928"/>
              </a:xfrm>
              <a:prstGeom prst="rect">
                <a:avLst/>
              </a:prstGeom>
              <a:solidFill>
                <a:srgbClr val="66FF3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LAIN JATENG</a:t>
                </a:r>
              </a:p>
              <a:p>
                <a:pPr>
                  <a:lnSpc>
                    <a:spcPct val="90000"/>
                  </a:lnSpc>
                </a:pPr>
                <a:r>
                  <a:rPr lang="en-US" sz="2000" b="1" dirty="0">
                    <a:solidFill>
                      <a:schemeClr val="bg1"/>
                    </a:solidFill>
                    <a:latin typeface="Tw Cen MT" panose="020B0602020104020603" pitchFamily="34" charset="0"/>
                    <a:ea typeface="Verdana" pitchFamily="34" charset="0"/>
                  </a:rPr>
                  <a:t>749</a:t>
                </a:r>
              </a:p>
            </p:txBody>
          </p:sp>
        </p:grpSp>
        <p:grpSp>
          <p:nvGrpSpPr>
            <p:cNvPr id="113" name="Group 112">
              <a:extLst>
                <a:ext uri="{FF2B5EF4-FFF2-40B4-BE49-F238E27FC236}">
                  <a16:creationId xmlns:a16="http://schemas.microsoft.com/office/drawing/2014/main" id="{15CDAE99-D416-4104-B55E-30E864939783}"/>
                </a:ext>
              </a:extLst>
            </p:cNvPr>
            <p:cNvGrpSpPr/>
            <p:nvPr/>
          </p:nvGrpSpPr>
          <p:grpSpPr>
            <a:xfrm>
              <a:off x="10116409" y="3258306"/>
              <a:ext cx="1657767" cy="625554"/>
              <a:chOff x="8516348" y="5424320"/>
              <a:chExt cx="1983681" cy="665850"/>
            </a:xfrm>
          </p:grpSpPr>
          <p:grpSp>
            <p:nvGrpSpPr>
              <p:cNvPr id="114" name="Group 113">
                <a:extLst>
                  <a:ext uri="{FF2B5EF4-FFF2-40B4-BE49-F238E27FC236}">
                    <a16:creationId xmlns:a16="http://schemas.microsoft.com/office/drawing/2014/main" id="{87A94599-B55C-41FA-8F44-4B7129727F8A}"/>
                  </a:ext>
                </a:extLst>
              </p:cNvPr>
              <p:cNvGrpSpPr/>
              <p:nvPr/>
            </p:nvGrpSpPr>
            <p:grpSpPr>
              <a:xfrm>
                <a:off x="8516348" y="5424320"/>
                <a:ext cx="363378" cy="347361"/>
                <a:chOff x="11579387" y="4816455"/>
                <a:chExt cx="363378" cy="347361"/>
              </a:xfrm>
            </p:grpSpPr>
            <p:sp>
              <p:nvSpPr>
                <p:cNvPr id="116" name="Teardrop 115">
                  <a:extLst>
                    <a:ext uri="{FF2B5EF4-FFF2-40B4-BE49-F238E27FC236}">
                      <a16:creationId xmlns:a16="http://schemas.microsoft.com/office/drawing/2014/main" id="{B561CB4E-A417-4B96-A162-DA6E6DC899B6}"/>
                    </a:ext>
                  </a:extLst>
                </p:cNvPr>
                <p:cNvSpPr/>
                <p:nvPr/>
              </p:nvSpPr>
              <p:spPr>
                <a:xfrm rot="8222429">
                  <a:off x="11579387" y="4816455"/>
                  <a:ext cx="363378" cy="347361"/>
                </a:xfrm>
                <a:prstGeom prst="teardrop">
                  <a:avLst>
                    <a:gd name="adj" fmla="val 196288"/>
                  </a:avLst>
                </a:prstGeom>
                <a:solidFill>
                  <a:srgbClr val="A50021"/>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117" name="Oval 116">
                  <a:extLst>
                    <a:ext uri="{FF2B5EF4-FFF2-40B4-BE49-F238E27FC236}">
                      <a16:creationId xmlns:a16="http://schemas.microsoft.com/office/drawing/2014/main" id="{16772658-B790-468C-8E62-6607BA84D2AF}"/>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115" name="TextBox 114">
                <a:extLst>
                  <a:ext uri="{FF2B5EF4-FFF2-40B4-BE49-F238E27FC236}">
                    <a16:creationId xmlns:a16="http://schemas.microsoft.com/office/drawing/2014/main" id="{D4F306E9-4C16-4FA5-BA30-C288127CBAAD}"/>
                  </a:ext>
                </a:extLst>
              </p:cNvPr>
              <p:cNvSpPr txBox="1"/>
              <p:nvPr/>
            </p:nvSpPr>
            <p:spPr>
              <a:xfrm>
                <a:off x="8937254" y="5461174"/>
                <a:ext cx="1562775" cy="628996"/>
              </a:xfrm>
              <a:prstGeom prst="rect">
                <a:avLst/>
              </a:prstGeom>
              <a:solidFill>
                <a:srgbClr val="C0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BLORA</a:t>
                </a:r>
              </a:p>
              <a:p>
                <a:pPr>
                  <a:lnSpc>
                    <a:spcPct val="90000"/>
                  </a:lnSpc>
                </a:pPr>
                <a:r>
                  <a:rPr lang="en-US" sz="2000" b="1" dirty="0">
                    <a:solidFill>
                      <a:schemeClr val="bg1"/>
                    </a:solidFill>
                    <a:latin typeface="Tw Cen MT" panose="020B0602020104020603" pitchFamily="34" charset="0"/>
                    <a:ea typeface="Verdana" pitchFamily="34" charset="0"/>
                  </a:rPr>
                  <a:t>224</a:t>
                </a:r>
              </a:p>
            </p:txBody>
          </p:sp>
        </p:grpSp>
      </p:grpSp>
      <p:sp>
        <p:nvSpPr>
          <p:cNvPr id="134" name="Rectangle: Rounded Corners 133">
            <a:extLst>
              <a:ext uri="{FF2B5EF4-FFF2-40B4-BE49-F238E27FC236}">
                <a16:creationId xmlns:a16="http://schemas.microsoft.com/office/drawing/2014/main" id="{CCC94D05-6F94-44C9-A11C-282A9A5DE173}"/>
              </a:ext>
            </a:extLst>
          </p:cNvPr>
          <p:cNvSpPr/>
          <p:nvPr/>
        </p:nvSpPr>
        <p:spPr>
          <a:xfrm>
            <a:off x="2975307" y="872000"/>
            <a:ext cx="5715974" cy="568234"/>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DATA WILAYAH CAKUPAN SURAKARTA &amp; JAWA TENGAH</a:t>
            </a:r>
            <a:endParaRPr lang="en-US" dirty="0">
              <a:solidFill>
                <a:schemeClr val="bg1"/>
              </a:solidFill>
            </a:endParaRPr>
          </a:p>
        </p:txBody>
      </p:sp>
      <p:pic>
        <p:nvPicPr>
          <p:cNvPr id="2" name="Picture 1"/>
          <p:cNvPicPr>
            <a:picLocks noChangeAspect="1"/>
          </p:cNvPicPr>
          <p:nvPr/>
        </p:nvPicPr>
        <p:blipFill>
          <a:blip r:embed="rId3"/>
          <a:stretch>
            <a:fillRect/>
          </a:stretch>
        </p:blipFill>
        <p:spPr>
          <a:xfrm>
            <a:off x="2034099" y="1762902"/>
            <a:ext cx="8151058" cy="4986960"/>
          </a:xfrm>
          <a:prstGeom prst="rect">
            <a:avLst/>
          </a:prstGeom>
        </p:spPr>
      </p:pic>
      <p:sp>
        <p:nvSpPr>
          <p:cNvPr id="77" name="TextBox 76">
            <a:extLst>
              <a:ext uri="{FF2B5EF4-FFF2-40B4-BE49-F238E27FC236}">
                <a16:creationId xmlns:a16="http://schemas.microsoft.com/office/drawing/2014/main" id="{D1779FFA-8CCC-4525-B951-55B46AF51CEE}"/>
              </a:ext>
            </a:extLst>
          </p:cNvPr>
          <p:cNvSpPr txBox="1"/>
          <p:nvPr/>
        </p:nvSpPr>
        <p:spPr>
          <a:xfrm>
            <a:off x="10519998" y="5413417"/>
            <a:ext cx="783975" cy="369332"/>
          </a:xfrm>
          <a:prstGeom prst="rect">
            <a:avLst/>
          </a:prstGeom>
          <a:noFill/>
        </p:spPr>
        <p:txBody>
          <a:bodyPr wrap="square">
            <a:spAutoFit/>
          </a:bodyPr>
          <a:lstStyle/>
          <a:p>
            <a:r>
              <a:rPr lang="en-US" dirty="0">
                <a:solidFill>
                  <a:schemeClr val="bg1"/>
                </a:solidFill>
              </a:rPr>
              <a:t>  </a:t>
            </a:r>
          </a:p>
        </p:txBody>
      </p:sp>
      <p:sp>
        <p:nvSpPr>
          <p:cNvPr id="80" name="TextBox 79">
            <a:extLst>
              <a:ext uri="{FF2B5EF4-FFF2-40B4-BE49-F238E27FC236}">
                <a16:creationId xmlns:a16="http://schemas.microsoft.com/office/drawing/2014/main" id="{B4053690-AA6A-40F6-BE7E-72A32EB8A056}"/>
              </a:ext>
            </a:extLst>
          </p:cNvPr>
          <p:cNvSpPr txBox="1"/>
          <p:nvPr/>
        </p:nvSpPr>
        <p:spPr>
          <a:xfrm>
            <a:off x="2946400" y="3432201"/>
            <a:ext cx="1636889" cy="369332"/>
          </a:xfrm>
          <a:prstGeom prst="rect">
            <a:avLst/>
          </a:prstGeom>
          <a:noFill/>
        </p:spPr>
        <p:txBody>
          <a:bodyPr wrap="square">
            <a:spAutoFit/>
          </a:bodyPr>
          <a:lstStyle/>
          <a:p>
            <a:r>
              <a:rPr lang="en-US" sz="1000" b="0" i="0" u="none" strike="noStrike" dirty="0">
                <a:solidFill>
                  <a:srgbClr val="000000"/>
                </a:solidFill>
                <a:effectLst/>
                <a:latin typeface="Tw Cen MT" panose="020B0602020104020603" pitchFamily="34" charset="0"/>
              </a:rPr>
              <a:t>646</a:t>
            </a:r>
            <a:r>
              <a:rPr lang="en-US" dirty="0"/>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4201701"/>
            <a:ext cx="12192000" cy="26562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grpSp>
        <p:nvGrpSpPr>
          <p:cNvPr id="13" name="Group 12"/>
          <p:cNvGrpSpPr/>
          <p:nvPr/>
        </p:nvGrpSpPr>
        <p:grpSpPr>
          <a:xfrm>
            <a:off x="682352" y="1301232"/>
            <a:ext cx="1942055" cy="4648871"/>
            <a:chOff x="682352" y="1301232"/>
            <a:chExt cx="1942055" cy="4648871"/>
          </a:xfrm>
        </p:grpSpPr>
        <p:grpSp>
          <p:nvGrpSpPr>
            <p:cNvPr id="3" name="Group 2"/>
            <p:cNvGrpSpPr/>
            <p:nvPr/>
          </p:nvGrpSpPr>
          <p:grpSpPr>
            <a:xfrm>
              <a:off x="682352" y="5327418"/>
              <a:ext cx="1942055" cy="622685"/>
              <a:chOff x="534245" y="1464893"/>
              <a:chExt cx="1942055" cy="622685"/>
            </a:xfrm>
          </p:grpSpPr>
          <p:grpSp>
            <p:nvGrpSpPr>
              <p:cNvPr id="136" name="Group 135">
                <a:extLst>
                  <a:ext uri="{FF2B5EF4-FFF2-40B4-BE49-F238E27FC236}">
                    <a16:creationId xmlns:a16="http://schemas.microsoft.com/office/drawing/2014/main" id="{A17B795E-52E5-4FC1-BF25-C9053F2E095A}"/>
                  </a:ext>
                </a:extLst>
              </p:cNvPr>
              <p:cNvGrpSpPr/>
              <p:nvPr/>
            </p:nvGrpSpPr>
            <p:grpSpPr>
              <a:xfrm>
                <a:off x="534245" y="1464893"/>
                <a:ext cx="301406" cy="303089"/>
                <a:chOff x="11596033" y="4810628"/>
                <a:chExt cx="353171" cy="367743"/>
              </a:xfrm>
            </p:grpSpPr>
            <p:sp>
              <p:nvSpPr>
                <p:cNvPr id="162" name="Teardrop 161">
                  <a:extLst>
                    <a:ext uri="{FF2B5EF4-FFF2-40B4-BE49-F238E27FC236}">
                      <a16:creationId xmlns:a16="http://schemas.microsoft.com/office/drawing/2014/main" id="{2BDA7563-4ACB-4867-B256-CCC68CFF499C}"/>
                    </a:ext>
                  </a:extLst>
                </p:cNvPr>
                <p:cNvSpPr/>
                <p:nvPr/>
              </p:nvSpPr>
              <p:spPr>
                <a:xfrm rot="8222429">
                  <a:off x="11596033" y="4810628"/>
                  <a:ext cx="353171" cy="367743"/>
                </a:xfrm>
                <a:prstGeom prst="teardrop">
                  <a:avLst>
                    <a:gd name="adj" fmla="val 196288"/>
                  </a:avLst>
                </a:prstGeom>
                <a:solidFill>
                  <a:srgbClr val="FF66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63" name="Oval 162">
                  <a:extLst>
                    <a:ext uri="{FF2B5EF4-FFF2-40B4-BE49-F238E27FC236}">
                      <a16:creationId xmlns:a16="http://schemas.microsoft.com/office/drawing/2014/main" id="{44A2FACF-E846-4A06-B1BE-64B72C036CA5}"/>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37" name="TextBox 136">
                <a:extLst>
                  <a:ext uri="{FF2B5EF4-FFF2-40B4-BE49-F238E27FC236}">
                    <a16:creationId xmlns:a16="http://schemas.microsoft.com/office/drawing/2014/main" id="{02AEC114-8FC2-4CF8-8DA6-742E6A536D4F}"/>
                  </a:ext>
                </a:extLst>
              </p:cNvPr>
              <p:cNvSpPr txBox="1"/>
              <p:nvPr/>
            </p:nvSpPr>
            <p:spPr>
              <a:xfrm>
                <a:off x="918962" y="1496647"/>
                <a:ext cx="1557338" cy="590931"/>
              </a:xfrm>
              <a:prstGeom prst="rect">
                <a:avLst/>
              </a:prstGeom>
              <a:solidFill>
                <a:srgbClr val="FF66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LAIN JATIM</a:t>
                </a:r>
              </a:p>
              <a:p>
                <a:pPr>
                  <a:lnSpc>
                    <a:spcPct val="90000"/>
                  </a:lnSpc>
                </a:pPr>
                <a:r>
                  <a:rPr lang="en-US" sz="2000" b="1" dirty="0">
                    <a:solidFill>
                      <a:schemeClr val="bg1"/>
                    </a:solidFill>
                    <a:latin typeface="Tw Cen MT" panose="020B0602020104020603" pitchFamily="34" charset="0"/>
                    <a:ea typeface="Verdana" pitchFamily="34" charset="0"/>
                  </a:rPr>
                  <a:t>191</a:t>
                </a:r>
              </a:p>
            </p:txBody>
          </p:sp>
        </p:grpSp>
        <p:grpSp>
          <p:nvGrpSpPr>
            <p:cNvPr id="4" name="Group 3"/>
            <p:cNvGrpSpPr/>
            <p:nvPr/>
          </p:nvGrpSpPr>
          <p:grpSpPr>
            <a:xfrm>
              <a:off x="716262" y="1301232"/>
              <a:ext cx="1902953" cy="627786"/>
              <a:chOff x="554257" y="2080741"/>
              <a:chExt cx="1902953" cy="627786"/>
            </a:xfrm>
          </p:grpSpPr>
          <p:grpSp>
            <p:nvGrpSpPr>
              <p:cNvPr id="138" name="Group 137">
                <a:extLst>
                  <a:ext uri="{FF2B5EF4-FFF2-40B4-BE49-F238E27FC236}">
                    <a16:creationId xmlns:a16="http://schemas.microsoft.com/office/drawing/2014/main" id="{3D655AB4-1F28-476D-9816-3C5C7BDADD60}"/>
                  </a:ext>
                </a:extLst>
              </p:cNvPr>
              <p:cNvGrpSpPr/>
              <p:nvPr/>
            </p:nvGrpSpPr>
            <p:grpSpPr>
              <a:xfrm>
                <a:off x="554257" y="2080741"/>
                <a:ext cx="305906" cy="322587"/>
                <a:chOff x="11596033" y="4810628"/>
                <a:chExt cx="353171" cy="367743"/>
              </a:xfrm>
            </p:grpSpPr>
            <p:sp>
              <p:nvSpPr>
                <p:cNvPr id="160" name="Teardrop 159">
                  <a:extLst>
                    <a:ext uri="{FF2B5EF4-FFF2-40B4-BE49-F238E27FC236}">
                      <a16:creationId xmlns:a16="http://schemas.microsoft.com/office/drawing/2014/main" id="{67C0BBE3-0253-45DC-B162-BA686E96DD41}"/>
                    </a:ext>
                  </a:extLst>
                </p:cNvPr>
                <p:cNvSpPr/>
                <p:nvPr/>
              </p:nvSpPr>
              <p:spPr>
                <a:xfrm rot="8222429">
                  <a:off x="11596033" y="4810628"/>
                  <a:ext cx="353171" cy="367743"/>
                </a:xfrm>
                <a:prstGeom prst="teardrop">
                  <a:avLst>
                    <a:gd name="adj" fmla="val 196288"/>
                  </a:avLst>
                </a:prstGeom>
                <a:solidFill>
                  <a:srgbClr val="00B0F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61" name="Oval 160">
                  <a:extLst>
                    <a:ext uri="{FF2B5EF4-FFF2-40B4-BE49-F238E27FC236}">
                      <a16:creationId xmlns:a16="http://schemas.microsoft.com/office/drawing/2014/main" id="{F7B667C8-D376-4D51-AFA6-7B71604C2AA0}"/>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39" name="TextBox 138">
                <a:extLst>
                  <a:ext uri="{FF2B5EF4-FFF2-40B4-BE49-F238E27FC236}">
                    <a16:creationId xmlns:a16="http://schemas.microsoft.com/office/drawing/2014/main" id="{5A1060D0-D522-4D22-8882-160A1AD1F737}"/>
                  </a:ext>
                </a:extLst>
              </p:cNvPr>
              <p:cNvSpPr txBox="1"/>
              <p:nvPr/>
            </p:nvSpPr>
            <p:spPr>
              <a:xfrm>
                <a:off x="908871" y="2117596"/>
                <a:ext cx="1548339" cy="590931"/>
              </a:xfrm>
              <a:prstGeom prst="rect">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NGAWI</a:t>
                </a:r>
              </a:p>
              <a:p>
                <a:pPr>
                  <a:lnSpc>
                    <a:spcPct val="90000"/>
                  </a:lnSpc>
                </a:pPr>
                <a:r>
                  <a:rPr lang="en-US" b="1" dirty="0">
                    <a:solidFill>
                      <a:schemeClr val="bg1"/>
                    </a:solidFill>
                    <a:latin typeface="Tw Cen MT" panose="020B0602020104020603" pitchFamily="34" charset="0"/>
                  </a:rPr>
                  <a:t> </a:t>
                </a:r>
                <a:r>
                  <a:rPr lang="en-US" sz="2000" b="1" dirty="0">
                    <a:solidFill>
                      <a:schemeClr val="bg1"/>
                    </a:solidFill>
                    <a:latin typeface="Tw Cen MT" panose="020B0602020104020603" pitchFamily="34" charset="0"/>
                  </a:rPr>
                  <a:t>599</a:t>
                </a:r>
                <a:endParaRPr lang="en-US" sz="2000" b="1" dirty="0">
                  <a:solidFill>
                    <a:schemeClr val="bg1"/>
                  </a:solidFill>
                  <a:latin typeface="Tw Cen MT" panose="020B0602020104020603" pitchFamily="34" charset="0"/>
                  <a:ea typeface="Verdana" pitchFamily="34" charset="0"/>
                </a:endParaRPr>
              </a:p>
            </p:txBody>
          </p:sp>
        </p:grpSp>
        <p:grpSp>
          <p:nvGrpSpPr>
            <p:cNvPr id="6" name="Group 5"/>
            <p:cNvGrpSpPr/>
            <p:nvPr/>
          </p:nvGrpSpPr>
          <p:grpSpPr>
            <a:xfrm>
              <a:off x="690841" y="1987907"/>
              <a:ext cx="1928374" cy="622248"/>
              <a:chOff x="528836" y="2724891"/>
              <a:chExt cx="1928374" cy="622248"/>
            </a:xfrm>
          </p:grpSpPr>
          <p:grpSp>
            <p:nvGrpSpPr>
              <p:cNvPr id="140" name="Group 139">
                <a:extLst>
                  <a:ext uri="{FF2B5EF4-FFF2-40B4-BE49-F238E27FC236}">
                    <a16:creationId xmlns:a16="http://schemas.microsoft.com/office/drawing/2014/main" id="{4797C5D0-96C1-4EF5-A9B1-74E4CAC68B6A}"/>
                  </a:ext>
                </a:extLst>
              </p:cNvPr>
              <p:cNvGrpSpPr/>
              <p:nvPr/>
            </p:nvGrpSpPr>
            <p:grpSpPr>
              <a:xfrm>
                <a:off x="528836" y="2724891"/>
                <a:ext cx="315156" cy="328159"/>
                <a:chOff x="11596033" y="4810628"/>
                <a:chExt cx="353171" cy="367743"/>
              </a:xfrm>
            </p:grpSpPr>
            <p:sp>
              <p:nvSpPr>
                <p:cNvPr id="158" name="Teardrop 157">
                  <a:extLst>
                    <a:ext uri="{FF2B5EF4-FFF2-40B4-BE49-F238E27FC236}">
                      <a16:creationId xmlns:a16="http://schemas.microsoft.com/office/drawing/2014/main" id="{DE608AEE-1247-4A8E-B544-FFA475464CCE}"/>
                    </a:ext>
                  </a:extLst>
                </p:cNvPr>
                <p:cNvSpPr/>
                <p:nvPr/>
              </p:nvSpPr>
              <p:spPr>
                <a:xfrm rot="8222429">
                  <a:off x="11596033" y="4810628"/>
                  <a:ext cx="353171" cy="367743"/>
                </a:xfrm>
                <a:prstGeom prst="teardrop">
                  <a:avLst>
                    <a:gd name="adj" fmla="val 196288"/>
                  </a:avLst>
                </a:prstGeom>
                <a:solidFill>
                  <a:srgbClr val="CC66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59" name="Oval 158">
                  <a:extLst>
                    <a:ext uri="{FF2B5EF4-FFF2-40B4-BE49-F238E27FC236}">
                      <a16:creationId xmlns:a16="http://schemas.microsoft.com/office/drawing/2014/main" id="{6F30ED81-37B4-453C-A272-7B3BB818155B}"/>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41" name="TextBox 140">
                <a:extLst>
                  <a:ext uri="{FF2B5EF4-FFF2-40B4-BE49-F238E27FC236}">
                    <a16:creationId xmlns:a16="http://schemas.microsoft.com/office/drawing/2014/main" id="{3C64B48A-4CED-4C17-A295-4DF9606AFDA3}"/>
                  </a:ext>
                </a:extLst>
              </p:cNvPr>
              <p:cNvSpPr txBox="1"/>
              <p:nvPr/>
            </p:nvSpPr>
            <p:spPr>
              <a:xfrm>
                <a:off x="948002" y="2756208"/>
                <a:ext cx="1509208" cy="590931"/>
              </a:xfrm>
              <a:prstGeom prst="rect">
                <a:avLst/>
              </a:prstGeom>
              <a:solidFill>
                <a:srgbClr val="CC66F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MAGETAN</a:t>
                </a:r>
              </a:p>
              <a:p>
                <a:pPr>
                  <a:lnSpc>
                    <a:spcPct val="90000"/>
                  </a:lnSpc>
                </a:pPr>
                <a:r>
                  <a:rPr lang="en-US" sz="2000" b="1" dirty="0">
                    <a:solidFill>
                      <a:schemeClr val="bg1"/>
                    </a:solidFill>
                    <a:latin typeface="Tw Cen MT" panose="020B0602020104020603" pitchFamily="34" charset="0"/>
                    <a:ea typeface="Verdana" pitchFamily="34" charset="0"/>
                  </a:rPr>
                  <a:t>421</a:t>
                </a:r>
              </a:p>
            </p:txBody>
          </p:sp>
        </p:grpSp>
        <p:grpSp>
          <p:nvGrpSpPr>
            <p:cNvPr id="7" name="Group 6"/>
            <p:cNvGrpSpPr/>
            <p:nvPr/>
          </p:nvGrpSpPr>
          <p:grpSpPr>
            <a:xfrm>
              <a:off x="687544" y="3382512"/>
              <a:ext cx="1931671" cy="602835"/>
              <a:chOff x="525538" y="3339512"/>
              <a:chExt cx="1931671" cy="602835"/>
            </a:xfrm>
          </p:grpSpPr>
          <p:grpSp>
            <p:nvGrpSpPr>
              <p:cNvPr id="142" name="Group 141">
                <a:extLst>
                  <a:ext uri="{FF2B5EF4-FFF2-40B4-BE49-F238E27FC236}">
                    <a16:creationId xmlns:a16="http://schemas.microsoft.com/office/drawing/2014/main" id="{E9823673-FB7E-4189-886B-3FDB1D79118E}"/>
                  </a:ext>
                </a:extLst>
              </p:cNvPr>
              <p:cNvGrpSpPr/>
              <p:nvPr/>
            </p:nvGrpSpPr>
            <p:grpSpPr>
              <a:xfrm>
                <a:off x="525538" y="3339512"/>
                <a:ext cx="315156" cy="328159"/>
                <a:chOff x="11596033" y="4810628"/>
                <a:chExt cx="353171" cy="367743"/>
              </a:xfrm>
            </p:grpSpPr>
            <p:sp>
              <p:nvSpPr>
                <p:cNvPr id="156" name="Teardrop 155">
                  <a:extLst>
                    <a:ext uri="{FF2B5EF4-FFF2-40B4-BE49-F238E27FC236}">
                      <a16:creationId xmlns:a16="http://schemas.microsoft.com/office/drawing/2014/main" id="{5C657ED8-9DA2-4236-88EB-BE3086812F9F}"/>
                    </a:ext>
                  </a:extLst>
                </p:cNvPr>
                <p:cNvSpPr/>
                <p:nvPr/>
              </p:nvSpPr>
              <p:spPr>
                <a:xfrm rot="8222429">
                  <a:off x="11596033" y="4810628"/>
                  <a:ext cx="353171" cy="367743"/>
                </a:xfrm>
                <a:prstGeom prst="teardrop">
                  <a:avLst>
                    <a:gd name="adj" fmla="val 196288"/>
                  </a:avLst>
                </a:prstGeom>
                <a:solidFill>
                  <a:srgbClr val="FFFF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57" name="Oval 156">
                  <a:extLst>
                    <a:ext uri="{FF2B5EF4-FFF2-40B4-BE49-F238E27FC236}">
                      <a16:creationId xmlns:a16="http://schemas.microsoft.com/office/drawing/2014/main" id="{08EDA3E5-661D-49E8-ACF6-AA14BBA866A6}"/>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43" name="TextBox 142">
                <a:extLst>
                  <a:ext uri="{FF2B5EF4-FFF2-40B4-BE49-F238E27FC236}">
                    <a16:creationId xmlns:a16="http://schemas.microsoft.com/office/drawing/2014/main" id="{1D311946-DE9F-4F5A-AD3A-08BFF5EE0EE9}"/>
                  </a:ext>
                </a:extLst>
              </p:cNvPr>
              <p:cNvSpPr txBox="1"/>
              <p:nvPr/>
            </p:nvSpPr>
            <p:spPr>
              <a:xfrm>
                <a:off x="918705" y="3351416"/>
                <a:ext cx="1538504" cy="590931"/>
              </a:xfrm>
              <a:prstGeom prst="rect">
                <a:avLst/>
              </a:prstGeom>
              <a:solidFill>
                <a:srgbClr val="FFFF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rgbClr val="000000"/>
                    </a:solidFill>
                    <a:latin typeface="Tw Cen MT" panose="020B0602020104020603" pitchFamily="34" charset="0"/>
                    <a:ea typeface="Verdana" pitchFamily="34" charset="0"/>
                  </a:rPr>
                  <a:t>PONOROGO</a:t>
                </a:r>
              </a:p>
              <a:p>
                <a:pPr>
                  <a:lnSpc>
                    <a:spcPct val="90000"/>
                  </a:lnSpc>
                </a:pPr>
                <a:r>
                  <a:rPr lang="en-US" b="1" dirty="0">
                    <a:solidFill>
                      <a:srgbClr val="000000"/>
                    </a:solidFill>
                  </a:rPr>
                  <a:t> </a:t>
                </a:r>
                <a:r>
                  <a:rPr lang="en-US" sz="2000" b="1" dirty="0">
                    <a:solidFill>
                      <a:srgbClr val="000000"/>
                    </a:solidFill>
                    <a:latin typeface="Tw Cen MT" panose="020B0602020104020603" pitchFamily="34" charset="0"/>
                  </a:rPr>
                  <a:t>176</a:t>
                </a:r>
                <a:endParaRPr lang="en-US" sz="2400" b="1" dirty="0">
                  <a:solidFill>
                    <a:srgbClr val="000000"/>
                  </a:solidFill>
                  <a:latin typeface="Tw Cen MT" panose="020B0602020104020603" pitchFamily="34" charset="0"/>
                  <a:ea typeface="Verdana" pitchFamily="34" charset="0"/>
                </a:endParaRPr>
              </a:p>
            </p:txBody>
          </p:sp>
        </p:grpSp>
        <p:grpSp>
          <p:nvGrpSpPr>
            <p:cNvPr id="8" name="Group 7"/>
            <p:cNvGrpSpPr/>
            <p:nvPr/>
          </p:nvGrpSpPr>
          <p:grpSpPr>
            <a:xfrm>
              <a:off x="712351" y="2675801"/>
              <a:ext cx="1906864" cy="590931"/>
              <a:chOff x="549630" y="3955336"/>
              <a:chExt cx="1906864" cy="590931"/>
            </a:xfrm>
          </p:grpSpPr>
          <p:grpSp>
            <p:nvGrpSpPr>
              <p:cNvPr id="144" name="Group 143">
                <a:extLst>
                  <a:ext uri="{FF2B5EF4-FFF2-40B4-BE49-F238E27FC236}">
                    <a16:creationId xmlns:a16="http://schemas.microsoft.com/office/drawing/2014/main" id="{D2F457B9-14D3-4BB7-B97C-C0600A0569FE}"/>
                  </a:ext>
                </a:extLst>
              </p:cNvPr>
              <p:cNvGrpSpPr/>
              <p:nvPr/>
            </p:nvGrpSpPr>
            <p:grpSpPr>
              <a:xfrm>
                <a:off x="549630" y="3957593"/>
                <a:ext cx="315156" cy="328159"/>
                <a:chOff x="11596033" y="4810628"/>
                <a:chExt cx="353171" cy="367743"/>
              </a:xfrm>
            </p:grpSpPr>
            <p:sp>
              <p:nvSpPr>
                <p:cNvPr id="154" name="Teardrop 153">
                  <a:extLst>
                    <a:ext uri="{FF2B5EF4-FFF2-40B4-BE49-F238E27FC236}">
                      <a16:creationId xmlns:a16="http://schemas.microsoft.com/office/drawing/2014/main" id="{15E711E2-7C97-418D-BE73-000B93E7F3BB}"/>
                    </a:ext>
                  </a:extLst>
                </p:cNvPr>
                <p:cNvSpPr/>
                <p:nvPr/>
              </p:nvSpPr>
              <p:spPr>
                <a:xfrm rot="8222429">
                  <a:off x="11596033" y="4810628"/>
                  <a:ext cx="353171" cy="367743"/>
                </a:xfrm>
                <a:prstGeom prst="teardrop">
                  <a:avLst>
                    <a:gd name="adj" fmla="val 196288"/>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55" name="Oval 154">
                  <a:extLst>
                    <a:ext uri="{FF2B5EF4-FFF2-40B4-BE49-F238E27FC236}">
                      <a16:creationId xmlns:a16="http://schemas.microsoft.com/office/drawing/2014/main" id="{B0291067-E8D1-40CA-885E-D8F9A8485CC0}"/>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45" name="TextBox 144">
                <a:extLst>
                  <a:ext uri="{FF2B5EF4-FFF2-40B4-BE49-F238E27FC236}">
                    <a16:creationId xmlns:a16="http://schemas.microsoft.com/office/drawing/2014/main" id="{A08E0F28-3253-45FE-A27B-04FE8E4EFD75}"/>
                  </a:ext>
                </a:extLst>
              </p:cNvPr>
              <p:cNvSpPr txBox="1"/>
              <p:nvPr/>
            </p:nvSpPr>
            <p:spPr>
              <a:xfrm>
                <a:off x="899155" y="3955336"/>
                <a:ext cx="1557339" cy="590931"/>
              </a:xfrm>
              <a:prstGeom prst="rect">
                <a:avLst/>
              </a:prstGeom>
              <a:solidFill>
                <a:schemeClr val="accent6">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MADIUN</a:t>
                </a:r>
                <a:endParaRPr lang="en-US" sz="2000" b="1" dirty="0">
                  <a:solidFill>
                    <a:schemeClr val="bg1"/>
                  </a:solidFill>
                  <a:latin typeface="Tw Cen MT" panose="020B0602020104020603" pitchFamily="34" charset="0"/>
                  <a:ea typeface="Verdana" pitchFamily="34" charset="0"/>
                </a:endParaRPr>
              </a:p>
              <a:p>
                <a:pPr>
                  <a:lnSpc>
                    <a:spcPct val="90000"/>
                  </a:lnSpc>
                </a:pPr>
                <a:r>
                  <a:rPr lang="en-US" sz="2000" b="1" dirty="0">
                    <a:solidFill>
                      <a:schemeClr val="bg1"/>
                    </a:solidFill>
                    <a:latin typeface="Tw Cen MT" panose="020B0602020104020603" pitchFamily="34" charset="0"/>
                    <a:ea typeface="Verdana" pitchFamily="34" charset="0"/>
                  </a:rPr>
                  <a:t>121</a:t>
                </a:r>
                <a:endParaRPr lang="en-US" sz="1600" b="1" dirty="0">
                  <a:solidFill>
                    <a:schemeClr val="bg1"/>
                  </a:solidFill>
                  <a:latin typeface="Tw Cen MT" panose="020B0602020104020603" pitchFamily="34" charset="0"/>
                  <a:ea typeface="Verdana" pitchFamily="34" charset="0"/>
                </a:endParaRPr>
              </a:p>
            </p:txBody>
          </p:sp>
        </p:grpSp>
        <p:grpSp>
          <p:nvGrpSpPr>
            <p:cNvPr id="9" name="Group 8"/>
            <p:cNvGrpSpPr/>
            <p:nvPr/>
          </p:nvGrpSpPr>
          <p:grpSpPr>
            <a:xfrm>
              <a:off x="696961" y="4065611"/>
              <a:ext cx="1924527" cy="604855"/>
              <a:chOff x="552489" y="4585523"/>
              <a:chExt cx="1924527" cy="604855"/>
            </a:xfrm>
          </p:grpSpPr>
          <p:grpSp>
            <p:nvGrpSpPr>
              <p:cNvPr id="146" name="Group 145">
                <a:extLst>
                  <a:ext uri="{FF2B5EF4-FFF2-40B4-BE49-F238E27FC236}">
                    <a16:creationId xmlns:a16="http://schemas.microsoft.com/office/drawing/2014/main" id="{DB1A3B98-1D21-4937-B336-93DAF2BDDE1F}"/>
                  </a:ext>
                </a:extLst>
              </p:cNvPr>
              <p:cNvGrpSpPr/>
              <p:nvPr/>
            </p:nvGrpSpPr>
            <p:grpSpPr>
              <a:xfrm>
                <a:off x="552489" y="4585523"/>
                <a:ext cx="315156" cy="328159"/>
                <a:chOff x="11467437" y="1659304"/>
                <a:chExt cx="353171" cy="367743"/>
              </a:xfrm>
            </p:grpSpPr>
            <p:sp>
              <p:nvSpPr>
                <p:cNvPr id="152" name="Teardrop 151">
                  <a:extLst>
                    <a:ext uri="{FF2B5EF4-FFF2-40B4-BE49-F238E27FC236}">
                      <a16:creationId xmlns:a16="http://schemas.microsoft.com/office/drawing/2014/main" id="{89F696B6-E929-42A5-A49D-56E812F4F82D}"/>
                    </a:ext>
                  </a:extLst>
                </p:cNvPr>
                <p:cNvSpPr/>
                <p:nvPr/>
              </p:nvSpPr>
              <p:spPr>
                <a:xfrm rot="8222429">
                  <a:off x="11467437" y="1659304"/>
                  <a:ext cx="353171" cy="367743"/>
                </a:xfrm>
                <a:prstGeom prst="teardrop">
                  <a:avLst>
                    <a:gd name="adj" fmla="val 196288"/>
                  </a:avLst>
                </a:prstGeom>
                <a:solidFill>
                  <a:srgbClr val="0000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53" name="Oval 152">
                  <a:extLst>
                    <a:ext uri="{FF2B5EF4-FFF2-40B4-BE49-F238E27FC236}">
                      <a16:creationId xmlns:a16="http://schemas.microsoft.com/office/drawing/2014/main" id="{46575AC8-686D-4C7F-BDE9-5295070501D0}"/>
                    </a:ext>
                  </a:extLst>
                </p:cNvPr>
                <p:cNvSpPr/>
                <p:nvPr/>
              </p:nvSpPr>
              <p:spPr>
                <a:xfrm>
                  <a:off x="11536010" y="1730313"/>
                  <a:ext cx="210281" cy="1701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47" name="TextBox 146">
                <a:extLst>
                  <a:ext uri="{FF2B5EF4-FFF2-40B4-BE49-F238E27FC236}">
                    <a16:creationId xmlns:a16="http://schemas.microsoft.com/office/drawing/2014/main" id="{8345E6B0-68EF-4291-AAF9-6986400FF06F}"/>
                  </a:ext>
                </a:extLst>
              </p:cNvPr>
              <p:cNvSpPr txBox="1"/>
              <p:nvPr/>
            </p:nvSpPr>
            <p:spPr>
              <a:xfrm>
                <a:off x="928677" y="4599447"/>
                <a:ext cx="1548339" cy="590931"/>
              </a:xfrm>
              <a:prstGeom prst="rect">
                <a:avLst/>
              </a:prstGeom>
              <a:solidFill>
                <a:srgbClr val="1302E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PACITAN</a:t>
                </a:r>
              </a:p>
              <a:p>
                <a:pPr>
                  <a:lnSpc>
                    <a:spcPct val="90000"/>
                  </a:lnSpc>
                </a:pPr>
                <a:r>
                  <a:rPr lang="en-US" sz="2000" b="1" dirty="0">
                    <a:solidFill>
                      <a:schemeClr val="bg1"/>
                    </a:solidFill>
                    <a:latin typeface="Tw Cen MT" panose="020B0602020104020603" pitchFamily="34" charset="0"/>
                    <a:ea typeface="Verdana" pitchFamily="34" charset="0"/>
                  </a:rPr>
                  <a:t>136</a:t>
                </a:r>
              </a:p>
            </p:txBody>
          </p:sp>
        </p:grpSp>
        <p:grpSp>
          <p:nvGrpSpPr>
            <p:cNvPr id="10" name="Group 9"/>
            <p:cNvGrpSpPr/>
            <p:nvPr/>
          </p:nvGrpSpPr>
          <p:grpSpPr>
            <a:xfrm>
              <a:off x="727015" y="4710548"/>
              <a:ext cx="1896518" cy="602835"/>
              <a:chOff x="561462" y="5187149"/>
              <a:chExt cx="1896518" cy="602835"/>
            </a:xfrm>
          </p:grpSpPr>
          <p:grpSp>
            <p:nvGrpSpPr>
              <p:cNvPr id="148" name="Group 147">
                <a:extLst>
                  <a:ext uri="{FF2B5EF4-FFF2-40B4-BE49-F238E27FC236}">
                    <a16:creationId xmlns:a16="http://schemas.microsoft.com/office/drawing/2014/main" id="{98133E1D-3AC6-4691-A8D8-866E1E30DD71}"/>
                  </a:ext>
                </a:extLst>
              </p:cNvPr>
              <p:cNvGrpSpPr/>
              <p:nvPr/>
            </p:nvGrpSpPr>
            <p:grpSpPr>
              <a:xfrm>
                <a:off x="561462" y="5187149"/>
                <a:ext cx="315156" cy="328159"/>
                <a:chOff x="11596033" y="4810628"/>
                <a:chExt cx="353171" cy="367743"/>
              </a:xfrm>
            </p:grpSpPr>
            <p:sp>
              <p:nvSpPr>
                <p:cNvPr id="150" name="Teardrop 149">
                  <a:extLst>
                    <a:ext uri="{FF2B5EF4-FFF2-40B4-BE49-F238E27FC236}">
                      <a16:creationId xmlns:a16="http://schemas.microsoft.com/office/drawing/2014/main" id="{DF0A661B-9691-49FC-B77C-48EBCAC653B4}"/>
                    </a:ext>
                  </a:extLst>
                </p:cNvPr>
                <p:cNvSpPr/>
                <p:nvPr/>
              </p:nvSpPr>
              <p:spPr>
                <a:xfrm rot="8222429">
                  <a:off x="11596033" y="4810628"/>
                  <a:ext cx="353171" cy="367743"/>
                </a:xfrm>
                <a:prstGeom prst="teardrop">
                  <a:avLst>
                    <a:gd name="adj" fmla="val 196288"/>
                  </a:avLst>
                </a:prstGeom>
                <a:solidFill>
                  <a:srgbClr val="80008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51" name="Oval 150">
                  <a:extLst>
                    <a:ext uri="{FF2B5EF4-FFF2-40B4-BE49-F238E27FC236}">
                      <a16:creationId xmlns:a16="http://schemas.microsoft.com/office/drawing/2014/main" id="{CAD8B1EB-7D8C-4FD2-9156-E048D96A266E}"/>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49" name="TextBox 148">
                <a:extLst>
                  <a:ext uri="{FF2B5EF4-FFF2-40B4-BE49-F238E27FC236}">
                    <a16:creationId xmlns:a16="http://schemas.microsoft.com/office/drawing/2014/main" id="{10AD55B8-430F-4856-B887-C7F46AFD79DC}"/>
                  </a:ext>
                </a:extLst>
              </p:cNvPr>
              <p:cNvSpPr txBox="1"/>
              <p:nvPr/>
            </p:nvSpPr>
            <p:spPr>
              <a:xfrm>
                <a:off x="909641" y="5199053"/>
                <a:ext cx="1548339" cy="590931"/>
              </a:xfrm>
              <a:prstGeom prst="rect">
                <a:avLst/>
              </a:prstGeom>
              <a:solidFill>
                <a:srgbClr val="8000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BOJONEGORO</a:t>
                </a:r>
              </a:p>
              <a:p>
                <a:pPr>
                  <a:lnSpc>
                    <a:spcPct val="90000"/>
                  </a:lnSpc>
                </a:pPr>
                <a:r>
                  <a:rPr lang="en-US" sz="2000" b="1" dirty="0">
                    <a:solidFill>
                      <a:schemeClr val="bg1"/>
                    </a:solidFill>
                    <a:latin typeface="Tw Cen MT" panose="020B0602020104020603" pitchFamily="34" charset="0"/>
                    <a:ea typeface="Verdana" pitchFamily="34" charset="0"/>
                  </a:rPr>
                  <a:t>33</a:t>
                </a:r>
              </a:p>
            </p:txBody>
          </p:sp>
        </p:grpSp>
      </p:grpSp>
      <p:grpSp>
        <p:nvGrpSpPr>
          <p:cNvPr id="12" name="Group 11"/>
          <p:cNvGrpSpPr/>
          <p:nvPr/>
        </p:nvGrpSpPr>
        <p:grpSpPr>
          <a:xfrm>
            <a:off x="1326293" y="5969310"/>
            <a:ext cx="3182445" cy="646855"/>
            <a:chOff x="563676" y="5808462"/>
            <a:chExt cx="3182445" cy="646855"/>
          </a:xfrm>
        </p:grpSpPr>
        <p:grpSp>
          <p:nvGrpSpPr>
            <p:cNvPr id="11" name="Group 10"/>
            <p:cNvGrpSpPr/>
            <p:nvPr/>
          </p:nvGrpSpPr>
          <p:grpSpPr>
            <a:xfrm>
              <a:off x="563676" y="5808462"/>
              <a:ext cx="3182445" cy="646855"/>
              <a:chOff x="563676" y="5808462"/>
              <a:chExt cx="3182445" cy="646855"/>
            </a:xfrm>
          </p:grpSpPr>
          <p:sp>
            <p:nvSpPr>
              <p:cNvPr id="187" name="TextBox 186">
                <a:extLst>
                  <a:ext uri="{FF2B5EF4-FFF2-40B4-BE49-F238E27FC236}">
                    <a16:creationId xmlns:a16="http://schemas.microsoft.com/office/drawing/2014/main" id="{611DA04B-A231-4D47-A4CF-8AE7BAAA848E}"/>
                  </a:ext>
                </a:extLst>
              </p:cNvPr>
              <p:cNvSpPr txBox="1"/>
              <p:nvPr/>
            </p:nvSpPr>
            <p:spPr>
              <a:xfrm>
                <a:off x="948088" y="5912989"/>
                <a:ext cx="2798033" cy="542328"/>
              </a:xfrm>
              <a:prstGeom prst="rect">
                <a:avLst/>
              </a:prstGeom>
              <a:solidFill>
                <a:srgbClr val="92D05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LAIN JATENG DAN JATIM</a:t>
                </a:r>
                <a:endParaRPr lang="en-US" sz="1606" b="1" dirty="0">
                  <a:solidFill>
                    <a:schemeClr val="bg1"/>
                  </a:solidFill>
                  <a:latin typeface="Verdana" pitchFamily="34" charset="0"/>
                  <a:ea typeface="Verdana" pitchFamily="34" charset="0"/>
                </a:endParaRPr>
              </a:p>
              <a:p>
                <a:pPr>
                  <a:lnSpc>
                    <a:spcPct val="90000"/>
                  </a:lnSpc>
                </a:pPr>
                <a:r>
                  <a:rPr lang="en-US" sz="2000" b="1" dirty="0">
                    <a:solidFill>
                      <a:schemeClr val="bg1"/>
                    </a:solidFill>
                    <a:latin typeface="Tw Cen MT" panose="020B0602020104020603" pitchFamily="34" charset="0"/>
                    <a:ea typeface="Verdana" pitchFamily="34" charset="0"/>
                  </a:rPr>
                  <a:t>678</a:t>
                </a:r>
                <a:endParaRPr lang="en-US" sz="1249" b="1" dirty="0">
                  <a:solidFill>
                    <a:schemeClr val="bg1"/>
                  </a:solidFill>
                  <a:latin typeface="Verdana" pitchFamily="34" charset="0"/>
                  <a:ea typeface="Verdana" pitchFamily="34" charset="0"/>
                </a:endParaRPr>
              </a:p>
            </p:txBody>
          </p:sp>
          <p:grpSp>
            <p:nvGrpSpPr>
              <p:cNvPr id="188" name="Group 187">
                <a:extLst>
                  <a:ext uri="{FF2B5EF4-FFF2-40B4-BE49-F238E27FC236}">
                    <a16:creationId xmlns:a16="http://schemas.microsoft.com/office/drawing/2014/main" id="{16836651-0657-4786-BAC0-2487C97E8EEE}"/>
                  </a:ext>
                </a:extLst>
              </p:cNvPr>
              <p:cNvGrpSpPr/>
              <p:nvPr/>
            </p:nvGrpSpPr>
            <p:grpSpPr>
              <a:xfrm>
                <a:off x="563676" y="5808462"/>
                <a:ext cx="310727" cy="328160"/>
                <a:chOff x="11596033" y="4810628"/>
                <a:chExt cx="353171" cy="367743"/>
              </a:xfrm>
              <a:solidFill>
                <a:srgbClr val="92D050"/>
              </a:solidFill>
            </p:grpSpPr>
            <p:sp>
              <p:nvSpPr>
                <p:cNvPr id="189" name="Teardrop 188">
                  <a:extLst>
                    <a:ext uri="{FF2B5EF4-FFF2-40B4-BE49-F238E27FC236}">
                      <a16:creationId xmlns:a16="http://schemas.microsoft.com/office/drawing/2014/main" id="{B8B9EDDC-C137-4730-AFC9-CD3F5A932D66}"/>
                    </a:ext>
                  </a:extLst>
                </p:cNvPr>
                <p:cNvSpPr/>
                <p:nvPr/>
              </p:nvSpPr>
              <p:spPr>
                <a:xfrm rot="8222429">
                  <a:off x="11596033" y="4810628"/>
                  <a:ext cx="353171" cy="367743"/>
                </a:xfrm>
                <a:prstGeom prst="teardrop">
                  <a:avLst>
                    <a:gd name="adj" fmla="val 196288"/>
                  </a:avLst>
                </a:prstGeom>
                <a:grp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90" name="Oval 189">
                  <a:extLst>
                    <a:ext uri="{FF2B5EF4-FFF2-40B4-BE49-F238E27FC236}">
                      <a16:creationId xmlns:a16="http://schemas.microsoft.com/office/drawing/2014/main" id="{F9BF2311-09A3-4131-976C-7B2332159E12}"/>
                    </a:ext>
                  </a:extLst>
                </p:cNvPr>
                <p:cNvSpPr/>
                <p:nvPr/>
              </p:nvSpPr>
              <p:spPr>
                <a:xfrm>
                  <a:off x="11693872" y="4909755"/>
                  <a:ext cx="157492" cy="1819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sp>
          <p:nvSpPr>
            <p:cNvPr id="191" name="Oval 190">
              <a:extLst>
                <a:ext uri="{FF2B5EF4-FFF2-40B4-BE49-F238E27FC236}">
                  <a16:creationId xmlns:a16="http://schemas.microsoft.com/office/drawing/2014/main" id="{5D92474C-5280-4E4D-875E-F95E8EC2C0E8}"/>
                </a:ext>
              </a:extLst>
            </p:cNvPr>
            <p:cNvSpPr/>
            <p:nvPr/>
          </p:nvSpPr>
          <p:spPr>
            <a:xfrm>
              <a:off x="641435" y="5913796"/>
              <a:ext cx="140540" cy="1623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92" name="Rectangle: Rounded Corners 191">
            <a:extLst>
              <a:ext uri="{FF2B5EF4-FFF2-40B4-BE49-F238E27FC236}">
                <a16:creationId xmlns:a16="http://schemas.microsoft.com/office/drawing/2014/main" id="{8E6B48C3-0BA4-4874-A8EA-342B40749294}"/>
              </a:ext>
            </a:extLst>
          </p:cNvPr>
          <p:cNvSpPr/>
          <p:nvPr/>
        </p:nvSpPr>
        <p:spPr>
          <a:xfrm>
            <a:off x="2863721" y="448216"/>
            <a:ext cx="5715974" cy="568234"/>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DATA WILAYAH CAKUPAN JAWA TIMUR</a:t>
            </a:r>
          </a:p>
        </p:txBody>
      </p:sp>
      <p:pic>
        <p:nvPicPr>
          <p:cNvPr id="2" name="Picture 1"/>
          <p:cNvPicPr>
            <a:picLocks noChangeAspect="1"/>
          </p:cNvPicPr>
          <p:nvPr/>
        </p:nvPicPr>
        <p:blipFill>
          <a:blip r:embed="rId3"/>
          <a:stretch>
            <a:fillRect/>
          </a:stretch>
        </p:blipFill>
        <p:spPr>
          <a:xfrm>
            <a:off x="2576825" y="1172100"/>
            <a:ext cx="9028959" cy="5035732"/>
          </a:xfrm>
          <a:prstGeom prst="rect">
            <a:avLst/>
          </a:prstGeom>
        </p:spPr>
      </p:pic>
    </p:spTree>
    <p:extLst>
      <p:ext uri="{BB962C8B-B14F-4D97-AF65-F5344CB8AC3E}">
        <p14:creationId xmlns:p14="http://schemas.microsoft.com/office/powerpoint/2010/main" val="3486969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4201701"/>
            <a:ext cx="12192000" cy="26562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135" name="Rectangle 134">
            <a:extLst>
              <a:ext uri="{FF2B5EF4-FFF2-40B4-BE49-F238E27FC236}">
                <a16:creationId xmlns:a16="http://schemas.microsoft.com/office/drawing/2014/main" id="{D3A30882-3FD9-4B7B-B444-2791C8C6AB5C}"/>
              </a:ext>
            </a:extLst>
          </p:cNvPr>
          <p:cNvSpPr/>
          <p:nvPr/>
        </p:nvSpPr>
        <p:spPr>
          <a:xfrm>
            <a:off x="4855088" y="156392"/>
            <a:ext cx="2195795" cy="412037"/>
          </a:xfrm>
          <a:prstGeom prst="rect">
            <a:avLst/>
          </a:prstGeom>
          <a:solidFill>
            <a:schemeClr val="accent6">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lIns="81598" tIns="40799" rIns="81598" bIns="40799">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142" b="1" dirty="0">
                <a:ln/>
                <a:latin typeface="Verdana" panose="020B0604030504040204" pitchFamily="34" charset="0"/>
                <a:ea typeface="Verdana" panose="020B0604030504040204" pitchFamily="34" charset="0"/>
                <a:cs typeface="Verdana" panose="020B0604030504040204" pitchFamily="34" charset="0"/>
              </a:rPr>
              <a:t>RAWAT INAP</a:t>
            </a:r>
          </a:p>
        </p:txBody>
      </p:sp>
      <p:grpSp>
        <p:nvGrpSpPr>
          <p:cNvPr id="4" name="Group 3"/>
          <p:cNvGrpSpPr/>
          <p:nvPr/>
        </p:nvGrpSpPr>
        <p:grpSpPr>
          <a:xfrm>
            <a:off x="45741" y="1797895"/>
            <a:ext cx="2113435" cy="3554714"/>
            <a:chOff x="95995" y="1704253"/>
            <a:chExt cx="2113435" cy="3554714"/>
          </a:xfrm>
        </p:grpSpPr>
        <p:grpSp>
          <p:nvGrpSpPr>
            <p:cNvPr id="136" name="Group 135">
              <a:extLst>
                <a:ext uri="{FF2B5EF4-FFF2-40B4-BE49-F238E27FC236}">
                  <a16:creationId xmlns:a16="http://schemas.microsoft.com/office/drawing/2014/main" id="{77E48E4B-0AA6-4786-BD02-4BC2F6236E98}"/>
                </a:ext>
              </a:extLst>
            </p:cNvPr>
            <p:cNvGrpSpPr/>
            <p:nvPr/>
          </p:nvGrpSpPr>
          <p:grpSpPr>
            <a:xfrm>
              <a:off x="168860" y="3940867"/>
              <a:ext cx="2040570" cy="622685"/>
              <a:chOff x="7561947" y="1420807"/>
              <a:chExt cx="2230840" cy="697792"/>
            </a:xfrm>
          </p:grpSpPr>
          <p:grpSp>
            <p:nvGrpSpPr>
              <p:cNvPr id="137" name="Group 136">
                <a:extLst>
                  <a:ext uri="{FF2B5EF4-FFF2-40B4-BE49-F238E27FC236}">
                    <a16:creationId xmlns:a16="http://schemas.microsoft.com/office/drawing/2014/main" id="{26CF0AE0-D9AC-4EDA-916D-902D205C483D}"/>
                  </a:ext>
                </a:extLst>
              </p:cNvPr>
              <p:cNvGrpSpPr/>
              <p:nvPr/>
            </p:nvGrpSpPr>
            <p:grpSpPr>
              <a:xfrm>
                <a:off x="7561947" y="1420807"/>
                <a:ext cx="337762" cy="339648"/>
                <a:chOff x="11596033" y="4810628"/>
                <a:chExt cx="353171" cy="367743"/>
              </a:xfrm>
            </p:grpSpPr>
            <p:sp>
              <p:nvSpPr>
                <p:cNvPr id="139" name="Teardrop 138">
                  <a:extLst>
                    <a:ext uri="{FF2B5EF4-FFF2-40B4-BE49-F238E27FC236}">
                      <a16:creationId xmlns:a16="http://schemas.microsoft.com/office/drawing/2014/main" id="{12CF8067-4178-41C4-A4B7-53AD69D2B3F1}"/>
                    </a:ext>
                  </a:extLst>
                </p:cNvPr>
                <p:cNvSpPr/>
                <p:nvPr/>
              </p:nvSpPr>
              <p:spPr>
                <a:xfrm rot="8222429">
                  <a:off x="11596033" y="4810628"/>
                  <a:ext cx="353171" cy="367743"/>
                </a:xfrm>
                <a:prstGeom prst="teardrop">
                  <a:avLst>
                    <a:gd name="adj" fmla="val 196288"/>
                  </a:avLst>
                </a:prstGeom>
                <a:solidFill>
                  <a:srgbClr val="FF66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40" name="Oval 139">
                  <a:extLst>
                    <a:ext uri="{FF2B5EF4-FFF2-40B4-BE49-F238E27FC236}">
                      <a16:creationId xmlns:a16="http://schemas.microsoft.com/office/drawing/2014/main" id="{B4410D0F-3E37-489F-9AAF-1F197A7FE8E7}"/>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38" name="TextBox 137">
                <a:extLst>
                  <a:ext uri="{FF2B5EF4-FFF2-40B4-BE49-F238E27FC236}">
                    <a16:creationId xmlns:a16="http://schemas.microsoft.com/office/drawing/2014/main" id="{960FD6D4-A4A0-4F46-944C-FE35265D4F28}"/>
                  </a:ext>
                </a:extLst>
              </p:cNvPr>
              <p:cNvSpPr txBox="1"/>
              <p:nvPr/>
            </p:nvSpPr>
            <p:spPr>
              <a:xfrm>
                <a:off x="7993068" y="1456391"/>
                <a:ext cx="1799719" cy="662208"/>
              </a:xfrm>
              <a:prstGeom prst="rect">
                <a:avLst/>
              </a:prstGeom>
              <a:solidFill>
                <a:srgbClr val="FF66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KARANGANYAR</a:t>
                </a:r>
              </a:p>
              <a:p>
                <a:pPr>
                  <a:lnSpc>
                    <a:spcPct val="90000"/>
                  </a:lnSpc>
                </a:pPr>
                <a:r>
                  <a:rPr lang="en-US" sz="2000" b="1" dirty="0">
                    <a:solidFill>
                      <a:schemeClr val="bg1"/>
                    </a:solidFill>
                    <a:latin typeface="Tw Cen MT" panose="020B0602020104020603" pitchFamily="34" charset="0"/>
                    <a:ea typeface="Verdana" pitchFamily="34" charset="0"/>
                  </a:rPr>
                  <a:t>288</a:t>
                </a:r>
              </a:p>
            </p:txBody>
          </p:sp>
        </p:grpSp>
        <p:grpSp>
          <p:nvGrpSpPr>
            <p:cNvPr id="141" name="Group 140">
              <a:extLst>
                <a:ext uri="{FF2B5EF4-FFF2-40B4-BE49-F238E27FC236}">
                  <a16:creationId xmlns:a16="http://schemas.microsoft.com/office/drawing/2014/main" id="{9F79CAF5-5CEE-4B1B-ADAB-8A62AE1FF6CE}"/>
                </a:ext>
              </a:extLst>
            </p:cNvPr>
            <p:cNvGrpSpPr/>
            <p:nvPr/>
          </p:nvGrpSpPr>
          <p:grpSpPr>
            <a:xfrm>
              <a:off x="192330" y="1704253"/>
              <a:ext cx="1951328" cy="627783"/>
              <a:chOff x="163237" y="2216212"/>
              <a:chExt cx="2132493" cy="703506"/>
            </a:xfrm>
          </p:grpSpPr>
          <p:grpSp>
            <p:nvGrpSpPr>
              <p:cNvPr id="142" name="Group 141">
                <a:extLst>
                  <a:ext uri="{FF2B5EF4-FFF2-40B4-BE49-F238E27FC236}">
                    <a16:creationId xmlns:a16="http://schemas.microsoft.com/office/drawing/2014/main" id="{F8980F7E-3526-4CCF-8D8D-69FCB167F5AC}"/>
                  </a:ext>
                </a:extLst>
              </p:cNvPr>
              <p:cNvGrpSpPr/>
              <p:nvPr/>
            </p:nvGrpSpPr>
            <p:grpSpPr>
              <a:xfrm>
                <a:off x="163237" y="2216212"/>
                <a:ext cx="342805" cy="361498"/>
                <a:chOff x="11596033" y="4810628"/>
                <a:chExt cx="353171" cy="367743"/>
              </a:xfrm>
            </p:grpSpPr>
            <p:sp>
              <p:nvSpPr>
                <p:cNvPr id="144" name="Teardrop 143">
                  <a:extLst>
                    <a:ext uri="{FF2B5EF4-FFF2-40B4-BE49-F238E27FC236}">
                      <a16:creationId xmlns:a16="http://schemas.microsoft.com/office/drawing/2014/main" id="{582E9E8C-428F-43A5-BF2A-0A7676848F04}"/>
                    </a:ext>
                  </a:extLst>
                </p:cNvPr>
                <p:cNvSpPr/>
                <p:nvPr/>
              </p:nvSpPr>
              <p:spPr>
                <a:xfrm rot="8222429">
                  <a:off x="11596033" y="4810628"/>
                  <a:ext cx="353171" cy="367743"/>
                </a:xfrm>
                <a:prstGeom prst="teardrop">
                  <a:avLst>
                    <a:gd name="adj" fmla="val 196288"/>
                  </a:avLst>
                </a:prstGeom>
                <a:solidFill>
                  <a:srgbClr val="00B0F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45" name="Oval 144">
                  <a:extLst>
                    <a:ext uri="{FF2B5EF4-FFF2-40B4-BE49-F238E27FC236}">
                      <a16:creationId xmlns:a16="http://schemas.microsoft.com/office/drawing/2014/main" id="{24201215-7920-423F-A4B3-D522C132EEB0}"/>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43" name="TextBox 142">
                <a:extLst>
                  <a:ext uri="{FF2B5EF4-FFF2-40B4-BE49-F238E27FC236}">
                    <a16:creationId xmlns:a16="http://schemas.microsoft.com/office/drawing/2014/main" id="{8CA49ED3-F903-4EBC-B119-C7D59EB9CB93}"/>
                  </a:ext>
                </a:extLst>
              </p:cNvPr>
              <p:cNvSpPr txBox="1"/>
              <p:nvPr/>
            </p:nvSpPr>
            <p:spPr>
              <a:xfrm>
                <a:off x="560626" y="2257509"/>
                <a:ext cx="1735104" cy="662209"/>
              </a:xfrm>
              <a:prstGeom prst="rect">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SURAKARTA</a:t>
                </a:r>
                <a:endParaRPr lang="en-US" sz="2000" b="1" dirty="0">
                  <a:solidFill>
                    <a:schemeClr val="bg1"/>
                  </a:solidFill>
                  <a:latin typeface="Tw Cen MT" panose="020B0602020104020603" pitchFamily="34" charset="0"/>
                  <a:ea typeface="Verdana" pitchFamily="34" charset="0"/>
                </a:endParaRPr>
              </a:p>
              <a:p>
                <a:pPr>
                  <a:lnSpc>
                    <a:spcPct val="90000"/>
                  </a:lnSpc>
                </a:pPr>
                <a:r>
                  <a:rPr lang="en-US" sz="2000" b="1" dirty="0">
                    <a:solidFill>
                      <a:schemeClr val="bg1"/>
                    </a:solidFill>
                    <a:latin typeface="Tw Cen MT" panose="020B0602020104020603" pitchFamily="34" charset="0"/>
                    <a:ea typeface="Verdana" pitchFamily="34" charset="0"/>
                  </a:rPr>
                  <a:t>281</a:t>
                </a:r>
              </a:p>
            </p:txBody>
          </p:sp>
        </p:grpSp>
        <p:grpSp>
          <p:nvGrpSpPr>
            <p:cNvPr id="146" name="Group 145">
              <a:extLst>
                <a:ext uri="{FF2B5EF4-FFF2-40B4-BE49-F238E27FC236}">
                  <a16:creationId xmlns:a16="http://schemas.microsoft.com/office/drawing/2014/main" id="{6244B0BF-0786-4805-A775-208F5710F128}"/>
                </a:ext>
              </a:extLst>
            </p:cNvPr>
            <p:cNvGrpSpPr/>
            <p:nvPr/>
          </p:nvGrpSpPr>
          <p:grpSpPr>
            <a:xfrm>
              <a:off x="95995" y="4638021"/>
              <a:ext cx="2094523" cy="620946"/>
              <a:chOff x="3967108" y="128058"/>
              <a:chExt cx="2160980" cy="726040"/>
            </a:xfrm>
          </p:grpSpPr>
          <p:grpSp>
            <p:nvGrpSpPr>
              <p:cNvPr id="147" name="Group 146">
                <a:extLst>
                  <a:ext uri="{FF2B5EF4-FFF2-40B4-BE49-F238E27FC236}">
                    <a16:creationId xmlns:a16="http://schemas.microsoft.com/office/drawing/2014/main" id="{B16E62F9-8FE8-42B3-9E1B-962677F8E65A}"/>
                  </a:ext>
                </a:extLst>
              </p:cNvPr>
              <p:cNvGrpSpPr/>
              <p:nvPr/>
            </p:nvGrpSpPr>
            <p:grpSpPr>
              <a:xfrm>
                <a:off x="3967108" y="128058"/>
                <a:ext cx="353171" cy="367743"/>
                <a:chOff x="11596033" y="4810628"/>
                <a:chExt cx="353171" cy="367743"/>
              </a:xfrm>
            </p:grpSpPr>
            <p:sp>
              <p:nvSpPr>
                <p:cNvPr id="149" name="Teardrop 148">
                  <a:extLst>
                    <a:ext uri="{FF2B5EF4-FFF2-40B4-BE49-F238E27FC236}">
                      <a16:creationId xmlns:a16="http://schemas.microsoft.com/office/drawing/2014/main" id="{CB18ADB5-6436-4F88-8CA5-D42AF2CE72B9}"/>
                    </a:ext>
                  </a:extLst>
                </p:cNvPr>
                <p:cNvSpPr/>
                <p:nvPr/>
              </p:nvSpPr>
              <p:spPr>
                <a:xfrm rot="8222429">
                  <a:off x="11596033" y="4810628"/>
                  <a:ext cx="353171" cy="367743"/>
                </a:xfrm>
                <a:prstGeom prst="teardrop">
                  <a:avLst>
                    <a:gd name="adj" fmla="val 196288"/>
                  </a:avLst>
                </a:prstGeom>
                <a:solidFill>
                  <a:srgbClr val="CC66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50" name="Oval 149">
                  <a:extLst>
                    <a:ext uri="{FF2B5EF4-FFF2-40B4-BE49-F238E27FC236}">
                      <a16:creationId xmlns:a16="http://schemas.microsoft.com/office/drawing/2014/main" id="{14C82195-FD5D-44BD-B435-2F8037425E66}"/>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48" name="TextBox 147">
                <a:extLst>
                  <a:ext uri="{FF2B5EF4-FFF2-40B4-BE49-F238E27FC236}">
                    <a16:creationId xmlns:a16="http://schemas.microsoft.com/office/drawing/2014/main" id="{C122C535-FB69-4614-8ECA-331727155D63}"/>
                  </a:ext>
                </a:extLst>
              </p:cNvPr>
              <p:cNvSpPr txBox="1"/>
              <p:nvPr/>
            </p:nvSpPr>
            <p:spPr>
              <a:xfrm>
                <a:off x="4436835" y="163153"/>
                <a:ext cx="1691253" cy="690945"/>
              </a:xfrm>
              <a:prstGeom prst="rect">
                <a:avLst/>
              </a:prstGeom>
              <a:solidFill>
                <a:srgbClr val="CC66F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SRAGEN</a:t>
                </a:r>
              </a:p>
              <a:p>
                <a:pPr>
                  <a:lnSpc>
                    <a:spcPct val="90000"/>
                  </a:lnSpc>
                </a:pPr>
                <a:r>
                  <a:rPr lang="en-US" sz="2000" b="1" dirty="0">
                    <a:solidFill>
                      <a:schemeClr val="bg1"/>
                    </a:solidFill>
                    <a:latin typeface="Tw Cen MT" panose="020B0602020104020603" pitchFamily="34" charset="0"/>
                    <a:ea typeface="Verdana" pitchFamily="34" charset="0"/>
                  </a:rPr>
                  <a:t>289</a:t>
                </a:r>
                <a:endParaRPr lang="en-US" sz="1600" b="1" dirty="0">
                  <a:solidFill>
                    <a:schemeClr val="bg1"/>
                  </a:solidFill>
                  <a:latin typeface="Tw Cen MT" panose="020B0602020104020603" pitchFamily="34" charset="0"/>
                  <a:ea typeface="Verdana" pitchFamily="34" charset="0"/>
                </a:endParaRPr>
              </a:p>
            </p:txBody>
          </p:sp>
        </p:grpSp>
        <p:grpSp>
          <p:nvGrpSpPr>
            <p:cNvPr id="151" name="Group 150">
              <a:extLst>
                <a:ext uri="{FF2B5EF4-FFF2-40B4-BE49-F238E27FC236}">
                  <a16:creationId xmlns:a16="http://schemas.microsoft.com/office/drawing/2014/main" id="{D5FA6089-AC99-4C3E-BCF0-691866AE9452}"/>
                </a:ext>
              </a:extLst>
            </p:cNvPr>
            <p:cNvGrpSpPr/>
            <p:nvPr/>
          </p:nvGrpSpPr>
          <p:grpSpPr>
            <a:xfrm>
              <a:off x="218468" y="3249695"/>
              <a:ext cx="1947493" cy="602836"/>
              <a:chOff x="196508" y="2954636"/>
              <a:chExt cx="2011745" cy="602836"/>
            </a:xfrm>
          </p:grpSpPr>
          <p:grpSp>
            <p:nvGrpSpPr>
              <p:cNvPr id="152" name="Group 151">
                <a:extLst>
                  <a:ext uri="{FF2B5EF4-FFF2-40B4-BE49-F238E27FC236}">
                    <a16:creationId xmlns:a16="http://schemas.microsoft.com/office/drawing/2014/main" id="{742344AB-4E6A-4B9E-AF54-BD8E809FDA7B}"/>
                  </a:ext>
                </a:extLst>
              </p:cNvPr>
              <p:cNvGrpSpPr/>
              <p:nvPr/>
            </p:nvGrpSpPr>
            <p:grpSpPr>
              <a:xfrm>
                <a:off x="196508" y="2954636"/>
                <a:ext cx="315156" cy="328160"/>
                <a:chOff x="11596033" y="4810628"/>
                <a:chExt cx="353171" cy="367743"/>
              </a:xfrm>
            </p:grpSpPr>
            <p:sp>
              <p:nvSpPr>
                <p:cNvPr id="154" name="Teardrop 153">
                  <a:extLst>
                    <a:ext uri="{FF2B5EF4-FFF2-40B4-BE49-F238E27FC236}">
                      <a16:creationId xmlns:a16="http://schemas.microsoft.com/office/drawing/2014/main" id="{C560C262-DD94-404E-B1E8-1F9618E383BD}"/>
                    </a:ext>
                  </a:extLst>
                </p:cNvPr>
                <p:cNvSpPr/>
                <p:nvPr/>
              </p:nvSpPr>
              <p:spPr>
                <a:xfrm rot="8222429">
                  <a:off x="11596033" y="4810628"/>
                  <a:ext cx="353171" cy="367743"/>
                </a:xfrm>
                <a:prstGeom prst="teardrop">
                  <a:avLst>
                    <a:gd name="adj" fmla="val 196288"/>
                  </a:avLst>
                </a:prstGeom>
                <a:solidFill>
                  <a:srgbClr val="FFFF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55" name="Oval 154">
                  <a:extLst>
                    <a:ext uri="{FF2B5EF4-FFF2-40B4-BE49-F238E27FC236}">
                      <a16:creationId xmlns:a16="http://schemas.microsoft.com/office/drawing/2014/main" id="{4AF83C15-70E2-409C-9DB2-D62933D3D2B7}"/>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53" name="TextBox 152">
                <a:extLst>
                  <a:ext uri="{FF2B5EF4-FFF2-40B4-BE49-F238E27FC236}">
                    <a16:creationId xmlns:a16="http://schemas.microsoft.com/office/drawing/2014/main" id="{74587891-304B-4DEB-9F86-7CE84B60986E}"/>
                  </a:ext>
                </a:extLst>
              </p:cNvPr>
              <p:cNvSpPr txBox="1"/>
              <p:nvPr/>
            </p:nvSpPr>
            <p:spPr>
              <a:xfrm>
                <a:off x="560647" y="2966541"/>
                <a:ext cx="1647606" cy="590931"/>
              </a:xfrm>
              <a:prstGeom prst="rect">
                <a:avLst/>
              </a:prstGeom>
              <a:solidFill>
                <a:srgbClr val="FFFF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rgbClr val="000000"/>
                    </a:solidFill>
                    <a:latin typeface="Tw Cen MT" panose="020B0602020104020603" pitchFamily="34" charset="0"/>
                    <a:ea typeface="Verdana" pitchFamily="34" charset="0"/>
                  </a:rPr>
                  <a:t>SUKOHARJO</a:t>
                </a:r>
              </a:p>
              <a:p>
                <a:pPr>
                  <a:lnSpc>
                    <a:spcPct val="90000"/>
                  </a:lnSpc>
                </a:pPr>
                <a:r>
                  <a:rPr lang="en-US" sz="2000" b="1" dirty="0">
                    <a:solidFill>
                      <a:srgbClr val="000000"/>
                    </a:solidFill>
                    <a:latin typeface="Tw Cen MT" panose="020B0602020104020603" pitchFamily="34" charset="0"/>
                    <a:ea typeface="Verdana" pitchFamily="34" charset="0"/>
                  </a:rPr>
                  <a:t>270</a:t>
                </a:r>
              </a:p>
            </p:txBody>
          </p:sp>
        </p:grpSp>
        <p:grpSp>
          <p:nvGrpSpPr>
            <p:cNvPr id="161" name="Group 160">
              <a:extLst>
                <a:ext uri="{FF2B5EF4-FFF2-40B4-BE49-F238E27FC236}">
                  <a16:creationId xmlns:a16="http://schemas.microsoft.com/office/drawing/2014/main" id="{F272C486-ABFC-46A3-83C8-0623352A9C1A}"/>
                </a:ext>
              </a:extLst>
            </p:cNvPr>
            <p:cNvGrpSpPr/>
            <p:nvPr/>
          </p:nvGrpSpPr>
          <p:grpSpPr>
            <a:xfrm>
              <a:off x="241433" y="2482564"/>
              <a:ext cx="1924528" cy="604854"/>
              <a:chOff x="2537520" y="5693765"/>
              <a:chExt cx="2156669" cy="677812"/>
            </a:xfrm>
          </p:grpSpPr>
          <p:grpSp>
            <p:nvGrpSpPr>
              <p:cNvPr id="162" name="Group 161">
                <a:extLst>
                  <a:ext uri="{FF2B5EF4-FFF2-40B4-BE49-F238E27FC236}">
                    <a16:creationId xmlns:a16="http://schemas.microsoft.com/office/drawing/2014/main" id="{C35B5A27-F82D-4299-827E-018A62AD6615}"/>
                  </a:ext>
                </a:extLst>
              </p:cNvPr>
              <p:cNvGrpSpPr/>
              <p:nvPr/>
            </p:nvGrpSpPr>
            <p:grpSpPr>
              <a:xfrm>
                <a:off x="2537520" y="5693765"/>
                <a:ext cx="353171" cy="367743"/>
                <a:chOff x="11467437" y="1659304"/>
                <a:chExt cx="353171" cy="367743"/>
              </a:xfrm>
            </p:grpSpPr>
            <p:sp>
              <p:nvSpPr>
                <p:cNvPr id="164" name="Teardrop 163">
                  <a:extLst>
                    <a:ext uri="{FF2B5EF4-FFF2-40B4-BE49-F238E27FC236}">
                      <a16:creationId xmlns:a16="http://schemas.microsoft.com/office/drawing/2014/main" id="{A6A27650-4686-4527-9EC9-B0B1C8A9459A}"/>
                    </a:ext>
                  </a:extLst>
                </p:cNvPr>
                <p:cNvSpPr/>
                <p:nvPr/>
              </p:nvSpPr>
              <p:spPr>
                <a:xfrm rot="8222429">
                  <a:off x="11467437" y="1659304"/>
                  <a:ext cx="353171" cy="367743"/>
                </a:xfrm>
                <a:prstGeom prst="teardrop">
                  <a:avLst>
                    <a:gd name="adj" fmla="val 196288"/>
                  </a:avLst>
                </a:prstGeom>
                <a:solidFill>
                  <a:srgbClr val="0000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65" name="Oval 164">
                  <a:extLst>
                    <a:ext uri="{FF2B5EF4-FFF2-40B4-BE49-F238E27FC236}">
                      <a16:creationId xmlns:a16="http://schemas.microsoft.com/office/drawing/2014/main" id="{F51B57CE-499E-47CF-B3CC-F4C615B2BE07}"/>
                    </a:ext>
                  </a:extLst>
                </p:cNvPr>
                <p:cNvSpPr/>
                <p:nvPr/>
              </p:nvSpPr>
              <p:spPr>
                <a:xfrm>
                  <a:off x="11536010" y="1730313"/>
                  <a:ext cx="210281" cy="1701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63" name="TextBox 162">
                <a:extLst>
                  <a:ext uri="{FF2B5EF4-FFF2-40B4-BE49-F238E27FC236}">
                    <a16:creationId xmlns:a16="http://schemas.microsoft.com/office/drawing/2014/main" id="{F591437A-947B-415B-9CDC-5B76A7E0EF87}"/>
                  </a:ext>
                </a:extLst>
              </p:cNvPr>
              <p:cNvSpPr txBox="1"/>
              <p:nvPr/>
            </p:nvSpPr>
            <p:spPr>
              <a:xfrm>
                <a:off x="2959085" y="5709366"/>
                <a:ext cx="1735104" cy="662211"/>
              </a:xfrm>
              <a:prstGeom prst="rect">
                <a:avLst/>
              </a:prstGeom>
              <a:solidFill>
                <a:srgbClr val="1302E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WONOGIRI</a:t>
                </a:r>
              </a:p>
              <a:p>
                <a:pPr>
                  <a:lnSpc>
                    <a:spcPct val="90000"/>
                  </a:lnSpc>
                </a:pPr>
                <a:r>
                  <a:rPr lang="en-US" sz="2000" b="1" dirty="0">
                    <a:solidFill>
                      <a:schemeClr val="bg1"/>
                    </a:solidFill>
                    <a:latin typeface="Tw Cen MT" panose="020B0602020104020603" pitchFamily="34" charset="0"/>
                    <a:ea typeface="Verdana" pitchFamily="34" charset="0"/>
                  </a:rPr>
                  <a:t>145</a:t>
                </a:r>
              </a:p>
            </p:txBody>
          </p:sp>
        </p:grpSp>
      </p:grpSp>
      <p:grpSp>
        <p:nvGrpSpPr>
          <p:cNvPr id="3" name="Group 2"/>
          <p:cNvGrpSpPr/>
          <p:nvPr/>
        </p:nvGrpSpPr>
        <p:grpSpPr>
          <a:xfrm>
            <a:off x="10068901" y="1707180"/>
            <a:ext cx="1968600" cy="3636583"/>
            <a:chOff x="10125375" y="1587313"/>
            <a:chExt cx="1968600" cy="3636583"/>
          </a:xfrm>
        </p:grpSpPr>
        <p:grpSp>
          <p:nvGrpSpPr>
            <p:cNvPr id="156" name="Group 155">
              <a:extLst>
                <a:ext uri="{FF2B5EF4-FFF2-40B4-BE49-F238E27FC236}">
                  <a16:creationId xmlns:a16="http://schemas.microsoft.com/office/drawing/2014/main" id="{8A4FAE26-2DC6-4F0A-A047-DEB787097A1A}"/>
                </a:ext>
              </a:extLst>
            </p:cNvPr>
            <p:cNvGrpSpPr/>
            <p:nvPr/>
          </p:nvGrpSpPr>
          <p:grpSpPr>
            <a:xfrm>
              <a:off x="10129976" y="1587313"/>
              <a:ext cx="1940216" cy="590931"/>
              <a:chOff x="7601382" y="4347538"/>
              <a:chExt cx="2136875" cy="662209"/>
            </a:xfrm>
          </p:grpSpPr>
          <p:grpSp>
            <p:nvGrpSpPr>
              <p:cNvPr id="157" name="Group 156">
                <a:extLst>
                  <a:ext uri="{FF2B5EF4-FFF2-40B4-BE49-F238E27FC236}">
                    <a16:creationId xmlns:a16="http://schemas.microsoft.com/office/drawing/2014/main" id="{A45CD4BC-0A63-4CD0-AEBA-F382FF02CC15}"/>
                  </a:ext>
                </a:extLst>
              </p:cNvPr>
              <p:cNvGrpSpPr/>
              <p:nvPr/>
            </p:nvGrpSpPr>
            <p:grpSpPr>
              <a:xfrm>
                <a:off x="7601382" y="4350068"/>
                <a:ext cx="353171" cy="367743"/>
                <a:chOff x="11596033" y="4810628"/>
                <a:chExt cx="353171" cy="367743"/>
              </a:xfrm>
            </p:grpSpPr>
            <p:sp>
              <p:nvSpPr>
                <p:cNvPr id="159" name="Teardrop 158">
                  <a:extLst>
                    <a:ext uri="{FF2B5EF4-FFF2-40B4-BE49-F238E27FC236}">
                      <a16:creationId xmlns:a16="http://schemas.microsoft.com/office/drawing/2014/main" id="{01ED5E1D-D9AA-4ECC-8E19-4E5A83A84514}"/>
                    </a:ext>
                  </a:extLst>
                </p:cNvPr>
                <p:cNvSpPr/>
                <p:nvPr/>
              </p:nvSpPr>
              <p:spPr>
                <a:xfrm rot="8222429">
                  <a:off x="11596033" y="4810628"/>
                  <a:ext cx="353171" cy="367743"/>
                </a:xfrm>
                <a:prstGeom prst="teardrop">
                  <a:avLst>
                    <a:gd name="adj" fmla="val 196288"/>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60" name="Oval 159">
                  <a:extLst>
                    <a:ext uri="{FF2B5EF4-FFF2-40B4-BE49-F238E27FC236}">
                      <a16:creationId xmlns:a16="http://schemas.microsoft.com/office/drawing/2014/main" id="{D1BB2B5C-AF39-4069-AA56-6FC172EBBCAB}"/>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58" name="TextBox 157">
                <a:extLst>
                  <a:ext uri="{FF2B5EF4-FFF2-40B4-BE49-F238E27FC236}">
                    <a16:creationId xmlns:a16="http://schemas.microsoft.com/office/drawing/2014/main" id="{B89AA341-82E3-426E-B90F-D3C17BF7E4F1}"/>
                  </a:ext>
                </a:extLst>
              </p:cNvPr>
              <p:cNvSpPr txBox="1"/>
              <p:nvPr/>
            </p:nvSpPr>
            <p:spPr>
              <a:xfrm>
                <a:off x="7993068" y="4347538"/>
                <a:ext cx="1745189" cy="662209"/>
              </a:xfrm>
              <a:prstGeom prst="rect">
                <a:avLst/>
              </a:prstGeom>
              <a:solidFill>
                <a:schemeClr val="accent6">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BOYOLALI</a:t>
                </a:r>
              </a:p>
              <a:p>
                <a:pPr>
                  <a:lnSpc>
                    <a:spcPct val="90000"/>
                  </a:lnSpc>
                </a:pPr>
                <a:r>
                  <a:rPr lang="en-US" sz="2000" b="1" dirty="0">
                    <a:solidFill>
                      <a:schemeClr val="bg1"/>
                    </a:solidFill>
                    <a:latin typeface="Tw Cen MT" panose="020B0602020104020603" pitchFamily="34" charset="0"/>
                    <a:ea typeface="Verdana" pitchFamily="34" charset="0"/>
                  </a:rPr>
                  <a:t>160</a:t>
                </a:r>
              </a:p>
            </p:txBody>
          </p:sp>
        </p:grpSp>
        <p:grpSp>
          <p:nvGrpSpPr>
            <p:cNvPr id="166" name="Group 165">
              <a:extLst>
                <a:ext uri="{FF2B5EF4-FFF2-40B4-BE49-F238E27FC236}">
                  <a16:creationId xmlns:a16="http://schemas.microsoft.com/office/drawing/2014/main" id="{B3B2A2EF-DEF3-4871-B8FB-90817F0F6D79}"/>
                </a:ext>
              </a:extLst>
            </p:cNvPr>
            <p:cNvGrpSpPr/>
            <p:nvPr/>
          </p:nvGrpSpPr>
          <p:grpSpPr>
            <a:xfrm>
              <a:off x="10197457" y="2334583"/>
              <a:ext cx="1896518" cy="602836"/>
              <a:chOff x="3611471" y="5778045"/>
              <a:chExt cx="2125281" cy="675550"/>
            </a:xfrm>
          </p:grpSpPr>
          <p:grpSp>
            <p:nvGrpSpPr>
              <p:cNvPr id="167" name="Group 166">
                <a:extLst>
                  <a:ext uri="{FF2B5EF4-FFF2-40B4-BE49-F238E27FC236}">
                    <a16:creationId xmlns:a16="http://schemas.microsoft.com/office/drawing/2014/main" id="{049C2A22-2180-4306-BF4F-C8BBC3BF902D}"/>
                  </a:ext>
                </a:extLst>
              </p:cNvPr>
              <p:cNvGrpSpPr/>
              <p:nvPr/>
            </p:nvGrpSpPr>
            <p:grpSpPr>
              <a:xfrm>
                <a:off x="3611471" y="5778045"/>
                <a:ext cx="353171" cy="367743"/>
                <a:chOff x="11596033" y="4810628"/>
                <a:chExt cx="353171" cy="367743"/>
              </a:xfrm>
            </p:grpSpPr>
            <p:sp>
              <p:nvSpPr>
                <p:cNvPr id="169" name="Teardrop 168">
                  <a:extLst>
                    <a:ext uri="{FF2B5EF4-FFF2-40B4-BE49-F238E27FC236}">
                      <a16:creationId xmlns:a16="http://schemas.microsoft.com/office/drawing/2014/main" id="{F8B04E61-AE01-4F0C-8D88-49D52B48FA81}"/>
                    </a:ext>
                  </a:extLst>
                </p:cNvPr>
                <p:cNvSpPr/>
                <p:nvPr/>
              </p:nvSpPr>
              <p:spPr>
                <a:xfrm rot="8222429">
                  <a:off x="11596033" y="4810628"/>
                  <a:ext cx="353171" cy="367743"/>
                </a:xfrm>
                <a:prstGeom prst="teardrop">
                  <a:avLst>
                    <a:gd name="adj" fmla="val 196288"/>
                  </a:avLst>
                </a:prstGeom>
                <a:solidFill>
                  <a:srgbClr val="80008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70" name="Oval 169">
                  <a:extLst>
                    <a:ext uri="{FF2B5EF4-FFF2-40B4-BE49-F238E27FC236}">
                      <a16:creationId xmlns:a16="http://schemas.microsoft.com/office/drawing/2014/main" id="{EBBE0A63-3DDC-4BED-9882-23B8648EA2CF}"/>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68" name="TextBox 167">
                <a:extLst>
                  <a:ext uri="{FF2B5EF4-FFF2-40B4-BE49-F238E27FC236}">
                    <a16:creationId xmlns:a16="http://schemas.microsoft.com/office/drawing/2014/main" id="{6331285E-E0DD-476D-B7E5-933AD0B35166}"/>
                  </a:ext>
                </a:extLst>
              </p:cNvPr>
              <p:cNvSpPr txBox="1"/>
              <p:nvPr/>
            </p:nvSpPr>
            <p:spPr>
              <a:xfrm>
                <a:off x="4001648" y="5791386"/>
                <a:ext cx="1735104" cy="662209"/>
              </a:xfrm>
              <a:prstGeom prst="rect">
                <a:avLst/>
              </a:prstGeom>
              <a:solidFill>
                <a:srgbClr val="8000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KLATEN</a:t>
                </a:r>
              </a:p>
              <a:p>
                <a:pPr>
                  <a:lnSpc>
                    <a:spcPct val="90000"/>
                  </a:lnSpc>
                </a:pPr>
                <a:r>
                  <a:rPr lang="en-US" sz="2000" b="1" dirty="0">
                    <a:solidFill>
                      <a:schemeClr val="bg1"/>
                    </a:solidFill>
                    <a:latin typeface="Tw Cen MT" panose="020B0602020104020603" pitchFamily="34" charset="0"/>
                    <a:ea typeface="Verdana" pitchFamily="34" charset="0"/>
                  </a:rPr>
                  <a:t>33</a:t>
                </a:r>
              </a:p>
            </p:txBody>
          </p:sp>
        </p:grpSp>
        <p:grpSp>
          <p:nvGrpSpPr>
            <p:cNvPr id="171" name="Group 170">
              <a:extLst>
                <a:ext uri="{FF2B5EF4-FFF2-40B4-BE49-F238E27FC236}">
                  <a16:creationId xmlns:a16="http://schemas.microsoft.com/office/drawing/2014/main" id="{2178298E-55F0-474F-8DBC-5CF97A1D0759}"/>
                </a:ext>
              </a:extLst>
            </p:cNvPr>
            <p:cNvGrpSpPr/>
            <p:nvPr/>
          </p:nvGrpSpPr>
          <p:grpSpPr>
            <a:xfrm>
              <a:off x="10151504" y="3863317"/>
              <a:ext cx="1926786" cy="615398"/>
              <a:chOff x="3657078" y="5749658"/>
              <a:chExt cx="2159200" cy="689627"/>
            </a:xfrm>
          </p:grpSpPr>
          <p:grpSp>
            <p:nvGrpSpPr>
              <p:cNvPr id="172" name="Group 171">
                <a:extLst>
                  <a:ext uri="{FF2B5EF4-FFF2-40B4-BE49-F238E27FC236}">
                    <a16:creationId xmlns:a16="http://schemas.microsoft.com/office/drawing/2014/main" id="{24AE89DC-654E-4F22-9249-89726C488BBA}"/>
                  </a:ext>
                </a:extLst>
              </p:cNvPr>
              <p:cNvGrpSpPr/>
              <p:nvPr/>
            </p:nvGrpSpPr>
            <p:grpSpPr>
              <a:xfrm>
                <a:off x="3657078" y="5749658"/>
                <a:ext cx="353171" cy="367743"/>
                <a:chOff x="11596033" y="4810628"/>
                <a:chExt cx="353171" cy="367743"/>
              </a:xfrm>
            </p:grpSpPr>
            <p:sp>
              <p:nvSpPr>
                <p:cNvPr id="174" name="Teardrop 173">
                  <a:extLst>
                    <a:ext uri="{FF2B5EF4-FFF2-40B4-BE49-F238E27FC236}">
                      <a16:creationId xmlns:a16="http://schemas.microsoft.com/office/drawing/2014/main" id="{BA7196DC-6CFD-4781-BE80-A5AA461BD423}"/>
                    </a:ext>
                  </a:extLst>
                </p:cNvPr>
                <p:cNvSpPr/>
                <p:nvPr/>
              </p:nvSpPr>
              <p:spPr>
                <a:xfrm rot="8222429">
                  <a:off x="11596033" y="4810628"/>
                  <a:ext cx="353171" cy="367743"/>
                </a:xfrm>
                <a:prstGeom prst="teardrop">
                  <a:avLst>
                    <a:gd name="adj" fmla="val 196288"/>
                  </a:avLst>
                </a:prstGeom>
                <a:solidFill>
                  <a:srgbClr val="FF00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75" name="Oval 174">
                  <a:extLst>
                    <a:ext uri="{FF2B5EF4-FFF2-40B4-BE49-F238E27FC236}">
                      <a16:creationId xmlns:a16="http://schemas.microsoft.com/office/drawing/2014/main" id="{88C0963D-815F-4891-833F-0F6DAD355FDE}"/>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73" name="TextBox 172">
                <a:extLst>
                  <a:ext uri="{FF2B5EF4-FFF2-40B4-BE49-F238E27FC236}">
                    <a16:creationId xmlns:a16="http://schemas.microsoft.com/office/drawing/2014/main" id="{EF14EBA5-3294-4686-B738-76A34ADEBF37}"/>
                  </a:ext>
                </a:extLst>
              </p:cNvPr>
              <p:cNvSpPr txBox="1"/>
              <p:nvPr/>
            </p:nvSpPr>
            <p:spPr>
              <a:xfrm>
                <a:off x="4081174" y="5777076"/>
                <a:ext cx="1735104" cy="662209"/>
              </a:xfrm>
              <a:prstGeom prst="rect">
                <a:avLst/>
              </a:prstGeom>
              <a:solidFill>
                <a:srgbClr val="FF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GROBOGAN</a:t>
                </a:r>
              </a:p>
              <a:p>
                <a:pPr>
                  <a:lnSpc>
                    <a:spcPct val="90000"/>
                  </a:lnSpc>
                </a:pPr>
                <a:r>
                  <a:rPr lang="en-US" sz="2000" b="1" dirty="0">
                    <a:solidFill>
                      <a:schemeClr val="bg1"/>
                    </a:solidFill>
                    <a:latin typeface="Tw Cen MT" panose="020B0602020104020603" pitchFamily="34" charset="0"/>
                    <a:ea typeface="Verdana" pitchFamily="34" charset="0"/>
                  </a:rPr>
                  <a:t>29</a:t>
                </a:r>
              </a:p>
            </p:txBody>
          </p:sp>
        </p:grpSp>
        <p:grpSp>
          <p:nvGrpSpPr>
            <p:cNvPr id="208" name="Group 207">
              <a:extLst>
                <a:ext uri="{FF2B5EF4-FFF2-40B4-BE49-F238E27FC236}">
                  <a16:creationId xmlns:a16="http://schemas.microsoft.com/office/drawing/2014/main" id="{0F1AACA0-8F28-4A38-953A-274E3AEBB323}"/>
                </a:ext>
              </a:extLst>
            </p:cNvPr>
            <p:cNvGrpSpPr/>
            <p:nvPr/>
          </p:nvGrpSpPr>
          <p:grpSpPr>
            <a:xfrm>
              <a:off x="10156505" y="3099029"/>
              <a:ext cx="1909086" cy="629017"/>
              <a:chOff x="8532994" y="5418493"/>
              <a:chExt cx="2139364" cy="704891"/>
            </a:xfrm>
          </p:grpSpPr>
          <p:grpSp>
            <p:nvGrpSpPr>
              <p:cNvPr id="209" name="Group 208">
                <a:extLst>
                  <a:ext uri="{FF2B5EF4-FFF2-40B4-BE49-F238E27FC236}">
                    <a16:creationId xmlns:a16="http://schemas.microsoft.com/office/drawing/2014/main" id="{DC744E47-3C19-4D9A-9CFD-E70E49D01F1E}"/>
                  </a:ext>
                </a:extLst>
              </p:cNvPr>
              <p:cNvGrpSpPr/>
              <p:nvPr/>
            </p:nvGrpSpPr>
            <p:grpSpPr>
              <a:xfrm>
                <a:off x="8532994" y="5418493"/>
                <a:ext cx="353171" cy="367743"/>
                <a:chOff x="11596033" y="4810628"/>
                <a:chExt cx="353171" cy="367743"/>
              </a:xfrm>
            </p:grpSpPr>
            <p:sp>
              <p:nvSpPr>
                <p:cNvPr id="211" name="Teardrop 210">
                  <a:extLst>
                    <a:ext uri="{FF2B5EF4-FFF2-40B4-BE49-F238E27FC236}">
                      <a16:creationId xmlns:a16="http://schemas.microsoft.com/office/drawing/2014/main" id="{5BBE9EA5-E5A4-4DCA-987A-DA357C5F2EFB}"/>
                    </a:ext>
                  </a:extLst>
                </p:cNvPr>
                <p:cNvSpPr/>
                <p:nvPr/>
              </p:nvSpPr>
              <p:spPr>
                <a:xfrm rot="8222429">
                  <a:off x="11596033" y="4810628"/>
                  <a:ext cx="353171" cy="367743"/>
                </a:xfrm>
                <a:prstGeom prst="teardrop">
                  <a:avLst>
                    <a:gd name="adj" fmla="val 196288"/>
                  </a:avLst>
                </a:prstGeom>
                <a:solidFill>
                  <a:srgbClr val="A50021"/>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212" name="Oval 211">
                  <a:extLst>
                    <a:ext uri="{FF2B5EF4-FFF2-40B4-BE49-F238E27FC236}">
                      <a16:creationId xmlns:a16="http://schemas.microsoft.com/office/drawing/2014/main" id="{329E58A6-64B7-46C3-A4C4-AF62300DC09C}"/>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210" name="TextBox 209">
                <a:extLst>
                  <a:ext uri="{FF2B5EF4-FFF2-40B4-BE49-F238E27FC236}">
                    <a16:creationId xmlns:a16="http://schemas.microsoft.com/office/drawing/2014/main" id="{A9E9315A-4DAE-4953-BA62-36E88B0E5699}"/>
                  </a:ext>
                </a:extLst>
              </p:cNvPr>
              <p:cNvSpPr txBox="1"/>
              <p:nvPr/>
            </p:nvSpPr>
            <p:spPr>
              <a:xfrm>
                <a:off x="8937255" y="5461174"/>
                <a:ext cx="1735103" cy="662210"/>
              </a:xfrm>
              <a:prstGeom prst="rect">
                <a:avLst/>
              </a:prstGeom>
              <a:solidFill>
                <a:srgbClr val="C0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BLORA</a:t>
                </a:r>
              </a:p>
              <a:p>
                <a:pPr>
                  <a:lnSpc>
                    <a:spcPct val="90000"/>
                  </a:lnSpc>
                </a:pPr>
                <a:r>
                  <a:rPr lang="en-US" sz="2000" b="1" dirty="0">
                    <a:solidFill>
                      <a:schemeClr val="bg1"/>
                    </a:solidFill>
                    <a:latin typeface="Tw Cen MT" panose="020B0602020104020603" pitchFamily="34" charset="0"/>
                    <a:ea typeface="Verdana" pitchFamily="34" charset="0"/>
                  </a:rPr>
                  <a:t>77</a:t>
                </a:r>
                <a:endParaRPr lang="en-US" sz="1600" b="1" dirty="0">
                  <a:solidFill>
                    <a:schemeClr val="bg1"/>
                  </a:solidFill>
                  <a:latin typeface="Tw Cen MT" panose="020B0602020104020603" pitchFamily="34" charset="0"/>
                  <a:ea typeface="Verdana" pitchFamily="34" charset="0"/>
                </a:endParaRPr>
              </a:p>
            </p:txBody>
          </p:sp>
        </p:grpSp>
        <p:grpSp>
          <p:nvGrpSpPr>
            <p:cNvPr id="213" name="Group 212">
              <a:extLst>
                <a:ext uri="{FF2B5EF4-FFF2-40B4-BE49-F238E27FC236}">
                  <a16:creationId xmlns:a16="http://schemas.microsoft.com/office/drawing/2014/main" id="{C8DBB997-EA00-49DB-B229-51254BED0E53}"/>
                </a:ext>
              </a:extLst>
            </p:cNvPr>
            <p:cNvGrpSpPr/>
            <p:nvPr/>
          </p:nvGrpSpPr>
          <p:grpSpPr>
            <a:xfrm>
              <a:off x="10125375" y="4632965"/>
              <a:ext cx="1940216" cy="590931"/>
              <a:chOff x="7601382" y="4347538"/>
              <a:chExt cx="2136875" cy="662209"/>
            </a:xfrm>
          </p:grpSpPr>
          <p:grpSp>
            <p:nvGrpSpPr>
              <p:cNvPr id="214" name="Group 213">
                <a:extLst>
                  <a:ext uri="{FF2B5EF4-FFF2-40B4-BE49-F238E27FC236}">
                    <a16:creationId xmlns:a16="http://schemas.microsoft.com/office/drawing/2014/main" id="{876E98CC-C606-4655-9BC8-A983A2A84E24}"/>
                  </a:ext>
                </a:extLst>
              </p:cNvPr>
              <p:cNvGrpSpPr/>
              <p:nvPr/>
            </p:nvGrpSpPr>
            <p:grpSpPr>
              <a:xfrm>
                <a:off x="7601382" y="4350068"/>
                <a:ext cx="353171" cy="367743"/>
                <a:chOff x="11596033" y="4810628"/>
                <a:chExt cx="353171" cy="367743"/>
              </a:xfrm>
            </p:grpSpPr>
            <p:sp>
              <p:nvSpPr>
                <p:cNvPr id="216" name="Teardrop 215">
                  <a:extLst>
                    <a:ext uri="{FF2B5EF4-FFF2-40B4-BE49-F238E27FC236}">
                      <a16:creationId xmlns:a16="http://schemas.microsoft.com/office/drawing/2014/main" id="{BDE7B0B6-CFE0-48F4-A47E-4D16BA7F3EF5}"/>
                    </a:ext>
                  </a:extLst>
                </p:cNvPr>
                <p:cNvSpPr/>
                <p:nvPr/>
              </p:nvSpPr>
              <p:spPr>
                <a:xfrm rot="8222429">
                  <a:off x="11596033" y="4810628"/>
                  <a:ext cx="353171" cy="367743"/>
                </a:xfrm>
                <a:prstGeom prst="teardrop">
                  <a:avLst>
                    <a:gd name="adj" fmla="val 196288"/>
                  </a:avLst>
                </a:prstGeom>
                <a:solidFill>
                  <a:srgbClr val="38F12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217" name="Oval 216">
                  <a:extLst>
                    <a:ext uri="{FF2B5EF4-FFF2-40B4-BE49-F238E27FC236}">
                      <a16:creationId xmlns:a16="http://schemas.microsoft.com/office/drawing/2014/main" id="{A23FE5F9-90A4-49BD-8E18-B525E2B59FEB}"/>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215" name="TextBox 214">
                <a:extLst>
                  <a:ext uri="{FF2B5EF4-FFF2-40B4-BE49-F238E27FC236}">
                    <a16:creationId xmlns:a16="http://schemas.microsoft.com/office/drawing/2014/main" id="{B02F71F7-BAFD-4B08-8EE7-292963B5548D}"/>
                  </a:ext>
                </a:extLst>
              </p:cNvPr>
              <p:cNvSpPr txBox="1"/>
              <p:nvPr/>
            </p:nvSpPr>
            <p:spPr>
              <a:xfrm>
                <a:off x="7993068" y="4347538"/>
                <a:ext cx="1745189" cy="662209"/>
              </a:xfrm>
              <a:prstGeom prst="rect">
                <a:avLst/>
              </a:prstGeom>
              <a:solidFill>
                <a:srgbClr val="38F12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LAIN JATENG</a:t>
                </a:r>
              </a:p>
              <a:p>
                <a:pPr>
                  <a:lnSpc>
                    <a:spcPct val="90000"/>
                  </a:lnSpc>
                </a:pPr>
                <a:r>
                  <a:rPr lang="en-US" sz="2000" b="1" dirty="0">
                    <a:solidFill>
                      <a:schemeClr val="bg1"/>
                    </a:solidFill>
                    <a:latin typeface="Tw Cen MT" panose="020B0602020104020603" pitchFamily="34" charset="0"/>
                    <a:ea typeface="Verdana" pitchFamily="34" charset="0"/>
                  </a:rPr>
                  <a:t>129</a:t>
                </a:r>
              </a:p>
            </p:txBody>
          </p:sp>
        </p:grpSp>
      </p:grpSp>
      <p:sp>
        <p:nvSpPr>
          <p:cNvPr id="218" name="Rectangle: Rounded Corners 217">
            <a:extLst>
              <a:ext uri="{FF2B5EF4-FFF2-40B4-BE49-F238E27FC236}">
                <a16:creationId xmlns:a16="http://schemas.microsoft.com/office/drawing/2014/main" id="{A0A0F981-3E84-4D52-95E7-E73FCE5B9975}"/>
              </a:ext>
            </a:extLst>
          </p:cNvPr>
          <p:cNvSpPr/>
          <p:nvPr/>
        </p:nvSpPr>
        <p:spPr>
          <a:xfrm>
            <a:off x="3236297" y="811728"/>
            <a:ext cx="5616061" cy="591261"/>
          </a:xfrm>
          <a:prstGeom prst="roundRect">
            <a:avLst/>
          </a:prstGeom>
          <a:solidFill>
            <a:srgbClr val="FFC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b="1" dirty="0">
                <a:solidFill>
                  <a:schemeClr val="tx1"/>
                </a:solidFill>
                <a:latin typeface="Verdana" panose="020B0604030504040204" pitchFamily="34" charset="0"/>
                <a:ea typeface="Verdana" panose="020B0604030504040204" pitchFamily="34" charset="0"/>
                <a:cs typeface="Verdana" panose="020B0604030504040204" pitchFamily="34" charset="0"/>
              </a:rPr>
              <a:t>DATA WILAYAH CAKUPAN SURAKARTA &amp; JAWA TENGAH</a:t>
            </a:r>
            <a:endParaRPr lang="en-US" dirty="0">
              <a:solidFill>
                <a:schemeClr val="tx1"/>
              </a:solidFill>
            </a:endParaRPr>
          </a:p>
        </p:txBody>
      </p:sp>
      <p:pic>
        <p:nvPicPr>
          <p:cNvPr id="2" name="Picture 1"/>
          <p:cNvPicPr>
            <a:picLocks noChangeAspect="1"/>
          </p:cNvPicPr>
          <p:nvPr/>
        </p:nvPicPr>
        <p:blipFill>
          <a:blip r:embed="rId3"/>
          <a:stretch>
            <a:fillRect/>
          </a:stretch>
        </p:blipFill>
        <p:spPr>
          <a:xfrm>
            <a:off x="2159176" y="1498890"/>
            <a:ext cx="8047417" cy="4474852"/>
          </a:xfrm>
          <a:prstGeom prst="rect">
            <a:avLst/>
          </a:prstGeom>
        </p:spPr>
      </p:pic>
    </p:spTree>
    <p:extLst>
      <p:ext uri="{BB962C8B-B14F-4D97-AF65-F5344CB8AC3E}">
        <p14:creationId xmlns:p14="http://schemas.microsoft.com/office/powerpoint/2010/main" val="3768999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4201701"/>
            <a:ext cx="12192000" cy="26562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180" name="Teardrop 179">
            <a:extLst>
              <a:ext uri="{FF2B5EF4-FFF2-40B4-BE49-F238E27FC236}">
                <a16:creationId xmlns:a16="http://schemas.microsoft.com/office/drawing/2014/main" id="{3ED94E5E-318C-4FE1-9D5C-B05F48181D6C}"/>
              </a:ext>
            </a:extLst>
          </p:cNvPr>
          <p:cNvSpPr/>
          <p:nvPr/>
        </p:nvSpPr>
        <p:spPr>
          <a:xfrm rot="8222429">
            <a:off x="515530" y="5157426"/>
            <a:ext cx="298857" cy="280552"/>
          </a:xfrm>
          <a:prstGeom prst="teardrop">
            <a:avLst>
              <a:gd name="adj" fmla="val 196288"/>
            </a:avLst>
          </a:prstGeom>
          <a:solidFill>
            <a:srgbClr val="80008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81" name="Oval 180">
            <a:extLst>
              <a:ext uri="{FF2B5EF4-FFF2-40B4-BE49-F238E27FC236}">
                <a16:creationId xmlns:a16="http://schemas.microsoft.com/office/drawing/2014/main" id="{4C3066E6-927A-4F18-944A-DFED56E08967}"/>
              </a:ext>
            </a:extLst>
          </p:cNvPr>
          <p:cNvSpPr/>
          <p:nvPr/>
        </p:nvSpPr>
        <p:spPr>
          <a:xfrm>
            <a:off x="598322" y="5228285"/>
            <a:ext cx="133271" cy="1388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nvGrpSpPr>
          <p:cNvPr id="3" name="Group 2"/>
          <p:cNvGrpSpPr/>
          <p:nvPr/>
        </p:nvGrpSpPr>
        <p:grpSpPr>
          <a:xfrm>
            <a:off x="514282" y="1461872"/>
            <a:ext cx="1930394" cy="4266568"/>
            <a:chOff x="514282" y="1461872"/>
            <a:chExt cx="1930394" cy="4266568"/>
          </a:xfrm>
        </p:grpSpPr>
        <p:grpSp>
          <p:nvGrpSpPr>
            <p:cNvPr id="135" name="Group 134">
              <a:extLst>
                <a:ext uri="{FF2B5EF4-FFF2-40B4-BE49-F238E27FC236}">
                  <a16:creationId xmlns:a16="http://schemas.microsoft.com/office/drawing/2014/main" id="{CC4C8D15-CAA4-4A0F-A6F3-B64F8A7E08DC}"/>
                </a:ext>
              </a:extLst>
            </p:cNvPr>
            <p:cNvGrpSpPr/>
            <p:nvPr/>
          </p:nvGrpSpPr>
          <p:grpSpPr>
            <a:xfrm>
              <a:off x="529415" y="1461872"/>
              <a:ext cx="1915261" cy="628167"/>
              <a:chOff x="258316" y="2428117"/>
              <a:chExt cx="2146285" cy="703939"/>
            </a:xfrm>
          </p:grpSpPr>
          <p:grpSp>
            <p:nvGrpSpPr>
              <p:cNvPr id="136" name="Group 135">
                <a:extLst>
                  <a:ext uri="{FF2B5EF4-FFF2-40B4-BE49-F238E27FC236}">
                    <a16:creationId xmlns:a16="http://schemas.microsoft.com/office/drawing/2014/main" id="{B10527D3-0CDD-4907-AEDF-69E98AC92A18}"/>
                  </a:ext>
                </a:extLst>
              </p:cNvPr>
              <p:cNvGrpSpPr/>
              <p:nvPr/>
            </p:nvGrpSpPr>
            <p:grpSpPr>
              <a:xfrm>
                <a:off x="258316" y="2428117"/>
                <a:ext cx="342805" cy="361498"/>
                <a:chOff x="11596033" y="4810628"/>
                <a:chExt cx="353171" cy="367743"/>
              </a:xfrm>
            </p:grpSpPr>
            <p:sp>
              <p:nvSpPr>
                <p:cNvPr id="138" name="Teardrop 137">
                  <a:extLst>
                    <a:ext uri="{FF2B5EF4-FFF2-40B4-BE49-F238E27FC236}">
                      <a16:creationId xmlns:a16="http://schemas.microsoft.com/office/drawing/2014/main" id="{BD2AA9CF-688E-47D8-A162-20253A2A246F}"/>
                    </a:ext>
                  </a:extLst>
                </p:cNvPr>
                <p:cNvSpPr/>
                <p:nvPr/>
              </p:nvSpPr>
              <p:spPr>
                <a:xfrm rot="8222429">
                  <a:off x="11596033" y="4810628"/>
                  <a:ext cx="353171" cy="367743"/>
                </a:xfrm>
                <a:prstGeom prst="teardrop">
                  <a:avLst>
                    <a:gd name="adj" fmla="val 196288"/>
                  </a:avLst>
                </a:prstGeom>
                <a:solidFill>
                  <a:srgbClr val="00B0F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139" name="Oval 138">
                  <a:extLst>
                    <a:ext uri="{FF2B5EF4-FFF2-40B4-BE49-F238E27FC236}">
                      <a16:creationId xmlns:a16="http://schemas.microsoft.com/office/drawing/2014/main" id="{F4E87952-B6C7-420A-B442-21CDC4AFC84F}"/>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137" name="TextBox 136">
                <a:extLst>
                  <a:ext uri="{FF2B5EF4-FFF2-40B4-BE49-F238E27FC236}">
                    <a16:creationId xmlns:a16="http://schemas.microsoft.com/office/drawing/2014/main" id="{45230C2A-9B8F-4741-B970-54609AE83820}"/>
                  </a:ext>
                </a:extLst>
              </p:cNvPr>
              <p:cNvSpPr txBox="1"/>
              <p:nvPr/>
            </p:nvSpPr>
            <p:spPr>
              <a:xfrm>
                <a:off x="669497" y="2469845"/>
                <a:ext cx="1735104" cy="662211"/>
              </a:xfrm>
              <a:prstGeom prst="rect">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NGAWI</a:t>
                </a:r>
              </a:p>
              <a:p>
                <a:pPr>
                  <a:lnSpc>
                    <a:spcPct val="90000"/>
                  </a:lnSpc>
                </a:pPr>
                <a:r>
                  <a:rPr lang="en-US" sz="2000" b="1" dirty="0">
                    <a:solidFill>
                      <a:schemeClr val="bg1"/>
                    </a:solidFill>
                    <a:latin typeface="Tw Cen MT" panose="020B0602020104020603" pitchFamily="34" charset="0"/>
                    <a:ea typeface="Verdana" pitchFamily="34" charset="0"/>
                  </a:rPr>
                  <a:t>50</a:t>
                </a:r>
              </a:p>
            </p:txBody>
          </p:sp>
        </p:grpSp>
        <p:grpSp>
          <p:nvGrpSpPr>
            <p:cNvPr id="140" name="Group 139">
              <a:extLst>
                <a:ext uri="{FF2B5EF4-FFF2-40B4-BE49-F238E27FC236}">
                  <a16:creationId xmlns:a16="http://schemas.microsoft.com/office/drawing/2014/main" id="{C655F778-C743-4574-A9F0-31025F4B9C96}"/>
                </a:ext>
              </a:extLst>
            </p:cNvPr>
            <p:cNvGrpSpPr/>
            <p:nvPr/>
          </p:nvGrpSpPr>
          <p:grpSpPr>
            <a:xfrm>
              <a:off x="516302" y="2195013"/>
              <a:ext cx="1928374" cy="622246"/>
              <a:chOff x="229829" y="3149967"/>
              <a:chExt cx="2160980" cy="697302"/>
            </a:xfrm>
          </p:grpSpPr>
          <p:grpSp>
            <p:nvGrpSpPr>
              <p:cNvPr id="141" name="Group 140">
                <a:extLst>
                  <a:ext uri="{FF2B5EF4-FFF2-40B4-BE49-F238E27FC236}">
                    <a16:creationId xmlns:a16="http://schemas.microsoft.com/office/drawing/2014/main" id="{0B0EE452-BE08-4710-9950-D27ECD84E50F}"/>
                  </a:ext>
                </a:extLst>
              </p:cNvPr>
              <p:cNvGrpSpPr/>
              <p:nvPr/>
            </p:nvGrpSpPr>
            <p:grpSpPr>
              <a:xfrm>
                <a:off x="229829" y="3149967"/>
                <a:ext cx="353171" cy="367743"/>
                <a:chOff x="11596033" y="4810628"/>
                <a:chExt cx="353171" cy="367743"/>
              </a:xfrm>
            </p:grpSpPr>
            <p:sp>
              <p:nvSpPr>
                <p:cNvPr id="143" name="Teardrop 142">
                  <a:extLst>
                    <a:ext uri="{FF2B5EF4-FFF2-40B4-BE49-F238E27FC236}">
                      <a16:creationId xmlns:a16="http://schemas.microsoft.com/office/drawing/2014/main" id="{26193336-EFD2-408B-8C8D-989104C97326}"/>
                    </a:ext>
                  </a:extLst>
                </p:cNvPr>
                <p:cNvSpPr/>
                <p:nvPr/>
              </p:nvSpPr>
              <p:spPr>
                <a:xfrm rot="8222429">
                  <a:off x="11596033" y="4810628"/>
                  <a:ext cx="353171" cy="367743"/>
                </a:xfrm>
                <a:prstGeom prst="teardrop">
                  <a:avLst>
                    <a:gd name="adj" fmla="val 196288"/>
                  </a:avLst>
                </a:prstGeom>
                <a:solidFill>
                  <a:srgbClr val="CC66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144" name="Oval 143">
                  <a:extLst>
                    <a:ext uri="{FF2B5EF4-FFF2-40B4-BE49-F238E27FC236}">
                      <a16:creationId xmlns:a16="http://schemas.microsoft.com/office/drawing/2014/main" id="{AC92B78D-3850-44E3-AAC6-24561D946C90}"/>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142" name="TextBox 141">
                <a:extLst>
                  <a:ext uri="{FF2B5EF4-FFF2-40B4-BE49-F238E27FC236}">
                    <a16:creationId xmlns:a16="http://schemas.microsoft.com/office/drawing/2014/main" id="{E0821311-E385-4388-9DDF-F6B86AA870D9}"/>
                  </a:ext>
                </a:extLst>
              </p:cNvPr>
              <p:cNvSpPr txBox="1"/>
              <p:nvPr/>
            </p:nvSpPr>
            <p:spPr>
              <a:xfrm>
                <a:off x="699556" y="3185059"/>
                <a:ext cx="1691253" cy="662210"/>
              </a:xfrm>
              <a:prstGeom prst="rect">
                <a:avLst/>
              </a:prstGeom>
              <a:solidFill>
                <a:srgbClr val="CC66F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MAGETAN</a:t>
                </a:r>
              </a:p>
              <a:p>
                <a:pPr>
                  <a:lnSpc>
                    <a:spcPct val="90000"/>
                  </a:lnSpc>
                </a:pPr>
                <a:r>
                  <a:rPr lang="en-US" sz="2000" b="1" dirty="0">
                    <a:solidFill>
                      <a:schemeClr val="bg1"/>
                    </a:solidFill>
                    <a:latin typeface="Tw Cen MT" panose="020B0602020104020603" pitchFamily="34" charset="0"/>
                    <a:ea typeface="Verdana" pitchFamily="34" charset="0"/>
                  </a:rPr>
                  <a:t>27</a:t>
                </a:r>
              </a:p>
            </p:txBody>
          </p:sp>
        </p:grpSp>
        <p:grpSp>
          <p:nvGrpSpPr>
            <p:cNvPr id="145" name="Group 144">
              <a:extLst>
                <a:ext uri="{FF2B5EF4-FFF2-40B4-BE49-F238E27FC236}">
                  <a16:creationId xmlns:a16="http://schemas.microsoft.com/office/drawing/2014/main" id="{5BAA4378-7994-4C56-9439-590E23A3BCDF}"/>
                </a:ext>
              </a:extLst>
            </p:cNvPr>
            <p:cNvGrpSpPr/>
            <p:nvPr/>
          </p:nvGrpSpPr>
          <p:grpSpPr>
            <a:xfrm>
              <a:off x="520791" y="3650046"/>
              <a:ext cx="1902643" cy="602836"/>
              <a:chOff x="258663" y="3838725"/>
              <a:chExt cx="2132145" cy="675550"/>
            </a:xfrm>
          </p:grpSpPr>
          <p:grpSp>
            <p:nvGrpSpPr>
              <p:cNvPr id="146" name="Group 145">
                <a:extLst>
                  <a:ext uri="{FF2B5EF4-FFF2-40B4-BE49-F238E27FC236}">
                    <a16:creationId xmlns:a16="http://schemas.microsoft.com/office/drawing/2014/main" id="{31B8B1A8-EF3F-466D-B8CE-714F7EA7C953}"/>
                  </a:ext>
                </a:extLst>
              </p:cNvPr>
              <p:cNvGrpSpPr/>
              <p:nvPr/>
            </p:nvGrpSpPr>
            <p:grpSpPr>
              <a:xfrm>
                <a:off x="258663" y="3838725"/>
                <a:ext cx="353171" cy="367743"/>
                <a:chOff x="11596033" y="4810628"/>
                <a:chExt cx="353171" cy="367743"/>
              </a:xfrm>
            </p:grpSpPr>
            <p:sp>
              <p:nvSpPr>
                <p:cNvPr id="148" name="Teardrop 147">
                  <a:extLst>
                    <a:ext uri="{FF2B5EF4-FFF2-40B4-BE49-F238E27FC236}">
                      <a16:creationId xmlns:a16="http://schemas.microsoft.com/office/drawing/2014/main" id="{9ED03400-7FC0-4023-8C11-361AA7CE16DA}"/>
                    </a:ext>
                  </a:extLst>
                </p:cNvPr>
                <p:cNvSpPr/>
                <p:nvPr/>
              </p:nvSpPr>
              <p:spPr>
                <a:xfrm rot="8222429">
                  <a:off x="11596033" y="4810628"/>
                  <a:ext cx="353171" cy="367743"/>
                </a:xfrm>
                <a:prstGeom prst="teardrop">
                  <a:avLst>
                    <a:gd name="adj" fmla="val 196288"/>
                  </a:avLst>
                </a:prstGeom>
                <a:solidFill>
                  <a:srgbClr val="FFFF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149" name="Oval 148">
                  <a:extLst>
                    <a:ext uri="{FF2B5EF4-FFF2-40B4-BE49-F238E27FC236}">
                      <a16:creationId xmlns:a16="http://schemas.microsoft.com/office/drawing/2014/main" id="{F449CD47-F3DB-4C55-9D75-B64BFB6AE0E8}"/>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147" name="TextBox 146">
                <a:extLst>
                  <a:ext uri="{FF2B5EF4-FFF2-40B4-BE49-F238E27FC236}">
                    <a16:creationId xmlns:a16="http://schemas.microsoft.com/office/drawing/2014/main" id="{D80F9A72-1006-42BA-8411-33C2F2AF247B}"/>
                  </a:ext>
                </a:extLst>
              </p:cNvPr>
              <p:cNvSpPr txBox="1"/>
              <p:nvPr/>
            </p:nvSpPr>
            <p:spPr>
              <a:xfrm>
                <a:off x="666725" y="3852066"/>
                <a:ext cx="1724083" cy="662209"/>
              </a:xfrm>
              <a:prstGeom prst="rect">
                <a:avLst/>
              </a:prstGeom>
              <a:solidFill>
                <a:srgbClr val="FFFF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rgbClr val="000000"/>
                    </a:solidFill>
                    <a:latin typeface="Tw Cen MT" panose="020B0602020104020603" pitchFamily="34" charset="0"/>
                    <a:ea typeface="Verdana" pitchFamily="34" charset="0"/>
                  </a:rPr>
                  <a:t>PONOROGO</a:t>
                </a:r>
              </a:p>
              <a:p>
                <a:pPr>
                  <a:lnSpc>
                    <a:spcPct val="90000"/>
                  </a:lnSpc>
                </a:pPr>
                <a:r>
                  <a:rPr lang="en-US" sz="2000" b="1" dirty="0">
                    <a:solidFill>
                      <a:srgbClr val="000000"/>
                    </a:solidFill>
                    <a:latin typeface="Tw Cen MT" panose="020B0602020104020603" pitchFamily="34" charset="0"/>
                    <a:ea typeface="Verdana" pitchFamily="34" charset="0"/>
                  </a:rPr>
                  <a:t> 46</a:t>
                </a:r>
              </a:p>
            </p:txBody>
          </p:sp>
        </p:grpSp>
        <p:grpSp>
          <p:nvGrpSpPr>
            <p:cNvPr id="150" name="Group 149">
              <a:extLst>
                <a:ext uri="{FF2B5EF4-FFF2-40B4-BE49-F238E27FC236}">
                  <a16:creationId xmlns:a16="http://schemas.microsoft.com/office/drawing/2014/main" id="{2E07ABCD-2611-4DE7-A922-959C9E1A0F06}"/>
                </a:ext>
              </a:extLst>
            </p:cNvPr>
            <p:cNvGrpSpPr/>
            <p:nvPr/>
          </p:nvGrpSpPr>
          <p:grpSpPr>
            <a:xfrm>
              <a:off x="531946" y="2934416"/>
              <a:ext cx="1906864" cy="590931"/>
              <a:chOff x="253131" y="4528831"/>
              <a:chExt cx="2136875" cy="662209"/>
            </a:xfrm>
          </p:grpSpPr>
          <p:grpSp>
            <p:nvGrpSpPr>
              <p:cNvPr id="151" name="Group 150">
                <a:extLst>
                  <a:ext uri="{FF2B5EF4-FFF2-40B4-BE49-F238E27FC236}">
                    <a16:creationId xmlns:a16="http://schemas.microsoft.com/office/drawing/2014/main" id="{D5047D3F-2F7D-4400-B657-A2B24A8D38EB}"/>
                  </a:ext>
                </a:extLst>
              </p:cNvPr>
              <p:cNvGrpSpPr/>
              <p:nvPr/>
            </p:nvGrpSpPr>
            <p:grpSpPr>
              <a:xfrm>
                <a:off x="253131" y="4531361"/>
                <a:ext cx="353171" cy="367743"/>
                <a:chOff x="11596033" y="4810628"/>
                <a:chExt cx="353171" cy="367743"/>
              </a:xfrm>
            </p:grpSpPr>
            <p:sp>
              <p:nvSpPr>
                <p:cNvPr id="153" name="Teardrop 152">
                  <a:extLst>
                    <a:ext uri="{FF2B5EF4-FFF2-40B4-BE49-F238E27FC236}">
                      <a16:creationId xmlns:a16="http://schemas.microsoft.com/office/drawing/2014/main" id="{38C618DD-0BAD-4EAD-9DA8-4CF129768712}"/>
                    </a:ext>
                  </a:extLst>
                </p:cNvPr>
                <p:cNvSpPr/>
                <p:nvPr/>
              </p:nvSpPr>
              <p:spPr>
                <a:xfrm rot="8222429">
                  <a:off x="11596033" y="4810628"/>
                  <a:ext cx="353171" cy="367743"/>
                </a:xfrm>
                <a:prstGeom prst="teardrop">
                  <a:avLst>
                    <a:gd name="adj" fmla="val 196288"/>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154" name="Oval 153">
                  <a:extLst>
                    <a:ext uri="{FF2B5EF4-FFF2-40B4-BE49-F238E27FC236}">
                      <a16:creationId xmlns:a16="http://schemas.microsoft.com/office/drawing/2014/main" id="{076E8F6C-EDB5-4CC7-8F43-A78F1D909CEE}"/>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152" name="TextBox 151">
                <a:extLst>
                  <a:ext uri="{FF2B5EF4-FFF2-40B4-BE49-F238E27FC236}">
                    <a16:creationId xmlns:a16="http://schemas.microsoft.com/office/drawing/2014/main" id="{EB8667C8-4A74-47DD-AC2F-3A868DA94C32}"/>
                  </a:ext>
                </a:extLst>
              </p:cNvPr>
              <p:cNvSpPr txBox="1"/>
              <p:nvPr/>
            </p:nvSpPr>
            <p:spPr>
              <a:xfrm>
                <a:off x="644817" y="4528831"/>
                <a:ext cx="1745189" cy="662209"/>
              </a:xfrm>
              <a:prstGeom prst="rect">
                <a:avLst/>
              </a:prstGeom>
              <a:solidFill>
                <a:schemeClr val="accent6">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MADIUN</a:t>
                </a:r>
              </a:p>
              <a:p>
                <a:pPr>
                  <a:lnSpc>
                    <a:spcPct val="90000"/>
                  </a:lnSpc>
                </a:pPr>
                <a:r>
                  <a:rPr lang="en-US" sz="2000" b="1" dirty="0">
                    <a:solidFill>
                      <a:schemeClr val="bg1"/>
                    </a:solidFill>
                    <a:latin typeface="Tw Cen MT" panose="020B0602020104020603" pitchFamily="34" charset="0"/>
                    <a:ea typeface="Verdana" pitchFamily="34" charset="0"/>
                  </a:rPr>
                  <a:t>27</a:t>
                </a:r>
              </a:p>
            </p:txBody>
          </p:sp>
        </p:grpSp>
        <p:grpSp>
          <p:nvGrpSpPr>
            <p:cNvPr id="155" name="Group 154">
              <a:extLst>
                <a:ext uri="{FF2B5EF4-FFF2-40B4-BE49-F238E27FC236}">
                  <a16:creationId xmlns:a16="http://schemas.microsoft.com/office/drawing/2014/main" id="{7E834A1E-CD0D-49C3-9563-CDE04A00E847}"/>
                </a:ext>
              </a:extLst>
            </p:cNvPr>
            <p:cNvGrpSpPr/>
            <p:nvPr/>
          </p:nvGrpSpPr>
          <p:grpSpPr>
            <a:xfrm>
              <a:off x="514282" y="4404726"/>
              <a:ext cx="1924528" cy="604855"/>
              <a:chOff x="256335" y="5235034"/>
              <a:chExt cx="2156669" cy="677814"/>
            </a:xfrm>
          </p:grpSpPr>
          <p:grpSp>
            <p:nvGrpSpPr>
              <p:cNvPr id="156" name="Group 155">
                <a:extLst>
                  <a:ext uri="{FF2B5EF4-FFF2-40B4-BE49-F238E27FC236}">
                    <a16:creationId xmlns:a16="http://schemas.microsoft.com/office/drawing/2014/main" id="{BC01D949-D065-4473-9419-FF4D0A2B46CB}"/>
                  </a:ext>
                </a:extLst>
              </p:cNvPr>
              <p:cNvGrpSpPr/>
              <p:nvPr/>
            </p:nvGrpSpPr>
            <p:grpSpPr>
              <a:xfrm>
                <a:off x="256335" y="5235034"/>
                <a:ext cx="353171" cy="367743"/>
                <a:chOff x="11467437" y="1659304"/>
                <a:chExt cx="353171" cy="367743"/>
              </a:xfrm>
            </p:grpSpPr>
            <p:sp>
              <p:nvSpPr>
                <p:cNvPr id="158" name="Teardrop 157">
                  <a:extLst>
                    <a:ext uri="{FF2B5EF4-FFF2-40B4-BE49-F238E27FC236}">
                      <a16:creationId xmlns:a16="http://schemas.microsoft.com/office/drawing/2014/main" id="{65548555-A6E5-4324-B990-57A87FC87726}"/>
                    </a:ext>
                  </a:extLst>
                </p:cNvPr>
                <p:cNvSpPr/>
                <p:nvPr/>
              </p:nvSpPr>
              <p:spPr>
                <a:xfrm rot="8222429">
                  <a:off x="11467437" y="1659304"/>
                  <a:ext cx="353171" cy="367743"/>
                </a:xfrm>
                <a:prstGeom prst="teardrop">
                  <a:avLst>
                    <a:gd name="adj" fmla="val 196288"/>
                  </a:avLst>
                </a:prstGeom>
                <a:solidFill>
                  <a:srgbClr val="0000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159" name="Oval 158">
                  <a:extLst>
                    <a:ext uri="{FF2B5EF4-FFF2-40B4-BE49-F238E27FC236}">
                      <a16:creationId xmlns:a16="http://schemas.microsoft.com/office/drawing/2014/main" id="{AA83EFB3-C019-468B-A738-F0335811F124}"/>
                    </a:ext>
                  </a:extLst>
                </p:cNvPr>
                <p:cNvSpPr/>
                <p:nvPr/>
              </p:nvSpPr>
              <p:spPr>
                <a:xfrm>
                  <a:off x="11536010" y="1730313"/>
                  <a:ext cx="210281" cy="1701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157" name="TextBox 156">
                <a:extLst>
                  <a:ext uri="{FF2B5EF4-FFF2-40B4-BE49-F238E27FC236}">
                    <a16:creationId xmlns:a16="http://schemas.microsoft.com/office/drawing/2014/main" id="{B704B0C7-4EE7-4026-8630-A21F713BD68F}"/>
                  </a:ext>
                </a:extLst>
              </p:cNvPr>
              <p:cNvSpPr txBox="1"/>
              <p:nvPr/>
            </p:nvSpPr>
            <p:spPr>
              <a:xfrm>
                <a:off x="677900" y="5250638"/>
                <a:ext cx="1735104" cy="662210"/>
              </a:xfrm>
              <a:prstGeom prst="rect">
                <a:avLst/>
              </a:prstGeom>
              <a:solidFill>
                <a:srgbClr val="1302E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PACITAN</a:t>
                </a:r>
                <a:endParaRPr lang="en-US" sz="2000" b="1" dirty="0">
                  <a:solidFill>
                    <a:schemeClr val="bg1"/>
                  </a:solidFill>
                  <a:latin typeface="Tw Cen MT" panose="020B0602020104020603" pitchFamily="34" charset="0"/>
                  <a:ea typeface="Verdana" pitchFamily="34" charset="0"/>
                </a:endParaRPr>
              </a:p>
              <a:p>
                <a:pPr>
                  <a:lnSpc>
                    <a:spcPct val="90000"/>
                  </a:lnSpc>
                </a:pPr>
                <a:r>
                  <a:rPr lang="en-US" sz="2000" b="1" dirty="0">
                    <a:solidFill>
                      <a:schemeClr val="bg1"/>
                    </a:solidFill>
                    <a:latin typeface="Tw Cen MT" panose="020B0602020104020603" pitchFamily="34" charset="0"/>
                    <a:ea typeface="Verdana" pitchFamily="34" charset="0"/>
                  </a:rPr>
                  <a:t>48</a:t>
                </a:r>
              </a:p>
            </p:txBody>
          </p:sp>
        </p:grpSp>
        <p:sp>
          <p:nvSpPr>
            <p:cNvPr id="182" name="TextBox 181">
              <a:extLst>
                <a:ext uri="{FF2B5EF4-FFF2-40B4-BE49-F238E27FC236}">
                  <a16:creationId xmlns:a16="http://schemas.microsoft.com/office/drawing/2014/main" id="{CDC3D339-0640-4BB5-8EC3-B3F0F3D81894}"/>
                </a:ext>
              </a:extLst>
            </p:cNvPr>
            <p:cNvSpPr txBox="1"/>
            <p:nvPr/>
          </p:nvSpPr>
          <p:spPr>
            <a:xfrm>
              <a:off x="866096" y="5137509"/>
              <a:ext cx="1557338" cy="590931"/>
            </a:xfrm>
            <a:prstGeom prst="rect">
              <a:avLst/>
            </a:prstGeom>
            <a:solidFill>
              <a:srgbClr val="99009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BOJONEGORO</a:t>
              </a:r>
              <a:endParaRPr lang="en-US" sz="2000" b="1" dirty="0">
                <a:solidFill>
                  <a:schemeClr val="bg1"/>
                </a:solidFill>
                <a:latin typeface="Tw Cen MT" panose="020B0602020104020603" pitchFamily="34" charset="0"/>
                <a:ea typeface="Verdana" pitchFamily="34" charset="0"/>
              </a:endParaRPr>
            </a:p>
            <a:p>
              <a:pPr>
                <a:lnSpc>
                  <a:spcPct val="90000"/>
                </a:lnSpc>
              </a:pPr>
              <a:r>
                <a:rPr lang="en-US" sz="2000" b="1" dirty="0">
                  <a:solidFill>
                    <a:schemeClr val="bg1"/>
                  </a:solidFill>
                  <a:latin typeface="Tw Cen MT" panose="020B0602020104020603" pitchFamily="34" charset="0"/>
                  <a:ea typeface="Verdana" pitchFamily="34" charset="0"/>
                </a:rPr>
                <a:t>27</a:t>
              </a:r>
            </a:p>
          </p:txBody>
        </p:sp>
      </p:grpSp>
      <p:grpSp>
        <p:nvGrpSpPr>
          <p:cNvPr id="183" name="Group 182">
            <a:extLst>
              <a:ext uri="{FF2B5EF4-FFF2-40B4-BE49-F238E27FC236}">
                <a16:creationId xmlns:a16="http://schemas.microsoft.com/office/drawing/2014/main" id="{02EB8309-330E-46E9-84F7-A785746A5C2B}"/>
              </a:ext>
            </a:extLst>
          </p:cNvPr>
          <p:cNvGrpSpPr/>
          <p:nvPr/>
        </p:nvGrpSpPr>
        <p:grpSpPr>
          <a:xfrm>
            <a:off x="2642110" y="5936312"/>
            <a:ext cx="1902643" cy="602836"/>
            <a:chOff x="258663" y="3838725"/>
            <a:chExt cx="2132145" cy="675550"/>
          </a:xfrm>
          <a:solidFill>
            <a:srgbClr val="FF6600"/>
          </a:solidFill>
        </p:grpSpPr>
        <p:grpSp>
          <p:nvGrpSpPr>
            <p:cNvPr id="184" name="Group 183">
              <a:extLst>
                <a:ext uri="{FF2B5EF4-FFF2-40B4-BE49-F238E27FC236}">
                  <a16:creationId xmlns:a16="http://schemas.microsoft.com/office/drawing/2014/main" id="{387854C6-FDA4-4FE9-905F-116CA4C970C1}"/>
                </a:ext>
              </a:extLst>
            </p:cNvPr>
            <p:cNvGrpSpPr/>
            <p:nvPr/>
          </p:nvGrpSpPr>
          <p:grpSpPr>
            <a:xfrm>
              <a:off x="258663" y="3838725"/>
              <a:ext cx="353171" cy="367743"/>
              <a:chOff x="11596033" y="4810628"/>
              <a:chExt cx="353171" cy="367743"/>
            </a:xfrm>
            <a:grpFill/>
          </p:grpSpPr>
          <p:sp>
            <p:nvSpPr>
              <p:cNvPr id="186" name="Teardrop 185">
                <a:extLst>
                  <a:ext uri="{FF2B5EF4-FFF2-40B4-BE49-F238E27FC236}">
                    <a16:creationId xmlns:a16="http://schemas.microsoft.com/office/drawing/2014/main" id="{9A515943-80D2-458B-9FC2-EE6E3D86DFD1}"/>
                  </a:ext>
                </a:extLst>
              </p:cNvPr>
              <p:cNvSpPr/>
              <p:nvPr/>
            </p:nvSpPr>
            <p:spPr>
              <a:xfrm rot="8222429">
                <a:off x="11596033" y="4810628"/>
                <a:ext cx="353171" cy="367743"/>
              </a:xfrm>
              <a:prstGeom prst="teardrop">
                <a:avLst>
                  <a:gd name="adj" fmla="val 196288"/>
                </a:avLst>
              </a:prstGeom>
              <a:grp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187" name="Oval 186">
                <a:extLst>
                  <a:ext uri="{FF2B5EF4-FFF2-40B4-BE49-F238E27FC236}">
                    <a16:creationId xmlns:a16="http://schemas.microsoft.com/office/drawing/2014/main" id="{78564B82-2D05-4F47-B752-485BA76E6457}"/>
                  </a:ext>
                </a:extLst>
              </p:cNvPr>
              <p:cNvSpPr/>
              <p:nvPr/>
            </p:nvSpPr>
            <p:spPr>
              <a:xfrm>
                <a:off x="11693872" y="4909755"/>
                <a:ext cx="157492" cy="1819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185" name="TextBox 184">
              <a:extLst>
                <a:ext uri="{FF2B5EF4-FFF2-40B4-BE49-F238E27FC236}">
                  <a16:creationId xmlns:a16="http://schemas.microsoft.com/office/drawing/2014/main" id="{2999287E-413C-416D-B093-646C33C6676D}"/>
                </a:ext>
              </a:extLst>
            </p:cNvPr>
            <p:cNvSpPr txBox="1"/>
            <p:nvPr/>
          </p:nvSpPr>
          <p:spPr>
            <a:xfrm>
              <a:off x="666725" y="3852066"/>
              <a:ext cx="1724083" cy="662209"/>
            </a:xfrm>
            <a:prstGeom prst="rect">
              <a:avLst/>
            </a:prstGeom>
            <a:gr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LAIN JATIM</a:t>
              </a:r>
            </a:p>
            <a:p>
              <a:pPr>
                <a:lnSpc>
                  <a:spcPct val="90000"/>
                </a:lnSpc>
              </a:pPr>
              <a:r>
                <a:rPr lang="en-US" sz="2000" b="1" dirty="0">
                  <a:solidFill>
                    <a:schemeClr val="bg1"/>
                  </a:solidFill>
                  <a:latin typeface="Tw Cen MT" panose="020B0602020104020603" pitchFamily="34" charset="0"/>
                  <a:ea typeface="Verdana" pitchFamily="34" charset="0"/>
                </a:rPr>
                <a:t>10</a:t>
              </a:r>
            </a:p>
          </p:txBody>
        </p:sp>
      </p:grpSp>
      <p:sp>
        <p:nvSpPr>
          <p:cNvPr id="188" name="Oval 187">
            <a:extLst>
              <a:ext uri="{FF2B5EF4-FFF2-40B4-BE49-F238E27FC236}">
                <a16:creationId xmlns:a16="http://schemas.microsoft.com/office/drawing/2014/main" id="{2629BA04-7AF2-4475-9737-054EC596041C}"/>
              </a:ext>
            </a:extLst>
          </p:cNvPr>
          <p:cNvSpPr/>
          <p:nvPr/>
        </p:nvSpPr>
        <p:spPr>
          <a:xfrm>
            <a:off x="2729418" y="6024762"/>
            <a:ext cx="140540" cy="1623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90" name="Oval 189">
            <a:extLst>
              <a:ext uri="{FF2B5EF4-FFF2-40B4-BE49-F238E27FC236}">
                <a16:creationId xmlns:a16="http://schemas.microsoft.com/office/drawing/2014/main" id="{EB59C7A8-2D2E-47D6-A08A-0751F575DFC9}"/>
              </a:ext>
            </a:extLst>
          </p:cNvPr>
          <p:cNvSpPr/>
          <p:nvPr/>
        </p:nvSpPr>
        <p:spPr>
          <a:xfrm>
            <a:off x="11132067" y="1469895"/>
            <a:ext cx="140540" cy="1623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nvGrpSpPr>
          <p:cNvPr id="191" name="Group 190">
            <a:extLst>
              <a:ext uri="{FF2B5EF4-FFF2-40B4-BE49-F238E27FC236}">
                <a16:creationId xmlns:a16="http://schemas.microsoft.com/office/drawing/2014/main" id="{0667F23B-2EE9-473B-BD46-CB18BD2182CE}"/>
              </a:ext>
            </a:extLst>
          </p:cNvPr>
          <p:cNvGrpSpPr/>
          <p:nvPr/>
        </p:nvGrpSpPr>
        <p:grpSpPr>
          <a:xfrm>
            <a:off x="4690950" y="5913113"/>
            <a:ext cx="310727" cy="328160"/>
            <a:chOff x="11596033" y="4810628"/>
            <a:chExt cx="353171" cy="367743"/>
          </a:xfrm>
          <a:solidFill>
            <a:srgbClr val="92D050"/>
          </a:solidFill>
        </p:grpSpPr>
        <p:sp>
          <p:nvSpPr>
            <p:cNvPr id="192" name="Teardrop 191">
              <a:extLst>
                <a:ext uri="{FF2B5EF4-FFF2-40B4-BE49-F238E27FC236}">
                  <a16:creationId xmlns:a16="http://schemas.microsoft.com/office/drawing/2014/main" id="{7553253C-3AB9-4306-A050-F299C92CB39B}"/>
                </a:ext>
              </a:extLst>
            </p:cNvPr>
            <p:cNvSpPr/>
            <p:nvPr/>
          </p:nvSpPr>
          <p:spPr>
            <a:xfrm rot="8222429">
              <a:off x="11596033" y="4810628"/>
              <a:ext cx="353171" cy="367743"/>
            </a:xfrm>
            <a:prstGeom prst="teardrop">
              <a:avLst>
                <a:gd name="adj" fmla="val 196288"/>
              </a:avLst>
            </a:prstGeom>
            <a:grp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93" name="Oval 192">
              <a:extLst>
                <a:ext uri="{FF2B5EF4-FFF2-40B4-BE49-F238E27FC236}">
                  <a16:creationId xmlns:a16="http://schemas.microsoft.com/office/drawing/2014/main" id="{DC175F37-4AC9-487F-BFA4-C6EE42B6EBAE}"/>
                </a:ext>
              </a:extLst>
            </p:cNvPr>
            <p:cNvSpPr/>
            <p:nvPr/>
          </p:nvSpPr>
          <p:spPr>
            <a:xfrm>
              <a:off x="11693872" y="4909755"/>
              <a:ext cx="157492" cy="1819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94" name="TextBox 193">
            <a:extLst>
              <a:ext uri="{FF2B5EF4-FFF2-40B4-BE49-F238E27FC236}">
                <a16:creationId xmlns:a16="http://schemas.microsoft.com/office/drawing/2014/main" id="{9738B21B-E5A8-4EB4-80B3-64AC7214BC3C}"/>
              </a:ext>
            </a:extLst>
          </p:cNvPr>
          <p:cNvSpPr txBox="1"/>
          <p:nvPr/>
        </p:nvSpPr>
        <p:spPr>
          <a:xfrm>
            <a:off x="5049970" y="5925018"/>
            <a:ext cx="2644903" cy="590931"/>
          </a:xfrm>
          <a:prstGeom prst="rect">
            <a:avLst/>
          </a:prstGeom>
          <a:solidFill>
            <a:srgbClr val="92D05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LAIN JATENG DAN JATIM</a:t>
            </a:r>
          </a:p>
          <a:p>
            <a:pPr>
              <a:lnSpc>
                <a:spcPct val="90000"/>
              </a:lnSpc>
            </a:pPr>
            <a:r>
              <a:rPr lang="en-US" sz="2000" b="1" dirty="0">
                <a:solidFill>
                  <a:schemeClr val="bg1"/>
                </a:solidFill>
                <a:latin typeface="Tw Cen MT" panose="020B0602020104020603" pitchFamily="34" charset="0"/>
                <a:ea typeface="Verdana" pitchFamily="34" charset="0"/>
              </a:rPr>
              <a:t>78</a:t>
            </a:r>
          </a:p>
        </p:txBody>
      </p:sp>
      <p:sp>
        <p:nvSpPr>
          <p:cNvPr id="195" name="Oval 194">
            <a:extLst>
              <a:ext uri="{FF2B5EF4-FFF2-40B4-BE49-F238E27FC236}">
                <a16:creationId xmlns:a16="http://schemas.microsoft.com/office/drawing/2014/main" id="{3974597A-92DC-425B-B122-18F034989E21}"/>
              </a:ext>
            </a:extLst>
          </p:cNvPr>
          <p:cNvSpPr/>
          <p:nvPr/>
        </p:nvSpPr>
        <p:spPr>
          <a:xfrm>
            <a:off x="4777031" y="6019189"/>
            <a:ext cx="140540" cy="1623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96" name="Rectangle: Rounded Corners 195">
            <a:extLst>
              <a:ext uri="{FF2B5EF4-FFF2-40B4-BE49-F238E27FC236}">
                <a16:creationId xmlns:a16="http://schemas.microsoft.com/office/drawing/2014/main" id="{DA90CB04-68DC-4DE1-B05E-62A11B4C75ED}"/>
              </a:ext>
            </a:extLst>
          </p:cNvPr>
          <p:cNvSpPr/>
          <p:nvPr/>
        </p:nvSpPr>
        <p:spPr>
          <a:xfrm>
            <a:off x="3311781" y="398407"/>
            <a:ext cx="5616061" cy="591261"/>
          </a:xfrm>
          <a:prstGeom prst="roundRect">
            <a:avLst/>
          </a:prstGeom>
          <a:solidFill>
            <a:srgbClr val="FFC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b="1" dirty="0">
                <a:solidFill>
                  <a:schemeClr val="tx1"/>
                </a:solidFill>
                <a:latin typeface="Verdana" panose="020B0604030504040204" pitchFamily="34" charset="0"/>
                <a:ea typeface="Verdana" panose="020B0604030504040204" pitchFamily="34" charset="0"/>
                <a:cs typeface="Verdana" panose="020B0604030504040204" pitchFamily="34" charset="0"/>
              </a:rPr>
              <a:t>DATA WILAYAH CAKUPAN JAWA TIMUR</a:t>
            </a:r>
            <a:endParaRPr lang="en-US" dirty="0">
              <a:solidFill>
                <a:schemeClr val="tx1"/>
              </a:solidFill>
            </a:endParaRPr>
          </a:p>
        </p:txBody>
      </p:sp>
      <p:pic>
        <p:nvPicPr>
          <p:cNvPr id="2" name="Picture 1"/>
          <p:cNvPicPr>
            <a:picLocks noChangeAspect="1"/>
          </p:cNvPicPr>
          <p:nvPr/>
        </p:nvPicPr>
        <p:blipFill>
          <a:blip r:embed="rId3"/>
          <a:stretch>
            <a:fillRect/>
          </a:stretch>
        </p:blipFill>
        <p:spPr>
          <a:xfrm>
            <a:off x="2572549" y="1430596"/>
            <a:ext cx="8839966" cy="4633362"/>
          </a:xfrm>
          <a:prstGeom prst="rect">
            <a:avLst/>
          </a:prstGeom>
        </p:spPr>
      </p:pic>
      <p:sp>
        <p:nvSpPr>
          <p:cNvPr id="189" name="Teardrop 188">
            <a:extLst>
              <a:ext uri="{FF2B5EF4-FFF2-40B4-BE49-F238E27FC236}">
                <a16:creationId xmlns:a16="http://schemas.microsoft.com/office/drawing/2014/main" id="{25EDF46D-A538-4104-8FE5-A64947ECF97B}"/>
              </a:ext>
            </a:extLst>
          </p:cNvPr>
          <p:cNvSpPr/>
          <p:nvPr/>
        </p:nvSpPr>
        <p:spPr>
          <a:xfrm rot="8222429">
            <a:off x="5987704" y="2068891"/>
            <a:ext cx="315156" cy="328160"/>
          </a:xfrm>
          <a:prstGeom prst="teardrop">
            <a:avLst>
              <a:gd name="adj" fmla="val 196288"/>
            </a:avLst>
          </a:prstGeom>
          <a:solidFill>
            <a:srgbClr val="FF66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Tree>
    <p:extLst>
      <p:ext uri="{BB962C8B-B14F-4D97-AF65-F5344CB8AC3E}">
        <p14:creationId xmlns:p14="http://schemas.microsoft.com/office/powerpoint/2010/main" val="732377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5"/>
          </p:nvPr>
        </p:nvSpPr>
        <p:spPr>
          <a:xfrm>
            <a:off x="6096000" y="3316803"/>
            <a:ext cx="5933514" cy="2414775"/>
          </a:xfrm>
        </p:spPr>
        <p:txBody>
          <a:bodyPr>
            <a:normAutofit/>
          </a:bodyPr>
          <a:lstStyle/>
          <a:p>
            <a:pPr marL="285750" indent="-285750" algn="l">
              <a:lnSpc>
                <a:spcPct val="100000"/>
              </a:lnSpc>
              <a:spcBef>
                <a:spcPts val="600"/>
              </a:spcBef>
              <a:buFont typeface="Arial" panose="020B0604020202020204" pitchFamily="34" charset="0"/>
              <a:buChar char="•"/>
            </a:pPr>
            <a:r>
              <a:rPr lang="en-US" altLang="zh-CN" sz="3200" dirty="0" err="1">
                <a:latin typeface="Tw Cen MT Condensed" panose="020B0606020104020203" pitchFamily="34" charset="0"/>
                <a:sym typeface="Arial" panose="020B0604020202020204" pitchFamily="34" charset="0"/>
              </a:rPr>
              <a:t>Realisasi</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Anggaran</a:t>
            </a:r>
            <a:r>
              <a:rPr lang="en-US" altLang="zh-CN" sz="3200" dirty="0">
                <a:latin typeface="Tw Cen MT Condensed" panose="020B0606020104020203" pitchFamily="34" charset="0"/>
                <a:sym typeface="Arial" panose="020B0604020202020204" pitchFamily="34" charset="0"/>
              </a:rPr>
              <a:t> Program</a:t>
            </a:r>
          </a:p>
          <a:p>
            <a:pPr marL="285750" indent="-285750" algn="l">
              <a:lnSpc>
                <a:spcPct val="100000"/>
              </a:lnSpc>
              <a:spcBef>
                <a:spcPts val="600"/>
              </a:spcBef>
              <a:buFont typeface="Arial" panose="020B0604020202020204" pitchFamily="34" charset="0"/>
              <a:buChar char="•"/>
            </a:pPr>
            <a:r>
              <a:rPr lang="en-US" altLang="zh-CN" sz="3200" dirty="0" err="1">
                <a:latin typeface="Tw Cen MT Condensed" panose="020B0606020104020203" pitchFamily="34" charset="0"/>
                <a:sym typeface="Arial" panose="020B0604020202020204" pitchFamily="34" charset="0"/>
              </a:rPr>
              <a:t>Rincian</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Realisasi</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Kegiatan</a:t>
            </a:r>
            <a:r>
              <a:rPr lang="en-US" altLang="zh-CN" sz="3200" dirty="0">
                <a:latin typeface="Tw Cen MT Condensed" panose="020B0606020104020203" pitchFamily="34" charset="0"/>
                <a:sym typeface="Arial" panose="020B0604020202020204" pitchFamily="34" charset="0"/>
              </a:rPr>
              <a:t> dan Sub </a:t>
            </a:r>
            <a:r>
              <a:rPr lang="en-US" altLang="zh-CN" sz="3200" dirty="0" err="1">
                <a:latin typeface="Tw Cen MT Condensed" panose="020B0606020104020203" pitchFamily="34" charset="0"/>
                <a:sym typeface="Arial" panose="020B0604020202020204" pitchFamily="34" charset="0"/>
              </a:rPr>
              <a:t>Kegiatan</a:t>
            </a:r>
            <a:endParaRPr lang="en-US" altLang="zh-CN" sz="3200" dirty="0">
              <a:latin typeface="Tw Cen MT Condensed" panose="020B0606020104020203" pitchFamily="34" charset="0"/>
              <a:sym typeface="Arial" panose="020B0604020202020204" pitchFamily="34" charset="0"/>
            </a:endParaRPr>
          </a:p>
          <a:p>
            <a:pPr marL="285750" indent="-285750" algn="l">
              <a:lnSpc>
                <a:spcPct val="100000"/>
              </a:lnSpc>
              <a:spcBef>
                <a:spcPts val="600"/>
              </a:spcBef>
              <a:buFont typeface="Arial" panose="020B0604020202020204" pitchFamily="34" charset="0"/>
              <a:buChar char="•"/>
            </a:pPr>
            <a:r>
              <a:rPr lang="en-US" altLang="zh-CN" sz="3200" dirty="0" err="1">
                <a:latin typeface="Tw Cen MT Condensed" panose="020B0606020104020203" pitchFamily="34" charset="0"/>
                <a:sym typeface="Arial" panose="020B0604020202020204" pitchFamily="34" charset="0"/>
              </a:rPr>
              <a:t>Realisasi</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Anggaran</a:t>
            </a:r>
            <a:r>
              <a:rPr lang="en-US" altLang="zh-CN" sz="3200" dirty="0">
                <a:latin typeface="Tw Cen MT Condensed" panose="020B0606020104020203" pitchFamily="34" charset="0"/>
                <a:sym typeface="Arial" panose="020B0604020202020204" pitchFamily="34" charset="0"/>
              </a:rPr>
              <a:t> BLUD</a:t>
            </a:r>
          </a:p>
          <a:p>
            <a:pPr marL="285750" indent="-285750" algn="l">
              <a:lnSpc>
                <a:spcPct val="100000"/>
              </a:lnSpc>
              <a:spcBef>
                <a:spcPts val="600"/>
              </a:spcBef>
              <a:buFont typeface="Arial" panose="020B0604020202020204" pitchFamily="34" charset="0"/>
              <a:buChar char="•"/>
            </a:pPr>
            <a:endParaRPr lang="en-US" altLang="zh-CN" dirty="0">
              <a:latin typeface="Tw Cen MT Condensed" panose="020B0606020104020203" pitchFamily="34" charset="0"/>
              <a:sym typeface="Arial" panose="020B0604020202020204" pitchFamily="34" charset="0"/>
            </a:endParaRPr>
          </a:p>
        </p:txBody>
      </p:sp>
      <p:sp>
        <p:nvSpPr>
          <p:cNvPr id="4" name="文本占位符 3"/>
          <p:cNvSpPr>
            <a:spLocks noGrp="1"/>
          </p:cNvSpPr>
          <p:nvPr>
            <p:ph type="body" sz="quarter" idx="14"/>
          </p:nvPr>
        </p:nvSpPr>
        <p:spPr>
          <a:xfrm>
            <a:off x="5719127" y="1606120"/>
            <a:ext cx="5575300" cy="1573498"/>
          </a:xfrm>
        </p:spPr>
        <p:txBody>
          <a:bodyPr/>
          <a:lstStyle/>
          <a:p>
            <a:r>
              <a:rPr lang="en-US" altLang="zh-CN" sz="7200" dirty="0">
                <a:latin typeface="Tw Cen MT Condensed Extra Bold" panose="020B0803020202020204" pitchFamily="34" charset="0"/>
                <a:sym typeface="Arial" panose="020B0604020202020204" pitchFamily="34" charset="0"/>
              </a:rPr>
              <a:t>KINERJA ANGGARAN</a:t>
            </a:r>
          </a:p>
        </p:txBody>
      </p:sp>
      <p:cxnSp>
        <p:nvCxnSpPr>
          <p:cNvPr id="9" name="直接连接符 8"/>
          <p:cNvCxnSpPr>
            <a:cxnSpLocks/>
          </p:cNvCxnSpPr>
          <p:nvPr/>
        </p:nvCxnSpPr>
        <p:spPr>
          <a:xfrm>
            <a:off x="7698086" y="3316803"/>
            <a:ext cx="161738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0" y="756364"/>
            <a:ext cx="5346655" cy="610262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8321EE85-74FC-4848-94F0-5FA8FAA3EE81}"/>
              </a:ext>
            </a:extLst>
          </p:cNvPr>
          <p:cNvSpPr txBox="1">
            <a:spLocks/>
          </p:cNvSpPr>
          <p:nvPr/>
        </p:nvSpPr>
        <p:spPr>
          <a:xfrm>
            <a:off x="761962" y="214290"/>
            <a:ext cx="10501386" cy="785818"/>
          </a:xfrm>
          <a:prstGeom prst="rect">
            <a:avLst/>
          </a:prstGeom>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b">
            <a:normAutofit/>
          </a:bodyPr>
          <a:lstStyle>
            <a:lvl1pPr algn="l" defTabSz="914400" rtl="0" eaLnBrk="1" latinLnBrk="0" hangingPunct="1">
              <a:lnSpc>
                <a:spcPct val="80000"/>
              </a:lnSpc>
              <a:spcBef>
                <a:spcPct val="0"/>
              </a:spcBef>
              <a:buNone/>
              <a:defRPr sz="8800" b="0" kern="1200" spc="-120" baseline="0">
                <a:solidFill>
                  <a:schemeClr val="accent1"/>
                </a:solidFill>
                <a:latin typeface="+mj-lt"/>
                <a:ea typeface="+mj-ea"/>
                <a:cs typeface="+mj-cs"/>
              </a:defRPr>
            </a:lvl1pPr>
          </a:lstStyle>
          <a:p>
            <a:pPr algn="ctr">
              <a:defRPr/>
            </a:pPr>
            <a:r>
              <a:rPr lang="en-US" sz="2409" b="1" dirty="0">
                <a:solidFill>
                  <a:srgbClr val="CC3300"/>
                </a:solidFill>
                <a:latin typeface="Verdana" panose="020B0604030504040204" pitchFamily="34" charset="0"/>
                <a:ea typeface="Verdana" panose="020B0604030504040204" pitchFamily="34" charset="0"/>
                <a:cs typeface="Verdana" panose="020B0604030504040204" pitchFamily="34" charset="0"/>
              </a:rPr>
              <a:t>DIAGNOSIS 10 BESAR PENYAKIT RAWAT JALAN </a:t>
            </a:r>
            <a:br>
              <a:rPr lang="en-US" sz="2409" b="1" dirty="0">
                <a:solidFill>
                  <a:srgbClr val="CC3300"/>
                </a:solidFill>
                <a:latin typeface="Verdana" panose="020B0604030504040204" pitchFamily="34" charset="0"/>
                <a:ea typeface="Verdana" panose="020B0604030504040204" pitchFamily="34" charset="0"/>
                <a:cs typeface="Verdana" panose="020B0604030504040204" pitchFamily="34" charset="0"/>
              </a:rPr>
            </a:br>
            <a:r>
              <a:rPr lang="en-US" sz="2409" b="1" dirty="0">
                <a:solidFill>
                  <a:srgbClr val="CC3300"/>
                </a:solidFill>
                <a:latin typeface="Verdana" panose="020B0604030504040204" pitchFamily="34" charset="0"/>
                <a:ea typeface="Verdana" panose="020B0604030504040204" pitchFamily="34" charset="0"/>
                <a:cs typeface="Verdana" panose="020B0604030504040204" pitchFamily="34" charset="0"/>
              </a:rPr>
              <a:t>S/D SEPTEMBER 2021</a:t>
            </a:r>
          </a:p>
        </p:txBody>
      </p:sp>
      <p:sp>
        <p:nvSpPr>
          <p:cNvPr id="3" name="Slide Number Placeholder 2">
            <a:extLst>
              <a:ext uri="{FF2B5EF4-FFF2-40B4-BE49-F238E27FC236}">
                <a16:creationId xmlns:a16="http://schemas.microsoft.com/office/drawing/2014/main" id="{5FC4801E-53B6-44AE-BFCA-38417ABEAA39}"/>
              </a:ext>
            </a:extLst>
          </p:cNvPr>
          <p:cNvSpPr>
            <a:spLocks noGrp="1"/>
          </p:cNvSpPr>
          <p:nvPr>
            <p:ph type="sldNum" sz="quarter" idx="12"/>
          </p:nvPr>
        </p:nvSpPr>
        <p:spPr>
          <a:xfrm>
            <a:off x="8610600" y="6371340"/>
            <a:ext cx="2743200" cy="365125"/>
          </a:xfrm>
        </p:spPr>
        <p:txBody>
          <a:bodyPr/>
          <a:lstStyle/>
          <a:p>
            <a:fld id="{565CE74E-AB26-4998-AD42-012C4C1AD076}" type="slidenum">
              <a:rPr lang="zh-CN" altLang="en-US" smtClean="0"/>
              <a:t>20</a:t>
            </a:fld>
            <a:endParaRPr lang="zh-CN" altLang="en-US"/>
          </a:p>
        </p:txBody>
      </p:sp>
      <p:graphicFrame>
        <p:nvGraphicFramePr>
          <p:cNvPr id="4" name="Table 3"/>
          <p:cNvGraphicFramePr>
            <a:graphicFrameLocks noGrp="1"/>
          </p:cNvGraphicFramePr>
          <p:nvPr>
            <p:extLst>
              <p:ext uri="{D42A27DB-BD31-4B8C-83A1-F6EECF244321}">
                <p14:modId xmlns:p14="http://schemas.microsoft.com/office/powerpoint/2010/main" val="125233260"/>
              </p:ext>
            </p:extLst>
          </p:nvPr>
        </p:nvGraphicFramePr>
        <p:xfrm>
          <a:off x="1200716" y="1397231"/>
          <a:ext cx="9623878" cy="4576986"/>
        </p:xfrm>
        <a:graphic>
          <a:graphicData uri="http://schemas.openxmlformats.org/drawingml/2006/table">
            <a:tbl>
              <a:tblPr>
                <a:tableStyleId>{08FB837D-C827-4EFA-A057-4D05807E0F7C}</a:tableStyleId>
              </a:tblPr>
              <a:tblGrid>
                <a:gridCol w="808595">
                  <a:extLst>
                    <a:ext uri="{9D8B030D-6E8A-4147-A177-3AD203B41FA5}">
                      <a16:colId xmlns:a16="http://schemas.microsoft.com/office/drawing/2014/main" val="3883112108"/>
                    </a:ext>
                  </a:extLst>
                </a:gridCol>
                <a:gridCol w="6067113">
                  <a:extLst>
                    <a:ext uri="{9D8B030D-6E8A-4147-A177-3AD203B41FA5}">
                      <a16:colId xmlns:a16="http://schemas.microsoft.com/office/drawing/2014/main" val="2757705490"/>
                    </a:ext>
                  </a:extLst>
                </a:gridCol>
                <a:gridCol w="1374085">
                  <a:extLst>
                    <a:ext uri="{9D8B030D-6E8A-4147-A177-3AD203B41FA5}">
                      <a16:colId xmlns:a16="http://schemas.microsoft.com/office/drawing/2014/main" val="1370464511"/>
                    </a:ext>
                  </a:extLst>
                </a:gridCol>
                <a:gridCol w="1374085">
                  <a:extLst>
                    <a:ext uri="{9D8B030D-6E8A-4147-A177-3AD203B41FA5}">
                      <a16:colId xmlns:a16="http://schemas.microsoft.com/office/drawing/2014/main" val="2342813153"/>
                    </a:ext>
                  </a:extLst>
                </a:gridCol>
              </a:tblGrid>
              <a:tr h="399737">
                <a:tc>
                  <a:txBody>
                    <a:bodyPr/>
                    <a:lstStyle/>
                    <a:p>
                      <a:pPr algn="ctr" fontAlgn="ctr"/>
                      <a:r>
                        <a:rPr lang="en-US" sz="1800" b="1" u="none" strike="noStrike" dirty="0">
                          <a:solidFill>
                            <a:schemeClr val="bg1"/>
                          </a:solidFill>
                          <a:effectLst/>
                          <a:latin typeface="Tw Cen MT" panose="020B0602020104020603" pitchFamily="34" charset="0"/>
                        </a:rPr>
                        <a:t>NO</a:t>
                      </a:r>
                      <a:endParaRPr lang="en-US" sz="1800" b="1" i="0" u="none" strike="noStrike" dirty="0">
                        <a:solidFill>
                          <a:schemeClr val="bg1"/>
                        </a:solidFill>
                        <a:effectLst/>
                        <a:latin typeface="Tw Cen MT" panose="020B0602020104020603" pitchFamily="34" charset="0"/>
                      </a:endParaRPr>
                    </a:p>
                  </a:txBody>
                  <a:tcPr marL="9525" marR="9525" marT="9525" marB="0" anchor="ctr">
                    <a:solidFill>
                      <a:schemeClr val="accent6">
                        <a:lumMod val="50000"/>
                      </a:schemeClr>
                    </a:solidFill>
                  </a:tcPr>
                </a:tc>
                <a:tc>
                  <a:txBody>
                    <a:bodyPr/>
                    <a:lstStyle/>
                    <a:p>
                      <a:pPr algn="ctr" fontAlgn="ctr"/>
                      <a:r>
                        <a:rPr lang="en-US" sz="1800" b="1" u="none" strike="noStrike" dirty="0">
                          <a:solidFill>
                            <a:schemeClr val="bg1"/>
                          </a:solidFill>
                          <a:effectLst/>
                          <a:latin typeface="Tw Cen MT" panose="020B0602020104020603" pitchFamily="34" charset="0"/>
                        </a:rPr>
                        <a:t>DIAGNOSA</a:t>
                      </a:r>
                      <a:endParaRPr lang="en-US" sz="1800" b="1" i="0" u="none" strike="noStrike" dirty="0">
                        <a:solidFill>
                          <a:schemeClr val="bg1"/>
                        </a:solidFill>
                        <a:effectLst/>
                        <a:latin typeface="Tw Cen MT" panose="020B0602020104020603" pitchFamily="34" charset="0"/>
                      </a:endParaRPr>
                    </a:p>
                  </a:txBody>
                  <a:tcPr marL="9525" marR="9525" marT="9525" marB="0" anchor="ctr">
                    <a:solidFill>
                      <a:schemeClr val="accent6">
                        <a:lumMod val="50000"/>
                      </a:schemeClr>
                    </a:solidFill>
                  </a:tcPr>
                </a:tc>
                <a:tc>
                  <a:txBody>
                    <a:bodyPr/>
                    <a:lstStyle/>
                    <a:p>
                      <a:pPr algn="ctr" fontAlgn="ctr"/>
                      <a:r>
                        <a:rPr lang="en-US" sz="1800" b="1" u="none" strike="noStrike" dirty="0">
                          <a:solidFill>
                            <a:schemeClr val="bg1"/>
                          </a:solidFill>
                          <a:effectLst/>
                          <a:latin typeface="Tw Cen MT" panose="020B0602020104020603" pitchFamily="34" charset="0"/>
                        </a:rPr>
                        <a:t>KODE</a:t>
                      </a:r>
                      <a:endParaRPr lang="en-US" sz="1800" b="1" i="0" u="none" strike="noStrike" dirty="0">
                        <a:solidFill>
                          <a:schemeClr val="bg1"/>
                        </a:solidFill>
                        <a:effectLst/>
                        <a:latin typeface="Tw Cen MT" panose="020B0602020104020603" pitchFamily="34" charset="0"/>
                      </a:endParaRPr>
                    </a:p>
                  </a:txBody>
                  <a:tcPr marL="9525" marR="9525" marT="9525" marB="0" anchor="ctr">
                    <a:solidFill>
                      <a:schemeClr val="accent6">
                        <a:lumMod val="50000"/>
                      </a:schemeClr>
                    </a:solidFill>
                  </a:tcPr>
                </a:tc>
                <a:tc>
                  <a:txBody>
                    <a:bodyPr/>
                    <a:lstStyle/>
                    <a:p>
                      <a:pPr algn="ctr" fontAlgn="ctr"/>
                      <a:r>
                        <a:rPr lang="en-US" sz="1800" b="1" u="none" strike="noStrike" dirty="0">
                          <a:solidFill>
                            <a:schemeClr val="bg1"/>
                          </a:solidFill>
                          <a:effectLst/>
                          <a:latin typeface="Tw Cen MT" panose="020B0602020104020603" pitchFamily="34" charset="0"/>
                        </a:rPr>
                        <a:t>JUMLAH</a:t>
                      </a:r>
                      <a:endParaRPr lang="en-US" sz="1800" b="1" i="0" u="none" strike="noStrike" dirty="0">
                        <a:solidFill>
                          <a:schemeClr val="bg1"/>
                        </a:solidFill>
                        <a:effectLst/>
                        <a:latin typeface="Tw Cen MT" panose="020B0602020104020603" pitchFamily="34" charset="0"/>
                      </a:endParaRPr>
                    </a:p>
                  </a:txBody>
                  <a:tcPr marL="9525" marR="9525" marT="9525" marB="0" anchor="ctr">
                    <a:solidFill>
                      <a:schemeClr val="accent6">
                        <a:lumMod val="50000"/>
                      </a:schemeClr>
                    </a:solidFill>
                  </a:tcPr>
                </a:tc>
                <a:extLst>
                  <a:ext uri="{0D108BD9-81ED-4DB2-BD59-A6C34878D82A}">
                    <a16:rowId xmlns:a16="http://schemas.microsoft.com/office/drawing/2014/main" val="2916354784"/>
                  </a:ext>
                </a:extLst>
              </a:tr>
              <a:tr h="379750">
                <a:tc>
                  <a:txBody>
                    <a:bodyPr/>
                    <a:lstStyle/>
                    <a:p>
                      <a:pPr algn="ctr" fontAlgn="ctr"/>
                      <a:r>
                        <a:rPr lang="en-US" sz="18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l" fontAlgn="ctr"/>
                      <a:r>
                        <a:rPr lang="en-US" sz="1800" b="0" i="0" u="none" strike="noStrike" dirty="0" err="1">
                          <a:solidFill>
                            <a:srgbClr val="000000"/>
                          </a:solidFill>
                          <a:effectLst/>
                          <a:latin typeface="Tw Cen MT" panose="020B0602020104020603" pitchFamily="34" charset="0"/>
                        </a:rPr>
                        <a:t>Skizofrenia</a:t>
                      </a:r>
                      <a:r>
                        <a:rPr lang="en-US" sz="1800" b="0" i="0" u="none" strike="noStrike" dirty="0">
                          <a:solidFill>
                            <a:srgbClr val="000000"/>
                          </a:solidFill>
                          <a:effectLst/>
                          <a:latin typeface="Tw Cen MT" panose="020B0602020104020603" pitchFamily="34" charset="0"/>
                        </a:rPr>
                        <a:t> </a:t>
                      </a:r>
                      <a:r>
                        <a:rPr lang="en-US" sz="1800" b="0" i="0" u="none" strike="noStrike" dirty="0" err="1">
                          <a:solidFill>
                            <a:srgbClr val="000000"/>
                          </a:solidFill>
                          <a:effectLst/>
                          <a:latin typeface="Tw Cen MT" panose="020B0602020104020603" pitchFamily="34" charset="0"/>
                        </a:rPr>
                        <a:t>tak</a:t>
                      </a:r>
                      <a:r>
                        <a:rPr lang="en-US" sz="1800" b="0" i="0" u="none" strike="noStrike" dirty="0">
                          <a:solidFill>
                            <a:srgbClr val="000000"/>
                          </a:solidFill>
                          <a:effectLst/>
                          <a:latin typeface="Tw Cen MT" panose="020B0602020104020603" pitchFamily="34" charset="0"/>
                        </a:rPr>
                        <a:t> </a:t>
                      </a:r>
                      <a:r>
                        <a:rPr lang="en-US" sz="1800" b="0" i="0" u="none" strike="noStrike" dirty="0" err="1">
                          <a:solidFill>
                            <a:srgbClr val="000000"/>
                          </a:solidFill>
                          <a:effectLst/>
                          <a:latin typeface="Tw Cen MT" panose="020B0602020104020603" pitchFamily="34" charset="0"/>
                        </a:rPr>
                        <a:t>terinci</a:t>
                      </a:r>
                      <a:endParaRPr lang="en-US" sz="18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800" b="0" i="0" u="none" strike="noStrike" dirty="0">
                          <a:solidFill>
                            <a:srgbClr val="000000"/>
                          </a:solidFill>
                          <a:effectLst/>
                          <a:latin typeface="Tw Cen MT" panose="020B0602020104020603" pitchFamily="34" charset="0"/>
                        </a:rPr>
                        <a:t>F20.3</a:t>
                      </a:r>
                    </a:p>
                  </a:txBody>
                  <a:tcPr marL="9525" marR="9525" marT="9525" marB="0" anchor="ctr"/>
                </a:tc>
                <a:tc>
                  <a:txBody>
                    <a:bodyPr/>
                    <a:lstStyle/>
                    <a:p>
                      <a:pPr algn="ctr" fontAlgn="ctr"/>
                      <a:r>
                        <a:rPr lang="en-US" sz="1800" b="0" i="0" u="none" strike="noStrike" dirty="0">
                          <a:solidFill>
                            <a:srgbClr val="000000"/>
                          </a:solidFill>
                          <a:effectLst/>
                          <a:latin typeface="Tw Cen MT" panose="020B0602020104020603" pitchFamily="34" charset="0"/>
                        </a:rPr>
                        <a:t>11,147</a:t>
                      </a:r>
                    </a:p>
                  </a:txBody>
                  <a:tcPr marL="9525" marR="9525" marT="9525" marB="0" anchor="ctr"/>
                </a:tc>
                <a:extLst>
                  <a:ext uri="{0D108BD9-81ED-4DB2-BD59-A6C34878D82A}">
                    <a16:rowId xmlns:a16="http://schemas.microsoft.com/office/drawing/2014/main" val="4165286015"/>
                  </a:ext>
                </a:extLst>
              </a:tr>
              <a:tr h="379750">
                <a:tc>
                  <a:txBody>
                    <a:bodyPr/>
                    <a:lstStyle/>
                    <a:p>
                      <a:pPr algn="ctr" fontAlgn="ctr"/>
                      <a:r>
                        <a:rPr lang="en-US" sz="1800" b="0" i="0" u="none" strike="noStrike">
                          <a:solidFill>
                            <a:srgbClr val="000000"/>
                          </a:solidFill>
                          <a:effectLst/>
                          <a:latin typeface="Tw Cen MT" panose="020B0602020104020603" pitchFamily="34" charset="0"/>
                        </a:rPr>
                        <a:t>2</a:t>
                      </a:r>
                    </a:p>
                  </a:txBody>
                  <a:tcPr marL="9525" marR="9525" marT="9525" marB="0" anchor="ctr"/>
                </a:tc>
                <a:tc>
                  <a:txBody>
                    <a:bodyPr/>
                    <a:lstStyle/>
                    <a:p>
                      <a:pPr algn="l" fontAlgn="ctr"/>
                      <a:r>
                        <a:rPr lang="en-US" sz="1800" b="0" i="0" u="none" strike="noStrike" dirty="0" err="1">
                          <a:solidFill>
                            <a:srgbClr val="000000"/>
                          </a:solidFill>
                          <a:effectLst/>
                          <a:latin typeface="Tw Cen MT" panose="020B0602020104020603" pitchFamily="34" charset="0"/>
                        </a:rPr>
                        <a:t>Skizofrenia</a:t>
                      </a:r>
                      <a:r>
                        <a:rPr lang="en-US" sz="1800" b="0" i="0" u="none" strike="noStrike" dirty="0">
                          <a:solidFill>
                            <a:srgbClr val="000000"/>
                          </a:solidFill>
                          <a:effectLst/>
                          <a:latin typeface="Tw Cen MT" panose="020B0602020104020603" pitchFamily="34" charset="0"/>
                        </a:rPr>
                        <a:t> paranoid</a:t>
                      </a:r>
                    </a:p>
                  </a:txBody>
                  <a:tcPr marL="9525" marR="9525" marT="9525" marB="0" anchor="ctr"/>
                </a:tc>
                <a:tc>
                  <a:txBody>
                    <a:bodyPr/>
                    <a:lstStyle/>
                    <a:p>
                      <a:pPr algn="ctr" fontAlgn="ctr"/>
                      <a:r>
                        <a:rPr lang="en-US" sz="1800" b="0" i="0" u="none" strike="noStrike" dirty="0">
                          <a:solidFill>
                            <a:srgbClr val="000000"/>
                          </a:solidFill>
                          <a:effectLst/>
                          <a:latin typeface="Tw Cen MT" panose="020B0602020104020603" pitchFamily="34" charset="0"/>
                        </a:rPr>
                        <a:t>F20.0</a:t>
                      </a:r>
                    </a:p>
                  </a:txBody>
                  <a:tcPr marL="9525" marR="9525" marT="9525" marB="0" anchor="ctr"/>
                </a:tc>
                <a:tc>
                  <a:txBody>
                    <a:bodyPr/>
                    <a:lstStyle/>
                    <a:p>
                      <a:pPr algn="ctr" fontAlgn="ctr"/>
                      <a:r>
                        <a:rPr lang="en-US" sz="1800" b="0" i="0" u="none" strike="noStrike" dirty="0">
                          <a:solidFill>
                            <a:srgbClr val="000000"/>
                          </a:solidFill>
                          <a:effectLst/>
                          <a:latin typeface="Tw Cen MT" panose="020B0602020104020603" pitchFamily="34" charset="0"/>
                        </a:rPr>
                        <a:t>2245</a:t>
                      </a:r>
                    </a:p>
                  </a:txBody>
                  <a:tcPr marL="9525" marR="9525" marT="9525" marB="0" anchor="ctr"/>
                </a:tc>
                <a:extLst>
                  <a:ext uri="{0D108BD9-81ED-4DB2-BD59-A6C34878D82A}">
                    <a16:rowId xmlns:a16="http://schemas.microsoft.com/office/drawing/2014/main" val="3993406528"/>
                  </a:ext>
                </a:extLst>
              </a:tr>
              <a:tr h="759499">
                <a:tc>
                  <a:txBody>
                    <a:bodyPr/>
                    <a:lstStyle/>
                    <a:p>
                      <a:pPr algn="ctr" fontAlgn="ctr"/>
                      <a:r>
                        <a:rPr lang="en-US" sz="1800" b="0" i="0" u="none" strike="noStrike">
                          <a:solidFill>
                            <a:srgbClr val="000000"/>
                          </a:solidFill>
                          <a:effectLst/>
                          <a:latin typeface="Tw Cen MT" panose="020B0602020104020603" pitchFamily="34" charset="0"/>
                        </a:rPr>
                        <a:t>3</a:t>
                      </a:r>
                    </a:p>
                  </a:txBody>
                  <a:tcPr marL="9525" marR="9525" marT="9525" marB="0" anchor="ctr"/>
                </a:tc>
                <a:tc>
                  <a:txBody>
                    <a:bodyPr/>
                    <a:lstStyle/>
                    <a:p>
                      <a:pPr algn="l" fontAlgn="ctr"/>
                      <a:r>
                        <a:rPr lang="en-US" sz="1800" b="0" i="0" u="none" strike="noStrike" dirty="0" err="1">
                          <a:solidFill>
                            <a:srgbClr val="000000"/>
                          </a:solidFill>
                          <a:effectLst/>
                          <a:latin typeface="Tw Cen MT" panose="020B0602020104020603" pitchFamily="34" charset="0"/>
                        </a:rPr>
                        <a:t>Gangguan</a:t>
                      </a:r>
                      <a:r>
                        <a:rPr lang="en-US" sz="1800" b="0" i="0" u="none" strike="noStrike" dirty="0">
                          <a:solidFill>
                            <a:srgbClr val="000000"/>
                          </a:solidFill>
                          <a:effectLst/>
                          <a:latin typeface="Tw Cen MT" panose="020B0602020104020603" pitchFamily="34" charset="0"/>
                        </a:rPr>
                        <a:t> mental </a:t>
                      </a:r>
                      <a:r>
                        <a:rPr lang="en-US" sz="1800" b="0" i="0" u="none" strike="noStrike" dirty="0" err="1">
                          <a:solidFill>
                            <a:srgbClr val="000000"/>
                          </a:solidFill>
                          <a:effectLst/>
                          <a:latin typeface="Tw Cen MT" panose="020B0602020104020603" pitchFamily="34" charset="0"/>
                        </a:rPr>
                        <a:t>akibat</a:t>
                      </a:r>
                      <a:r>
                        <a:rPr lang="en-US" sz="1800" b="0" i="0" u="none" strike="noStrike" dirty="0">
                          <a:solidFill>
                            <a:srgbClr val="000000"/>
                          </a:solidFill>
                          <a:effectLst/>
                          <a:latin typeface="Tw Cen MT" panose="020B0602020104020603" pitchFamily="34" charset="0"/>
                        </a:rPr>
                        <a:t> </a:t>
                      </a:r>
                      <a:r>
                        <a:rPr lang="en-US" sz="1800" b="0" i="0" u="none" strike="noStrike" dirty="0" err="1">
                          <a:solidFill>
                            <a:srgbClr val="000000"/>
                          </a:solidFill>
                          <a:effectLst/>
                          <a:latin typeface="Tw Cen MT" panose="020B0602020104020603" pitchFamily="34" charset="0"/>
                        </a:rPr>
                        <a:t>kerusakan</a:t>
                      </a:r>
                      <a:r>
                        <a:rPr lang="en-US" sz="1800" b="0" i="0" u="none" strike="noStrike" dirty="0">
                          <a:solidFill>
                            <a:srgbClr val="000000"/>
                          </a:solidFill>
                          <a:effectLst/>
                          <a:latin typeface="Tw Cen MT" panose="020B0602020104020603" pitchFamily="34" charset="0"/>
                        </a:rPr>
                        <a:t> &amp; </a:t>
                      </a:r>
                      <a:r>
                        <a:rPr lang="en-US" sz="1800" b="0" i="0" u="none" strike="noStrike" dirty="0" err="1">
                          <a:solidFill>
                            <a:srgbClr val="000000"/>
                          </a:solidFill>
                          <a:effectLst/>
                          <a:latin typeface="Tw Cen MT" panose="020B0602020104020603" pitchFamily="34" charset="0"/>
                        </a:rPr>
                        <a:t>disfungsi</a:t>
                      </a:r>
                      <a:r>
                        <a:rPr lang="en-US" sz="1800" b="0" i="0" u="none" strike="noStrike" dirty="0">
                          <a:solidFill>
                            <a:srgbClr val="000000"/>
                          </a:solidFill>
                          <a:effectLst/>
                          <a:latin typeface="Tw Cen MT" panose="020B0602020104020603" pitchFamily="34" charset="0"/>
                        </a:rPr>
                        <a:t> </a:t>
                      </a:r>
                      <a:r>
                        <a:rPr lang="en-US" sz="1800" b="0" i="0" u="none" strike="noStrike" dirty="0" err="1">
                          <a:solidFill>
                            <a:srgbClr val="000000"/>
                          </a:solidFill>
                          <a:effectLst/>
                          <a:latin typeface="Tw Cen MT" panose="020B0602020104020603" pitchFamily="34" charset="0"/>
                        </a:rPr>
                        <a:t>otak</a:t>
                      </a:r>
                      <a:r>
                        <a:rPr lang="en-US" sz="1800" b="0" i="0" u="none" strike="noStrike" dirty="0">
                          <a:solidFill>
                            <a:srgbClr val="000000"/>
                          </a:solidFill>
                          <a:effectLst/>
                          <a:latin typeface="Tw Cen MT" panose="020B0602020104020603" pitchFamily="34" charset="0"/>
                        </a:rPr>
                        <a:t> &amp; </a:t>
                      </a:r>
                      <a:r>
                        <a:rPr lang="en-US" sz="1800" b="0" i="0" u="none" strike="noStrike" dirty="0" err="1">
                          <a:solidFill>
                            <a:srgbClr val="000000"/>
                          </a:solidFill>
                          <a:effectLst/>
                          <a:latin typeface="Tw Cen MT" panose="020B0602020104020603" pitchFamily="34" charset="0"/>
                        </a:rPr>
                        <a:t>penyakit</a:t>
                      </a:r>
                      <a:r>
                        <a:rPr lang="en-US" sz="1800" b="0" i="0" u="none" strike="noStrike" dirty="0">
                          <a:solidFill>
                            <a:srgbClr val="000000"/>
                          </a:solidFill>
                          <a:effectLst/>
                          <a:latin typeface="Tw Cen MT" panose="020B0602020104020603" pitchFamily="34" charset="0"/>
                        </a:rPr>
                        <a:t> </a:t>
                      </a:r>
                      <a:r>
                        <a:rPr lang="en-US" sz="1800" b="0" i="0" u="none" strike="noStrike" dirty="0" err="1">
                          <a:solidFill>
                            <a:srgbClr val="000000"/>
                          </a:solidFill>
                          <a:effectLst/>
                          <a:latin typeface="Tw Cen MT" panose="020B0602020104020603" pitchFamily="34" charset="0"/>
                        </a:rPr>
                        <a:t>fisik</a:t>
                      </a:r>
                      <a:r>
                        <a:rPr lang="en-US" sz="1800" b="0" i="0" u="none" strike="noStrike" dirty="0">
                          <a:solidFill>
                            <a:srgbClr val="000000"/>
                          </a:solidFill>
                          <a:effectLst/>
                          <a:latin typeface="Tw Cen MT" panose="020B0602020104020603" pitchFamily="34" charset="0"/>
                        </a:rPr>
                        <a:t> </a:t>
                      </a:r>
                      <a:r>
                        <a:rPr lang="en-US" sz="1800" b="0" i="0" u="none" strike="noStrike" dirty="0" err="1">
                          <a:solidFill>
                            <a:srgbClr val="000000"/>
                          </a:solidFill>
                          <a:effectLst/>
                          <a:latin typeface="Tw Cen MT" panose="020B0602020104020603" pitchFamily="34" charset="0"/>
                        </a:rPr>
                        <a:t>lainnya</a:t>
                      </a:r>
                      <a:endParaRPr lang="en-US" sz="18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800" b="0" i="0" u="none" strike="noStrike">
                          <a:solidFill>
                            <a:srgbClr val="000000"/>
                          </a:solidFill>
                          <a:effectLst/>
                          <a:latin typeface="Tw Cen MT" panose="020B0602020104020603" pitchFamily="34" charset="0"/>
                        </a:rPr>
                        <a:t>F06.8</a:t>
                      </a:r>
                    </a:p>
                  </a:txBody>
                  <a:tcPr marL="9525" marR="9525" marT="9525" marB="0" anchor="ctr"/>
                </a:tc>
                <a:tc>
                  <a:txBody>
                    <a:bodyPr/>
                    <a:lstStyle/>
                    <a:p>
                      <a:pPr algn="ctr" fontAlgn="ctr"/>
                      <a:r>
                        <a:rPr lang="en-US" sz="1800" b="0" i="0" u="none" strike="noStrike" dirty="0">
                          <a:solidFill>
                            <a:srgbClr val="000000"/>
                          </a:solidFill>
                          <a:effectLst/>
                          <a:latin typeface="Tw Cen MT" panose="020B0602020104020603" pitchFamily="34" charset="0"/>
                        </a:rPr>
                        <a:t>1455</a:t>
                      </a:r>
                    </a:p>
                  </a:txBody>
                  <a:tcPr marL="9525" marR="9525" marT="9525" marB="0" anchor="ctr"/>
                </a:tc>
                <a:extLst>
                  <a:ext uri="{0D108BD9-81ED-4DB2-BD59-A6C34878D82A}">
                    <a16:rowId xmlns:a16="http://schemas.microsoft.com/office/drawing/2014/main" val="3346908140"/>
                  </a:ext>
                </a:extLst>
              </a:tr>
              <a:tr h="379750">
                <a:tc>
                  <a:txBody>
                    <a:bodyPr/>
                    <a:lstStyle/>
                    <a:p>
                      <a:pPr algn="ctr" fontAlgn="ctr"/>
                      <a:r>
                        <a:rPr lang="en-US" sz="1800" b="0" i="0" u="none" strike="noStrike">
                          <a:solidFill>
                            <a:srgbClr val="000000"/>
                          </a:solidFill>
                          <a:effectLst/>
                          <a:latin typeface="Tw Cen MT" panose="020B0602020104020603" pitchFamily="34" charset="0"/>
                        </a:rPr>
                        <a:t>4</a:t>
                      </a:r>
                    </a:p>
                  </a:txBody>
                  <a:tcPr marL="9525" marR="9525" marT="9525" marB="0" anchor="ctr"/>
                </a:tc>
                <a:tc>
                  <a:txBody>
                    <a:bodyPr/>
                    <a:lstStyle/>
                    <a:p>
                      <a:pPr algn="l" fontAlgn="ctr"/>
                      <a:r>
                        <a:rPr lang="en-US" sz="1800" b="0" i="0" u="none" strike="noStrike" dirty="0" err="1">
                          <a:solidFill>
                            <a:srgbClr val="000000"/>
                          </a:solidFill>
                          <a:effectLst/>
                          <a:latin typeface="Tw Cen MT" panose="020B0602020104020603" pitchFamily="34" charset="0"/>
                        </a:rPr>
                        <a:t>Skizofrenia</a:t>
                      </a:r>
                      <a:r>
                        <a:rPr lang="en-US" sz="1800" b="0" i="0" u="none" strike="noStrike" dirty="0">
                          <a:solidFill>
                            <a:srgbClr val="000000"/>
                          </a:solidFill>
                          <a:effectLst/>
                          <a:latin typeface="Tw Cen MT" panose="020B0602020104020603" pitchFamily="34" charset="0"/>
                        </a:rPr>
                        <a:t> residual</a:t>
                      </a:r>
                    </a:p>
                  </a:txBody>
                  <a:tcPr marL="9525" marR="9525" marT="9525" marB="0" anchor="ctr"/>
                </a:tc>
                <a:tc>
                  <a:txBody>
                    <a:bodyPr/>
                    <a:lstStyle/>
                    <a:p>
                      <a:pPr algn="ctr" fontAlgn="ctr"/>
                      <a:r>
                        <a:rPr lang="en-US" sz="1800" b="0" i="0" u="none" strike="noStrike" dirty="0">
                          <a:solidFill>
                            <a:srgbClr val="000000"/>
                          </a:solidFill>
                          <a:effectLst/>
                          <a:latin typeface="Tw Cen MT" panose="020B0602020104020603" pitchFamily="34" charset="0"/>
                        </a:rPr>
                        <a:t>F20.5</a:t>
                      </a:r>
                    </a:p>
                  </a:txBody>
                  <a:tcPr marL="9525" marR="9525" marT="9525" marB="0" anchor="ctr"/>
                </a:tc>
                <a:tc>
                  <a:txBody>
                    <a:bodyPr/>
                    <a:lstStyle/>
                    <a:p>
                      <a:pPr algn="ctr" fontAlgn="ctr"/>
                      <a:r>
                        <a:rPr lang="en-US" sz="1800" b="0" i="0" u="none" strike="noStrike" dirty="0">
                          <a:solidFill>
                            <a:srgbClr val="000000"/>
                          </a:solidFill>
                          <a:effectLst/>
                          <a:latin typeface="Tw Cen MT" panose="020B0602020104020603" pitchFamily="34" charset="0"/>
                        </a:rPr>
                        <a:t>1,117</a:t>
                      </a:r>
                    </a:p>
                  </a:txBody>
                  <a:tcPr marL="9525" marR="9525" marT="9525" marB="0" anchor="ctr"/>
                </a:tc>
                <a:extLst>
                  <a:ext uri="{0D108BD9-81ED-4DB2-BD59-A6C34878D82A}">
                    <a16:rowId xmlns:a16="http://schemas.microsoft.com/office/drawing/2014/main" val="3966618712"/>
                  </a:ext>
                </a:extLst>
              </a:tr>
              <a:tr h="379750">
                <a:tc>
                  <a:txBody>
                    <a:bodyPr/>
                    <a:lstStyle/>
                    <a:p>
                      <a:pPr algn="ctr" fontAlgn="ctr"/>
                      <a:r>
                        <a:rPr lang="en-US" sz="1800" b="0" i="0" u="none" strike="noStrike">
                          <a:solidFill>
                            <a:srgbClr val="000000"/>
                          </a:solidFill>
                          <a:effectLst/>
                          <a:latin typeface="Tw Cen MT" panose="020B0602020104020603" pitchFamily="34" charset="0"/>
                        </a:rPr>
                        <a:t>5</a:t>
                      </a:r>
                    </a:p>
                  </a:txBody>
                  <a:tcPr marL="9525" marR="9525" marT="9525" marB="0" anchor="ctr"/>
                </a:tc>
                <a:tc>
                  <a:txBody>
                    <a:bodyPr/>
                    <a:lstStyle/>
                    <a:p>
                      <a:pPr algn="l" fontAlgn="ctr"/>
                      <a:r>
                        <a:rPr lang="en-US" sz="1800" b="0" i="0" u="none" strike="noStrike" dirty="0" err="1">
                          <a:solidFill>
                            <a:srgbClr val="000000"/>
                          </a:solidFill>
                          <a:effectLst/>
                          <a:latin typeface="Tw Cen MT" panose="020B0602020104020603" pitchFamily="34" charset="0"/>
                        </a:rPr>
                        <a:t>Skizofrenia</a:t>
                      </a:r>
                      <a:r>
                        <a:rPr lang="en-US" sz="1800" b="0" i="0" u="none" strike="noStrike" dirty="0">
                          <a:solidFill>
                            <a:srgbClr val="000000"/>
                          </a:solidFill>
                          <a:effectLst/>
                          <a:latin typeface="Tw Cen MT" panose="020B0602020104020603" pitchFamily="34" charset="0"/>
                        </a:rPr>
                        <a:t> </a:t>
                      </a:r>
                      <a:r>
                        <a:rPr lang="en-US" sz="1800" b="0" i="0" u="none" strike="noStrike" dirty="0" err="1">
                          <a:solidFill>
                            <a:srgbClr val="000000"/>
                          </a:solidFill>
                          <a:effectLst/>
                          <a:latin typeface="Tw Cen MT" panose="020B0602020104020603" pitchFamily="34" charset="0"/>
                        </a:rPr>
                        <a:t>lainnya</a:t>
                      </a:r>
                      <a:endParaRPr lang="en-US" sz="18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800" b="0" i="0" u="none" strike="noStrike" dirty="0">
                          <a:solidFill>
                            <a:srgbClr val="000000"/>
                          </a:solidFill>
                          <a:effectLst/>
                          <a:latin typeface="Tw Cen MT" panose="020B0602020104020603" pitchFamily="34" charset="0"/>
                        </a:rPr>
                        <a:t>F20.8</a:t>
                      </a:r>
                    </a:p>
                  </a:txBody>
                  <a:tcPr marL="9525" marR="9525" marT="9525" marB="0" anchor="ctr"/>
                </a:tc>
                <a:tc>
                  <a:txBody>
                    <a:bodyPr/>
                    <a:lstStyle/>
                    <a:p>
                      <a:pPr algn="ctr" fontAlgn="ctr"/>
                      <a:r>
                        <a:rPr lang="en-US" sz="1800" b="0" i="0" u="none" strike="noStrike" dirty="0">
                          <a:solidFill>
                            <a:srgbClr val="000000"/>
                          </a:solidFill>
                          <a:effectLst/>
                          <a:latin typeface="Tw Cen MT" panose="020B0602020104020603" pitchFamily="34" charset="0"/>
                        </a:rPr>
                        <a:t>1,002</a:t>
                      </a:r>
                    </a:p>
                  </a:txBody>
                  <a:tcPr marL="9525" marR="9525" marT="9525" marB="0" anchor="ctr"/>
                </a:tc>
                <a:extLst>
                  <a:ext uri="{0D108BD9-81ED-4DB2-BD59-A6C34878D82A}">
                    <a16:rowId xmlns:a16="http://schemas.microsoft.com/office/drawing/2014/main" val="4064264270"/>
                  </a:ext>
                </a:extLst>
              </a:tr>
              <a:tr h="379750">
                <a:tc>
                  <a:txBody>
                    <a:bodyPr/>
                    <a:lstStyle/>
                    <a:p>
                      <a:pPr algn="ctr" fontAlgn="ctr"/>
                      <a:r>
                        <a:rPr lang="en-US" sz="1800" b="0" i="0" u="none" strike="noStrike">
                          <a:solidFill>
                            <a:srgbClr val="000000"/>
                          </a:solidFill>
                          <a:effectLst/>
                          <a:latin typeface="Tw Cen MT" panose="020B0602020104020603" pitchFamily="34" charset="0"/>
                        </a:rPr>
                        <a:t>6</a:t>
                      </a:r>
                    </a:p>
                  </a:txBody>
                  <a:tcPr marL="9525" marR="9525" marT="9525" marB="0" anchor="ctr"/>
                </a:tc>
                <a:tc>
                  <a:txBody>
                    <a:bodyPr/>
                    <a:lstStyle/>
                    <a:p>
                      <a:pPr algn="l" fontAlgn="ctr"/>
                      <a:r>
                        <a:rPr lang="en-US" sz="1800" b="0" i="0" u="none" strike="noStrike" dirty="0" err="1">
                          <a:solidFill>
                            <a:srgbClr val="000000"/>
                          </a:solidFill>
                          <a:effectLst/>
                          <a:latin typeface="Tw Cen MT" panose="020B0602020104020603" pitchFamily="34" charset="0"/>
                        </a:rPr>
                        <a:t>Gangguan</a:t>
                      </a:r>
                      <a:r>
                        <a:rPr lang="en-US" sz="1800" b="0" i="0" u="none" strike="noStrike" dirty="0">
                          <a:solidFill>
                            <a:srgbClr val="000000"/>
                          </a:solidFill>
                          <a:effectLst/>
                          <a:latin typeface="Tw Cen MT" panose="020B0602020104020603" pitchFamily="34" charset="0"/>
                        </a:rPr>
                        <a:t> </a:t>
                      </a:r>
                      <a:r>
                        <a:rPr lang="en-US" sz="1800" b="0" i="0" u="none" strike="noStrike" dirty="0" err="1">
                          <a:solidFill>
                            <a:srgbClr val="000000"/>
                          </a:solidFill>
                          <a:effectLst/>
                          <a:latin typeface="Tw Cen MT" panose="020B0602020104020603" pitchFamily="34" charset="0"/>
                        </a:rPr>
                        <a:t>afektif</a:t>
                      </a:r>
                      <a:r>
                        <a:rPr lang="en-US" sz="1800" b="0" i="0" u="none" strike="noStrike" dirty="0">
                          <a:solidFill>
                            <a:srgbClr val="000000"/>
                          </a:solidFill>
                          <a:effectLst/>
                          <a:latin typeface="Tw Cen MT" panose="020B0602020104020603" pitchFamily="34" charset="0"/>
                        </a:rPr>
                        <a:t> bipolar, </a:t>
                      </a:r>
                      <a:r>
                        <a:rPr lang="en-US" sz="1800" b="0" i="0" u="none" strike="noStrike" dirty="0" err="1">
                          <a:solidFill>
                            <a:srgbClr val="000000"/>
                          </a:solidFill>
                          <a:effectLst/>
                          <a:latin typeface="Tw Cen MT" panose="020B0602020104020603" pitchFamily="34" charset="0"/>
                        </a:rPr>
                        <a:t>kini</a:t>
                      </a:r>
                      <a:r>
                        <a:rPr lang="en-US" sz="1800" b="0" i="0" u="none" strike="noStrike" dirty="0">
                          <a:solidFill>
                            <a:srgbClr val="000000"/>
                          </a:solidFill>
                          <a:effectLst/>
                          <a:latin typeface="Tw Cen MT" panose="020B0602020104020603" pitchFamily="34" charset="0"/>
                        </a:rPr>
                        <a:t> </a:t>
                      </a:r>
                      <a:r>
                        <a:rPr lang="en-US" sz="1800" b="0" i="0" u="none" strike="noStrike" dirty="0" err="1">
                          <a:solidFill>
                            <a:srgbClr val="000000"/>
                          </a:solidFill>
                          <a:effectLst/>
                          <a:latin typeface="Tw Cen MT" panose="020B0602020104020603" pitchFamily="34" charset="0"/>
                        </a:rPr>
                        <a:t>dalam</a:t>
                      </a:r>
                      <a:r>
                        <a:rPr lang="en-US" sz="1800" b="0" i="0" u="none" strike="noStrike" dirty="0">
                          <a:solidFill>
                            <a:srgbClr val="000000"/>
                          </a:solidFill>
                          <a:effectLst/>
                          <a:latin typeface="Tw Cen MT" panose="020B0602020104020603" pitchFamily="34" charset="0"/>
                        </a:rPr>
                        <a:t> </a:t>
                      </a:r>
                      <a:r>
                        <a:rPr lang="en-US" sz="1800" b="0" i="0" u="none" strike="noStrike" dirty="0" err="1">
                          <a:solidFill>
                            <a:srgbClr val="000000"/>
                          </a:solidFill>
                          <a:effectLst/>
                          <a:latin typeface="Tw Cen MT" panose="020B0602020104020603" pitchFamily="34" charset="0"/>
                        </a:rPr>
                        <a:t>remisi</a:t>
                      </a:r>
                      <a:endParaRPr lang="en-US" sz="18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800" b="0" i="0" u="none" strike="noStrike">
                          <a:solidFill>
                            <a:srgbClr val="000000"/>
                          </a:solidFill>
                          <a:effectLst/>
                          <a:latin typeface="Tw Cen MT" panose="020B0602020104020603" pitchFamily="34" charset="0"/>
                        </a:rPr>
                        <a:t>F31.7</a:t>
                      </a:r>
                    </a:p>
                  </a:txBody>
                  <a:tcPr marL="9525" marR="9525" marT="9525" marB="0" anchor="ctr"/>
                </a:tc>
                <a:tc>
                  <a:txBody>
                    <a:bodyPr/>
                    <a:lstStyle/>
                    <a:p>
                      <a:pPr algn="ctr" fontAlgn="ctr"/>
                      <a:r>
                        <a:rPr lang="en-US" sz="1800" b="0" i="0" u="none" strike="noStrike" dirty="0">
                          <a:solidFill>
                            <a:srgbClr val="000000"/>
                          </a:solidFill>
                          <a:effectLst/>
                          <a:latin typeface="Tw Cen MT" panose="020B0602020104020603" pitchFamily="34" charset="0"/>
                        </a:rPr>
                        <a:t>776</a:t>
                      </a:r>
                    </a:p>
                  </a:txBody>
                  <a:tcPr marL="9525" marR="9525" marT="9525" marB="0" anchor="ctr"/>
                </a:tc>
                <a:extLst>
                  <a:ext uri="{0D108BD9-81ED-4DB2-BD59-A6C34878D82A}">
                    <a16:rowId xmlns:a16="http://schemas.microsoft.com/office/drawing/2014/main" val="4100285706"/>
                  </a:ext>
                </a:extLst>
              </a:tr>
              <a:tr h="379750">
                <a:tc>
                  <a:txBody>
                    <a:bodyPr/>
                    <a:lstStyle/>
                    <a:p>
                      <a:pPr algn="ctr" fontAlgn="ctr"/>
                      <a:r>
                        <a:rPr lang="en-US" sz="1800" b="0" i="0" u="none" strike="noStrike">
                          <a:solidFill>
                            <a:srgbClr val="000000"/>
                          </a:solidFill>
                          <a:effectLst/>
                          <a:latin typeface="Tw Cen MT" panose="020B0602020104020603" pitchFamily="34" charset="0"/>
                        </a:rPr>
                        <a:t>7</a:t>
                      </a:r>
                    </a:p>
                  </a:txBody>
                  <a:tcPr marL="9525" marR="9525" marT="9525" marB="0" anchor="ctr"/>
                </a:tc>
                <a:tc>
                  <a:txBody>
                    <a:bodyPr/>
                    <a:lstStyle/>
                    <a:p>
                      <a:pPr algn="l" fontAlgn="ctr"/>
                      <a:r>
                        <a:rPr lang="nn-NO" sz="1800" b="0" i="0" u="none" strike="noStrike" dirty="0">
                          <a:solidFill>
                            <a:srgbClr val="000000"/>
                          </a:solidFill>
                          <a:effectLst/>
                          <a:latin typeface="Tw Cen MT" panose="020B0602020104020603" pitchFamily="34" charset="0"/>
                        </a:rPr>
                        <a:t>Gangguan afektif bipolar, tidak spesifik</a:t>
                      </a:r>
                    </a:p>
                  </a:txBody>
                  <a:tcPr marL="9525" marR="9525" marT="9525" marB="0" anchor="ctr"/>
                </a:tc>
                <a:tc>
                  <a:txBody>
                    <a:bodyPr/>
                    <a:lstStyle/>
                    <a:p>
                      <a:pPr algn="ctr" fontAlgn="ctr"/>
                      <a:r>
                        <a:rPr lang="en-US" sz="1800" b="0" i="0" u="none" strike="noStrike" dirty="0">
                          <a:solidFill>
                            <a:srgbClr val="000000"/>
                          </a:solidFill>
                          <a:effectLst/>
                          <a:latin typeface="Tw Cen MT" panose="020B0602020104020603" pitchFamily="34" charset="0"/>
                        </a:rPr>
                        <a:t>F31.9</a:t>
                      </a:r>
                    </a:p>
                  </a:txBody>
                  <a:tcPr marL="9525" marR="9525" marT="9525" marB="0" anchor="ctr"/>
                </a:tc>
                <a:tc>
                  <a:txBody>
                    <a:bodyPr/>
                    <a:lstStyle/>
                    <a:p>
                      <a:pPr algn="ctr" fontAlgn="ctr"/>
                      <a:r>
                        <a:rPr lang="en-US" sz="1800" b="0" i="0" u="none" strike="noStrike" dirty="0">
                          <a:solidFill>
                            <a:srgbClr val="000000"/>
                          </a:solidFill>
                          <a:effectLst/>
                          <a:latin typeface="Tw Cen MT" panose="020B0602020104020603" pitchFamily="34" charset="0"/>
                        </a:rPr>
                        <a:t>516 </a:t>
                      </a:r>
                    </a:p>
                  </a:txBody>
                  <a:tcPr marL="9525" marR="9525" marT="9525" marB="0" anchor="ctr"/>
                </a:tc>
                <a:extLst>
                  <a:ext uri="{0D108BD9-81ED-4DB2-BD59-A6C34878D82A}">
                    <a16:rowId xmlns:a16="http://schemas.microsoft.com/office/drawing/2014/main" val="1288637018"/>
                  </a:ext>
                </a:extLst>
              </a:tr>
              <a:tr h="379750">
                <a:tc>
                  <a:txBody>
                    <a:bodyPr/>
                    <a:lstStyle/>
                    <a:p>
                      <a:pPr algn="ctr" fontAlgn="ctr"/>
                      <a:r>
                        <a:rPr lang="en-US" sz="1800" b="0" i="0" u="none" strike="noStrike">
                          <a:solidFill>
                            <a:srgbClr val="000000"/>
                          </a:solidFill>
                          <a:effectLst/>
                          <a:latin typeface="Tw Cen MT" panose="020B0602020104020603" pitchFamily="34" charset="0"/>
                        </a:rPr>
                        <a:t>8</a:t>
                      </a:r>
                    </a:p>
                  </a:txBody>
                  <a:tcPr marL="9525" marR="9525" marT="9525" marB="0" anchor="ctr"/>
                </a:tc>
                <a:tc>
                  <a:txBody>
                    <a:bodyPr/>
                    <a:lstStyle/>
                    <a:p>
                      <a:pPr algn="l" fontAlgn="ctr"/>
                      <a:r>
                        <a:rPr lang="en-US" sz="1800" b="0" i="0" u="none" strike="noStrike">
                          <a:solidFill>
                            <a:srgbClr val="000000"/>
                          </a:solidFill>
                          <a:effectLst/>
                          <a:latin typeface="Tw Cen MT" panose="020B0602020104020603" pitchFamily="34" charset="0"/>
                        </a:rPr>
                        <a:t>Gangguan skizoaktif tipe depresif</a:t>
                      </a:r>
                    </a:p>
                  </a:txBody>
                  <a:tcPr marL="9525" marR="9525" marT="9525" marB="0" anchor="ctr"/>
                </a:tc>
                <a:tc>
                  <a:txBody>
                    <a:bodyPr/>
                    <a:lstStyle/>
                    <a:p>
                      <a:pPr algn="ctr" fontAlgn="ctr"/>
                      <a:r>
                        <a:rPr lang="en-US" sz="1800" b="0" i="0" u="none" strike="noStrike" dirty="0">
                          <a:solidFill>
                            <a:srgbClr val="000000"/>
                          </a:solidFill>
                          <a:effectLst/>
                          <a:latin typeface="Tw Cen MT" panose="020B0602020104020603" pitchFamily="34" charset="0"/>
                        </a:rPr>
                        <a:t>F25.1</a:t>
                      </a: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Tw Cen MT" panose="020B0602020104020603" pitchFamily="34" charset="0"/>
                        </a:rPr>
                        <a:t>663</a:t>
                      </a:r>
                    </a:p>
                  </a:txBody>
                  <a:tcPr marL="9525" marR="9525" marT="9525" marB="0" anchor="ctr"/>
                </a:tc>
                <a:extLst>
                  <a:ext uri="{0D108BD9-81ED-4DB2-BD59-A6C34878D82A}">
                    <a16:rowId xmlns:a16="http://schemas.microsoft.com/office/drawing/2014/main" val="3581734962"/>
                  </a:ext>
                </a:extLst>
              </a:tr>
              <a:tr h="379750">
                <a:tc>
                  <a:txBody>
                    <a:bodyPr/>
                    <a:lstStyle/>
                    <a:p>
                      <a:pPr algn="ctr" fontAlgn="ctr"/>
                      <a:r>
                        <a:rPr lang="en-US" sz="1800" b="0" i="0" u="none" strike="noStrike">
                          <a:solidFill>
                            <a:srgbClr val="000000"/>
                          </a:solidFill>
                          <a:effectLst/>
                          <a:latin typeface="Tw Cen MT" panose="020B0602020104020603" pitchFamily="34" charset="0"/>
                        </a:rPr>
                        <a:t>9</a:t>
                      </a:r>
                    </a:p>
                  </a:txBody>
                  <a:tcPr marL="9525" marR="9525" marT="9525" marB="0" anchor="ctr"/>
                </a:tc>
                <a:tc>
                  <a:txBody>
                    <a:bodyPr/>
                    <a:lstStyle/>
                    <a:p>
                      <a:pPr algn="l" fontAlgn="ctr"/>
                      <a:r>
                        <a:rPr lang="en-US" sz="1800" b="0" i="0" u="none" strike="noStrike">
                          <a:solidFill>
                            <a:srgbClr val="000000"/>
                          </a:solidFill>
                          <a:effectLst/>
                          <a:latin typeface="Tw Cen MT" panose="020B0602020104020603" pitchFamily="34" charset="0"/>
                        </a:rPr>
                        <a:t>Gangguan aktivitas dan perhatian</a:t>
                      </a:r>
                    </a:p>
                  </a:txBody>
                  <a:tcPr marL="9525" marR="9525" marT="9525" marB="0" anchor="ctr"/>
                </a:tc>
                <a:tc>
                  <a:txBody>
                    <a:bodyPr/>
                    <a:lstStyle/>
                    <a:p>
                      <a:pPr algn="ctr" fontAlgn="ctr"/>
                      <a:r>
                        <a:rPr lang="en-US" sz="1800" b="0" i="0" u="none" strike="noStrike">
                          <a:solidFill>
                            <a:srgbClr val="000000"/>
                          </a:solidFill>
                          <a:effectLst/>
                          <a:latin typeface="Tw Cen MT" panose="020B0602020104020603" pitchFamily="34" charset="0"/>
                        </a:rPr>
                        <a:t>F90.0</a:t>
                      </a:r>
                    </a:p>
                  </a:txBody>
                  <a:tcPr marL="9525" marR="9525" marT="9525" marB="0" anchor="ctr"/>
                </a:tc>
                <a:tc>
                  <a:txBody>
                    <a:bodyPr/>
                    <a:lstStyle/>
                    <a:p>
                      <a:pPr algn="ctr" fontAlgn="ctr"/>
                      <a:r>
                        <a:rPr lang="en-US" sz="1800" b="0" i="0" u="none" strike="noStrike" dirty="0">
                          <a:solidFill>
                            <a:srgbClr val="000000"/>
                          </a:solidFill>
                          <a:effectLst/>
                          <a:latin typeface="Tw Cen MT" panose="020B0602020104020603" pitchFamily="34" charset="0"/>
                        </a:rPr>
                        <a:t>486</a:t>
                      </a:r>
                    </a:p>
                  </a:txBody>
                  <a:tcPr marL="9525" marR="9525" marT="9525" marB="0" anchor="ctr"/>
                </a:tc>
                <a:extLst>
                  <a:ext uri="{0D108BD9-81ED-4DB2-BD59-A6C34878D82A}">
                    <a16:rowId xmlns:a16="http://schemas.microsoft.com/office/drawing/2014/main" val="988159587"/>
                  </a:ext>
                </a:extLst>
              </a:tr>
              <a:tr h="379750">
                <a:tc>
                  <a:txBody>
                    <a:bodyPr/>
                    <a:lstStyle/>
                    <a:p>
                      <a:pPr algn="ctr" fontAlgn="ctr"/>
                      <a:r>
                        <a:rPr lang="en-US" sz="1800" b="0" i="0" u="none" strike="noStrike">
                          <a:solidFill>
                            <a:srgbClr val="000000"/>
                          </a:solidFill>
                          <a:effectLst/>
                          <a:latin typeface="Tw Cen MT" panose="020B0602020104020603" pitchFamily="34" charset="0"/>
                        </a:rPr>
                        <a:t>10</a:t>
                      </a:r>
                    </a:p>
                  </a:txBody>
                  <a:tcPr marL="9525" marR="9525" marT="9525" marB="0" anchor="ctr"/>
                </a:tc>
                <a:tc>
                  <a:txBody>
                    <a:bodyPr/>
                    <a:lstStyle/>
                    <a:p>
                      <a:pPr algn="l" fontAlgn="ctr"/>
                      <a:r>
                        <a:rPr lang="en-US" sz="1800" b="0" i="0" u="none" strike="noStrike">
                          <a:solidFill>
                            <a:srgbClr val="000000"/>
                          </a:solidFill>
                          <a:effectLst/>
                          <a:latin typeface="Tw Cen MT" panose="020B0602020104020603" pitchFamily="34" charset="0"/>
                        </a:rPr>
                        <a:t>Gangguan skizoaktif tipe manik</a:t>
                      </a:r>
                    </a:p>
                  </a:txBody>
                  <a:tcPr marL="9525" marR="9525" marT="9525" marB="0" anchor="ctr"/>
                </a:tc>
                <a:tc>
                  <a:txBody>
                    <a:bodyPr/>
                    <a:lstStyle/>
                    <a:p>
                      <a:pPr algn="ctr" fontAlgn="ctr"/>
                      <a:r>
                        <a:rPr lang="en-US" sz="1800" b="0" i="0" u="none" strike="noStrike">
                          <a:solidFill>
                            <a:srgbClr val="000000"/>
                          </a:solidFill>
                          <a:effectLst/>
                          <a:latin typeface="Tw Cen MT" panose="020B0602020104020603" pitchFamily="34" charset="0"/>
                        </a:rPr>
                        <a:t>F25.0</a:t>
                      </a:r>
                    </a:p>
                  </a:txBody>
                  <a:tcPr marL="9525" marR="9525" marT="9525" marB="0" anchor="ctr"/>
                </a:tc>
                <a:tc>
                  <a:txBody>
                    <a:bodyPr/>
                    <a:lstStyle/>
                    <a:p>
                      <a:pPr algn="ctr" fontAlgn="ctr"/>
                      <a:r>
                        <a:rPr lang="en-US" sz="1800" b="0" i="0" u="none" strike="noStrike" dirty="0">
                          <a:solidFill>
                            <a:srgbClr val="000000"/>
                          </a:solidFill>
                          <a:effectLst/>
                          <a:latin typeface="Tw Cen MT" panose="020B0602020104020603" pitchFamily="34" charset="0"/>
                        </a:rPr>
                        <a:t>454</a:t>
                      </a:r>
                    </a:p>
                  </a:txBody>
                  <a:tcPr marL="9525" marR="9525" marT="9525" marB="0" anchor="ctr"/>
                </a:tc>
                <a:extLst>
                  <a:ext uri="{0D108BD9-81ED-4DB2-BD59-A6C34878D82A}">
                    <a16:rowId xmlns:a16="http://schemas.microsoft.com/office/drawing/2014/main" val="2102264094"/>
                  </a:ext>
                </a:extLst>
              </a:tr>
            </a:tbl>
          </a:graphicData>
        </a:graphic>
      </p:graphicFrame>
    </p:spTree>
    <p:extLst>
      <p:ext uri="{BB962C8B-B14F-4D97-AF65-F5344CB8AC3E}">
        <p14:creationId xmlns:p14="http://schemas.microsoft.com/office/powerpoint/2010/main" val="2219727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7546205B-EDA9-4D5F-AE7D-03C349677D9A}"/>
              </a:ext>
            </a:extLst>
          </p:cNvPr>
          <p:cNvSpPr txBox="1">
            <a:spLocks/>
          </p:cNvSpPr>
          <p:nvPr/>
        </p:nvSpPr>
        <p:spPr>
          <a:xfrm>
            <a:off x="761962" y="214290"/>
            <a:ext cx="10501386" cy="785818"/>
          </a:xfrm>
          <a:prstGeom prst="rect">
            <a:avLst/>
          </a:prstGeom>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b">
            <a:normAutofit/>
          </a:bodyPr>
          <a:lstStyle>
            <a:lvl1pPr algn="l" defTabSz="914400" rtl="0" eaLnBrk="1" latinLnBrk="0" hangingPunct="1">
              <a:lnSpc>
                <a:spcPct val="80000"/>
              </a:lnSpc>
              <a:spcBef>
                <a:spcPct val="0"/>
              </a:spcBef>
              <a:buNone/>
              <a:defRPr sz="8800" b="0" kern="1200" spc="-120" baseline="0">
                <a:solidFill>
                  <a:schemeClr val="accent1"/>
                </a:solidFill>
                <a:latin typeface="+mj-lt"/>
                <a:ea typeface="+mj-ea"/>
                <a:cs typeface="+mj-cs"/>
              </a:defRPr>
            </a:lvl1pPr>
          </a:lstStyle>
          <a:p>
            <a:pPr algn="ctr">
              <a:defRPr/>
            </a:pPr>
            <a:r>
              <a:rPr lang="en-US" sz="2409" b="1" dirty="0">
                <a:solidFill>
                  <a:srgbClr val="CC3300"/>
                </a:solidFill>
                <a:latin typeface="Verdana" panose="020B0604030504040204" pitchFamily="34" charset="0"/>
                <a:ea typeface="Verdana" panose="020B0604030504040204" pitchFamily="34" charset="0"/>
                <a:cs typeface="Verdana" panose="020B0604030504040204" pitchFamily="34" charset="0"/>
              </a:rPr>
              <a:t>DIAGNOSIS 10 BESAR PENYAKIT RAWAT INAP</a:t>
            </a:r>
            <a:br>
              <a:rPr lang="en-US" sz="2409" b="1" dirty="0">
                <a:solidFill>
                  <a:srgbClr val="CC3300"/>
                </a:solidFill>
                <a:latin typeface="Verdana" panose="020B0604030504040204" pitchFamily="34" charset="0"/>
                <a:ea typeface="Verdana" panose="020B0604030504040204" pitchFamily="34" charset="0"/>
                <a:cs typeface="Verdana" panose="020B0604030504040204" pitchFamily="34" charset="0"/>
              </a:rPr>
            </a:br>
            <a:r>
              <a:rPr lang="en-US" sz="2409" b="1" dirty="0">
                <a:solidFill>
                  <a:srgbClr val="CC3300"/>
                </a:solidFill>
                <a:latin typeface="Verdana" panose="020B0604030504040204" pitchFamily="34" charset="0"/>
                <a:ea typeface="Verdana" panose="020B0604030504040204" pitchFamily="34" charset="0"/>
                <a:cs typeface="Verdana" panose="020B0604030504040204" pitchFamily="34" charset="0"/>
              </a:rPr>
              <a:t>S/D SEPTEMBER 2021</a:t>
            </a:r>
          </a:p>
        </p:txBody>
      </p:sp>
      <p:sp>
        <p:nvSpPr>
          <p:cNvPr id="3" name="Slide Number Placeholder 2">
            <a:extLst>
              <a:ext uri="{FF2B5EF4-FFF2-40B4-BE49-F238E27FC236}">
                <a16:creationId xmlns:a16="http://schemas.microsoft.com/office/drawing/2014/main" id="{A164838E-2C1C-42E3-B7A7-9E5396A90E0F}"/>
              </a:ext>
            </a:extLst>
          </p:cNvPr>
          <p:cNvSpPr>
            <a:spLocks noGrp="1"/>
          </p:cNvSpPr>
          <p:nvPr>
            <p:ph type="sldNum" sz="quarter" idx="12"/>
          </p:nvPr>
        </p:nvSpPr>
        <p:spPr/>
        <p:txBody>
          <a:bodyPr/>
          <a:lstStyle/>
          <a:p>
            <a:fld id="{565CE74E-AB26-4998-AD42-012C4C1AD076}" type="slidenum">
              <a:rPr lang="zh-CN" altLang="en-US" smtClean="0"/>
              <a:t>21</a:t>
            </a:fld>
            <a:endParaRPr lang="zh-CN" altLang="en-US"/>
          </a:p>
        </p:txBody>
      </p:sp>
      <p:graphicFrame>
        <p:nvGraphicFramePr>
          <p:cNvPr id="2" name="Table 1"/>
          <p:cNvGraphicFramePr>
            <a:graphicFrameLocks noGrp="1"/>
          </p:cNvGraphicFramePr>
          <p:nvPr>
            <p:extLst>
              <p:ext uri="{D42A27DB-BD31-4B8C-83A1-F6EECF244321}">
                <p14:modId xmlns:p14="http://schemas.microsoft.com/office/powerpoint/2010/main" val="2280164367"/>
              </p:ext>
            </p:extLst>
          </p:nvPr>
        </p:nvGraphicFramePr>
        <p:xfrm>
          <a:off x="1266484" y="1451429"/>
          <a:ext cx="9492341" cy="4693733"/>
        </p:xfrm>
        <a:graphic>
          <a:graphicData uri="http://schemas.openxmlformats.org/drawingml/2006/table">
            <a:tbl>
              <a:tblPr>
                <a:tableStyleId>{08FB837D-C827-4EFA-A057-4D05807E0F7C}</a:tableStyleId>
              </a:tblPr>
              <a:tblGrid>
                <a:gridCol w="797543">
                  <a:extLst>
                    <a:ext uri="{9D8B030D-6E8A-4147-A177-3AD203B41FA5}">
                      <a16:colId xmlns:a16="http://schemas.microsoft.com/office/drawing/2014/main" val="899934464"/>
                    </a:ext>
                  </a:extLst>
                </a:gridCol>
                <a:gridCol w="5984188">
                  <a:extLst>
                    <a:ext uri="{9D8B030D-6E8A-4147-A177-3AD203B41FA5}">
                      <a16:colId xmlns:a16="http://schemas.microsoft.com/office/drawing/2014/main" val="3151904895"/>
                    </a:ext>
                  </a:extLst>
                </a:gridCol>
                <a:gridCol w="1355305">
                  <a:extLst>
                    <a:ext uri="{9D8B030D-6E8A-4147-A177-3AD203B41FA5}">
                      <a16:colId xmlns:a16="http://schemas.microsoft.com/office/drawing/2014/main" val="3476016694"/>
                    </a:ext>
                  </a:extLst>
                </a:gridCol>
                <a:gridCol w="1355305">
                  <a:extLst>
                    <a:ext uri="{9D8B030D-6E8A-4147-A177-3AD203B41FA5}">
                      <a16:colId xmlns:a16="http://schemas.microsoft.com/office/drawing/2014/main" val="441088766"/>
                    </a:ext>
                  </a:extLst>
                </a:gridCol>
              </a:tblGrid>
              <a:tr h="386194">
                <a:tc>
                  <a:txBody>
                    <a:bodyPr/>
                    <a:lstStyle/>
                    <a:p>
                      <a:pPr algn="ctr" fontAlgn="ctr"/>
                      <a:r>
                        <a:rPr lang="en-US" sz="1800" b="1" u="none" strike="noStrike" dirty="0">
                          <a:solidFill>
                            <a:schemeClr val="bg1"/>
                          </a:solidFill>
                          <a:effectLst/>
                          <a:latin typeface="Tw Cen MT" panose="020B0602020104020603" pitchFamily="34" charset="0"/>
                        </a:rPr>
                        <a:t>NO</a:t>
                      </a:r>
                      <a:endParaRPr lang="en-US" sz="1800" b="1" i="0" u="none" strike="noStrike" dirty="0">
                        <a:solidFill>
                          <a:schemeClr val="bg1"/>
                        </a:solidFill>
                        <a:effectLst/>
                        <a:latin typeface="Tw Cen MT" panose="020B0602020104020603" pitchFamily="34" charset="0"/>
                      </a:endParaRPr>
                    </a:p>
                  </a:txBody>
                  <a:tcPr marL="9525" marR="9525" marT="9525" marB="0" anchor="ctr">
                    <a:solidFill>
                      <a:schemeClr val="accent6">
                        <a:lumMod val="50000"/>
                      </a:schemeClr>
                    </a:solidFill>
                  </a:tcPr>
                </a:tc>
                <a:tc>
                  <a:txBody>
                    <a:bodyPr/>
                    <a:lstStyle/>
                    <a:p>
                      <a:pPr algn="ctr" fontAlgn="ctr"/>
                      <a:r>
                        <a:rPr lang="en-US" sz="1800" b="1" u="none" strike="noStrike" dirty="0">
                          <a:solidFill>
                            <a:schemeClr val="bg1"/>
                          </a:solidFill>
                          <a:effectLst/>
                          <a:latin typeface="Tw Cen MT" panose="020B0602020104020603" pitchFamily="34" charset="0"/>
                        </a:rPr>
                        <a:t>DIAGNOSA</a:t>
                      </a:r>
                      <a:endParaRPr lang="en-US" sz="1800" b="1" i="0" u="none" strike="noStrike" dirty="0">
                        <a:solidFill>
                          <a:schemeClr val="bg1"/>
                        </a:solidFill>
                        <a:effectLst/>
                        <a:latin typeface="Tw Cen MT" panose="020B0602020104020603" pitchFamily="34" charset="0"/>
                      </a:endParaRPr>
                    </a:p>
                  </a:txBody>
                  <a:tcPr marL="9525" marR="9525" marT="9525" marB="0" anchor="ctr">
                    <a:solidFill>
                      <a:schemeClr val="accent6">
                        <a:lumMod val="50000"/>
                      </a:schemeClr>
                    </a:solidFill>
                  </a:tcPr>
                </a:tc>
                <a:tc>
                  <a:txBody>
                    <a:bodyPr/>
                    <a:lstStyle/>
                    <a:p>
                      <a:pPr algn="ctr" fontAlgn="ctr"/>
                      <a:r>
                        <a:rPr lang="en-US" sz="1800" b="1" u="none" strike="noStrike" dirty="0">
                          <a:solidFill>
                            <a:schemeClr val="bg1"/>
                          </a:solidFill>
                          <a:effectLst/>
                          <a:latin typeface="Tw Cen MT" panose="020B0602020104020603" pitchFamily="34" charset="0"/>
                        </a:rPr>
                        <a:t>KODE</a:t>
                      </a:r>
                      <a:endParaRPr lang="en-US" sz="1800" b="1" i="0" u="none" strike="noStrike" dirty="0">
                        <a:solidFill>
                          <a:schemeClr val="bg1"/>
                        </a:solidFill>
                        <a:effectLst/>
                        <a:latin typeface="Tw Cen MT" panose="020B0602020104020603" pitchFamily="34" charset="0"/>
                      </a:endParaRPr>
                    </a:p>
                  </a:txBody>
                  <a:tcPr marL="9525" marR="9525" marT="9525" marB="0" anchor="ctr">
                    <a:solidFill>
                      <a:schemeClr val="accent6">
                        <a:lumMod val="50000"/>
                      </a:schemeClr>
                    </a:solidFill>
                  </a:tcPr>
                </a:tc>
                <a:tc>
                  <a:txBody>
                    <a:bodyPr/>
                    <a:lstStyle/>
                    <a:p>
                      <a:pPr algn="ctr" fontAlgn="ctr"/>
                      <a:r>
                        <a:rPr lang="en-US" sz="1800" b="1" u="none" strike="noStrike" dirty="0">
                          <a:solidFill>
                            <a:schemeClr val="bg1"/>
                          </a:solidFill>
                          <a:effectLst/>
                          <a:latin typeface="Tw Cen MT" panose="020B0602020104020603" pitchFamily="34" charset="0"/>
                        </a:rPr>
                        <a:t>JUMLAH</a:t>
                      </a:r>
                      <a:endParaRPr lang="en-US" sz="1800" b="1" i="0" u="none" strike="noStrike" dirty="0">
                        <a:solidFill>
                          <a:schemeClr val="bg1"/>
                        </a:solidFill>
                        <a:effectLst/>
                        <a:latin typeface="Tw Cen MT" panose="020B0602020104020603" pitchFamily="34" charset="0"/>
                      </a:endParaRPr>
                    </a:p>
                  </a:txBody>
                  <a:tcPr marL="9525" marR="9525" marT="9525" marB="0" anchor="ctr">
                    <a:solidFill>
                      <a:schemeClr val="accent6">
                        <a:lumMod val="50000"/>
                      </a:schemeClr>
                    </a:solidFill>
                  </a:tcPr>
                </a:tc>
                <a:extLst>
                  <a:ext uri="{0D108BD9-81ED-4DB2-BD59-A6C34878D82A}">
                    <a16:rowId xmlns:a16="http://schemas.microsoft.com/office/drawing/2014/main" val="2090450113"/>
                  </a:ext>
                </a:extLst>
              </a:tr>
              <a:tr h="366884">
                <a:tc>
                  <a:txBody>
                    <a:bodyPr/>
                    <a:lstStyle/>
                    <a:p>
                      <a:pPr algn="ctr" fontAlgn="ctr"/>
                      <a:r>
                        <a:rPr lang="en-US" sz="18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l" fontAlgn="ctr"/>
                      <a:r>
                        <a:rPr lang="en-US" sz="1800" b="0" i="0" u="none" strike="noStrike" dirty="0" err="1">
                          <a:solidFill>
                            <a:srgbClr val="000000"/>
                          </a:solidFill>
                          <a:effectLst/>
                          <a:latin typeface="Tw Cen MT" panose="020B0602020104020603" pitchFamily="34" charset="0"/>
                        </a:rPr>
                        <a:t>Skizofrenia</a:t>
                      </a:r>
                      <a:r>
                        <a:rPr lang="en-US" sz="1800" b="0" i="0" u="none" strike="noStrike" dirty="0">
                          <a:solidFill>
                            <a:srgbClr val="000000"/>
                          </a:solidFill>
                          <a:effectLst/>
                          <a:latin typeface="Tw Cen MT" panose="020B0602020104020603" pitchFamily="34" charset="0"/>
                        </a:rPr>
                        <a:t> </a:t>
                      </a:r>
                      <a:r>
                        <a:rPr lang="en-US" sz="1800" b="0" i="0" u="none" strike="noStrike" dirty="0" err="1">
                          <a:solidFill>
                            <a:srgbClr val="000000"/>
                          </a:solidFill>
                          <a:effectLst/>
                          <a:latin typeface="Tw Cen MT" panose="020B0602020104020603" pitchFamily="34" charset="0"/>
                        </a:rPr>
                        <a:t>tak</a:t>
                      </a:r>
                      <a:r>
                        <a:rPr lang="en-US" sz="1800" b="0" i="0" u="none" strike="noStrike" dirty="0">
                          <a:solidFill>
                            <a:srgbClr val="000000"/>
                          </a:solidFill>
                          <a:effectLst/>
                          <a:latin typeface="Tw Cen MT" panose="020B0602020104020603" pitchFamily="34" charset="0"/>
                        </a:rPr>
                        <a:t> </a:t>
                      </a:r>
                      <a:r>
                        <a:rPr lang="en-US" sz="1800" b="0" i="0" u="none" strike="noStrike" dirty="0" err="1">
                          <a:solidFill>
                            <a:srgbClr val="000000"/>
                          </a:solidFill>
                          <a:effectLst/>
                          <a:latin typeface="Tw Cen MT" panose="020B0602020104020603" pitchFamily="34" charset="0"/>
                        </a:rPr>
                        <a:t>terinci</a:t>
                      </a:r>
                      <a:endParaRPr lang="en-US" sz="18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800" b="0" i="0" u="none" strike="noStrike" dirty="0">
                          <a:solidFill>
                            <a:srgbClr val="000000"/>
                          </a:solidFill>
                          <a:effectLst/>
                          <a:latin typeface="Tw Cen MT" panose="020B0602020104020603" pitchFamily="34" charset="0"/>
                        </a:rPr>
                        <a:t>F20.3</a:t>
                      </a:r>
                    </a:p>
                  </a:txBody>
                  <a:tcPr marL="9525" marR="9525" marT="9525" marB="0" anchor="ctr"/>
                </a:tc>
                <a:tc>
                  <a:txBody>
                    <a:bodyPr/>
                    <a:lstStyle/>
                    <a:p>
                      <a:pPr algn="ctr" fontAlgn="ctr"/>
                      <a:r>
                        <a:rPr lang="en-US" sz="1800" b="0" i="0" u="none" strike="noStrike" dirty="0">
                          <a:solidFill>
                            <a:srgbClr val="000000"/>
                          </a:solidFill>
                          <a:effectLst/>
                          <a:latin typeface="Tw Cen MT" panose="020B0602020104020603" pitchFamily="34" charset="0"/>
                        </a:rPr>
                        <a:t>1,059</a:t>
                      </a:r>
                    </a:p>
                  </a:txBody>
                  <a:tcPr marL="9525" marR="9525" marT="9525" marB="0" anchor="ctr"/>
                </a:tc>
                <a:extLst>
                  <a:ext uri="{0D108BD9-81ED-4DB2-BD59-A6C34878D82A}">
                    <a16:rowId xmlns:a16="http://schemas.microsoft.com/office/drawing/2014/main" val="2365023389"/>
                  </a:ext>
                </a:extLst>
              </a:tr>
              <a:tr h="366884">
                <a:tc>
                  <a:txBody>
                    <a:bodyPr/>
                    <a:lstStyle/>
                    <a:p>
                      <a:pPr algn="ctr" fontAlgn="ctr"/>
                      <a:r>
                        <a:rPr lang="en-US" sz="1800" b="0" i="0" u="none" strike="noStrike">
                          <a:solidFill>
                            <a:srgbClr val="000000"/>
                          </a:solidFill>
                          <a:effectLst/>
                          <a:latin typeface="Tw Cen MT" panose="020B0602020104020603" pitchFamily="34" charset="0"/>
                        </a:rPr>
                        <a:t>2</a:t>
                      </a:r>
                    </a:p>
                  </a:txBody>
                  <a:tcPr marL="9525" marR="9525" marT="9525" marB="0" anchor="ctr"/>
                </a:tc>
                <a:tc>
                  <a:txBody>
                    <a:bodyPr/>
                    <a:lstStyle/>
                    <a:p>
                      <a:pPr algn="l" fontAlgn="ctr"/>
                      <a:r>
                        <a:rPr lang="en-US" sz="1800" b="0" i="0" u="none" strike="noStrike" dirty="0" err="1">
                          <a:solidFill>
                            <a:srgbClr val="000000"/>
                          </a:solidFill>
                          <a:effectLst/>
                          <a:latin typeface="Tw Cen MT" panose="020B0602020104020603" pitchFamily="34" charset="0"/>
                        </a:rPr>
                        <a:t>Infeksi</a:t>
                      </a:r>
                      <a:r>
                        <a:rPr lang="en-US" sz="1800" b="0" i="0" u="none" strike="noStrike" dirty="0">
                          <a:solidFill>
                            <a:srgbClr val="000000"/>
                          </a:solidFill>
                          <a:effectLst/>
                          <a:latin typeface="Tw Cen MT" panose="020B0602020104020603" pitchFamily="34" charset="0"/>
                        </a:rPr>
                        <a:t> Corona Virus</a:t>
                      </a:r>
                    </a:p>
                  </a:txBody>
                  <a:tcPr marL="9525" marR="9525" marT="9525" marB="0" anchor="ctr"/>
                </a:tc>
                <a:tc>
                  <a:txBody>
                    <a:bodyPr/>
                    <a:lstStyle/>
                    <a:p>
                      <a:pPr algn="ctr" fontAlgn="ctr"/>
                      <a:r>
                        <a:rPr lang="en-US" sz="1800" b="0" i="0" u="none" strike="noStrike" dirty="0">
                          <a:solidFill>
                            <a:srgbClr val="000000"/>
                          </a:solidFill>
                          <a:effectLst/>
                          <a:latin typeface="Tw Cen MT" panose="020B0602020104020603" pitchFamily="34" charset="0"/>
                        </a:rPr>
                        <a:t>B34.2</a:t>
                      </a:r>
                    </a:p>
                  </a:txBody>
                  <a:tcPr marL="9525" marR="9525" marT="9525" marB="0" anchor="ctr"/>
                </a:tc>
                <a:tc>
                  <a:txBody>
                    <a:bodyPr/>
                    <a:lstStyle/>
                    <a:p>
                      <a:pPr algn="ctr" fontAlgn="ctr"/>
                      <a:r>
                        <a:rPr lang="en-US" sz="1800" b="0" i="0" u="none" strike="noStrike" dirty="0">
                          <a:solidFill>
                            <a:srgbClr val="000000"/>
                          </a:solidFill>
                          <a:effectLst/>
                          <a:latin typeface="Tw Cen MT" panose="020B0602020104020603" pitchFamily="34" charset="0"/>
                        </a:rPr>
                        <a:t>346</a:t>
                      </a:r>
                    </a:p>
                  </a:txBody>
                  <a:tcPr marL="9525" marR="9525" marT="9525" marB="0" anchor="ctr"/>
                </a:tc>
                <a:extLst>
                  <a:ext uri="{0D108BD9-81ED-4DB2-BD59-A6C34878D82A}">
                    <a16:rowId xmlns:a16="http://schemas.microsoft.com/office/drawing/2014/main" val="2967861371"/>
                  </a:ext>
                </a:extLst>
              </a:tr>
              <a:tr h="366884">
                <a:tc>
                  <a:txBody>
                    <a:bodyPr/>
                    <a:lstStyle/>
                    <a:p>
                      <a:pPr algn="ctr" fontAlgn="ctr"/>
                      <a:r>
                        <a:rPr lang="en-US" sz="1800" b="0" i="0" u="none" strike="noStrike">
                          <a:solidFill>
                            <a:srgbClr val="000000"/>
                          </a:solidFill>
                          <a:effectLst/>
                          <a:latin typeface="Tw Cen MT" panose="020B0602020104020603" pitchFamily="34" charset="0"/>
                        </a:rPr>
                        <a:t>3</a:t>
                      </a:r>
                    </a:p>
                  </a:txBody>
                  <a:tcPr marL="9525" marR="9525" marT="9525" marB="0" anchor="ctr"/>
                </a:tc>
                <a:tc>
                  <a:txBody>
                    <a:bodyPr/>
                    <a:lstStyle/>
                    <a:p>
                      <a:pPr algn="l" fontAlgn="ctr"/>
                      <a:r>
                        <a:rPr lang="en-US" sz="1800" b="0" i="0" u="none" strike="noStrike" dirty="0" err="1">
                          <a:solidFill>
                            <a:srgbClr val="000000"/>
                          </a:solidFill>
                          <a:effectLst/>
                          <a:latin typeface="Tw Cen MT" panose="020B0602020104020603" pitchFamily="34" charset="0"/>
                        </a:rPr>
                        <a:t>Skizofrenia</a:t>
                      </a:r>
                      <a:r>
                        <a:rPr lang="en-US" sz="1800" b="0" i="0" u="none" strike="noStrike" dirty="0">
                          <a:solidFill>
                            <a:srgbClr val="000000"/>
                          </a:solidFill>
                          <a:effectLst/>
                          <a:latin typeface="Tw Cen MT" panose="020B0602020104020603" pitchFamily="34" charset="0"/>
                        </a:rPr>
                        <a:t> paranoid</a:t>
                      </a:r>
                    </a:p>
                  </a:txBody>
                  <a:tcPr marL="9525" marR="9525" marT="9525" marB="0" anchor="ctr"/>
                </a:tc>
                <a:tc>
                  <a:txBody>
                    <a:bodyPr/>
                    <a:lstStyle/>
                    <a:p>
                      <a:pPr algn="ctr" fontAlgn="ctr"/>
                      <a:r>
                        <a:rPr lang="en-US" sz="1800" b="0" i="0" u="none" strike="noStrike">
                          <a:solidFill>
                            <a:srgbClr val="000000"/>
                          </a:solidFill>
                          <a:effectLst/>
                          <a:latin typeface="Tw Cen MT" panose="020B0602020104020603" pitchFamily="34" charset="0"/>
                        </a:rPr>
                        <a:t>F20.0</a:t>
                      </a:r>
                    </a:p>
                  </a:txBody>
                  <a:tcPr marL="9525" marR="9525" marT="9525" marB="0" anchor="ctr"/>
                </a:tc>
                <a:tc>
                  <a:txBody>
                    <a:bodyPr/>
                    <a:lstStyle/>
                    <a:p>
                      <a:pPr algn="ctr" fontAlgn="ctr"/>
                      <a:r>
                        <a:rPr lang="en-US" sz="1800" b="0" i="0" u="none" strike="noStrike" dirty="0">
                          <a:solidFill>
                            <a:srgbClr val="000000"/>
                          </a:solidFill>
                          <a:effectLst/>
                          <a:latin typeface="Tw Cen MT" panose="020B0602020104020603" pitchFamily="34" charset="0"/>
                        </a:rPr>
                        <a:t>156</a:t>
                      </a:r>
                    </a:p>
                  </a:txBody>
                  <a:tcPr marL="9525" marR="9525" marT="9525" marB="0" anchor="ctr"/>
                </a:tc>
                <a:extLst>
                  <a:ext uri="{0D108BD9-81ED-4DB2-BD59-A6C34878D82A}">
                    <a16:rowId xmlns:a16="http://schemas.microsoft.com/office/drawing/2014/main" val="39352203"/>
                  </a:ext>
                </a:extLst>
              </a:tr>
              <a:tr h="733770">
                <a:tc>
                  <a:txBody>
                    <a:bodyPr/>
                    <a:lstStyle/>
                    <a:p>
                      <a:pPr algn="ctr" fontAlgn="ctr"/>
                      <a:r>
                        <a:rPr lang="en-US" sz="1800" b="0" i="0" u="none" strike="noStrike">
                          <a:solidFill>
                            <a:srgbClr val="000000"/>
                          </a:solidFill>
                          <a:effectLst/>
                          <a:latin typeface="Tw Cen MT" panose="020B0602020104020603" pitchFamily="34" charset="0"/>
                        </a:rPr>
                        <a:t>4</a:t>
                      </a:r>
                    </a:p>
                  </a:txBody>
                  <a:tcPr marL="9525" marR="9525" marT="9525" marB="0" anchor="ctr"/>
                </a:tc>
                <a:tc>
                  <a:txBody>
                    <a:bodyPr/>
                    <a:lstStyle/>
                    <a:p>
                      <a:pPr algn="l" fontAlgn="ctr"/>
                      <a:r>
                        <a:rPr lang="en-US" sz="1800" b="0" i="0" u="none" strike="noStrike" dirty="0" err="1">
                          <a:solidFill>
                            <a:srgbClr val="000000"/>
                          </a:solidFill>
                          <a:effectLst/>
                          <a:latin typeface="Tw Cen MT" panose="020B0602020104020603" pitchFamily="34" charset="0"/>
                        </a:rPr>
                        <a:t>Gangguan</a:t>
                      </a:r>
                      <a:r>
                        <a:rPr lang="en-US" sz="1800" b="0" i="0" u="none" strike="noStrike" dirty="0">
                          <a:solidFill>
                            <a:srgbClr val="000000"/>
                          </a:solidFill>
                          <a:effectLst/>
                          <a:latin typeface="Tw Cen MT" panose="020B0602020104020603" pitchFamily="34" charset="0"/>
                        </a:rPr>
                        <a:t> mental </a:t>
                      </a:r>
                      <a:r>
                        <a:rPr lang="en-US" sz="1800" b="0" i="0" u="none" strike="noStrike" dirty="0" err="1">
                          <a:solidFill>
                            <a:srgbClr val="000000"/>
                          </a:solidFill>
                          <a:effectLst/>
                          <a:latin typeface="Tw Cen MT" panose="020B0602020104020603" pitchFamily="34" charset="0"/>
                        </a:rPr>
                        <a:t>akibat</a:t>
                      </a:r>
                      <a:r>
                        <a:rPr lang="en-US" sz="1800" b="0" i="0" u="none" strike="noStrike" dirty="0">
                          <a:solidFill>
                            <a:srgbClr val="000000"/>
                          </a:solidFill>
                          <a:effectLst/>
                          <a:latin typeface="Tw Cen MT" panose="020B0602020104020603" pitchFamily="34" charset="0"/>
                        </a:rPr>
                        <a:t> </a:t>
                      </a:r>
                      <a:r>
                        <a:rPr lang="en-US" sz="1800" b="0" i="0" u="none" strike="noStrike" dirty="0" err="1">
                          <a:solidFill>
                            <a:srgbClr val="000000"/>
                          </a:solidFill>
                          <a:effectLst/>
                          <a:latin typeface="Tw Cen MT" panose="020B0602020104020603" pitchFamily="34" charset="0"/>
                        </a:rPr>
                        <a:t>kerusakan</a:t>
                      </a:r>
                      <a:r>
                        <a:rPr lang="en-US" sz="1800" b="0" i="0" u="none" strike="noStrike" dirty="0">
                          <a:solidFill>
                            <a:srgbClr val="000000"/>
                          </a:solidFill>
                          <a:effectLst/>
                          <a:latin typeface="Tw Cen MT" panose="020B0602020104020603" pitchFamily="34" charset="0"/>
                        </a:rPr>
                        <a:t> &amp; </a:t>
                      </a:r>
                      <a:r>
                        <a:rPr lang="en-US" sz="1800" b="0" i="0" u="none" strike="noStrike" dirty="0" err="1">
                          <a:solidFill>
                            <a:srgbClr val="000000"/>
                          </a:solidFill>
                          <a:effectLst/>
                          <a:latin typeface="Tw Cen MT" panose="020B0602020104020603" pitchFamily="34" charset="0"/>
                        </a:rPr>
                        <a:t>disfungsi</a:t>
                      </a:r>
                      <a:r>
                        <a:rPr lang="en-US" sz="1800" b="0" i="0" u="none" strike="noStrike" dirty="0">
                          <a:solidFill>
                            <a:srgbClr val="000000"/>
                          </a:solidFill>
                          <a:effectLst/>
                          <a:latin typeface="Tw Cen MT" panose="020B0602020104020603" pitchFamily="34" charset="0"/>
                        </a:rPr>
                        <a:t> </a:t>
                      </a:r>
                      <a:r>
                        <a:rPr lang="en-US" sz="1800" b="0" i="0" u="none" strike="noStrike" dirty="0" err="1">
                          <a:solidFill>
                            <a:srgbClr val="000000"/>
                          </a:solidFill>
                          <a:effectLst/>
                          <a:latin typeface="Tw Cen MT" panose="020B0602020104020603" pitchFamily="34" charset="0"/>
                        </a:rPr>
                        <a:t>otak</a:t>
                      </a:r>
                      <a:r>
                        <a:rPr lang="en-US" sz="1800" b="0" i="0" u="none" strike="noStrike" dirty="0">
                          <a:solidFill>
                            <a:srgbClr val="000000"/>
                          </a:solidFill>
                          <a:effectLst/>
                          <a:latin typeface="Tw Cen MT" panose="020B0602020104020603" pitchFamily="34" charset="0"/>
                        </a:rPr>
                        <a:t> &amp; </a:t>
                      </a:r>
                      <a:r>
                        <a:rPr lang="en-US" sz="1800" b="0" i="0" u="none" strike="noStrike" dirty="0" err="1">
                          <a:solidFill>
                            <a:srgbClr val="000000"/>
                          </a:solidFill>
                          <a:effectLst/>
                          <a:latin typeface="Tw Cen MT" panose="020B0602020104020603" pitchFamily="34" charset="0"/>
                        </a:rPr>
                        <a:t>penyakit</a:t>
                      </a:r>
                      <a:r>
                        <a:rPr lang="en-US" sz="1800" b="0" i="0" u="none" strike="noStrike" dirty="0">
                          <a:solidFill>
                            <a:srgbClr val="000000"/>
                          </a:solidFill>
                          <a:effectLst/>
                          <a:latin typeface="Tw Cen MT" panose="020B0602020104020603" pitchFamily="34" charset="0"/>
                        </a:rPr>
                        <a:t> </a:t>
                      </a:r>
                      <a:r>
                        <a:rPr lang="en-US" sz="1800" b="0" i="0" u="none" strike="noStrike" dirty="0" err="1">
                          <a:solidFill>
                            <a:srgbClr val="000000"/>
                          </a:solidFill>
                          <a:effectLst/>
                          <a:latin typeface="Tw Cen MT" panose="020B0602020104020603" pitchFamily="34" charset="0"/>
                        </a:rPr>
                        <a:t>fisik</a:t>
                      </a:r>
                      <a:r>
                        <a:rPr lang="en-US" sz="1800" b="0" i="0" u="none" strike="noStrike" dirty="0">
                          <a:solidFill>
                            <a:srgbClr val="000000"/>
                          </a:solidFill>
                          <a:effectLst/>
                          <a:latin typeface="Tw Cen MT" panose="020B0602020104020603" pitchFamily="34" charset="0"/>
                        </a:rPr>
                        <a:t> </a:t>
                      </a:r>
                      <a:r>
                        <a:rPr lang="en-US" sz="1800" b="0" i="0" u="none" strike="noStrike" dirty="0" err="1">
                          <a:solidFill>
                            <a:srgbClr val="000000"/>
                          </a:solidFill>
                          <a:effectLst/>
                          <a:latin typeface="Tw Cen MT" panose="020B0602020104020603" pitchFamily="34" charset="0"/>
                        </a:rPr>
                        <a:t>lainnya</a:t>
                      </a:r>
                      <a:endParaRPr lang="en-US" sz="18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800" b="0" i="0" u="none" strike="noStrike">
                          <a:solidFill>
                            <a:srgbClr val="000000"/>
                          </a:solidFill>
                          <a:effectLst/>
                          <a:latin typeface="Tw Cen MT" panose="020B0602020104020603" pitchFamily="34" charset="0"/>
                        </a:rPr>
                        <a:t>F06.8</a:t>
                      </a:r>
                    </a:p>
                  </a:txBody>
                  <a:tcPr marL="9525" marR="9525" marT="9525" marB="0" anchor="ctr"/>
                </a:tc>
                <a:tc>
                  <a:txBody>
                    <a:bodyPr/>
                    <a:lstStyle/>
                    <a:p>
                      <a:pPr algn="ctr" fontAlgn="ctr"/>
                      <a:r>
                        <a:rPr lang="en-US" sz="1800" b="0" i="0" u="none" strike="noStrike" dirty="0">
                          <a:solidFill>
                            <a:srgbClr val="000000"/>
                          </a:solidFill>
                          <a:effectLst/>
                          <a:latin typeface="Tw Cen MT" panose="020B0602020104020603" pitchFamily="34" charset="0"/>
                        </a:rPr>
                        <a:t>91</a:t>
                      </a:r>
                    </a:p>
                  </a:txBody>
                  <a:tcPr marL="9525" marR="9525" marT="9525" marB="0" anchor="ctr"/>
                </a:tc>
                <a:extLst>
                  <a:ext uri="{0D108BD9-81ED-4DB2-BD59-A6C34878D82A}">
                    <a16:rowId xmlns:a16="http://schemas.microsoft.com/office/drawing/2014/main" val="3112548767"/>
                  </a:ext>
                </a:extLst>
              </a:tr>
              <a:tr h="638697">
                <a:tc>
                  <a:txBody>
                    <a:bodyPr/>
                    <a:lstStyle/>
                    <a:p>
                      <a:pPr algn="ctr" fontAlgn="ctr"/>
                      <a:r>
                        <a:rPr lang="en-US" sz="1800" b="0" i="0" u="none" strike="noStrike">
                          <a:solidFill>
                            <a:srgbClr val="000000"/>
                          </a:solidFill>
                          <a:effectLst/>
                          <a:latin typeface="Tw Cen MT" panose="020B0602020104020603" pitchFamily="34" charset="0"/>
                        </a:rPr>
                        <a:t>5</a:t>
                      </a:r>
                    </a:p>
                  </a:txBody>
                  <a:tcPr marL="9525" marR="9525" marT="9525" marB="0" anchor="ctr"/>
                </a:tc>
                <a:tc>
                  <a:txBody>
                    <a:bodyPr/>
                    <a:lstStyle/>
                    <a:p>
                      <a:pPr algn="l" fontAlgn="ctr"/>
                      <a:r>
                        <a:rPr lang="en-US" sz="1800" b="0" i="0" u="none" strike="noStrike" dirty="0" err="1">
                          <a:solidFill>
                            <a:srgbClr val="000000"/>
                          </a:solidFill>
                          <a:effectLst/>
                          <a:latin typeface="Tw Cen MT" panose="020B0602020104020603" pitchFamily="34" charset="0"/>
                        </a:rPr>
                        <a:t>Gangguan</a:t>
                      </a:r>
                      <a:r>
                        <a:rPr lang="en-US" sz="1800" b="0" i="0" u="none" strike="noStrike" dirty="0">
                          <a:solidFill>
                            <a:srgbClr val="000000"/>
                          </a:solidFill>
                          <a:effectLst/>
                          <a:latin typeface="Tw Cen MT" panose="020B0602020104020603" pitchFamily="34" charset="0"/>
                        </a:rPr>
                        <a:t> </a:t>
                      </a:r>
                      <a:r>
                        <a:rPr lang="en-US" sz="1800" b="0" i="0" u="none" strike="noStrike" dirty="0" err="1">
                          <a:solidFill>
                            <a:srgbClr val="000000"/>
                          </a:solidFill>
                          <a:effectLst/>
                          <a:latin typeface="Tw Cen MT" panose="020B0602020104020603" pitchFamily="34" charset="0"/>
                        </a:rPr>
                        <a:t>afektif</a:t>
                      </a:r>
                      <a:r>
                        <a:rPr lang="en-US" sz="1800" b="0" i="0" u="none" strike="noStrike" dirty="0">
                          <a:solidFill>
                            <a:srgbClr val="000000"/>
                          </a:solidFill>
                          <a:effectLst/>
                          <a:latin typeface="Tw Cen MT" panose="020B0602020104020603" pitchFamily="34" charset="0"/>
                        </a:rPr>
                        <a:t> bipolar, episode </a:t>
                      </a:r>
                      <a:r>
                        <a:rPr lang="en-US" sz="1800" b="0" i="0" u="none" strike="noStrike" dirty="0" err="1">
                          <a:solidFill>
                            <a:srgbClr val="000000"/>
                          </a:solidFill>
                          <a:effectLst/>
                          <a:latin typeface="Tw Cen MT" panose="020B0602020104020603" pitchFamily="34" charset="0"/>
                        </a:rPr>
                        <a:t>kini</a:t>
                      </a:r>
                      <a:r>
                        <a:rPr lang="en-US" sz="1800" b="0" i="0" u="none" strike="noStrike" dirty="0">
                          <a:solidFill>
                            <a:srgbClr val="000000"/>
                          </a:solidFill>
                          <a:effectLst/>
                          <a:latin typeface="Tw Cen MT" panose="020B0602020104020603" pitchFamily="34" charset="0"/>
                        </a:rPr>
                        <a:t> </a:t>
                      </a:r>
                      <a:r>
                        <a:rPr lang="en-US" sz="1800" b="0" i="0" u="none" strike="noStrike" dirty="0" err="1">
                          <a:solidFill>
                            <a:srgbClr val="000000"/>
                          </a:solidFill>
                          <a:effectLst/>
                          <a:latin typeface="Tw Cen MT" panose="020B0602020104020603" pitchFamily="34" charset="0"/>
                        </a:rPr>
                        <a:t>manik</a:t>
                      </a:r>
                      <a:r>
                        <a:rPr lang="en-US" sz="1800" b="0" i="0" u="none" strike="noStrike" dirty="0">
                          <a:solidFill>
                            <a:srgbClr val="000000"/>
                          </a:solidFill>
                          <a:effectLst/>
                          <a:latin typeface="Tw Cen MT" panose="020B0602020104020603" pitchFamily="34" charset="0"/>
                        </a:rPr>
                        <a:t> </a:t>
                      </a:r>
                      <a:r>
                        <a:rPr lang="en-US" sz="1800" b="0" i="0" u="none" strike="noStrike" dirty="0" err="1">
                          <a:solidFill>
                            <a:srgbClr val="000000"/>
                          </a:solidFill>
                          <a:effectLst/>
                          <a:latin typeface="Tw Cen MT" panose="020B0602020104020603" pitchFamily="34" charset="0"/>
                        </a:rPr>
                        <a:t>dengan</a:t>
                      </a:r>
                      <a:r>
                        <a:rPr lang="en-US" sz="1800" b="0" i="0" u="none" strike="noStrike" dirty="0">
                          <a:solidFill>
                            <a:srgbClr val="000000"/>
                          </a:solidFill>
                          <a:effectLst/>
                          <a:latin typeface="Tw Cen MT" panose="020B0602020104020603" pitchFamily="34" charset="0"/>
                        </a:rPr>
                        <a:t> </a:t>
                      </a:r>
                      <a:r>
                        <a:rPr lang="en-US" sz="1800" b="0" i="0" u="none" strike="noStrike" dirty="0" err="1">
                          <a:solidFill>
                            <a:srgbClr val="000000"/>
                          </a:solidFill>
                          <a:effectLst/>
                          <a:latin typeface="Tw Cen MT" panose="020B0602020104020603" pitchFamily="34" charset="0"/>
                        </a:rPr>
                        <a:t>gejala</a:t>
                      </a:r>
                      <a:r>
                        <a:rPr lang="en-US" sz="1800" b="0" i="0" u="none" strike="noStrike" dirty="0">
                          <a:solidFill>
                            <a:srgbClr val="000000"/>
                          </a:solidFill>
                          <a:effectLst/>
                          <a:latin typeface="Tw Cen MT" panose="020B0602020104020603" pitchFamily="34" charset="0"/>
                        </a:rPr>
                        <a:t> </a:t>
                      </a:r>
                      <a:r>
                        <a:rPr lang="en-US" sz="1800" b="0" i="0" u="none" strike="noStrike" dirty="0" err="1">
                          <a:solidFill>
                            <a:srgbClr val="000000"/>
                          </a:solidFill>
                          <a:effectLst/>
                          <a:latin typeface="Tw Cen MT" panose="020B0602020104020603" pitchFamily="34" charset="0"/>
                        </a:rPr>
                        <a:t>psikotik</a:t>
                      </a:r>
                      <a:endParaRPr lang="en-US" sz="18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800" b="0" i="0" u="none" strike="noStrike">
                          <a:solidFill>
                            <a:srgbClr val="000000"/>
                          </a:solidFill>
                          <a:effectLst/>
                          <a:latin typeface="Tw Cen MT" panose="020B0602020104020603" pitchFamily="34" charset="0"/>
                        </a:rPr>
                        <a:t>F31.2</a:t>
                      </a:r>
                    </a:p>
                  </a:txBody>
                  <a:tcPr marL="9525" marR="9525" marT="9525" marB="0" anchor="ctr"/>
                </a:tc>
                <a:tc>
                  <a:txBody>
                    <a:bodyPr/>
                    <a:lstStyle/>
                    <a:p>
                      <a:pPr algn="ctr" fontAlgn="ctr"/>
                      <a:r>
                        <a:rPr lang="en-US" sz="1800" b="0" i="0" u="none" strike="noStrike" dirty="0">
                          <a:solidFill>
                            <a:srgbClr val="000000"/>
                          </a:solidFill>
                          <a:effectLst/>
                          <a:latin typeface="Tw Cen MT" panose="020B0602020104020603" pitchFamily="34" charset="0"/>
                        </a:rPr>
                        <a:t>70</a:t>
                      </a:r>
                    </a:p>
                  </a:txBody>
                  <a:tcPr marL="9525" marR="9525" marT="9525" marB="0" anchor="ctr"/>
                </a:tc>
                <a:extLst>
                  <a:ext uri="{0D108BD9-81ED-4DB2-BD59-A6C34878D82A}">
                    <a16:rowId xmlns:a16="http://schemas.microsoft.com/office/drawing/2014/main" val="3916375793"/>
                  </a:ext>
                </a:extLst>
              </a:tr>
              <a:tr h="366884">
                <a:tc>
                  <a:txBody>
                    <a:bodyPr/>
                    <a:lstStyle/>
                    <a:p>
                      <a:pPr algn="ctr" fontAlgn="ctr"/>
                      <a:r>
                        <a:rPr lang="en-US" sz="1800" b="0" i="0" u="none" strike="noStrike">
                          <a:solidFill>
                            <a:srgbClr val="000000"/>
                          </a:solidFill>
                          <a:effectLst/>
                          <a:latin typeface="Tw Cen MT" panose="020B0602020104020603" pitchFamily="34" charset="0"/>
                        </a:rPr>
                        <a:t>6</a:t>
                      </a:r>
                    </a:p>
                  </a:txBody>
                  <a:tcPr marL="9525" marR="9525" marT="9525" marB="0" anchor="ctr"/>
                </a:tc>
                <a:tc>
                  <a:txBody>
                    <a:bodyPr/>
                    <a:lstStyle/>
                    <a:p>
                      <a:pPr algn="l" fontAlgn="ctr"/>
                      <a:r>
                        <a:rPr lang="en-US" sz="1800" b="0" i="0" u="none" strike="noStrike" dirty="0" err="1">
                          <a:solidFill>
                            <a:srgbClr val="000000"/>
                          </a:solidFill>
                          <a:effectLst/>
                          <a:latin typeface="Tw Cen MT" panose="020B0602020104020603" pitchFamily="34" charset="0"/>
                        </a:rPr>
                        <a:t>Gangguan</a:t>
                      </a:r>
                      <a:r>
                        <a:rPr lang="en-US" sz="1800" b="0" i="0" u="none" strike="noStrike" dirty="0">
                          <a:solidFill>
                            <a:srgbClr val="000000"/>
                          </a:solidFill>
                          <a:effectLst/>
                          <a:latin typeface="Tw Cen MT" panose="020B0602020104020603" pitchFamily="34" charset="0"/>
                        </a:rPr>
                        <a:t> </a:t>
                      </a:r>
                      <a:r>
                        <a:rPr lang="en-US" sz="1800" b="0" i="0" u="none" strike="noStrike" dirty="0" err="1">
                          <a:solidFill>
                            <a:srgbClr val="000000"/>
                          </a:solidFill>
                          <a:effectLst/>
                          <a:latin typeface="Tw Cen MT" panose="020B0602020104020603" pitchFamily="34" charset="0"/>
                        </a:rPr>
                        <a:t>skizoaktif</a:t>
                      </a:r>
                      <a:r>
                        <a:rPr lang="en-US" sz="1800" b="0" i="0" u="none" strike="noStrike" dirty="0">
                          <a:solidFill>
                            <a:srgbClr val="000000"/>
                          </a:solidFill>
                          <a:effectLst/>
                          <a:latin typeface="Tw Cen MT" panose="020B0602020104020603" pitchFamily="34" charset="0"/>
                        </a:rPr>
                        <a:t> </a:t>
                      </a:r>
                      <a:r>
                        <a:rPr lang="en-US" sz="1800" b="0" i="0" u="none" strike="noStrike" dirty="0" err="1">
                          <a:solidFill>
                            <a:srgbClr val="000000"/>
                          </a:solidFill>
                          <a:effectLst/>
                          <a:latin typeface="Tw Cen MT" panose="020B0602020104020603" pitchFamily="34" charset="0"/>
                        </a:rPr>
                        <a:t>tipe</a:t>
                      </a:r>
                      <a:r>
                        <a:rPr lang="en-US" sz="1800" b="0" i="0" u="none" strike="noStrike" dirty="0">
                          <a:solidFill>
                            <a:srgbClr val="000000"/>
                          </a:solidFill>
                          <a:effectLst/>
                          <a:latin typeface="Tw Cen MT" panose="020B0602020104020603" pitchFamily="34" charset="0"/>
                        </a:rPr>
                        <a:t> </a:t>
                      </a:r>
                      <a:r>
                        <a:rPr lang="en-US" sz="1800" b="0" i="0" u="none" strike="noStrike" dirty="0" err="1">
                          <a:solidFill>
                            <a:srgbClr val="000000"/>
                          </a:solidFill>
                          <a:effectLst/>
                          <a:latin typeface="Tw Cen MT" panose="020B0602020104020603" pitchFamily="34" charset="0"/>
                        </a:rPr>
                        <a:t>manik</a:t>
                      </a:r>
                      <a:endParaRPr lang="en-US" sz="18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800" b="0" i="0" u="none" strike="noStrike">
                          <a:solidFill>
                            <a:srgbClr val="000000"/>
                          </a:solidFill>
                          <a:effectLst/>
                          <a:latin typeface="Tw Cen MT" panose="020B0602020104020603" pitchFamily="34" charset="0"/>
                        </a:rPr>
                        <a:t>F25.0</a:t>
                      </a:r>
                    </a:p>
                  </a:txBody>
                  <a:tcPr marL="9525" marR="9525" marT="9525" marB="0" anchor="ctr"/>
                </a:tc>
                <a:tc>
                  <a:txBody>
                    <a:bodyPr/>
                    <a:lstStyle/>
                    <a:p>
                      <a:pPr algn="ctr" fontAlgn="ctr"/>
                      <a:r>
                        <a:rPr lang="en-US" sz="1800" b="0" i="0" u="none" strike="noStrike" dirty="0">
                          <a:solidFill>
                            <a:srgbClr val="000000"/>
                          </a:solidFill>
                          <a:effectLst/>
                          <a:latin typeface="Tw Cen MT" panose="020B0602020104020603" pitchFamily="34" charset="0"/>
                        </a:rPr>
                        <a:t>55</a:t>
                      </a:r>
                    </a:p>
                  </a:txBody>
                  <a:tcPr marL="9525" marR="9525" marT="9525" marB="0" anchor="ctr"/>
                </a:tc>
                <a:extLst>
                  <a:ext uri="{0D108BD9-81ED-4DB2-BD59-A6C34878D82A}">
                    <a16:rowId xmlns:a16="http://schemas.microsoft.com/office/drawing/2014/main" val="3593478301"/>
                  </a:ext>
                </a:extLst>
              </a:tr>
              <a:tr h="366884">
                <a:tc>
                  <a:txBody>
                    <a:bodyPr/>
                    <a:lstStyle/>
                    <a:p>
                      <a:pPr algn="ctr" fontAlgn="ctr"/>
                      <a:r>
                        <a:rPr lang="en-US" sz="1800" b="0" i="0" u="none" strike="noStrike">
                          <a:solidFill>
                            <a:srgbClr val="000000"/>
                          </a:solidFill>
                          <a:effectLst/>
                          <a:latin typeface="Tw Cen MT" panose="020B0602020104020603" pitchFamily="34" charset="0"/>
                        </a:rPr>
                        <a:t>7</a:t>
                      </a:r>
                    </a:p>
                  </a:txBody>
                  <a:tcPr marL="9525" marR="9525" marT="9525" marB="0" anchor="ctr"/>
                </a:tc>
                <a:tc>
                  <a:txBody>
                    <a:bodyPr/>
                    <a:lstStyle/>
                    <a:p>
                      <a:pPr algn="l" fontAlgn="ctr"/>
                      <a:r>
                        <a:rPr lang="en-US" sz="1800" b="0" i="0" u="none" strike="noStrike" dirty="0" err="1">
                          <a:solidFill>
                            <a:srgbClr val="000000"/>
                          </a:solidFill>
                          <a:effectLst/>
                          <a:latin typeface="Tw Cen MT" panose="020B0602020104020603" pitchFamily="34" charset="0"/>
                        </a:rPr>
                        <a:t>Skizofrenia</a:t>
                      </a:r>
                      <a:r>
                        <a:rPr lang="en-US" sz="1800" b="0" i="0" u="none" strike="noStrike" dirty="0">
                          <a:solidFill>
                            <a:srgbClr val="000000"/>
                          </a:solidFill>
                          <a:effectLst/>
                          <a:latin typeface="Tw Cen MT" panose="020B0602020104020603" pitchFamily="34" charset="0"/>
                        </a:rPr>
                        <a:t> </a:t>
                      </a:r>
                      <a:r>
                        <a:rPr lang="en-US" sz="1800" b="0" i="0" u="none" strike="noStrike" dirty="0" err="1">
                          <a:solidFill>
                            <a:srgbClr val="000000"/>
                          </a:solidFill>
                          <a:effectLst/>
                          <a:latin typeface="Tw Cen MT" panose="020B0602020104020603" pitchFamily="34" charset="0"/>
                        </a:rPr>
                        <a:t>lainnya</a:t>
                      </a:r>
                      <a:endParaRPr lang="en-US" sz="18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800" b="0" i="0" u="none" strike="noStrike">
                          <a:solidFill>
                            <a:srgbClr val="000000"/>
                          </a:solidFill>
                          <a:effectLst/>
                          <a:latin typeface="Tw Cen MT" panose="020B0602020104020603" pitchFamily="34" charset="0"/>
                        </a:rPr>
                        <a:t>F20.8</a:t>
                      </a:r>
                    </a:p>
                  </a:txBody>
                  <a:tcPr marL="9525" marR="9525" marT="9525" marB="0" anchor="ctr"/>
                </a:tc>
                <a:tc>
                  <a:txBody>
                    <a:bodyPr/>
                    <a:lstStyle/>
                    <a:p>
                      <a:pPr algn="ctr" fontAlgn="ctr"/>
                      <a:r>
                        <a:rPr lang="en-US" sz="1800" b="0" i="0" u="none" strike="noStrike" dirty="0">
                          <a:solidFill>
                            <a:srgbClr val="000000"/>
                          </a:solidFill>
                          <a:effectLst/>
                          <a:latin typeface="Tw Cen MT" panose="020B0602020104020603" pitchFamily="34" charset="0"/>
                        </a:rPr>
                        <a:t>34</a:t>
                      </a:r>
                    </a:p>
                  </a:txBody>
                  <a:tcPr marL="9525" marR="9525" marT="9525" marB="0" anchor="ctr"/>
                </a:tc>
                <a:extLst>
                  <a:ext uri="{0D108BD9-81ED-4DB2-BD59-A6C34878D82A}">
                    <a16:rowId xmlns:a16="http://schemas.microsoft.com/office/drawing/2014/main" val="2030806733"/>
                  </a:ext>
                </a:extLst>
              </a:tr>
              <a:tr h="366884">
                <a:tc>
                  <a:txBody>
                    <a:bodyPr/>
                    <a:lstStyle/>
                    <a:p>
                      <a:pPr algn="ctr" fontAlgn="ctr"/>
                      <a:r>
                        <a:rPr lang="en-US" sz="1800" b="0" i="0" u="none" strike="noStrike">
                          <a:solidFill>
                            <a:srgbClr val="000000"/>
                          </a:solidFill>
                          <a:effectLst/>
                          <a:latin typeface="Tw Cen MT" panose="020B0602020104020603" pitchFamily="34" charset="0"/>
                        </a:rPr>
                        <a:t>8</a:t>
                      </a:r>
                    </a:p>
                  </a:txBody>
                  <a:tcPr marL="9525" marR="9525" marT="9525" marB="0" anchor="ctr"/>
                </a:tc>
                <a:tc>
                  <a:txBody>
                    <a:bodyPr/>
                    <a:lstStyle/>
                    <a:p>
                      <a:pPr algn="l" fontAlgn="ctr"/>
                      <a:r>
                        <a:rPr lang="sv-SE" sz="1800" b="0" i="0" u="none" strike="noStrike">
                          <a:solidFill>
                            <a:srgbClr val="000000"/>
                          </a:solidFill>
                          <a:effectLst/>
                          <a:latin typeface="Tw Cen MT" panose="020B0602020104020603" pitchFamily="34" charset="0"/>
                        </a:rPr>
                        <a:t>Gg. Psikotik polimorfik akut tanpa gejala skizofrenia</a:t>
                      </a:r>
                    </a:p>
                  </a:txBody>
                  <a:tcPr marL="9525" marR="9525" marT="9525" marB="0" anchor="ctr"/>
                </a:tc>
                <a:tc>
                  <a:txBody>
                    <a:bodyPr/>
                    <a:lstStyle/>
                    <a:p>
                      <a:pPr algn="ctr" fontAlgn="b"/>
                      <a:r>
                        <a:rPr lang="en-US" sz="1800" b="0" i="0" u="none" strike="noStrike">
                          <a:solidFill>
                            <a:srgbClr val="000000"/>
                          </a:solidFill>
                          <a:effectLst/>
                          <a:latin typeface="Tw Cen MT" panose="020B0602020104020603" pitchFamily="34" charset="0"/>
                        </a:rPr>
                        <a:t>F23.0</a:t>
                      </a:r>
                    </a:p>
                  </a:txBody>
                  <a:tcPr marL="9525" marR="9525" marT="9525" marB="0" anchor="b"/>
                </a:tc>
                <a:tc>
                  <a:txBody>
                    <a:bodyPr/>
                    <a:lstStyle/>
                    <a:p>
                      <a:pPr algn="ctr" fontAlgn="ctr"/>
                      <a:r>
                        <a:rPr lang="en-US" sz="1800" b="0" i="0" u="none" strike="noStrike" dirty="0">
                          <a:solidFill>
                            <a:srgbClr val="000000"/>
                          </a:solidFill>
                          <a:effectLst/>
                          <a:latin typeface="Tw Cen MT" panose="020B0602020104020603" pitchFamily="34" charset="0"/>
                        </a:rPr>
                        <a:t>25</a:t>
                      </a:r>
                    </a:p>
                  </a:txBody>
                  <a:tcPr marL="9525" marR="9525" marT="9525" marB="0" anchor="ctr"/>
                </a:tc>
                <a:extLst>
                  <a:ext uri="{0D108BD9-81ED-4DB2-BD59-A6C34878D82A}">
                    <a16:rowId xmlns:a16="http://schemas.microsoft.com/office/drawing/2014/main" val="4186414217"/>
                  </a:ext>
                </a:extLst>
              </a:tr>
              <a:tr h="366884">
                <a:tc>
                  <a:txBody>
                    <a:bodyPr/>
                    <a:lstStyle/>
                    <a:p>
                      <a:pPr algn="ctr" fontAlgn="ctr"/>
                      <a:r>
                        <a:rPr lang="en-US" sz="1800" b="0" i="0" u="none" strike="noStrike">
                          <a:solidFill>
                            <a:srgbClr val="000000"/>
                          </a:solidFill>
                          <a:effectLst/>
                          <a:latin typeface="Tw Cen MT" panose="020B0602020104020603" pitchFamily="34" charset="0"/>
                        </a:rPr>
                        <a:t>9</a:t>
                      </a:r>
                    </a:p>
                  </a:txBody>
                  <a:tcPr marL="9525" marR="9525" marT="9525" marB="0" anchor="ctr"/>
                </a:tc>
                <a:tc>
                  <a:txBody>
                    <a:bodyPr/>
                    <a:lstStyle/>
                    <a:p>
                      <a:pPr algn="l" fontAlgn="ctr"/>
                      <a:r>
                        <a:rPr lang="nn-NO" sz="1800" b="0" i="0" u="none" strike="noStrike" dirty="0">
                          <a:solidFill>
                            <a:srgbClr val="000000"/>
                          </a:solidFill>
                          <a:effectLst/>
                          <a:latin typeface="Tw Cen MT" panose="020B0602020104020603" pitchFamily="34" charset="0"/>
                        </a:rPr>
                        <a:t>Gangguan psikotik akut dan sementara, tidak spesifik</a:t>
                      </a:r>
                    </a:p>
                  </a:txBody>
                  <a:tcPr marL="9525" marR="9525" marT="9525" marB="0" anchor="ctr"/>
                </a:tc>
                <a:tc>
                  <a:txBody>
                    <a:bodyPr/>
                    <a:lstStyle/>
                    <a:p>
                      <a:pPr algn="ctr" fontAlgn="b"/>
                      <a:r>
                        <a:rPr lang="en-US" sz="1800" b="0" i="0" u="none" strike="noStrike" dirty="0">
                          <a:solidFill>
                            <a:srgbClr val="000000"/>
                          </a:solidFill>
                          <a:effectLst/>
                          <a:latin typeface="Tw Cen MT" panose="020B0602020104020603" pitchFamily="34" charset="0"/>
                        </a:rPr>
                        <a:t>F23.9</a:t>
                      </a:r>
                    </a:p>
                  </a:txBody>
                  <a:tcPr marL="9525" marR="9525" marT="9525" marB="0" anchor="b"/>
                </a:tc>
                <a:tc>
                  <a:txBody>
                    <a:bodyPr/>
                    <a:lstStyle/>
                    <a:p>
                      <a:pPr algn="ctr" fontAlgn="ctr"/>
                      <a:r>
                        <a:rPr lang="en-US" sz="1800" b="0" i="0" u="none" strike="noStrike" dirty="0">
                          <a:solidFill>
                            <a:srgbClr val="000000"/>
                          </a:solidFill>
                          <a:effectLst/>
                          <a:latin typeface="Tw Cen MT" panose="020B0602020104020603" pitchFamily="34" charset="0"/>
                        </a:rPr>
                        <a:t>30</a:t>
                      </a:r>
                    </a:p>
                  </a:txBody>
                  <a:tcPr marL="9525" marR="9525" marT="9525" marB="0" anchor="ctr"/>
                </a:tc>
                <a:extLst>
                  <a:ext uri="{0D108BD9-81ED-4DB2-BD59-A6C34878D82A}">
                    <a16:rowId xmlns:a16="http://schemas.microsoft.com/office/drawing/2014/main" val="2818452720"/>
                  </a:ext>
                </a:extLst>
              </a:tr>
              <a:tr h="366884">
                <a:tc>
                  <a:txBody>
                    <a:bodyPr/>
                    <a:lstStyle/>
                    <a:p>
                      <a:pPr algn="ctr" fontAlgn="ctr"/>
                      <a:r>
                        <a:rPr lang="en-US" sz="1800" b="0" i="0" u="none" strike="noStrike">
                          <a:solidFill>
                            <a:srgbClr val="000000"/>
                          </a:solidFill>
                          <a:effectLst/>
                          <a:latin typeface="Tw Cen MT" panose="020B0602020104020603" pitchFamily="34" charset="0"/>
                        </a:rPr>
                        <a:t>10</a:t>
                      </a:r>
                    </a:p>
                  </a:txBody>
                  <a:tcPr marL="9525" marR="9525" marT="9525" marB="0" anchor="ctr"/>
                </a:tc>
                <a:tc>
                  <a:txBody>
                    <a:bodyPr/>
                    <a:lstStyle/>
                    <a:p>
                      <a:pPr algn="l" fontAlgn="ctr"/>
                      <a:r>
                        <a:rPr lang="en-US" sz="1800" b="0" i="0" u="none" strike="noStrike">
                          <a:solidFill>
                            <a:srgbClr val="000000"/>
                          </a:solidFill>
                          <a:effectLst/>
                          <a:latin typeface="Tw Cen MT" panose="020B0602020104020603" pitchFamily="34" charset="0"/>
                        </a:rPr>
                        <a:t>Skizofrenia hebefrenik</a:t>
                      </a:r>
                    </a:p>
                  </a:txBody>
                  <a:tcPr marL="9525" marR="9525" marT="9525" marB="0" anchor="ctr"/>
                </a:tc>
                <a:tc>
                  <a:txBody>
                    <a:bodyPr/>
                    <a:lstStyle/>
                    <a:p>
                      <a:pPr algn="ctr" fontAlgn="ctr"/>
                      <a:r>
                        <a:rPr lang="en-US" sz="1800" b="0" i="0" u="none" strike="noStrike" dirty="0">
                          <a:solidFill>
                            <a:srgbClr val="000000"/>
                          </a:solidFill>
                          <a:effectLst/>
                          <a:latin typeface="Tw Cen MT" panose="020B0602020104020603" pitchFamily="34" charset="0"/>
                        </a:rPr>
                        <a:t>F20.1</a:t>
                      </a:r>
                    </a:p>
                  </a:txBody>
                  <a:tcPr marL="9525" marR="9525" marT="9525" marB="0" anchor="ctr"/>
                </a:tc>
                <a:tc>
                  <a:txBody>
                    <a:bodyPr/>
                    <a:lstStyle/>
                    <a:p>
                      <a:pPr algn="ctr" fontAlgn="ctr"/>
                      <a:r>
                        <a:rPr lang="en-US" sz="1800" b="0" i="0" u="none" strike="noStrike" dirty="0">
                          <a:solidFill>
                            <a:srgbClr val="000000"/>
                          </a:solidFill>
                          <a:effectLst/>
                          <a:latin typeface="Tw Cen MT" panose="020B0602020104020603" pitchFamily="34" charset="0"/>
                        </a:rPr>
                        <a:t>20</a:t>
                      </a:r>
                    </a:p>
                  </a:txBody>
                  <a:tcPr marL="9525" marR="9525" marT="9525" marB="0" anchor="ctr"/>
                </a:tc>
                <a:extLst>
                  <a:ext uri="{0D108BD9-81ED-4DB2-BD59-A6C34878D82A}">
                    <a16:rowId xmlns:a16="http://schemas.microsoft.com/office/drawing/2014/main" val="2940968377"/>
                  </a:ext>
                </a:extLst>
              </a:tr>
            </a:tbl>
          </a:graphicData>
        </a:graphic>
      </p:graphicFrame>
    </p:spTree>
    <p:extLst>
      <p:ext uri="{BB962C8B-B14F-4D97-AF65-F5344CB8AC3E}">
        <p14:creationId xmlns:p14="http://schemas.microsoft.com/office/powerpoint/2010/main" val="19495586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rot="2700000">
            <a:off x="9608541" y="131549"/>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3" name="文本框 2"/>
          <p:cNvSpPr txBox="1"/>
          <p:nvPr>
            <p:custDataLst>
              <p:tags r:id="rId1"/>
            </p:custDataLst>
          </p:nvPr>
        </p:nvSpPr>
        <p:spPr>
          <a:xfrm>
            <a:off x="10041191" y="172078"/>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Farmasi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5" name="矩形: 圆角 4"/>
          <p:cNvSpPr/>
          <p:nvPr/>
        </p:nvSpPr>
        <p:spPr>
          <a:xfrm rot="2700000">
            <a:off x="6694714" y="3079775"/>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8" name="矩形: 圆角 7"/>
          <p:cNvSpPr/>
          <p:nvPr/>
        </p:nvSpPr>
        <p:spPr>
          <a:xfrm rot="2700000">
            <a:off x="6327328" y="3701949"/>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12" name="文本占位符 1"/>
          <p:cNvSpPr txBox="1"/>
          <p:nvPr/>
        </p:nvSpPr>
        <p:spPr>
          <a:xfrm>
            <a:off x="1744079" y="1167888"/>
            <a:ext cx="4114800" cy="16001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zh-CN" sz="8800" dirty="0" err="1">
                <a:solidFill>
                  <a:schemeClr val="accent2"/>
                </a:solidFill>
                <a:latin typeface="Tw Cen MT Condensed Extra Bold" panose="020B0803020202020204" pitchFamily="34" charset="0"/>
                <a:sym typeface="Arial" panose="020B0604020202020204" pitchFamily="34" charset="0"/>
              </a:rPr>
              <a:t>Kinerja</a:t>
            </a:r>
            <a:r>
              <a:rPr lang="en-US" altLang="zh-CN" sz="8800" dirty="0">
                <a:solidFill>
                  <a:schemeClr val="accent2"/>
                </a:solidFill>
                <a:latin typeface="Tw Cen MT Condensed Extra Bold" panose="020B0803020202020204" pitchFamily="34" charset="0"/>
                <a:sym typeface="Arial" panose="020B0604020202020204" pitchFamily="34" charset="0"/>
              </a:rPr>
              <a:t> </a:t>
            </a:r>
          </a:p>
          <a:p>
            <a:pPr marL="0" indent="0" algn="r">
              <a:buNone/>
            </a:pPr>
            <a:r>
              <a:rPr lang="en-US" altLang="zh-CN" sz="8800" dirty="0" err="1">
                <a:solidFill>
                  <a:schemeClr val="accent2"/>
                </a:solidFill>
                <a:latin typeface="Tw Cen MT Condensed Extra Bold" panose="020B0803020202020204" pitchFamily="34" charset="0"/>
                <a:sym typeface="Arial" panose="020B0604020202020204" pitchFamily="34" charset="0"/>
              </a:rPr>
              <a:t>Instalasi</a:t>
            </a:r>
            <a:endParaRPr lang="en-US" altLang="zh-CN" sz="8800" dirty="0">
              <a:solidFill>
                <a:schemeClr val="accent1"/>
              </a:solidFill>
              <a:latin typeface="Tw Cen MT Condensed Extra Bold" panose="020B0803020202020204" pitchFamily="34" charset="0"/>
              <a:sym typeface="Arial" panose="020B0604020202020204" pitchFamily="34" charset="0"/>
            </a:endParaRPr>
          </a:p>
        </p:txBody>
      </p:sp>
      <p:cxnSp>
        <p:nvCxnSpPr>
          <p:cNvPr id="13" name="直接连接符 12"/>
          <p:cNvCxnSpPr/>
          <p:nvPr/>
        </p:nvCxnSpPr>
        <p:spPr>
          <a:xfrm>
            <a:off x="4099935" y="3740910"/>
            <a:ext cx="164592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4" name="Group 1008"/>
          <p:cNvGrpSpPr>
            <a:grpSpLocks noChangeAspect="1"/>
          </p:cNvGrpSpPr>
          <p:nvPr/>
        </p:nvGrpSpPr>
        <p:grpSpPr bwMode="auto">
          <a:xfrm>
            <a:off x="1492620" y="1360521"/>
            <a:ext cx="502918" cy="434744"/>
            <a:chOff x="-3982" y="41"/>
            <a:chExt cx="2641" cy="2283"/>
          </a:xfrm>
          <a:solidFill>
            <a:schemeClr val="bg1"/>
          </a:solidFill>
        </p:grpSpPr>
        <p:sp>
          <p:nvSpPr>
            <p:cNvPr id="15" name="Freeform 1010"/>
            <p:cNvSpPr>
              <a:spLocks noEditPoints="1"/>
            </p:cNvSpPr>
            <p:nvPr/>
          </p:nvSpPr>
          <p:spPr bwMode="auto">
            <a:xfrm>
              <a:off x="-3982" y="41"/>
              <a:ext cx="2641" cy="2283"/>
            </a:xfrm>
            <a:custGeom>
              <a:avLst/>
              <a:gdLst>
                <a:gd name="T0" fmla="*/ 383 w 5282"/>
                <a:gd name="T1" fmla="*/ 3127 h 4566"/>
                <a:gd name="T2" fmla="*/ 4899 w 5282"/>
                <a:gd name="T3" fmla="*/ 384 h 4566"/>
                <a:gd name="T4" fmla="*/ 257 w 5282"/>
                <a:gd name="T5" fmla="*/ 0 h 4566"/>
                <a:gd name="T6" fmla="*/ 5072 w 5282"/>
                <a:gd name="T7" fmla="*/ 4 h 4566"/>
                <a:gd name="T8" fmla="*/ 5156 w 5282"/>
                <a:gd name="T9" fmla="*/ 36 h 4566"/>
                <a:gd name="T10" fmla="*/ 5221 w 5282"/>
                <a:gd name="T11" fmla="*/ 90 h 4566"/>
                <a:gd name="T12" fmla="*/ 5266 w 5282"/>
                <a:gd name="T13" fmla="*/ 168 h 4566"/>
                <a:gd name="T14" fmla="*/ 5282 w 5282"/>
                <a:gd name="T15" fmla="*/ 256 h 4566"/>
                <a:gd name="T16" fmla="*/ 5278 w 5282"/>
                <a:gd name="T17" fmla="*/ 3300 h 4566"/>
                <a:gd name="T18" fmla="*/ 5247 w 5282"/>
                <a:gd name="T19" fmla="*/ 3384 h 4566"/>
                <a:gd name="T20" fmla="*/ 5191 w 5282"/>
                <a:gd name="T21" fmla="*/ 3451 h 4566"/>
                <a:gd name="T22" fmla="*/ 5116 w 5282"/>
                <a:gd name="T23" fmla="*/ 3494 h 4566"/>
                <a:gd name="T24" fmla="*/ 5026 w 5282"/>
                <a:gd name="T25" fmla="*/ 3511 h 4566"/>
                <a:gd name="T26" fmla="*/ 3243 w 5282"/>
                <a:gd name="T27" fmla="*/ 4092 h 4566"/>
                <a:gd name="T28" fmla="*/ 3985 w 5282"/>
                <a:gd name="T29" fmla="*/ 4097 h 4566"/>
                <a:gd name="T30" fmla="*/ 4068 w 5282"/>
                <a:gd name="T31" fmla="*/ 4132 h 4566"/>
                <a:gd name="T32" fmla="*/ 4133 w 5282"/>
                <a:gd name="T33" fmla="*/ 4196 h 4566"/>
                <a:gd name="T34" fmla="*/ 4168 w 5282"/>
                <a:gd name="T35" fmla="*/ 4280 h 4566"/>
                <a:gd name="T36" fmla="*/ 4168 w 5282"/>
                <a:gd name="T37" fmla="*/ 4376 h 4566"/>
                <a:gd name="T38" fmla="*/ 4133 w 5282"/>
                <a:gd name="T39" fmla="*/ 4462 h 4566"/>
                <a:gd name="T40" fmla="*/ 4068 w 5282"/>
                <a:gd name="T41" fmla="*/ 4524 h 4566"/>
                <a:gd name="T42" fmla="*/ 3985 w 5282"/>
                <a:gd name="T43" fmla="*/ 4561 h 4566"/>
                <a:gd name="T44" fmla="*/ 1345 w 5282"/>
                <a:gd name="T45" fmla="*/ 4566 h 4566"/>
                <a:gd name="T46" fmla="*/ 1254 w 5282"/>
                <a:gd name="T47" fmla="*/ 4547 h 4566"/>
                <a:gd name="T48" fmla="*/ 1179 w 5282"/>
                <a:gd name="T49" fmla="*/ 4495 h 4566"/>
                <a:gd name="T50" fmla="*/ 1127 w 5282"/>
                <a:gd name="T51" fmla="*/ 4421 h 4566"/>
                <a:gd name="T52" fmla="*/ 1110 w 5282"/>
                <a:gd name="T53" fmla="*/ 4328 h 4566"/>
                <a:gd name="T54" fmla="*/ 1127 w 5282"/>
                <a:gd name="T55" fmla="*/ 4237 h 4566"/>
                <a:gd name="T56" fmla="*/ 1179 w 5282"/>
                <a:gd name="T57" fmla="*/ 4161 h 4566"/>
                <a:gd name="T58" fmla="*/ 1254 w 5282"/>
                <a:gd name="T59" fmla="*/ 4110 h 4566"/>
                <a:gd name="T60" fmla="*/ 1345 w 5282"/>
                <a:gd name="T61" fmla="*/ 4092 h 4566"/>
                <a:gd name="T62" fmla="*/ 2040 w 5282"/>
                <a:gd name="T63" fmla="*/ 3511 h 4566"/>
                <a:gd name="T64" fmla="*/ 210 w 5282"/>
                <a:gd name="T65" fmla="*/ 3507 h 4566"/>
                <a:gd name="T66" fmla="*/ 127 w 5282"/>
                <a:gd name="T67" fmla="*/ 3475 h 4566"/>
                <a:gd name="T68" fmla="*/ 61 w 5282"/>
                <a:gd name="T69" fmla="*/ 3419 h 4566"/>
                <a:gd name="T70" fmla="*/ 16 w 5282"/>
                <a:gd name="T71" fmla="*/ 3343 h 4566"/>
                <a:gd name="T72" fmla="*/ 0 w 5282"/>
                <a:gd name="T73" fmla="*/ 3255 h 4566"/>
                <a:gd name="T74" fmla="*/ 5 w 5282"/>
                <a:gd name="T75" fmla="*/ 211 h 4566"/>
                <a:gd name="T76" fmla="*/ 35 w 5282"/>
                <a:gd name="T77" fmla="*/ 127 h 4566"/>
                <a:gd name="T78" fmla="*/ 91 w 5282"/>
                <a:gd name="T79" fmla="*/ 60 h 4566"/>
                <a:gd name="T80" fmla="*/ 167 w 5282"/>
                <a:gd name="T81" fmla="*/ 17 h 4566"/>
                <a:gd name="T82" fmla="*/ 257 w 5282"/>
                <a:gd name="T83" fmla="*/ 0 h 4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82" h="4566">
                  <a:moveTo>
                    <a:pt x="383" y="384"/>
                  </a:moveTo>
                  <a:lnTo>
                    <a:pt x="383" y="3127"/>
                  </a:lnTo>
                  <a:lnTo>
                    <a:pt x="4899" y="3127"/>
                  </a:lnTo>
                  <a:lnTo>
                    <a:pt x="4899" y="384"/>
                  </a:lnTo>
                  <a:lnTo>
                    <a:pt x="383" y="384"/>
                  </a:lnTo>
                  <a:close/>
                  <a:moveTo>
                    <a:pt x="257" y="0"/>
                  </a:moveTo>
                  <a:lnTo>
                    <a:pt x="5026" y="0"/>
                  </a:lnTo>
                  <a:lnTo>
                    <a:pt x="5072" y="4"/>
                  </a:lnTo>
                  <a:lnTo>
                    <a:pt x="5116" y="17"/>
                  </a:lnTo>
                  <a:lnTo>
                    <a:pt x="5156" y="36"/>
                  </a:lnTo>
                  <a:lnTo>
                    <a:pt x="5191" y="60"/>
                  </a:lnTo>
                  <a:lnTo>
                    <a:pt x="5221" y="90"/>
                  </a:lnTo>
                  <a:lnTo>
                    <a:pt x="5247" y="127"/>
                  </a:lnTo>
                  <a:lnTo>
                    <a:pt x="5266" y="168"/>
                  </a:lnTo>
                  <a:lnTo>
                    <a:pt x="5278" y="211"/>
                  </a:lnTo>
                  <a:lnTo>
                    <a:pt x="5282" y="256"/>
                  </a:lnTo>
                  <a:lnTo>
                    <a:pt x="5282" y="3255"/>
                  </a:lnTo>
                  <a:lnTo>
                    <a:pt x="5278" y="3300"/>
                  </a:lnTo>
                  <a:lnTo>
                    <a:pt x="5266" y="3343"/>
                  </a:lnTo>
                  <a:lnTo>
                    <a:pt x="5247" y="3384"/>
                  </a:lnTo>
                  <a:lnTo>
                    <a:pt x="5221" y="3419"/>
                  </a:lnTo>
                  <a:lnTo>
                    <a:pt x="5191" y="3451"/>
                  </a:lnTo>
                  <a:lnTo>
                    <a:pt x="5156" y="3475"/>
                  </a:lnTo>
                  <a:lnTo>
                    <a:pt x="5116" y="3494"/>
                  </a:lnTo>
                  <a:lnTo>
                    <a:pt x="5072" y="3507"/>
                  </a:lnTo>
                  <a:lnTo>
                    <a:pt x="5026" y="3511"/>
                  </a:lnTo>
                  <a:lnTo>
                    <a:pt x="3243" y="3511"/>
                  </a:lnTo>
                  <a:lnTo>
                    <a:pt x="3243" y="4092"/>
                  </a:lnTo>
                  <a:lnTo>
                    <a:pt x="3937" y="4092"/>
                  </a:lnTo>
                  <a:lnTo>
                    <a:pt x="3985" y="4097"/>
                  </a:lnTo>
                  <a:lnTo>
                    <a:pt x="4028" y="4110"/>
                  </a:lnTo>
                  <a:lnTo>
                    <a:pt x="4068" y="4132"/>
                  </a:lnTo>
                  <a:lnTo>
                    <a:pt x="4104" y="4161"/>
                  </a:lnTo>
                  <a:lnTo>
                    <a:pt x="4133" y="4196"/>
                  </a:lnTo>
                  <a:lnTo>
                    <a:pt x="4155" y="4237"/>
                  </a:lnTo>
                  <a:lnTo>
                    <a:pt x="4168" y="4280"/>
                  </a:lnTo>
                  <a:lnTo>
                    <a:pt x="4173" y="4328"/>
                  </a:lnTo>
                  <a:lnTo>
                    <a:pt x="4168" y="4376"/>
                  </a:lnTo>
                  <a:lnTo>
                    <a:pt x="4155" y="4421"/>
                  </a:lnTo>
                  <a:lnTo>
                    <a:pt x="4133" y="4462"/>
                  </a:lnTo>
                  <a:lnTo>
                    <a:pt x="4104" y="4495"/>
                  </a:lnTo>
                  <a:lnTo>
                    <a:pt x="4068" y="4524"/>
                  </a:lnTo>
                  <a:lnTo>
                    <a:pt x="4028" y="4547"/>
                  </a:lnTo>
                  <a:lnTo>
                    <a:pt x="3985" y="4561"/>
                  </a:lnTo>
                  <a:lnTo>
                    <a:pt x="3937" y="4566"/>
                  </a:lnTo>
                  <a:lnTo>
                    <a:pt x="1345" y="4566"/>
                  </a:lnTo>
                  <a:lnTo>
                    <a:pt x="1297" y="4561"/>
                  </a:lnTo>
                  <a:lnTo>
                    <a:pt x="1254" y="4547"/>
                  </a:lnTo>
                  <a:lnTo>
                    <a:pt x="1214" y="4524"/>
                  </a:lnTo>
                  <a:lnTo>
                    <a:pt x="1179" y="4495"/>
                  </a:lnTo>
                  <a:lnTo>
                    <a:pt x="1150" y="4462"/>
                  </a:lnTo>
                  <a:lnTo>
                    <a:pt x="1127" y="4421"/>
                  </a:lnTo>
                  <a:lnTo>
                    <a:pt x="1115" y="4376"/>
                  </a:lnTo>
                  <a:lnTo>
                    <a:pt x="1110" y="4328"/>
                  </a:lnTo>
                  <a:lnTo>
                    <a:pt x="1115" y="4280"/>
                  </a:lnTo>
                  <a:lnTo>
                    <a:pt x="1127" y="4237"/>
                  </a:lnTo>
                  <a:lnTo>
                    <a:pt x="1150" y="4196"/>
                  </a:lnTo>
                  <a:lnTo>
                    <a:pt x="1179" y="4161"/>
                  </a:lnTo>
                  <a:lnTo>
                    <a:pt x="1214" y="4132"/>
                  </a:lnTo>
                  <a:lnTo>
                    <a:pt x="1254" y="4110"/>
                  </a:lnTo>
                  <a:lnTo>
                    <a:pt x="1297" y="4097"/>
                  </a:lnTo>
                  <a:lnTo>
                    <a:pt x="1345" y="4092"/>
                  </a:lnTo>
                  <a:lnTo>
                    <a:pt x="2040" y="4092"/>
                  </a:lnTo>
                  <a:lnTo>
                    <a:pt x="2040" y="3511"/>
                  </a:lnTo>
                  <a:lnTo>
                    <a:pt x="257" y="3511"/>
                  </a:lnTo>
                  <a:lnTo>
                    <a:pt x="210" y="3507"/>
                  </a:lnTo>
                  <a:lnTo>
                    <a:pt x="167" y="3494"/>
                  </a:lnTo>
                  <a:lnTo>
                    <a:pt x="127" y="3475"/>
                  </a:lnTo>
                  <a:lnTo>
                    <a:pt x="91" y="3451"/>
                  </a:lnTo>
                  <a:lnTo>
                    <a:pt x="61" y="3419"/>
                  </a:lnTo>
                  <a:lnTo>
                    <a:pt x="35" y="3384"/>
                  </a:lnTo>
                  <a:lnTo>
                    <a:pt x="16" y="3343"/>
                  </a:lnTo>
                  <a:lnTo>
                    <a:pt x="5" y="3300"/>
                  </a:lnTo>
                  <a:lnTo>
                    <a:pt x="0" y="3255"/>
                  </a:lnTo>
                  <a:lnTo>
                    <a:pt x="0" y="256"/>
                  </a:lnTo>
                  <a:lnTo>
                    <a:pt x="5" y="211"/>
                  </a:lnTo>
                  <a:lnTo>
                    <a:pt x="16" y="168"/>
                  </a:lnTo>
                  <a:lnTo>
                    <a:pt x="35" y="127"/>
                  </a:lnTo>
                  <a:lnTo>
                    <a:pt x="61" y="90"/>
                  </a:lnTo>
                  <a:lnTo>
                    <a:pt x="91" y="60"/>
                  </a:lnTo>
                  <a:lnTo>
                    <a:pt x="127" y="36"/>
                  </a:lnTo>
                  <a:lnTo>
                    <a:pt x="167" y="17"/>
                  </a:lnTo>
                  <a:lnTo>
                    <a:pt x="210" y="4"/>
                  </a:lnTo>
                  <a:lnTo>
                    <a:pt x="257"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16" name="Freeform 1011"/>
            <p:cNvSpPr/>
            <p:nvPr/>
          </p:nvSpPr>
          <p:spPr bwMode="auto">
            <a:xfrm>
              <a:off x="-3422" y="648"/>
              <a:ext cx="560" cy="539"/>
            </a:xfrm>
            <a:custGeom>
              <a:avLst/>
              <a:gdLst>
                <a:gd name="T0" fmla="*/ 964 w 1121"/>
                <a:gd name="T1" fmla="*/ 0 h 1078"/>
                <a:gd name="T2" fmla="*/ 993 w 1121"/>
                <a:gd name="T3" fmla="*/ 4 h 1078"/>
                <a:gd name="T4" fmla="*/ 1022 w 1121"/>
                <a:gd name="T5" fmla="*/ 12 h 1078"/>
                <a:gd name="T6" fmla="*/ 1048 w 1121"/>
                <a:gd name="T7" fmla="*/ 26 h 1078"/>
                <a:gd name="T8" fmla="*/ 1073 w 1121"/>
                <a:gd name="T9" fmla="*/ 45 h 1078"/>
                <a:gd name="T10" fmla="*/ 1094 w 1121"/>
                <a:gd name="T11" fmla="*/ 69 h 1078"/>
                <a:gd name="T12" fmla="*/ 1108 w 1121"/>
                <a:gd name="T13" fmla="*/ 97 h 1078"/>
                <a:gd name="T14" fmla="*/ 1118 w 1121"/>
                <a:gd name="T15" fmla="*/ 126 h 1078"/>
                <a:gd name="T16" fmla="*/ 1121 w 1121"/>
                <a:gd name="T17" fmla="*/ 158 h 1078"/>
                <a:gd name="T18" fmla="*/ 1121 w 1121"/>
                <a:gd name="T19" fmla="*/ 161 h 1078"/>
                <a:gd name="T20" fmla="*/ 1116 w 1121"/>
                <a:gd name="T21" fmla="*/ 198 h 1078"/>
                <a:gd name="T22" fmla="*/ 1105 w 1121"/>
                <a:gd name="T23" fmla="*/ 230 h 1078"/>
                <a:gd name="T24" fmla="*/ 1086 w 1121"/>
                <a:gd name="T25" fmla="*/ 261 h 1078"/>
                <a:gd name="T26" fmla="*/ 1060 w 1121"/>
                <a:gd name="T27" fmla="*/ 285 h 1078"/>
                <a:gd name="T28" fmla="*/ 1030 w 1121"/>
                <a:gd name="T29" fmla="*/ 304 h 1078"/>
                <a:gd name="T30" fmla="*/ 525 w 1121"/>
                <a:gd name="T31" fmla="*/ 538 h 1078"/>
                <a:gd name="T32" fmla="*/ 1030 w 1121"/>
                <a:gd name="T33" fmla="*/ 775 h 1078"/>
                <a:gd name="T34" fmla="*/ 1060 w 1121"/>
                <a:gd name="T35" fmla="*/ 792 h 1078"/>
                <a:gd name="T36" fmla="*/ 1086 w 1121"/>
                <a:gd name="T37" fmla="*/ 818 h 1078"/>
                <a:gd name="T38" fmla="*/ 1105 w 1121"/>
                <a:gd name="T39" fmla="*/ 847 h 1078"/>
                <a:gd name="T40" fmla="*/ 1116 w 1121"/>
                <a:gd name="T41" fmla="*/ 881 h 1078"/>
                <a:gd name="T42" fmla="*/ 1121 w 1121"/>
                <a:gd name="T43" fmla="*/ 916 h 1078"/>
                <a:gd name="T44" fmla="*/ 1121 w 1121"/>
                <a:gd name="T45" fmla="*/ 921 h 1078"/>
                <a:gd name="T46" fmla="*/ 1118 w 1121"/>
                <a:gd name="T47" fmla="*/ 953 h 1078"/>
                <a:gd name="T48" fmla="*/ 1108 w 1121"/>
                <a:gd name="T49" fmla="*/ 982 h 1078"/>
                <a:gd name="T50" fmla="*/ 1094 w 1121"/>
                <a:gd name="T51" fmla="*/ 1009 h 1078"/>
                <a:gd name="T52" fmla="*/ 1073 w 1121"/>
                <a:gd name="T53" fmla="*/ 1033 h 1078"/>
                <a:gd name="T54" fmla="*/ 1048 w 1121"/>
                <a:gd name="T55" fmla="*/ 1053 h 1078"/>
                <a:gd name="T56" fmla="*/ 1022 w 1121"/>
                <a:gd name="T57" fmla="*/ 1067 h 1078"/>
                <a:gd name="T58" fmla="*/ 993 w 1121"/>
                <a:gd name="T59" fmla="*/ 1075 h 1078"/>
                <a:gd name="T60" fmla="*/ 964 w 1121"/>
                <a:gd name="T61" fmla="*/ 1078 h 1078"/>
                <a:gd name="T62" fmla="*/ 930 w 1121"/>
                <a:gd name="T63" fmla="*/ 1073 h 1078"/>
                <a:gd name="T64" fmla="*/ 898 w 1121"/>
                <a:gd name="T65" fmla="*/ 1064 h 1078"/>
                <a:gd name="T66" fmla="*/ 90 w 1121"/>
                <a:gd name="T67" fmla="*/ 688 h 1078"/>
                <a:gd name="T68" fmla="*/ 60 w 1121"/>
                <a:gd name="T69" fmla="*/ 669 h 1078"/>
                <a:gd name="T70" fmla="*/ 36 w 1121"/>
                <a:gd name="T71" fmla="*/ 643 h 1078"/>
                <a:gd name="T72" fmla="*/ 16 w 1121"/>
                <a:gd name="T73" fmla="*/ 614 h 1078"/>
                <a:gd name="T74" fmla="*/ 4 w 1121"/>
                <a:gd name="T75" fmla="*/ 580 h 1078"/>
                <a:gd name="T76" fmla="*/ 0 w 1121"/>
                <a:gd name="T77" fmla="*/ 545 h 1078"/>
                <a:gd name="T78" fmla="*/ 0 w 1121"/>
                <a:gd name="T79" fmla="*/ 534 h 1078"/>
                <a:gd name="T80" fmla="*/ 4 w 1121"/>
                <a:gd name="T81" fmla="*/ 498 h 1078"/>
                <a:gd name="T82" fmla="*/ 16 w 1121"/>
                <a:gd name="T83" fmla="*/ 465 h 1078"/>
                <a:gd name="T84" fmla="*/ 36 w 1121"/>
                <a:gd name="T85" fmla="*/ 434 h 1078"/>
                <a:gd name="T86" fmla="*/ 60 w 1121"/>
                <a:gd name="T87" fmla="*/ 410 h 1078"/>
                <a:gd name="T88" fmla="*/ 90 w 1121"/>
                <a:gd name="T89" fmla="*/ 391 h 1078"/>
                <a:gd name="T90" fmla="*/ 898 w 1121"/>
                <a:gd name="T91" fmla="*/ 15 h 1078"/>
                <a:gd name="T92" fmla="*/ 930 w 1121"/>
                <a:gd name="T93" fmla="*/ 5 h 1078"/>
                <a:gd name="T94" fmla="*/ 964 w 1121"/>
                <a:gd name="T95" fmla="*/ 0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21" h="1078">
                  <a:moveTo>
                    <a:pt x="964" y="0"/>
                  </a:moveTo>
                  <a:lnTo>
                    <a:pt x="993" y="4"/>
                  </a:lnTo>
                  <a:lnTo>
                    <a:pt x="1022" y="12"/>
                  </a:lnTo>
                  <a:lnTo>
                    <a:pt x="1048" y="26"/>
                  </a:lnTo>
                  <a:lnTo>
                    <a:pt x="1073" y="45"/>
                  </a:lnTo>
                  <a:lnTo>
                    <a:pt x="1094" y="69"/>
                  </a:lnTo>
                  <a:lnTo>
                    <a:pt x="1108" y="97"/>
                  </a:lnTo>
                  <a:lnTo>
                    <a:pt x="1118" y="126"/>
                  </a:lnTo>
                  <a:lnTo>
                    <a:pt x="1121" y="158"/>
                  </a:lnTo>
                  <a:lnTo>
                    <a:pt x="1121" y="161"/>
                  </a:lnTo>
                  <a:lnTo>
                    <a:pt x="1116" y="198"/>
                  </a:lnTo>
                  <a:lnTo>
                    <a:pt x="1105" y="230"/>
                  </a:lnTo>
                  <a:lnTo>
                    <a:pt x="1086" y="261"/>
                  </a:lnTo>
                  <a:lnTo>
                    <a:pt x="1060" y="285"/>
                  </a:lnTo>
                  <a:lnTo>
                    <a:pt x="1030" y="304"/>
                  </a:lnTo>
                  <a:lnTo>
                    <a:pt x="525" y="538"/>
                  </a:lnTo>
                  <a:lnTo>
                    <a:pt x="1030" y="775"/>
                  </a:lnTo>
                  <a:lnTo>
                    <a:pt x="1060" y="792"/>
                  </a:lnTo>
                  <a:lnTo>
                    <a:pt x="1086" y="818"/>
                  </a:lnTo>
                  <a:lnTo>
                    <a:pt x="1105" y="847"/>
                  </a:lnTo>
                  <a:lnTo>
                    <a:pt x="1116" y="881"/>
                  </a:lnTo>
                  <a:lnTo>
                    <a:pt x="1121" y="916"/>
                  </a:lnTo>
                  <a:lnTo>
                    <a:pt x="1121" y="921"/>
                  </a:lnTo>
                  <a:lnTo>
                    <a:pt x="1118" y="953"/>
                  </a:lnTo>
                  <a:lnTo>
                    <a:pt x="1108" y="982"/>
                  </a:lnTo>
                  <a:lnTo>
                    <a:pt x="1094" y="1009"/>
                  </a:lnTo>
                  <a:lnTo>
                    <a:pt x="1073" y="1033"/>
                  </a:lnTo>
                  <a:lnTo>
                    <a:pt x="1048" y="1053"/>
                  </a:lnTo>
                  <a:lnTo>
                    <a:pt x="1022" y="1067"/>
                  </a:lnTo>
                  <a:lnTo>
                    <a:pt x="993" y="1075"/>
                  </a:lnTo>
                  <a:lnTo>
                    <a:pt x="964" y="1078"/>
                  </a:lnTo>
                  <a:lnTo>
                    <a:pt x="930" y="1073"/>
                  </a:lnTo>
                  <a:lnTo>
                    <a:pt x="898" y="1064"/>
                  </a:lnTo>
                  <a:lnTo>
                    <a:pt x="90" y="688"/>
                  </a:lnTo>
                  <a:lnTo>
                    <a:pt x="60" y="669"/>
                  </a:lnTo>
                  <a:lnTo>
                    <a:pt x="36" y="643"/>
                  </a:lnTo>
                  <a:lnTo>
                    <a:pt x="16" y="614"/>
                  </a:lnTo>
                  <a:lnTo>
                    <a:pt x="4" y="580"/>
                  </a:lnTo>
                  <a:lnTo>
                    <a:pt x="0" y="545"/>
                  </a:lnTo>
                  <a:lnTo>
                    <a:pt x="0" y="534"/>
                  </a:lnTo>
                  <a:lnTo>
                    <a:pt x="4" y="498"/>
                  </a:lnTo>
                  <a:lnTo>
                    <a:pt x="16" y="465"/>
                  </a:lnTo>
                  <a:lnTo>
                    <a:pt x="36" y="434"/>
                  </a:lnTo>
                  <a:lnTo>
                    <a:pt x="60" y="410"/>
                  </a:lnTo>
                  <a:lnTo>
                    <a:pt x="90" y="391"/>
                  </a:lnTo>
                  <a:lnTo>
                    <a:pt x="898" y="15"/>
                  </a:lnTo>
                  <a:lnTo>
                    <a:pt x="930" y="5"/>
                  </a:lnTo>
                  <a:lnTo>
                    <a:pt x="964"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17" name="Freeform 1012"/>
            <p:cNvSpPr/>
            <p:nvPr/>
          </p:nvSpPr>
          <p:spPr bwMode="auto">
            <a:xfrm>
              <a:off x="-2873" y="424"/>
              <a:ext cx="423" cy="982"/>
            </a:xfrm>
            <a:custGeom>
              <a:avLst/>
              <a:gdLst>
                <a:gd name="T0" fmla="*/ 686 w 847"/>
                <a:gd name="T1" fmla="*/ 0 h 1963"/>
                <a:gd name="T2" fmla="*/ 691 w 847"/>
                <a:gd name="T3" fmla="*/ 0 h 1963"/>
                <a:gd name="T4" fmla="*/ 728 w 847"/>
                <a:gd name="T5" fmla="*/ 3 h 1963"/>
                <a:gd name="T6" fmla="*/ 762 w 847"/>
                <a:gd name="T7" fmla="*/ 16 h 1963"/>
                <a:gd name="T8" fmla="*/ 792 w 847"/>
                <a:gd name="T9" fmla="*/ 37 h 1963"/>
                <a:gd name="T10" fmla="*/ 818 w 847"/>
                <a:gd name="T11" fmla="*/ 64 h 1963"/>
                <a:gd name="T12" fmla="*/ 835 w 847"/>
                <a:gd name="T13" fmla="*/ 96 h 1963"/>
                <a:gd name="T14" fmla="*/ 845 w 847"/>
                <a:gd name="T15" fmla="*/ 131 h 1963"/>
                <a:gd name="T16" fmla="*/ 847 w 847"/>
                <a:gd name="T17" fmla="*/ 168 h 1963"/>
                <a:gd name="T18" fmla="*/ 840 w 847"/>
                <a:gd name="T19" fmla="*/ 204 h 1963"/>
                <a:gd name="T20" fmla="*/ 309 w 847"/>
                <a:gd name="T21" fmla="*/ 1854 h 1963"/>
                <a:gd name="T22" fmla="*/ 295 w 847"/>
                <a:gd name="T23" fmla="*/ 1884 h 1963"/>
                <a:gd name="T24" fmla="*/ 276 w 847"/>
                <a:gd name="T25" fmla="*/ 1911 h 1963"/>
                <a:gd name="T26" fmla="*/ 252 w 847"/>
                <a:gd name="T27" fmla="*/ 1934 h 1963"/>
                <a:gd name="T28" fmla="*/ 224 w 847"/>
                <a:gd name="T29" fmla="*/ 1950 h 1963"/>
                <a:gd name="T30" fmla="*/ 192 w 847"/>
                <a:gd name="T31" fmla="*/ 1960 h 1963"/>
                <a:gd name="T32" fmla="*/ 160 w 847"/>
                <a:gd name="T33" fmla="*/ 1963 h 1963"/>
                <a:gd name="T34" fmla="*/ 155 w 847"/>
                <a:gd name="T35" fmla="*/ 1963 h 1963"/>
                <a:gd name="T36" fmla="*/ 118 w 847"/>
                <a:gd name="T37" fmla="*/ 1960 h 1963"/>
                <a:gd name="T38" fmla="*/ 85 w 847"/>
                <a:gd name="T39" fmla="*/ 1947 h 1963"/>
                <a:gd name="T40" fmla="*/ 54 w 847"/>
                <a:gd name="T41" fmla="*/ 1926 h 1963"/>
                <a:gd name="T42" fmla="*/ 29 w 847"/>
                <a:gd name="T43" fmla="*/ 1899 h 1963"/>
                <a:gd name="T44" fmla="*/ 11 w 847"/>
                <a:gd name="T45" fmla="*/ 1866 h 1963"/>
                <a:gd name="T46" fmla="*/ 1 w 847"/>
                <a:gd name="T47" fmla="*/ 1831 h 1963"/>
                <a:gd name="T48" fmla="*/ 0 w 847"/>
                <a:gd name="T49" fmla="*/ 1794 h 1963"/>
                <a:gd name="T50" fmla="*/ 6 w 847"/>
                <a:gd name="T51" fmla="*/ 1759 h 1963"/>
                <a:gd name="T52" fmla="*/ 537 w 847"/>
                <a:gd name="T53" fmla="*/ 109 h 1963"/>
                <a:gd name="T54" fmla="*/ 551 w 847"/>
                <a:gd name="T55" fmla="*/ 77 h 1963"/>
                <a:gd name="T56" fmla="*/ 571 w 847"/>
                <a:gd name="T57" fmla="*/ 51 h 1963"/>
                <a:gd name="T58" fmla="*/ 595 w 847"/>
                <a:gd name="T59" fmla="*/ 29 h 1963"/>
                <a:gd name="T60" fmla="*/ 622 w 847"/>
                <a:gd name="T61" fmla="*/ 13 h 1963"/>
                <a:gd name="T62" fmla="*/ 654 w 847"/>
                <a:gd name="T63" fmla="*/ 3 h 1963"/>
                <a:gd name="T64" fmla="*/ 686 w 847"/>
                <a:gd name="T65" fmla="*/ 0 h 1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47" h="1963">
                  <a:moveTo>
                    <a:pt x="686" y="0"/>
                  </a:moveTo>
                  <a:lnTo>
                    <a:pt x="691" y="0"/>
                  </a:lnTo>
                  <a:lnTo>
                    <a:pt x="728" y="3"/>
                  </a:lnTo>
                  <a:lnTo>
                    <a:pt x="762" y="16"/>
                  </a:lnTo>
                  <a:lnTo>
                    <a:pt x="792" y="37"/>
                  </a:lnTo>
                  <a:lnTo>
                    <a:pt x="818" y="64"/>
                  </a:lnTo>
                  <a:lnTo>
                    <a:pt x="835" y="96"/>
                  </a:lnTo>
                  <a:lnTo>
                    <a:pt x="845" y="131"/>
                  </a:lnTo>
                  <a:lnTo>
                    <a:pt x="847" y="168"/>
                  </a:lnTo>
                  <a:lnTo>
                    <a:pt x="840" y="204"/>
                  </a:lnTo>
                  <a:lnTo>
                    <a:pt x="309" y="1854"/>
                  </a:lnTo>
                  <a:lnTo>
                    <a:pt x="295" y="1884"/>
                  </a:lnTo>
                  <a:lnTo>
                    <a:pt x="276" y="1911"/>
                  </a:lnTo>
                  <a:lnTo>
                    <a:pt x="252" y="1934"/>
                  </a:lnTo>
                  <a:lnTo>
                    <a:pt x="224" y="1950"/>
                  </a:lnTo>
                  <a:lnTo>
                    <a:pt x="192" y="1960"/>
                  </a:lnTo>
                  <a:lnTo>
                    <a:pt x="160" y="1963"/>
                  </a:lnTo>
                  <a:lnTo>
                    <a:pt x="155" y="1963"/>
                  </a:lnTo>
                  <a:lnTo>
                    <a:pt x="118" y="1960"/>
                  </a:lnTo>
                  <a:lnTo>
                    <a:pt x="85" y="1947"/>
                  </a:lnTo>
                  <a:lnTo>
                    <a:pt x="54" y="1926"/>
                  </a:lnTo>
                  <a:lnTo>
                    <a:pt x="29" y="1899"/>
                  </a:lnTo>
                  <a:lnTo>
                    <a:pt x="11" y="1866"/>
                  </a:lnTo>
                  <a:lnTo>
                    <a:pt x="1" y="1831"/>
                  </a:lnTo>
                  <a:lnTo>
                    <a:pt x="0" y="1794"/>
                  </a:lnTo>
                  <a:lnTo>
                    <a:pt x="6" y="1759"/>
                  </a:lnTo>
                  <a:lnTo>
                    <a:pt x="537" y="109"/>
                  </a:lnTo>
                  <a:lnTo>
                    <a:pt x="551" y="77"/>
                  </a:lnTo>
                  <a:lnTo>
                    <a:pt x="571" y="51"/>
                  </a:lnTo>
                  <a:lnTo>
                    <a:pt x="595" y="29"/>
                  </a:lnTo>
                  <a:lnTo>
                    <a:pt x="622" y="13"/>
                  </a:lnTo>
                  <a:lnTo>
                    <a:pt x="654" y="3"/>
                  </a:lnTo>
                  <a:lnTo>
                    <a:pt x="686"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18" name="Freeform 1013"/>
            <p:cNvSpPr/>
            <p:nvPr/>
          </p:nvSpPr>
          <p:spPr bwMode="auto">
            <a:xfrm>
              <a:off x="-2461" y="648"/>
              <a:ext cx="561" cy="539"/>
            </a:xfrm>
            <a:custGeom>
              <a:avLst/>
              <a:gdLst>
                <a:gd name="T0" fmla="*/ 157 w 1121"/>
                <a:gd name="T1" fmla="*/ 0 h 1078"/>
                <a:gd name="T2" fmla="*/ 191 w 1121"/>
                <a:gd name="T3" fmla="*/ 5 h 1078"/>
                <a:gd name="T4" fmla="*/ 223 w 1121"/>
                <a:gd name="T5" fmla="*/ 15 h 1078"/>
                <a:gd name="T6" fmla="*/ 1031 w 1121"/>
                <a:gd name="T7" fmla="*/ 391 h 1078"/>
                <a:gd name="T8" fmla="*/ 1062 w 1121"/>
                <a:gd name="T9" fmla="*/ 410 h 1078"/>
                <a:gd name="T10" fmla="*/ 1086 w 1121"/>
                <a:gd name="T11" fmla="*/ 434 h 1078"/>
                <a:gd name="T12" fmla="*/ 1105 w 1121"/>
                <a:gd name="T13" fmla="*/ 465 h 1078"/>
                <a:gd name="T14" fmla="*/ 1118 w 1121"/>
                <a:gd name="T15" fmla="*/ 498 h 1078"/>
                <a:gd name="T16" fmla="*/ 1121 w 1121"/>
                <a:gd name="T17" fmla="*/ 534 h 1078"/>
                <a:gd name="T18" fmla="*/ 1121 w 1121"/>
                <a:gd name="T19" fmla="*/ 545 h 1078"/>
                <a:gd name="T20" fmla="*/ 1118 w 1121"/>
                <a:gd name="T21" fmla="*/ 580 h 1078"/>
                <a:gd name="T22" fmla="*/ 1105 w 1121"/>
                <a:gd name="T23" fmla="*/ 614 h 1078"/>
                <a:gd name="T24" fmla="*/ 1086 w 1121"/>
                <a:gd name="T25" fmla="*/ 643 h 1078"/>
                <a:gd name="T26" fmla="*/ 1062 w 1121"/>
                <a:gd name="T27" fmla="*/ 669 h 1078"/>
                <a:gd name="T28" fmla="*/ 1031 w 1121"/>
                <a:gd name="T29" fmla="*/ 688 h 1078"/>
                <a:gd name="T30" fmla="*/ 223 w 1121"/>
                <a:gd name="T31" fmla="*/ 1064 h 1078"/>
                <a:gd name="T32" fmla="*/ 191 w 1121"/>
                <a:gd name="T33" fmla="*/ 1073 h 1078"/>
                <a:gd name="T34" fmla="*/ 157 w 1121"/>
                <a:gd name="T35" fmla="*/ 1078 h 1078"/>
                <a:gd name="T36" fmla="*/ 128 w 1121"/>
                <a:gd name="T37" fmla="*/ 1075 h 1078"/>
                <a:gd name="T38" fmla="*/ 100 w 1121"/>
                <a:gd name="T39" fmla="*/ 1067 h 1078"/>
                <a:gd name="T40" fmla="*/ 74 w 1121"/>
                <a:gd name="T41" fmla="*/ 1053 h 1078"/>
                <a:gd name="T42" fmla="*/ 48 w 1121"/>
                <a:gd name="T43" fmla="*/ 1033 h 1078"/>
                <a:gd name="T44" fmla="*/ 27 w 1121"/>
                <a:gd name="T45" fmla="*/ 1009 h 1078"/>
                <a:gd name="T46" fmla="*/ 13 w 1121"/>
                <a:gd name="T47" fmla="*/ 982 h 1078"/>
                <a:gd name="T48" fmla="*/ 3 w 1121"/>
                <a:gd name="T49" fmla="*/ 953 h 1078"/>
                <a:gd name="T50" fmla="*/ 0 w 1121"/>
                <a:gd name="T51" fmla="*/ 921 h 1078"/>
                <a:gd name="T52" fmla="*/ 0 w 1121"/>
                <a:gd name="T53" fmla="*/ 916 h 1078"/>
                <a:gd name="T54" fmla="*/ 5 w 1121"/>
                <a:gd name="T55" fmla="*/ 881 h 1078"/>
                <a:gd name="T56" fmla="*/ 16 w 1121"/>
                <a:gd name="T57" fmla="*/ 847 h 1078"/>
                <a:gd name="T58" fmla="*/ 35 w 1121"/>
                <a:gd name="T59" fmla="*/ 818 h 1078"/>
                <a:gd name="T60" fmla="*/ 61 w 1121"/>
                <a:gd name="T61" fmla="*/ 792 h 1078"/>
                <a:gd name="T62" fmla="*/ 92 w 1121"/>
                <a:gd name="T63" fmla="*/ 775 h 1078"/>
                <a:gd name="T64" fmla="*/ 597 w 1121"/>
                <a:gd name="T65" fmla="*/ 538 h 1078"/>
                <a:gd name="T66" fmla="*/ 92 w 1121"/>
                <a:gd name="T67" fmla="*/ 304 h 1078"/>
                <a:gd name="T68" fmla="*/ 61 w 1121"/>
                <a:gd name="T69" fmla="*/ 285 h 1078"/>
                <a:gd name="T70" fmla="*/ 35 w 1121"/>
                <a:gd name="T71" fmla="*/ 261 h 1078"/>
                <a:gd name="T72" fmla="*/ 16 w 1121"/>
                <a:gd name="T73" fmla="*/ 230 h 1078"/>
                <a:gd name="T74" fmla="*/ 5 w 1121"/>
                <a:gd name="T75" fmla="*/ 198 h 1078"/>
                <a:gd name="T76" fmla="*/ 0 w 1121"/>
                <a:gd name="T77" fmla="*/ 161 h 1078"/>
                <a:gd name="T78" fmla="*/ 0 w 1121"/>
                <a:gd name="T79" fmla="*/ 158 h 1078"/>
                <a:gd name="T80" fmla="*/ 3 w 1121"/>
                <a:gd name="T81" fmla="*/ 126 h 1078"/>
                <a:gd name="T82" fmla="*/ 13 w 1121"/>
                <a:gd name="T83" fmla="*/ 97 h 1078"/>
                <a:gd name="T84" fmla="*/ 27 w 1121"/>
                <a:gd name="T85" fmla="*/ 69 h 1078"/>
                <a:gd name="T86" fmla="*/ 48 w 1121"/>
                <a:gd name="T87" fmla="*/ 45 h 1078"/>
                <a:gd name="T88" fmla="*/ 74 w 1121"/>
                <a:gd name="T89" fmla="*/ 24 h 1078"/>
                <a:gd name="T90" fmla="*/ 100 w 1121"/>
                <a:gd name="T91" fmla="*/ 12 h 1078"/>
                <a:gd name="T92" fmla="*/ 128 w 1121"/>
                <a:gd name="T93" fmla="*/ 4 h 1078"/>
                <a:gd name="T94" fmla="*/ 157 w 1121"/>
                <a:gd name="T95" fmla="*/ 0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21" h="1078">
                  <a:moveTo>
                    <a:pt x="157" y="0"/>
                  </a:moveTo>
                  <a:lnTo>
                    <a:pt x="191" y="5"/>
                  </a:lnTo>
                  <a:lnTo>
                    <a:pt x="223" y="15"/>
                  </a:lnTo>
                  <a:lnTo>
                    <a:pt x="1031" y="391"/>
                  </a:lnTo>
                  <a:lnTo>
                    <a:pt x="1062" y="410"/>
                  </a:lnTo>
                  <a:lnTo>
                    <a:pt x="1086" y="434"/>
                  </a:lnTo>
                  <a:lnTo>
                    <a:pt x="1105" y="465"/>
                  </a:lnTo>
                  <a:lnTo>
                    <a:pt x="1118" y="498"/>
                  </a:lnTo>
                  <a:lnTo>
                    <a:pt x="1121" y="534"/>
                  </a:lnTo>
                  <a:lnTo>
                    <a:pt x="1121" y="545"/>
                  </a:lnTo>
                  <a:lnTo>
                    <a:pt x="1118" y="580"/>
                  </a:lnTo>
                  <a:lnTo>
                    <a:pt x="1105" y="614"/>
                  </a:lnTo>
                  <a:lnTo>
                    <a:pt x="1086" y="643"/>
                  </a:lnTo>
                  <a:lnTo>
                    <a:pt x="1062" y="669"/>
                  </a:lnTo>
                  <a:lnTo>
                    <a:pt x="1031" y="688"/>
                  </a:lnTo>
                  <a:lnTo>
                    <a:pt x="223" y="1064"/>
                  </a:lnTo>
                  <a:lnTo>
                    <a:pt x="191" y="1073"/>
                  </a:lnTo>
                  <a:lnTo>
                    <a:pt x="157" y="1078"/>
                  </a:lnTo>
                  <a:lnTo>
                    <a:pt x="128" y="1075"/>
                  </a:lnTo>
                  <a:lnTo>
                    <a:pt x="100" y="1067"/>
                  </a:lnTo>
                  <a:lnTo>
                    <a:pt x="74" y="1053"/>
                  </a:lnTo>
                  <a:lnTo>
                    <a:pt x="48" y="1033"/>
                  </a:lnTo>
                  <a:lnTo>
                    <a:pt x="27" y="1009"/>
                  </a:lnTo>
                  <a:lnTo>
                    <a:pt x="13" y="982"/>
                  </a:lnTo>
                  <a:lnTo>
                    <a:pt x="3" y="953"/>
                  </a:lnTo>
                  <a:lnTo>
                    <a:pt x="0" y="921"/>
                  </a:lnTo>
                  <a:lnTo>
                    <a:pt x="0" y="916"/>
                  </a:lnTo>
                  <a:lnTo>
                    <a:pt x="5" y="881"/>
                  </a:lnTo>
                  <a:lnTo>
                    <a:pt x="16" y="847"/>
                  </a:lnTo>
                  <a:lnTo>
                    <a:pt x="35" y="818"/>
                  </a:lnTo>
                  <a:lnTo>
                    <a:pt x="61" y="792"/>
                  </a:lnTo>
                  <a:lnTo>
                    <a:pt x="92" y="775"/>
                  </a:lnTo>
                  <a:lnTo>
                    <a:pt x="597" y="538"/>
                  </a:lnTo>
                  <a:lnTo>
                    <a:pt x="92" y="304"/>
                  </a:lnTo>
                  <a:lnTo>
                    <a:pt x="61" y="285"/>
                  </a:lnTo>
                  <a:lnTo>
                    <a:pt x="35" y="261"/>
                  </a:lnTo>
                  <a:lnTo>
                    <a:pt x="16" y="230"/>
                  </a:lnTo>
                  <a:lnTo>
                    <a:pt x="5" y="198"/>
                  </a:lnTo>
                  <a:lnTo>
                    <a:pt x="0" y="161"/>
                  </a:lnTo>
                  <a:lnTo>
                    <a:pt x="0" y="158"/>
                  </a:lnTo>
                  <a:lnTo>
                    <a:pt x="3" y="126"/>
                  </a:lnTo>
                  <a:lnTo>
                    <a:pt x="13" y="97"/>
                  </a:lnTo>
                  <a:lnTo>
                    <a:pt x="27" y="69"/>
                  </a:lnTo>
                  <a:lnTo>
                    <a:pt x="48" y="45"/>
                  </a:lnTo>
                  <a:lnTo>
                    <a:pt x="74" y="24"/>
                  </a:lnTo>
                  <a:lnTo>
                    <a:pt x="100" y="12"/>
                  </a:lnTo>
                  <a:lnTo>
                    <a:pt x="128" y="4"/>
                  </a:lnTo>
                  <a:lnTo>
                    <a:pt x="157"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grpSp>
      <p:sp>
        <p:nvSpPr>
          <p:cNvPr id="19" name="矩形: 圆角 4">
            <a:extLst>
              <a:ext uri="{FF2B5EF4-FFF2-40B4-BE49-F238E27FC236}">
                <a16:creationId xmlns:a16="http://schemas.microsoft.com/office/drawing/2014/main" id="{B3013D50-25F1-4267-8C97-B93BAC7CD0D4}"/>
              </a:ext>
            </a:extLst>
          </p:cNvPr>
          <p:cNvSpPr/>
          <p:nvPr/>
        </p:nvSpPr>
        <p:spPr>
          <a:xfrm rot="2700000">
            <a:off x="9137554" y="621810"/>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0" name="矩形: 圆角 4">
            <a:extLst>
              <a:ext uri="{FF2B5EF4-FFF2-40B4-BE49-F238E27FC236}">
                <a16:creationId xmlns:a16="http://schemas.microsoft.com/office/drawing/2014/main" id="{5787EE75-A6BB-497F-9A1E-B4E8B477360B}"/>
              </a:ext>
            </a:extLst>
          </p:cNvPr>
          <p:cNvSpPr/>
          <p:nvPr/>
        </p:nvSpPr>
        <p:spPr>
          <a:xfrm rot="2700000">
            <a:off x="8682522" y="1097686"/>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1" name="矩形: 圆角 4">
            <a:extLst>
              <a:ext uri="{FF2B5EF4-FFF2-40B4-BE49-F238E27FC236}">
                <a16:creationId xmlns:a16="http://schemas.microsoft.com/office/drawing/2014/main" id="{F6DD810C-7633-4F82-B56D-9FEAF5E9F6C1}"/>
              </a:ext>
            </a:extLst>
          </p:cNvPr>
          <p:cNvSpPr/>
          <p:nvPr/>
        </p:nvSpPr>
        <p:spPr>
          <a:xfrm rot="2700000">
            <a:off x="8145590" y="1600603"/>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2" name="矩形: 圆角 4">
            <a:extLst>
              <a:ext uri="{FF2B5EF4-FFF2-40B4-BE49-F238E27FC236}">
                <a16:creationId xmlns:a16="http://schemas.microsoft.com/office/drawing/2014/main" id="{577537F1-1F73-41D9-BF8B-3276C9BF6F47}"/>
              </a:ext>
            </a:extLst>
          </p:cNvPr>
          <p:cNvSpPr/>
          <p:nvPr/>
        </p:nvSpPr>
        <p:spPr>
          <a:xfrm rot="2700000">
            <a:off x="7695159" y="2072024"/>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3" name="矩形: 圆角 4">
            <a:extLst>
              <a:ext uri="{FF2B5EF4-FFF2-40B4-BE49-F238E27FC236}">
                <a16:creationId xmlns:a16="http://schemas.microsoft.com/office/drawing/2014/main" id="{5A34FC6F-18C4-42AC-9F00-AD6AB862E9C0}"/>
              </a:ext>
            </a:extLst>
          </p:cNvPr>
          <p:cNvSpPr/>
          <p:nvPr/>
        </p:nvSpPr>
        <p:spPr>
          <a:xfrm rot="2700000">
            <a:off x="7216458" y="2576858"/>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4" name="矩形: 圆角 4">
            <a:extLst>
              <a:ext uri="{FF2B5EF4-FFF2-40B4-BE49-F238E27FC236}">
                <a16:creationId xmlns:a16="http://schemas.microsoft.com/office/drawing/2014/main" id="{924BAF99-D9D6-44CE-BE71-6A6E6D9D81CF}"/>
              </a:ext>
            </a:extLst>
          </p:cNvPr>
          <p:cNvSpPr/>
          <p:nvPr/>
        </p:nvSpPr>
        <p:spPr>
          <a:xfrm rot="2700000">
            <a:off x="6373038" y="4356165"/>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5" name="矩形: 圆角 4">
            <a:extLst>
              <a:ext uri="{FF2B5EF4-FFF2-40B4-BE49-F238E27FC236}">
                <a16:creationId xmlns:a16="http://schemas.microsoft.com/office/drawing/2014/main" id="{2F5B5277-5108-4021-92B9-6455F97CAE97}"/>
              </a:ext>
            </a:extLst>
          </p:cNvPr>
          <p:cNvSpPr/>
          <p:nvPr/>
        </p:nvSpPr>
        <p:spPr>
          <a:xfrm rot="2700000">
            <a:off x="6768201" y="4924385"/>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6" name="矩形: 圆角 4">
            <a:extLst>
              <a:ext uri="{FF2B5EF4-FFF2-40B4-BE49-F238E27FC236}">
                <a16:creationId xmlns:a16="http://schemas.microsoft.com/office/drawing/2014/main" id="{950BE2D6-95F9-454A-9936-F5D142415CED}"/>
              </a:ext>
            </a:extLst>
          </p:cNvPr>
          <p:cNvSpPr/>
          <p:nvPr/>
        </p:nvSpPr>
        <p:spPr>
          <a:xfrm rot="2700000">
            <a:off x="7295464" y="5469858"/>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7" name="矩形: 圆角 4">
            <a:extLst>
              <a:ext uri="{FF2B5EF4-FFF2-40B4-BE49-F238E27FC236}">
                <a16:creationId xmlns:a16="http://schemas.microsoft.com/office/drawing/2014/main" id="{40C5FD28-9B66-4B16-AC8C-ADB3AB33ECD7}"/>
              </a:ext>
            </a:extLst>
          </p:cNvPr>
          <p:cNvSpPr/>
          <p:nvPr/>
        </p:nvSpPr>
        <p:spPr>
          <a:xfrm rot="2700000">
            <a:off x="7719375" y="5917637"/>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8" name="矩形: 圆角 4">
            <a:extLst>
              <a:ext uri="{FF2B5EF4-FFF2-40B4-BE49-F238E27FC236}">
                <a16:creationId xmlns:a16="http://schemas.microsoft.com/office/drawing/2014/main" id="{4BEFED6F-E7DD-411F-9F9D-9D04463A37DC}"/>
              </a:ext>
            </a:extLst>
          </p:cNvPr>
          <p:cNvSpPr/>
          <p:nvPr/>
        </p:nvSpPr>
        <p:spPr>
          <a:xfrm rot="2700000">
            <a:off x="8184695" y="6367934"/>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9" name="文本框 2">
            <a:extLst>
              <a:ext uri="{FF2B5EF4-FFF2-40B4-BE49-F238E27FC236}">
                <a16:creationId xmlns:a16="http://schemas.microsoft.com/office/drawing/2014/main" id="{8659AA62-0E9F-41F0-BD21-CD40FAD748B1}"/>
              </a:ext>
            </a:extLst>
          </p:cNvPr>
          <p:cNvSpPr txBox="1"/>
          <p:nvPr>
            <p:custDataLst>
              <p:tags r:id="rId2"/>
            </p:custDataLst>
          </p:nvPr>
        </p:nvSpPr>
        <p:spPr>
          <a:xfrm>
            <a:off x="9534890" y="690832"/>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Laboratorium</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0" name="文本框 2">
            <a:extLst>
              <a:ext uri="{FF2B5EF4-FFF2-40B4-BE49-F238E27FC236}">
                <a16:creationId xmlns:a16="http://schemas.microsoft.com/office/drawing/2014/main" id="{527CC74F-3714-49CF-B18E-0055BBBB0F9A}"/>
              </a:ext>
            </a:extLst>
          </p:cNvPr>
          <p:cNvSpPr txBox="1"/>
          <p:nvPr>
            <p:custDataLst>
              <p:tags r:id="rId3"/>
            </p:custDataLst>
          </p:nvPr>
        </p:nvSpPr>
        <p:spPr>
          <a:xfrm>
            <a:off x="9063903" y="1166307"/>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Radiologi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1" name="文本框 2">
            <a:extLst>
              <a:ext uri="{FF2B5EF4-FFF2-40B4-BE49-F238E27FC236}">
                <a16:creationId xmlns:a16="http://schemas.microsoft.com/office/drawing/2014/main" id="{60395ED3-88B6-4B59-BB6D-DB6AFAEFCBC6}"/>
              </a:ext>
            </a:extLst>
          </p:cNvPr>
          <p:cNvSpPr txBox="1"/>
          <p:nvPr>
            <p:custDataLst>
              <p:tags r:id="rId4"/>
            </p:custDataLst>
          </p:nvPr>
        </p:nvSpPr>
        <p:spPr>
          <a:xfrm>
            <a:off x="8497523" y="1596908"/>
            <a:ext cx="2208865" cy="5162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r>
              <a:rPr lang="en-US" altLang="zh-CN" sz="1600" b="1" dirty="0" err="1">
                <a:solidFill>
                  <a:schemeClr val="tx1"/>
                </a:solidFill>
                <a:latin typeface="Tw Cen MT Condensed" panose="020B0606020104020203" pitchFamily="34" charset="0"/>
                <a:cs typeface="+mj-cs"/>
                <a:sym typeface="Arial" panose="020B0604020202020204" pitchFamily="34" charset="0"/>
              </a:rPr>
              <a:t>Rehabilitasi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Medik</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2" name="文本框 2">
            <a:extLst>
              <a:ext uri="{FF2B5EF4-FFF2-40B4-BE49-F238E27FC236}">
                <a16:creationId xmlns:a16="http://schemas.microsoft.com/office/drawing/2014/main" id="{2133B8AF-C541-45F2-8A8B-8AF865D3E0F8}"/>
              </a:ext>
            </a:extLst>
          </p:cNvPr>
          <p:cNvSpPr txBox="1"/>
          <p:nvPr>
            <p:custDataLst>
              <p:tags r:id="rId5"/>
            </p:custDataLst>
          </p:nvPr>
        </p:nvSpPr>
        <p:spPr>
          <a:xfrm>
            <a:off x="8107956" y="2142452"/>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Psikologi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3" name="文本框 2">
            <a:extLst>
              <a:ext uri="{FF2B5EF4-FFF2-40B4-BE49-F238E27FC236}">
                <a16:creationId xmlns:a16="http://schemas.microsoft.com/office/drawing/2014/main" id="{33AA6466-CDDE-49A5-8A1E-8303AA6253F4}"/>
              </a:ext>
            </a:extLst>
          </p:cNvPr>
          <p:cNvSpPr txBox="1"/>
          <p:nvPr>
            <p:custDataLst>
              <p:tags r:id="rId6"/>
            </p:custDataLst>
          </p:nvPr>
        </p:nvSpPr>
        <p:spPr>
          <a:xfrm>
            <a:off x="7645724" y="2627143"/>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Napza</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4" name="文本框 2">
            <a:extLst>
              <a:ext uri="{FF2B5EF4-FFF2-40B4-BE49-F238E27FC236}">
                <a16:creationId xmlns:a16="http://schemas.microsoft.com/office/drawing/2014/main" id="{CBDEC001-3C0C-4B60-BF47-4E597609B710}"/>
              </a:ext>
            </a:extLst>
          </p:cNvPr>
          <p:cNvSpPr txBox="1"/>
          <p:nvPr>
            <p:custDataLst>
              <p:tags r:id="rId7"/>
            </p:custDataLst>
          </p:nvPr>
        </p:nvSpPr>
        <p:spPr>
          <a:xfrm>
            <a:off x="7106497" y="3122037"/>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Psikogeriatri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5" name="文本框 2">
            <a:extLst>
              <a:ext uri="{FF2B5EF4-FFF2-40B4-BE49-F238E27FC236}">
                <a16:creationId xmlns:a16="http://schemas.microsoft.com/office/drawing/2014/main" id="{4A081944-8D90-441A-B9CC-B7EB14F1FD5A}"/>
              </a:ext>
            </a:extLst>
          </p:cNvPr>
          <p:cNvSpPr txBox="1"/>
          <p:nvPr>
            <p:custDataLst>
              <p:tags r:id="rId8"/>
            </p:custDataLst>
          </p:nvPr>
        </p:nvSpPr>
        <p:spPr>
          <a:xfrm>
            <a:off x="6751065" y="3722992"/>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Rawat </a:t>
            </a:r>
            <a:r>
              <a:rPr lang="en-US" altLang="zh-CN" sz="1600" b="1" dirty="0" err="1">
                <a:solidFill>
                  <a:schemeClr val="tx1"/>
                </a:solidFill>
                <a:latin typeface="Tw Cen MT Condensed" panose="020B0606020104020203" pitchFamily="34" charset="0"/>
                <a:cs typeface="+mj-cs"/>
                <a:sym typeface="Arial" panose="020B0604020202020204" pitchFamily="34" charset="0"/>
              </a:rPr>
              <a:t>Inap</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6" name="文本框 2">
            <a:extLst>
              <a:ext uri="{FF2B5EF4-FFF2-40B4-BE49-F238E27FC236}">
                <a16:creationId xmlns:a16="http://schemas.microsoft.com/office/drawing/2014/main" id="{8D1628D5-2D8F-4934-A206-CB5322E5009E}"/>
              </a:ext>
            </a:extLst>
          </p:cNvPr>
          <p:cNvSpPr txBox="1"/>
          <p:nvPr>
            <p:custDataLst>
              <p:tags r:id="rId9"/>
            </p:custDataLst>
          </p:nvPr>
        </p:nvSpPr>
        <p:spPr>
          <a:xfrm>
            <a:off x="6792750" y="4321413"/>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Gigi dan </a:t>
            </a:r>
            <a:r>
              <a:rPr lang="en-US" altLang="zh-CN" sz="1600" b="1" dirty="0" err="1">
                <a:solidFill>
                  <a:schemeClr val="tx1"/>
                </a:solidFill>
                <a:latin typeface="Tw Cen MT Condensed" panose="020B0606020104020203" pitchFamily="34" charset="0"/>
                <a:cs typeface="+mj-cs"/>
                <a:sym typeface="Arial" panose="020B0604020202020204" pitchFamily="34" charset="0"/>
              </a:rPr>
              <a:t>Mulut</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7" name="文本框 2">
            <a:extLst>
              <a:ext uri="{FF2B5EF4-FFF2-40B4-BE49-F238E27FC236}">
                <a16:creationId xmlns:a16="http://schemas.microsoft.com/office/drawing/2014/main" id="{342C74C2-FEE9-42C9-B05B-77C2C6FB95DF}"/>
              </a:ext>
            </a:extLst>
          </p:cNvPr>
          <p:cNvSpPr txBox="1"/>
          <p:nvPr>
            <p:custDataLst>
              <p:tags r:id="rId10"/>
            </p:custDataLst>
          </p:nvPr>
        </p:nvSpPr>
        <p:spPr>
          <a:xfrm>
            <a:off x="7145484" y="4831776"/>
            <a:ext cx="2208865" cy="514020"/>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Kesehatan</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Jiwa</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Anak</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dan</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Remaja</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8" name="文本框 2">
            <a:extLst>
              <a:ext uri="{FF2B5EF4-FFF2-40B4-BE49-F238E27FC236}">
                <a16:creationId xmlns:a16="http://schemas.microsoft.com/office/drawing/2014/main" id="{4FBC40BB-C599-4170-9CC6-7E2DEF118EA4}"/>
              </a:ext>
            </a:extLst>
          </p:cNvPr>
          <p:cNvSpPr txBox="1"/>
          <p:nvPr>
            <p:custDataLst>
              <p:tags r:id="rId11"/>
            </p:custDataLst>
          </p:nvPr>
        </p:nvSpPr>
        <p:spPr>
          <a:xfrm>
            <a:off x="7651245" y="5496078"/>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Gawat</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Darurat</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9" name="文本框 2">
            <a:extLst>
              <a:ext uri="{FF2B5EF4-FFF2-40B4-BE49-F238E27FC236}">
                <a16:creationId xmlns:a16="http://schemas.microsoft.com/office/drawing/2014/main" id="{BABF2AFE-5E07-4F99-BB1E-58AFF05EEEB0}"/>
              </a:ext>
            </a:extLst>
          </p:cNvPr>
          <p:cNvSpPr txBox="1"/>
          <p:nvPr>
            <p:custDataLst>
              <p:tags r:id="rId12"/>
            </p:custDataLst>
          </p:nvPr>
        </p:nvSpPr>
        <p:spPr>
          <a:xfrm>
            <a:off x="8091200" y="5885420"/>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Elektromedik</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40" name="文本框 2">
            <a:extLst>
              <a:ext uri="{FF2B5EF4-FFF2-40B4-BE49-F238E27FC236}">
                <a16:creationId xmlns:a16="http://schemas.microsoft.com/office/drawing/2014/main" id="{38048753-D06E-421F-9346-CA244B6BB218}"/>
              </a:ext>
            </a:extLst>
          </p:cNvPr>
          <p:cNvSpPr txBox="1"/>
          <p:nvPr>
            <p:custDataLst>
              <p:tags r:id="rId13"/>
            </p:custDataLst>
          </p:nvPr>
        </p:nvSpPr>
        <p:spPr>
          <a:xfrm>
            <a:off x="8515111" y="6207361"/>
            <a:ext cx="2362998" cy="474993"/>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PKRS &amp; </a:t>
            </a:r>
            <a:r>
              <a:rPr lang="en-US" altLang="zh-CN" sz="1600" b="1" dirty="0" err="1">
                <a:solidFill>
                  <a:schemeClr val="tx1"/>
                </a:solidFill>
                <a:latin typeface="Tw Cen MT Condensed" panose="020B0606020104020203" pitchFamily="34" charset="0"/>
                <a:cs typeface="+mj-cs"/>
                <a:sym typeface="Arial" panose="020B0604020202020204" pitchFamily="34" charset="0"/>
              </a:rPr>
              <a:t>Keswamas</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45" name="Freeform: Shape 44">
            <a:extLst>
              <a:ext uri="{FF2B5EF4-FFF2-40B4-BE49-F238E27FC236}">
                <a16:creationId xmlns:a16="http://schemas.microsoft.com/office/drawing/2014/main" id="{F0BE019F-C801-47FC-9B02-403A4F0C8A71}"/>
              </a:ext>
            </a:extLst>
          </p:cNvPr>
          <p:cNvSpPr/>
          <p:nvPr/>
        </p:nvSpPr>
        <p:spPr>
          <a:xfrm>
            <a:off x="8984276" y="754742"/>
            <a:ext cx="2945175" cy="5921828"/>
          </a:xfrm>
          <a:custGeom>
            <a:avLst/>
            <a:gdLst>
              <a:gd name="connsiteX0" fmla="*/ 3251268 w 3251268"/>
              <a:gd name="connsiteY0" fmla="*/ 0 h 5921828"/>
              <a:gd name="connsiteX1" fmla="*/ 68 w 3251268"/>
              <a:gd name="connsiteY1" fmla="*/ 3149600 h 5921828"/>
              <a:gd name="connsiteX2" fmla="*/ 3178697 w 3251268"/>
              <a:gd name="connsiteY2" fmla="*/ 5921828 h 5921828"/>
            </a:gdLst>
            <a:ahLst/>
            <a:cxnLst>
              <a:cxn ang="0">
                <a:pos x="connsiteX0" y="connsiteY0"/>
              </a:cxn>
              <a:cxn ang="0">
                <a:pos x="connsiteX1" y="connsiteY1"/>
              </a:cxn>
              <a:cxn ang="0">
                <a:pos x="connsiteX2" y="connsiteY2"/>
              </a:cxn>
            </a:cxnLst>
            <a:rect l="l" t="t" r="r" b="b"/>
            <a:pathLst>
              <a:path w="3251268" h="5921828">
                <a:moveTo>
                  <a:pt x="3251268" y="0"/>
                </a:moveTo>
                <a:cubicBezTo>
                  <a:pt x="1631715" y="1081314"/>
                  <a:pt x="12163" y="2162629"/>
                  <a:pt x="68" y="3149600"/>
                </a:cubicBezTo>
                <a:cubicBezTo>
                  <a:pt x="-12027" y="4136571"/>
                  <a:pt x="1583335" y="5029199"/>
                  <a:pt x="3178697" y="5921828"/>
                </a:cubicBezTo>
              </a:path>
            </a:pathLst>
          </a:cu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47" name="矩形: 圆角 4">
            <a:extLst>
              <a:ext uri="{FF2B5EF4-FFF2-40B4-BE49-F238E27FC236}">
                <a16:creationId xmlns:a16="http://schemas.microsoft.com/office/drawing/2014/main" id="{17A5E13F-71E9-4AE6-8F6D-4D3E67361322}"/>
              </a:ext>
            </a:extLst>
          </p:cNvPr>
          <p:cNvSpPr/>
          <p:nvPr/>
        </p:nvSpPr>
        <p:spPr>
          <a:xfrm rot="2700000">
            <a:off x="10827712" y="1227594"/>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48" name="矩形: 圆角 4">
            <a:extLst>
              <a:ext uri="{FF2B5EF4-FFF2-40B4-BE49-F238E27FC236}">
                <a16:creationId xmlns:a16="http://schemas.microsoft.com/office/drawing/2014/main" id="{AF0555DA-A5C3-459A-ADC2-D7DA26D03435}"/>
              </a:ext>
            </a:extLst>
          </p:cNvPr>
          <p:cNvSpPr/>
          <p:nvPr/>
        </p:nvSpPr>
        <p:spPr>
          <a:xfrm rot="2700000">
            <a:off x="10213686" y="1725322"/>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49" name="矩形: 圆角 4">
            <a:extLst>
              <a:ext uri="{FF2B5EF4-FFF2-40B4-BE49-F238E27FC236}">
                <a16:creationId xmlns:a16="http://schemas.microsoft.com/office/drawing/2014/main" id="{CC772250-338B-41C3-9EE1-610730C223F3}"/>
              </a:ext>
            </a:extLst>
          </p:cNvPr>
          <p:cNvSpPr/>
          <p:nvPr/>
        </p:nvSpPr>
        <p:spPr>
          <a:xfrm rot="2700000">
            <a:off x="9590497" y="2317051"/>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0" name="矩形: 圆角 4">
            <a:extLst>
              <a:ext uri="{FF2B5EF4-FFF2-40B4-BE49-F238E27FC236}">
                <a16:creationId xmlns:a16="http://schemas.microsoft.com/office/drawing/2014/main" id="{10968292-7E1B-4961-88AD-06B63F8D72C8}"/>
              </a:ext>
            </a:extLst>
          </p:cNvPr>
          <p:cNvSpPr/>
          <p:nvPr/>
        </p:nvSpPr>
        <p:spPr>
          <a:xfrm rot="2700000">
            <a:off x="9148629" y="2835597"/>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1" name="矩形: 圆角 4">
            <a:extLst>
              <a:ext uri="{FF2B5EF4-FFF2-40B4-BE49-F238E27FC236}">
                <a16:creationId xmlns:a16="http://schemas.microsoft.com/office/drawing/2014/main" id="{9C25F2E5-774D-4D83-BD55-A542798C6272}"/>
              </a:ext>
            </a:extLst>
          </p:cNvPr>
          <p:cNvSpPr/>
          <p:nvPr/>
        </p:nvSpPr>
        <p:spPr>
          <a:xfrm rot="2700000">
            <a:off x="8798704" y="3552022"/>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2" name="矩形: 圆角 4">
            <a:extLst>
              <a:ext uri="{FF2B5EF4-FFF2-40B4-BE49-F238E27FC236}">
                <a16:creationId xmlns:a16="http://schemas.microsoft.com/office/drawing/2014/main" id="{69F691E7-C583-422C-A09F-E23F588D26E3}"/>
              </a:ext>
            </a:extLst>
          </p:cNvPr>
          <p:cNvSpPr/>
          <p:nvPr/>
        </p:nvSpPr>
        <p:spPr>
          <a:xfrm rot="2700000">
            <a:off x="8949377" y="4261536"/>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3" name="矩形: 圆角 4">
            <a:extLst>
              <a:ext uri="{FF2B5EF4-FFF2-40B4-BE49-F238E27FC236}">
                <a16:creationId xmlns:a16="http://schemas.microsoft.com/office/drawing/2014/main" id="{2D278829-4208-4E43-AE05-B6C309B395A9}"/>
              </a:ext>
            </a:extLst>
          </p:cNvPr>
          <p:cNvSpPr/>
          <p:nvPr/>
        </p:nvSpPr>
        <p:spPr>
          <a:xfrm rot="2700000">
            <a:off x="9415516" y="4879712"/>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4" name="矩形: 圆角 4">
            <a:extLst>
              <a:ext uri="{FF2B5EF4-FFF2-40B4-BE49-F238E27FC236}">
                <a16:creationId xmlns:a16="http://schemas.microsoft.com/office/drawing/2014/main" id="{82421F02-FF6C-4FC8-880D-DC20AFF4B18B}"/>
              </a:ext>
            </a:extLst>
          </p:cNvPr>
          <p:cNvSpPr/>
          <p:nvPr/>
        </p:nvSpPr>
        <p:spPr>
          <a:xfrm rot="2700000">
            <a:off x="10018405" y="5398143"/>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5" name="矩形: 圆角 4">
            <a:extLst>
              <a:ext uri="{FF2B5EF4-FFF2-40B4-BE49-F238E27FC236}">
                <a16:creationId xmlns:a16="http://schemas.microsoft.com/office/drawing/2014/main" id="{7E702D5E-0056-4087-AF51-60FB9DC6205E}"/>
              </a:ext>
            </a:extLst>
          </p:cNvPr>
          <p:cNvSpPr/>
          <p:nvPr/>
        </p:nvSpPr>
        <p:spPr>
          <a:xfrm rot="2059320">
            <a:off x="10706100" y="5890321"/>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7" name="文本框 2">
            <a:extLst>
              <a:ext uri="{FF2B5EF4-FFF2-40B4-BE49-F238E27FC236}">
                <a16:creationId xmlns:a16="http://schemas.microsoft.com/office/drawing/2014/main" id="{C6157585-932A-4144-8A29-0B0E175EBB10}"/>
              </a:ext>
            </a:extLst>
          </p:cNvPr>
          <p:cNvSpPr txBox="1"/>
          <p:nvPr>
            <p:custDataLst>
              <p:tags r:id="rId14"/>
            </p:custDataLst>
          </p:nvPr>
        </p:nvSpPr>
        <p:spPr>
          <a:xfrm>
            <a:off x="11152045" y="934096"/>
            <a:ext cx="1039955" cy="786559"/>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Rehabilitasi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Psikososial</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58" name="文本框 2">
            <a:extLst>
              <a:ext uri="{FF2B5EF4-FFF2-40B4-BE49-F238E27FC236}">
                <a16:creationId xmlns:a16="http://schemas.microsoft.com/office/drawing/2014/main" id="{0241990E-85D4-4E62-A0F2-D050AF491A5E}"/>
              </a:ext>
            </a:extLst>
          </p:cNvPr>
          <p:cNvSpPr txBox="1"/>
          <p:nvPr>
            <p:custDataLst>
              <p:tags r:id="rId15"/>
            </p:custDataLst>
          </p:nvPr>
        </p:nvSpPr>
        <p:spPr>
          <a:xfrm>
            <a:off x="10383859" y="1850556"/>
            <a:ext cx="1258816" cy="469180"/>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pPr algn="ctr"/>
            <a:r>
              <a:rPr lang="en-US" altLang="zh-CN" sz="1600" b="1" dirty="0">
                <a:solidFill>
                  <a:schemeClr val="tx1"/>
                </a:solidFill>
                <a:latin typeface="Tw Cen MT Condensed" panose="020B0606020104020203" pitchFamily="34" charset="0"/>
                <a:cs typeface="+mj-cs"/>
                <a:sym typeface="Arial" panose="020B0604020202020204" pitchFamily="34" charset="0"/>
              </a:rPr>
              <a:t>Rawat Jalan</a:t>
            </a:r>
          </a:p>
        </p:txBody>
      </p:sp>
      <p:sp>
        <p:nvSpPr>
          <p:cNvPr id="59" name="文本框 2">
            <a:extLst>
              <a:ext uri="{FF2B5EF4-FFF2-40B4-BE49-F238E27FC236}">
                <a16:creationId xmlns:a16="http://schemas.microsoft.com/office/drawing/2014/main" id="{9D4A69C2-670F-4740-9CF3-AC230FCC81AE}"/>
              </a:ext>
            </a:extLst>
          </p:cNvPr>
          <p:cNvSpPr txBox="1"/>
          <p:nvPr>
            <p:custDataLst>
              <p:tags r:id="rId16"/>
            </p:custDataLst>
          </p:nvPr>
        </p:nvSpPr>
        <p:spPr>
          <a:xfrm>
            <a:off x="9971912" y="2370789"/>
            <a:ext cx="1178177" cy="337605"/>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Gizi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60" name="文本框 2">
            <a:extLst>
              <a:ext uri="{FF2B5EF4-FFF2-40B4-BE49-F238E27FC236}">
                <a16:creationId xmlns:a16="http://schemas.microsoft.com/office/drawing/2014/main" id="{E668E884-5CDA-4837-8AFC-CDB399B5FC1E}"/>
              </a:ext>
            </a:extLst>
          </p:cNvPr>
          <p:cNvSpPr txBox="1"/>
          <p:nvPr>
            <p:custDataLst>
              <p:tags r:id="rId17"/>
            </p:custDataLst>
          </p:nvPr>
        </p:nvSpPr>
        <p:spPr>
          <a:xfrm>
            <a:off x="9095641" y="2887744"/>
            <a:ext cx="2269468" cy="331677"/>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Laundry</a:t>
            </a:r>
          </a:p>
        </p:txBody>
      </p:sp>
      <p:sp>
        <p:nvSpPr>
          <p:cNvPr id="61" name="文本框 2">
            <a:extLst>
              <a:ext uri="{FF2B5EF4-FFF2-40B4-BE49-F238E27FC236}">
                <a16:creationId xmlns:a16="http://schemas.microsoft.com/office/drawing/2014/main" id="{28D036B8-9A5B-47FA-B409-68012BC8053B}"/>
              </a:ext>
            </a:extLst>
          </p:cNvPr>
          <p:cNvSpPr txBox="1"/>
          <p:nvPr>
            <p:custDataLst>
              <p:tags r:id="rId18"/>
            </p:custDataLst>
          </p:nvPr>
        </p:nvSpPr>
        <p:spPr>
          <a:xfrm>
            <a:off x="9169447" y="3434673"/>
            <a:ext cx="1391553" cy="567786"/>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r>
              <a:rPr lang="en-US" altLang="zh-CN" sz="1600" b="1" dirty="0">
                <a:solidFill>
                  <a:schemeClr val="tx1"/>
                </a:solidFill>
                <a:latin typeface="Tw Cen MT Condensed" panose="020B0606020104020203" pitchFamily="34" charset="0"/>
                <a:cs typeface="+mj-cs"/>
                <a:sym typeface="Arial" panose="020B0604020202020204" pitchFamily="34" charset="0"/>
              </a:rPr>
              <a:t>IPS RS </a:t>
            </a:r>
            <a:r>
              <a:rPr lang="en-US" altLang="zh-CN" sz="1600" b="1" dirty="0" err="1">
                <a:solidFill>
                  <a:schemeClr val="tx1"/>
                </a:solidFill>
                <a:latin typeface="Tw Cen MT Condensed" panose="020B0606020104020203" pitchFamily="34" charset="0"/>
                <a:cs typeface="+mj-cs"/>
                <a:sym typeface="Arial" panose="020B0604020202020204" pitchFamily="34" charset="0"/>
              </a:rPr>
              <a:t>Medis</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62" name="文本框 2">
            <a:extLst>
              <a:ext uri="{FF2B5EF4-FFF2-40B4-BE49-F238E27FC236}">
                <a16:creationId xmlns:a16="http://schemas.microsoft.com/office/drawing/2014/main" id="{F5CE14E2-F66F-43C8-BD3A-EEF7C912322D}"/>
              </a:ext>
            </a:extLst>
          </p:cNvPr>
          <p:cNvSpPr txBox="1"/>
          <p:nvPr>
            <p:custDataLst>
              <p:tags r:id="rId19"/>
            </p:custDataLst>
          </p:nvPr>
        </p:nvSpPr>
        <p:spPr>
          <a:xfrm>
            <a:off x="9789407" y="4799938"/>
            <a:ext cx="1622701" cy="354494"/>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Sanitasi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63" name="文本框 2">
            <a:extLst>
              <a:ext uri="{FF2B5EF4-FFF2-40B4-BE49-F238E27FC236}">
                <a16:creationId xmlns:a16="http://schemas.microsoft.com/office/drawing/2014/main" id="{C23D3882-8593-43A7-B92F-9E332EAE28DD}"/>
              </a:ext>
            </a:extLst>
          </p:cNvPr>
          <p:cNvSpPr txBox="1"/>
          <p:nvPr>
            <p:custDataLst>
              <p:tags r:id="rId20"/>
            </p:custDataLst>
          </p:nvPr>
        </p:nvSpPr>
        <p:spPr>
          <a:xfrm>
            <a:off x="9276062" y="4174771"/>
            <a:ext cx="1454256" cy="543913"/>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r>
              <a:rPr lang="en-US" altLang="zh-CN" sz="1600" b="1" dirty="0">
                <a:solidFill>
                  <a:schemeClr val="tx1"/>
                </a:solidFill>
                <a:latin typeface="Tw Cen MT Condensed" panose="020B0606020104020203" pitchFamily="34" charset="0"/>
                <a:cs typeface="+mj-cs"/>
                <a:sym typeface="Arial" panose="020B0604020202020204" pitchFamily="34" charset="0"/>
              </a:rPr>
              <a:t>IPS RS Non </a:t>
            </a:r>
            <a:r>
              <a:rPr lang="en-US" altLang="zh-CN" sz="1600" b="1" dirty="0" err="1">
                <a:solidFill>
                  <a:schemeClr val="tx1"/>
                </a:solidFill>
                <a:latin typeface="Tw Cen MT Condensed" panose="020B0606020104020203" pitchFamily="34" charset="0"/>
                <a:cs typeface="+mj-cs"/>
                <a:sym typeface="Arial" panose="020B0604020202020204" pitchFamily="34" charset="0"/>
              </a:rPr>
              <a:t>Medis</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64" name="文本框 2">
            <a:extLst>
              <a:ext uri="{FF2B5EF4-FFF2-40B4-BE49-F238E27FC236}">
                <a16:creationId xmlns:a16="http://schemas.microsoft.com/office/drawing/2014/main" id="{CEEC6F90-64ED-4B8A-87B5-321B9D6BEED8}"/>
              </a:ext>
            </a:extLst>
          </p:cNvPr>
          <p:cNvSpPr txBox="1"/>
          <p:nvPr>
            <p:custDataLst>
              <p:tags r:id="rId21"/>
            </p:custDataLst>
          </p:nvPr>
        </p:nvSpPr>
        <p:spPr>
          <a:xfrm>
            <a:off x="10391144" y="5189444"/>
            <a:ext cx="1352439" cy="567786"/>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Humas &amp; </a:t>
            </a:r>
            <a:r>
              <a:rPr lang="en-US" altLang="zh-CN" sz="1600" b="1" dirty="0" err="1">
                <a:solidFill>
                  <a:schemeClr val="tx1"/>
                </a:solidFill>
                <a:latin typeface="Tw Cen MT Condensed" panose="020B0606020104020203" pitchFamily="34" charset="0"/>
                <a:cs typeface="+mj-cs"/>
                <a:sym typeface="Arial" panose="020B0604020202020204" pitchFamily="34" charset="0"/>
              </a:rPr>
              <a:t>Pemasaran</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65" name="文本框 2">
            <a:extLst>
              <a:ext uri="{FF2B5EF4-FFF2-40B4-BE49-F238E27FC236}">
                <a16:creationId xmlns:a16="http://schemas.microsoft.com/office/drawing/2014/main" id="{0FD286E6-2F15-46B0-A00D-19EEB551944A}"/>
              </a:ext>
            </a:extLst>
          </p:cNvPr>
          <p:cNvSpPr txBox="1"/>
          <p:nvPr>
            <p:custDataLst>
              <p:tags r:id="rId22"/>
            </p:custDataLst>
          </p:nvPr>
        </p:nvSpPr>
        <p:spPr>
          <a:xfrm>
            <a:off x="10945068" y="5821024"/>
            <a:ext cx="1064689" cy="567786"/>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pPr algn="ctr"/>
            <a:r>
              <a:rPr lang="en-US" altLang="zh-CN" sz="1600" b="1" dirty="0">
                <a:solidFill>
                  <a:schemeClr val="tx1"/>
                </a:solidFill>
                <a:latin typeface="Tw Cen MT Condensed" panose="020B0606020104020203" pitchFamily="34" charset="0"/>
                <a:cs typeface="+mj-cs"/>
                <a:sym typeface="Arial" panose="020B0604020202020204" pitchFamily="34" charset="0"/>
              </a:rPr>
              <a:t>SIM RS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5">
            <a:extLst>
              <a:ext uri="{FF2B5EF4-FFF2-40B4-BE49-F238E27FC236}">
                <a16:creationId xmlns:a16="http://schemas.microsoft.com/office/drawing/2014/main" id="{04C3066B-D96A-40CF-A16E-228B27BE8DD3}"/>
              </a:ext>
            </a:extLst>
          </p:cNvPr>
          <p:cNvSpPr/>
          <p:nvPr/>
        </p:nvSpPr>
        <p:spPr>
          <a:xfrm>
            <a:off x="847417" y="278315"/>
            <a:ext cx="3151411" cy="429079"/>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FARMASI </a:t>
            </a:r>
            <a:endParaRPr lang="en-US" sz="2800" dirty="0">
              <a:solidFill>
                <a:schemeClr val="bg1"/>
              </a:solidFill>
              <a:latin typeface="Tw Cen MT Condensed" panose="020B0606020104020203" pitchFamily="34" charset="0"/>
            </a:endParaRPr>
          </a:p>
        </p:txBody>
      </p:sp>
      <p:graphicFrame>
        <p:nvGraphicFramePr>
          <p:cNvPr id="10" name="Content Placeholder 4">
            <a:extLst>
              <a:ext uri="{FF2B5EF4-FFF2-40B4-BE49-F238E27FC236}">
                <a16:creationId xmlns:a16="http://schemas.microsoft.com/office/drawing/2014/main" id="{FF3A40EC-2DCF-4C63-8323-9DAB10DE1C67}"/>
              </a:ext>
            </a:extLst>
          </p:cNvPr>
          <p:cNvGraphicFramePr>
            <a:graphicFrameLocks/>
          </p:cNvGraphicFramePr>
          <p:nvPr>
            <p:extLst>
              <p:ext uri="{D42A27DB-BD31-4B8C-83A1-F6EECF244321}">
                <p14:modId xmlns:p14="http://schemas.microsoft.com/office/powerpoint/2010/main" val="1047055996"/>
              </p:ext>
            </p:extLst>
          </p:nvPr>
        </p:nvGraphicFramePr>
        <p:xfrm>
          <a:off x="838200" y="3469791"/>
          <a:ext cx="11179624" cy="3247619"/>
        </p:xfrm>
        <a:graphic>
          <a:graphicData uri="http://schemas.openxmlformats.org/drawingml/2006/table">
            <a:tbl>
              <a:tblPr firstRow="1" bandRow="1"/>
              <a:tblGrid>
                <a:gridCol w="629953">
                  <a:extLst>
                    <a:ext uri="{9D8B030D-6E8A-4147-A177-3AD203B41FA5}">
                      <a16:colId xmlns:a16="http://schemas.microsoft.com/office/drawing/2014/main" val="20000"/>
                    </a:ext>
                  </a:extLst>
                </a:gridCol>
                <a:gridCol w="1764536">
                  <a:extLst>
                    <a:ext uri="{9D8B030D-6E8A-4147-A177-3AD203B41FA5}">
                      <a16:colId xmlns:a16="http://schemas.microsoft.com/office/drawing/2014/main" val="20001"/>
                    </a:ext>
                  </a:extLst>
                </a:gridCol>
                <a:gridCol w="705947">
                  <a:extLst>
                    <a:ext uri="{9D8B030D-6E8A-4147-A177-3AD203B41FA5}">
                      <a16:colId xmlns:a16="http://schemas.microsoft.com/office/drawing/2014/main" val="20002"/>
                    </a:ext>
                  </a:extLst>
                </a:gridCol>
                <a:gridCol w="705948">
                  <a:extLst>
                    <a:ext uri="{9D8B030D-6E8A-4147-A177-3AD203B41FA5}">
                      <a16:colId xmlns:a16="http://schemas.microsoft.com/office/drawing/2014/main" val="1022596409"/>
                    </a:ext>
                  </a:extLst>
                </a:gridCol>
                <a:gridCol w="1053320">
                  <a:extLst>
                    <a:ext uri="{9D8B030D-6E8A-4147-A177-3AD203B41FA5}">
                      <a16:colId xmlns:a16="http://schemas.microsoft.com/office/drawing/2014/main" val="3521252115"/>
                    </a:ext>
                  </a:extLst>
                </a:gridCol>
                <a:gridCol w="1053320">
                  <a:extLst>
                    <a:ext uri="{9D8B030D-6E8A-4147-A177-3AD203B41FA5}">
                      <a16:colId xmlns:a16="http://schemas.microsoft.com/office/drawing/2014/main" val="3218117474"/>
                    </a:ext>
                  </a:extLst>
                </a:gridCol>
                <a:gridCol w="1053320">
                  <a:extLst>
                    <a:ext uri="{9D8B030D-6E8A-4147-A177-3AD203B41FA5}">
                      <a16:colId xmlns:a16="http://schemas.microsoft.com/office/drawing/2014/main" val="2011497756"/>
                    </a:ext>
                  </a:extLst>
                </a:gridCol>
                <a:gridCol w="1053320">
                  <a:extLst>
                    <a:ext uri="{9D8B030D-6E8A-4147-A177-3AD203B41FA5}">
                      <a16:colId xmlns:a16="http://schemas.microsoft.com/office/drawing/2014/main" val="3663720988"/>
                    </a:ext>
                  </a:extLst>
                </a:gridCol>
                <a:gridCol w="1053320">
                  <a:extLst>
                    <a:ext uri="{9D8B030D-6E8A-4147-A177-3AD203B41FA5}">
                      <a16:colId xmlns:a16="http://schemas.microsoft.com/office/drawing/2014/main" val="724832291"/>
                    </a:ext>
                  </a:extLst>
                </a:gridCol>
                <a:gridCol w="1053320">
                  <a:extLst>
                    <a:ext uri="{9D8B030D-6E8A-4147-A177-3AD203B41FA5}">
                      <a16:colId xmlns:a16="http://schemas.microsoft.com/office/drawing/2014/main" val="4283697685"/>
                    </a:ext>
                  </a:extLst>
                </a:gridCol>
                <a:gridCol w="1053320">
                  <a:extLst>
                    <a:ext uri="{9D8B030D-6E8A-4147-A177-3AD203B41FA5}">
                      <a16:colId xmlns:a16="http://schemas.microsoft.com/office/drawing/2014/main" val="3651636271"/>
                    </a:ext>
                  </a:extLst>
                </a:gridCol>
              </a:tblGrid>
              <a:tr h="594416">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dirty="0">
                        <a:solidFill>
                          <a:schemeClr val="tx2"/>
                        </a:solidFill>
                        <a:latin typeface="Tw Cen MT" panose="020B0602020104020603" pitchFamily="34" charset="0"/>
                        <a:ea typeface="Verdana" pitchFamily="34" charset="0"/>
                        <a:cs typeface="Verdana" panose="020B0604030504040204" pitchFamily="34" charset="0"/>
                      </a:endParaRPr>
                    </a:p>
                  </a:txBody>
                  <a:tcPr marL="182715" marR="182715" marT="68865" marB="68865"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JENIS KEGIATAN</a:t>
                      </a:r>
                      <a:endParaRPr lang="en-US" sz="1400" dirty="0">
                        <a:solidFill>
                          <a:schemeClr val="tx2"/>
                        </a:solidFill>
                        <a:latin typeface="Tw Cen MT" panose="020B0602020104020603" pitchFamily="34" charset="0"/>
                        <a:ea typeface="Verdana" pitchFamily="34" charset="0"/>
                        <a:cs typeface="Verdana" panose="020B0604030504040204" pitchFamily="34" charset="0"/>
                      </a:endParaRPr>
                    </a:p>
                  </a:txBody>
                  <a:tcPr marL="182715" marR="182715" marT="68865" marB="68865"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latin typeface="Tw Cen MT" panose="020B0602020104020603" pitchFamily="34" charset="0"/>
                        </a:rPr>
                        <a:t>JAN</a:t>
                      </a:r>
                      <a:endParaRPr lang="en-US" sz="1400" b="1" dirty="0">
                        <a:solidFill>
                          <a:schemeClr val="tx2"/>
                        </a:solidFill>
                        <a:latin typeface="Tw Cen MT" panose="020B0602020104020603" pitchFamily="34" charset="0"/>
                        <a:ea typeface="Verdana"/>
                        <a:cs typeface="Verdana" panose="020B0604030504040204" pitchFamily="34" charset="0"/>
                      </a:endParaRPr>
                    </a:p>
                  </a:txBody>
                  <a:tcPr marL="182715" marR="182715" marT="68865" marB="68865"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a:cs typeface="Verdana" panose="020B0604030504040204" pitchFamily="34" charset="0"/>
                        </a:rPr>
                        <a:t>FEB</a:t>
                      </a:r>
                    </a:p>
                  </a:txBody>
                  <a:tcPr marL="182715" marR="182715" marT="68865" marB="68865"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a:cs typeface="Verdana" panose="020B0604030504040204" pitchFamily="34" charset="0"/>
                        </a:rPr>
                        <a:t>MAR</a:t>
                      </a:r>
                    </a:p>
                  </a:txBody>
                  <a:tcPr marL="182715" marR="182715" marT="68865" marB="68865"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a:cs typeface="Verdana" panose="020B0604030504040204" pitchFamily="34" charset="0"/>
                        </a:rPr>
                        <a:t>APR</a:t>
                      </a:r>
                    </a:p>
                  </a:txBody>
                  <a:tcPr marL="182715" marR="182715" marT="68865" marB="68865"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a:cs typeface="Verdana" panose="020B0604030504040204" pitchFamily="34" charset="0"/>
                        </a:rPr>
                        <a:t>MEI</a:t>
                      </a:r>
                    </a:p>
                  </a:txBody>
                  <a:tcPr marL="182715" marR="182715" marT="68865" marB="68865"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a:cs typeface="Verdana" panose="020B0604030504040204" pitchFamily="34" charset="0"/>
                        </a:rPr>
                        <a:t>JUN</a:t>
                      </a:r>
                    </a:p>
                  </a:txBody>
                  <a:tcPr marL="182715" marR="182715" marT="68865" marB="68865"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a:cs typeface="Verdana" panose="020B0604030504040204" pitchFamily="34" charset="0"/>
                        </a:rPr>
                        <a:t>JUL</a:t>
                      </a:r>
                    </a:p>
                  </a:txBody>
                  <a:tcPr marL="182715" marR="182715" marT="68865" marB="68865"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a:cs typeface="Verdana" panose="020B0604030504040204" pitchFamily="34" charset="0"/>
                        </a:rPr>
                        <a:t>AGST</a:t>
                      </a:r>
                    </a:p>
                  </a:txBody>
                  <a:tcPr marL="182715" marR="182715" marT="68865" marB="68865"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a:cs typeface="Verdana" panose="020B0604030504040204" pitchFamily="34" charset="0"/>
                        </a:rPr>
                        <a:t>SEP</a:t>
                      </a:r>
                    </a:p>
                  </a:txBody>
                  <a:tcPr marL="182715" marR="182715" marT="68865" marB="68865"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3556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id-ID" sz="1400" u="none" strike="noStrike" dirty="0">
                          <a:effectLst/>
                          <a:latin typeface="Tw Cen MT" panose="020B0602020104020603" pitchFamily="34" charset="0"/>
                        </a:rPr>
                        <a:t>1</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latin typeface="Tw Cen MT" panose="020B0602020104020603" pitchFamily="34" charset="0"/>
                        </a:rPr>
                        <a:t>Faeces</a:t>
                      </a:r>
                      <a:r>
                        <a:rPr lang="en-US" sz="1400" u="none" strike="noStrike" dirty="0">
                          <a:latin typeface="Tw Cen MT" panose="020B0602020104020603" pitchFamily="34" charset="0"/>
                        </a:rPr>
                        <a:t> </a:t>
                      </a:r>
                      <a:r>
                        <a:rPr lang="en-US" sz="1400" u="none" strike="noStrike" dirty="0" err="1">
                          <a:latin typeface="Tw Cen MT" panose="020B0602020104020603" pitchFamily="34" charset="0"/>
                        </a:rPr>
                        <a:t>Rutin</a:t>
                      </a:r>
                      <a:endParaRPr lang="en-US" sz="14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400" dirty="0">
                          <a:latin typeface="Tw Cen MT" panose="020B0602020104020603" pitchFamily="34" charset="0"/>
                        </a:rPr>
                        <a:t>-</a:t>
                      </a:r>
                    </a:p>
                  </a:txBody>
                  <a:tcPr marL="0" marR="0" marT="0" marB="0">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400" b="0" i="0" u="none" strike="noStrike" dirty="0">
                          <a:solidFill>
                            <a:srgbClr val="000000"/>
                          </a:solidFill>
                          <a:effectLst/>
                          <a:latin typeface="Tw Cen MT" panose="020B0602020104020603" pitchFamily="34" charset="0"/>
                        </a:rPr>
                        <a:t>           - </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400" b="0" i="0" u="none" strike="noStrike" dirty="0">
                          <a:solidFill>
                            <a:srgbClr val="000000"/>
                          </a:solidFill>
                          <a:effectLst/>
                          <a:latin typeface="Tw Cen MT" panose="020B0602020104020603" pitchFamily="34" charset="0"/>
                        </a:rPr>
                        <a:t>           - </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400" b="0" i="0" u="none" strike="noStrike">
                          <a:solidFill>
                            <a:srgbClr val="000000"/>
                          </a:solidFill>
                          <a:effectLst/>
                          <a:latin typeface="Tw Cen MT" panose="020B0602020104020603" pitchFamily="34" charset="0"/>
                        </a:rPr>
                        <a:t>           - </a:t>
                      </a:r>
                    </a:p>
                  </a:txBody>
                  <a:tcPr marL="9525" marR="9525" marT="9525" marB="0" anchor="b">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400" b="0" i="0" u="none" strike="noStrike" dirty="0">
                          <a:solidFill>
                            <a:srgbClr val="000000"/>
                          </a:solidFill>
                          <a:effectLst/>
                          <a:latin typeface="Tw Cen MT" panose="020B0602020104020603" pitchFamily="34" charset="0"/>
                        </a:rPr>
                        <a:t>         - </a:t>
                      </a:r>
                    </a:p>
                  </a:txBody>
                  <a:tcPr marL="9525" marR="9525" marT="9525" marB="0" anchor="b">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400" b="0" i="0" u="none" strike="noStrike" dirty="0">
                          <a:solidFill>
                            <a:srgbClr val="000000"/>
                          </a:solidFill>
                          <a:effectLst/>
                          <a:latin typeface="Tw Cen MT" panose="020B0602020104020603" pitchFamily="34" charset="0"/>
                        </a:rPr>
                        <a:t>        3 </a:t>
                      </a:r>
                    </a:p>
                  </a:txBody>
                  <a:tcPr marL="9525" marR="9525" marT="9525" marB="0" anchor="b">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400" b="0" i="0" u="none" strike="noStrike" dirty="0">
                          <a:solidFill>
                            <a:srgbClr val="000000"/>
                          </a:solidFill>
                          <a:effectLst/>
                          <a:latin typeface="Tw Cen MT" panose="020B0602020104020603" pitchFamily="34" charset="0"/>
                        </a:rPr>
                        <a:t>         3 </a:t>
                      </a:r>
                    </a:p>
                  </a:txBody>
                  <a:tcPr marL="9525" marR="9525" marT="9525" marB="0" anchor="b">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1"/>
                  </a:ext>
                </a:extLst>
              </a:tr>
              <a:tr h="25180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id-ID" sz="1400" u="none" strike="noStrike" dirty="0">
                          <a:effectLst/>
                          <a:latin typeface="Tw Cen MT" panose="020B0602020104020603" pitchFamily="34" charset="0"/>
                        </a:rPr>
                        <a:t>2</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panose="020B0602020104020603" pitchFamily="34" charset="0"/>
                        </a:rPr>
                        <a:t>Hematologi</a:t>
                      </a:r>
                      <a:r>
                        <a:rPr lang="en-US" sz="1400" u="none" strike="noStrike" dirty="0">
                          <a:latin typeface="Tw Cen MT" panose="020B0602020104020603" pitchFamily="34" charset="0"/>
                        </a:rPr>
                        <a:t> </a:t>
                      </a:r>
                      <a:endParaRPr lang="en-US" sz="14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 275</a:t>
                      </a:r>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400" b="0" i="0" u="none" strike="noStrike">
                          <a:solidFill>
                            <a:srgbClr val="000000"/>
                          </a:solidFill>
                          <a:effectLst/>
                          <a:latin typeface="Tw Cen MT" panose="020B0602020104020603" pitchFamily="34" charset="0"/>
                        </a:rPr>
                        <a:t>       240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400" b="0" i="0" u="none" strike="noStrike" dirty="0">
                          <a:solidFill>
                            <a:srgbClr val="000000"/>
                          </a:solidFill>
                          <a:effectLst/>
                          <a:latin typeface="Tw Cen MT" panose="020B0602020104020603" pitchFamily="34" charset="0"/>
                        </a:rPr>
                        <a:t>       288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400" b="0" i="0" u="none" strike="noStrike" dirty="0">
                          <a:solidFill>
                            <a:srgbClr val="000000"/>
                          </a:solidFill>
                          <a:effectLst/>
                          <a:latin typeface="Tw Cen MT" panose="020B0602020104020603" pitchFamily="34" charset="0"/>
                        </a:rPr>
                        <a:t>267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400" b="0" i="0" u="none" strike="noStrike" dirty="0">
                          <a:solidFill>
                            <a:srgbClr val="000000"/>
                          </a:solidFill>
                          <a:effectLst/>
                          <a:latin typeface="Tw Cen MT" panose="020B0602020104020603" pitchFamily="34" charset="0"/>
                        </a:rPr>
                        <a:t>290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400" b="0" i="0" u="none" strike="noStrike" dirty="0">
                          <a:solidFill>
                            <a:srgbClr val="000000"/>
                          </a:solidFill>
                          <a:effectLst/>
                          <a:latin typeface="Tw Cen MT" panose="020B0602020104020603" pitchFamily="34" charset="0"/>
                        </a:rPr>
                        <a:t>      323 </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400" b="0" i="0" u="none" strike="noStrike" dirty="0">
                          <a:solidFill>
                            <a:srgbClr val="000000"/>
                          </a:solidFill>
                          <a:effectLst/>
                          <a:latin typeface="Tw Cen MT" panose="020B0602020104020603" pitchFamily="34" charset="0"/>
                        </a:rPr>
                        <a:t>    288 </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400" b="0" i="0" u="none" strike="noStrike" dirty="0">
                          <a:solidFill>
                            <a:srgbClr val="000000"/>
                          </a:solidFill>
                          <a:effectLst/>
                          <a:latin typeface="Tw Cen MT" panose="020B0602020104020603" pitchFamily="34" charset="0"/>
                        </a:rPr>
                        <a:t>    280 </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400" b="0" i="0" u="none" strike="noStrike">
                          <a:solidFill>
                            <a:srgbClr val="000000"/>
                          </a:solidFill>
                          <a:effectLst/>
                          <a:latin typeface="Tw Cen MT" panose="020B0602020104020603" pitchFamily="34" charset="0"/>
                        </a:rPr>
                        <a:t>     277 </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9972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id-ID" sz="1400" u="none" strike="noStrike" dirty="0">
                          <a:effectLst/>
                          <a:latin typeface="Tw Cen MT" panose="020B0602020104020603" pitchFamily="34" charset="0"/>
                        </a:rPr>
                        <a:t>3</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panose="020B0602020104020603" pitchFamily="34" charset="0"/>
                        </a:rPr>
                        <a:t>Hematologi</a:t>
                      </a:r>
                      <a:r>
                        <a:rPr lang="en-US" sz="1400" u="none" strike="noStrike" dirty="0">
                          <a:latin typeface="Tw Cen MT" panose="020B0602020104020603" pitchFamily="34" charset="0"/>
                        </a:rPr>
                        <a:t> </a:t>
                      </a:r>
                      <a:r>
                        <a:rPr lang="en-US" sz="1400" u="none" strike="noStrike" dirty="0" err="1">
                          <a:latin typeface="Tw Cen MT" panose="020B0602020104020603" pitchFamily="34" charset="0"/>
                        </a:rPr>
                        <a:t>Sederhana</a:t>
                      </a:r>
                      <a:endParaRPr lang="en-US" sz="14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400" dirty="0">
                          <a:latin typeface="Tw Cen MT" panose="020B0602020104020603" pitchFamily="34" charset="0"/>
                        </a:rPr>
                        <a:t>-</a:t>
                      </a:r>
                    </a:p>
                  </a:txBody>
                  <a:tcPr marL="0" marR="0" marT="0" marB="0">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400" b="0" i="0" u="none" strike="noStrike">
                          <a:solidFill>
                            <a:srgbClr val="000000"/>
                          </a:solidFill>
                          <a:effectLst/>
                          <a:latin typeface="Tw Cen MT" panose="020B0602020104020603" pitchFamily="34" charset="0"/>
                        </a:rPr>
                        <a:t>           -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400" b="0" i="0" u="none" strike="noStrike">
                          <a:solidFill>
                            <a:srgbClr val="000000"/>
                          </a:solidFill>
                          <a:effectLst/>
                          <a:latin typeface="Tw Cen MT" panose="020B0602020104020603" pitchFamily="34" charset="0"/>
                        </a:rPr>
                        <a:t>           2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400" b="0" i="0" u="none" strike="noStrike" dirty="0">
                          <a:solidFill>
                            <a:srgbClr val="000000"/>
                          </a:solidFill>
                          <a:effectLst/>
                          <a:latin typeface="Tw Cen MT" panose="020B0602020104020603" pitchFamily="34" charset="0"/>
                        </a:rPr>
                        <a:t>           - </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400" b="0" i="0" u="none" strike="noStrike">
                          <a:solidFill>
                            <a:srgbClr val="000000"/>
                          </a:solidFill>
                          <a:effectLst/>
                          <a:latin typeface="Tw Cen MT" panose="020B0602020104020603" pitchFamily="34" charset="0"/>
                        </a:rPr>
                        <a:t>         - </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400" b="0" i="0" u="none" strike="noStrike" dirty="0">
                          <a:solidFill>
                            <a:srgbClr val="000000"/>
                          </a:solidFill>
                          <a:effectLst/>
                          <a:latin typeface="Tw Cen MT" panose="020B0602020104020603" pitchFamily="34" charset="0"/>
                        </a:rPr>
                        <a:t>         - </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400" b="0" i="0" u="none" strike="noStrike">
                          <a:solidFill>
                            <a:srgbClr val="000000"/>
                          </a:solidFill>
                          <a:effectLst/>
                          <a:latin typeface="Tw Cen MT" panose="020B0602020104020603" pitchFamily="34" charset="0"/>
                        </a:rPr>
                        <a:t>          - </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2"/>
                  </a:ext>
                </a:extLst>
              </a:tr>
              <a:tr h="24539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id-ID" sz="1400" u="none" strike="noStrike" dirty="0">
                          <a:effectLst/>
                          <a:latin typeface="Tw Cen MT" panose="020B0602020104020603" pitchFamily="34" charset="0"/>
                        </a:rPr>
                        <a:t>4</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Kimia Klinik</a:t>
                      </a:r>
                      <a:endParaRPr lang="en-US" sz="14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1,118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400" b="0" i="0" u="none" strike="noStrike" dirty="0">
                          <a:solidFill>
                            <a:srgbClr val="000000"/>
                          </a:solidFill>
                          <a:effectLst/>
                          <a:latin typeface="Tw Cen MT" panose="020B0602020104020603" pitchFamily="34" charset="0"/>
                        </a:rPr>
                        <a:t>    1,050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400" b="0" i="0" u="none" strike="noStrike" dirty="0">
                          <a:solidFill>
                            <a:srgbClr val="000000"/>
                          </a:solidFill>
                          <a:effectLst/>
                          <a:latin typeface="Tw Cen MT" panose="020B0602020104020603" pitchFamily="34" charset="0"/>
                        </a:rPr>
                        <a:t>    1,346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400" b="0" i="0" u="none" strike="noStrike" dirty="0">
                          <a:solidFill>
                            <a:srgbClr val="000000"/>
                          </a:solidFill>
                          <a:effectLst/>
                          <a:latin typeface="Tw Cen MT" panose="020B0602020104020603" pitchFamily="34" charset="0"/>
                        </a:rPr>
                        <a:t>1,306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400" b="0" i="0" u="none" strike="noStrike" dirty="0">
                          <a:solidFill>
                            <a:srgbClr val="000000"/>
                          </a:solidFill>
                          <a:effectLst/>
                          <a:latin typeface="Tw Cen MT" panose="020B0602020104020603" pitchFamily="34" charset="0"/>
                        </a:rPr>
                        <a:t>1,322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400" b="0" i="0" u="none" strike="noStrike" dirty="0">
                          <a:solidFill>
                            <a:srgbClr val="000000"/>
                          </a:solidFill>
                          <a:effectLst/>
                          <a:latin typeface="Tw Cen MT" panose="020B0602020104020603" pitchFamily="34" charset="0"/>
                        </a:rPr>
                        <a:t>   1,626 </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400" b="0" i="0" u="none" strike="noStrike" dirty="0">
                          <a:solidFill>
                            <a:srgbClr val="000000"/>
                          </a:solidFill>
                          <a:effectLst/>
                          <a:latin typeface="Tw Cen MT" panose="020B0602020104020603" pitchFamily="34" charset="0"/>
                        </a:rPr>
                        <a:t> 1,768 </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400" b="0" i="0" u="none" strike="noStrike" dirty="0">
                          <a:solidFill>
                            <a:srgbClr val="000000"/>
                          </a:solidFill>
                          <a:effectLst/>
                          <a:latin typeface="Tw Cen MT" panose="020B0602020104020603" pitchFamily="34" charset="0"/>
                        </a:rPr>
                        <a:t> 1.310 </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400" b="0" i="0" u="none" strike="noStrike">
                          <a:solidFill>
                            <a:srgbClr val="000000"/>
                          </a:solidFill>
                          <a:effectLst/>
                          <a:latin typeface="Tw Cen MT" panose="020B0602020104020603" pitchFamily="34" charset="0"/>
                        </a:rPr>
                        <a:t>  1.168 </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6168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id-ID" sz="1400" u="none" strike="noStrike" dirty="0">
                          <a:effectLst/>
                          <a:latin typeface="Tw Cen MT" panose="020B0602020104020603" pitchFamily="34" charset="0"/>
                        </a:rPr>
                        <a:t>5</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panose="020B0602020104020603" pitchFamily="34" charset="0"/>
                        </a:rPr>
                        <a:t>Pemeriksaan</a:t>
                      </a:r>
                      <a:r>
                        <a:rPr lang="en-US" sz="1400" u="none" strike="noStrike" dirty="0">
                          <a:latin typeface="Tw Cen MT" panose="020B0602020104020603" pitchFamily="34" charset="0"/>
                        </a:rPr>
                        <a:t> </a:t>
                      </a:r>
                      <a:r>
                        <a:rPr lang="en-US" sz="1400" u="none" strike="noStrike" dirty="0" err="1">
                          <a:latin typeface="Tw Cen MT" panose="020B0602020104020603" pitchFamily="34" charset="0"/>
                        </a:rPr>
                        <a:t>Narkoba</a:t>
                      </a:r>
                      <a:endParaRPr lang="en-US" sz="14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400" dirty="0">
                          <a:latin typeface="Tw Cen MT" panose="020B0602020104020603" pitchFamily="34" charset="0"/>
                        </a:rPr>
                        <a:t>430</a:t>
                      </a:r>
                    </a:p>
                  </a:txBody>
                  <a:tcPr marL="0" marR="0" marT="0" marB="0">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400" b="0" i="0" u="none" strike="noStrike">
                          <a:solidFill>
                            <a:srgbClr val="000000"/>
                          </a:solidFill>
                          <a:effectLst/>
                          <a:latin typeface="Tw Cen MT" panose="020B0602020104020603" pitchFamily="34" charset="0"/>
                        </a:rPr>
                        <a:t>       130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400" b="0" i="0" u="none" strike="noStrike">
                          <a:solidFill>
                            <a:srgbClr val="000000"/>
                          </a:solidFill>
                          <a:effectLst/>
                          <a:latin typeface="Tw Cen MT" panose="020B0602020104020603" pitchFamily="34" charset="0"/>
                        </a:rPr>
                        <a:t>       401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400" b="0" i="0" u="none" strike="noStrike" dirty="0">
                          <a:solidFill>
                            <a:srgbClr val="000000"/>
                          </a:solidFill>
                          <a:effectLst/>
                          <a:latin typeface="Tw Cen MT" panose="020B0602020104020603" pitchFamily="34" charset="0"/>
                        </a:rPr>
                        <a:t>287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400" b="0" i="0" u="none" strike="noStrike" dirty="0">
                          <a:solidFill>
                            <a:srgbClr val="000000"/>
                          </a:solidFill>
                          <a:effectLst/>
                          <a:latin typeface="Tw Cen MT" panose="020B0602020104020603" pitchFamily="34" charset="0"/>
                        </a:rPr>
                        <a:t>133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400" b="0" i="0" u="none" strike="noStrike">
                          <a:solidFill>
                            <a:srgbClr val="000000"/>
                          </a:solidFill>
                          <a:effectLst/>
                          <a:latin typeface="Tw Cen MT" panose="020B0602020104020603" pitchFamily="34" charset="0"/>
                        </a:rPr>
                        <a:t>      302 </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400" b="0" i="0" u="none" strike="noStrike" dirty="0">
                          <a:solidFill>
                            <a:srgbClr val="000000"/>
                          </a:solidFill>
                          <a:effectLst/>
                          <a:latin typeface="Tw Cen MT" panose="020B0602020104020603" pitchFamily="34" charset="0"/>
                        </a:rPr>
                        <a:t>    430 </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400" b="0" i="0" u="none" strike="noStrike">
                          <a:solidFill>
                            <a:srgbClr val="000000"/>
                          </a:solidFill>
                          <a:effectLst/>
                          <a:latin typeface="Tw Cen MT" panose="020B0602020104020603" pitchFamily="34" charset="0"/>
                        </a:rPr>
                        <a:t>    257 </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400" b="0" i="0" u="none" strike="noStrike">
                          <a:solidFill>
                            <a:srgbClr val="000000"/>
                          </a:solidFill>
                          <a:effectLst/>
                          <a:latin typeface="Tw Cen MT" panose="020B0602020104020603" pitchFamily="34" charset="0"/>
                        </a:rPr>
                        <a:t>       86 </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4"/>
                  </a:ext>
                </a:extLst>
              </a:tr>
              <a:tr h="25180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id-ID" sz="1400" u="none" strike="noStrike" dirty="0">
                          <a:effectLst/>
                          <a:latin typeface="Tw Cen MT" panose="020B0602020104020603" pitchFamily="34" charset="0"/>
                        </a:rPr>
                        <a:t>6</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Urine Analisa</a:t>
                      </a:r>
                      <a:endParaRPr lang="en-US" sz="14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48</a:t>
                      </a:r>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400" b="0" i="0" u="none" strike="noStrike">
                          <a:solidFill>
                            <a:srgbClr val="000000"/>
                          </a:solidFill>
                          <a:effectLst/>
                          <a:latin typeface="Tw Cen MT" panose="020B0602020104020603" pitchFamily="34" charset="0"/>
                        </a:rPr>
                        <a:t>         51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400" b="0" i="0" u="none" strike="noStrike">
                          <a:solidFill>
                            <a:srgbClr val="000000"/>
                          </a:solidFill>
                          <a:effectLst/>
                          <a:latin typeface="Tw Cen MT" panose="020B0602020104020603" pitchFamily="34" charset="0"/>
                        </a:rPr>
                        <a:t>         58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400" b="0" i="0" u="none" strike="noStrike" dirty="0">
                          <a:solidFill>
                            <a:srgbClr val="000000"/>
                          </a:solidFill>
                          <a:effectLst/>
                          <a:latin typeface="Tw Cen MT" panose="020B0602020104020603" pitchFamily="34" charset="0"/>
                        </a:rPr>
                        <a:t>56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400" b="0" i="0" u="none" strike="noStrike" dirty="0">
                          <a:solidFill>
                            <a:srgbClr val="000000"/>
                          </a:solidFill>
                          <a:effectLst/>
                          <a:latin typeface="Tw Cen MT" panose="020B0602020104020603" pitchFamily="34" charset="0"/>
                        </a:rPr>
                        <a:t>49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400" b="0" i="0" u="none" strike="noStrike">
                          <a:solidFill>
                            <a:srgbClr val="000000"/>
                          </a:solidFill>
                          <a:effectLst/>
                          <a:latin typeface="Tw Cen MT" panose="020B0602020104020603" pitchFamily="34" charset="0"/>
                        </a:rPr>
                        <a:t>        38 </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400" b="0" i="0" u="none" strike="noStrike" dirty="0">
                          <a:solidFill>
                            <a:srgbClr val="000000"/>
                          </a:solidFill>
                          <a:effectLst/>
                          <a:latin typeface="Tw Cen MT" panose="020B0602020104020603" pitchFamily="34" charset="0"/>
                        </a:rPr>
                        <a:t>      26 </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400" b="0" i="0" u="none" strike="noStrike" dirty="0">
                          <a:solidFill>
                            <a:srgbClr val="000000"/>
                          </a:solidFill>
                          <a:effectLst/>
                          <a:latin typeface="Tw Cen MT" panose="020B0602020104020603" pitchFamily="34" charset="0"/>
                        </a:rPr>
                        <a:t>      32 </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400" b="0" i="0" u="none" strike="noStrike">
                          <a:solidFill>
                            <a:srgbClr val="000000"/>
                          </a:solidFill>
                          <a:effectLst/>
                          <a:latin typeface="Tw Cen MT" panose="020B0602020104020603" pitchFamily="34" charset="0"/>
                        </a:rPr>
                        <a:t>       45 </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5180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id-ID" sz="1400" u="none" strike="noStrike" dirty="0">
                          <a:effectLst/>
                          <a:latin typeface="Tw Cen MT" panose="020B0602020104020603" pitchFamily="34" charset="0"/>
                        </a:rPr>
                        <a:t>7</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panose="020B0602020104020603" pitchFamily="34" charset="0"/>
                        </a:rPr>
                        <a:t>Serologi</a:t>
                      </a:r>
                      <a:endParaRPr lang="en-US" sz="14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400" dirty="0">
                          <a:latin typeface="Tw Cen MT" panose="020B0602020104020603" pitchFamily="34" charset="0"/>
                        </a:rPr>
                        <a:t>-               </a:t>
                      </a:r>
                    </a:p>
                  </a:txBody>
                  <a:tcPr marL="0" marR="0" marT="0" marB="0">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400" b="0" i="0" u="none" strike="noStrike">
                          <a:solidFill>
                            <a:srgbClr val="000000"/>
                          </a:solidFill>
                          <a:effectLst/>
                          <a:latin typeface="Tw Cen MT" panose="020B0602020104020603" pitchFamily="34" charset="0"/>
                        </a:rPr>
                        <a:t>           -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400" b="0" i="0" u="none" strike="noStrike">
                          <a:solidFill>
                            <a:srgbClr val="000000"/>
                          </a:solidFill>
                          <a:effectLst/>
                          <a:latin typeface="Tw Cen MT" panose="020B0602020104020603" pitchFamily="34" charset="0"/>
                        </a:rPr>
                        <a:t>           -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400" b="0" i="0" u="none" strike="noStrike">
                          <a:solidFill>
                            <a:srgbClr val="000000"/>
                          </a:solidFill>
                          <a:effectLst/>
                          <a:latin typeface="Tw Cen MT" panose="020B0602020104020603" pitchFamily="34" charset="0"/>
                        </a:rPr>
                        <a:t>           - </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400" b="0" i="0" u="none" strike="noStrike" dirty="0">
                          <a:solidFill>
                            <a:srgbClr val="000000"/>
                          </a:solidFill>
                          <a:effectLst/>
                          <a:latin typeface="Tw Cen MT" panose="020B0602020104020603" pitchFamily="34" charset="0"/>
                        </a:rPr>
                        <a:t>         - </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400" b="0" i="0" u="none" strike="noStrike" dirty="0">
                          <a:solidFill>
                            <a:srgbClr val="000000"/>
                          </a:solidFill>
                          <a:effectLst/>
                          <a:latin typeface="Tw Cen MT" panose="020B0602020104020603" pitchFamily="34" charset="0"/>
                        </a:rPr>
                        <a:t>         - </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400" b="0" i="0" u="none" strike="noStrike">
                          <a:solidFill>
                            <a:srgbClr val="000000"/>
                          </a:solidFill>
                          <a:effectLst/>
                          <a:latin typeface="Tw Cen MT" panose="020B0602020104020603" pitchFamily="34" charset="0"/>
                        </a:rPr>
                        <a:t>          - </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6"/>
                  </a:ext>
                </a:extLst>
              </a:tr>
              <a:tr h="25180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id-ID" sz="1400" u="none" strike="noStrike" dirty="0">
                          <a:effectLst/>
                          <a:latin typeface="Tw Cen MT" panose="020B0602020104020603" pitchFamily="34" charset="0"/>
                        </a:rPr>
                        <a:t>8</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panose="020B0602020104020603" pitchFamily="34" charset="0"/>
                        </a:rPr>
                        <a:t>Mikrobiologi</a:t>
                      </a:r>
                      <a:endParaRPr lang="en-US" sz="14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              </a:t>
                      </a:r>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400" b="0" i="0" u="none" strike="noStrike">
                          <a:solidFill>
                            <a:srgbClr val="000000"/>
                          </a:solidFill>
                          <a:effectLst/>
                          <a:latin typeface="Tw Cen MT" panose="020B0602020104020603" pitchFamily="34" charset="0"/>
                        </a:rPr>
                        <a:t>           -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400" b="0" i="0" u="none" strike="noStrike">
                          <a:solidFill>
                            <a:srgbClr val="000000"/>
                          </a:solidFill>
                          <a:effectLst/>
                          <a:latin typeface="Tw Cen MT" panose="020B0602020104020603" pitchFamily="34" charset="0"/>
                        </a:rPr>
                        <a:t>           -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400" b="0" i="0" u="none" strike="noStrike">
                          <a:solidFill>
                            <a:srgbClr val="000000"/>
                          </a:solidFill>
                          <a:effectLst/>
                          <a:latin typeface="Tw Cen MT" panose="020B0602020104020603" pitchFamily="34" charset="0"/>
                        </a:rPr>
                        <a:t>           - </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400" b="0" i="0" u="none" strike="noStrike">
                          <a:solidFill>
                            <a:srgbClr val="000000"/>
                          </a:solidFill>
                          <a:effectLst/>
                          <a:latin typeface="Tw Cen MT" panose="020B0602020104020603" pitchFamily="34" charset="0"/>
                        </a:rPr>
                        <a:t>         - </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400" b="0" i="0" u="none" strike="noStrike" dirty="0">
                          <a:solidFill>
                            <a:srgbClr val="000000"/>
                          </a:solidFill>
                          <a:effectLst/>
                          <a:latin typeface="Tw Cen MT" panose="020B0602020104020603" pitchFamily="34" charset="0"/>
                        </a:rPr>
                        <a:t>         - </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400" b="0" i="0" u="none" strike="noStrike">
                          <a:solidFill>
                            <a:srgbClr val="000000"/>
                          </a:solidFill>
                          <a:effectLst/>
                          <a:latin typeface="Tw Cen MT" panose="020B0602020104020603" pitchFamily="34" charset="0"/>
                        </a:rPr>
                        <a:t>          - </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5180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id-ID" sz="1400" u="none" strike="noStrike" dirty="0">
                          <a:effectLst/>
                          <a:latin typeface="Tw Cen MT" panose="020B0602020104020603" pitchFamily="34" charset="0"/>
                        </a:rPr>
                        <a:t>9</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panose="020B0602020104020603" pitchFamily="34" charset="0"/>
                        </a:rPr>
                        <a:t>Imunologi</a:t>
                      </a:r>
                      <a:endParaRPr lang="en-US" sz="14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400" dirty="0">
                          <a:latin typeface="Tw Cen MT" panose="020B0602020104020603" pitchFamily="34" charset="0"/>
                        </a:rPr>
                        <a:t>-             </a:t>
                      </a:r>
                    </a:p>
                  </a:txBody>
                  <a:tcPr marL="0" marR="0" marT="0" marB="0">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400" b="0" i="0" u="none" strike="noStrike">
                          <a:solidFill>
                            <a:srgbClr val="000000"/>
                          </a:solidFill>
                          <a:effectLst/>
                          <a:latin typeface="Tw Cen MT" panose="020B0602020104020603" pitchFamily="34" charset="0"/>
                        </a:rPr>
                        <a:t>           -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400" b="0" i="0" u="none" strike="noStrike">
                          <a:solidFill>
                            <a:srgbClr val="000000"/>
                          </a:solidFill>
                          <a:effectLst/>
                          <a:latin typeface="Tw Cen MT" panose="020B0602020104020603" pitchFamily="34" charset="0"/>
                        </a:rPr>
                        <a:t>           -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400" b="0" i="0" u="none" strike="noStrike">
                          <a:solidFill>
                            <a:srgbClr val="000000"/>
                          </a:solidFill>
                          <a:effectLst/>
                          <a:latin typeface="Tw Cen MT" panose="020B0602020104020603" pitchFamily="34" charset="0"/>
                        </a:rPr>
                        <a:t>           - </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400" b="0" i="0" u="none" strike="noStrike">
                          <a:solidFill>
                            <a:srgbClr val="000000"/>
                          </a:solidFill>
                          <a:effectLst/>
                          <a:latin typeface="Tw Cen MT" panose="020B0602020104020603" pitchFamily="34" charset="0"/>
                        </a:rPr>
                        <a:t>         - </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400" b="0" i="0" u="none" strike="noStrike" dirty="0">
                          <a:solidFill>
                            <a:srgbClr val="000000"/>
                          </a:solidFill>
                          <a:effectLst/>
                          <a:latin typeface="Tw Cen MT" panose="020B0602020104020603" pitchFamily="34" charset="0"/>
                        </a:rPr>
                        <a:t>         - </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400" b="0" i="0" u="none" strike="noStrike">
                          <a:solidFill>
                            <a:srgbClr val="000000"/>
                          </a:solidFill>
                          <a:effectLst/>
                          <a:latin typeface="Tw Cen MT" panose="020B0602020104020603" pitchFamily="34" charset="0"/>
                        </a:rPr>
                        <a:t>          - </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8"/>
                  </a:ext>
                </a:extLst>
              </a:tr>
              <a:tr h="25180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id-ID" sz="1400" u="none" strike="noStrike" dirty="0">
                          <a:effectLst/>
                          <a:latin typeface="Tw Cen MT" panose="020B0602020104020603" pitchFamily="34" charset="0"/>
                        </a:rPr>
                        <a:t>10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l" defTabSz="918240" rtl="0" eaLnBrk="1" fontAlgn="auto" latinLnBrk="0" hangingPunct="1">
                        <a:lnSpc>
                          <a:spcPct val="100000"/>
                        </a:lnSpc>
                        <a:spcBef>
                          <a:spcPts val="0"/>
                        </a:spcBef>
                        <a:spcAft>
                          <a:spcPts val="0"/>
                        </a:spcAft>
                        <a:buClrTx/>
                        <a:buSzTx/>
                        <a:buFontTx/>
                        <a:buNone/>
                        <a:tabLst/>
                        <a:defRPr/>
                      </a:pPr>
                      <a:r>
                        <a:rPr lang="en-US" sz="1400" u="none" strike="noStrike" dirty="0" err="1">
                          <a:latin typeface="Tw Cen MT" panose="020B0602020104020603" pitchFamily="34" charset="0"/>
                        </a:rPr>
                        <a:t>Imunoserologi</a:t>
                      </a:r>
                      <a:endParaRPr lang="en-US" sz="14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416</a:t>
                      </a:r>
                    </a:p>
                  </a:txBody>
                  <a:tcPr marL="0" marR="0" marT="0" marB="0">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r" fontAlgn="b"/>
                      <a:r>
                        <a:rPr lang="en-US" sz="1400" b="0" i="0" u="none" strike="noStrike">
                          <a:solidFill>
                            <a:srgbClr val="000000"/>
                          </a:solidFill>
                          <a:effectLst/>
                          <a:latin typeface="Tw Cen MT" panose="020B0602020104020603" pitchFamily="34" charset="0"/>
                        </a:rPr>
                        <a:t>       289 </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r" fontAlgn="b"/>
                      <a:r>
                        <a:rPr lang="en-US" sz="1400" b="0" i="0" u="none" strike="noStrike" dirty="0">
                          <a:solidFill>
                            <a:srgbClr val="000000"/>
                          </a:solidFill>
                          <a:effectLst/>
                          <a:latin typeface="Tw Cen MT" panose="020B0602020104020603" pitchFamily="34" charset="0"/>
                        </a:rPr>
                        <a:t>       253 </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r" fontAlgn="b"/>
                      <a:r>
                        <a:rPr lang="en-US" sz="1400" b="0" i="0" u="none" strike="noStrike" dirty="0">
                          <a:solidFill>
                            <a:srgbClr val="000000"/>
                          </a:solidFill>
                          <a:effectLst/>
                          <a:latin typeface="Tw Cen MT" panose="020B0602020104020603" pitchFamily="34" charset="0"/>
                        </a:rPr>
                        <a:t>248</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r" fontAlgn="b"/>
                      <a:r>
                        <a:rPr lang="en-US" sz="1400" b="0" i="0" u="none" strike="noStrike" dirty="0">
                          <a:solidFill>
                            <a:srgbClr val="000000"/>
                          </a:solidFill>
                          <a:effectLst/>
                          <a:latin typeface="Tw Cen MT" panose="020B0602020104020603" pitchFamily="34" charset="0"/>
                        </a:rPr>
                        <a:t>283</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r" fontAlgn="b"/>
                      <a:r>
                        <a:rPr lang="en-US" sz="1400" b="0" i="0" u="none" strike="noStrike" dirty="0">
                          <a:solidFill>
                            <a:srgbClr val="000000"/>
                          </a:solidFill>
                          <a:effectLst/>
                          <a:latin typeface="Tw Cen MT" panose="020B0602020104020603" pitchFamily="34" charset="0"/>
                        </a:rPr>
                        <a:t>      285 </a:t>
                      </a:r>
                    </a:p>
                  </a:txBody>
                  <a:tcPr marL="9525" marR="9525" marT="9525" marB="0" anchor="b">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r" fontAlgn="b"/>
                      <a:r>
                        <a:rPr lang="en-US" sz="1400" b="0" i="0" u="none" strike="noStrike" dirty="0">
                          <a:solidFill>
                            <a:srgbClr val="000000"/>
                          </a:solidFill>
                          <a:effectLst/>
                          <a:latin typeface="Tw Cen MT" panose="020B0602020104020603" pitchFamily="34" charset="0"/>
                        </a:rPr>
                        <a:t>    271 </a:t>
                      </a:r>
                    </a:p>
                  </a:txBody>
                  <a:tcPr marL="9525" marR="9525" marT="9525" marB="0" anchor="b">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r" fontAlgn="b"/>
                      <a:r>
                        <a:rPr lang="en-US" sz="1400" b="0" i="0" u="none" strike="noStrike" dirty="0">
                          <a:solidFill>
                            <a:srgbClr val="000000"/>
                          </a:solidFill>
                          <a:effectLst/>
                          <a:latin typeface="Tw Cen MT" panose="020B0602020104020603" pitchFamily="34" charset="0"/>
                        </a:rPr>
                        <a:t>    304 </a:t>
                      </a:r>
                    </a:p>
                  </a:txBody>
                  <a:tcPr marL="9525" marR="9525" marT="9525" marB="0" anchor="b">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r" fontAlgn="b"/>
                      <a:r>
                        <a:rPr lang="en-US" sz="1400" b="0" i="0" u="none" strike="noStrike" dirty="0">
                          <a:solidFill>
                            <a:srgbClr val="000000"/>
                          </a:solidFill>
                          <a:effectLst/>
                          <a:latin typeface="Tw Cen MT" panose="020B0602020104020603" pitchFamily="34" charset="0"/>
                        </a:rPr>
                        <a:t>     642 </a:t>
                      </a:r>
                    </a:p>
                  </a:txBody>
                  <a:tcPr marL="9525" marR="9525" marT="9525" marB="0" anchor="b">
                    <a:lnL>
                      <a:noFill/>
                    </a:lnL>
                    <a:lnR>
                      <a:noFill/>
                    </a:lnR>
                    <a:lnT>
                      <a:noFill/>
                    </a:lnT>
                    <a:lnB w="12700" cmpd="sng">
                      <a:solidFill>
                        <a:srgbClr val="FFC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
        <p:nvSpPr>
          <p:cNvPr id="2" name="Slide Number Placeholder 1">
            <a:extLst>
              <a:ext uri="{FF2B5EF4-FFF2-40B4-BE49-F238E27FC236}">
                <a16:creationId xmlns:a16="http://schemas.microsoft.com/office/drawing/2014/main" id="{F30CCF83-C468-411B-8AA2-858EDD4CA2DA}"/>
              </a:ext>
            </a:extLst>
          </p:cNvPr>
          <p:cNvSpPr>
            <a:spLocks noGrp="1"/>
          </p:cNvSpPr>
          <p:nvPr>
            <p:ph type="sldNum" sz="quarter" idx="12"/>
          </p:nvPr>
        </p:nvSpPr>
        <p:spPr>
          <a:xfrm>
            <a:off x="10432592" y="6352287"/>
            <a:ext cx="921208" cy="365125"/>
          </a:xfrm>
        </p:spPr>
        <p:txBody>
          <a:bodyPr/>
          <a:lstStyle/>
          <a:p>
            <a:fld id="{565CE74E-AB26-4998-AD42-012C4C1AD076}" type="slidenum">
              <a:rPr lang="zh-CN" altLang="en-US" smtClean="0"/>
              <a:t>23</a:t>
            </a:fld>
            <a:endParaRPr lang="zh-CN" altLang="en-US" dirty="0"/>
          </a:p>
        </p:txBody>
      </p:sp>
      <p:pic>
        <p:nvPicPr>
          <p:cNvPr id="7" name="Picture 6">
            <a:extLst>
              <a:ext uri="{FF2B5EF4-FFF2-40B4-BE49-F238E27FC236}">
                <a16:creationId xmlns:a16="http://schemas.microsoft.com/office/drawing/2014/main" id="{110EE971-A639-472F-BC9F-99FE44A1479C}"/>
              </a:ext>
            </a:extLst>
          </p:cNvPr>
          <p:cNvPicPr>
            <a:picLocks noChangeAspect="1"/>
          </p:cNvPicPr>
          <p:nvPr/>
        </p:nvPicPr>
        <p:blipFill>
          <a:blip r:embed="rId3"/>
          <a:stretch>
            <a:fillRect/>
          </a:stretch>
        </p:blipFill>
        <p:spPr>
          <a:xfrm>
            <a:off x="0" y="0"/>
            <a:ext cx="847417" cy="847417"/>
          </a:xfrm>
          <a:prstGeom prst="rect">
            <a:avLst/>
          </a:prstGeom>
        </p:spPr>
      </p:pic>
      <p:sp>
        <p:nvSpPr>
          <p:cNvPr id="9" name="Rounded Rectangle 5">
            <a:extLst>
              <a:ext uri="{FF2B5EF4-FFF2-40B4-BE49-F238E27FC236}">
                <a16:creationId xmlns:a16="http://schemas.microsoft.com/office/drawing/2014/main" id="{04C3066B-D96A-40CF-A16E-228B27BE8DD3}"/>
              </a:ext>
            </a:extLst>
          </p:cNvPr>
          <p:cNvSpPr/>
          <p:nvPr/>
        </p:nvSpPr>
        <p:spPr>
          <a:xfrm>
            <a:off x="847417" y="2907613"/>
            <a:ext cx="3941151" cy="429079"/>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LABORATORIUM</a:t>
            </a:r>
            <a:endParaRPr lang="en-US" sz="2800" dirty="0">
              <a:solidFill>
                <a:schemeClr val="bg1"/>
              </a:solidFill>
              <a:latin typeface="Tw Cen MT Condensed" panose="020B0606020104020203" pitchFamily="34" charset="0"/>
            </a:endParaRPr>
          </a:p>
        </p:txBody>
      </p:sp>
      <p:graphicFrame>
        <p:nvGraphicFramePr>
          <p:cNvPr id="8" name="Content Placeholder 4">
            <a:extLst>
              <a:ext uri="{FF2B5EF4-FFF2-40B4-BE49-F238E27FC236}">
                <a16:creationId xmlns:a16="http://schemas.microsoft.com/office/drawing/2014/main" id="{2DBFF443-1667-4E09-8FE0-11D9846996C2}"/>
              </a:ext>
            </a:extLst>
          </p:cNvPr>
          <p:cNvGraphicFramePr>
            <a:graphicFrameLocks/>
          </p:cNvGraphicFramePr>
          <p:nvPr>
            <p:extLst>
              <p:ext uri="{D42A27DB-BD31-4B8C-83A1-F6EECF244321}">
                <p14:modId xmlns:p14="http://schemas.microsoft.com/office/powerpoint/2010/main" val="1143292052"/>
              </p:ext>
            </p:extLst>
          </p:nvPr>
        </p:nvGraphicFramePr>
        <p:xfrm>
          <a:off x="829916" y="847417"/>
          <a:ext cx="11187909" cy="1708893"/>
        </p:xfrm>
        <a:graphic>
          <a:graphicData uri="http://schemas.openxmlformats.org/drawingml/2006/table">
            <a:tbl>
              <a:tblPr firstRow="1" firstCol="1" bandRow="1">
                <a:tableStyleId>{3B4B98B0-60AC-42C2-AFA5-B58CD77FA1E5}</a:tableStyleId>
              </a:tblPr>
              <a:tblGrid>
                <a:gridCol w="715010">
                  <a:extLst>
                    <a:ext uri="{9D8B030D-6E8A-4147-A177-3AD203B41FA5}">
                      <a16:colId xmlns:a16="http://schemas.microsoft.com/office/drawing/2014/main" val="20000"/>
                    </a:ext>
                  </a:extLst>
                </a:gridCol>
                <a:gridCol w="2547094">
                  <a:extLst>
                    <a:ext uri="{9D8B030D-6E8A-4147-A177-3AD203B41FA5}">
                      <a16:colId xmlns:a16="http://schemas.microsoft.com/office/drawing/2014/main" val="20001"/>
                    </a:ext>
                  </a:extLst>
                </a:gridCol>
                <a:gridCol w="753373">
                  <a:extLst>
                    <a:ext uri="{9D8B030D-6E8A-4147-A177-3AD203B41FA5}">
                      <a16:colId xmlns:a16="http://schemas.microsoft.com/office/drawing/2014/main" val="20002"/>
                    </a:ext>
                  </a:extLst>
                </a:gridCol>
                <a:gridCol w="861393">
                  <a:extLst>
                    <a:ext uri="{9D8B030D-6E8A-4147-A177-3AD203B41FA5}">
                      <a16:colId xmlns:a16="http://schemas.microsoft.com/office/drawing/2014/main" val="2926319215"/>
                    </a:ext>
                  </a:extLst>
                </a:gridCol>
                <a:gridCol w="901577">
                  <a:extLst>
                    <a:ext uri="{9D8B030D-6E8A-4147-A177-3AD203B41FA5}">
                      <a16:colId xmlns:a16="http://schemas.microsoft.com/office/drawing/2014/main" val="2004694878"/>
                    </a:ext>
                  </a:extLst>
                </a:gridCol>
                <a:gridCol w="901577">
                  <a:extLst>
                    <a:ext uri="{9D8B030D-6E8A-4147-A177-3AD203B41FA5}">
                      <a16:colId xmlns:a16="http://schemas.microsoft.com/office/drawing/2014/main" val="3348267593"/>
                    </a:ext>
                  </a:extLst>
                </a:gridCol>
                <a:gridCol w="901577">
                  <a:extLst>
                    <a:ext uri="{9D8B030D-6E8A-4147-A177-3AD203B41FA5}">
                      <a16:colId xmlns:a16="http://schemas.microsoft.com/office/drawing/2014/main" val="3979047744"/>
                    </a:ext>
                  </a:extLst>
                </a:gridCol>
                <a:gridCol w="901577">
                  <a:extLst>
                    <a:ext uri="{9D8B030D-6E8A-4147-A177-3AD203B41FA5}">
                      <a16:colId xmlns:a16="http://schemas.microsoft.com/office/drawing/2014/main" val="3081819352"/>
                    </a:ext>
                  </a:extLst>
                </a:gridCol>
                <a:gridCol w="901577">
                  <a:extLst>
                    <a:ext uri="{9D8B030D-6E8A-4147-A177-3AD203B41FA5}">
                      <a16:colId xmlns:a16="http://schemas.microsoft.com/office/drawing/2014/main" val="2575447116"/>
                    </a:ext>
                  </a:extLst>
                </a:gridCol>
                <a:gridCol w="901577">
                  <a:extLst>
                    <a:ext uri="{9D8B030D-6E8A-4147-A177-3AD203B41FA5}">
                      <a16:colId xmlns:a16="http://schemas.microsoft.com/office/drawing/2014/main" val="179300147"/>
                    </a:ext>
                  </a:extLst>
                </a:gridCol>
                <a:gridCol w="901577">
                  <a:extLst>
                    <a:ext uri="{9D8B030D-6E8A-4147-A177-3AD203B41FA5}">
                      <a16:colId xmlns:a16="http://schemas.microsoft.com/office/drawing/2014/main" val="3871822105"/>
                    </a:ext>
                  </a:extLst>
                </a:gridCol>
              </a:tblGrid>
              <a:tr h="564069">
                <a:tc>
                  <a:txBody>
                    <a:bodyPr/>
                    <a:lstStyle/>
                    <a:p>
                      <a:pPr algn="ctr"/>
                      <a:r>
                        <a:rPr lang="en-US" sz="1600" dirty="0">
                          <a:latin typeface="Tw Cen MT" panose="020B0602020104020603" pitchFamily="34" charset="0"/>
                        </a:rPr>
                        <a:t>NO</a:t>
                      </a:r>
                      <a:endParaRPr lang="en-US" sz="1600" dirty="0">
                        <a:solidFill>
                          <a:schemeClr val="tx2"/>
                        </a:solidFill>
                        <a:latin typeface="Tw Cen MT" panose="020B0602020104020603" pitchFamily="34" charset="0"/>
                        <a:ea typeface="Verdana"/>
                        <a:cs typeface="Verdana"/>
                      </a:endParaRPr>
                    </a:p>
                  </a:txBody>
                  <a:tcPr marL="182749" marR="182749" marT="68884" marB="68884" anchor="ctr"/>
                </a:tc>
                <a:tc>
                  <a:txBody>
                    <a:bodyPr/>
                    <a:lstStyle/>
                    <a:p>
                      <a:pPr algn="ctr"/>
                      <a:r>
                        <a:rPr lang="en-US" sz="1600" dirty="0">
                          <a:latin typeface="Tw Cen MT" panose="020B0602020104020603" pitchFamily="34" charset="0"/>
                        </a:rPr>
                        <a:t>JENIS KEGIATAN</a:t>
                      </a:r>
                      <a:endParaRPr lang="en-US" sz="1600" dirty="0">
                        <a:solidFill>
                          <a:schemeClr val="tx2"/>
                        </a:solidFill>
                        <a:latin typeface="Tw Cen MT" panose="020B0602020104020603" pitchFamily="34" charset="0"/>
                        <a:ea typeface="Verdana"/>
                        <a:cs typeface="Verdana"/>
                      </a:endParaRPr>
                    </a:p>
                  </a:txBody>
                  <a:tcPr marL="182749" marR="182749" marT="68884" marB="68884" anchor="ctr"/>
                </a:tc>
                <a:tc>
                  <a:txBody>
                    <a:bodyPr/>
                    <a:lstStyle/>
                    <a:p>
                      <a:pPr algn="ctr"/>
                      <a:r>
                        <a:rPr lang="en-US" sz="1600" dirty="0">
                          <a:latin typeface="Tw Cen MT" panose="020B0602020104020603" pitchFamily="34" charset="0"/>
                        </a:rPr>
                        <a:t>JAN</a:t>
                      </a:r>
                      <a:endParaRPr lang="en-US" sz="1600" dirty="0">
                        <a:solidFill>
                          <a:schemeClr val="tx2"/>
                        </a:solidFill>
                        <a:latin typeface="Tw Cen MT" panose="020B0602020104020603" pitchFamily="34" charset="0"/>
                        <a:ea typeface="Verdana"/>
                        <a:cs typeface="Verdana"/>
                      </a:endParaRPr>
                    </a:p>
                  </a:txBody>
                  <a:tcPr marL="182749" marR="182749" marT="68884" marB="68884" anchor="ctr"/>
                </a:tc>
                <a:tc>
                  <a:txBody>
                    <a:bodyPr/>
                    <a:lstStyle/>
                    <a:p>
                      <a:pPr algn="ctr"/>
                      <a:r>
                        <a:rPr lang="en-US" sz="1600" dirty="0">
                          <a:solidFill>
                            <a:schemeClr val="tx2"/>
                          </a:solidFill>
                          <a:latin typeface="Tw Cen MT" panose="020B0602020104020603" pitchFamily="34" charset="0"/>
                          <a:ea typeface="Verdana"/>
                          <a:cs typeface="Verdana"/>
                        </a:rPr>
                        <a:t>FEB</a:t>
                      </a:r>
                    </a:p>
                  </a:txBody>
                  <a:tcPr marL="182749" marR="182749" marT="68884" marB="68884" anchor="ctr"/>
                </a:tc>
                <a:tc>
                  <a:txBody>
                    <a:bodyPr/>
                    <a:lstStyle/>
                    <a:p>
                      <a:pPr algn="ctr"/>
                      <a:r>
                        <a:rPr lang="en-US" sz="1600" dirty="0">
                          <a:solidFill>
                            <a:schemeClr val="tx2"/>
                          </a:solidFill>
                          <a:latin typeface="Tw Cen MT" panose="020B0602020104020603" pitchFamily="34" charset="0"/>
                          <a:ea typeface="Verdana"/>
                          <a:cs typeface="Verdana"/>
                        </a:rPr>
                        <a:t>MAR</a:t>
                      </a:r>
                    </a:p>
                  </a:txBody>
                  <a:tcPr marL="182749" marR="182749" marT="68884" marB="68884" anchor="ctr"/>
                </a:tc>
                <a:tc>
                  <a:txBody>
                    <a:bodyPr/>
                    <a:lstStyle/>
                    <a:p>
                      <a:pPr algn="ctr"/>
                      <a:r>
                        <a:rPr lang="en-US" sz="1600" dirty="0">
                          <a:solidFill>
                            <a:schemeClr val="tx2"/>
                          </a:solidFill>
                          <a:latin typeface="Tw Cen MT" panose="020B0602020104020603" pitchFamily="34" charset="0"/>
                          <a:ea typeface="Verdana"/>
                          <a:cs typeface="Verdana"/>
                        </a:rPr>
                        <a:t>APR</a:t>
                      </a:r>
                    </a:p>
                  </a:txBody>
                  <a:tcPr marL="182749" marR="182749" marT="68884" marB="68884" anchor="ctr"/>
                </a:tc>
                <a:tc>
                  <a:txBody>
                    <a:bodyPr/>
                    <a:lstStyle/>
                    <a:p>
                      <a:pPr algn="ctr"/>
                      <a:r>
                        <a:rPr lang="en-US" sz="1600" dirty="0">
                          <a:solidFill>
                            <a:schemeClr val="tx2"/>
                          </a:solidFill>
                          <a:latin typeface="Tw Cen MT" panose="020B0602020104020603" pitchFamily="34" charset="0"/>
                          <a:ea typeface="Verdana"/>
                          <a:cs typeface="Verdana"/>
                        </a:rPr>
                        <a:t>MEI</a:t>
                      </a:r>
                    </a:p>
                  </a:txBody>
                  <a:tcPr marL="182749" marR="182749" marT="68884" marB="68884" anchor="ctr"/>
                </a:tc>
                <a:tc>
                  <a:txBody>
                    <a:bodyPr/>
                    <a:lstStyle/>
                    <a:p>
                      <a:pPr algn="ctr"/>
                      <a:r>
                        <a:rPr lang="en-US" sz="1600" dirty="0">
                          <a:solidFill>
                            <a:schemeClr val="tx2"/>
                          </a:solidFill>
                          <a:latin typeface="Tw Cen MT" panose="020B0602020104020603" pitchFamily="34" charset="0"/>
                          <a:ea typeface="Verdana"/>
                          <a:cs typeface="Verdana"/>
                        </a:rPr>
                        <a:t>JUN</a:t>
                      </a:r>
                    </a:p>
                  </a:txBody>
                  <a:tcPr marL="182749" marR="182749" marT="68884" marB="68884" anchor="ctr"/>
                </a:tc>
                <a:tc>
                  <a:txBody>
                    <a:bodyPr/>
                    <a:lstStyle/>
                    <a:p>
                      <a:pPr algn="ctr"/>
                      <a:r>
                        <a:rPr lang="en-US" sz="1600" dirty="0">
                          <a:solidFill>
                            <a:schemeClr val="tx2"/>
                          </a:solidFill>
                          <a:latin typeface="Tw Cen MT" panose="020B0602020104020603" pitchFamily="34" charset="0"/>
                          <a:ea typeface="Verdana"/>
                          <a:cs typeface="Verdana"/>
                        </a:rPr>
                        <a:t>JUL</a:t>
                      </a:r>
                    </a:p>
                  </a:txBody>
                  <a:tcPr marL="182749" marR="182749" marT="68884" marB="68884" anchor="ctr"/>
                </a:tc>
                <a:tc>
                  <a:txBody>
                    <a:bodyPr/>
                    <a:lstStyle/>
                    <a:p>
                      <a:pPr algn="ctr"/>
                      <a:r>
                        <a:rPr lang="en-US" sz="1600" dirty="0">
                          <a:solidFill>
                            <a:schemeClr val="tx2"/>
                          </a:solidFill>
                          <a:latin typeface="Tw Cen MT" panose="020B0602020104020603" pitchFamily="34" charset="0"/>
                          <a:ea typeface="Verdana"/>
                          <a:cs typeface="Verdana"/>
                        </a:rPr>
                        <a:t>AGST</a:t>
                      </a:r>
                    </a:p>
                  </a:txBody>
                  <a:tcPr marL="182749" marR="182749" marT="68884" marB="68884" anchor="ctr"/>
                </a:tc>
                <a:tc>
                  <a:txBody>
                    <a:bodyPr/>
                    <a:lstStyle/>
                    <a:p>
                      <a:pPr algn="ctr"/>
                      <a:r>
                        <a:rPr lang="en-US" sz="1600" dirty="0">
                          <a:solidFill>
                            <a:schemeClr val="tx2"/>
                          </a:solidFill>
                          <a:latin typeface="Tw Cen MT" panose="020B0602020104020603" pitchFamily="34" charset="0"/>
                          <a:ea typeface="Verdana"/>
                          <a:cs typeface="Verdana"/>
                        </a:rPr>
                        <a:t>SEP</a:t>
                      </a:r>
                    </a:p>
                  </a:txBody>
                  <a:tcPr marL="182749" marR="182749" marT="68884" marB="68884" anchor="ctr"/>
                </a:tc>
                <a:extLst>
                  <a:ext uri="{0D108BD9-81ED-4DB2-BD59-A6C34878D82A}">
                    <a16:rowId xmlns:a16="http://schemas.microsoft.com/office/drawing/2014/main" val="10000"/>
                  </a:ext>
                </a:extLst>
              </a:tr>
              <a:tr h="338641">
                <a:tc>
                  <a:txBody>
                    <a:bodyPr/>
                    <a:lstStyle/>
                    <a:p>
                      <a:pPr algn="ctr"/>
                      <a:r>
                        <a:rPr lang="en-US" sz="1600" dirty="0">
                          <a:latin typeface="Tw Cen MT" panose="020B0602020104020603" pitchFamily="34" charset="0"/>
                        </a:rPr>
                        <a:t>1</a:t>
                      </a:r>
                      <a:endParaRPr lang="en-US" sz="1600" dirty="0">
                        <a:solidFill>
                          <a:schemeClr val="tx2"/>
                        </a:solidFill>
                        <a:latin typeface="Tw Cen MT" panose="020B0602020104020603" pitchFamily="34" charset="0"/>
                        <a:ea typeface="Verdana"/>
                        <a:cs typeface="Verdana"/>
                      </a:endParaRPr>
                    </a:p>
                  </a:txBody>
                  <a:tcPr marL="182749" marR="182749" marT="68884" marB="68884" anchor="ctr"/>
                </a:tc>
                <a:tc>
                  <a:txBody>
                    <a:bodyPr/>
                    <a:lstStyle/>
                    <a:p>
                      <a:pPr algn="l" fontAlgn="b"/>
                      <a:r>
                        <a:rPr lang="en-US" sz="1600" u="none" strike="noStrike" dirty="0" err="1">
                          <a:latin typeface="Tw Cen MT" panose="020B0602020104020603" pitchFamily="34" charset="0"/>
                        </a:rPr>
                        <a:t>Pelayanan</a:t>
                      </a:r>
                      <a:r>
                        <a:rPr lang="en-US" sz="1600" u="none" strike="noStrike" dirty="0">
                          <a:latin typeface="Tw Cen MT" panose="020B0602020104020603" pitchFamily="34" charset="0"/>
                        </a:rPr>
                        <a:t> </a:t>
                      </a:r>
                      <a:r>
                        <a:rPr lang="en-US" sz="1600" u="none" strike="noStrike" dirty="0" err="1">
                          <a:latin typeface="Tw Cen MT" panose="020B0602020104020603" pitchFamily="34" charset="0"/>
                        </a:rPr>
                        <a:t>Obat</a:t>
                      </a:r>
                      <a:r>
                        <a:rPr lang="en-US" sz="1600" u="none" strike="noStrike" dirty="0">
                          <a:latin typeface="Tw Cen MT" panose="020B0602020104020603" pitchFamily="34" charset="0"/>
                        </a:rPr>
                        <a:t> Rawat Jalan</a:t>
                      </a:r>
                      <a:endParaRPr lang="en-US" sz="1600" b="0" i="0" u="none" strike="noStrike" dirty="0">
                        <a:solidFill>
                          <a:schemeClr val="tx2"/>
                        </a:solidFill>
                        <a:latin typeface="Tw Cen MT" panose="020B0602020104020603" pitchFamily="34" charset="0"/>
                        <a:ea typeface="Verdana"/>
                        <a:cs typeface="Verdana"/>
                      </a:endParaRPr>
                    </a:p>
                  </a:txBody>
                  <a:tcPr marL="19034" marR="19034" marT="14351" marB="0" anchor="ctr"/>
                </a:tc>
                <a:tc>
                  <a:txBody>
                    <a:bodyPr/>
                    <a:lstStyle/>
                    <a:p>
                      <a:pPr algn="ctr"/>
                      <a:r>
                        <a:rPr lang="en-US" sz="1600" dirty="0">
                          <a:latin typeface="Tw Cen MT" panose="020B0602020104020603" pitchFamily="34" charset="0"/>
                        </a:rPr>
                        <a:t>2,599</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2,631 </a:t>
                      </a:r>
                    </a:p>
                  </a:txBody>
                  <a:tcPr marL="9525" marR="9525" marT="9525" marB="0" anchor="ctr"/>
                </a:tc>
                <a:tc>
                  <a:txBody>
                    <a:bodyPr/>
                    <a:lstStyle/>
                    <a:p>
                      <a:pPr algn="ctr" fontAlgn="b"/>
                      <a:r>
                        <a:rPr lang="en-US" sz="1600" b="0" i="0" u="none" strike="noStrike" dirty="0">
                          <a:solidFill>
                            <a:srgbClr val="000000"/>
                          </a:solidFill>
                          <a:effectLst/>
                          <a:latin typeface="Tw Cen MT" panose="020B0602020104020603" pitchFamily="34" charset="0"/>
                        </a:rPr>
                        <a:t>2,803 </a:t>
                      </a:r>
                    </a:p>
                  </a:txBody>
                  <a:tcPr marL="9525" marR="9525" marT="9525" marB="0" anchor="ctr"/>
                </a:tc>
                <a:tc>
                  <a:txBody>
                    <a:bodyPr/>
                    <a:lstStyle/>
                    <a:p>
                      <a:pPr algn="ctr" fontAlgn="b"/>
                      <a:r>
                        <a:rPr lang="en-US" sz="1600" b="0" i="0" u="none" strike="noStrike" dirty="0">
                          <a:solidFill>
                            <a:srgbClr val="000000"/>
                          </a:solidFill>
                          <a:effectLst/>
                          <a:latin typeface="Tw Cen MT" panose="020B0602020104020603" pitchFamily="34" charset="0"/>
                        </a:rPr>
                        <a:t>2,803</a:t>
                      </a:r>
                    </a:p>
                  </a:txBody>
                  <a:tcPr marL="9525" marR="9525" marT="9525" marB="0" anchor="ctr"/>
                </a:tc>
                <a:tc>
                  <a:txBody>
                    <a:bodyPr/>
                    <a:lstStyle/>
                    <a:p>
                      <a:pPr algn="ctr" fontAlgn="b"/>
                      <a:r>
                        <a:rPr lang="en-US" sz="1600" b="0" i="0" u="none" strike="noStrike" dirty="0">
                          <a:solidFill>
                            <a:srgbClr val="000000"/>
                          </a:solidFill>
                          <a:effectLst/>
                          <a:latin typeface="Tw Cen MT" panose="020B0602020104020603" pitchFamily="34" charset="0"/>
                        </a:rPr>
                        <a:t>2,591</a:t>
                      </a:r>
                    </a:p>
                  </a:txBody>
                  <a:tcPr marL="9525" marR="9525" marT="9525" marB="0" anchor="ctr"/>
                </a:tc>
                <a:tc>
                  <a:txBody>
                    <a:bodyPr/>
                    <a:lstStyle/>
                    <a:p>
                      <a:pPr algn="ctr" fontAlgn="b"/>
                      <a:r>
                        <a:rPr lang="en-US" sz="1600" b="0" i="0" u="none" strike="noStrike" dirty="0">
                          <a:solidFill>
                            <a:srgbClr val="000000"/>
                          </a:solidFill>
                          <a:effectLst/>
                          <a:latin typeface="Tw Cen MT" panose="020B0602020104020603" pitchFamily="34" charset="0"/>
                        </a:rPr>
                        <a:t> 2,687  </a:t>
                      </a:r>
                    </a:p>
                  </a:txBody>
                  <a:tcPr marL="9525" marR="9525" marT="9525" marB="0" anchor="ctr"/>
                </a:tc>
                <a:tc>
                  <a:txBody>
                    <a:bodyPr/>
                    <a:lstStyle/>
                    <a:p>
                      <a:pPr algn="ctr" fontAlgn="b"/>
                      <a:r>
                        <a:rPr lang="en-US" sz="1600" b="0" i="0" u="none" strike="noStrike" dirty="0">
                          <a:solidFill>
                            <a:srgbClr val="000000"/>
                          </a:solidFill>
                          <a:effectLst/>
                          <a:latin typeface="Tw Cen MT" panose="020B0602020104020603" pitchFamily="34" charset="0"/>
                        </a:rPr>
                        <a:t>   2,658 </a:t>
                      </a:r>
                    </a:p>
                  </a:txBody>
                  <a:tcPr marL="9525" marR="9525" marT="9525" marB="0" anchor="ctr"/>
                </a:tc>
                <a:tc>
                  <a:txBody>
                    <a:bodyPr/>
                    <a:lstStyle/>
                    <a:p>
                      <a:pPr algn="ctr" fontAlgn="b"/>
                      <a:r>
                        <a:rPr lang="en-US" sz="1600" b="0" i="0" u="none" strike="noStrike" dirty="0">
                          <a:solidFill>
                            <a:srgbClr val="000000"/>
                          </a:solidFill>
                          <a:effectLst/>
                          <a:latin typeface="Tw Cen MT" panose="020B0602020104020603" pitchFamily="34" charset="0"/>
                        </a:rPr>
                        <a:t>   2,674 </a:t>
                      </a:r>
                    </a:p>
                  </a:txBody>
                  <a:tcPr marL="9525" marR="9525" marT="9525" marB="0" anchor="ctr"/>
                </a:tc>
                <a:tc>
                  <a:txBody>
                    <a:bodyPr/>
                    <a:lstStyle/>
                    <a:p>
                      <a:pPr algn="ctr" fontAlgn="b"/>
                      <a:r>
                        <a:rPr lang="en-US" sz="1600" b="0" i="0" u="none" strike="noStrike" dirty="0">
                          <a:solidFill>
                            <a:srgbClr val="000000"/>
                          </a:solidFill>
                          <a:effectLst/>
                          <a:latin typeface="Tw Cen MT" panose="020B0602020104020603" pitchFamily="34" charset="0"/>
                        </a:rPr>
                        <a:t> 2.653  </a:t>
                      </a:r>
                    </a:p>
                  </a:txBody>
                  <a:tcPr marL="9525" marR="9525" marT="9525" marB="0" anchor="ctr"/>
                </a:tc>
                <a:extLst>
                  <a:ext uri="{0D108BD9-81ED-4DB2-BD59-A6C34878D82A}">
                    <a16:rowId xmlns:a16="http://schemas.microsoft.com/office/drawing/2014/main" val="10001"/>
                  </a:ext>
                </a:extLst>
              </a:tr>
              <a:tr h="338641">
                <a:tc>
                  <a:txBody>
                    <a:bodyPr/>
                    <a:lstStyle/>
                    <a:p>
                      <a:pPr algn="ctr"/>
                      <a:r>
                        <a:rPr lang="en-US" sz="1600" dirty="0">
                          <a:latin typeface="Tw Cen MT" panose="020B0602020104020603" pitchFamily="34" charset="0"/>
                        </a:rPr>
                        <a:t>2</a:t>
                      </a:r>
                      <a:endParaRPr lang="en-US" sz="1600" dirty="0">
                        <a:solidFill>
                          <a:schemeClr val="tx2"/>
                        </a:solidFill>
                        <a:latin typeface="Tw Cen MT" panose="020B0602020104020603" pitchFamily="34" charset="0"/>
                        <a:ea typeface="Verdana"/>
                        <a:cs typeface="Verdana"/>
                      </a:endParaRPr>
                    </a:p>
                  </a:txBody>
                  <a:tcPr marL="182749" marR="182749" marT="68884" marB="68884" anchor="ctr"/>
                </a:tc>
                <a:tc>
                  <a:txBody>
                    <a:bodyPr/>
                    <a:lstStyle/>
                    <a:p>
                      <a:pPr algn="l" fontAlgn="b"/>
                      <a:r>
                        <a:rPr lang="en-US" sz="1600" u="none" strike="noStrike" dirty="0" err="1">
                          <a:latin typeface="Tw Cen MT" panose="020B0602020104020603" pitchFamily="34" charset="0"/>
                        </a:rPr>
                        <a:t>Pelayanan</a:t>
                      </a:r>
                      <a:r>
                        <a:rPr lang="en-US" sz="1600" u="none" strike="noStrike" dirty="0">
                          <a:latin typeface="Tw Cen MT" panose="020B0602020104020603" pitchFamily="34" charset="0"/>
                        </a:rPr>
                        <a:t> </a:t>
                      </a:r>
                      <a:r>
                        <a:rPr lang="en-US" sz="1600" u="none" strike="noStrike" dirty="0" err="1">
                          <a:latin typeface="Tw Cen MT" panose="020B0602020104020603" pitchFamily="34" charset="0"/>
                        </a:rPr>
                        <a:t>Obat</a:t>
                      </a:r>
                      <a:r>
                        <a:rPr lang="en-US" sz="1600" u="none" strike="noStrike" dirty="0">
                          <a:latin typeface="Tw Cen MT" panose="020B0602020104020603" pitchFamily="34" charset="0"/>
                        </a:rPr>
                        <a:t> Rawat </a:t>
                      </a:r>
                      <a:r>
                        <a:rPr lang="en-US" sz="1600" u="none" strike="noStrike" dirty="0" err="1">
                          <a:latin typeface="Tw Cen MT" panose="020B0602020104020603" pitchFamily="34" charset="0"/>
                        </a:rPr>
                        <a:t>Inap</a:t>
                      </a:r>
                      <a:endParaRPr lang="en-US" sz="1600" b="0" i="0" u="none" strike="noStrike" dirty="0">
                        <a:solidFill>
                          <a:schemeClr val="tx2"/>
                        </a:solidFill>
                        <a:latin typeface="Tw Cen MT" panose="020B0602020104020603" pitchFamily="34" charset="0"/>
                        <a:ea typeface="Verdana"/>
                        <a:cs typeface="Verdana"/>
                      </a:endParaRPr>
                    </a:p>
                  </a:txBody>
                  <a:tcPr marL="19034" marR="19034" marT="14351" marB="0" anchor="ctr"/>
                </a:tc>
                <a:tc>
                  <a:txBody>
                    <a:bodyPr/>
                    <a:lstStyle/>
                    <a:p>
                      <a:pPr algn="ctr"/>
                      <a:r>
                        <a:rPr lang="en-US" sz="1600" dirty="0">
                          <a:latin typeface="Tw Cen MT" panose="020B0602020104020603" pitchFamily="34" charset="0"/>
                        </a:rPr>
                        <a:t>1,633</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1,313 </a:t>
                      </a:r>
                    </a:p>
                  </a:txBody>
                  <a:tcPr marL="9525" marR="9525" marT="9525" marB="0" anchor="ctr"/>
                </a:tc>
                <a:tc>
                  <a:txBody>
                    <a:bodyPr/>
                    <a:lstStyle/>
                    <a:p>
                      <a:pPr algn="ctr" fontAlgn="b"/>
                      <a:r>
                        <a:rPr lang="en-US" sz="1600" b="0" i="0" u="none" strike="noStrike" dirty="0">
                          <a:solidFill>
                            <a:srgbClr val="000000"/>
                          </a:solidFill>
                          <a:effectLst/>
                          <a:latin typeface="Tw Cen MT" panose="020B0602020104020603" pitchFamily="34" charset="0"/>
                        </a:rPr>
                        <a:t>1,443 </a:t>
                      </a:r>
                    </a:p>
                  </a:txBody>
                  <a:tcPr marL="9525" marR="9525" marT="9525" marB="0" anchor="ctr"/>
                </a:tc>
                <a:tc>
                  <a:txBody>
                    <a:bodyPr/>
                    <a:lstStyle/>
                    <a:p>
                      <a:pPr algn="ctr" fontAlgn="b"/>
                      <a:r>
                        <a:rPr lang="en-US" sz="1600" b="0" i="0" u="none" strike="noStrike" dirty="0">
                          <a:solidFill>
                            <a:srgbClr val="000000"/>
                          </a:solidFill>
                          <a:effectLst/>
                          <a:latin typeface="Tw Cen MT" panose="020B0602020104020603" pitchFamily="34" charset="0"/>
                        </a:rPr>
                        <a:t>1,331</a:t>
                      </a:r>
                    </a:p>
                  </a:txBody>
                  <a:tcPr marL="9525" marR="9525" marT="9525" marB="0" anchor="ctr"/>
                </a:tc>
                <a:tc>
                  <a:txBody>
                    <a:bodyPr/>
                    <a:lstStyle/>
                    <a:p>
                      <a:pPr algn="ctr" fontAlgn="b"/>
                      <a:r>
                        <a:rPr lang="en-US" sz="1600" b="0" i="0" u="none" strike="noStrike" dirty="0">
                          <a:solidFill>
                            <a:srgbClr val="000000"/>
                          </a:solidFill>
                          <a:effectLst/>
                          <a:latin typeface="Tw Cen MT" panose="020B0602020104020603" pitchFamily="34" charset="0"/>
                        </a:rPr>
                        <a:t>1,330</a:t>
                      </a: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Tw Cen MT" panose="020B0602020104020603" pitchFamily="34" charset="0"/>
                        </a:rPr>
                        <a:t>1,687 </a:t>
                      </a:r>
                    </a:p>
                  </a:txBody>
                  <a:tcPr marL="9525" marR="9525" marT="9525" marB="0" anchor="ctr"/>
                </a:tc>
                <a:tc>
                  <a:txBody>
                    <a:bodyPr/>
                    <a:lstStyle/>
                    <a:p>
                      <a:pPr algn="ctr" fontAlgn="b"/>
                      <a:r>
                        <a:rPr lang="en-US" sz="1600" b="0" i="0" u="none" strike="noStrike" dirty="0">
                          <a:solidFill>
                            <a:srgbClr val="000000"/>
                          </a:solidFill>
                          <a:effectLst/>
                          <a:latin typeface="Tw Cen MT" panose="020B0602020104020603" pitchFamily="34" charset="0"/>
                        </a:rPr>
                        <a:t>   2,166 </a:t>
                      </a:r>
                    </a:p>
                  </a:txBody>
                  <a:tcPr marL="9525" marR="9525" marT="9525" marB="0" anchor="ctr"/>
                </a:tc>
                <a:tc>
                  <a:txBody>
                    <a:bodyPr/>
                    <a:lstStyle/>
                    <a:p>
                      <a:pPr algn="ctr" fontAlgn="b"/>
                      <a:r>
                        <a:rPr lang="en-US" sz="1600" b="0" i="0" u="none" strike="noStrike" dirty="0">
                          <a:solidFill>
                            <a:srgbClr val="000000"/>
                          </a:solidFill>
                          <a:effectLst/>
                          <a:latin typeface="Tw Cen MT" panose="020B0602020104020603" pitchFamily="34" charset="0"/>
                        </a:rPr>
                        <a:t>   1,812 </a:t>
                      </a:r>
                    </a:p>
                  </a:txBody>
                  <a:tcPr marL="9525" marR="9525" marT="9525" marB="0" anchor="ctr"/>
                </a:tc>
                <a:tc>
                  <a:txBody>
                    <a:bodyPr/>
                    <a:lstStyle/>
                    <a:p>
                      <a:pPr algn="ctr" fontAlgn="b"/>
                      <a:r>
                        <a:rPr lang="en-US" sz="1600" b="0" i="0" u="none" strike="noStrike" dirty="0">
                          <a:solidFill>
                            <a:srgbClr val="000000"/>
                          </a:solidFill>
                          <a:effectLst/>
                          <a:latin typeface="Tw Cen MT" panose="020B0602020104020603" pitchFamily="34" charset="0"/>
                        </a:rPr>
                        <a:t>1.193</a:t>
                      </a:r>
                    </a:p>
                  </a:txBody>
                  <a:tcPr marL="9525" marR="9525" marT="9525" marB="0" anchor="ctr"/>
                </a:tc>
                <a:extLst>
                  <a:ext uri="{0D108BD9-81ED-4DB2-BD59-A6C34878D82A}">
                    <a16:rowId xmlns:a16="http://schemas.microsoft.com/office/drawing/2014/main" val="10002"/>
                  </a:ext>
                </a:extLst>
              </a:tr>
              <a:tr h="338641">
                <a:tc>
                  <a:txBody>
                    <a:bodyPr/>
                    <a:lstStyle/>
                    <a:p>
                      <a:pPr algn="ctr"/>
                      <a:r>
                        <a:rPr lang="en-US" sz="1600" dirty="0">
                          <a:latin typeface="Tw Cen MT" panose="020B0602020104020603" pitchFamily="34" charset="0"/>
                        </a:rPr>
                        <a:t>3</a:t>
                      </a:r>
                      <a:endParaRPr lang="en-US" sz="1600" dirty="0">
                        <a:solidFill>
                          <a:schemeClr val="tx2"/>
                        </a:solidFill>
                        <a:latin typeface="Tw Cen MT" panose="020B0602020104020603" pitchFamily="34" charset="0"/>
                        <a:ea typeface="Verdana"/>
                        <a:cs typeface="Verdana"/>
                      </a:endParaRPr>
                    </a:p>
                  </a:txBody>
                  <a:tcPr marL="182749" marR="182749" marT="68884" marB="68884" anchor="ctr"/>
                </a:tc>
                <a:tc>
                  <a:txBody>
                    <a:bodyPr/>
                    <a:lstStyle/>
                    <a:p>
                      <a:pPr algn="l" fontAlgn="b"/>
                      <a:r>
                        <a:rPr lang="en-US" sz="1600" u="none" strike="noStrike" dirty="0" err="1">
                          <a:latin typeface="Tw Cen MT" panose="020B0602020104020603" pitchFamily="34" charset="0"/>
                        </a:rPr>
                        <a:t>Pelayanan</a:t>
                      </a:r>
                      <a:r>
                        <a:rPr lang="en-US" sz="1600" u="none" strike="noStrike" dirty="0">
                          <a:latin typeface="Tw Cen MT" panose="020B0602020104020603" pitchFamily="34" charset="0"/>
                        </a:rPr>
                        <a:t> </a:t>
                      </a:r>
                      <a:r>
                        <a:rPr lang="en-US" sz="1600" u="none" strike="noStrike" dirty="0" err="1">
                          <a:latin typeface="Tw Cen MT" panose="020B0602020104020603" pitchFamily="34" charset="0"/>
                        </a:rPr>
                        <a:t>Obat</a:t>
                      </a:r>
                      <a:r>
                        <a:rPr lang="en-US" sz="1600" u="none" strike="noStrike" dirty="0">
                          <a:latin typeface="Tw Cen MT" panose="020B0602020104020603" pitchFamily="34" charset="0"/>
                        </a:rPr>
                        <a:t> IGD</a:t>
                      </a:r>
                      <a:endParaRPr lang="en-US" sz="1600" b="0" i="0" u="none" strike="noStrike" dirty="0">
                        <a:solidFill>
                          <a:schemeClr val="tx2"/>
                        </a:solidFill>
                        <a:latin typeface="Tw Cen MT" panose="020B0602020104020603" pitchFamily="34" charset="0"/>
                        <a:ea typeface="Verdana"/>
                        <a:cs typeface="Verdana"/>
                      </a:endParaRPr>
                    </a:p>
                  </a:txBody>
                  <a:tcPr marL="19034" marR="19034" marT="14351" marB="0" anchor="ctr"/>
                </a:tc>
                <a:tc>
                  <a:txBody>
                    <a:bodyPr/>
                    <a:lstStyle/>
                    <a:p>
                      <a:pPr algn="ctr"/>
                      <a:r>
                        <a:rPr lang="en-US" sz="1600" dirty="0">
                          <a:latin typeface="Tw Cen MT" panose="020B0602020104020603" pitchFamily="34" charset="0"/>
                        </a:rPr>
                        <a:t>529</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462 </a:t>
                      </a:r>
                    </a:p>
                  </a:txBody>
                  <a:tcPr marL="9525" marR="9525" marT="9525" marB="0" anchor="ctr"/>
                </a:tc>
                <a:tc>
                  <a:txBody>
                    <a:bodyPr/>
                    <a:lstStyle/>
                    <a:p>
                      <a:pPr algn="ctr" fontAlgn="b"/>
                      <a:r>
                        <a:rPr lang="en-US" sz="1600" b="0" i="0" u="none" strike="noStrike" dirty="0">
                          <a:solidFill>
                            <a:srgbClr val="000000"/>
                          </a:solidFill>
                          <a:effectLst/>
                          <a:latin typeface="Tw Cen MT" panose="020B0602020104020603" pitchFamily="34" charset="0"/>
                        </a:rPr>
                        <a:t>482 </a:t>
                      </a:r>
                    </a:p>
                  </a:txBody>
                  <a:tcPr marL="9525" marR="9525" marT="9525" marB="0" anchor="ctr"/>
                </a:tc>
                <a:tc>
                  <a:txBody>
                    <a:bodyPr/>
                    <a:lstStyle/>
                    <a:p>
                      <a:pPr algn="ctr" fontAlgn="b"/>
                      <a:r>
                        <a:rPr lang="en-US" sz="1600" b="0" i="0" u="none" strike="noStrike" dirty="0">
                          <a:solidFill>
                            <a:srgbClr val="000000"/>
                          </a:solidFill>
                          <a:effectLst/>
                          <a:latin typeface="Tw Cen MT" panose="020B0602020104020603" pitchFamily="34" charset="0"/>
                        </a:rPr>
                        <a:t>496</a:t>
                      </a:r>
                    </a:p>
                  </a:txBody>
                  <a:tcPr marL="9525" marR="9525" marT="9525" marB="0" anchor="ctr"/>
                </a:tc>
                <a:tc>
                  <a:txBody>
                    <a:bodyPr/>
                    <a:lstStyle/>
                    <a:p>
                      <a:pPr algn="ctr" fontAlgn="b"/>
                      <a:r>
                        <a:rPr lang="en-US" sz="1600" b="0" i="0" u="none" strike="noStrike" dirty="0">
                          <a:solidFill>
                            <a:srgbClr val="000000"/>
                          </a:solidFill>
                          <a:effectLst/>
                          <a:latin typeface="Tw Cen MT" panose="020B0602020104020603" pitchFamily="34" charset="0"/>
                        </a:rPr>
                        <a:t>449</a:t>
                      </a: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Tw Cen MT" panose="020B0602020104020603" pitchFamily="34" charset="0"/>
                        </a:rPr>
                        <a:t>566 </a:t>
                      </a:r>
                    </a:p>
                  </a:txBody>
                  <a:tcPr marL="9525" marR="9525" marT="9525" marB="0" anchor="ctr"/>
                </a:tc>
                <a:tc>
                  <a:txBody>
                    <a:bodyPr/>
                    <a:lstStyle/>
                    <a:p>
                      <a:pPr algn="ctr" fontAlgn="b"/>
                      <a:r>
                        <a:rPr lang="en-US" sz="1600" b="0" i="0" u="none" strike="noStrike" dirty="0">
                          <a:solidFill>
                            <a:srgbClr val="000000"/>
                          </a:solidFill>
                          <a:effectLst/>
                          <a:latin typeface="Tw Cen MT" panose="020B0602020104020603" pitchFamily="34" charset="0"/>
                        </a:rPr>
                        <a:t>      802 </a:t>
                      </a:r>
                    </a:p>
                  </a:txBody>
                  <a:tcPr marL="9525" marR="9525" marT="9525" marB="0" anchor="ctr"/>
                </a:tc>
                <a:tc>
                  <a:txBody>
                    <a:bodyPr/>
                    <a:lstStyle/>
                    <a:p>
                      <a:pPr algn="ctr" fontAlgn="b"/>
                      <a:r>
                        <a:rPr lang="en-US" sz="1600" b="0" i="0" u="none" strike="noStrike" dirty="0">
                          <a:solidFill>
                            <a:srgbClr val="000000"/>
                          </a:solidFill>
                          <a:effectLst/>
                          <a:latin typeface="Tw Cen MT" panose="020B0602020104020603" pitchFamily="34" charset="0"/>
                        </a:rPr>
                        <a:t>      423 </a:t>
                      </a:r>
                    </a:p>
                  </a:txBody>
                  <a:tcPr marL="9525" marR="9525" marT="9525" marB="0" anchor="ctr"/>
                </a:tc>
                <a:tc>
                  <a:txBody>
                    <a:bodyPr/>
                    <a:lstStyle/>
                    <a:p>
                      <a:pPr algn="ctr" fontAlgn="b"/>
                      <a:r>
                        <a:rPr lang="en-US" sz="1600" b="0" i="0" u="none" strike="noStrike" dirty="0">
                          <a:solidFill>
                            <a:srgbClr val="000000"/>
                          </a:solidFill>
                          <a:effectLst/>
                          <a:latin typeface="Tw Cen MT" panose="020B0602020104020603" pitchFamily="34" charset="0"/>
                        </a:rPr>
                        <a:t>341</a:t>
                      </a:r>
                    </a:p>
                  </a:txBody>
                  <a:tcPr marL="9525" marR="9525" marT="9525"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134498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a:extLst>
              <a:ext uri="{FF2B5EF4-FFF2-40B4-BE49-F238E27FC236}">
                <a16:creationId xmlns:a16="http://schemas.microsoft.com/office/drawing/2014/main" id="{9477CE2B-7C3B-4715-A5AB-D12A444CB2C5}"/>
              </a:ext>
            </a:extLst>
          </p:cNvPr>
          <p:cNvGraphicFramePr>
            <a:graphicFrameLocks/>
          </p:cNvGraphicFramePr>
          <p:nvPr>
            <p:extLst>
              <p:ext uri="{D42A27DB-BD31-4B8C-83A1-F6EECF244321}">
                <p14:modId xmlns:p14="http://schemas.microsoft.com/office/powerpoint/2010/main" val="1559495231"/>
              </p:ext>
            </p:extLst>
          </p:nvPr>
        </p:nvGraphicFramePr>
        <p:xfrm>
          <a:off x="145143" y="667303"/>
          <a:ext cx="9768112" cy="6155639"/>
        </p:xfrm>
        <a:graphic>
          <a:graphicData uri="http://schemas.openxmlformats.org/drawingml/2006/table">
            <a:tbl>
              <a:tblPr firstRow="1" bandRow="1"/>
              <a:tblGrid>
                <a:gridCol w="781480">
                  <a:extLst>
                    <a:ext uri="{9D8B030D-6E8A-4147-A177-3AD203B41FA5}">
                      <a16:colId xmlns:a16="http://schemas.microsoft.com/office/drawing/2014/main" val="20000"/>
                    </a:ext>
                  </a:extLst>
                </a:gridCol>
                <a:gridCol w="1510919">
                  <a:extLst>
                    <a:ext uri="{9D8B030D-6E8A-4147-A177-3AD203B41FA5}">
                      <a16:colId xmlns:a16="http://schemas.microsoft.com/office/drawing/2014/main" val="20001"/>
                    </a:ext>
                  </a:extLst>
                </a:gridCol>
                <a:gridCol w="828896">
                  <a:extLst>
                    <a:ext uri="{9D8B030D-6E8A-4147-A177-3AD203B41FA5}">
                      <a16:colId xmlns:a16="http://schemas.microsoft.com/office/drawing/2014/main" val="20002"/>
                    </a:ext>
                  </a:extLst>
                </a:gridCol>
                <a:gridCol w="838506">
                  <a:extLst>
                    <a:ext uri="{9D8B030D-6E8A-4147-A177-3AD203B41FA5}">
                      <a16:colId xmlns:a16="http://schemas.microsoft.com/office/drawing/2014/main" val="3897293501"/>
                    </a:ext>
                  </a:extLst>
                </a:gridCol>
                <a:gridCol w="928762">
                  <a:extLst>
                    <a:ext uri="{9D8B030D-6E8A-4147-A177-3AD203B41FA5}">
                      <a16:colId xmlns:a16="http://schemas.microsoft.com/office/drawing/2014/main" val="969662850"/>
                    </a:ext>
                  </a:extLst>
                </a:gridCol>
                <a:gridCol w="891454">
                  <a:extLst>
                    <a:ext uri="{9D8B030D-6E8A-4147-A177-3AD203B41FA5}">
                      <a16:colId xmlns:a16="http://schemas.microsoft.com/office/drawing/2014/main" val="1994472049"/>
                    </a:ext>
                  </a:extLst>
                </a:gridCol>
                <a:gridCol w="797619">
                  <a:extLst>
                    <a:ext uri="{9D8B030D-6E8A-4147-A177-3AD203B41FA5}">
                      <a16:colId xmlns:a16="http://schemas.microsoft.com/office/drawing/2014/main" val="558473979"/>
                    </a:ext>
                  </a:extLst>
                </a:gridCol>
                <a:gridCol w="797619">
                  <a:extLst>
                    <a:ext uri="{9D8B030D-6E8A-4147-A177-3AD203B41FA5}">
                      <a16:colId xmlns:a16="http://schemas.microsoft.com/office/drawing/2014/main" val="1822592790"/>
                    </a:ext>
                  </a:extLst>
                </a:gridCol>
                <a:gridCol w="797619">
                  <a:extLst>
                    <a:ext uri="{9D8B030D-6E8A-4147-A177-3AD203B41FA5}">
                      <a16:colId xmlns:a16="http://schemas.microsoft.com/office/drawing/2014/main" val="1476033133"/>
                    </a:ext>
                  </a:extLst>
                </a:gridCol>
                <a:gridCol w="797619">
                  <a:extLst>
                    <a:ext uri="{9D8B030D-6E8A-4147-A177-3AD203B41FA5}">
                      <a16:colId xmlns:a16="http://schemas.microsoft.com/office/drawing/2014/main" val="2148979100"/>
                    </a:ext>
                  </a:extLst>
                </a:gridCol>
                <a:gridCol w="797619">
                  <a:extLst>
                    <a:ext uri="{9D8B030D-6E8A-4147-A177-3AD203B41FA5}">
                      <a16:colId xmlns:a16="http://schemas.microsoft.com/office/drawing/2014/main" val="549198526"/>
                    </a:ext>
                  </a:extLst>
                </a:gridCol>
              </a:tblGrid>
              <a:tr h="547236">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15" marR="182715" marT="68863" marB="6886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JENIS KEGIATAN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15" marR="182715" marT="68863" marB="6886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15" marR="182715" marT="68863" marB="6886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715" marR="182715" marT="68863" marB="6886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182715" marR="182715" marT="68863" marB="6886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APR</a:t>
                      </a:r>
                    </a:p>
                  </a:txBody>
                  <a:tcPr marL="182715" marR="182715" marT="68863" marB="6886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MEI</a:t>
                      </a:r>
                    </a:p>
                  </a:txBody>
                  <a:tcPr marL="182715" marR="182715" marT="68863" marB="6886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JUN</a:t>
                      </a:r>
                    </a:p>
                  </a:txBody>
                  <a:tcPr marL="182715" marR="182715" marT="68863" marB="6886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JUL</a:t>
                      </a:r>
                    </a:p>
                  </a:txBody>
                  <a:tcPr marL="182715" marR="182715" marT="68863" marB="6886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AGST</a:t>
                      </a:r>
                    </a:p>
                  </a:txBody>
                  <a:tcPr marL="182715" marR="182715" marT="68863" marB="6886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SEP</a:t>
                      </a:r>
                    </a:p>
                  </a:txBody>
                  <a:tcPr marL="182715" marR="182715" marT="68863" marB="6886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540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Cranium AP/LAT</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1"/>
                  </a:ext>
                </a:extLst>
              </a:tr>
              <a:tr h="2207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Thorax AP/LAT</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55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42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40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47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07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3</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Abdomen</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2207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4</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BNO</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2762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5</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Cervical AP/LAT/OBLIQ</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5"/>
                  </a:ext>
                </a:extLst>
              </a:tr>
              <a:tr h="2207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6</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a:rPr>
                        <a:t>Vert Thoracal</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2762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7</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a:rPr>
                        <a:t>Vert </a:t>
                      </a:r>
                      <a:r>
                        <a:rPr lang="en-US" sz="1400" u="none" strike="noStrike" dirty="0" err="1">
                          <a:latin typeface="Tw Cen MT"/>
                        </a:rPr>
                        <a:t>Thoracolumbal</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7"/>
                  </a:ext>
                </a:extLst>
              </a:tr>
              <a:tr h="2207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8</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a:rPr>
                        <a:t>Vert </a:t>
                      </a:r>
                      <a:r>
                        <a:rPr lang="en-US" sz="1400" u="none" strike="noStrike" dirty="0" err="1">
                          <a:latin typeface="Tw Cen MT"/>
                        </a:rPr>
                        <a:t>Lumbalis</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540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9</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Vert Lumbosacral</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9"/>
                  </a:ext>
                </a:extLst>
              </a:tr>
              <a:tr h="2207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10</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Os Sacrum</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207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Os Coccygeus</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1"/>
                  </a:ext>
                </a:extLst>
              </a:tr>
              <a:tr h="42762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rPr>
                        <a:t>Extremitas</a:t>
                      </a:r>
                      <a:r>
                        <a:rPr lang="en-US" sz="1400" u="none" strike="noStrike" dirty="0">
                          <a:latin typeface="Tw Cen MT"/>
                        </a:rPr>
                        <a:t> Superior</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3711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13</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rPr>
                        <a:t>Extremitas</a:t>
                      </a:r>
                      <a:r>
                        <a:rPr lang="en-US" sz="1400" u="none" strike="noStrike" dirty="0">
                          <a:latin typeface="Tw Cen MT"/>
                        </a:rPr>
                        <a:t> Inferior</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3"/>
                  </a:ext>
                </a:extLst>
              </a:tr>
              <a:tr h="2207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14</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Colon In Loop</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207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15</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IVP</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5"/>
                  </a:ext>
                </a:extLst>
              </a:tr>
              <a:tr h="2207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16</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USG</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7</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3</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7</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207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17</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Panoramic</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7"/>
                  </a:ext>
                </a:extLst>
              </a:tr>
              <a:tr h="2207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18</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Pelvis/ Hip Joint</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2207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19</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BMD</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3815621696"/>
                  </a:ext>
                </a:extLst>
              </a:tr>
              <a:tr h="2207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20</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CT Scan</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8</a:t>
                      </a:r>
                    </a:p>
                  </a:txBody>
                  <a:tcPr marL="9525" marR="9525" marT="9525" marB="0" anchor="b">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3</a:t>
                      </a:r>
                    </a:p>
                  </a:txBody>
                  <a:tcPr marL="9525" marR="9525" marT="9525" marB="0" anchor="b">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6</a:t>
                      </a:r>
                    </a:p>
                  </a:txBody>
                  <a:tcPr marL="9525" marR="9525" marT="9525" marB="0" anchor="b">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3</a:t>
                      </a:r>
                    </a:p>
                  </a:txBody>
                  <a:tcPr marL="9525" marR="9525" marT="9525" marB="0" anchor="b">
                    <a:lnL>
                      <a:noFill/>
                    </a:lnL>
                    <a:lnR>
                      <a:noFill/>
                    </a:lnR>
                    <a:lnT>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r h="220765">
                <a:tc>
                  <a:txBody>
                    <a:bodyPr/>
                    <a:lstStyle/>
                    <a:p>
                      <a:pPr algn="ctr" fontAlgn="b"/>
                      <a:r>
                        <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21</a:t>
                      </a:r>
                    </a:p>
                  </a:txBody>
                  <a:tcPr marL="19033" marR="19033" marT="14348"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l" fontAlgn="b"/>
                      <a:r>
                        <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X-Ray</a:t>
                      </a:r>
                    </a:p>
                  </a:txBody>
                  <a:tcPr marL="19033" marR="19033" marT="14348"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41</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65</a:t>
                      </a:r>
                    </a:p>
                  </a:txBody>
                  <a:tcPr marL="9525" marR="9525" marT="9525" marB="0" anchor="b">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131</a:t>
                      </a:r>
                    </a:p>
                  </a:txBody>
                  <a:tcPr marL="9525" marR="9525" marT="9525" marB="0" anchor="b">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72</a:t>
                      </a:r>
                    </a:p>
                  </a:txBody>
                  <a:tcPr marL="9525" marR="9525" marT="9525" marB="0" anchor="b">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31</a:t>
                      </a:r>
                    </a:p>
                  </a:txBody>
                  <a:tcPr marL="9525" marR="9525" marT="9525" marB="0" anchor="b">
                    <a:lnL>
                      <a:noFill/>
                    </a:lnL>
                    <a:lnR>
                      <a:noFill/>
                    </a:lnR>
                    <a:lnT>
                      <a:noFill/>
                    </a:lnT>
                    <a:lnB w="12700" cmpd="sng">
                      <a:solidFill>
                        <a:srgbClr val="ED7D31"/>
                      </a:solidFill>
                    </a:lnB>
                    <a:lnTlToBr w="12700" cmpd="sng">
                      <a:noFill/>
                      <a:prstDash val="solid"/>
                    </a:lnTlToBr>
                    <a:lnBlToTr w="12700" cmpd="sng">
                      <a:noFill/>
                      <a:prstDash val="solid"/>
                    </a:lnBlToTr>
                    <a:noFill/>
                  </a:tcPr>
                </a:tc>
                <a:extLst>
                  <a:ext uri="{0D108BD9-81ED-4DB2-BD59-A6C34878D82A}">
                    <a16:rowId xmlns:a16="http://schemas.microsoft.com/office/drawing/2014/main" val="3067589807"/>
                  </a:ext>
                </a:extLst>
              </a:tr>
            </a:tbl>
          </a:graphicData>
        </a:graphic>
      </p:graphicFrame>
      <p:sp>
        <p:nvSpPr>
          <p:cNvPr id="5" name="Rounded Rectangle 5">
            <a:extLst>
              <a:ext uri="{FF2B5EF4-FFF2-40B4-BE49-F238E27FC236}">
                <a16:creationId xmlns:a16="http://schemas.microsoft.com/office/drawing/2014/main" id="{08104A6E-D292-48B7-B6D3-FBF3E4D9F64B}"/>
              </a:ext>
            </a:extLst>
          </p:cNvPr>
          <p:cNvSpPr/>
          <p:nvPr/>
        </p:nvSpPr>
        <p:spPr>
          <a:xfrm>
            <a:off x="145145" y="111974"/>
            <a:ext cx="3290256"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RADIOLOGI </a:t>
            </a:r>
            <a:endParaRPr lang="en-US" sz="2800" dirty="0">
              <a:solidFill>
                <a:schemeClr val="bg1"/>
              </a:solidFill>
              <a:latin typeface="Tw Cen MT Condensed" panose="020B0606020104020203" pitchFamily="34" charset="0"/>
            </a:endParaRPr>
          </a:p>
        </p:txBody>
      </p:sp>
      <p:sp>
        <p:nvSpPr>
          <p:cNvPr id="2" name="Slide Number Placeholder 1">
            <a:extLst>
              <a:ext uri="{FF2B5EF4-FFF2-40B4-BE49-F238E27FC236}">
                <a16:creationId xmlns:a16="http://schemas.microsoft.com/office/drawing/2014/main" id="{CA49EB7E-5335-433A-9420-AF26D48B1400}"/>
              </a:ext>
            </a:extLst>
          </p:cNvPr>
          <p:cNvSpPr>
            <a:spLocks noGrp="1"/>
          </p:cNvSpPr>
          <p:nvPr>
            <p:ph type="sldNum" sz="quarter" idx="12"/>
          </p:nvPr>
        </p:nvSpPr>
        <p:spPr/>
        <p:txBody>
          <a:bodyPr/>
          <a:lstStyle/>
          <a:p>
            <a:fld id="{565CE74E-AB26-4998-AD42-012C4C1AD076}" type="slidenum">
              <a:rPr lang="zh-CN" altLang="en-US" smtClean="0"/>
              <a:t>24</a:t>
            </a:fld>
            <a:endParaRPr lang="zh-CN" altLang="en-US"/>
          </a:p>
        </p:txBody>
      </p:sp>
    </p:spTree>
    <p:extLst>
      <p:ext uri="{BB962C8B-B14F-4D97-AF65-F5344CB8AC3E}">
        <p14:creationId xmlns:p14="http://schemas.microsoft.com/office/powerpoint/2010/main" val="21460328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49EB7E-5335-433A-9420-AF26D48B1400}"/>
              </a:ext>
            </a:extLst>
          </p:cNvPr>
          <p:cNvSpPr>
            <a:spLocks noGrp="1"/>
          </p:cNvSpPr>
          <p:nvPr>
            <p:ph type="sldNum" sz="quarter" idx="12"/>
          </p:nvPr>
        </p:nvSpPr>
        <p:spPr/>
        <p:txBody>
          <a:bodyPr/>
          <a:lstStyle/>
          <a:p>
            <a:fld id="{565CE74E-AB26-4998-AD42-012C4C1AD076}" type="slidenum">
              <a:rPr lang="zh-CN" altLang="en-US" smtClean="0"/>
              <a:t>25</a:t>
            </a:fld>
            <a:endParaRPr lang="zh-CN" altLang="en-US"/>
          </a:p>
        </p:txBody>
      </p:sp>
      <p:pic>
        <p:nvPicPr>
          <p:cNvPr id="7" name="Picture 6">
            <a:extLst>
              <a:ext uri="{FF2B5EF4-FFF2-40B4-BE49-F238E27FC236}">
                <a16:creationId xmlns:a16="http://schemas.microsoft.com/office/drawing/2014/main" id="{9631AEDF-9A5B-4921-9C47-26D8CAB1B47E}"/>
              </a:ext>
            </a:extLst>
          </p:cNvPr>
          <p:cNvPicPr>
            <a:picLocks noChangeAspect="1"/>
          </p:cNvPicPr>
          <p:nvPr/>
        </p:nvPicPr>
        <p:blipFill>
          <a:blip r:embed="rId3"/>
          <a:stretch>
            <a:fillRect/>
          </a:stretch>
        </p:blipFill>
        <p:spPr>
          <a:xfrm>
            <a:off x="621047" y="-65819"/>
            <a:ext cx="810838" cy="688570"/>
          </a:xfrm>
          <a:prstGeom prst="rect">
            <a:avLst/>
          </a:prstGeom>
        </p:spPr>
      </p:pic>
      <p:sp>
        <p:nvSpPr>
          <p:cNvPr id="8" name="Rounded Rectangle 5">
            <a:extLst>
              <a:ext uri="{FF2B5EF4-FFF2-40B4-BE49-F238E27FC236}">
                <a16:creationId xmlns:a16="http://schemas.microsoft.com/office/drawing/2014/main" id="{71B89D87-CFD0-4676-BCB7-79F829252469}"/>
              </a:ext>
            </a:extLst>
          </p:cNvPr>
          <p:cNvSpPr/>
          <p:nvPr/>
        </p:nvSpPr>
        <p:spPr>
          <a:xfrm>
            <a:off x="1499934" y="94462"/>
            <a:ext cx="3832450" cy="454047"/>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REHABILITASI MEDIK </a:t>
            </a:r>
            <a:endParaRPr lang="en-US" sz="2400" dirty="0">
              <a:solidFill>
                <a:schemeClr val="bg1"/>
              </a:solidFill>
              <a:latin typeface="Tw Cen MT Condensed" panose="020B0606020104020203" pitchFamily="34" charset="0"/>
            </a:endParaRPr>
          </a:p>
        </p:txBody>
      </p:sp>
      <p:graphicFrame>
        <p:nvGraphicFramePr>
          <p:cNvPr id="9" name="Table 8">
            <a:extLst>
              <a:ext uri="{FF2B5EF4-FFF2-40B4-BE49-F238E27FC236}">
                <a16:creationId xmlns:a16="http://schemas.microsoft.com/office/drawing/2014/main" id="{3D2F9DE9-485D-4E38-8E02-26974394B7F7}"/>
              </a:ext>
            </a:extLst>
          </p:cNvPr>
          <p:cNvGraphicFramePr>
            <a:graphicFrameLocks noGrp="1"/>
          </p:cNvGraphicFramePr>
          <p:nvPr>
            <p:extLst>
              <p:ext uri="{D42A27DB-BD31-4B8C-83A1-F6EECF244321}">
                <p14:modId xmlns:p14="http://schemas.microsoft.com/office/powerpoint/2010/main" val="3924267960"/>
              </p:ext>
            </p:extLst>
          </p:nvPr>
        </p:nvGraphicFramePr>
        <p:xfrm>
          <a:off x="546294" y="622751"/>
          <a:ext cx="9294391" cy="6181855"/>
        </p:xfrm>
        <a:graphic>
          <a:graphicData uri="http://schemas.openxmlformats.org/drawingml/2006/table">
            <a:tbl>
              <a:tblPr firstRow="1" bandRow="1"/>
              <a:tblGrid>
                <a:gridCol w="423128">
                  <a:extLst>
                    <a:ext uri="{9D8B030D-6E8A-4147-A177-3AD203B41FA5}">
                      <a16:colId xmlns:a16="http://schemas.microsoft.com/office/drawing/2014/main" val="20000"/>
                    </a:ext>
                  </a:extLst>
                </a:gridCol>
                <a:gridCol w="1808242">
                  <a:extLst>
                    <a:ext uri="{9D8B030D-6E8A-4147-A177-3AD203B41FA5}">
                      <a16:colId xmlns:a16="http://schemas.microsoft.com/office/drawing/2014/main" val="2678181932"/>
                    </a:ext>
                  </a:extLst>
                </a:gridCol>
                <a:gridCol w="685621">
                  <a:extLst>
                    <a:ext uri="{9D8B030D-6E8A-4147-A177-3AD203B41FA5}">
                      <a16:colId xmlns:a16="http://schemas.microsoft.com/office/drawing/2014/main" val="20002"/>
                    </a:ext>
                  </a:extLst>
                </a:gridCol>
                <a:gridCol w="797175">
                  <a:extLst>
                    <a:ext uri="{9D8B030D-6E8A-4147-A177-3AD203B41FA5}">
                      <a16:colId xmlns:a16="http://schemas.microsoft.com/office/drawing/2014/main" val="2441563022"/>
                    </a:ext>
                  </a:extLst>
                </a:gridCol>
                <a:gridCol w="797175">
                  <a:extLst>
                    <a:ext uri="{9D8B030D-6E8A-4147-A177-3AD203B41FA5}">
                      <a16:colId xmlns:a16="http://schemas.microsoft.com/office/drawing/2014/main" val="3933218623"/>
                    </a:ext>
                  </a:extLst>
                </a:gridCol>
                <a:gridCol w="797175">
                  <a:extLst>
                    <a:ext uri="{9D8B030D-6E8A-4147-A177-3AD203B41FA5}">
                      <a16:colId xmlns:a16="http://schemas.microsoft.com/office/drawing/2014/main" val="3717616941"/>
                    </a:ext>
                  </a:extLst>
                </a:gridCol>
                <a:gridCol w="797175">
                  <a:extLst>
                    <a:ext uri="{9D8B030D-6E8A-4147-A177-3AD203B41FA5}">
                      <a16:colId xmlns:a16="http://schemas.microsoft.com/office/drawing/2014/main" val="162938588"/>
                    </a:ext>
                  </a:extLst>
                </a:gridCol>
                <a:gridCol w="797175">
                  <a:extLst>
                    <a:ext uri="{9D8B030D-6E8A-4147-A177-3AD203B41FA5}">
                      <a16:colId xmlns:a16="http://schemas.microsoft.com/office/drawing/2014/main" val="3138152568"/>
                    </a:ext>
                  </a:extLst>
                </a:gridCol>
                <a:gridCol w="797175">
                  <a:extLst>
                    <a:ext uri="{9D8B030D-6E8A-4147-A177-3AD203B41FA5}">
                      <a16:colId xmlns:a16="http://schemas.microsoft.com/office/drawing/2014/main" val="424421402"/>
                    </a:ext>
                  </a:extLst>
                </a:gridCol>
                <a:gridCol w="797175">
                  <a:extLst>
                    <a:ext uri="{9D8B030D-6E8A-4147-A177-3AD203B41FA5}">
                      <a16:colId xmlns:a16="http://schemas.microsoft.com/office/drawing/2014/main" val="4160623820"/>
                    </a:ext>
                  </a:extLst>
                </a:gridCol>
                <a:gridCol w="797175">
                  <a:extLst>
                    <a:ext uri="{9D8B030D-6E8A-4147-A177-3AD203B41FA5}">
                      <a16:colId xmlns:a16="http://schemas.microsoft.com/office/drawing/2014/main" val="62413142"/>
                    </a:ext>
                  </a:extLst>
                </a:gridCol>
              </a:tblGrid>
              <a:tr h="487961">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solidFill>
                            <a:schemeClr val="tx2"/>
                          </a:solidFill>
                          <a:latin typeface="Tw Cen MT" panose="020B0602020104020603" pitchFamily="34" charset="0"/>
                          <a:ea typeface="Verdana" pitchFamily="34" charset="0"/>
                        </a:rPr>
                        <a:t>NO</a:t>
                      </a:r>
                    </a:p>
                  </a:txBody>
                  <a:tcPr marL="91821" marR="91821" marT="45911" marB="45911" anchor="ctr">
                    <a:lnL>
                      <a:noFill/>
                    </a:lnL>
                    <a:lnR>
                      <a:no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r>
                        <a:rPr lang="en-US" sz="1400" dirty="0">
                          <a:solidFill>
                            <a:schemeClr val="tx2"/>
                          </a:solidFill>
                          <a:latin typeface="Tw Cen MT" panose="020B0602020104020603" pitchFamily="34" charset="0"/>
                          <a:ea typeface="Verdana" pitchFamily="34" charset="0"/>
                        </a:rPr>
                        <a:t>JENIS KEGIATAN</a:t>
                      </a:r>
                      <a:endParaRPr lang="en-US" sz="1400" dirty="0">
                        <a:latin typeface="Tw Cen MT" panose="020B0602020104020603" pitchFamily="34" charset="0"/>
                      </a:endParaRPr>
                    </a:p>
                  </a:txBody>
                  <a:tcPr marL="91821" marR="91821" marT="45911" marB="45911" anchor="ctr">
                    <a:lnL>
                      <a:noFill/>
                    </a:lnL>
                    <a:lnR>
                      <a:no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solidFill>
                            <a:schemeClr val="tx2"/>
                          </a:solidFill>
                          <a:latin typeface="Tw Cen MT" panose="020B0602020104020603" pitchFamily="34" charset="0"/>
                          <a:ea typeface="Verdana" pitchFamily="34" charset="0"/>
                        </a:rPr>
                        <a:t>JAN</a:t>
                      </a:r>
                    </a:p>
                  </a:txBody>
                  <a:tcPr marL="91821" marR="91821" marT="45911" marB="45911" anchor="ctr">
                    <a:lnL>
                      <a:noFill/>
                    </a:lnL>
                    <a:lnR>
                      <a:no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itchFamily="34" charset="0"/>
                        </a:rPr>
                        <a:t>FEB</a:t>
                      </a:r>
                    </a:p>
                  </a:txBody>
                  <a:tcPr marL="91821" marR="91821" marT="45911" marB="45911" anchor="ctr">
                    <a:lnL>
                      <a:noFill/>
                    </a:lnL>
                    <a:lnR>
                      <a:no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itchFamily="34" charset="0"/>
                        </a:rPr>
                        <a:t>MAR</a:t>
                      </a:r>
                    </a:p>
                  </a:txBody>
                  <a:tcPr marL="91821" marR="91821" marT="45911" marB="45911" anchor="ctr">
                    <a:lnL>
                      <a:noFill/>
                    </a:lnL>
                    <a:lnR>
                      <a:no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itchFamily="34" charset="0"/>
                        </a:rPr>
                        <a:t>APR</a:t>
                      </a:r>
                    </a:p>
                  </a:txBody>
                  <a:tcPr marL="91821" marR="91821" marT="45911" marB="45911" anchor="ctr">
                    <a:lnL>
                      <a:noFill/>
                    </a:lnL>
                    <a:lnR>
                      <a:no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itchFamily="34" charset="0"/>
                        </a:rPr>
                        <a:t>MEI</a:t>
                      </a:r>
                    </a:p>
                  </a:txBody>
                  <a:tcPr marL="91821" marR="91821" marT="45911" marB="45911" anchor="ctr">
                    <a:lnL>
                      <a:noFill/>
                    </a:lnL>
                    <a:lnR>
                      <a:no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itchFamily="34" charset="0"/>
                        </a:rPr>
                        <a:t>JUN</a:t>
                      </a:r>
                    </a:p>
                  </a:txBody>
                  <a:tcPr marL="91821" marR="91821" marT="45911" marB="45911" anchor="ctr">
                    <a:lnL>
                      <a:noFill/>
                    </a:lnL>
                    <a:lnR>
                      <a:no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itchFamily="34" charset="0"/>
                        </a:rPr>
                        <a:t>JUL</a:t>
                      </a:r>
                    </a:p>
                  </a:txBody>
                  <a:tcPr marL="91821" marR="91821" marT="45911" marB="45911" anchor="ctr">
                    <a:lnL>
                      <a:noFill/>
                    </a:lnL>
                    <a:lnR>
                      <a:no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itchFamily="34" charset="0"/>
                        </a:rPr>
                        <a:t>AGST</a:t>
                      </a:r>
                    </a:p>
                  </a:txBody>
                  <a:tcPr marL="91821" marR="91821" marT="45911" marB="45911" anchor="ctr">
                    <a:lnL>
                      <a:noFill/>
                    </a:lnL>
                    <a:lnR>
                      <a:no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itchFamily="34" charset="0"/>
                        </a:rPr>
                        <a:t>SEP</a:t>
                      </a:r>
                    </a:p>
                  </a:txBody>
                  <a:tcPr marL="91821" marR="91821" marT="45911" marB="45911" anchor="ctr">
                    <a:lnL>
                      <a:noFill/>
                    </a:lnL>
                    <a:lnR>
                      <a:no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09778">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solidFill>
                            <a:schemeClr val="tx2"/>
                          </a:solidFill>
                          <a:effectLst/>
                          <a:latin typeface="Tw Cen MT" panose="020B0602020104020603" pitchFamily="34" charset="0"/>
                          <a:ea typeface="Verdana" pitchFamily="34" charset="0"/>
                        </a:rPr>
                        <a:t>Sederhana</a:t>
                      </a:r>
                      <a:r>
                        <a:rPr lang="en-US" sz="1400" u="none" strike="noStrike" dirty="0">
                          <a:solidFill>
                            <a:schemeClr val="tx2"/>
                          </a:solidFill>
                          <a:effectLst/>
                          <a:latin typeface="Tw Cen MT" panose="020B0602020104020603" pitchFamily="34" charset="0"/>
                          <a:ea typeface="Verdana" pitchFamily="34" charset="0"/>
                        </a:rPr>
                        <a:t> A</a:t>
                      </a:r>
                      <a:endParaRPr lang="en-US" sz="14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w="12700" cmpd="sng">
                      <a:solidFill>
                        <a:sysClr val="windowText" lastClr="000000"/>
                      </a:solidFill>
                    </a:lnT>
                    <a:lnB>
                      <a:noFill/>
                    </a:lnB>
                    <a:lnTlToBr w="12700" cmpd="sng">
                      <a:noFill/>
                      <a:prstDash val="solid"/>
                    </a:lnTlToBr>
                    <a:lnBlToTr w="12700" cmpd="sng">
                      <a:noFill/>
                      <a:prstDash val="solid"/>
                    </a:lnBlToTr>
                    <a:solidFill>
                      <a:sysClr val="windowText" lastClr="000000">
                        <a:alpha val="20000"/>
                      </a:sys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endParaRPr lang="en-US" sz="14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endParaRPr lang="en-US" sz="14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endParaRPr lang="en-US" sz="14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endParaRPr lang="en-US" sz="14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endParaRPr lang="en-US" sz="14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01"/>
                  </a:ext>
                </a:extLst>
              </a:tr>
              <a:tr h="2097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1</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400" u="none" strike="noStrike" dirty="0">
                          <a:solidFill>
                            <a:schemeClr val="tx2"/>
                          </a:solidFill>
                          <a:effectLst/>
                          <a:latin typeface="Tw Cen MT" panose="020B0602020104020603" pitchFamily="34" charset="0"/>
                          <a:ea typeface="Verdana" pitchFamily="34" charset="0"/>
                        </a:rPr>
                        <a:t>Exercise Therapy</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5617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2</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l" fontAlgn="b"/>
                      <a:r>
                        <a:rPr lang="en-US" sz="1400" u="none" strike="noStrike" dirty="0" err="1">
                          <a:solidFill>
                            <a:schemeClr val="tx2"/>
                          </a:solidFill>
                          <a:effectLst/>
                          <a:latin typeface="Tw Cen MT" panose="020B0602020104020603" pitchFamily="34" charset="0"/>
                          <a:ea typeface="Verdana" pitchFamily="34" charset="0"/>
                        </a:rPr>
                        <a:t>Asesmen</a:t>
                      </a:r>
                      <a:r>
                        <a:rPr lang="en-US" sz="1400" u="none" strike="noStrike" dirty="0">
                          <a:solidFill>
                            <a:schemeClr val="tx2"/>
                          </a:solidFill>
                          <a:effectLst/>
                          <a:latin typeface="Tw Cen MT" panose="020B0602020104020603" pitchFamily="34" charset="0"/>
                          <a:ea typeface="Verdana" pitchFamily="34" charset="0"/>
                        </a:rPr>
                        <a:t> </a:t>
                      </a:r>
                      <a:r>
                        <a:rPr lang="en-US" sz="1400" u="none" strike="noStrike" dirty="0" err="1">
                          <a:solidFill>
                            <a:schemeClr val="tx2"/>
                          </a:solidFill>
                          <a:effectLst/>
                          <a:latin typeface="Tw Cen MT" panose="020B0602020104020603" pitchFamily="34" charset="0"/>
                          <a:ea typeface="Verdana" pitchFamily="34" charset="0"/>
                        </a:rPr>
                        <a:t>Fisioterapi</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21</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03"/>
                  </a:ext>
                </a:extLst>
              </a:tr>
              <a:tr h="2097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3</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400" u="none" strike="noStrike" dirty="0">
                          <a:solidFill>
                            <a:schemeClr val="tx2"/>
                          </a:solidFill>
                          <a:effectLst/>
                          <a:latin typeface="Tw Cen MT" panose="020B0602020104020603" pitchFamily="34" charset="0"/>
                          <a:ea typeface="Verdana" pitchFamily="34" charset="0"/>
                        </a:rPr>
                        <a:t>Static </a:t>
                      </a:r>
                      <a:r>
                        <a:rPr lang="en-US" sz="1400" u="none" strike="noStrike" dirty="0" err="1">
                          <a:solidFill>
                            <a:schemeClr val="tx2"/>
                          </a:solidFill>
                          <a:effectLst/>
                          <a:latin typeface="Tw Cen MT" panose="020B0602020104020603" pitchFamily="34" charset="0"/>
                          <a:ea typeface="Verdana" pitchFamily="34" charset="0"/>
                        </a:rPr>
                        <a:t>Bycicle</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097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4</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l" fontAlgn="b"/>
                      <a:r>
                        <a:rPr lang="en-US" sz="1400" u="none" strike="noStrike" dirty="0">
                          <a:solidFill>
                            <a:schemeClr val="tx2"/>
                          </a:solidFill>
                          <a:effectLst/>
                          <a:latin typeface="Tw Cen MT" panose="020B0602020104020603" pitchFamily="34" charset="0"/>
                          <a:ea typeface="Verdana" pitchFamily="34" charset="0"/>
                        </a:rPr>
                        <a:t>Class Exercise</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05"/>
                  </a:ext>
                </a:extLst>
              </a:tr>
              <a:tr h="2097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5</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400" u="none" strike="noStrike" dirty="0">
                          <a:solidFill>
                            <a:schemeClr val="tx2"/>
                          </a:solidFill>
                          <a:effectLst/>
                          <a:latin typeface="Tw Cen MT" panose="020B0602020104020603" pitchFamily="34" charset="0"/>
                          <a:ea typeface="Verdana" pitchFamily="34" charset="0"/>
                        </a:rPr>
                        <a:t>Treadmill</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09778">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solidFill>
                            <a:schemeClr val="tx2"/>
                          </a:solidFill>
                          <a:effectLst/>
                          <a:latin typeface="Tw Cen MT" panose="020B0602020104020603" pitchFamily="34" charset="0"/>
                          <a:ea typeface="Verdana" pitchFamily="34" charset="0"/>
                        </a:rPr>
                        <a:t>Sederhana</a:t>
                      </a:r>
                      <a:r>
                        <a:rPr lang="en-US" sz="1400" u="none" strike="noStrike" dirty="0">
                          <a:solidFill>
                            <a:schemeClr val="tx2"/>
                          </a:solidFill>
                          <a:effectLst/>
                          <a:latin typeface="Tw Cen MT" panose="020B0602020104020603" pitchFamily="34" charset="0"/>
                          <a:ea typeface="Verdana" pitchFamily="34" charset="0"/>
                        </a:rPr>
                        <a:t> B</a:t>
                      </a:r>
                      <a:endParaRPr lang="en-US" sz="14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07"/>
                  </a:ext>
                </a:extLst>
              </a:tr>
              <a:tr h="25617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1</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400" u="none" strike="noStrike" dirty="0" err="1">
                          <a:solidFill>
                            <a:schemeClr val="tx2"/>
                          </a:solidFill>
                          <a:effectLst/>
                          <a:latin typeface="Tw Cen MT" panose="020B0602020104020603" pitchFamily="34" charset="0"/>
                          <a:ea typeface="Verdana" pitchFamily="34" charset="0"/>
                        </a:rPr>
                        <a:t>Elektrical</a:t>
                      </a:r>
                      <a:r>
                        <a:rPr lang="en-US" sz="1400" u="none" strike="noStrike" dirty="0">
                          <a:solidFill>
                            <a:schemeClr val="tx2"/>
                          </a:solidFill>
                          <a:effectLst/>
                          <a:latin typeface="Tw Cen MT" panose="020B0602020104020603" pitchFamily="34" charset="0"/>
                          <a:ea typeface="Verdana" pitchFamily="34" charset="0"/>
                        </a:rPr>
                        <a:t> Stimulation</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097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2</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l" fontAlgn="b"/>
                      <a:r>
                        <a:rPr lang="en-US" sz="1400" u="none" strike="noStrike" dirty="0">
                          <a:solidFill>
                            <a:schemeClr val="tx2"/>
                          </a:solidFill>
                          <a:effectLst/>
                          <a:latin typeface="Tw Cen MT" panose="020B0602020104020603" pitchFamily="34" charset="0"/>
                          <a:ea typeface="Verdana"/>
                        </a:rPr>
                        <a:t>Infrared </a:t>
                      </a:r>
                      <a:r>
                        <a:rPr lang="en-US" sz="1400" u="none" strike="noStrike" dirty="0" err="1">
                          <a:solidFill>
                            <a:schemeClr val="tx2"/>
                          </a:solidFill>
                          <a:effectLst/>
                          <a:latin typeface="Tw Cen MT" panose="020B0602020104020603" pitchFamily="34" charset="0"/>
                          <a:ea typeface="Verdana"/>
                        </a:rPr>
                        <a:t>Lokal</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09"/>
                  </a:ext>
                </a:extLst>
              </a:tr>
              <a:tr h="2097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3</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400" u="none" strike="noStrike" dirty="0">
                          <a:solidFill>
                            <a:schemeClr val="tx2"/>
                          </a:solidFill>
                          <a:effectLst/>
                          <a:latin typeface="Tw Cen MT" panose="020B0602020104020603" pitchFamily="34" charset="0"/>
                          <a:ea typeface="Verdana" pitchFamily="34" charset="0"/>
                        </a:rPr>
                        <a:t>Tens</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097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4</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l" fontAlgn="b"/>
                      <a:r>
                        <a:rPr lang="en-US" sz="1400" u="none" strike="noStrike" dirty="0" err="1">
                          <a:solidFill>
                            <a:schemeClr val="tx2"/>
                          </a:solidFill>
                          <a:effectLst/>
                          <a:latin typeface="Tw Cen MT" panose="020B0602020104020603" pitchFamily="34" charset="0"/>
                          <a:ea typeface="Verdana" pitchFamily="34" charset="0"/>
                        </a:rPr>
                        <a:t>Pijat</a:t>
                      </a:r>
                      <a:r>
                        <a:rPr lang="en-US" sz="1400" u="none" strike="noStrike" dirty="0">
                          <a:solidFill>
                            <a:schemeClr val="tx2"/>
                          </a:solidFill>
                          <a:effectLst/>
                          <a:latin typeface="Tw Cen MT" panose="020B0602020104020603" pitchFamily="34" charset="0"/>
                          <a:ea typeface="Verdana" pitchFamily="34" charset="0"/>
                        </a:rPr>
                        <a:t> </a:t>
                      </a:r>
                      <a:r>
                        <a:rPr lang="en-US" sz="1400" u="none" strike="noStrike" dirty="0" err="1">
                          <a:solidFill>
                            <a:schemeClr val="tx2"/>
                          </a:solidFill>
                          <a:effectLst/>
                          <a:latin typeface="Tw Cen MT" panose="020B0602020104020603" pitchFamily="34" charset="0"/>
                          <a:ea typeface="Verdana" pitchFamily="34" charset="0"/>
                        </a:rPr>
                        <a:t>Bayi</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11"/>
                  </a:ext>
                </a:extLst>
              </a:tr>
              <a:tr h="209778">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solidFill>
                            <a:schemeClr val="tx2"/>
                          </a:solidFill>
                          <a:effectLst/>
                          <a:latin typeface="Tw Cen MT" panose="020B0602020104020603" pitchFamily="34" charset="0"/>
                          <a:ea typeface="Verdana" pitchFamily="34" charset="0"/>
                        </a:rPr>
                        <a:t>Sederhana</a:t>
                      </a:r>
                      <a:r>
                        <a:rPr lang="en-US" sz="1400" u="none" strike="noStrike" dirty="0">
                          <a:solidFill>
                            <a:schemeClr val="tx2"/>
                          </a:solidFill>
                          <a:effectLst/>
                          <a:latin typeface="Tw Cen MT" panose="020B0602020104020603" pitchFamily="34" charset="0"/>
                          <a:ea typeface="Verdana" pitchFamily="34" charset="0"/>
                        </a:rPr>
                        <a:t> C</a:t>
                      </a:r>
                      <a:endParaRPr lang="en-US" sz="14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097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1</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l" fontAlgn="b"/>
                      <a:r>
                        <a:rPr lang="en-US" sz="1400" u="none" strike="noStrike" dirty="0" err="1">
                          <a:solidFill>
                            <a:schemeClr val="tx2"/>
                          </a:solidFill>
                          <a:effectLst/>
                          <a:latin typeface="Tw Cen MT" panose="020B0602020104020603" pitchFamily="34" charset="0"/>
                          <a:ea typeface="Verdana" pitchFamily="34" charset="0"/>
                        </a:rPr>
                        <a:t>Mwd</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13"/>
                  </a:ext>
                </a:extLst>
              </a:tr>
              <a:tr h="2097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2</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400" u="none" strike="noStrike" dirty="0">
                          <a:solidFill>
                            <a:schemeClr val="tx2"/>
                          </a:solidFill>
                          <a:effectLst/>
                          <a:latin typeface="Tw Cen MT" panose="020B0602020104020603" pitchFamily="34" charset="0"/>
                          <a:ea typeface="Verdana"/>
                        </a:rPr>
                        <a:t>Cryotherapy</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097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3</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l" fontAlgn="b"/>
                      <a:r>
                        <a:rPr lang="en-US" sz="1400" u="none" strike="noStrike" dirty="0" err="1">
                          <a:solidFill>
                            <a:schemeClr val="tx2"/>
                          </a:solidFill>
                          <a:effectLst/>
                          <a:latin typeface="Tw Cen MT" panose="020B0602020104020603" pitchFamily="34" charset="0"/>
                          <a:ea typeface="Verdana" pitchFamily="34" charset="0"/>
                        </a:rPr>
                        <a:t>Swd</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15"/>
                  </a:ext>
                </a:extLst>
              </a:tr>
              <a:tr h="25617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4</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400" u="none" strike="noStrike" dirty="0">
                          <a:solidFill>
                            <a:schemeClr val="tx2"/>
                          </a:solidFill>
                          <a:effectLst/>
                          <a:latin typeface="Tw Cen MT" panose="020B0602020104020603" pitchFamily="34" charset="0"/>
                          <a:ea typeface="Verdana" pitchFamily="34" charset="0"/>
                        </a:rPr>
                        <a:t>Ultrasound Therapy</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097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5</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l" fontAlgn="b"/>
                      <a:r>
                        <a:rPr lang="en-US" sz="1400" u="none" strike="noStrike" dirty="0" err="1">
                          <a:solidFill>
                            <a:schemeClr val="tx2"/>
                          </a:solidFill>
                          <a:effectLst/>
                          <a:latin typeface="Tw Cen MT" panose="020B0602020104020603" pitchFamily="34" charset="0"/>
                          <a:ea typeface="Verdana"/>
                        </a:rPr>
                        <a:t>Parafin</a:t>
                      </a:r>
                      <a:r>
                        <a:rPr lang="en-US" sz="1400" u="none" strike="noStrike" dirty="0">
                          <a:solidFill>
                            <a:schemeClr val="tx2"/>
                          </a:solidFill>
                          <a:effectLst/>
                          <a:latin typeface="Tw Cen MT" panose="020B0602020104020603" pitchFamily="34" charset="0"/>
                          <a:ea typeface="Verdana"/>
                        </a:rPr>
                        <a:t> Bath</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17"/>
                  </a:ext>
                </a:extLst>
              </a:tr>
              <a:tr h="209778">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pitchFamily="34" charset="0"/>
                        </a:rPr>
                        <a:t>Kecil A</a:t>
                      </a:r>
                      <a:endParaRPr lang="en-US" sz="14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2097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1</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l" fontAlgn="b"/>
                      <a:r>
                        <a:rPr lang="en-US" sz="1400" u="none" strike="noStrike" dirty="0">
                          <a:solidFill>
                            <a:schemeClr val="tx2"/>
                          </a:solidFill>
                          <a:effectLst/>
                          <a:latin typeface="Tw Cen MT" panose="020B0602020104020603" pitchFamily="34" charset="0"/>
                          <a:ea typeface="Verdana" pitchFamily="34" charset="0"/>
                        </a:rPr>
                        <a:t>Infra Red General</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19"/>
                  </a:ext>
                </a:extLst>
              </a:tr>
              <a:tr h="209778">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pitchFamily="34" charset="0"/>
                        </a:rPr>
                        <a:t>Kecil B</a:t>
                      </a:r>
                      <a:endParaRPr lang="en-US" sz="14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20"/>
                  </a:ext>
                </a:extLst>
              </a:tr>
              <a:tr h="41055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1</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r>
                        <a:rPr lang="en-US" sz="1400" u="none" strike="noStrike" dirty="0">
                          <a:solidFill>
                            <a:schemeClr val="tx2"/>
                          </a:solidFill>
                          <a:effectLst/>
                          <a:latin typeface="Tw Cen MT" panose="020B0602020104020603" pitchFamily="34" charset="0"/>
                          <a:ea typeface="Verdana" pitchFamily="34" charset="0"/>
                        </a:rPr>
                        <a:t>Exercise Therapy General</a:t>
                      </a:r>
                      <a:endParaRPr lang="en-US" sz="1400" dirty="0">
                        <a:latin typeface="Tw Cen MT" panose="020B0602020104020603" pitchFamily="34" charset="0"/>
                      </a:endParaRPr>
                    </a:p>
                  </a:txBody>
                  <a:tcPr marL="9565" marR="9565" marT="9565" marB="0" anchor="ctr">
                    <a:lnL>
                      <a:noFill/>
                    </a:lnL>
                    <a:lnR>
                      <a:noFill/>
                    </a:lnR>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49</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63</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22</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21"/>
                  </a:ext>
                </a:extLst>
              </a:tr>
              <a:tr h="209778">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pitchFamily="34" charset="0"/>
                        </a:rPr>
                        <a:t>Kecil C</a:t>
                      </a:r>
                      <a:endParaRPr lang="en-US" sz="14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22"/>
                  </a:ext>
                </a:extLst>
              </a:tr>
              <a:tr h="2097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1</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r>
                        <a:rPr lang="en-US" sz="1400" u="none" strike="noStrike">
                          <a:solidFill>
                            <a:schemeClr val="tx2"/>
                          </a:solidFill>
                          <a:effectLst/>
                          <a:latin typeface="Tw Cen MT" panose="020B0602020104020603" pitchFamily="34" charset="0"/>
                          <a:ea typeface="Verdana" pitchFamily="34" charset="0"/>
                        </a:rPr>
                        <a:t>Swt</a:t>
                      </a:r>
                      <a:endParaRPr lang="en-US" sz="1400">
                        <a:latin typeface="Tw Cen MT" panose="020B0602020104020603" pitchFamily="34" charset="0"/>
                      </a:endParaRPr>
                    </a:p>
                  </a:txBody>
                  <a:tcPr marL="9565" marR="9565" marT="9565" marB="0" anchor="ctr">
                    <a:lnL>
                      <a:noFill/>
                    </a:lnL>
                    <a:lnR>
                      <a:noFill/>
                    </a:lnR>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23"/>
                  </a:ext>
                </a:extLst>
              </a:tr>
              <a:tr h="2097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2</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p>
                      <a:r>
                        <a:rPr lang="en-US" sz="1400" u="none" strike="noStrike" dirty="0" err="1">
                          <a:solidFill>
                            <a:schemeClr val="tx2"/>
                          </a:solidFill>
                          <a:effectLst/>
                          <a:latin typeface="Tw Cen MT" panose="020B0602020104020603" pitchFamily="34" charset="0"/>
                          <a:ea typeface="Verdana" pitchFamily="34" charset="0"/>
                        </a:rPr>
                        <a:t>Traksi</a:t>
                      </a:r>
                      <a:r>
                        <a:rPr lang="en-US" sz="1400" u="none" strike="noStrike" dirty="0">
                          <a:solidFill>
                            <a:schemeClr val="tx2"/>
                          </a:solidFill>
                          <a:effectLst/>
                          <a:latin typeface="Tw Cen MT" panose="020B0602020104020603" pitchFamily="34" charset="0"/>
                          <a:ea typeface="Verdana" pitchFamily="34" charset="0"/>
                        </a:rPr>
                        <a:t> L/C</a:t>
                      </a:r>
                      <a:endParaRPr lang="en-US" sz="1400" dirty="0">
                        <a:latin typeface="Tw Cen MT" panose="020B0602020104020603" pitchFamily="34" charset="0"/>
                      </a:endParaRPr>
                    </a:p>
                  </a:txBody>
                  <a:tcPr marL="9565" marR="9565" marT="9565" marB="0" anchor="ctr">
                    <a:lnL>
                      <a:noFill/>
                    </a:lnL>
                    <a:lnR>
                      <a:noFill/>
                    </a:lnR>
                    <a:lnT>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0</a:t>
                      </a:r>
                    </a:p>
                  </a:txBody>
                  <a:tcPr marL="9525" marR="9525" marT="952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24"/>
                  </a:ext>
                </a:extLst>
              </a:tr>
            </a:tbl>
          </a:graphicData>
        </a:graphic>
      </p:graphicFrame>
    </p:spTree>
    <p:extLst>
      <p:ext uri="{BB962C8B-B14F-4D97-AF65-F5344CB8AC3E}">
        <p14:creationId xmlns:p14="http://schemas.microsoft.com/office/powerpoint/2010/main" val="2367270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095536-DE15-44CA-8CCC-C29E9D603BB1}"/>
              </a:ext>
            </a:extLst>
          </p:cNvPr>
          <p:cNvSpPr>
            <a:spLocks noGrp="1"/>
          </p:cNvSpPr>
          <p:nvPr>
            <p:ph type="sldNum" sz="quarter" idx="12"/>
          </p:nvPr>
        </p:nvSpPr>
        <p:spPr/>
        <p:txBody>
          <a:bodyPr/>
          <a:lstStyle/>
          <a:p>
            <a:fld id="{565CE74E-AB26-4998-AD42-012C4C1AD076}" type="slidenum">
              <a:rPr lang="zh-CN" altLang="en-US" smtClean="0"/>
              <a:t>26</a:t>
            </a:fld>
            <a:endParaRPr lang="zh-CN" altLang="en-US"/>
          </a:p>
        </p:txBody>
      </p:sp>
      <p:graphicFrame>
        <p:nvGraphicFramePr>
          <p:cNvPr id="4" name="Content Placeholder 4">
            <a:extLst>
              <a:ext uri="{FF2B5EF4-FFF2-40B4-BE49-F238E27FC236}">
                <a16:creationId xmlns:a16="http://schemas.microsoft.com/office/drawing/2014/main" id="{996E4BED-2D7A-4460-B88F-905CE5B92D41}"/>
              </a:ext>
            </a:extLst>
          </p:cNvPr>
          <p:cNvGraphicFramePr>
            <a:graphicFrameLocks/>
          </p:cNvGraphicFramePr>
          <p:nvPr>
            <p:extLst>
              <p:ext uri="{D42A27DB-BD31-4B8C-83A1-F6EECF244321}">
                <p14:modId xmlns:p14="http://schemas.microsoft.com/office/powerpoint/2010/main" val="2536538005"/>
              </p:ext>
            </p:extLst>
          </p:nvPr>
        </p:nvGraphicFramePr>
        <p:xfrm>
          <a:off x="1335533" y="605281"/>
          <a:ext cx="9724356" cy="4481390"/>
        </p:xfrm>
        <a:graphic>
          <a:graphicData uri="http://schemas.openxmlformats.org/drawingml/2006/table">
            <a:tbl>
              <a:tblPr firstRow="1" bandRow="1"/>
              <a:tblGrid>
                <a:gridCol w="569586">
                  <a:extLst>
                    <a:ext uri="{9D8B030D-6E8A-4147-A177-3AD203B41FA5}">
                      <a16:colId xmlns:a16="http://schemas.microsoft.com/office/drawing/2014/main" val="20000"/>
                    </a:ext>
                  </a:extLst>
                </a:gridCol>
                <a:gridCol w="1842896">
                  <a:extLst>
                    <a:ext uri="{9D8B030D-6E8A-4147-A177-3AD203B41FA5}">
                      <a16:colId xmlns:a16="http://schemas.microsoft.com/office/drawing/2014/main" val="20001"/>
                    </a:ext>
                  </a:extLst>
                </a:gridCol>
                <a:gridCol w="795878">
                  <a:extLst>
                    <a:ext uri="{9D8B030D-6E8A-4147-A177-3AD203B41FA5}">
                      <a16:colId xmlns:a16="http://schemas.microsoft.com/office/drawing/2014/main" val="20002"/>
                    </a:ext>
                  </a:extLst>
                </a:gridCol>
                <a:gridCol w="795878">
                  <a:extLst>
                    <a:ext uri="{9D8B030D-6E8A-4147-A177-3AD203B41FA5}">
                      <a16:colId xmlns:a16="http://schemas.microsoft.com/office/drawing/2014/main" val="2697597485"/>
                    </a:ext>
                  </a:extLst>
                </a:gridCol>
                <a:gridCol w="795878">
                  <a:extLst>
                    <a:ext uri="{9D8B030D-6E8A-4147-A177-3AD203B41FA5}">
                      <a16:colId xmlns:a16="http://schemas.microsoft.com/office/drawing/2014/main" val="1586383067"/>
                    </a:ext>
                  </a:extLst>
                </a:gridCol>
                <a:gridCol w="795878">
                  <a:extLst>
                    <a:ext uri="{9D8B030D-6E8A-4147-A177-3AD203B41FA5}">
                      <a16:colId xmlns:a16="http://schemas.microsoft.com/office/drawing/2014/main" val="3243330690"/>
                    </a:ext>
                  </a:extLst>
                </a:gridCol>
                <a:gridCol w="795878">
                  <a:extLst>
                    <a:ext uri="{9D8B030D-6E8A-4147-A177-3AD203B41FA5}">
                      <a16:colId xmlns:a16="http://schemas.microsoft.com/office/drawing/2014/main" val="1655986920"/>
                    </a:ext>
                  </a:extLst>
                </a:gridCol>
                <a:gridCol w="795878">
                  <a:extLst>
                    <a:ext uri="{9D8B030D-6E8A-4147-A177-3AD203B41FA5}">
                      <a16:colId xmlns:a16="http://schemas.microsoft.com/office/drawing/2014/main" val="1550957381"/>
                    </a:ext>
                  </a:extLst>
                </a:gridCol>
                <a:gridCol w="646900">
                  <a:extLst>
                    <a:ext uri="{9D8B030D-6E8A-4147-A177-3AD203B41FA5}">
                      <a16:colId xmlns:a16="http://schemas.microsoft.com/office/drawing/2014/main" val="3276114959"/>
                    </a:ext>
                  </a:extLst>
                </a:gridCol>
                <a:gridCol w="944853">
                  <a:extLst>
                    <a:ext uri="{9D8B030D-6E8A-4147-A177-3AD203B41FA5}">
                      <a16:colId xmlns:a16="http://schemas.microsoft.com/office/drawing/2014/main" val="3549441974"/>
                    </a:ext>
                  </a:extLst>
                </a:gridCol>
                <a:gridCol w="944853">
                  <a:extLst>
                    <a:ext uri="{9D8B030D-6E8A-4147-A177-3AD203B41FA5}">
                      <a16:colId xmlns:a16="http://schemas.microsoft.com/office/drawing/2014/main" val="4056978523"/>
                    </a:ext>
                  </a:extLst>
                </a:gridCol>
              </a:tblGrid>
              <a:tr h="630318">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ea typeface="Verdana" panose="020B0604030504040204" pitchFamily="34" charset="0"/>
                          <a:cs typeface="Verdana" panose="020B0604030504040204" pitchFamily="34" charset="0"/>
                        </a:rPr>
                        <a:t>NO</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47" marR="182647" marT="68859" marB="688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ea typeface="Verdana" panose="020B0604030504040204" pitchFamily="34" charset="0"/>
                          <a:cs typeface="Verdana" panose="020B0604030504040204" pitchFamily="34" charset="0"/>
                        </a:rPr>
                        <a:t>JENIS KEGIATAN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47" marR="182647" marT="68859" marB="688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latin typeface="Tw Cen MT" panose="020B0602020104020603" pitchFamily="34" charset="0"/>
                          <a:ea typeface="Verdana" panose="020B0604030504040204" pitchFamily="34" charset="0"/>
                          <a:cs typeface="Verdana" panose="020B0604030504040204" pitchFamily="34" charset="0"/>
                        </a:rPr>
                        <a:t>JAN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47" marR="182647" marT="68859" marB="688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647" marR="182647" marT="68859" marB="688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182647" marR="182647" marT="68859" marB="688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APR</a:t>
                      </a:r>
                    </a:p>
                  </a:txBody>
                  <a:tcPr marL="182647" marR="182647" marT="68859" marB="688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MEI</a:t>
                      </a:r>
                    </a:p>
                  </a:txBody>
                  <a:tcPr marL="182647" marR="182647" marT="68859" marB="688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JUN</a:t>
                      </a:r>
                    </a:p>
                  </a:txBody>
                  <a:tcPr marL="182647" marR="182647" marT="68859" marB="688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JUL</a:t>
                      </a:r>
                    </a:p>
                  </a:txBody>
                  <a:tcPr marL="182647" marR="182647" marT="68859" marB="688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AGST</a:t>
                      </a:r>
                    </a:p>
                  </a:txBody>
                  <a:tcPr marL="182647" marR="182647" marT="68859" marB="688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SEP</a:t>
                      </a:r>
                    </a:p>
                  </a:txBody>
                  <a:tcPr marL="182647" marR="182647" marT="68859" marB="688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4883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ea typeface="Verdana"/>
                          <a:cs typeface="Verdana"/>
                        </a:rPr>
                        <a:t>Konseling</a:t>
                      </a:r>
                      <a:r>
                        <a:rPr lang="en-US" sz="1400" u="none" strike="noStrike" dirty="0">
                          <a:latin typeface="Tw Cen MT"/>
                          <a:ea typeface="Verdana"/>
                          <a:cs typeface="Verdana"/>
                        </a:rPr>
                        <a:t> </a:t>
                      </a:r>
                      <a:r>
                        <a:rPr lang="en-US" sz="1400" u="none" strike="noStrike" dirty="0" err="1">
                          <a:latin typeface="Tw Cen MT"/>
                          <a:ea typeface="Verdana"/>
                          <a:cs typeface="Verdana"/>
                        </a:rPr>
                        <a:t>Napza</a:t>
                      </a:r>
                      <a:endParaRPr lang="en-US" sz="1400" b="0" i="0" u="none" strike="noStrike" dirty="0">
                        <a:solidFill>
                          <a:schemeClr val="tx2"/>
                        </a:solidFill>
                        <a:latin typeface="Tw Cen MT"/>
                        <a:ea typeface="Verdana"/>
                        <a:cs typeface="Verdana"/>
                      </a:endParaRPr>
                    </a:p>
                  </a:txBody>
                  <a:tcPr marL="19026" marR="19026" marT="14349"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1"/>
                  </a:ext>
                </a:extLst>
              </a:tr>
              <a:tr h="34883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ea typeface="Verdana"/>
                          <a:cs typeface="Verdana" panose="020B0604030504040204" pitchFamily="34" charset="0"/>
                        </a:rPr>
                        <a:t>Konseling</a:t>
                      </a:r>
                      <a:r>
                        <a:rPr lang="en-US" sz="1400" u="none" strike="noStrike" dirty="0">
                          <a:latin typeface="Tw Cen MT"/>
                          <a:ea typeface="Verdana"/>
                          <a:cs typeface="Verdana" panose="020B0604030504040204" pitchFamily="34" charset="0"/>
                        </a:rPr>
                        <a:t> </a:t>
                      </a:r>
                      <a:r>
                        <a:rPr lang="en-US" sz="1400" u="none" strike="noStrike" dirty="0" err="1">
                          <a:latin typeface="Tw Cen MT"/>
                          <a:ea typeface="Verdana"/>
                          <a:cs typeface="Verdana" panose="020B0604030504040204" pitchFamily="34" charset="0"/>
                        </a:rPr>
                        <a:t>Psikologi</a:t>
                      </a:r>
                      <a:endParaRPr lang="en-US" sz="1400" b="0" i="0" u="none" strike="noStrike" dirty="0">
                        <a:solidFill>
                          <a:schemeClr val="tx2"/>
                        </a:solidFill>
                        <a:latin typeface="Tw Cen MT"/>
                        <a:ea typeface="Verdana"/>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4883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3</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ea typeface="Verdana"/>
                          <a:cs typeface="Verdana" panose="020B0604030504040204" pitchFamily="34" charset="0"/>
                        </a:rPr>
                        <a:t>Konseling</a:t>
                      </a:r>
                      <a:r>
                        <a:rPr lang="en-US" sz="1400" u="none" strike="noStrike" dirty="0">
                          <a:latin typeface="Tw Cen MT"/>
                          <a:ea typeface="Verdana"/>
                          <a:cs typeface="Verdana" panose="020B0604030504040204" pitchFamily="34" charset="0"/>
                        </a:rPr>
                        <a:t> </a:t>
                      </a:r>
                      <a:r>
                        <a:rPr lang="en-US" sz="1400" u="none" strike="noStrike" dirty="0" err="1">
                          <a:latin typeface="Tw Cen MT"/>
                          <a:ea typeface="Verdana"/>
                          <a:cs typeface="Verdana" panose="020B0604030504040204" pitchFamily="34" charset="0"/>
                        </a:rPr>
                        <a:t>Keluarga</a:t>
                      </a:r>
                      <a:endParaRPr lang="en-US" sz="1400" b="0" i="0" u="none" strike="noStrike" dirty="0">
                        <a:solidFill>
                          <a:schemeClr val="tx2"/>
                        </a:solidFill>
                        <a:latin typeface="Tw Cen MT"/>
                        <a:ea typeface="Verdana"/>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3"/>
                  </a:ext>
                </a:extLst>
              </a:tr>
              <a:tr h="34883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4</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panose="020B0602020104020603" pitchFamily="34" charset="0"/>
                          <a:ea typeface="Verdana" panose="020B0604030504040204" pitchFamily="34" charset="0"/>
                          <a:cs typeface="Verdana" panose="020B0604030504040204" pitchFamily="34" charset="0"/>
                        </a:rPr>
                        <a:t>Rehabilitasi</a:t>
                      </a:r>
                      <a:r>
                        <a:rPr lang="en-US" sz="1400" u="none" strike="noStrike" dirty="0">
                          <a:latin typeface="Tw Cen MT" panose="020B0602020104020603" pitchFamily="34" charset="0"/>
                          <a:ea typeface="Verdana" panose="020B0604030504040204" pitchFamily="34" charset="0"/>
                          <a:cs typeface="Verdana" panose="020B0604030504040204" pitchFamily="34" charset="0"/>
                        </a:rPr>
                        <a:t>/ TAK</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6510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5</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panose="020B0602020104020603" pitchFamily="34" charset="0"/>
                          <a:ea typeface="Verdana" panose="020B0604030504040204" pitchFamily="34" charset="0"/>
                          <a:cs typeface="Verdana" panose="020B0604030504040204" pitchFamily="34" charset="0"/>
                        </a:rPr>
                        <a:t>Fisioterapi</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5"/>
                  </a:ext>
                </a:extLst>
              </a:tr>
              <a:tr h="34883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6</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ea typeface="Verdana"/>
                          <a:cs typeface="Verdana" panose="020B0604030504040204" pitchFamily="34" charset="0"/>
                        </a:rPr>
                        <a:t>Psikoterapi</a:t>
                      </a:r>
                      <a:r>
                        <a:rPr lang="en-US" sz="1400" u="none" strike="noStrike" dirty="0">
                          <a:latin typeface="Tw Cen MT"/>
                          <a:ea typeface="Verdana"/>
                          <a:cs typeface="Verdana" panose="020B0604030504040204" pitchFamily="34" charset="0"/>
                        </a:rPr>
                        <a:t> </a:t>
                      </a:r>
                      <a:r>
                        <a:rPr lang="en-US" sz="1400" u="none" strike="noStrike" dirty="0" err="1">
                          <a:latin typeface="Tw Cen MT"/>
                          <a:ea typeface="Verdana"/>
                          <a:cs typeface="Verdana" panose="020B0604030504040204" pitchFamily="34" charset="0"/>
                        </a:rPr>
                        <a:t>Supportif</a:t>
                      </a:r>
                      <a:endParaRPr lang="en-US" sz="1400" b="0" i="0" u="none" strike="noStrike" dirty="0">
                        <a:solidFill>
                          <a:schemeClr val="tx2"/>
                        </a:solidFill>
                        <a:latin typeface="Tw Cen MT"/>
                        <a:ea typeface="Verdana"/>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6510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7</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CBT</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7"/>
                  </a:ext>
                </a:extLst>
              </a:tr>
              <a:tr h="34883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8</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Brief Intervention</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4883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9</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panose="020B0602020104020603" pitchFamily="34" charset="0"/>
                          <a:ea typeface="Verdana" panose="020B0604030504040204" pitchFamily="34" charset="0"/>
                          <a:cs typeface="Verdana" panose="020B0604030504040204" pitchFamily="34" charset="0"/>
                        </a:rPr>
                        <a:t>Motivasi</a:t>
                      </a:r>
                      <a:r>
                        <a:rPr lang="en-US" sz="1400" u="none" strike="noStrike" dirty="0">
                          <a:latin typeface="Tw Cen MT" panose="020B0602020104020603" pitchFamily="34" charset="0"/>
                          <a:ea typeface="Verdana" panose="020B0604030504040204" pitchFamily="34" charset="0"/>
                          <a:cs typeface="Verdana" panose="020B0604030504040204" pitchFamily="34" charset="0"/>
                        </a:rPr>
                        <a:t> Interview</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9"/>
                  </a:ext>
                </a:extLst>
              </a:tr>
              <a:tr h="26510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10</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panose="020B0602020104020603" pitchFamily="34" charset="0"/>
                          <a:ea typeface="Verdana" panose="020B0604030504040204" pitchFamily="34" charset="0"/>
                          <a:cs typeface="Verdana" panose="020B0604030504040204" pitchFamily="34" charset="0"/>
                        </a:rPr>
                        <a:t>Psikologi</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4883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11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panose="020B0602020104020603" pitchFamily="34" charset="0"/>
                          <a:ea typeface="Verdana" panose="020B0604030504040204" pitchFamily="34" charset="0"/>
                          <a:cs typeface="Verdana" panose="020B0604030504040204" pitchFamily="34" charset="0"/>
                        </a:rPr>
                        <a:t>Okupasi</a:t>
                      </a:r>
                      <a:r>
                        <a:rPr lang="en-US" sz="1400" u="none" strike="noStrike" dirty="0">
                          <a:latin typeface="Tw Cen MT" panose="020B0602020104020603" pitchFamily="34" charset="0"/>
                          <a:ea typeface="Verdana" panose="020B0604030504040204" pitchFamily="34" charset="0"/>
                          <a:cs typeface="Verdana" panose="020B0604030504040204" pitchFamily="34" charset="0"/>
                        </a:rPr>
                        <a:t> </a:t>
                      </a:r>
                      <a:r>
                        <a:rPr lang="en-US" sz="1400" u="none" strike="noStrike" dirty="0" err="1">
                          <a:latin typeface="Tw Cen MT" panose="020B0602020104020603" pitchFamily="34" charset="0"/>
                          <a:ea typeface="Verdana" panose="020B0604030504040204" pitchFamily="34" charset="0"/>
                          <a:cs typeface="Verdana" panose="020B0604030504040204" pitchFamily="34" charset="0"/>
                        </a:rPr>
                        <a:t>Terapi</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1"/>
                  </a:ext>
                </a:extLst>
              </a:tr>
              <a:tr h="26510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12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ECT</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bl>
          </a:graphicData>
        </a:graphic>
      </p:graphicFrame>
      <p:sp>
        <p:nvSpPr>
          <p:cNvPr id="8" name="TextBox 7">
            <a:extLst>
              <a:ext uri="{FF2B5EF4-FFF2-40B4-BE49-F238E27FC236}">
                <a16:creationId xmlns:a16="http://schemas.microsoft.com/office/drawing/2014/main" id="{4C1725B3-0A99-47DF-939A-D39A1EC2A329}"/>
              </a:ext>
            </a:extLst>
          </p:cNvPr>
          <p:cNvSpPr txBox="1"/>
          <p:nvPr/>
        </p:nvSpPr>
        <p:spPr>
          <a:xfrm>
            <a:off x="1335530" y="5303907"/>
            <a:ext cx="902267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dirty="0" err="1">
                <a:latin typeface="Tw Cen MT" panose="020B0602020104020603" pitchFamily="34" charset="0"/>
                <a:ea typeface="+mn-lt"/>
                <a:cs typeface="+mn-lt"/>
              </a:rPr>
              <a:t>Dikarenakan</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pandemi</a:t>
            </a:r>
            <a:r>
              <a:rPr lang="en-US" dirty="0">
                <a:latin typeface="Tw Cen MT" panose="020B0602020104020603" pitchFamily="34" charset="0"/>
                <a:ea typeface="+mn-lt"/>
                <a:cs typeface="+mn-lt"/>
              </a:rPr>
              <a:t> COVID-19 </a:t>
            </a:r>
            <a:r>
              <a:rPr lang="en-US" dirty="0" err="1">
                <a:latin typeface="Tw Cen MT" panose="020B0602020104020603" pitchFamily="34" charset="0"/>
                <a:ea typeface="+mn-lt"/>
                <a:cs typeface="+mn-lt"/>
              </a:rPr>
              <a:t>Rumah</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Sakit</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melakukan</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efisiensi</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yaitu</a:t>
            </a:r>
            <a:r>
              <a:rPr lang="en-US" dirty="0">
                <a:latin typeface="Tw Cen MT" panose="020B0602020104020603" pitchFamily="34" charset="0"/>
                <a:ea typeface="+mn-lt"/>
                <a:cs typeface="+mn-lt"/>
              </a:rPr>
              <a:t> salah </a:t>
            </a:r>
            <a:r>
              <a:rPr lang="en-US" dirty="0" err="1">
                <a:latin typeface="Tw Cen MT" panose="020B0602020104020603" pitchFamily="34" charset="0"/>
                <a:ea typeface="+mn-lt"/>
                <a:cs typeface="+mn-lt"/>
              </a:rPr>
              <a:t>satunya</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penggabungan</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Bangsal</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karena</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pasien</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berkurang</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untuk</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Instalasi</a:t>
            </a:r>
            <a:r>
              <a:rPr lang="en-US" dirty="0">
                <a:latin typeface="Tw Cen MT" panose="020B0602020104020603" pitchFamily="34" charset="0"/>
                <a:ea typeface="+mn-lt"/>
                <a:cs typeface="+mn-lt"/>
              </a:rPr>
              <a:t> NAPZA </a:t>
            </a:r>
            <a:r>
              <a:rPr lang="en-US" dirty="0" err="1">
                <a:latin typeface="Tw Cen MT" panose="020B0602020104020603" pitchFamily="34" charset="0"/>
                <a:ea typeface="+mn-lt"/>
                <a:cs typeface="+mn-lt"/>
              </a:rPr>
              <a:t>semetara</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dialihkan</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ke</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semua</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bangsal</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sedangkan</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instalansi</a:t>
            </a:r>
            <a:r>
              <a:rPr lang="en-US" dirty="0">
                <a:latin typeface="Tw Cen MT" panose="020B0602020104020603" pitchFamily="34" charset="0"/>
                <a:ea typeface="+mn-lt"/>
                <a:cs typeface="+mn-lt"/>
              </a:rPr>
              <a:t> NAPZA yang </a:t>
            </a:r>
            <a:r>
              <a:rPr lang="en-US" dirty="0" err="1">
                <a:latin typeface="Tw Cen MT" panose="020B0602020104020603" pitchFamily="34" charset="0"/>
                <a:ea typeface="+mn-lt"/>
                <a:cs typeface="+mn-lt"/>
              </a:rPr>
              <a:t>dahulu</a:t>
            </a:r>
            <a:r>
              <a:rPr lang="en-US" dirty="0">
                <a:latin typeface="Tw Cen MT" panose="020B0602020104020603" pitchFamily="34" charset="0"/>
                <a:ea typeface="+mn-lt"/>
                <a:cs typeface="+mn-lt"/>
              </a:rPr>
              <a:t> di </a:t>
            </a:r>
            <a:r>
              <a:rPr lang="en-US" dirty="0" err="1">
                <a:latin typeface="Tw Cen MT" panose="020B0602020104020603" pitchFamily="34" charset="0"/>
                <a:ea typeface="+mn-lt"/>
                <a:cs typeface="+mn-lt"/>
              </a:rPr>
              <a:t>ubah</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menjadi</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Instalansi</a:t>
            </a:r>
            <a:r>
              <a:rPr lang="en-US" dirty="0">
                <a:latin typeface="Tw Cen MT" panose="020B0602020104020603" pitchFamily="34" charset="0"/>
                <a:ea typeface="+mn-lt"/>
                <a:cs typeface="+mn-lt"/>
              </a:rPr>
              <a:t> COVID-19</a:t>
            </a:r>
            <a:endParaRPr lang="en-US" dirty="0">
              <a:latin typeface="Tw Cen MT" panose="020B0602020104020603" pitchFamily="34" charset="0"/>
              <a:cs typeface="Calibri"/>
            </a:endParaRPr>
          </a:p>
        </p:txBody>
      </p:sp>
      <p:pic>
        <p:nvPicPr>
          <p:cNvPr id="5" name="Picture 4">
            <a:extLst>
              <a:ext uri="{FF2B5EF4-FFF2-40B4-BE49-F238E27FC236}">
                <a16:creationId xmlns:a16="http://schemas.microsoft.com/office/drawing/2014/main" id="{24B1B368-5BB1-4006-92B2-1AD2E9526123}"/>
              </a:ext>
            </a:extLst>
          </p:cNvPr>
          <p:cNvPicPr>
            <a:picLocks noChangeAspect="1"/>
          </p:cNvPicPr>
          <p:nvPr/>
        </p:nvPicPr>
        <p:blipFill>
          <a:blip r:embed="rId3"/>
          <a:stretch>
            <a:fillRect/>
          </a:stretch>
        </p:blipFill>
        <p:spPr>
          <a:xfrm>
            <a:off x="0" y="109782"/>
            <a:ext cx="804742" cy="804742"/>
          </a:xfrm>
          <a:prstGeom prst="rect">
            <a:avLst/>
          </a:prstGeom>
        </p:spPr>
      </p:pic>
      <p:sp>
        <p:nvSpPr>
          <p:cNvPr id="6" name="Rounded Rectangle 5">
            <a:extLst>
              <a:ext uri="{FF2B5EF4-FFF2-40B4-BE49-F238E27FC236}">
                <a16:creationId xmlns:a16="http://schemas.microsoft.com/office/drawing/2014/main" id="{31FCE62F-CE8F-4234-B3FC-193B65249F8B}"/>
              </a:ext>
            </a:extLst>
          </p:cNvPr>
          <p:cNvSpPr/>
          <p:nvPr/>
        </p:nvSpPr>
        <p:spPr>
          <a:xfrm>
            <a:off x="1335530" y="93128"/>
            <a:ext cx="2794337"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NAPZA</a:t>
            </a:r>
            <a:endParaRPr lang="en-US" sz="2800" dirty="0">
              <a:solidFill>
                <a:schemeClr val="bg1"/>
              </a:solidFill>
              <a:latin typeface="Tw Cen MT Condensed" panose="020B0606020104020203" pitchFamily="34" charset="0"/>
            </a:endParaRPr>
          </a:p>
        </p:txBody>
      </p:sp>
    </p:spTree>
    <p:extLst>
      <p:ext uri="{BB962C8B-B14F-4D97-AF65-F5344CB8AC3E}">
        <p14:creationId xmlns:p14="http://schemas.microsoft.com/office/powerpoint/2010/main" val="41857243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a:extLst>
              <a:ext uri="{FF2B5EF4-FFF2-40B4-BE49-F238E27FC236}">
                <a16:creationId xmlns:a16="http://schemas.microsoft.com/office/drawing/2014/main" id="{57AFBB6F-B37E-46BD-B2C1-420BCC01FB45}"/>
              </a:ext>
            </a:extLst>
          </p:cNvPr>
          <p:cNvGraphicFramePr>
            <a:graphicFrameLocks/>
          </p:cNvGraphicFramePr>
          <p:nvPr>
            <p:extLst>
              <p:ext uri="{D42A27DB-BD31-4B8C-83A1-F6EECF244321}">
                <p14:modId xmlns:p14="http://schemas.microsoft.com/office/powerpoint/2010/main" val="894122489"/>
              </p:ext>
            </p:extLst>
          </p:nvPr>
        </p:nvGraphicFramePr>
        <p:xfrm>
          <a:off x="471485" y="1037294"/>
          <a:ext cx="10341655" cy="5322369"/>
        </p:xfrm>
        <a:graphic>
          <a:graphicData uri="http://schemas.openxmlformats.org/drawingml/2006/table">
            <a:tbl>
              <a:tblPr firstRow="1" bandRow="1">
                <a:tableStyleId>{68D230F3-CF80-4859-8CE7-A43EE81993B5}</a:tableStyleId>
              </a:tblPr>
              <a:tblGrid>
                <a:gridCol w="642670">
                  <a:extLst>
                    <a:ext uri="{9D8B030D-6E8A-4147-A177-3AD203B41FA5}">
                      <a16:colId xmlns:a16="http://schemas.microsoft.com/office/drawing/2014/main" val="20000"/>
                    </a:ext>
                  </a:extLst>
                </a:gridCol>
                <a:gridCol w="1698085">
                  <a:extLst>
                    <a:ext uri="{9D8B030D-6E8A-4147-A177-3AD203B41FA5}">
                      <a16:colId xmlns:a16="http://schemas.microsoft.com/office/drawing/2014/main" val="20001"/>
                    </a:ext>
                  </a:extLst>
                </a:gridCol>
                <a:gridCol w="871658">
                  <a:extLst>
                    <a:ext uri="{9D8B030D-6E8A-4147-A177-3AD203B41FA5}">
                      <a16:colId xmlns:a16="http://schemas.microsoft.com/office/drawing/2014/main" val="20002"/>
                    </a:ext>
                  </a:extLst>
                </a:gridCol>
                <a:gridCol w="871658">
                  <a:extLst>
                    <a:ext uri="{9D8B030D-6E8A-4147-A177-3AD203B41FA5}">
                      <a16:colId xmlns:a16="http://schemas.microsoft.com/office/drawing/2014/main" val="2653111581"/>
                    </a:ext>
                  </a:extLst>
                </a:gridCol>
                <a:gridCol w="871658">
                  <a:extLst>
                    <a:ext uri="{9D8B030D-6E8A-4147-A177-3AD203B41FA5}">
                      <a16:colId xmlns:a16="http://schemas.microsoft.com/office/drawing/2014/main" val="9232295"/>
                    </a:ext>
                  </a:extLst>
                </a:gridCol>
                <a:gridCol w="871658">
                  <a:extLst>
                    <a:ext uri="{9D8B030D-6E8A-4147-A177-3AD203B41FA5}">
                      <a16:colId xmlns:a16="http://schemas.microsoft.com/office/drawing/2014/main" val="4260518031"/>
                    </a:ext>
                  </a:extLst>
                </a:gridCol>
                <a:gridCol w="871658">
                  <a:extLst>
                    <a:ext uri="{9D8B030D-6E8A-4147-A177-3AD203B41FA5}">
                      <a16:colId xmlns:a16="http://schemas.microsoft.com/office/drawing/2014/main" val="2227309482"/>
                    </a:ext>
                  </a:extLst>
                </a:gridCol>
                <a:gridCol w="871658">
                  <a:extLst>
                    <a:ext uri="{9D8B030D-6E8A-4147-A177-3AD203B41FA5}">
                      <a16:colId xmlns:a16="http://schemas.microsoft.com/office/drawing/2014/main" val="2516058532"/>
                    </a:ext>
                  </a:extLst>
                </a:gridCol>
                <a:gridCol w="715686">
                  <a:extLst>
                    <a:ext uri="{9D8B030D-6E8A-4147-A177-3AD203B41FA5}">
                      <a16:colId xmlns:a16="http://schemas.microsoft.com/office/drawing/2014/main" val="1421362384"/>
                    </a:ext>
                  </a:extLst>
                </a:gridCol>
                <a:gridCol w="1027633">
                  <a:extLst>
                    <a:ext uri="{9D8B030D-6E8A-4147-A177-3AD203B41FA5}">
                      <a16:colId xmlns:a16="http://schemas.microsoft.com/office/drawing/2014/main" val="2894966374"/>
                    </a:ext>
                  </a:extLst>
                </a:gridCol>
                <a:gridCol w="1027633">
                  <a:extLst>
                    <a:ext uri="{9D8B030D-6E8A-4147-A177-3AD203B41FA5}">
                      <a16:colId xmlns:a16="http://schemas.microsoft.com/office/drawing/2014/main" val="3650587799"/>
                    </a:ext>
                  </a:extLst>
                </a:gridCol>
              </a:tblGrid>
              <a:tr h="633950">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t>NO</a:t>
                      </a:r>
                      <a:endPar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55" marR="182655" marT="68872" marB="68872" anchor="ctr" anchorCtr="1"/>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t>JENIS KEGIATAN</a:t>
                      </a:r>
                      <a:endPar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55" marR="182655" marT="68872" marB="68872" anchor="ctr" anchorCtr="1"/>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t>JAN</a:t>
                      </a:r>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55" marR="182655" marT="68872" marB="68872" anchor="ctr" anchorCtr="1"/>
                </a:tc>
                <a:tc>
                  <a:txBody>
                    <a:bodyPr/>
                    <a:lstStyle/>
                    <a:p>
                      <a:pPr algn="ctr"/>
                      <a:r>
                        <a:rPr lang="en-US" sz="1600" dirty="0"/>
                        <a:t>FEB</a:t>
                      </a:r>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55" marR="182655" marT="68872" marB="68872" anchor="ctr" anchorCtr="1"/>
                </a:tc>
                <a:tc>
                  <a:txBody>
                    <a:bodyPr/>
                    <a:lstStyle/>
                    <a:p>
                      <a:pPr algn="ctr"/>
                      <a:r>
                        <a:rPr lang="en-US" sz="1600" dirty="0"/>
                        <a:t>MAR</a:t>
                      </a:r>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55" marR="182655" marT="68872" marB="68872" anchor="ctr" anchorCtr="1"/>
                </a:tc>
                <a:tc>
                  <a:txBody>
                    <a:bodyPr/>
                    <a:lstStyle/>
                    <a:p>
                      <a:pPr algn="ctr"/>
                      <a:r>
                        <a:rPr lang="en-US" sz="1600" dirty="0"/>
                        <a:t>APR</a:t>
                      </a:r>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55" marR="182655" marT="68872" marB="68872" anchor="ctr" anchorCtr="1"/>
                </a:tc>
                <a:tc>
                  <a:txBody>
                    <a:bodyPr/>
                    <a:lstStyle/>
                    <a:p>
                      <a:pPr algn="ctr"/>
                      <a:r>
                        <a:rPr lang="en-US" sz="1600" dirty="0"/>
                        <a:t>MEI</a:t>
                      </a:r>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55" marR="182655" marT="68872" marB="68872" anchor="ctr" anchorCtr="1"/>
                </a:tc>
                <a:tc>
                  <a:txBody>
                    <a:bodyPr/>
                    <a:lstStyle/>
                    <a:p>
                      <a:pPr algn="ctr"/>
                      <a:r>
                        <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rPr>
                        <a:t>JUN</a:t>
                      </a:r>
                    </a:p>
                  </a:txBody>
                  <a:tcPr marL="182655" marR="182655" marT="68872" marB="68872" anchor="ctr" anchorCtr="1"/>
                </a:tc>
                <a:tc>
                  <a:txBody>
                    <a:bodyPr/>
                    <a:lstStyle/>
                    <a:p>
                      <a:pPr algn="ctr"/>
                      <a:r>
                        <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rPr>
                        <a:t>JUL</a:t>
                      </a:r>
                    </a:p>
                  </a:txBody>
                  <a:tcPr marL="182655" marR="182655" marT="68872" marB="68872" anchor="ctr" anchorCtr="1"/>
                </a:tc>
                <a:tc>
                  <a:txBody>
                    <a:bodyPr/>
                    <a:lstStyle/>
                    <a:p>
                      <a:pPr algn="ctr"/>
                      <a:r>
                        <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rPr>
                        <a:t>AGST</a:t>
                      </a:r>
                    </a:p>
                  </a:txBody>
                  <a:tcPr marL="182655" marR="182655" marT="68872" marB="68872" anchor="ctr" anchorCtr="1"/>
                </a:tc>
                <a:tc>
                  <a:txBody>
                    <a:bodyPr/>
                    <a:lstStyle/>
                    <a:p>
                      <a:pPr algn="ctr"/>
                      <a:r>
                        <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rPr>
                        <a:t>SEP</a:t>
                      </a:r>
                    </a:p>
                  </a:txBody>
                  <a:tcPr marL="182655" marR="182655" marT="68872" marB="68872" anchor="ctr" anchorCtr="1"/>
                </a:tc>
                <a:extLst>
                  <a:ext uri="{0D108BD9-81ED-4DB2-BD59-A6C34878D82A}">
                    <a16:rowId xmlns:a16="http://schemas.microsoft.com/office/drawing/2014/main" val="10000"/>
                  </a:ext>
                </a:extLst>
              </a:tr>
              <a:tr h="28268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t>1</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nchorCtr="1"/>
                </a:tc>
                <a:tc>
                  <a:txBody>
                    <a:bodyPr/>
                    <a:lstStyle/>
                    <a:p>
                      <a:pPr algn="l" fontAlgn="ctr"/>
                      <a:r>
                        <a:rPr lang="en-US" sz="1600" u="none" strike="noStrike" dirty="0">
                          <a:effectLst/>
                        </a:rPr>
                        <a:t>MMSE</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extLst>
                  <a:ext uri="{0D108BD9-81ED-4DB2-BD59-A6C34878D82A}">
                    <a16:rowId xmlns:a16="http://schemas.microsoft.com/office/drawing/2014/main" val="10001"/>
                  </a:ext>
                </a:extLst>
              </a:tr>
              <a:tr h="26769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t>2</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nchorCtr="1"/>
                </a:tc>
                <a:tc>
                  <a:txBody>
                    <a:bodyPr/>
                    <a:lstStyle/>
                    <a:p>
                      <a:pPr algn="l" fontAlgn="b"/>
                      <a:r>
                        <a:rPr lang="en-US" sz="1600" u="none" strike="noStrike" dirty="0">
                          <a:effectLst/>
                        </a:rPr>
                        <a:t>GDS</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rPr>
                        <a:t>-</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rPr>
                        <a:t>-</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extLst>
                  <a:ext uri="{0D108BD9-81ED-4DB2-BD59-A6C34878D82A}">
                    <a16:rowId xmlns:a16="http://schemas.microsoft.com/office/drawing/2014/main" val="10002"/>
                  </a:ext>
                </a:extLst>
              </a:tr>
              <a:tr h="26769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t>3</a:t>
                      </a:r>
                      <a:endParaRPr lang="en-US" sz="16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nchorCtr="1"/>
                </a:tc>
                <a:tc>
                  <a:txBody>
                    <a:bodyPr/>
                    <a:lstStyle/>
                    <a:p>
                      <a:pPr algn="l" fontAlgn="b"/>
                      <a:r>
                        <a:rPr lang="en-US" sz="1600" u="none" strike="noStrike" dirty="0" err="1">
                          <a:effectLst/>
                        </a:rPr>
                        <a:t>Akomodasi</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135</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112</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r>
                        <a:rPr lang="en-US" sz="1600" dirty="0"/>
                        <a:t>-</a:t>
                      </a:r>
                    </a:p>
                  </a:txBody>
                  <a:tcPr marL="9525" marR="9525" marT="9525" marB="0" anchor="ctr"/>
                </a:tc>
                <a:tc>
                  <a:txBody>
                    <a:bodyPr/>
                    <a:lstStyle/>
                    <a:p>
                      <a:r>
                        <a:rPr lang="en-US" sz="1600" dirty="0"/>
                        <a:t>-</a:t>
                      </a:r>
                    </a:p>
                  </a:txBody>
                  <a:tcPr marL="9525" marR="9525" marT="9525" marB="0" anchor="ctr"/>
                </a:tc>
                <a:tc>
                  <a:txBody>
                    <a:bodyPr/>
                    <a:lstStyle/>
                    <a:p>
                      <a:r>
                        <a:rPr lang="en-US" sz="1600" dirty="0"/>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extLst>
                  <a:ext uri="{0D108BD9-81ED-4DB2-BD59-A6C34878D82A}">
                    <a16:rowId xmlns:a16="http://schemas.microsoft.com/office/drawing/2014/main" val="10003"/>
                  </a:ext>
                </a:extLst>
              </a:tr>
              <a:tr h="23546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t>4</a:t>
                      </a:r>
                      <a:endParaRPr lang="en-US" sz="16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nchorCtr="1"/>
                </a:tc>
                <a:tc>
                  <a:txBody>
                    <a:bodyPr/>
                    <a:lstStyle/>
                    <a:p>
                      <a:pPr algn="l" fontAlgn="b"/>
                      <a:r>
                        <a:rPr lang="en-US" sz="1600" u="none" strike="noStrike" dirty="0" err="1">
                          <a:effectLst/>
                        </a:rPr>
                        <a:t>Intensif</a:t>
                      </a:r>
                      <a:r>
                        <a:rPr lang="en-US" sz="1600" u="none" strike="noStrike" dirty="0">
                          <a:effectLst/>
                        </a:rPr>
                        <a:t> Care</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rPr>
                        <a:t>92</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72</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rPr>
                        <a:t>199</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54</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45</a:t>
                      </a:r>
                    </a:p>
                  </a:txBody>
                  <a:tcPr marL="9525" marR="9525" marT="9525" marB="0" anchor="ctr"/>
                </a:tc>
                <a:tc>
                  <a:txBody>
                    <a:bodyPr/>
                    <a:lstStyle/>
                    <a:p>
                      <a:pPr algn="ctr" fontAlgn="ctr"/>
                      <a:r>
                        <a:rPr lang="en-US" sz="1600" b="0" i="0" u="none" strike="noStrike">
                          <a:solidFill>
                            <a:srgbClr val="000000"/>
                          </a:solidFill>
                          <a:effectLst/>
                          <a:latin typeface="Tw Cen MT" panose="020B0602020104020603" pitchFamily="34" charset="0"/>
                        </a:rPr>
                        <a:t>61</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222</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151</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34</a:t>
                      </a:r>
                    </a:p>
                  </a:txBody>
                  <a:tcPr marL="9525" marR="9525" marT="9525" marB="0" anchor="ctr"/>
                </a:tc>
                <a:extLst>
                  <a:ext uri="{0D108BD9-81ED-4DB2-BD59-A6C34878D82A}">
                    <a16:rowId xmlns:a16="http://schemas.microsoft.com/office/drawing/2014/main" val="10004"/>
                  </a:ext>
                </a:extLst>
              </a:tr>
              <a:tr h="23546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t>5</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nchorCtr="1"/>
                </a:tc>
                <a:tc>
                  <a:txBody>
                    <a:bodyPr/>
                    <a:lstStyle/>
                    <a:p>
                      <a:pPr algn="l" fontAlgn="b"/>
                      <a:r>
                        <a:rPr lang="en-US" sz="1600" u="none" strike="noStrike" dirty="0">
                          <a:effectLst/>
                        </a:rPr>
                        <a:t>High Care</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46</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11</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61</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72</a:t>
                      </a:r>
                    </a:p>
                  </a:txBody>
                  <a:tcPr marL="9525" marR="9525" marT="9525" marB="0" anchor="ctr"/>
                </a:tc>
                <a:tc>
                  <a:txBody>
                    <a:bodyPr/>
                    <a:lstStyle/>
                    <a:p>
                      <a:pPr algn="ctr" fontAlgn="ctr"/>
                      <a:r>
                        <a:rPr lang="en-US" sz="1600" b="0" i="0" u="none" strike="noStrike">
                          <a:solidFill>
                            <a:srgbClr val="000000"/>
                          </a:solidFill>
                          <a:effectLst/>
                          <a:latin typeface="Tw Cen MT" panose="020B0602020104020603" pitchFamily="34" charset="0"/>
                        </a:rPr>
                        <a:t>58</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117</a:t>
                      </a:r>
                    </a:p>
                  </a:txBody>
                  <a:tcPr marL="9525" marR="9525" marT="9525" marB="0" anchor="ctr"/>
                </a:tc>
                <a:extLst>
                  <a:ext uri="{0D108BD9-81ED-4DB2-BD59-A6C34878D82A}">
                    <a16:rowId xmlns:a16="http://schemas.microsoft.com/office/drawing/2014/main" val="10005"/>
                  </a:ext>
                </a:extLst>
              </a:tr>
              <a:tr h="43728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t>6</a:t>
                      </a:r>
                      <a:endParaRPr lang="en-US" sz="16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nchorCtr="1"/>
                </a:tc>
                <a:tc>
                  <a:txBody>
                    <a:bodyPr/>
                    <a:lstStyle/>
                    <a:p>
                      <a:pPr algn="l" fontAlgn="b"/>
                      <a:r>
                        <a:rPr lang="en-US" sz="1600" u="none" strike="noStrike">
                          <a:effectLst/>
                        </a:rPr>
                        <a:t>Maksimal Care</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63</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rPr>
                        <a:t>36</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a:ln>
                            <a:noFill/>
                          </a:ln>
                          <a:effectLst/>
                          <a:uLnTx/>
                          <a:uFillTx/>
                        </a:rPr>
                        <a:t>-</a:t>
                      </a:r>
                      <a:endParaRPr kumimoji="0" lang="en-US" sz="16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effectLst/>
                          <a:uLnTx/>
                          <a:uFillTx/>
                        </a:rPr>
                        <a:t>-</a:t>
                      </a:r>
                      <a:endParaRPr kumimoji="0" lang="en-US" sz="16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extLst>
                  <a:ext uri="{0D108BD9-81ED-4DB2-BD59-A6C34878D82A}">
                    <a16:rowId xmlns:a16="http://schemas.microsoft.com/office/drawing/2014/main" val="10006"/>
                  </a:ext>
                </a:extLst>
              </a:tr>
              <a:tr h="23546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t>7</a:t>
                      </a:r>
                      <a:endParaRPr lang="en-US" sz="16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nchorCtr="1"/>
                </a:tc>
                <a:tc>
                  <a:txBody>
                    <a:bodyPr/>
                    <a:lstStyle/>
                    <a:p>
                      <a:pPr algn="l" fontAlgn="b"/>
                      <a:r>
                        <a:rPr lang="en-US" sz="1600" u="none" strike="noStrike" dirty="0">
                          <a:effectLst/>
                        </a:rPr>
                        <a:t>Minimal Care</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effectLst/>
                          <a:uLnTx/>
                          <a:uFillTx/>
                        </a:rPr>
                        <a:t>-</a:t>
                      </a:r>
                      <a:endParaRPr kumimoji="0" lang="en-US" sz="16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effectLst/>
                          <a:uLnTx/>
                          <a:uFillTx/>
                        </a:rPr>
                        <a:t>-</a:t>
                      </a:r>
                      <a:endParaRPr kumimoji="0" lang="en-US" sz="16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extLst>
                  <a:ext uri="{0D108BD9-81ED-4DB2-BD59-A6C34878D82A}">
                    <a16:rowId xmlns:a16="http://schemas.microsoft.com/office/drawing/2014/main" val="10007"/>
                  </a:ext>
                </a:extLst>
              </a:tr>
              <a:tr h="23546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t>8</a:t>
                      </a:r>
                      <a:endParaRPr lang="en-US" sz="16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nchorCtr="1"/>
                </a:tc>
                <a:tc>
                  <a:txBody>
                    <a:bodyPr/>
                    <a:lstStyle/>
                    <a:p>
                      <a:pPr algn="l" fontAlgn="b"/>
                      <a:r>
                        <a:rPr lang="en-US" sz="1600" u="none" strike="noStrike">
                          <a:effectLst/>
                        </a:rPr>
                        <a:t>TAK/Penkes</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rPr>
                        <a:t>19</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rPr>
                        <a:t>-</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rPr>
                        <a:t>1</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extLst>
                  <a:ext uri="{0D108BD9-81ED-4DB2-BD59-A6C34878D82A}">
                    <a16:rowId xmlns:a16="http://schemas.microsoft.com/office/drawing/2014/main" val="10008"/>
                  </a:ext>
                </a:extLst>
              </a:tr>
              <a:tr h="38221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t>9</a:t>
                      </a:r>
                      <a:endParaRPr lang="en-US" sz="16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nchorCtr="1"/>
                </a:tc>
                <a:tc>
                  <a:txBody>
                    <a:bodyPr/>
                    <a:lstStyle/>
                    <a:p>
                      <a:pPr algn="l" fontAlgn="b"/>
                      <a:r>
                        <a:rPr lang="en-US" sz="1600" u="none" strike="noStrike" dirty="0" err="1">
                          <a:effectLst/>
                        </a:rPr>
                        <a:t>Perawatan</a:t>
                      </a:r>
                      <a:r>
                        <a:rPr lang="en-US" sz="1600" u="none" strike="noStrike" dirty="0">
                          <a:effectLst/>
                        </a:rPr>
                        <a:t> Luka </a:t>
                      </a:r>
                      <a:r>
                        <a:rPr lang="en-US" sz="1600" u="none" strike="noStrike" dirty="0" err="1">
                          <a:effectLst/>
                        </a:rPr>
                        <a:t>Bersih</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2</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extLst>
                  <a:ext uri="{0D108BD9-81ED-4DB2-BD59-A6C34878D82A}">
                    <a16:rowId xmlns:a16="http://schemas.microsoft.com/office/drawing/2014/main" val="10009"/>
                  </a:ext>
                </a:extLst>
              </a:tr>
              <a:tr h="46862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t>10</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nchorCtr="1"/>
                </a:tc>
                <a:tc>
                  <a:txBody>
                    <a:bodyPr/>
                    <a:lstStyle/>
                    <a:p>
                      <a:pPr algn="l" fontAlgn="b"/>
                      <a:r>
                        <a:rPr lang="en-US" sz="1600" u="none" strike="noStrike" dirty="0" err="1">
                          <a:effectLst/>
                        </a:rPr>
                        <a:t>Perawatan</a:t>
                      </a:r>
                      <a:r>
                        <a:rPr lang="en-US" sz="1600" u="none" strike="noStrike" dirty="0">
                          <a:effectLst/>
                        </a:rPr>
                        <a:t> Luka </a:t>
                      </a:r>
                      <a:r>
                        <a:rPr lang="en-US" sz="1600" u="none" strike="noStrike" dirty="0" err="1">
                          <a:effectLst/>
                        </a:rPr>
                        <a:t>Infeksi</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1</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extLst>
                  <a:ext uri="{0D108BD9-81ED-4DB2-BD59-A6C34878D82A}">
                    <a16:rowId xmlns:a16="http://schemas.microsoft.com/office/drawing/2014/main" val="10010"/>
                  </a:ext>
                </a:extLst>
              </a:tr>
              <a:tr h="468625">
                <a:tc>
                  <a:txBody>
                    <a:bodyPr/>
                    <a:lstStyle/>
                    <a:p>
                      <a:pPr algn="l" fontAlgn="b"/>
                      <a:r>
                        <a:rPr lang="en-US" sz="1600" u="none" strike="noStrike" dirty="0"/>
                        <a:t>11</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nchorCtr="1"/>
                </a:tc>
                <a:tc>
                  <a:txBody>
                    <a:bodyPr/>
                    <a:lstStyle/>
                    <a:p>
                      <a:pPr algn="l" fontAlgn="b"/>
                      <a:r>
                        <a:rPr lang="en-US" sz="1600" u="none" strike="noStrike" dirty="0" err="1">
                          <a:effectLst/>
                        </a:rPr>
                        <a:t>Halusinasi</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9</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10</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extLst>
                  <a:ext uri="{0D108BD9-81ED-4DB2-BD59-A6C34878D82A}">
                    <a16:rowId xmlns:a16="http://schemas.microsoft.com/office/drawing/2014/main" val="2210531259"/>
                  </a:ext>
                </a:extLst>
              </a:tr>
              <a:tr h="468625">
                <a:tc>
                  <a:txBody>
                    <a:bodyPr/>
                    <a:lstStyle/>
                    <a:p>
                      <a:pPr algn="l" fontAlgn="b"/>
                      <a:r>
                        <a:rPr lang="en-US" sz="1600" u="none" strike="noStrike" dirty="0"/>
                        <a:t>12</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nchorCtr="1"/>
                </a:tc>
                <a:tc>
                  <a:txBody>
                    <a:bodyPr/>
                    <a:lstStyle/>
                    <a:p>
                      <a:pPr algn="l" fontAlgn="b"/>
                      <a:r>
                        <a:rPr lang="en-US" sz="1600" u="none" strike="noStrike" dirty="0">
                          <a:effectLst/>
                        </a:rPr>
                        <a:t>RPK</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1</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3</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extLst>
                  <a:ext uri="{0D108BD9-81ED-4DB2-BD59-A6C34878D82A}">
                    <a16:rowId xmlns:a16="http://schemas.microsoft.com/office/drawing/2014/main" val="2589796067"/>
                  </a:ext>
                </a:extLst>
              </a:tr>
              <a:tr h="468625">
                <a:tc>
                  <a:txBody>
                    <a:bodyPr/>
                    <a:lstStyle/>
                    <a:p>
                      <a:pPr algn="l" fontAlgn="b"/>
                      <a:r>
                        <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13</a:t>
                      </a:r>
                    </a:p>
                  </a:txBody>
                  <a:tcPr marL="19026" marR="19026" marT="14351" marB="0" anchor="ctr" anchorCtr="1"/>
                </a:tc>
                <a:tc>
                  <a:txBody>
                    <a:bodyPr/>
                    <a:lstStyle/>
                    <a:p>
                      <a:pPr algn="l" fontAlgn="b"/>
                      <a:r>
                        <a:rPr lang="en-US" sz="1600" b="0" i="0" u="none" strike="noStrike" dirty="0" err="1">
                          <a:solidFill>
                            <a:srgbClr val="000000"/>
                          </a:solidFill>
                          <a:effectLst/>
                          <a:latin typeface="Tw Cen MT" panose="020B0602020104020603" pitchFamily="34" charset="0"/>
                        </a:rPr>
                        <a:t>Pemasangan</a:t>
                      </a:r>
                      <a:r>
                        <a:rPr lang="en-US" sz="1600" b="0" i="0" u="none" strike="noStrike" baseline="0" dirty="0">
                          <a:solidFill>
                            <a:srgbClr val="000000"/>
                          </a:solidFill>
                          <a:effectLst/>
                          <a:latin typeface="Tw Cen MT" panose="020B0602020104020603" pitchFamily="34" charset="0"/>
                        </a:rPr>
                        <a:t> O2</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5</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extLst>
                  <a:ext uri="{0D108BD9-81ED-4DB2-BD59-A6C34878D82A}">
                    <a16:rowId xmlns:a16="http://schemas.microsoft.com/office/drawing/2014/main" val="696805698"/>
                  </a:ext>
                </a:extLst>
              </a:tr>
            </a:tbl>
          </a:graphicData>
        </a:graphic>
      </p:graphicFrame>
      <p:sp>
        <p:nvSpPr>
          <p:cNvPr id="8" name="Rounded Rectangle 5">
            <a:extLst>
              <a:ext uri="{FF2B5EF4-FFF2-40B4-BE49-F238E27FC236}">
                <a16:creationId xmlns:a16="http://schemas.microsoft.com/office/drawing/2014/main" id="{35F3156D-16EB-42C3-B4B2-782AC2F85B44}"/>
              </a:ext>
            </a:extLst>
          </p:cNvPr>
          <p:cNvSpPr/>
          <p:nvPr/>
        </p:nvSpPr>
        <p:spPr>
          <a:xfrm>
            <a:off x="1224287" y="514245"/>
            <a:ext cx="3598688"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PSIKOGERIATRI </a:t>
            </a:r>
            <a:endParaRPr lang="en-US" sz="2800" dirty="0">
              <a:solidFill>
                <a:schemeClr val="bg1"/>
              </a:solidFill>
              <a:latin typeface="Tw Cen MT Condensed" panose="020B0606020104020203" pitchFamily="34" charset="0"/>
            </a:endParaRPr>
          </a:p>
        </p:txBody>
      </p:sp>
      <p:sp>
        <p:nvSpPr>
          <p:cNvPr id="6" name="Slide Number Placeholder 5">
            <a:extLst>
              <a:ext uri="{FF2B5EF4-FFF2-40B4-BE49-F238E27FC236}">
                <a16:creationId xmlns:a16="http://schemas.microsoft.com/office/drawing/2014/main" id="{FF7C2ED5-2D24-4E3D-ADCE-1B0154BA7734}"/>
              </a:ext>
            </a:extLst>
          </p:cNvPr>
          <p:cNvSpPr>
            <a:spLocks noGrp="1"/>
          </p:cNvSpPr>
          <p:nvPr>
            <p:ph type="sldNum" sz="quarter" idx="12"/>
          </p:nvPr>
        </p:nvSpPr>
        <p:spPr/>
        <p:txBody>
          <a:bodyPr/>
          <a:lstStyle/>
          <a:p>
            <a:fld id="{565CE74E-AB26-4998-AD42-012C4C1AD076}" type="slidenum">
              <a:rPr lang="zh-CN" altLang="en-US" smtClean="0"/>
              <a:t>27</a:t>
            </a:fld>
            <a:endParaRPr lang="zh-CN" altLang="en-US"/>
          </a:p>
        </p:txBody>
      </p:sp>
      <p:pic>
        <p:nvPicPr>
          <p:cNvPr id="7" name="Picture 6">
            <a:extLst>
              <a:ext uri="{FF2B5EF4-FFF2-40B4-BE49-F238E27FC236}">
                <a16:creationId xmlns:a16="http://schemas.microsoft.com/office/drawing/2014/main" id="{FE3D9026-5FDB-4B6D-A073-4BFD48568D9D}"/>
              </a:ext>
            </a:extLst>
          </p:cNvPr>
          <p:cNvPicPr>
            <a:picLocks noChangeAspect="1"/>
          </p:cNvPicPr>
          <p:nvPr/>
        </p:nvPicPr>
        <p:blipFill>
          <a:blip r:embed="rId3"/>
          <a:stretch>
            <a:fillRect/>
          </a:stretch>
        </p:blipFill>
        <p:spPr>
          <a:xfrm>
            <a:off x="245655" y="82985"/>
            <a:ext cx="920576" cy="920576"/>
          </a:xfrm>
          <a:prstGeom prst="rect">
            <a:avLst/>
          </a:prstGeom>
        </p:spPr>
      </p:pic>
    </p:spTree>
    <p:extLst>
      <p:ext uri="{BB962C8B-B14F-4D97-AF65-F5344CB8AC3E}">
        <p14:creationId xmlns:p14="http://schemas.microsoft.com/office/powerpoint/2010/main" val="4328167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3509DC-F2A5-4975-B730-8B4F0CA67C02}"/>
              </a:ext>
            </a:extLst>
          </p:cNvPr>
          <p:cNvSpPr>
            <a:spLocks noGrp="1"/>
          </p:cNvSpPr>
          <p:nvPr>
            <p:ph type="sldNum" sz="quarter" idx="12"/>
          </p:nvPr>
        </p:nvSpPr>
        <p:spPr/>
        <p:txBody>
          <a:bodyPr/>
          <a:lstStyle/>
          <a:p>
            <a:fld id="{565CE74E-AB26-4998-AD42-012C4C1AD076}" type="slidenum">
              <a:rPr lang="zh-CN" altLang="en-US" smtClean="0"/>
              <a:t>28</a:t>
            </a:fld>
            <a:endParaRPr lang="zh-CN" altLang="en-US" dirty="0"/>
          </a:p>
        </p:txBody>
      </p:sp>
      <p:graphicFrame>
        <p:nvGraphicFramePr>
          <p:cNvPr id="4" name="Content Placeholder 6">
            <a:extLst>
              <a:ext uri="{FF2B5EF4-FFF2-40B4-BE49-F238E27FC236}">
                <a16:creationId xmlns:a16="http://schemas.microsoft.com/office/drawing/2014/main" id="{2477EF41-954D-4742-B499-2752D13D1DD8}"/>
              </a:ext>
            </a:extLst>
          </p:cNvPr>
          <p:cNvGraphicFramePr>
            <a:graphicFrameLocks/>
          </p:cNvGraphicFramePr>
          <p:nvPr>
            <p:extLst>
              <p:ext uri="{D42A27DB-BD31-4B8C-83A1-F6EECF244321}">
                <p14:modId xmlns:p14="http://schemas.microsoft.com/office/powerpoint/2010/main" val="3162835430"/>
              </p:ext>
            </p:extLst>
          </p:nvPr>
        </p:nvGraphicFramePr>
        <p:xfrm>
          <a:off x="561413" y="876433"/>
          <a:ext cx="8553555" cy="5777753"/>
        </p:xfrm>
        <a:graphic>
          <a:graphicData uri="http://schemas.openxmlformats.org/drawingml/2006/table">
            <a:tbl>
              <a:tblPr firstRow="1" bandRow="1"/>
              <a:tblGrid>
                <a:gridCol w="412235">
                  <a:extLst>
                    <a:ext uri="{9D8B030D-6E8A-4147-A177-3AD203B41FA5}">
                      <a16:colId xmlns:a16="http://schemas.microsoft.com/office/drawing/2014/main" val="20000"/>
                    </a:ext>
                  </a:extLst>
                </a:gridCol>
                <a:gridCol w="1974247">
                  <a:extLst>
                    <a:ext uri="{9D8B030D-6E8A-4147-A177-3AD203B41FA5}">
                      <a16:colId xmlns:a16="http://schemas.microsoft.com/office/drawing/2014/main" val="20001"/>
                    </a:ext>
                  </a:extLst>
                </a:gridCol>
                <a:gridCol w="1026218">
                  <a:extLst>
                    <a:ext uri="{9D8B030D-6E8A-4147-A177-3AD203B41FA5}">
                      <a16:colId xmlns:a16="http://schemas.microsoft.com/office/drawing/2014/main" val="20002"/>
                    </a:ext>
                  </a:extLst>
                </a:gridCol>
                <a:gridCol w="625505">
                  <a:extLst>
                    <a:ext uri="{9D8B030D-6E8A-4147-A177-3AD203B41FA5}">
                      <a16:colId xmlns:a16="http://schemas.microsoft.com/office/drawing/2014/main" val="1827549578"/>
                    </a:ext>
                  </a:extLst>
                </a:gridCol>
                <a:gridCol w="645050">
                  <a:extLst>
                    <a:ext uri="{9D8B030D-6E8A-4147-A177-3AD203B41FA5}">
                      <a16:colId xmlns:a16="http://schemas.microsoft.com/office/drawing/2014/main" val="1644192230"/>
                    </a:ext>
                  </a:extLst>
                </a:gridCol>
                <a:gridCol w="645050">
                  <a:extLst>
                    <a:ext uri="{9D8B030D-6E8A-4147-A177-3AD203B41FA5}">
                      <a16:colId xmlns:a16="http://schemas.microsoft.com/office/drawing/2014/main" val="200513729"/>
                    </a:ext>
                  </a:extLst>
                </a:gridCol>
                <a:gridCol w="645050">
                  <a:extLst>
                    <a:ext uri="{9D8B030D-6E8A-4147-A177-3AD203B41FA5}">
                      <a16:colId xmlns:a16="http://schemas.microsoft.com/office/drawing/2014/main" val="691527167"/>
                    </a:ext>
                  </a:extLst>
                </a:gridCol>
                <a:gridCol w="645050">
                  <a:extLst>
                    <a:ext uri="{9D8B030D-6E8A-4147-A177-3AD203B41FA5}">
                      <a16:colId xmlns:a16="http://schemas.microsoft.com/office/drawing/2014/main" val="2718642247"/>
                    </a:ext>
                  </a:extLst>
                </a:gridCol>
                <a:gridCol w="645050">
                  <a:extLst>
                    <a:ext uri="{9D8B030D-6E8A-4147-A177-3AD203B41FA5}">
                      <a16:colId xmlns:a16="http://schemas.microsoft.com/office/drawing/2014/main" val="2977204715"/>
                    </a:ext>
                  </a:extLst>
                </a:gridCol>
                <a:gridCol w="645050">
                  <a:extLst>
                    <a:ext uri="{9D8B030D-6E8A-4147-A177-3AD203B41FA5}">
                      <a16:colId xmlns:a16="http://schemas.microsoft.com/office/drawing/2014/main" val="712310131"/>
                    </a:ext>
                  </a:extLst>
                </a:gridCol>
                <a:gridCol w="645050">
                  <a:extLst>
                    <a:ext uri="{9D8B030D-6E8A-4147-A177-3AD203B41FA5}">
                      <a16:colId xmlns:a16="http://schemas.microsoft.com/office/drawing/2014/main" val="3688381677"/>
                    </a:ext>
                  </a:extLst>
                </a:gridCol>
              </a:tblGrid>
              <a:tr h="353892">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NO</a:t>
                      </a:r>
                      <a:endParaRPr lang="en-US" sz="14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JENIS KEGIATAN</a:t>
                      </a:r>
                      <a:endParaRPr lang="en-US" sz="14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JAN</a:t>
                      </a:r>
                      <a:endParaRPr lang="en-US" sz="14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4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9034" marR="19034" marT="14349"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19034" marR="19034" marT="14349"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APR</a:t>
                      </a:r>
                    </a:p>
                  </a:txBody>
                  <a:tcPr marL="19034" marR="19034" marT="14349"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MEI</a:t>
                      </a:r>
                    </a:p>
                  </a:txBody>
                  <a:tcPr marL="19034" marR="19034" marT="14349"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JUN</a:t>
                      </a:r>
                    </a:p>
                  </a:txBody>
                  <a:tcPr marL="19034" marR="19034" marT="14349"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JUL</a:t>
                      </a:r>
                    </a:p>
                  </a:txBody>
                  <a:tcPr marL="19034" marR="19034" marT="14349"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AGST</a:t>
                      </a:r>
                    </a:p>
                  </a:txBody>
                  <a:tcPr marL="19034" marR="19034" marT="14349"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SEP</a:t>
                      </a:r>
                    </a:p>
                  </a:txBody>
                  <a:tcPr marL="19034" marR="19034" marT="14349"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233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sv-SE" sz="1400" u="none" strike="noStrike" dirty="0">
                          <a:latin typeface="Tw Cen MT" panose="020B0602020104020603" pitchFamily="34" charset="0"/>
                        </a:rPr>
                        <a:t>Penanganan pasien akut</a:t>
                      </a:r>
                      <a:endParaRPr lang="sv-SE"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13</a:t>
                      </a:r>
                    </a:p>
                  </a:txBody>
                  <a:tcPr marL="9525" marR="9525" marT="9525"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151</a:t>
                      </a:r>
                    </a:p>
                  </a:txBody>
                  <a:tcPr marL="9525" marR="9525" marT="9525"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204</a:t>
                      </a:r>
                    </a:p>
                  </a:txBody>
                  <a:tcPr marL="9525" marR="9525" marT="9525"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172</a:t>
                      </a:r>
                    </a:p>
                  </a:txBody>
                  <a:tcPr marL="9525" marR="9525" marT="9525"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127</a:t>
                      </a:r>
                    </a:p>
                  </a:txBody>
                  <a:tcPr marL="9525" marR="9525" marT="9525"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119</a:t>
                      </a:r>
                    </a:p>
                  </a:txBody>
                  <a:tcPr marL="9525" marR="9525" marT="9525"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81</a:t>
                      </a:r>
                    </a:p>
                  </a:txBody>
                  <a:tcPr marL="9525" marR="9525" marT="9525"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82</a:t>
                      </a:r>
                    </a:p>
                  </a:txBody>
                  <a:tcPr marL="9525" marR="9525" marT="9525"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196</a:t>
                      </a:r>
                    </a:p>
                  </a:txBody>
                  <a:tcPr marL="9525" marR="9525" marT="9525"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1"/>
                  </a:ext>
                </a:extLst>
              </a:tr>
              <a:tr h="3257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l" defTabSz="914400" rtl="0" eaLnBrk="1" fontAlgn="ctr" latinLnBrk="0" hangingPunct="1">
                        <a:lnSpc>
                          <a:spcPct val="100000"/>
                        </a:lnSpc>
                        <a:spcBef>
                          <a:spcPts val="0"/>
                        </a:spcBef>
                        <a:spcAft>
                          <a:spcPts val="0"/>
                        </a:spcAft>
                        <a:buClrTx/>
                        <a:buSzTx/>
                        <a:buFontTx/>
                        <a:buNone/>
                        <a:tabLst/>
                        <a:defRPr/>
                      </a:pPr>
                      <a:r>
                        <a:rPr lang="sv-SE" sz="1400" u="none" strike="noStrike" dirty="0">
                          <a:latin typeface="Tw Cen MT" panose="020B0602020104020603" pitchFamily="34" charset="0"/>
                        </a:rPr>
                        <a:t>Penanganan pasien sub</a:t>
                      </a:r>
                      <a:r>
                        <a:rPr lang="sv-SE" sz="1400" u="none" strike="noStrike" baseline="0" dirty="0">
                          <a:latin typeface="Tw Cen MT" panose="020B0602020104020603" pitchFamily="34" charset="0"/>
                        </a:rPr>
                        <a:t> akut</a:t>
                      </a:r>
                      <a:endParaRPr lang="sv-SE"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257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3</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latin typeface="Tw Cen MT"/>
                        </a:rPr>
                        <a:t>Penanganan</a:t>
                      </a:r>
                      <a:r>
                        <a:rPr lang="en-US" sz="1400" u="none" strike="noStrike" dirty="0">
                          <a:latin typeface="Tw Cen MT"/>
                        </a:rPr>
                        <a:t> </a:t>
                      </a:r>
                      <a:r>
                        <a:rPr lang="en-US" sz="1400" u="none" strike="noStrike" dirty="0" err="1">
                          <a:latin typeface="Tw Cen MT"/>
                        </a:rPr>
                        <a:t>pasien</a:t>
                      </a:r>
                      <a:r>
                        <a:rPr lang="en-US" sz="1400" u="none" strike="noStrike" dirty="0">
                          <a:latin typeface="Tw Cen MT"/>
                        </a:rPr>
                        <a:t> </a:t>
                      </a:r>
                      <a:r>
                        <a:rPr lang="en-US" sz="1400" u="none" strike="noStrike" dirty="0" err="1">
                          <a:latin typeface="Tw Cen MT"/>
                        </a:rPr>
                        <a:t>melarikan</a:t>
                      </a:r>
                      <a:r>
                        <a:rPr lang="en-US" sz="1400" u="none" strike="noStrike" dirty="0">
                          <a:latin typeface="Tw Cen MT"/>
                        </a:rPr>
                        <a:t> </a:t>
                      </a:r>
                      <a:r>
                        <a:rPr lang="en-US" sz="1400" u="none" strike="noStrike" dirty="0" err="1">
                          <a:latin typeface="Tw Cen MT"/>
                        </a:rPr>
                        <a:t>diri</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3"/>
                  </a:ext>
                </a:extLst>
              </a:tr>
              <a:tr h="3257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4</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latin typeface="Tw Cen MT"/>
                        </a:rPr>
                        <a:t>Penanganan</a:t>
                      </a:r>
                      <a:r>
                        <a:rPr lang="en-US" sz="1400" u="none" strike="noStrike" dirty="0">
                          <a:latin typeface="Tw Cen MT"/>
                        </a:rPr>
                        <a:t> </a:t>
                      </a:r>
                      <a:r>
                        <a:rPr lang="en-US" sz="1400" u="none" strike="noStrike" dirty="0" err="1">
                          <a:latin typeface="Tw Cen MT"/>
                        </a:rPr>
                        <a:t>pasien</a:t>
                      </a:r>
                      <a:r>
                        <a:rPr lang="en-US" sz="1400" u="none" strike="noStrike" dirty="0">
                          <a:latin typeface="Tw Cen MT"/>
                        </a:rPr>
                        <a:t> </a:t>
                      </a:r>
                      <a:r>
                        <a:rPr lang="en-US" sz="1400" u="none" strike="noStrike" dirty="0" err="1">
                          <a:latin typeface="Tw Cen MT"/>
                        </a:rPr>
                        <a:t>meninggal</a:t>
                      </a:r>
                      <a:r>
                        <a:rPr lang="en-US" sz="1400" u="none" strike="noStrike" dirty="0">
                          <a:latin typeface="Tw Cen MT"/>
                        </a:rPr>
                        <a:t> dunia/ </a:t>
                      </a:r>
                      <a:r>
                        <a:rPr lang="en-US" sz="1400" u="none" strike="noStrike" dirty="0" err="1">
                          <a:latin typeface="Tw Cen MT"/>
                        </a:rPr>
                        <a:t>mati</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257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5</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fi-FI" sz="1400" u="none" strike="noStrike" dirty="0">
                          <a:latin typeface="Tw Cen MT" panose="020B0602020104020603" pitchFamily="34" charset="0"/>
                        </a:rPr>
                        <a:t>Penanganan pasien percobaan bunuh diri</a:t>
                      </a:r>
                      <a:endParaRPr lang="fi-FI"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5"/>
                  </a:ext>
                </a:extLst>
              </a:tr>
              <a:tr h="48339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6</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latin typeface="Tw Cen MT"/>
                        </a:rPr>
                        <a:t>Penanganan</a:t>
                      </a:r>
                      <a:r>
                        <a:rPr lang="en-US" sz="1400" u="none" strike="noStrike" dirty="0">
                          <a:latin typeface="Tw Cen MT"/>
                        </a:rPr>
                        <a:t> </a:t>
                      </a:r>
                      <a:r>
                        <a:rPr lang="en-US" sz="1400" u="none" strike="noStrike" dirty="0" err="1">
                          <a:latin typeface="Tw Cen MT"/>
                        </a:rPr>
                        <a:t>pasien</a:t>
                      </a:r>
                      <a:r>
                        <a:rPr lang="en-US" sz="1400" u="none" strike="noStrike" dirty="0">
                          <a:latin typeface="Tw Cen MT"/>
                        </a:rPr>
                        <a:t> yang </a:t>
                      </a:r>
                      <a:r>
                        <a:rPr lang="en-US" sz="1400" u="none" strike="noStrike" dirty="0" err="1">
                          <a:latin typeface="Tw Cen MT"/>
                        </a:rPr>
                        <a:t>dipindahkan</a:t>
                      </a:r>
                      <a:r>
                        <a:rPr lang="en-US" sz="1400" u="none" strike="noStrike" dirty="0">
                          <a:latin typeface="Tw Cen MT"/>
                        </a:rPr>
                        <a:t> </a:t>
                      </a:r>
                      <a:r>
                        <a:rPr lang="en-US" sz="1400" u="none" strike="noStrike" dirty="0" err="1">
                          <a:latin typeface="Tw Cen MT"/>
                        </a:rPr>
                        <a:t>ke</a:t>
                      </a:r>
                      <a:r>
                        <a:rPr lang="en-US" sz="1400" u="none" strike="noStrike" dirty="0">
                          <a:latin typeface="Tw Cen MT"/>
                        </a:rPr>
                        <a:t> </a:t>
                      </a:r>
                      <a:r>
                        <a:rPr lang="en-US" sz="1400" u="none" strike="noStrike" dirty="0" err="1">
                          <a:latin typeface="Tw Cen MT"/>
                        </a:rPr>
                        <a:t>ruang</a:t>
                      </a:r>
                      <a:r>
                        <a:rPr lang="en-US" sz="1400" u="none" strike="noStrike" dirty="0">
                          <a:latin typeface="Tw Cen MT"/>
                        </a:rPr>
                        <a:t> </a:t>
                      </a:r>
                      <a:r>
                        <a:rPr lang="en-US" sz="1400" u="none" strike="noStrike" dirty="0" err="1">
                          <a:latin typeface="Tw Cen MT"/>
                        </a:rPr>
                        <a:t>fisik</a:t>
                      </a:r>
                      <a:r>
                        <a:rPr lang="en-US" sz="1400" u="none" strike="noStrike" dirty="0">
                          <a:latin typeface="Tw Cen MT"/>
                        </a:rPr>
                        <a:t> dan </a:t>
                      </a:r>
                      <a:r>
                        <a:rPr lang="en-US" sz="1400" u="none" strike="noStrike" dirty="0" err="1">
                          <a:latin typeface="Tw Cen MT"/>
                        </a:rPr>
                        <a:t>akut</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25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37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29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30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36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38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38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257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7</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latin typeface="Tw Cen MT"/>
                        </a:rPr>
                        <a:t>Penanganan</a:t>
                      </a:r>
                      <a:r>
                        <a:rPr lang="en-US" sz="1400" u="none" strike="noStrike" dirty="0">
                          <a:latin typeface="Tw Cen MT"/>
                        </a:rPr>
                        <a:t> </a:t>
                      </a:r>
                      <a:r>
                        <a:rPr lang="en-US" sz="1400" u="none" strike="noStrike" dirty="0" err="1">
                          <a:latin typeface="Tw Cen MT"/>
                        </a:rPr>
                        <a:t>pasien</a:t>
                      </a:r>
                      <a:r>
                        <a:rPr lang="en-US" sz="1400" u="none" strike="noStrike" dirty="0">
                          <a:latin typeface="Tw Cen MT"/>
                        </a:rPr>
                        <a:t> yang </a:t>
                      </a:r>
                      <a:r>
                        <a:rPr lang="en-US" sz="1400" u="none" strike="noStrike" dirty="0" err="1">
                          <a:latin typeface="Tw Cen MT"/>
                        </a:rPr>
                        <a:t>dirujuk</a:t>
                      </a:r>
                      <a:r>
                        <a:rPr lang="en-US" sz="1400" u="none" strike="noStrike" dirty="0">
                          <a:latin typeface="Tw Cen MT"/>
                        </a:rPr>
                        <a:t> </a:t>
                      </a:r>
                      <a:r>
                        <a:rPr lang="en-US" sz="1400" u="none" strike="noStrike" dirty="0" err="1">
                          <a:latin typeface="Tw Cen MT"/>
                        </a:rPr>
                        <a:t>ke</a:t>
                      </a:r>
                      <a:r>
                        <a:rPr lang="en-US" sz="1400" u="none" strike="noStrike" dirty="0">
                          <a:latin typeface="Tw Cen MT"/>
                        </a:rPr>
                        <a:t> RS lain</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7"/>
                  </a:ext>
                </a:extLst>
              </a:tr>
              <a:tr h="27233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8</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latin typeface="Tw Cen MT"/>
                        </a:rPr>
                        <a:t>Insiden</a:t>
                      </a:r>
                      <a:r>
                        <a:rPr lang="en-US" sz="1400" u="none" strike="noStrike" dirty="0">
                          <a:latin typeface="Tw Cen MT"/>
                        </a:rPr>
                        <a:t> Patient Safety</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257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9</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latin typeface="Tw Cen MT"/>
                        </a:rPr>
                        <a:t>Insiden</a:t>
                      </a:r>
                      <a:r>
                        <a:rPr lang="en-US" sz="1400" u="none" strike="noStrike" dirty="0">
                          <a:latin typeface="Tw Cen MT"/>
                        </a:rPr>
                        <a:t> </a:t>
                      </a:r>
                      <a:r>
                        <a:rPr lang="en-US" sz="1400" u="none" strike="noStrike" dirty="0" err="1">
                          <a:latin typeface="Tw Cen MT"/>
                        </a:rPr>
                        <a:t>Infeksi</a:t>
                      </a:r>
                      <a:r>
                        <a:rPr lang="en-US" sz="1400" u="none" strike="noStrike" dirty="0">
                          <a:latin typeface="Tw Cen MT"/>
                        </a:rPr>
                        <a:t> </a:t>
                      </a:r>
                      <a:r>
                        <a:rPr lang="en-US" sz="1400" u="none" strike="noStrike" dirty="0" err="1">
                          <a:latin typeface="Tw Cen MT"/>
                        </a:rPr>
                        <a:t>Nosokomial</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9"/>
                  </a:ext>
                </a:extLst>
              </a:tr>
              <a:tr h="3257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10</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latin typeface="Tw Cen MT"/>
                        </a:rPr>
                        <a:t>Penanganan</a:t>
                      </a:r>
                      <a:r>
                        <a:rPr lang="en-US" sz="1400" u="none" strike="noStrike" dirty="0">
                          <a:latin typeface="Tw Cen MT"/>
                        </a:rPr>
                        <a:t> </a:t>
                      </a:r>
                      <a:r>
                        <a:rPr lang="en-US" sz="1400" u="none" strike="noStrike" dirty="0" err="1">
                          <a:latin typeface="Tw Cen MT"/>
                        </a:rPr>
                        <a:t>pasien</a:t>
                      </a:r>
                      <a:r>
                        <a:rPr lang="en-US" sz="1400" u="none" strike="noStrike" dirty="0">
                          <a:latin typeface="Tw Cen MT"/>
                        </a:rPr>
                        <a:t> </a:t>
                      </a:r>
                      <a:r>
                        <a:rPr lang="en-US" sz="1400" u="none" strike="noStrike" dirty="0" err="1">
                          <a:latin typeface="Tw Cen MT"/>
                        </a:rPr>
                        <a:t>alergi</a:t>
                      </a:r>
                      <a:r>
                        <a:rPr lang="en-US" sz="1400" u="none" strike="noStrike" dirty="0">
                          <a:latin typeface="Tw Cen MT"/>
                        </a:rPr>
                        <a:t> </a:t>
                      </a:r>
                      <a:r>
                        <a:rPr lang="en-US" sz="1400" u="none" strike="noStrike" dirty="0" err="1">
                          <a:latin typeface="Tw Cen MT"/>
                        </a:rPr>
                        <a:t>obat</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64099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latin typeface="Tw Cen MT"/>
                        </a:rPr>
                        <a:t>Penanganan</a:t>
                      </a:r>
                      <a:r>
                        <a:rPr lang="en-US" sz="1400" u="none" strike="noStrike" dirty="0">
                          <a:latin typeface="Tw Cen MT"/>
                        </a:rPr>
                        <a:t> </a:t>
                      </a:r>
                      <a:r>
                        <a:rPr lang="en-US" sz="1400" u="none" strike="noStrike" dirty="0" err="1">
                          <a:latin typeface="Tw Cen MT"/>
                        </a:rPr>
                        <a:t>pasien</a:t>
                      </a:r>
                      <a:r>
                        <a:rPr lang="en-US" sz="1400" u="none" strike="noStrike" dirty="0">
                          <a:latin typeface="Tw Cen MT"/>
                        </a:rPr>
                        <a:t> </a:t>
                      </a:r>
                      <a:r>
                        <a:rPr lang="en-US" sz="1400" u="none" strike="noStrike" dirty="0" err="1">
                          <a:latin typeface="Tw Cen MT"/>
                        </a:rPr>
                        <a:t>masuk</a:t>
                      </a:r>
                      <a:r>
                        <a:rPr lang="en-US" sz="1400" u="none" strike="noStrike" dirty="0">
                          <a:latin typeface="Tw Cen MT"/>
                        </a:rPr>
                        <a:t> </a:t>
                      </a:r>
                      <a:r>
                        <a:rPr lang="en-US" sz="1400" u="none" strike="noStrike" dirty="0" err="1">
                          <a:latin typeface="Tw Cen MT"/>
                        </a:rPr>
                        <a:t>dengan</a:t>
                      </a:r>
                      <a:r>
                        <a:rPr lang="en-US" sz="1400" u="none" strike="noStrike" dirty="0">
                          <a:latin typeface="Tw Cen MT"/>
                        </a:rPr>
                        <a:t> PGOT/</a:t>
                      </a:r>
                      <a:r>
                        <a:rPr lang="en-US" sz="1400" u="none" strike="noStrike" dirty="0" err="1">
                          <a:latin typeface="Tw Cen MT"/>
                        </a:rPr>
                        <a:t>Pasung</a:t>
                      </a:r>
                      <a:r>
                        <a:rPr lang="en-US" sz="1400" u="none" strike="noStrike" dirty="0">
                          <a:latin typeface="Tw Cen MT"/>
                        </a:rPr>
                        <a:t>/</a:t>
                      </a:r>
                      <a:br>
                        <a:rPr lang="en-US" sz="1400" u="none" strike="noStrike" dirty="0">
                          <a:latin typeface="Tw Cen MT"/>
                        </a:rPr>
                      </a:br>
                      <a:r>
                        <a:rPr lang="en-US" sz="1400" u="none" strike="noStrike" dirty="0">
                          <a:latin typeface="Tw Cen MT"/>
                        </a:rPr>
                        <a:t>PMI/</a:t>
                      </a:r>
                      <a:r>
                        <a:rPr lang="en-US" sz="1400" u="none" strike="noStrike" dirty="0" err="1">
                          <a:latin typeface="Tw Cen MT"/>
                        </a:rPr>
                        <a:t>Integrasi</a:t>
                      </a:r>
                      <a:r>
                        <a:rPr lang="en-US" sz="1400" u="none" strike="noStrike" dirty="0">
                          <a:latin typeface="Tw Cen MT"/>
                        </a:rPr>
                        <a:t> </a:t>
                      </a:r>
                      <a:r>
                        <a:rPr lang="en-US" sz="1400" u="none" strike="noStrike" dirty="0" err="1">
                          <a:latin typeface="Tw Cen MT"/>
                        </a:rPr>
                        <a:t>Baresos</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23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37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39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36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11"/>
                  </a:ext>
                </a:extLst>
              </a:tr>
              <a:tr h="3257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400" dirty="0">
                          <a:latin typeface="Tw Cen MT" panose="020B0602020104020603" pitchFamily="34" charset="0"/>
                        </a:rPr>
                        <a:t>12</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latin typeface="Tw Cen MT"/>
                        </a:rPr>
                        <a:t>Penanganan</a:t>
                      </a:r>
                      <a:r>
                        <a:rPr lang="en-US" sz="1400" u="none" strike="noStrike" dirty="0">
                          <a:latin typeface="Tw Cen MT"/>
                        </a:rPr>
                        <a:t> </a:t>
                      </a:r>
                      <a:r>
                        <a:rPr lang="en-US" sz="1400" u="none" strike="noStrike" dirty="0" err="1">
                          <a:latin typeface="Tw Cen MT"/>
                        </a:rPr>
                        <a:t>pasien</a:t>
                      </a:r>
                      <a:r>
                        <a:rPr lang="en-US" sz="1400" u="none" strike="noStrike" dirty="0">
                          <a:latin typeface="Tw Cen MT"/>
                        </a:rPr>
                        <a:t> </a:t>
                      </a:r>
                      <a:r>
                        <a:rPr lang="en-US" sz="1400" u="none" strike="noStrike" dirty="0" err="1">
                          <a:latin typeface="Tw Cen MT"/>
                        </a:rPr>
                        <a:t>Visum</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72333">
                <a:tc>
                  <a:txBody>
                    <a:bodyPr/>
                    <a:lstStyle/>
                    <a:p>
                      <a:pPr algn="ctr"/>
                      <a:r>
                        <a:rPr lang="en-US" sz="1400" dirty="0">
                          <a:solidFill>
                            <a:srgbClr val="000000"/>
                          </a:solidFill>
                          <a:latin typeface="Tw Cen MT" panose="020B0602020104020603" pitchFamily="34" charset="0"/>
                          <a:ea typeface="Verdana" panose="020B0604030504040204" pitchFamily="34" charset="0"/>
                          <a:cs typeface="Verdana" panose="020B0604030504040204" pitchFamily="34" charset="0"/>
                        </a:rPr>
                        <a:t>13</a:t>
                      </a:r>
                    </a:p>
                  </a:txBody>
                  <a:tcPr marL="19034" marR="19034" marT="14349"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l" fontAlgn="ctr"/>
                      <a:r>
                        <a:rPr lang="en-US" sz="1400" b="0" i="0" u="none" strike="noStrike" dirty="0" err="1">
                          <a:solidFill>
                            <a:srgbClr val="000000"/>
                          </a:solidFill>
                          <a:latin typeface="Tw Cen MT"/>
                          <a:ea typeface="Verdana" panose="020B0604030504040204" pitchFamily="34" charset="0"/>
                          <a:cs typeface="Verdana" panose="020B0604030504040204" pitchFamily="34" charset="0"/>
                        </a:rPr>
                        <a:t>Pasien</a:t>
                      </a:r>
                      <a:r>
                        <a:rPr lang="en-US" sz="1400" b="0" i="0" u="none" strike="noStrike" dirty="0">
                          <a:solidFill>
                            <a:srgbClr val="000000"/>
                          </a:solidFill>
                          <a:latin typeface="Tw Cen MT"/>
                          <a:ea typeface="Verdana" panose="020B0604030504040204" pitchFamily="34" charset="0"/>
                          <a:cs typeface="Verdana" panose="020B0604030504040204" pitchFamily="34" charset="0"/>
                        </a:rPr>
                        <a:t> </a:t>
                      </a:r>
                      <a:r>
                        <a:rPr lang="en-US" sz="1400" b="0" i="0" u="none" strike="noStrike" dirty="0" err="1">
                          <a:solidFill>
                            <a:srgbClr val="000000"/>
                          </a:solidFill>
                          <a:latin typeface="Tw Cen MT"/>
                          <a:ea typeface="Verdana" panose="020B0604030504040204" pitchFamily="34" charset="0"/>
                          <a:cs typeface="Verdana" panose="020B0604030504040204" pitchFamily="34" charset="0"/>
                        </a:rPr>
                        <a:t>pulang</a:t>
                      </a:r>
                      <a:r>
                        <a:rPr lang="en-US" sz="1400" b="0" i="0" u="none" strike="noStrike" dirty="0">
                          <a:solidFill>
                            <a:srgbClr val="000000"/>
                          </a:solidFill>
                          <a:latin typeface="Tw Cen MT"/>
                          <a:ea typeface="Verdana" panose="020B0604030504040204" pitchFamily="34" charset="0"/>
                          <a:cs typeface="Verdana" panose="020B0604030504040204" pitchFamily="34" charset="0"/>
                        </a:rPr>
                        <a:t> </a:t>
                      </a:r>
                      <a:r>
                        <a:rPr lang="en-US" sz="1400" b="0" i="0" u="none" strike="noStrike" dirty="0" err="1">
                          <a:solidFill>
                            <a:srgbClr val="000000"/>
                          </a:solidFill>
                          <a:latin typeface="Tw Cen MT"/>
                          <a:ea typeface="Verdana" panose="020B0604030504040204" pitchFamily="34" charset="0"/>
                          <a:cs typeface="Verdana" panose="020B0604030504040204" pitchFamily="34" charset="0"/>
                        </a:rPr>
                        <a:t>paksa</a:t>
                      </a:r>
                      <a:endParaRPr lang="en-US" sz="1400" b="0" i="0" u="none" strike="noStrike" dirty="0">
                        <a:solidFill>
                          <a:srgbClr val="000000"/>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bl>
          </a:graphicData>
        </a:graphic>
      </p:graphicFrame>
      <p:sp>
        <p:nvSpPr>
          <p:cNvPr id="8" name="Rounded Rectangle 5">
            <a:extLst>
              <a:ext uri="{FF2B5EF4-FFF2-40B4-BE49-F238E27FC236}">
                <a16:creationId xmlns:a16="http://schemas.microsoft.com/office/drawing/2014/main" id="{110A3AEF-1F5E-4F4F-8734-519DBB4B84C9}"/>
              </a:ext>
            </a:extLst>
          </p:cNvPr>
          <p:cNvSpPr/>
          <p:nvPr/>
        </p:nvSpPr>
        <p:spPr>
          <a:xfrm>
            <a:off x="1640480" y="121408"/>
            <a:ext cx="3464391"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RAWAT INAP </a:t>
            </a:r>
            <a:endParaRPr lang="en-US" sz="2800" dirty="0">
              <a:solidFill>
                <a:schemeClr val="bg1"/>
              </a:solidFill>
              <a:latin typeface="Tw Cen MT Condensed" panose="020B0606020104020203" pitchFamily="34" charset="0"/>
            </a:endParaRPr>
          </a:p>
        </p:txBody>
      </p:sp>
      <p:pic>
        <p:nvPicPr>
          <p:cNvPr id="5" name="Picture 4">
            <a:extLst>
              <a:ext uri="{FF2B5EF4-FFF2-40B4-BE49-F238E27FC236}">
                <a16:creationId xmlns:a16="http://schemas.microsoft.com/office/drawing/2014/main" id="{65FBF1F9-76F3-4F58-830E-637EF5E68EC8}"/>
              </a:ext>
            </a:extLst>
          </p:cNvPr>
          <p:cNvPicPr>
            <a:picLocks noChangeAspect="1"/>
          </p:cNvPicPr>
          <p:nvPr/>
        </p:nvPicPr>
        <p:blipFill>
          <a:blip r:embed="rId3"/>
          <a:stretch>
            <a:fillRect/>
          </a:stretch>
        </p:blipFill>
        <p:spPr>
          <a:xfrm>
            <a:off x="561415" y="0"/>
            <a:ext cx="1079065" cy="684781"/>
          </a:xfrm>
          <a:prstGeom prst="rect">
            <a:avLst/>
          </a:prstGeom>
        </p:spPr>
      </p:pic>
    </p:spTree>
    <p:extLst>
      <p:ext uri="{BB962C8B-B14F-4D97-AF65-F5344CB8AC3E}">
        <p14:creationId xmlns:p14="http://schemas.microsoft.com/office/powerpoint/2010/main" val="9218110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2C58953F-6398-4608-93E9-A81ED2D413AA}"/>
              </a:ext>
            </a:extLst>
          </p:cNvPr>
          <p:cNvGraphicFramePr>
            <a:graphicFrameLocks noGrp="1"/>
          </p:cNvGraphicFramePr>
          <p:nvPr>
            <p:extLst>
              <p:ext uri="{D42A27DB-BD31-4B8C-83A1-F6EECF244321}">
                <p14:modId xmlns:p14="http://schemas.microsoft.com/office/powerpoint/2010/main" val="4292092198"/>
              </p:ext>
            </p:extLst>
          </p:nvPr>
        </p:nvGraphicFramePr>
        <p:xfrm>
          <a:off x="450195" y="825855"/>
          <a:ext cx="9608210" cy="5770246"/>
        </p:xfrm>
        <a:graphic>
          <a:graphicData uri="http://schemas.openxmlformats.org/drawingml/2006/table">
            <a:tbl>
              <a:tblPr firstRow="1" bandRow="1"/>
              <a:tblGrid>
                <a:gridCol w="308279">
                  <a:extLst>
                    <a:ext uri="{9D8B030D-6E8A-4147-A177-3AD203B41FA5}">
                      <a16:colId xmlns:a16="http://schemas.microsoft.com/office/drawing/2014/main" val="3017034530"/>
                    </a:ext>
                  </a:extLst>
                </a:gridCol>
                <a:gridCol w="195484">
                  <a:extLst>
                    <a:ext uri="{9D8B030D-6E8A-4147-A177-3AD203B41FA5}">
                      <a16:colId xmlns:a16="http://schemas.microsoft.com/office/drawing/2014/main" val="2646266038"/>
                    </a:ext>
                  </a:extLst>
                </a:gridCol>
                <a:gridCol w="413212">
                  <a:extLst>
                    <a:ext uri="{9D8B030D-6E8A-4147-A177-3AD203B41FA5}">
                      <a16:colId xmlns:a16="http://schemas.microsoft.com/office/drawing/2014/main" val="298071"/>
                    </a:ext>
                  </a:extLst>
                </a:gridCol>
                <a:gridCol w="2057299">
                  <a:extLst>
                    <a:ext uri="{9D8B030D-6E8A-4147-A177-3AD203B41FA5}">
                      <a16:colId xmlns:a16="http://schemas.microsoft.com/office/drawing/2014/main" val="330534301"/>
                    </a:ext>
                  </a:extLst>
                </a:gridCol>
                <a:gridCol w="737104">
                  <a:extLst>
                    <a:ext uri="{9D8B030D-6E8A-4147-A177-3AD203B41FA5}">
                      <a16:colId xmlns:a16="http://schemas.microsoft.com/office/drawing/2014/main" val="1248146667"/>
                    </a:ext>
                  </a:extLst>
                </a:gridCol>
                <a:gridCol w="737104">
                  <a:extLst>
                    <a:ext uri="{9D8B030D-6E8A-4147-A177-3AD203B41FA5}">
                      <a16:colId xmlns:a16="http://schemas.microsoft.com/office/drawing/2014/main" val="22717475"/>
                    </a:ext>
                  </a:extLst>
                </a:gridCol>
                <a:gridCol w="737104">
                  <a:extLst>
                    <a:ext uri="{9D8B030D-6E8A-4147-A177-3AD203B41FA5}">
                      <a16:colId xmlns:a16="http://schemas.microsoft.com/office/drawing/2014/main" val="3467975754"/>
                    </a:ext>
                  </a:extLst>
                </a:gridCol>
                <a:gridCol w="737104">
                  <a:extLst>
                    <a:ext uri="{9D8B030D-6E8A-4147-A177-3AD203B41FA5}">
                      <a16:colId xmlns:a16="http://schemas.microsoft.com/office/drawing/2014/main" val="2211930947"/>
                    </a:ext>
                  </a:extLst>
                </a:gridCol>
                <a:gridCol w="737104">
                  <a:extLst>
                    <a:ext uri="{9D8B030D-6E8A-4147-A177-3AD203B41FA5}">
                      <a16:colId xmlns:a16="http://schemas.microsoft.com/office/drawing/2014/main" val="3306048065"/>
                    </a:ext>
                  </a:extLst>
                </a:gridCol>
                <a:gridCol w="737104">
                  <a:extLst>
                    <a:ext uri="{9D8B030D-6E8A-4147-A177-3AD203B41FA5}">
                      <a16:colId xmlns:a16="http://schemas.microsoft.com/office/drawing/2014/main" val="1348991663"/>
                    </a:ext>
                  </a:extLst>
                </a:gridCol>
                <a:gridCol w="737104">
                  <a:extLst>
                    <a:ext uri="{9D8B030D-6E8A-4147-A177-3AD203B41FA5}">
                      <a16:colId xmlns:a16="http://schemas.microsoft.com/office/drawing/2014/main" val="2202365243"/>
                    </a:ext>
                  </a:extLst>
                </a:gridCol>
                <a:gridCol w="737104">
                  <a:extLst>
                    <a:ext uri="{9D8B030D-6E8A-4147-A177-3AD203B41FA5}">
                      <a16:colId xmlns:a16="http://schemas.microsoft.com/office/drawing/2014/main" val="3720593378"/>
                    </a:ext>
                  </a:extLst>
                </a:gridCol>
                <a:gridCol w="737104">
                  <a:extLst>
                    <a:ext uri="{9D8B030D-6E8A-4147-A177-3AD203B41FA5}">
                      <a16:colId xmlns:a16="http://schemas.microsoft.com/office/drawing/2014/main" val="820987310"/>
                    </a:ext>
                  </a:extLst>
                </a:gridCol>
              </a:tblGrid>
              <a:tr h="239394">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600" u="none" strike="noStrike" dirty="0">
                          <a:effectLst/>
                          <a:latin typeface="Tw Cen MT" panose="020B0602020104020603" pitchFamily="34" charset="0"/>
                          <a:ea typeface="Verdana" panose="020B0604030504040204" pitchFamily="34" charset="0"/>
                          <a:cs typeface="Verdana" panose="020B0604030504040204" pitchFamily="34" charset="0"/>
                        </a:rPr>
                        <a:t>NO</a:t>
                      </a:r>
                      <a:endPar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rowSpan="2" gridSpan="3">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600" u="none" strike="noStrike" dirty="0">
                          <a:effectLst/>
                          <a:latin typeface="Tw Cen MT" panose="020B0602020104020603" pitchFamily="34" charset="0"/>
                          <a:ea typeface="Verdana" panose="020B0604030504040204" pitchFamily="34" charset="0"/>
                          <a:cs typeface="Verdana" panose="020B0604030504040204" pitchFamily="34" charset="0"/>
                        </a:rPr>
                        <a:t>KEGIATAN</a:t>
                      </a:r>
                      <a:endPar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rowSpan="2" hMerge="1">
                  <a:txBody>
                    <a:bodyPr/>
                    <a:lstStyle/>
                    <a:p>
                      <a:endParaRPr lang="en-US"/>
                    </a:p>
                  </a:txBody>
                  <a:tcPr/>
                </a:tc>
                <a:tc rowSpan="2" hMerge="1">
                  <a:txBody>
                    <a:bodyPr/>
                    <a:lstStyle/>
                    <a:p>
                      <a:pPr algn="ctr" fontAlgn="ctr"/>
                      <a:endPar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gridSpan="9">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b"/>
                      <a:r>
                        <a:rPr lang="en-US" sz="1600" u="none" strike="noStrike" dirty="0">
                          <a:effectLst/>
                          <a:latin typeface="Tw Cen MT" panose="020B0602020104020603" pitchFamily="34" charset="0"/>
                        </a:rPr>
                        <a:t>BULAN</a:t>
                      </a:r>
                      <a:endParaRPr lang="en-US" sz="1600" b="1" i="0" u="none" strike="noStrike" dirty="0">
                        <a:solidFill>
                          <a:srgbClr val="000000"/>
                        </a:solidFill>
                        <a:effectLst/>
                        <a:latin typeface="Tw Cen MT" panose="020B0602020104020603" pitchFamily="34" charset="0"/>
                      </a:endParaRPr>
                    </a:p>
                  </a:txBody>
                  <a:tcPr marL="5436" marR="5436" marT="5436" marB="0">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600" b="1" i="0" u="none" strike="noStrike" dirty="0">
                        <a:solidFill>
                          <a:srgbClr val="000000"/>
                        </a:solidFill>
                        <a:effectLst/>
                        <a:latin typeface="Tw Cen MT" panose="020B0602020104020603" pitchFamily="34" charset="0"/>
                      </a:endParaRPr>
                    </a:p>
                  </a:txBody>
                  <a:tcPr marL="5436" marR="5436" marT="5436"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600" b="1" i="0" u="none" strike="noStrike" dirty="0">
                        <a:solidFill>
                          <a:srgbClr val="000000"/>
                        </a:solidFill>
                        <a:effectLst/>
                        <a:latin typeface="Tw Cen MT" panose="020B0602020104020603" pitchFamily="34" charset="0"/>
                      </a:endParaRPr>
                    </a:p>
                  </a:txBody>
                  <a:tcPr marL="5436" marR="5436" marT="5436"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600" b="1" i="0" u="none" strike="noStrike" dirty="0">
                        <a:solidFill>
                          <a:srgbClr val="000000"/>
                        </a:solidFill>
                        <a:effectLst/>
                        <a:latin typeface="Tw Cen MT" panose="020B0602020104020603" pitchFamily="34" charset="0"/>
                      </a:endParaRPr>
                    </a:p>
                  </a:txBody>
                  <a:tcPr marL="5436" marR="5436" marT="5436"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600" b="1" i="0" u="none" strike="noStrike" dirty="0">
                        <a:solidFill>
                          <a:srgbClr val="000000"/>
                        </a:solidFill>
                        <a:effectLst/>
                        <a:latin typeface="Tw Cen MT" panose="020B0602020104020603" pitchFamily="34" charset="0"/>
                      </a:endParaRPr>
                    </a:p>
                  </a:txBody>
                  <a:tcPr marL="5436" marR="5436" marT="5436"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600" b="1" i="0" u="none" strike="noStrike" dirty="0">
                        <a:solidFill>
                          <a:srgbClr val="000000"/>
                        </a:solidFill>
                        <a:effectLst/>
                        <a:latin typeface="Tw Cen MT" panose="020B0602020104020603" pitchFamily="34" charset="0"/>
                      </a:endParaRPr>
                    </a:p>
                  </a:txBody>
                  <a:tcPr marL="5436" marR="5436" marT="5436" marB="0">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600" b="1" i="0" u="none" strike="noStrike" dirty="0">
                        <a:solidFill>
                          <a:srgbClr val="000000"/>
                        </a:solidFill>
                        <a:effectLst/>
                        <a:latin typeface="Tw Cen MT" panose="020B0602020104020603" pitchFamily="34" charset="0"/>
                      </a:endParaRPr>
                    </a:p>
                  </a:txBody>
                  <a:tcPr marL="5436" marR="5436" marT="5436" marB="0">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600" b="1" i="0" u="none" strike="noStrike" dirty="0">
                        <a:solidFill>
                          <a:srgbClr val="000000"/>
                        </a:solidFill>
                        <a:effectLst/>
                        <a:latin typeface="Tw Cen MT" panose="020B0602020104020603" pitchFamily="34" charset="0"/>
                      </a:endParaRPr>
                    </a:p>
                  </a:txBody>
                  <a:tcPr marL="5436" marR="5436" marT="5436" marB="0">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600" b="1" i="0" u="none" strike="noStrike" dirty="0">
                        <a:solidFill>
                          <a:srgbClr val="000000"/>
                        </a:solidFill>
                        <a:effectLst/>
                        <a:latin typeface="Tw Cen MT" panose="020B0602020104020603" pitchFamily="34" charset="0"/>
                      </a:endParaRPr>
                    </a:p>
                  </a:txBody>
                  <a:tcPr marL="5436" marR="5436" marT="5436" marB="0">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4355048"/>
                  </a:ext>
                </a:extLst>
              </a:tr>
              <a:tr h="315435">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1" u="none" strike="noStrike" dirty="0">
                          <a:effectLst/>
                          <a:latin typeface="Tw Cen MT" panose="020B0602020104020603" pitchFamily="34" charset="0"/>
                          <a:ea typeface="Verdana" panose="020B0604030504040204" pitchFamily="34" charset="0"/>
                          <a:cs typeface="Verdana" panose="020B0604030504040204" pitchFamily="34" charset="0"/>
                        </a:rPr>
                        <a:t>JAN</a:t>
                      </a:r>
                      <a:endPar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FEB</a:t>
                      </a:r>
                    </a:p>
                  </a:txBody>
                  <a:tcPr marL="5436" marR="5436" marT="5436" marB="0"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MAR</a:t>
                      </a:r>
                    </a:p>
                  </a:txBody>
                  <a:tcPr marL="5436" marR="5436" marT="5436" marB="0"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APR</a:t>
                      </a:r>
                    </a:p>
                  </a:txBody>
                  <a:tcPr marL="5436" marR="5436" marT="5436" marB="0"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MEI</a:t>
                      </a:r>
                    </a:p>
                  </a:txBody>
                  <a:tcPr marL="5436" marR="5436" marT="5436" marB="0"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JUN</a:t>
                      </a:r>
                    </a:p>
                  </a:txBody>
                  <a:tcPr marL="5436" marR="5436" marT="5436" marB="0"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JUL</a:t>
                      </a:r>
                    </a:p>
                  </a:txBody>
                  <a:tcPr marL="5436" marR="5436" marT="5436" marB="0"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AGST</a:t>
                      </a:r>
                    </a:p>
                  </a:txBody>
                  <a:tcPr marL="5436" marR="5436" marT="5436" marB="0"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SEP</a:t>
                      </a:r>
                    </a:p>
                  </a:txBody>
                  <a:tcPr marL="5436" marR="5436" marT="5436" marB="0" anchor="ctr">
                    <a:lnL w="12700" cmpd="sng">
                      <a:solidFill>
                        <a:srgbClr val="FFC000"/>
                      </a:solid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532441000"/>
                  </a:ext>
                </a:extLst>
              </a:tr>
              <a:tr h="23917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rtl="0" eaLnBrk="1" fontAlgn="b" latinLnBrk="0" hangingPunct="1">
                        <a:lnSpc>
                          <a:spcPct val="100000"/>
                        </a:lnSpc>
                        <a:spcBef>
                          <a:spcPts val="0"/>
                        </a:spcBef>
                        <a:spcAft>
                          <a:spcPts val="0"/>
                        </a:spcAft>
                        <a:buClrTx/>
                        <a:buSzTx/>
                        <a:buFontTx/>
                        <a:buNone/>
                      </a:pPr>
                      <a:r>
                        <a:rPr lang="en-US" sz="1600" u="none" strike="noStrike" dirty="0">
                          <a:effectLst/>
                          <a:latin typeface="Tw Cen MT" panose="020B0602020104020603" pitchFamily="34" charset="0"/>
                          <a:ea typeface="Verdana"/>
                          <a:cs typeface="Verdana"/>
                        </a:rPr>
                        <a:t>1 </a:t>
                      </a:r>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w="12700" cmpd="sng">
                      <a:solidFill>
                        <a:srgbClr val="FFC000"/>
                      </a:solidFill>
                    </a:lnT>
                    <a:lnB>
                      <a:noFill/>
                    </a:lnB>
                    <a:lnTlToBr w="12700" cmpd="sng">
                      <a:noFill/>
                      <a:prstDash val="solid"/>
                    </a:lnTlToBr>
                    <a:lnBlToTr w="12700" cmpd="sng">
                      <a:noFill/>
                      <a:prstDash val="solid"/>
                    </a:lnBlToTr>
                    <a:noFill/>
                  </a:tcPr>
                </a:tc>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ea typeface="Verdana"/>
                          <a:cs typeface="Verdana"/>
                        </a:rPr>
                        <a:t>Psikometri</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w="12700" cmpd="sng">
                      <a:solidFill>
                        <a:srgbClr val="FFC000"/>
                      </a:solidFill>
                    </a:lnT>
                    <a:lnB>
                      <a:noFill/>
                    </a:lnB>
                    <a:lnTlToBr w="12700" cmpd="sng">
                      <a:noFill/>
                      <a:prstDash val="solid"/>
                    </a:lnTlToBr>
                    <a:lnBlToTr w="12700" cmpd="sng">
                      <a:noFill/>
                      <a:prstDash val="solid"/>
                    </a:lnBlToTr>
                    <a:noFill/>
                  </a:tcPr>
                </a:tc>
                <a:tc hMerge="1">
                  <a:txBody>
                    <a:bodyPr/>
                    <a:lstStyle/>
                    <a:p>
                      <a:pPr algn="l" fontAlgn="b"/>
                      <a:endParaRPr lang="en-US" sz="1400" b="0" i="0" u="none" strike="noStrike" dirty="0">
                        <a:solidFill>
                          <a:srgbClr val="000000"/>
                        </a:solidFill>
                        <a:effectLst/>
                        <a:latin typeface="Tw Cen MT" panose="020B0602020104020603" pitchFamily="34" charset="0"/>
                      </a:endParaRPr>
                    </a:p>
                  </a:txBody>
                  <a:tcPr marL="5436" marR="5436" marT="5436" marB="0" anchor="b"/>
                </a:tc>
                <a:tc hMerge="1">
                  <a:txBody>
                    <a:body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600" b="0" i="0" u="none" strike="noStrike" dirty="0">
                          <a:solidFill>
                            <a:srgbClr val="000000"/>
                          </a:solidFill>
                          <a:effectLst/>
                          <a:latin typeface="Tw Cen MT" panose="020B0602020104020603" pitchFamily="34" charset="0"/>
                        </a:rPr>
                        <a:t> </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423400060"/>
                  </a:ext>
                </a:extLst>
              </a:tr>
              <a:tr h="23917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panose="020B0604030504040204" pitchFamily="34" charset="0"/>
                          <a:cs typeface="Verdana" panose="020B0604030504040204" pitchFamily="34" charset="0"/>
                        </a:rPr>
                        <a:t>a.</a:t>
                      </a:r>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effectLst/>
                          <a:latin typeface="Tw Cen MT" panose="020B0602020104020603" pitchFamily="34" charset="0"/>
                          <a:ea typeface="Verdana"/>
                          <a:cs typeface="Verdana"/>
                        </a:rPr>
                        <a:t>Psikometri</a:t>
                      </a:r>
                      <a:r>
                        <a:rPr lang="en-US" sz="1600" u="none" strike="noStrike" dirty="0">
                          <a:effectLst/>
                          <a:latin typeface="Tw Cen MT" panose="020B0602020104020603" pitchFamily="34" charset="0"/>
                          <a:ea typeface="Verdana"/>
                          <a:cs typeface="Verdana"/>
                        </a:rPr>
                        <a:t> </a:t>
                      </a:r>
                      <a:r>
                        <a:rPr lang="en-US" sz="1600" u="none" strike="noStrike" dirty="0" err="1">
                          <a:effectLst/>
                          <a:latin typeface="Tw Cen MT" panose="020B0602020104020603" pitchFamily="34" charset="0"/>
                          <a:ea typeface="Verdana"/>
                          <a:cs typeface="Verdana"/>
                        </a:rPr>
                        <a:t>rawat</a:t>
                      </a:r>
                      <a:r>
                        <a:rPr lang="en-US" sz="1600" u="none" strike="noStrike" dirty="0">
                          <a:effectLst/>
                          <a:latin typeface="Tw Cen MT" panose="020B0602020104020603" pitchFamily="34" charset="0"/>
                          <a:ea typeface="Verdana"/>
                          <a:cs typeface="Verdana"/>
                        </a:rPr>
                        <a:t> </a:t>
                      </a:r>
                      <a:r>
                        <a:rPr lang="en-US" sz="1600" u="none" strike="noStrike" dirty="0" err="1">
                          <a:effectLst/>
                          <a:latin typeface="Tw Cen MT" panose="020B0602020104020603" pitchFamily="34" charset="0"/>
                          <a:ea typeface="Verdana"/>
                          <a:cs typeface="Verdana"/>
                        </a:rPr>
                        <a:t>Inap</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l" fontAlgn="b"/>
                      <a:r>
                        <a:rPr lang="en-US" sz="1600" b="0" i="0" u="none" strike="noStrike">
                          <a:solidFill>
                            <a:srgbClr val="000000"/>
                          </a:solidFill>
                          <a:effectLst/>
                          <a:latin typeface="Tw Cen MT" panose="020B0602020104020603" pitchFamily="34" charset="0"/>
                        </a:rPr>
                        <a:t> </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3450816827"/>
                  </a:ext>
                </a:extLst>
              </a:tr>
              <a:tr h="25143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1</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600" u="none" strike="noStrike">
                          <a:effectLst/>
                          <a:latin typeface="Tw Cen MT" panose="020B0602020104020603" pitchFamily="34" charset="0"/>
                          <a:ea typeface="Verdana"/>
                          <a:cs typeface="Verdana"/>
                        </a:rPr>
                        <a:t>Psikometri kiriman Dokter</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417843389"/>
                  </a:ext>
                </a:extLst>
              </a:tr>
              <a:tr h="23917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panose="020B0604030504040204" pitchFamily="34" charset="0"/>
                          <a:cs typeface="Verdana" panose="020B0604030504040204" pitchFamily="34" charset="0"/>
                        </a:rPr>
                        <a:t>2</a:t>
                      </a:r>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l" fontAlgn="b"/>
                      <a:r>
                        <a:rPr lang="en-US" sz="1600" u="none" strike="noStrike" dirty="0" err="1">
                          <a:effectLst/>
                          <a:latin typeface="Tw Cen MT" panose="020B0602020104020603" pitchFamily="34" charset="0"/>
                          <a:ea typeface="Verdana"/>
                          <a:cs typeface="Verdana"/>
                        </a:rPr>
                        <a:t>Konsultasi</a:t>
                      </a:r>
                      <a:r>
                        <a:rPr lang="en-US" sz="1600" u="none" strike="noStrike" dirty="0">
                          <a:effectLst/>
                          <a:latin typeface="Tw Cen MT" panose="020B0602020104020603" pitchFamily="34" charset="0"/>
                          <a:ea typeface="Verdana"/>
                          <a:cs typeface="Verdana"/>
                        </a:rPr>
                        <a:t> </a:t>
                      </a:r>
                      <a:r>
                        <a:rPr lang="en-US" sz="1600" u="none" strike="noStrike" dirty="0" err="1">
                          <a:effectLst/>
                          <a:latin typeface="Tw Cen MT" panose="020B0602020104020603" pitchFamily="34" charset="0"/>
                          <a:ea typeface="Verdana"/>
                          <a:cs typeface="Verdana"/>
                        </a:rPr>
                        <a:t>Psikologi</a:t>
                      </a:r>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3425684437"/>
                  </a:ext>
                </a:extLst>
              </a:tr>
              <a:tr h="23917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3</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600" u="none" strike="noStrike">
                          <a:effectLst/>
                          <a:latin typeface="Tw Cen MT" panose="020B0602020104020603" pitchFamily="34" charset="0"/>
                          <a:ea typeface="Verdana"/>
                          <a:cs typeface="Verdana"/>
                        </a:rPr>
                        <a:t>Terapi Psikologi</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186615736"/>
                  </a:ext>
                </a:extLst>
              </a:tr>
              <a:tr h="23917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4</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l" fontAlgn="b"/>
                      <a:r>
                        <a:rPr lang="en-US" sz="1600" u="none" strike="noStrike" dirty="0" err="1">
                          <a:effectLst/>
                          <a:latin typeface="Tw Cen MT" panose="020B0602020104020603" pitchFamily="34" charset="0"/>
                          <a:ea typeface="Verdana"/>
                          <a:cs typeface="Verdana"/>
                        </a:rPr>
                        <a:t>Visum</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3311580045"/>
                  </a:ext>
                </a:extLst>
              </a:tr>
              <a:tr h="23917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b.</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effectLst/>
                          <a:latin typeface="Tw Cen MT" panose="020B0602020104020603" pitchFamily="34" charset="0"/>
                          <a:ea typeface="Verdana"/>
                          <a:cs typeface="Verdana"/>
                        </a:rPr>
                        <a:t>Psikometri</a:t>
                      </a:r>
                      <a:r>
                        <a:rPr lang="en-US" sz="1600" u="none" strike="noStrike" dirty="0">
                          <a:effectLst/>
                          <a:latin typeface="Tw Cen MT" panose="020B0602020104020603" pitchFamily="34" charset="0"/>
                          <a:ea typeface="Verdana"/>
                          <a:cs typeface="Verdana"/>
                        </a:rPr>
                        <a:t> Rawat </a:t>
                      </a:r>
                      <a:r>
                        <a:rPr lang="en-US" sz="1600" u="none" strike="noStrike" dirty="0" err="1">
                          <a:effectLst/>
                          <a:latin typeface="Tw Cen MT" panose="020B0602020104020603" pitchFamily="34" charset="0"/>
                          <a:ea typeface="Verdana"/>
                          <a:cs typeface="Verdana"/>
                        </a:rPr>
                        <a:t>jalan</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719110485"/>
                  </a:ext>
                </a:extLst>
              </a:tr>
              <a:tr h="2301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1</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l" fontAlgn="b"/>
                      <a:r>
                        <a:rPr lang="en-US" sz="1600" u="none" strike="noStrike">
                          <a:effectLst/>
                          <a:latin typeface="Tw Cen MT" panose="020B0602020104020603" pitchFamily="34" charset="0"/>
                          <a:ea typeface="Verdana"/>
                          <a:cs typeface="Verdana"/>
                        </a:rPr>
                        <a:t>Pembuatan SK Sehat Jiwa</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56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30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71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57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37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245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65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31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2498840179"/>
                  </a:ext>
                </a:extLst>
              </a:tr>
              <a:tr h="20545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2</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600" u="none" strike="noStrike" dirty="0" err="1">
                          <a:effectLst/>
                          <a:latin typeface="Tw Cen MT" panose="020B0602020104020603" pitchFamily="34" charset="0"/>
                          <a:ea typeface="Verdana"/>
                          <a:cs typeface="Verdana"/>
                        </a:rPr>
                        <a:t>Psikometri</a:t>
                      </a:r>
                      <a:r>
                        <a:rPr lang="en-US" sz="1600" u="none" strike="noStrike" dirty="0">
                          <a:effectLst/>
                          <a:latin typeface="Tw Cen MT" panose="020B0602020104020603" pitchFamily="34" charset="0"/>
                          <a:ea typeface="Verdana"/>
                          <a:cs typeface="Verdana"/>
                        </a:rPr>
                        <a:t> </a:t>
                      </a:r>
                      <a:r>
                        <a:rPr lang="en-US" sz="1600" u="none" strike="noStrike" dirty="0" err="1">
                          <a:effectLst/>
                          <a:latin typeface="Tw Cen MT" panose="020B0602020104020603" pitchFamily="34" charset="0"/>
                          <a:ea typeface="Verdana"/>
                          <a:cs typeface="Verdana"/>
                        </a:rPr>
                        <a:t>kiriman</a:t>
                      </a:r>
                      <a:r>
                        <a:rPr lang="en-US" sz="1600" u="none" strike="noStrike" dirty="0">
                          <a:effectLst/>
                          <a:latin typeface="Tw Cen MT" panose="020B0602020104020603" pitchFamily="34" charset="0"/>
                          <a:ea typeface="Verdana"/>
                          <a:cs typeface="Verdana"/>
                        </a:rPr>
                        <a:t> </a:t>
                      </a:r>
                      <a:r>
                        <a:rPr lang="en-US" sz="1600" u="none" strike="noStrike" dirty="0" err="1">
                          <a:effectLst/>
                          <a:latin typeface="Tw Cen MT" panose="020B0602020104020603" pitchFamily="34" charset="0"/>
                          <a:ea typeface="Verdana"/>
                          <a:cs typeface="Verdana"/>
                        </a:rPr>
                        <a:t>Dokter</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90754143"/>
                  </a:ext>
                </a:extLst>
              </a:tr>
              <a:tr h="23917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3</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l" fontAlgn="b"/>
                      <a:r>
                        <a:rPr lang="en-US" sz="1600" u="none" strike="noStrike">
                          <a:effectLst/>
                          <a:latin typeface="Tw Cen MT" panose="020B0602020104020603" pitchFamily="34" charset="0"/>
                          <a:ea typeface="Verdana"/>
                          <a:cs typeface="Verdana"/>
                        </a:rPr>
                        <a:t>Visum</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73765217"/>
                  </a:ext>
                </a:extLst>
              </a:tr>
              <a:tr h="1332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4</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fr-FR" sz="1600" u="none" strike="noStrike">
                          <a:effectLst/>
                          <a:latin typeface="Tw Cen MT" panose="020B0602020104020603" pitchFamily="34" charset="0"/>
                          <a:ea typeface="Verdana"/>
                          <a:cs typeface="Verdana"/>
                        </a:rPr>
                        <a:t>Tes Bakat Minat/Tes Kenal Diri</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073729119"/>
                  </a:ext>
                </a:extLst>
              </a:tr>
              <a:tr h="43244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5</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l" fontAlgn="b"/>
                      <a:r>
                        <a:rPr lang="en-US" sz="1600" u="none" strike="noStrike">
                          <a:effectLst/>
                          <a:latin typeface="Tw Cen MT" panose="020B0602020104020603" pitchFamily="34" charset="0"/>
                          <a:ea typeface="Verdana"/>
                          <a:cs typeface="Verdana"/>
                        </a:rPr>
                        <a:t>Psikotes Individual/Klasikal</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2327604797"/>
                  </a:ext>
                </a:extLst>
              </a:tr>
              <a:tr h="23917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6</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600" u="none" strike="noStrike">
                          <a:effectLst/>
                          <a:latin typeface="Tw Cen MT" panose="020B0602020104020603" pitchFamily="34" charset="0"/>
                          <a:ea typeface="Verdana"/>
                          <a:cs typeface="Verdana"/>
                        </a:rPr>
                        <a:t>Tes Intelegensi/IQ</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2</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948253043"/>
                  </a:ext>
                </a:extLst>
              </a:tr>
              <a:tr h="23917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7</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l" fontAlgn="b"/>
                      <a:r>
                        <a:rPr lang="en-US" sz="1600" u="none" strike="noStrike">
                          <a:effectLst/>
                          <a:latin typeface="Tw Cen MT" panose="020B0602020104020603" pitchFamily="34" charset="0"/>
                          <a:ea typeface="Verdana"/>
                          <a:cs typeface="Verdana"/>
                        </a:rPr>
                        <a:t>Tes Kesiapan Sekolah</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2746983927"/>
                  </a:ext>
                </a:extLst>
              </a:tr>
              <a:tr h="23917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8</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600" u="none" strike="noStrike">
                          <a:effectLst/>
                          <a:latin typeface="Tw Cen MT" panose="020B0602020104020603" pitchFamily="34" charset="0"/>
                          <a:ea typeface="Verdana"/>
                          <a:cs typeface="Verdana"/>
                        </a:rPr>
                        <a:t>Tes Seleksi Karyawan</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23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753876163"/>
                  </a:ext>
                </a:extLst>
              </a:tr>
              <a:tr h="23917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9</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l" fontAlgn="b"/>
                      <a:r>
                        <a:rPr lang="en-US" sz="1600" u="none" strike="noStrike">
                          <a:effectLst/>
                          <a:latin typeface="Tw Cen MT" panose="020B0602020104020603" pitchFamily="34" charset="0"/>
                          <a:ea typeface="Verdana"/>
                          <a:cs typeface="Verdana"/>
                        </a:rPr>
                        <a:t>Konseling Psikolog</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28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23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45</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91782446"/>
                  </a:ext>
                </a:extLst>
              </a:tr>
              <a:tr h="43244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10</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l" fontAlgn="b"/>
                      <a:r>
                        <a:rPr lang="en-US" sz="1600" u="none" strike="noStrike" dirty="0" err="1">
                          <a:effectLst/>
                          <a:latin typeface="Tw Cen MT" panose="020B0602020104020603" pitchFamily="34" charset="0"/>
                          <a:ea typeface="Verdana"/>
                          <a:cs typeface="Verdana"/>
                        </a:rPr>
                        <a:t>Terapi</a:t>
                      </a:r>
                      <a:r>
                        <a:rPr lang="en-US" sz="1600" u="none" strike="noStrike" dirty="0">
                          <a:effectLst/>
                          <a:latin typeface="Tw Cen MT" panose="020B0602020104020603" pitchFamily="34" charset="0"/>
                          <a:ea typeface="Verdana"/>
                          <a:cs typeface="Verdana"/>
                        </a:rPr>
                        <a:t> </a:t>
                      </a:r>
                      <a:r>
                        <a:rPr lang="en-US" sz="1600" u="none" strike="noStrike" dirty="0" err="1">
                          <a:effectLst/>
                          <a:latin typeface="Tw Cen MT" panose="020B0602020104020603" pitchFamily="34" charset="0"/>
                          <a:ea typeface="Verdana"/>
                          <a:cs typeface="Verdana"/>
                        </a:rPr>
                        <a:t>Psikologi</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rtl="0"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rtl="0"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rtl="0"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extLst>
                  <a:ext uri="{0D108BD9-81ED-4DB2-BD59-A6C34878D82A}">
                    <a16:rowId xmlns:a16="http://schemas.microsoft.com/office/drawing/2014/main" val="2660756014"/>
                  </a:ext>
                </a:extLst>
              </a:tr>
            </a:tbl>
          </a:graphicData>
        </a:graphic>
      </p:graphicFrame>
      <p:sp>
        <p:nvSpPr>
          <p:cNvPr id="3" name="Slide Number Placeholder 2">
            <a:extLst>
              <a:ext uri="{FF2B5EF4-FFF2-40B4-BE49-F238E27FC236}">
                <a16:creationId xmlns:a16="http://schemas.microsoft.com/office/drawing/2014/main" id="{040E7CEA-9C15-4A33-8A2B-177944E86953}"/>
              </a:ext>
            </a:extLst>
          </p:cNvPr>
          <p:cNvSpPr>
            <a:spLocks noGrp="1"/>
          </p:cNvSpPr>
          <p:nvPr>
            <p:ph type="sldNum" sz="quarter" idx="12"/>
          </p:nvPr>
        </p:nvSpPr>
        <p:spPr/>
        <p:txBody>
          <a:bodyPr/>
          <a:lstStyle/>
          <a:p>
            <a:fld id="{565CE74E-AB26-4998-AD42-012C4C1AD076}" type="slidenum">
              <a:rPr lang="zh-CN" altLang="en-US" smtClean="0"/>
              <a:t>29</a:t>
            </a:fld>
            <a:endParaRPr lang="zh-CN" altLang="en-US"/>
          </a:p>
        </p:txBody>
      </p:sp>
      <p:pic>
        <p:nvPicPr>
          <p:cNvPr id="4" name="Picture 3">
            <a:extLst>
              <a:ext uri="{FF2B5EF4-FFF2-40B4-BE49-F238E27FC236}">
                <a16:creationId xmlns:a16="http://schemas.microsoft.com/office/drawing/2014/main" id="{C671D0A8-859B-4666-90EA-678012FD2C92}"/>
              </a:ext>
            </a:extLst>
          </p:cNvPr>
          <p:cNvPicPr>
            <a:picLocks noChangeAspect="1"/>
          </p:cNvPicPr>
          <p:nvPr/>
        </p:nvPicPr>
        <p:blipFill>
          <a:blip r:embed="rId3"/>
          <a:stretch>
            <a:fillRect/>
          </a:stretch>
        </p:blipFill>
        <p:spPr>
          <a:xfrm>
            <a:off x="435681" y="109877"/>
            <a:ext cx="804742" cy="638172"/>
          </a:xfrm>
          <a:prstGeom prst="rect">
            <a:avLst/>
          </a:prstGeom>
        </p:spPr>
      </p:pic>
      <p:sp>
        <p:nvSpPr>
          <p:cNvPr id="9" name="Rounded Rectangle 5">
            <a:extLst>
              <a:ext uri="{FF2B5EF4-FFF2-40B4-BE49-F238E27FC236}">
                <a16:creationId xmlns:a16="http://schemas.microsoft.com/office/drawing/2014/main" id="{19690FF5-DE82-426A-92A5-79E6973681FB}"/>
              </a:ext>
            </a:extLst>
          </p:cNvPr>
          <p:cNvSpPr/>
          <p:nvPr/>
        </p:nvSpPr>
        <p:spPr>
          <a:xfrm>
            <a:off x="1269451" y="251217"/>
            <a:ext cx="3142892"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PSIKOLOGI </a:t>
            </a:r>
            <a:endParaRPr lang="en-US" sz="2800" dirty="0">
              <a:solidFill>
                <a:schemeClr val="bg1"/>
              </a:solidFill>
              <a:latin typeface="Tw Cen MT Condensed" panose="020B0606020104020203" pitchFamily="34" charset="0"/>
            </a:endParaRPr>
          </a:p>
        </p:txBody>
      </p:sp>
    </p:spTree>
    <p:extLst>
      <p:ext uri="{BB962C8B-B14F-4D97-AF65-F5344CB8AC3E}">
        <p14:creationId xmlns:p14="http://schemas.microsoft.com/office/powerpoint/2010/main" val="3578033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a:cxnSpLocks/>
          </p:cNvCxnSpPr>
          <p:nvPr/>
        </p:nvCxnSpPr>
        <p:spPr>
          <a:xfrm>
            <a:off x="283840" y="1129897"/>
            <a:ext cx="356687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130"/>
          <p:cNvSpPr/>
          <p:nvPr/>
        </p:nvSpPr>
        <p:spPr>
          <a:xfrm>
            <a:off x="3850716" y="2731678"/>
            <a:ext cx="453794" cy="45585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latin typeface="Arial" panose="020B0604020202020204" pitchFamily="34" charset="0"/>
              <a:sym typeface="Arial" panose="020B0604020202020204" pitchFamily="34" charset="0"/>
            </a:endParaRPr>
          </a:p>
        </p:txBody>
      </p:sp>
      <p:sp>
        <p:nvSpPr>
          <p:cNvPr id="8" name="文本框 7"/>
          <p:cNvSpPr txBox="1"/>
          <p:nvPr>
            <p:custDataLst>
              <p:tags r:id="rId1"/>
            </p:custDataLst>
          </p:nvPr>
        </p:nvSpPr>
        <p:spPr>
          <a:xfrm>
            <a:off x="26861" y="223416"/>
            <a:ext cx="6719456" cy="83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6600" b="1" dirty="0" err="1">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Realisasi</a:t>
            </a:r>
            <a:r>
              <a:rPr lang="en-US" altLang="zh-CN" sz="6600" b="1" dirty="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 </a:t>
            </a:r>
            <a:r>
              <a:rPr lang="en-US" altLang="zh-CN" sz="6600" b="1" dirty="0" err="1">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Anggaran</a:t>
            </a:r>
            <a:endParaRPr lang="en-US" altLang="zh-CN" sz="6600" b="1" dirty="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endParaRPr>
          </a:p>
        </p:txBody>
      </p:sp>
      <p:graphicFrame>
        <p:nvGraphicFramePr>
          <p:cNvPr id="4" name="Chart 3">
            <a:extLst>
              <a:ext uri="{FF2B5EF4-FFF2-40B4-BE49-F238E27FC236}">
                <a16:creationId xmlns:a16="http://schemas.microsoft.com/office/drawing/2014/main" id="{AADA9AD1-2D5A-48C4-81CB-A462BAD6F781}"/>
              </a:ext>
            </a:extLst>
          </p:cNvPr>
          <p:cNvGraphicFramePr/>
          <p:nvPr>
            <p:extLst>
              <p:ext uri="{D42A27DB-BD31-4B8C-83A1-F6EECF244321}">
                <p14:modId xmlns:p14="http://schemas.microsoft.com/office/powerpoint/2010/main" val="3975676141"/>
              </p:ext>
            </p:extLst>
          </p:nvPr>
        </p:nvGraphicFramePr>
        <p:xfrm>
          <a:off x="63612" y="746760"/>
          <a:ext cx="11466199" cy="61112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3" name="Diagram 32">
            <a:extLst>
              <a:ext uri="{FF2B5EF4-FFF2-40B4-BE49-F238E27FC236}">
                <a16:creationId xmlns:a16="http://schemas.microsoft.com/office/drawing/2014/main" id="{6CE58639-D0F2-4FBE-81CD-F9B1B06DF0FB}"/>
              </a:ext>
            </a:extLst>
          </p:cNvPr>
          <p:cNvGraphicFramePr/>
          <p:nvPr>
            <p:extLst>
              <p:ext uri="{D42A27DB-BD31-4B8C-83A1-F6EECF244321}">
                <p14:modId xmlns:p14="http://schemas.microsoft.com/office/powerpoint/2010/main" val="505071652"/>
              </p:ext>
            </p:extLst>
          </p:nvPr>
        </p:nvGraphicFramePr>
        <p:xfrm>
          <a:off x="6958740" y="1129896"/>
          <a:ext cx="4949420" cy="303914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40E7CEA-9C15-4A33-8A2B-177944E86953}"/>
              </a:ext>
            </a:extLst>
          </p:cNvPr>
          <p:cNvSpPr>
            <a:spLocks noGrp="1"/>
          </p:cNvSpPr>
          <p:nvPr>
            <p:ph type="sldNum" sz="quarter" idx="12"/>
          </p:nvPr>
        </p:nvSpPr>
        <p:spPr/>
        <p:txBody>
          <a:bodyPr/>
          <a:lstStyle/>
          <a:p>
            <a:fld id="{565CE74E-AB26-4998-AD42-012C4C1AD076}" type="slidenum">
              <a:rPr lang="zh-CN" altLang="en-US" smtClean="0"/>
              <a:t>30</a:t>
            </a:fld>
            <a:endParaRPr lang="zh-CN" altLang="en-US"/>
          </a:p>
        </p:txBody>
      </p:sp>
      <p:graphicFrame>
        <p:nvGraphicFramePr>
          <p:cNvPr id="6" name="Table 5">
            <a:extLst>
              <a:ext uri="{FF2B5EF4-FFF2-40B4-BE49-F238E27FC236}">
                <a16:creationId xmlns:a16="http://schemas.microsoft.com/office/drawing/2014/main" id="{1A2A2A20-967F-442D-8022-613322CB8CE1}"/>
              </a:ext>
            </a:extLst>
          </p:cNvPr>
          <p:cNvGraphicFramePr>
            <a:graphicFrameLocks noGrp="1"/>
          </p:cNvGraphicFramePr>
          <p:nvPr>
            <p:extLst>
              <p:ext uri="{D42A27DB-BD31-4B8C-83A1-F6EECF244321}">
                <p14:modId xmlns:p14="http://schemas.microsoft.com/office/powerpoint/2010/main" val="3047999531"/>
              </p:ext>
            </p:extLst>
          </p:nvPr>
        </p:nvGraphicFramePr>
        <p:xfrm>
          <a:off x="450196" y="841828"/>
          <a:ext cx="9535635" cy="5391063"/>
        </p:xfrm>
        <a:graphic>
          <a:graphicData uri="http://schemas.openxmlformats.org/drawingml/2006/table">
            <a:tbl>
              <a:tblPr firstRow="1" bandRow="1"/>
              <a:tblGrid>
                <a:gridCol w="502669">
                  <a:extLst>
                    <a:ext uri="{9D8B030D-6E8A-4147-A177-3AD203B41FA5}">
                      <a16:colId xmlns:a16="http://schemas.microsoft.com/office/drawing/2014/main" val="1280969347"/>
                    </a:ext>
                  </a:extLst>
                </a:gridCol>
                <a:gridCol w="283174">
                  <a:extLst>
                    <a:ext uri="{9D8B030D-6E8A-4147-A177-3AD203B41FA5}">
                      <a16:colId xmlns:a16="http://schemas.microsoft.com/office/drawing/2014/main" val="4145935298"/>
                    </a:ext>
                  </a:extLst>
                </a:gridCol>
                <a:gridCol w="197573">
                  <a:extLst>
                    <a:ext uri="{9D8B030D-6E8A-4147-A177-3AD203B41FA5}">
                      <a16:colId xmlns:a16="http://schemas.microsoft.com/office/drawing/2014/main" val="212796576"/>
                    </a:ext>
                  </a:extLst>
                </a:gridCol>
                <a:gridCol w="1649876">
                  <a:extLst>
                    <a:ext uri="{9D8B030D-6E8A-4147-A177-3AD203B41FA5}">
                      <a16:colId xmlns:a16="http://schemas.microsoft.com/office/drawing/2014/main" val="2878606583"/>
                    </a:ext>
                  </a:extLst>
                </a:gridCol>
                <a:gridCol w="766927">
                  <a:extLst>
                    <a:ext uri="{9D8B030D-6E8A-4147-A177-3AD203B41FA5}">
                      <a16:colId xmlns:a16="http://schemas.microsoft.com/office/drawing/2014/main" val="4292614314"/>
                    </a:ext>
                  </a:extLst>
                </a:gridCol>
                <a:gridCol w="766927">
                  <a:extLst>
                    <a:ext uri="{9D8B030D-6E8A-4147-A177-3AD203B41FA5}">
                      <a16:colId xmlns:a16="http://schemas.microsoft.com/office/drawing/2014/main" val="3404686113"/>
                    </a:ext>
                  </a:extLst>
                </a:gridCol>
                <a:gridCol w="766927">
                  <a:extLst>
                    <a:ext uri="{9D8B030D-6E8A-4147-A177-3AD203B41FA5}">
                      <a16:colId xmlns:a16="http://schemas.microsoft.com/office/drawing/2014/main" val="3464955319"/>
                    </a:ext>
                  </a:extLst>
                </a:gridCol>
                <a:gridCol w="766927">
                  <a:extLst>
                    <a:ext uri="{9D8B030D-6E8A-4147-A177-3AD203B41FA5}">
                      <a16:colId xmlns:a16="http://schemas.microsoft.com/office/drawing/2014/main" val="892824915"/>
                    </a:ext>
                  </a:extLst>
                </a:gridCol>
                <a:gridCol w="766927">
                  <a:extLst>
                    <a:ext uri="{9D8B030D-6E8A-4147-A177-3AD203B41FA5}">
                      <a16:colId xmlns:a16="http://schemas.microsoft.com/office/drawing/2014/main" val="3718199671"/>
                    </a:ext>
                  </a:extLst>
                </a:gridCol>
                <a:gridCol w="766927">
                  <a:extLst>
                    <a:ext uri="{9D8B030D-6E8A-4147-A177-3AD203B41FA5}">
                      <a16:colId xmlns:a16="http://schemas.microsoft.com/office/drawing/2014/main" val="3774477593"/>
                    </a:ext>
                  </a:extLst>
                </a:gridCol>
                <a:gridCol w="766927">
                  <a:extLst>
                    <a:ext uri="{9D8B030D-6E8A-4147-A177-3AD203B41FA5}">
                      <a16:colId xmlns:a16="http://schemas.microsoft.com/office/drawing/2014/main" val="587811478"/>
                    </a:ext>
                  </a:extLst>
                </a:gridCol>
                <a:gridCol w="766927">
                  <a:extLst>
                    <a:ext uri="{9D8B030D-6E8A-4147-A177-3AD203B41FA5}">
                      <a16:colId xmlns:a16="http://schemas.microsoft.com/office/drawing/2014/main" val="1866070210"/>
                    </a:ext>
                  </a:extLst>
                </a:gridCol>
                <a:gridCol w="766927">
                  <a:extLst>
                    <a:ext uri="{9D8B030D-6E8A-4147-A177-3AD203B41FA5}">
                      <a16:colId xmlns:a16="http://schemas.microsoft.com/office/drawing/2014/main" val="163965970"/>
                    </a:ext>
                  </a:extLst>
                </a:gridCol>
              </a:tblGrid>
              <a:tr h="204637">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600" u="none" strike="noStrike" dirty="0">
                          <a:effectLst/>
                          <a:latin typeface="Tw Cen MT" panose="020B0602020104020603" pitchFamily="34" charset="0"/>
                          <a:ea typeface="Verdana" panose="020B0604030504040204" pitchFamily="34" charset="0"/>
                          <a:cs typeface="Verdana" panose="020B0604030504040204" pitchFamily="34" charset="0"/>
                        </a:rPr>
                        <a:t>NO</a:t>
                      </a:r>
                      <a:endPar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rowSpan="2" gridSpan="3">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600" u="none" strike="noStrike" dirty="0">
                          <a:effectLst/>
                          <a:latin typeface="Tw Cen MT" panose="020B0602020104020603" pitchFamily="34" charset="0"/>
                          <a:ea typeface="Verdana" panose="020B0604030504040204" pitchFamily="34" charset="0"/>
                          <a:cs typeface="Verdana" panose="020B0604030504040204" pitchFamily="34" charset="0"/>
                        </a:rPr>
                        <a:t>KEGIATAN</a:t>
                      </a:r>
                      <a:endPar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rowSpan="2" hMerge="1">
                  <a:txBody>
                    <a:bodyPr/>
                    <a:lstStyle/>
                    <a:p>
                      <a:endParaRPr lang="en-US"/>
                    </a:p>
                  </a:txBody>
                  <a:tcPr/>
                </a:tc>
                <a:tc rowSpan="2" hMerge="1">
                  <a:txBody>
                    <a:bodyPr/>
                    <a:lstStyle/>
                    <a:p>
                      <a:endParaRPr lang="en-US"/>
                    </a:p>
                  </a:txBody>
                  <a:tcPr/>
                </a:tc>
                <a:tc gridSpan="9">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b"/>
                      <a:r>
                        <a:rPr lang="en-US" sz="1600" u="none" strike="noStrike" dirty="0">
                          <a:effectLst/>
                          <a:latin typeface="Tw Cen MT" panose="020B0602020104020603" pitchFamily="34" charset="0"/>
                        </a:rPr>
                        <a:t>BULAN</a:t>
                      </a:r>
                      <a:endParaRPr lang="en-US" sz="1600" b="1"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600" b="1"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600" b="1"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600" b="1"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600" b="1"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600" b="1"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600" b="1"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600" b="1"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600" b="1"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7689248"/>
                  </a:ext>
                </a:extLst>
              </a:tr>
              <a:tr h="223240">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1" u="none" strike="noStrike" dirty="0">
                          <a:effectLst/>
                          <a:latin typeface="Tw Cen MT" panose="020B0602020104020603" pitchFamily="34" charset="0"/>
                          <a:ea typeface="Verdana" panose="020B0604030504040204" pitchFamily="34" charset="0"/>
                          <a:cs typeface="Verdana" panose="020B0604030504040204" pitchFamily="34" charset="0"/>
                        </a:rPr>
                        <a:t>JAN</a:t>
                      </a:r>
                      <a:endPar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FEB</a:t>
                      </a:r>
                    </a:p>
                  </a:txBody>
                  <a:tcPr marL="9525" marR="9525" marT="9525" marB="0"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MAR</a:t>
                      </a:r>
                    </a:p>
                  </a:txBody>
                  <a:tcPr marL="9525" marR="9525" marT="9525" marB="0"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APR</a:t>
                      </a:r>
                    </a:p>
                  </a:txBody>
                  <a:tcPr marL="9525" marR="9525" marT="9525" marB="0"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MEI</a:t>
                      </a:r>
                    </a:p>
                  </a:txBody>
                  <a:tcPr marL="9525" marR="9525" marT="9525" marB="0"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JUN</a:t>
                      </a:r>
                    </a:p>
                  </a:txBody>
                  <a:tcPr marL="9525" marR="9525" marT="9525" marB="0"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JUL</a:t>
                      </a:r>
                    </a:p>
                  </a:txBody>
                  <a:tcPr marL="9525" marR="9525" marT="9525" marB="0"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AGST</a:t>
                      </a:r>
                    </a:p>
                  </a:txBody>
                  <a:tcPr marL="9525" marR="9525" marT="9525" marB="0"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SEP</a:t>
                      </a:r>
                    </a:p>
                  </a:txBody>
                  <a:tcPr marL="9525" marR="9525" marT="9525" marB="0" anchor="ctr">
                    <a:lnL w="12700" cmpd="sng">
                      <a:solidFill>
                        <a:srgbClr val="FFC000"/>
                      </a:solid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981313718"/>
                  </a:ext>
                </a:extLst>
              </a:tr>
              <a:tr h="20463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effectLst/>
                          <a:latin typeface="Tw Cen MT"/>
                          <a:ea typeface="Verdana"/>
                          <a:cs typeface="Verdana"/>
                        </a:rPr>
                        <a:t>2</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noFill/>
                  </a:tcPr>
                </a:tc>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effectLst/>
                          <a:latin typeface="Tw Cen MT" panose="020B0602020104020603" pitchFamily="34" charset="0"/>
                          <a:ea typeface="Verdana" panose="020B0604030504040204" pitchFamily="34" charset="0"/>
                          <a:cs typeface="Verdana" panose="020B0604030504040204" pitchFamily="34" charset="0"/>
                        </a:rPr>
                        <a:t>Narasumber</a:t>
                      </a:r>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050485874"/>
                  </a:ext>
                </a:extLst>
              </a:tr>
              <a:tr h="20463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a:ea typeface="Verdana"/>
                          <a:cs typeface="Verdana"/>
                        </a:rPr>
                        <a:t>a.</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p>
                      <a:pPr algn="l" fontAlgn="b"/>
                      <a:r>
                        <a:rPr lang="en-US" sz="1600" u="none" strike="noStrike">
                          <a:effectLst/>
                          <a:latin typeface="Tw Cen MT" panose="020B0602020104020603" pitchFamily="34" charset="0"/>
                          <a:ea typeface="Verdana" panose="020B0604030504040204" pitchFamily="34" charset="0"/>
                          <a:cs typeface="Verdana" panose="020B0604030504040204" pitchFamily="34" charset="0"/>
                        </a:rPr>
                        <a:t>Penyuluhan/Ceramah</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err="1">
                          <a:effectLst/>
                          <a:latin typeface="Tw Cen MT" panose="020B0602020104020603" pitchFamily="34" charset="0"/>
                          <a:ea typeface="Verdana" panose="020B0604030504040204" pitchFamily="34" charset="0"/>
                          <a:cs typeface="Verdana" panose="020B0604030504040204" pitchFamily="34" charset="0"/>
                        </a:rPr>
                        <a:t>Penyuluhan</a:t>
                      </a:r>
                      <a:r>
                        <a:rPr lang="en-US" sz="1800" u="none" strike="noStrike" dirty="0">
                          <a:effectLst/>
                          <a:latin typeface="Tw Cen MT" panose="020B0602020104020603" pitchFamily="34" charset="0"/>
                          <a:ea typeface="Verdana" panose="020B0604030504040204" pitchFamily="34" charset="0"/>
                          <a:cs typeface="Verdana" panose="020B0604030504040204" pitchFamily="34" charset="0"/>
                        </a:rPr>
                        <a:t>/</a:t>
                      </a:r>
                      <a:r>
                        <a:rPr lang="en-US" sz="1800" u="none" strike="noStrike" dirty="0" err="1">
                          <a:effectLst/>
                          <a:latin typeface="Tw Cen MT" panose="020B0602020104020603" pitchFamily="34" charset="0"/>
                          <a:ea typeface="Verdana" panose="020B0604030504040204" pitchFamily="34" charset="0"/>
                          <a:cs typeface="Verdana" panose="020B0604030504040204" pitchFamily="34" charset="0"/>
                        </a:rPr>
                        <a:t>Ceramah</a:t>
                      </a:r>
                      <a:endPar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 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4169708917"/>
                  </a:ext>
                </a:extLst>
              </a:tr>
              <a:tr h="20463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a:ea typeface="Verdana"/>
                          <a:cs typeface="Verdana"/>
                        </a:rPr>
                        <a:t>b.</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gridSpan="2">
                  <a:txBody>
                    <a:bodyPr/>
                    <a:lstStyle/>
                    <a:p>
                      <a:pPr algn="l" fontAlgn="b"/>
                      <a:r>
                        <a:rPr lang="en-US" sz="1600" u="none" strike="noStrike">
                          <a:effectLst/>
                          <a:latin typeface="Tw Cen MT"/>
                          <a:ea typeface="Verdana"/>
                          <a:cs typeface="Verdana"/>
                        </a:rPr>
                        <a:t>Juri Balita</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effectLst/>
                          <a:latin typeface="Tw Cen MT"/>
                          <a:ea typeface="Verdana"/>
                          <a:cs typeface="Verdana"/>
                        </a:rPr>
                        <a:t>Juri </a:t>
                      </a:r>
                      <a:r>
                        <a:rPr lang="en-US" sz="1800" u="none" strike="noStrike" dirty="0" err="1">
                          <a:effectLst/>
                          <a:latin typeface="Tw Cen MT"/>
                          <a:ea typeface="Verdana"/>
                          <a:cs typeface="Verdana"/>
                        </a:rPr>
                        <a:t>Balita</a:t>
                      </a:r>
                      <a:endParaRPr lang="en-US" sz="18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117662060"/>
                  </a:ext>
                </a:extLst>
              </a:tr>
              <a:tr h="20463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a:ea typeface="Verdana"/>
                          <a:cs typeface="Verdana"/>
                        </a:rPr>
                        <a:t>c.</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p>
                      <a:pPr algn="l" fontAlgn="b"/>
                      <a:r>
                        <a:rPr lang="en-US" sz="1600" u="none" strike="noStrike">
                          <a:effectLst/>
                          <a:latin typeface="Tw Cen MT"/>
                          <a:ea typeface="Verdana"/>
                          <a:cs typeface="Verdana"/>
                        </a:rPr>
                        <a:t>Bakti Sosial</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effectLst/>
                          <a:latin typeface="Tw Cen MT"/>
                          <a:ea typeface="Verdana"/>
                          <a:cs typeface="Verdana"/>
                        </a:rPr>
                        <a:t>Bakti </a:t>
                      </a:r>
                      <a:r>
                        <a:rPr lang="en-US" sz="1800" u="none" strike="noStrike" dirty="0" err="1">
                          <a:effectLst/>
                          <a:latin typeface="Tw Cen MT"/>
                          <a:ea typeface="Verdana"/>
                          <a:cs typeface="Verdana"/>
                        </a:rPr>
                        <a:t>Sosial</a:t>
                      </a:r>
                      <a:endParaRPr lang="en-US" sz="18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839062115"/>
                  </a:ext>
                </a:extLst>
              </a:tr>
              <a:tr h="20463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600" u="none" strike="noStrike">
                          <a:effectLst/>
                          <a:latin typeface="Tw Cen MT"/>
                          <a:ea typeface="Verdana"/>
                          <a:cs typeface="Verdana"/>
                        </a:rPr>
                        <a:t>1</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effectLst/>
                          <a:latin typeface="Tw Cen MT"/>
                          <a:ea typeface="Verdana"/>
                          <a:cs typeface="Verdana"/>
                        </a:rPr>
                        <a:t>Pesta</a:t>
                      </a:r>
                      <a:r>
                        <a:rPr lang="en-US" sz="1600" u="none" strike="noStrike" dirty="0">
                          <a:effectLst/>
                          <a:latin typeface="Tw Cen MT"/>
                          <a:ea typeface="Verdana"/>
                          <a:cs typeface="Verdana"/>
                        </a:rPr>
                        <a:t> Rakyat</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681921357"/>
                  </a:ext>
                </a:extLst>
              </a:tr>
              <a:tr h="20463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l" fontAlgn="b"/>
                      <a:r>
                        <a:rPr lang="en-US" sz="1600" u="none" strike="noStrike" dirty="0">
                          <a:effectLst/>
                          <a:latin typeface="Tw Cen MT"/>
                          <a:ea typeface="Verdana"/>
                          <a:cs typeface="Verdana"/>
                        </a:rPr>
                        <a:t>2</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effectLst/>
                          <a:latin typeface="Tw Cen MT"/>
                          <a:ea typeface="Verdana"/>
                          <a:cs typeface="Verdana"/>
                        </a:rPr>
                        <a:t>Bakti</a:t>
                      </a:r>
                      <a:r>
                        <a:rPr lang="en-US" sz="1600" u="none" strike="noStrike" dirty="0">
                          <a:effectLst/>
                          <a:latin typeface="Tw Cen MT"/>
                          <a:ea typeface="Verdana"/>
                          <a:cs typeface="Verdana"/>
                        </a:rPr>
                        <a:t> </a:t>
                      </a:r>
                      <a:r>
                        <a:rPr lang="en-US" sz="1600" u="none" strike="noStrike" dirty="0" err="1">
                          <a:effectLst/>
                          <a:latin typeface="Tw Cen MT"/>
                          <a:ea typeface="Verdana"/>
                          <a:cs typeface="Verdana"/>
                        </a:rPr>
                        <a:t>Sosial</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3308661"/>
                  </a:ext>
                </a:extLst>
              </a:tr>
              <a:tr h="40927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effectLst/>
                          <a:latin typeface="Tw Cen MT"/>
                          <a:ea typeface="Verdana"/>
                          <a:cs typeface="Verdana"/>
                        </a:rPr>
                        <a:t>3</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panose="020B0604030504040204" pitchFamily="34" charset="0"/>
                          <a:cs typeface="Verdana" panose="020B0604030504040204" pitchFamily="34" charset="0"/>
                        </a:rPr>
                        <a:t>Training </a:t>
                      </a:r>
                      <a:r>
                        <a:rPr lang="en-US" sz="1600" u="none" strike="noStrike" dirty="0" err="1">
                          <a:effectLst/>
                          <a:latin typeface="Tw Cen MT" panose="020B0602020104020603" pitchFamily="34" charset="0"/>
                          <a:ea typeface="Verdana" panose="020B0604030504040204" pitchFamily="34" charset="0"/>
                          <a:cs typeface="Verdana" panose="020B0604030504040204" pitchFamily="34" charset="0"/>
                        </a:rPr>
                        <a:t>atau</a:t>
                      </a:r>
                      <a:r>
                        <a:rPr lang="en-US" sz="1600" u="none" strike="noStrike" dirty="0">
                          <a:effectLst/>
                          <a:latin typeface="Tw Cen MT" panose="020B0602020104020603" pitchFamily="34" charset="0"/>
                          <a:ea typeface="Verdana" panose="020B0604030504040204" pitchFamily="34" charset="0"/>
                          <a:cs typeface="Verdana" panose="020B0604030504040204" pitchFamily="34" charset="0"/>
                        </a:rPr>
                        <a:t> </a:t>
                      </a:r>
                      <a:r>
                        <a:rPr lang="en-US" sz="1600" u="none" strike="noStrike" dirty="0" err="1">
                          <a:effectLst/>
                          <a:latin typeface="Tw Cen MT" panose="020B0602020104020603" pitchFamily="34" charset="0"/>
                          <a:ea typeface="Verdana" panose="020B0604030504040204" pitchFamily="34" charset="0"/>
                          <a:cs typeface="Verdana" panose="020B0604030504040204" pitchFamily="34" charset="0"/>
                        </a:rPr>
                        <a:t>Pelatihan</a:t>
                      </a:r>
                      <a:r>
                        <a:rPr lang="en-US" sz="1600" u="none" strike="noStrike" dirty="0">
                          <a:effectLst/>
                          <a:latin typeface="Tw Cen MT" panose="020B0602020104020603" pitchFamily="34" charset="0"/>
                          <a:ea typeface="Verdana" panose="020B0604030504040204" pitchFamily="34" charset="0"/>
                          <a:cs typeface="Verdana" panose="020B0604030504040204" pitchFamily="34" charset="0"/>
                        </a:rPr>
                        <a:t> </a:t>
                      </a:r>
                      <a:r>
                        <a:rPr lang="en-US" sz="1600" u="none" strike="noStrike" dirty="0" err="1">
                          <a:effectLst/>
                          <a:latin typeface="Tw Cen MT" panose="020B0602020104020603" pitchFamily="34" charset="0"/>
                          <a:ea typeface="Verdana" panose="020B0604030504040204" pitchFamily="34" charset="0"/>
                          <a:cs typeface="Verdana" panose="020B0604030504040204" pitchFamily="34" charset="0"/>
                        </a:rPr>
                        <a:t>psikologi</a:t>
                      </a:r>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852607678"/>
                  </a:ext>
                </a:extLst>
              </a:tr>
              <a:tr h="20463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effectLst/>
                          <a:latin typeface="Tw Cen MT"/>
                          <a:ea typeface="Verdana"/>
                          <a:cs typeface="Verdana"/>
                        </a:rPr>
                        <a:t>4</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panose="020B0604030504040204" pitchFamily="34" charset="0"/>
                          <a:cs typeface="Verdana" panose="020B0604030504040204" pitchFamily="34" charset="0"/>
                        </a:rPr>
                        <a:t>Lintas unit </a:t>
                      </a:r>
                      <a:r>
                        <a:rPr lang="en-US" sz="1600" u="none" strike="noStrike" dirty="0" err="1">
                          <a:effectLst/>
                          <a:latin typeface="Tw Cen MT" panose="020B0602020104020603" pitchFamily="34" charset="0"/>
                          <a:ea typeface="Verdana" panose="020B0604030504040204" pitchFamily="34" charset="0"/>
                          <a:cs typeface="Verdana" panose="020B0604030504040204" pitchFamily="34" charset="0"/>
                        </a:rPr>
                        <a:t>kerja</a:t>
                      </a:r>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hMerge="1">
                  <a:txBody>
                    <a:bodyPr/>
                    <a:lstStyle/>
                    <a:p>
                      <a:endParaRPr lang="en-US"/>
                    </a:p>
                  </a:txBody>
                  <a:tcPr/>
                </a:tc>
                <a:tc>
                  <a:txBody>
                    <a:bodyPr/>
                    <a:lstStyle/>
                    <a:p>
                      <a:pPr algn="ctr" rtl="0"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endParaRPr lang="en-US" sz="14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3474185936"/>
                  </a:ext>
                </a:extLst>
              </a:tr>
              <a:tr h="35233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a:ea typeface="Verdana"/>
                          <a:cs typeface="Verdana"/>
                        </a:rPr>
                        <a:t>a.</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gridSpan="2">
                  <a:txBody>
                    <a:bodyPr/>
                    <a:lstStyle/>
                    <a:p>
                      <a:pPr algn="l" fontAlgn="b"/>
                      <a:r>
                        <a:rPr lang="en-US" sz="1600" u="none" strike="noStrike">
                          <a:effectLst/>
                          <a:latin typeface="Tw Cen MT" panose="020B0602020104020603" pitchFamily="34" charset="0"/>
                          <a:ea typeface="Verdana" panose="020B0604030504040204" pitchFamily="34" charset="0"/>
                          <a:cs typeface="Verdana" panose="020B0604030504040204" pitchFamily="34" charset="0"/>
                        </a:rPr>
                        <a:t>Family Support Group</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effectLst/>
                          <a:latin typeface="Tw Cen MT" panose="020B0602020104020603" pitchFamily="34" charset="0"/>
                          <a:ea typeface="Verdana" panose="020B0604030504040204" pitchFamily="34" charset="0"/>
                          <a:cs typeface="Verdana" panose="020B0604030504040204" pitchFamily="34" charset="0"/>
                        </a:rPr>
                        <a:t>Family Support Group</a:t>
                      </a:r>
                      <a:endPar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094249279"/>
                  </a:ext>
                </a:extLst>
              </a:tr>
              <a:tr h="20463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a:ea typeface="Verdana"/>
                          <a:cs typeface="Verdana"/>
                        </a:rPr>
                        <a:t>b.</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p>
                      <a:pPr algn="l" fontAlgn="b"/>
                      <a:r>
                        <a:rPr lang="en-US" sz="1600" u="none" strike="noStrike">
                          <a:effectLst/>
                          <a:latin typeface="Tw Cen MT" panose="020B0602020104020603" pitchFamily="34" charset="0"/>
                          <a:ea typeface="Verdana" panose="020B0604030504040204" pitchFamily="34" charset="0"/>
                          <a:cs typeface="Verdana" panose="020B0604030504040204" pitchFamily="34" charset="0"/>
                        </a:rPr>
                        <a:t>Terapi kelompok</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err="1">
                          <a:effectLst/>
                          <a:latin typeface="Tw Cen MT" panose="020B0602020104020603" pitchFamily="34" charset="0"/>
                          <a:ea typeface="Verdana" panose="020B0604030504040204" pitchFamily="34" charset="0"/>
                          <a:cs typeface="Verdana" panose="020B0604030504040204" pitchFamily="34" charset="0"/>
                        </a:rPr>
                        <a:t>Terapi</a:t>
                      </a:r>
                      <a:r>
                        <a:rPr lang="en-US" sz="1800" u="none" strike="noStrike" dirty="0">
                          <a:effectLst/>
                          <a:latin typeface="Tw Cen MT" panose="020B0602020104020603" pitchFamily="34" charset="0"/>
                          <a:ea typeface="Verdana" panose="020B0604030504040204" pitchFamily="34" charset="0"/>
                          <a:cs typeface="Verdana" panose="020B0604030504040204" pitchFamily="34" charset="0"/>
                        </a:rPr>
                        <a:t> </a:t>
                      </a:r>
                      <a:r>
                        <a:rPr lang="en-US" sz="1800" u="none" strike="noStrike" dirty="0" err="1">
                          <a:effectLst/>
                          <a:latin typeface="Tw Cen MT" panose="020B0602020104020603" pitchFamily="34" charset="0"/>
                          <a:ea typeface="Verdana" panose="020B0604030504040204" pitchFamily="34" charset="0"/>
                          <a:cs typeface="Verdana" panose="020B0604030504040204" pitchFamily="34" charset="0"/>
                        </a:rPr>
                        <a:t>kelompok</a:t>
                      </a:r>
                      <a:endPar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2177926536"/>
                  </a:ext>
                </a:extLst>
              </a:tr>
              <a:tr h="20463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a:ea typeface="Verdana"/>
                          <a:cs typeface="Verdana"/>
                        </a:rPr>
                        <a:t>c.</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gridSpan="2">
                  <a:txBody>
                    <a:bodyPr/>
                    <a:lstStyle/>
                    <a:p>
                      <a:pPr algn="l" fontAlgn="b"/>
                      <a:r>
                        <a:rPr lang="en-US" sz="1600" u="none" strike="noStrike">
                          <a:effectLst/>
                          <a:latin typeface="Tw Cen MT" panose="020B0602020104020603" pitchFamily="34" charset="0"/>
                          <a:ea typeface="Verdana" panose="020B0604030504040204" pitchFamily="34" charset="0"/>
                          <a:cs typeface="Verdana" panose="020B0604030504040204" pitchFamily="34" charset="0"/>
                        </a:rPr>
                        <a:t>Seleksi rehabilitasi</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err="1">
                          <a:effectLst/>
                          <a:latin typeface="Tw Cen MT" panose="020B0602020104020603" pitchFamily="34" charset="0"/>
                          <a:ea typeface="Verdana" panose="020B0604030504040204" pitchFamily="34" charset="0"/>
                          <a:cs typeface="Verdana" panose="020B0604030504040204" pitchFamily="34" charset="0"/>
                        </a:rPr>
                        <a:t>Seleksi</a:t>
                      </a:r>
                      <a:r>
                        <a:rPr lang="en-US" sz="1800" u="none" strike="noStrike" dirty="0">
                          <a:effectLst/>
                          <a:latin typeface="Tw Cen MT" panose="020B0602020104020603" pitchFamily="34" charset="0"/>
                          <a:ea typeface="Verdana" panose="020B0604030504040204" pitchFamily="34" charset="0"/>
                          <a:cs typeface="Verdana" panose="020B0604030504040204" pitchFamily="34" charset="0"/>
                        </a:rPr>
                        <a:t> </a:t>
                      </a:r>
                      <a:r>
                        <a:rPr lang="en-US" sz="1800" u="none" strike="noStrike" dirty="0" err="1">
                          <a:effectLst/>
                          <a:latin typeface="Tw Cen MT" panose="020B0602020104020603" pitchFamily="34" charset="0"/>
                          <a:ea typeface="Verdana" panose="020B0604030504040204" pitchFamily="34" charset="0"/>
                          <a:cs typeface="Verdana" panose="020B0604030504040204" pitchFamily="34" charset="0"/>
                        </a:rPr>
                        <a:t>rehabilitasi</a:t>
                      </a:r>
                      <a:endPar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24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27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37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40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29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42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19380440"/>
                  </a:ext>
                </a:extLst>
              </a:tr>
              <a:tr h="20463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a:ea typeface="Verdana"/>
                          <a:cs typeface="Verdana"/>
                        </a:rPr>
                        <a:t>d.</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p>
                      <a:pPr algn="l" fontAlgn="b"/>
                      <a:r>
                        <a:rPr lang="en-US" sz="1600" u="none" strike="noStrike">
                          <a:effectLst/>
                          <a:latin typeface="Tw Cen MT" panose="020B0602020104020603" pitchFamily="34" charset="0"/>
                          <a:ea typeface="Verdana" panose="020B0604030504040204" pitchFamily="34" charset="0"/>
                          <a:cs typeface="Verdana" panose="020B0604030504040204" pitchFamily="34" charset="0"/>
                        </a:rPr>
                        <a:t>Pendampingan</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err="1">
                          <a:effectLst/>
                          <a:latin typeface="Tw Cen MT" panose="020B0602020104020603" pitchFamily="34" charset="0"/>
                          <a:ea typeface="Verdana" panose="020B0604030504040204" pitchFamily="34" charset="0"/>
                          <a:cs typeface="Verdana" panose="020B0604030504040204" pitchFamily="34" charset="0"/>
                        </a:rPr>
                        <a:t>Pendampingan</a:t>
                      </a:r>
                      <a:endPar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186170796"/>
                  </a:ext>
                </a:extLst>
              </a:tr>
              <a:tr h="20463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a:ea typeface="Verdana"/>
                          <a:cs typeface="Verdana"/>
                        </a:rPr>
                        <a:t>e.</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gridSpan="2">
                  <a:txBody>
                    <a:bodyPr/>
                    <a:lstStyle/>
                    <a:p>
                      <a:pPr algn="l" fontAlgn="b"/>
                      <a:r>
                        <a:rPr lang="en-US" sz="1600" u="none" strike="noStrike">
                          <a:effectLst/>
                          <a:latin typeface="Tw Cen MT" panose="020B0602020104020603" pitchFamily="34" charset="0"/>
                          <a:ea typeface="Verdana" panose="020B0604030504040204" pitchFamily="34" charset="0"/>
                          <a:cs typeface="Verdana" panose="020B0604030504040204" pitchFamily="34" charset="0"/>
                        </a:rPr>
                        <a:t>RRI</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effectLst/>
                          <a:latin typeface="Tw Cen MT" panose="020B0602020104020603" pitchFamily="34" charset="0"/>
                          <a:ea typeface="Verdana" panose="020B0604030504040204" pitchFamily="34" charset="0"/>
                          <a:cs typeface="Verdana" panose="020B0604030504040204" pitchFamily="34" charset="0"/>
                        </a:rPr>
                        <a:t>RRI</a:t>
                      </a:r>
                      <a:endPar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6102209"/>
                  </a:ext>
                </a:extLst>
              </a:tr>
              <a:tr h="20463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a:ea typeface="Verdana"/>
                          <a:cs typeface="Verdana"/>
                        </a:rPr>
                        <a:t>f.</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p>
                      <a:pPr algn="l" fontAlgn="b"/>
                      <a:r>
                        <a:rPr lang="en-US" sz="1600" u="none" strike="noStrike">
                          <a:effectLst/>
                          <a:latin typeface="Tw Cen MT" panose="020B0602020104020603" pitchFamily="34" charset="0"/>
                          <a:ea typeface="Verdana" panose="020B0604030504040204" pitchFamily="34" charset="0"/>
                          <a:cs typeface="Verdana" panose="020B0604030504040204" pitchFamily="34" charset="0"/>
                        </a:rPr>
                        <a:t>Home Visit</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effectLst/>
                          <a:latin typeface="Tw Cen MT" panose="020B0602020104020603" pitchFamily="34" charset="0"/>
                          <a:ea typeface="Verdana" panose="020B0604030504040204" pitchFamily="34" charset="0"/>
                          <a:cs typeface="Verdana" panose="020B0604030504040204" pitchFamily="34" charset="0"/>
                        </a:rPr>
                        <a:t>Home Visit</a:t>
                      </a:r>
                      <a:endPar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755183742"/>
                  </a:ext>
                </a:extLst>
              </a:tr>
              <a:tr h="525132">
                <a:tc>
                  <a:txBody>
                    <a:body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l" fontAlgn="b"/>
                      <a:r>
                        <a:rPr lang="en-US" sz="1600" b="0" i="0" u="none" strike="noStrike" dirty="0">
                          <a:solidFill>
                            <a:srgbClr val="000000"/>
                          </a:solidFill>
                          <a:effectLst/>
                          <a:latin typeface="Tw Cen MT"/>
                          <a:ea typeface="Verdana"/>
                          <a:cs typeface="Verdana"/>
                        </a:rPr>
                        <a:t>g.</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p>
                      <a:pPr algn="l" fontAlgn="b"/>
                      <a:r>
                        <a:rPr lang="en-US" sz="16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Terapi</a:t>
                      </a:r>
                      <a:r>
                        <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a:t>
                      </a:r>
                      <a:r>
                        <a:rPr lang="en-US" sz="16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relaksasi</a:t>
                      </a:r>
                      <a:r>
                        <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a:t>
                      </a:r>
                      <a:r>
                        <a:rPr lang="en-US" sz="16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kelompok</a:t>
                      </a:r>
                      <a:r>
                        <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a:t>
                      </a:r>
                      <a:r>
                        <a:rPr lang="en-US" sz="16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bagi</a:t>
                      </a:r>
                      <a:r>
                        <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a:t>
                      </a:r>
                      <a:r>
                        <a:rPr lang="en-US" sz="16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petugas</a:t>
                      </a:r>
                      <a:r>
                        <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covid-19</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r>
                        <a:rPr lang="en-US" sz="18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Terapi</a:t>
                      </a:r>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a:t>
                      </a:r>
                      <a:r>
                        <a:rPr lang="en-US" sz="18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relaksasi</a:t>
                      </a:r>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a:t>
                      </a:r>
                      <a:r>
                        <a:rPr lang="en-US" sz="18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kelompok</a:t>
                      </a:r>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a:t>
                      </a:r>
                      <a:r>
                        <a:rPr lang="en-US" sz="18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bagi</a:t>
                      </a:r>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a:t>
                      </a:r>
                      <a:r>
                        <a:rPr lang="en-US" sz="18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petugas</a:t>
                      </a:r>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covid-19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2133844110"/>
                  </a:ext>
                </a:extLst>
              </a:tr>
              <a:tr h="20463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effectLst/>
                          <a:latin typeface="Tw Cen MT"/>
                          <a:ea typeface="Verdana"/>
                          <a:cs typeface="Verdana"/>
                        </a:rPr>
                        <a:t>5</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effectLst/>
                          <a:latin typeface="Tw Cen MT" panose="020B0602020104020603" pitchFamily="34" charset="0"/>
                          <a:ea typeface="Verdana" panose="020B0604030504040204" pitchFamily="34" charset="0"/>
                          <a:cs typeface="Verdana" panose="020B0604030504040204" pitchFamily="34" charset="0"/>
                        </a:rPr>
                        <a:t>Psikologi</a:t>
                      </a:r>
                      <a:r>
                        <a:rPr lang="en-US" sz="1600" u="none" strike="noStrike" dirty="0">
                          <a:effectLst/>
                          <a:latin typeface="Tw Cen MT" panose="020B0602020104020603" pitchFamily="34" charset="0"/>
                          <a:ea typeface="Verdana" panose="020B0604030504040204" pitchFamily="34" charset="0"/>
                          <a:cs typeface="Verdana" panose="020B0604030504040204" pitchFamily="34" charset="0"/>
                        </a:rPr>
                        <a:t> Mobile</a:t>
                      </a:r>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p>
                      <a:pPr algn="ctr" rtl="0" fontAlgn="ctr"/>
                      <a:r>
                        <a:rPr lang="en-US" sz="1400" b="0" i="0" u="none" strike="noStrike" dirty="0">
                          <a:solidFill>
                            <a:srgbClr val="000000"/>
                          </a:solidFill>
                          <a:effectLst/>
                          <a:latin typeface="Tw Cen MT" panose="020B0602020104020603" pitchFamily="34" charset="0"/>
                        </a:rPr>
                        <a:t>36</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40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30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21</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extLst>
                  <a:ext uri="{0D108BD9-81ED-4DB2-BD59-A6C34878D82A}">
                    <a16:rowId xmlns:a16="http://schemas.microsoft.com/office/drawing/2014/main" val="1820574092"/>
                  </a:ext>
                </a:extLst>
              </a:tr>
            </a:tbl>
          </a:graphicData>
        </a:graphic>
      </p:graphicFrame>
      <p:pic>
        <p:nvPicPr>
          <p:cNvPr id="11" name="Picture 10">
            <a:extLst>
              <a:ext uri="{FF2B5EF4-FFF2-40B4-BE49-F238E27FC236}">
                <a16:creationId xmlns:a16="http://schemas.microsoft.com/office/drawing/2014/main" id="{C671D0A8-859B-4666-90EA-678012FD2C92}"/>
              </a:ext>
            </a:extLst>
          </p:cNvPr>
          <p:cNvPicPr>
            <a:picLocks noChangeAspect="1"/>
          </p:cNvPicPr>
          <p:nvPr/>
        </p:nvPicPr>
        <p:blipFill>
          <a:blip r:embed="rId3"/>
          <a:stretch>
            <a:fillRect/>
          </a:stretch>
        </p:blipFill>
        <p:spPr>
          <a:xfrm>
            <a:off x="435681" y="109877"/>
            <a:ext cx="804742" cy="638172"/>
          </a:xfrm>
          <a:prstGeom prst="rect">
            <a:avLst/>
          </a:prstGeom>
        </p:spPr>
      </p:pic>
      <p:sp>
        <p:nvSpPr>
          <p:cNvPr id="12" name="Rounded Rectangle 5">
            <a:extLst>
              <a:ext uri="{FF2B5EF4-FFF2-40B4-BE49-F238E27FC236}">
                <a16:creationId xmlns:a16="http://schemas.microsoft.com/office/drawing/2014/main" id="{19690FF5-DE82-426A-92A5-79E6973681FB}"/>
              </a:ext>
            </a:extLst>
          </p:cNvPr>
          <p:cNvSpPr/>
          <p:nvPr/>
        </p:nvSpPr>
        <p:spPr>
          <a:xfrm>
            <a:off x="1269451" y="251217"/>
            <a:ext cx="3142892"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PSIKOLOGI </a:t>
            </a:r>
            <a:endParaRPr lang="en-US" sz="2800" dirty="0">
              <a:solidFill>
                <a:schemeClr val="bg1"/>
              </a:solidFill>
              <a:latin typeface="Tw Cen MT Condensed" panose="020B0606020104020203" pitchFamily="34" charset="0"/>
            </a:endParaRPr>
          </a:p>
        </p:txBody>
      </p:sp>
    </p:spTree>
    <p:extLst>
      <p:ext uri="{BB962C8B-B14F-4D97-AF65-F5344CB8AC3E}">
        <p14:creationId xmlns:p14="http://schemas.microsoft.com/office/powerpoint/2010/main" val="29605832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a:extLst>
              <a:ext uri="{FF2B5EF4-FFF2-40B4-BE49-F238E27FC236}">
                <a16:creationId xmlns:a16="http://schemas.microsoft.com/office/drawing/2014/main" id="{109BD025-8D54-4A19-B717-FE3A5F952A4B}"/>
              </a:ext>
            </a:extLst>
          </p:cNvPr>
          <p:cNvGraphicFramePr>
            <a:graphicFrameLocks/>
          </p:cNvGraphicFramePr>
          <p:nvPr>
            <p:extLst>
              <p:ext uri="{D42A27DB-BD31-4B8C-83A1-F6EECF244321}">
                <p14:modId xmlns:p14="http://schemas.microsoft.com/office/powerpoint/2010/main" val="3449151803"/>
              </p:ext>
            </p:extLst>
          </p:nvPr>
        </p:nvGraphicFramePr>
        <p:xfrm>
          <a:off x="398561" y="919381"/>
          <a:ext cx="8832524" cy="5126112"/>
        </p:xfrm>
        <a:graphic>
          <a:graphicData uri="http://schemas.openxmlformats.org/drawingml/2006/table">
            <a:tbl>
              <a:tblPr firstRow="1" bandRow="1"/>
              <a:tblGrid>
                <a:gridCol w="640847">
                  <a:extLst>
                    <a:ext uri="{9D8B030D-6E8A-4147-A177-3AD203B41FA5}">
                      <a16:colId xmlns:a16="http://schemas.microsoft.com/office/drawing/2014/main" val="20000"/>
                    </a:ext>
                  </a:extLst>
                </a:gridCol>
                <a:gridCol w="1375369">
                  <a:extLst>
                    <a:ext uri="{9D8B030D-6E8A-4147-A177-3AD203B41FA5}">
                      <a16:colId xmlns:a16="http://schemas.microsoft.com/office/drawing/2014/main" val="20001"/>
                    </a:ext>
                  </a:extLst>
                </a:gridCol>
                <a:gridCol w="697428">
                  <a:extLst>
                    <a:ext uri="{9D8B030D-6E8A-4147-A177-3AD203B41FA5}">
                      <a16:colId xmlns:a16="http://schemas.microsoft.com/office/drawing/2014/main" val="20002"/>
                    </a:ext>
                  </a:extLst>
                </a:gridCol>
                <a:gridCol w="753379">
                  <a:extLst>
                    <a:ext uri="{9D8B030D-6E8A-4147-A177-3AD203B41FA5}">
                      <a16:colId xmlns:a16="http://schemas.microsoft.com/office/drawing/2014/main" val="3161112635"/>
                    </a:ext>
                  </a:extLst>
                </a:gridCol>
                <a:gridCol w="753379">
                  <a:extLst>
                    <a:ext uri="{9D8B030D-6E8A-4147-A177-3AD203B41FA5}">
                      <a16:colId xmlns:a16="http://schemas.microsoft.com/office/drawing/2014/main" val="4038947709"/>
                    </a:ext>
                  </a:extLst>
                </a:gridCol>
                <a:gridCol w="753379">
                  <a:extLst>
                    <a:ext uri="{9D8B030D-6E8A-4147-A177-3AD203B41FA5}">
                      <a16:colId xmlns:a16="http://schemas.microsoft.com/office/drawing/2014/main" val="3782586452"/>
                    </a:ext>
                  </a:extLst>
                </a:gridCol>
                <a:gridCol w="753379">
                  <a:extLst>
                    <a:ext uri="{9D8B030D-6E8A-4147-A177-3AD203B41FA5}">
                      <a16:colId xmlns:a16="http://schemas.microsoft.com/office/drawing/2014/main" val="1994690762"/>
                    </a:ext>
                  </a:extLst>
                </a:gridCol>
                <a:gridCol w="753379">
                  <a:extLst>
                    <a:ext uri="{9D8B030D-6E8A-4147-A177-3AD203B41FA5}">
                      <a16:colId xmlns:a16="http://schemas.microsoft.com/office/drawing/2014/main" val="3160501895"/>
                    </a:ext>
                  </a:extLst>
                </a:gridCol>
                <a:gridCol w="661529">
                  <a:extLst>
                    <a:ext uri="{9D8B030D-6E8A-4147-A177-3AD203B41FA5}">
                      <a16:colId xmlns:a16="http://schemas.microsoft.com/office/drawing/2014/main" val="3841762748"/>
                    </a:ext>
                  </a:extLst>
                </a:gridCol>
                <a:gridCol w="845228">
                  <a:extLst>
                    <a:ext uri="{9D8B030D-6E8A-4147-A177-3AD203B41FA5}">
                      <a16:colId xmlns:a16="http://schemas.microsoft.com/office/drawing/2014/main" val="1841374642"/>
                    </a:ext>
                  </a:extLst>
                </a:gridCol>
                <a:gridCol w="845228">
                  <a:extLst>
                    <a:ext uri="{9D8B030D-6E8A-4147-A177-3AD203B41FA5}">
                      <a16:colId xmlns:a16="http://schemas.microsoft.com/office/drawing/2014/main" val="3652406499"/>
                    </a:ext>
                  </a:extLst>
                </a:gridCol>
              </a:tblGrid>
              <a:tr h="467803">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91" marR="182691" marT="68898" marB="68898"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JENIS KEGIATAN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91" marR="182691" marT="68898" marB="68898"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latin typeface="Tw Cen MT" panose="020B0602020104020603" pitchFamily="34" charset="0"/>
                        </a:rPr>
                        <a:t>JAN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91" marR="182691" marT="68898" marB="68898"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691" marR="182691" marT="68898" marB="68898"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182691" marR="182691" marT="68898" marB="68898"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APR</a:t>
                      </a:r>
                    </a:p>
                  </a:txBody>
                  <a:tcPr marL="182691" marR="182691" marT="68898" marB="68898"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MEI</a:t>
                      </a:r>
                    </a:p>
                  </a:txBody>
                  <a:tcPr marL="182691" marR="182691" marT="68898" marB="68898"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JUN</a:t>
                      </a:r>
                    </a:p>
                  </a:txBody>
                  <a:tcPr marL="182691" marR="182691" marT="68898" marB="68898"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JUL</a:t>
                      </a:r>
                    </a:p>
                  </a:txBody>
                  <a:tcPr marL="182691" marR="182691" marT="68898" marB="68898"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AGST</a:t>
                      </a:r>
                    </a:p>
                  </a:txBody>
                  <a:tcPr marL="182691" marR="182691" marT="68898" marB="68898"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SEP</a:t>
                      </a:r>
                    </a:p>
                  </a:txBody>
                  <a:tcPr marL="182691" marR="182691" marT="68898" marB="68898"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5721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algn="l" fontAlgn="b"/>
                      <a:r>
                        <a:rPr lang="en-US" sz="1400" b="0" i="0" u="none" strike="noStrike" dirty="0" err="1">
                          <a:solidFill>
                            <a:srgbClr val="000000"/>
                          </a:solidFill>
                          <a:effectLst/>
                          <a:latin typeface="Tw Cen MT" panose="020B0602020104020603" pitchFamily="34" charset="0"/>
                        </a:rPr>
                        <a:t>Tumpatan</a:t>
                      </a:r>
                      <a:r>
                        <a:rPr lang="en-US" sz="1400" b="0" i="0" u="none" strike="noStrike" dirty="0">
                          <a:solidFill>
                            <a:srgbClr val="000000"/>
                          </a:solidFill>
                          <a:effectLst/>
                          <a:latin typeface="Tw Cen MT" panose="020B0602020104020603" pitchFamily="34" charset="0"/>
                        </a:rPr>
                        <a:t> Gigi </a:t>
                      </a:r>
                      <a:r>
                        <a:rPr lang="en-US" sz="1400" b="0" i="0" u="none" strike="noStrike" dirty="0" err="1">
                          <a:solidFill>
                            <a:srgbClr val="000000"/>
                          </a:solidFill>
                          <a:effectLst/>
                          <a:latin typeface="Tw Cen MT" panose="020B0602020104020603" pitchFamily="34" charset="0"/>
                        </a:rPr>
                        <a:t>Tetap</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4</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1"/>
                  </a:ext>
                </a:extLst>
              </a:tr>
              <a:tr h="35721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400" b="0" i="0" u="none" strike="noStrike">
                          <a:solidFill>
                            <a:srgbClr val="000000"/>
                          </a:solidFill>
                          <a:effectLst/>
                          <a:latin typeface="Tw Cen MT" panose="020B0602020104020603" pitchFamily="34" charset="0"/>
                        </a:rPr>
                        <a:t>Tumpatan Gigi Sulung</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5721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3</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l" fontAlgn="b"/>
                      <a:r>
                        <a:rPr lang="en-US" sz="1400" b="0" i="0" u="none" strike="noStrike" dirty="0" err="1">
                          <a:solidFill>
                            <a:srgbClr val="000000"/>
                          </a:solidFill>
                          <a:effectLst/>
                          <a:latin typeface="Tw Cen MT" panose="020B0602020104020603" pitchFamily="34" charset="0"/>
                        </a:rPr>
                        <a:t>Tumpatan</a:t>
                      </a:r>
                      <a:r>
                        <a:rPr lang="en-US" sz="1400" b="0" i="0" u="none" strike="noStrike" dirty="0">
                          <a:solidFill>
                            <a:srgbClr val="000000"/>
                          </a:solidFill>
                          <a:effectLst/>
                          <a:latin typeface="Tw Cen MT" panose="020B0602020104020603" pitchFamily="34" charset="0"/>
                        </a:rPr>
                        <a:t> Gigi </a:t>
                      </a:r>
                      <a:r>
                        <a:rPr lang="en-US" sz="1400" b="0" i="0" u="none" strike="noStrike" dirty="0" err="1">
                          <a:solidFill>
                            <a:srgbClr val="000000"/>
                          </a:solidFill>
                          <a:effectLst/>
                          <a:latin typeface="Tw Cen MT" panose="020B0602020104020603" pitchFamily="34" charset="0"/>
                        </a:rPr>
                        <a:t>Sementara</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3"/>
                  </a:ext>
                </a:extLst>
              </a:tr>
              <a:tr h="35721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4</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400" b="0" i="0" u="none" strike="noStrike" dirty="0" err="1">
                          <a:solidFill>
                            <a:srgbClr val="000000"/>
                          </a:solidFill>
                          <a:effectLst/>
                          <a:latin typeface="Tw Cen MT" panose="020B0602020104020603" pitchFamily="34" charset="0"/>
                        </a:rPr>
                        <a:t>Pencabutan</a:t>
                      </a:r>
                      <a:r>
                        <a:rPr lang="en-US" sz="1400" b="0" i="0" u="none" strike="noStrike" dirty="0">
                          <a:solidFill>
                            <a:srgbClr val="000000"/>
                          </a:solidFill>
                          <a:effectLst/>
                          <a:latin typeface="Tw Cen MT" panose="020B0602020104020603" pitchFamily="34" charset="0"/>
                        </a:rPr>
                        <a:t> Gigi </a:t>
                      </a:r>
                      <a:r>
                        <a:rPr lang="en-US" sz="1400" b="0" i="0" u="none" strike="noStrike" dirty="0" err="1">
                          <a:solidFill>
                            <a:srgbClr val="000000"/>
                          </a:solidFill>
                          <a:effectLst/>
                          <a:latin typeface="Tw Cen MT" panose="020B0602020104020603" pitchFamily="34" charset="0"/>
                        </a:rPr>
                        <a:t>Tetap</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5721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5</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l" fontAlgn="b"/>
                      <a:r>
                        <a:rPr lang="en-US" sz="1400" b="0" i="0" u="none" strike="noStrike" dirty="0" err="1">
                          <a:solidFill>
                            <a:srgbClr val="000000"/>
                          </a:solidFill>
                          <a:effectLst/>
                          <a:latin typeface="Tw Cen MT" panose="020B0602020104020603" pitchFamily="34" charset="0"/>
                        </a:rPr>
                        <a:t>Pencabutan</a:t>
                      </a:r>
                      <a:r>
                        <a:rPr lang="en-US" sz="1400" b="0" i="0" u="none" strike="noStrike" dirty="0">
                          <a:solidFill>
                            <a:srgbClr val="000000"/>
                          </a:solidFill>
                          <a:effectLst/>
                          <a:latin typeface="Tw Cen MT" panose="020B0602020104020603" pitchFamily="34" charset="0"/>
                        </a:rPr>
                        <a:t> Gigi </a:t>
                      </a:r>
                      <a:r>
                        <a:rPr lang="en-US" sz="1400" b="0" i="0" u="none" strike="noStrike" dirty="0" err="1">
                          <a:solidFill>
                            <a:srgbClr val="000000"/>
                          </a:solidFill>
                          <a:effectLst/>
                          <a:latin typeface="Tw Cen MT" panose="020B0602020104020603" pitchFamily="34" charset="0"/>
                        </a:rPr>
                        <a:t>Sulung</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5"/>
                  </a:ext>
                </a:extLst>
              </a:tr>
              <a:tr h="35721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6</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400" b="0" i="0" u="none" strike="noStrike" dirty="0" err="1">
                          <a:solidFill>
                            <a:srgbClr val="000000"/>
                          </a:solidFill>
                          <a:effectLst/>
                          <a:latin typeface="Tw Cen MT" panose="020B0602020104020603" pitchFamily="34" charset="0"/>
                        </a:rPr>
                        <a:t>Pengobatan</a:t>
                      </a:r>
                      <a:r>
                        <a:rPr lang="en-US" sz="1400" b="0" i="0" u="none" strike="noStrike" dirty="0">
                          <a:solidFill>
                            <a:srgbClr val="000000"/>
                          </a:solidFill>
                          <a:effectLst/>
                          <a:latin typeface="Tw Cen MT" panose="020B0602020104020603" pitchFamily="34" charset="0"/>
                        </a:rPr>
                        <a:t> </a:t>
                      </a:r>
                      <a:r>
                        <a:rPr lang="en-US" sz="1400" b="0" i="0" u="none" strike="noStrike" dirty="0" err="1">
                          <a:solidFill>
                            <a:srgbClr val="000000"/>
                          </a:solidFill>
                          <a:effectLst/>
                          <a:latin typeface="Tw Cen MT" panose="020B0602020104020603" pitchFamily="34" charset="0"/>
                        </a:rPr>
                        <a:t>Pulpa</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5721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7</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l" fontAlgn="b"/>
                      <a:r>
                        <a:rPr lang="en-US" sz="1400" b="0" i="0" u="none" strike="noStrike" dirty="0" err="1">
                          <a:solidFill>
                            <a:srgbClr val="000000"/>
                          </a:solidFill>
                          <a:effectLst/>
                          <a:latin typeface="Tw Cen MT" panose="020B0602020104020603" pitchFamily="34" charset="0"/>
                        </a:rPr>
                        <a:t>Pengobatan</a:t>
                      </a:r>
                      <a:r>
                        <a:rPr lang="en-US" sz="1400" b="0" i="0" u="none" strike="noStrike" dirty="0">
                          <a:solidFill>
                            <a:srgbClr val="000000"/>
                          </a:solidFill>
                          <a:effectLst/>
                          <a:latin typeface="Tw Cen MT" panose="020B0602020104020603" pitchFamily="34" charset="0"/>
                        </a:rPr>
                        <a:t> Periodontal</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7"/>
                  </a:ext>
                </a:extLst>
              </a:tr>
              <a:tr h="35721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8</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400" b="0" i="0" u="none" strike="noStrike" dirty="0" err="1">
                          <a:solidFill>
                            <a:srgbClr val="000000"/>
                          </a:solidFill>
                          <a:effectLst/>
                          <a:latin typeface="Tw Cen MT" panose="020B0602020104020603" pitchFamily="34" charset="0"/>
                        </a:rPr>
                        <a:t>Pengobatan</a:t>
                      </a:r>
                      <a:r>
                        <a:rPr lang="en-US" sz="1400" b="0" i="0" u="none" strike="noStrike" dirty="0">
                          <a:solidFill>
                            <a:srgbClr val="000000"/>
                          </a:solidFill>
                          <a:effectLst/>
                          <a:latin typeface="Tw Cen MT" panose="020B0602020104020603" pitchFamily="34" charset="0"/>
                        </a:rPr>
                        <a:t> </a:t>
                      </a:r>
                      <a:r>
                        <a:rPr lang="en-US" sz="1400" b="0" i="0" u="none" strike="noStrike" dirty="0" err="1">
                          <a:solidFill>
                            <a:srgbClr val="000000"/>
                          </a:solidFill>
                          <a:effectLst/>
                          <a:latin typeface="Tw Cen MT" panose="020B0602020104020603" pitchFamily="34" charset="0"/>
                        </a:rPr>
                        <a:t>Abses</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5721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9</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l" fontAlgn="b"/>
                      <a:r>
                        <a:rPr lang="en-US" sz="1400" b="0" i="0" u="none" strike="noStrike" dirty="0" err="1">
                          <a:solidFill>
                            <a:srgbClr val="000000"/>
                          </a:solidFill>
                          <a:effectLst/>
                          <a:latin typeface="Tw Cen MT" panose="020B0602020104020603" pitchFamily="34" charset="0"/>
                        </a:rPr>
                        <a:t>Pembersihan</a:t>
                      </a:r>
                      <a:r>
                        <a:rPr lang="en-US" sz="1400" b="0" i="0" u="none" strike="noStrike" dirty="0">
                          <a:solidFill>
                            <a:srgbClr val="000000"/>
                          </a:solidFill>
                          <a:effectLst/>
                          <a:latin typeface="Tw Cen MT" panose="020B0602020104020603" pitchFamily="34" charset="0"/>
                        </a:rPr>
                        <a:t> </a:t>
                      </a:r>
                      <a:r>
                        <a:rPr lang="en-US" sz="1400" b="0" i="0" u="none" strike="noStrike" dirty="0" err="1">
                          <a:solidFill>
                            <a:srgbClr val="000000"/>
                          </a:solidFill>
                          <a:effectLst/>
                          <a:latin typeface="Tw Cen MT" panose="020B0602020104020603" pitchFamily="34" charset="0"/>
                        </a:rPr>
                        <a:t>Karang</a:t>
                      </a:r>
                      <a:r>
                        <a:rPr lang="en-US" sz="1400" b="0" i="0" u="none" strike="noStrike" dirty="0">
                          <a:solidFill>
                            <a:srgbClr val="000000"/>
                          </a:solidFill>
                          <a:effectLst/>
                          <a:latin typeface="Tw Cen MT" panose="020B0602020104020603" pitchFamily="34" charset="0"/>
                        </a:rPr>
                        <a:t> Gigi</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9"/>
                  </a:ext>
                </a:extLst>
              </a:tr>
              <a:tr h="357212">
                <a:tc>
                  <a:txBody>
                    <a:bodyPr/>
                    <a:lstStyle/>
                    <a:p>
                      <a:pPr algn="ctr" fontAlgn="b"/>
                      <a:r>
                        <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rPr>
                        <a:t>10</a:t>
                      </a: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l" fontAlgn="b"/>
                      <a:r>
                        <a:rPr lang="en-US" sz="1400" b="0" i="0" u="none" strike="noStrike" dirty="0">
                          <a:solidFill>
                            <a:srgbClr val="000000"/>
                          </a:solidFill>
                          <a:effectLst/>
                          <a:latin typeface="Tw Cen MT" panose="020B0602020104020603" pitchFamily="34" charset="0"/>
                        </a:rPr>
                        <a:t>Topical Flour </a:t>
                      </a:r>
                      <a:r>
                        <a:rPr lang="en-US" sz="1400" b="0" i="0" u="none" strike="noStrike" dirty="0" err="1">
                          <a:solidFill>
                            <a:srgbClr val="000000"/>
                          </a:solidFill>
                          <a:effectLst/>
                          <a:latin typeface="Tw Cen MT" panose="020B0602020104020603" pitchFamily="34" charset="0"/>
                        </a:rPr>
                        <a:t>Aplikasi</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641536675"/>
                  </a:ext>
                </a:extLst>
              </a:tr>
              <a:tr h="35721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l" fontAlgn="b"/>
                      <a:r>
                        <a:rPr lang="en-US" sz="1400" b="0" i="0" u="none" strike="noStrike" dirty="0">
                          <a:solidFill>
                            <a:srgbClr val="000000"/>
                          </a:solidFill>
                          <a:effectLst/>
                          <a:latin typeface="Tw Cen MT" panose="020B0602020104020603" pitchFamily="34" charset="0"/>
                        </a:rPr>
                        <a:t>Lain-lain </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12</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35</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28</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27</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sp>
        <p:nvSpPr>
          <p:cNvPr id="8" name="Rounded Rectangle 5">
            <a:extLst>
              <a:ext uri="{FF2B5EF4-FFF2-40B4-BE49-F238E27FC236}">
                <a16:creationId xmlns:a16="http://schemas.microsoft.com/office/drawing/2014/main" id="{DE5654BC-1B83-4BFF-B0A4-A04B19D96565}"/>
              </a:ext>
            </a:extLst>
          </p:cNvPr>
          <p:cNvSpPr/>
          <p:nvPr/>
        </p:nvSpPr>
        <p:spPr>
          <a:xfrm>
            <a:off x="1297796" y="225136"/>
            <a:ext cx="3491235"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GIGI &amp; MULUT </a:t>
            </a:r>
            <a:endParaRPr lang="en-US" sz="2800" dirty="0">
              <a:solidFill>
                <a:schemeClr val="bg1"/>
              </a:solidFill>
              <a:latin typeface="Tw Cen MT Condensed" panose="020B0606020104020203" pitchFamily="34" charset="0"/>
            </a:endParaRPr>
          </a:p>
        </p:txBody>
      </p:sp>
      <p:sp>
        <p:nvSpPr>
          <p:cNvPr id="2" name="Slide Number Placeholder 1">
            <a:extLst>
              <a:ext uri="{FF2B5EF4-FFF2-40B4-BE49-F238E27FC236}">
                <a16:creationId xmlns:a16="http://schemas.microsoft.com/office/drawing/2014/main" id="{C91081CE-93A5-4634-A8FA-0BF3CBA72DE6}"/>
              </a:ext>
            </a:extLst>
          </p:cNvPr>
          <p:cNvSpPr>
            <a:spLocks noGrp="1"/>
          </p:cNvSpPr>
          <p:nvPr>
            <p:ph type="sldNum" sz="quarter" idx="12"/>
          </p:nvPr>
        </p:nvSpPr>
        <p:spPr/>
        <p:txBody>
          <a:bodyPr/>
          <a:lstStyle/>
          <a:p>
            <a:fld id="{565CE74E-AB26-4998-AD42-012C4C1AD076}" type="slidenum">
              <a:rPr lang="zh-CN" altLang="en-US" smtClean="0"/>
              <a:t>31</a:t>
            </a:fld>
            <a:endParaRPr lang="zh-CN" altLang="en-US"/>
          </a:p>
        </p:txBody>
      </p:sp>
      <p:pic>
        <p:nvPicPr>
          <p:cNvPr id="5" name="Picture 4">
            <a:extLst>
              <a:ext uri="{FF2B5EF4-FFF2-40B4-BE49-F238E27FC236}">
                <a16:creationId xmlns:a16="http://schemas.microsoft.com/office/drawing/2014/main" id="{A9B0F05F-3FF0-4D3C-963E-32B56CC50A9C}"/>
              </a:ext>
            </a:extLst>
          </p:cNvPr>
          <p:cNvPicPr>
            <a:picLocks noChangeAspect="1"/>
          </p:cNvPicPr>
          <p:nvPr/>
        </p:nvPicPr>
        <p:blipFill>
          <a:blip r:embed="rId3"/>
          <a:stretch>
            <a:fillRect/>
          </a:stretch>
        </p:blipFill>
        <p:spPr>
          <a:xfrm>
            <a:off x="398563" y="23191"/>
            <a:ext cx="896190" cy="896190"/>
          </a:xfrm>
          <a:prstGeom prst="rect">
            <a:avLst/>
          </a:prstGeom>
        </p:spPr>
      </p:pic>
    </p:spTree>
    <p:extLst>
      <p:ext uri="{BB962C8B-B14F-4D97-AF65-F5344CB8AC3E}">
        <p14:creationId xmlns:p14="http://schemas.microsoft.com/office/powerpoint/2010/main" val="3964932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1081CE-93A5-4634-A8FA-0BF3CBA72DE6}"/>
              </a:ext>
            </a:extLst>
          </p:cNvPr>
          <p:cNvSpPr>
            <a:spLocks noGrp="1"/>
          </p:cNvSpPr>
          <p:nvPr>
            <p:ph type="sldNum" sz="quarter" idx="12"/>
          </p:nvPr>
        </p:nvSpPr>
        <p:spPr/>
        <p:txBody>
          <a:bodyPr/>
          <a:lstStyle/>
          <a:p>
            <a:fld id="{565CE74E-AB26-4998-AD42-012C4C1AD076}" type="slidenum">
              <a:rPr lang="zh-CN" altLang="en-US" smtClean="0"/>
              <a:t>32</a:t>
            </a:fld>
            <a:endParaRPr lang="zh-CN" altLang="en-US"/>
          </a:p>
        </p:txBody>
      </p:sp>
      <p:graphicFrame>
        <p:nvGraphicFramePr>
          <p:cNvPr id="10" name="Content Placeholder 4">
            <a:extLst>
              <a:ext uri="{FF2B5EF4-FFF2-40B4-BE49-F238E27FC236}">
                <a16:creationId xmlns:a16="http://schemas.microsoft.com/office/drawing/2014/main" id="{39293C3C-458C-4E62-8D01-9326872BEB9A}"/>
              </a:ext>
            </a:extLst>
          </p:cNvPr>
          <p:cNvGraphicFramePr>
            <a:graphicFrameLocks/>
          </p:cNvGraphicFramePr>
          <p:nvPr>
            <p:extLst>
              <p:ext uri="{D42A27DB-BD31-4B8C-83A1-F6EECF244321}">
                <p14:modId xmlns:p14="http://schemas.microsoft.com/office/powerpoint/2010/main" val="1345477906"/>
              </p:ext>
            </p:extLst>
          </p:nvPr>
        </p:nvGraphicFramePr>
        <p:xfrm>
          <a:off x="431495" y="987273"/>
          <a:ext cx="9133418" cy="4310444"/>
        </p:xfrm>
        <a:graphic>
          <a:graphicData uri="http://schemas.openxmlformats.org/drawingml/2006/table">
            <a:tbl>
              <a:tblPr firstRow="1" bandRow="1"/>
              <a:tblGrid>
                <a:gridCol w="680817">
                  <a:extLst>
                    <a:ext uri="{9D8B030D-6E8A-4147-A177-3AD203B41FA5}">
                      <a16:colId xmlns:a16="http://schemas.microsoft.com/office/drawing/2014/main" val="20000"/>
                    </a:ext>
                  </a:extLst>
                </a:gridCol>
                <a:gridCol w="1609918">
                  <a:extLst>
                    <a:ext uri="{9D8B030D-6E8A-4147-A177-3AD203B41FA5}">
                      <a16:colId xmlns:a16="http://schemas.microsoft.com/office/drawing/2014/main" val="20001"/>
                    </a:ext>
                  </a:extLst>
                </a:gridCol>
                <a:gridCol w="785204">
                  <a:extLst>
                    <a:ext uri="{9D8B030D-6E8A-4147-A177-3AD203B41FA5}">
                      <a16:colId xmlns:a16="http://schemas.microsoft.com/office/drawing/2014/main" val="20002"/>
                    </a:ext>
                  </a:extLst>
                </a:gridCol>
                <a:gridCol w="799744">
                  <a:extLst>
                    <a:ext uri="{9D8B030D-6E8A-4147-A177-3AD203B41FA5}">
                      <a16:colId xmlns:a16="http://schemas.microsoft.com/office/drawing/2014/main" val="3367334973"/>
                    </a:ext>
                  </a:extLst>
                </a:gridCol>
                <a:gridCol w="886988">
                  <a:extLst>
                    <a:ext uri="{9D8B030D-6E8A-4147-A177-3AD203B41FA5}">
                      <a16:colId xmlns:a16="http://schemas.microsoft.com/office/drawing/2014/main" val="1600941744"/>
                    </a:ext>
                  </a:extLst>
                </a:gridCol>
                <a:gridCol w="779442">
                  <a:extLst>
                    <a:ext uri="{9D8B030D-6E8A-4147-A177-3AD203B41FA5}">
                      <a16:colId xmlns:a16="http://schemas.microsoft.com/office/drawing/2014/main" val="3019844537"/>
                    </a:ext>
                  </a:extLst>
                </a:gridCol>
                <a:gridCol w="718261">
                  <a:extLst>
                    <a:ext uri="{9D8B030D-6E8A-4147-A177-3AD203B41FA5}">
                      <a16:colId xmlns:a16="http://schemas.microsoft.com/office/drawing/2014/main" val="956649736"/>
                    </a:ext>
                  </a:extLst>
                </a:gridCol>
                <a:gridCol w="718261">
                  <a:extLst>
                    <a:ext uri="{9D8B030D-6E8A-4147-A177-3AD203B41FA5}">
                      <a16:colId xmlns:a16="http://schemas.microsoft.com/office/drawing/2014/main" val="4167015749"/>
                    </a:ext>
                  </a:extLst>
                </a:gridCol>
                <a:gridCol w="718261">
                  <a:extLst>
                    <a:ext uri="{9D8B030D-6E8A-4147-A177-3AD203B41FA5}">
                      <a16:colId xmlns:a16="http://schemas.microsoft.com/office/drawing/2014/main" val="398090350"/>
                    </a:ext>
                  </a:extLst>
                </a:gridCol>
                <a:gridCol w="718261">
                  <a:extLst>
                    <a:ext uri="{9D8B030D-6E8A-4147-A177-3AD203B41FA5}">
                      <a16:colId xmlns:a16="http://schemas.microsoft.com/office/drawing/2014/main" val="430224490"/>
                    </a:ext>
                  </a:extLst>
                </a:gridCol>
                <a:gridCol w="718261">
                  <a:extLst>
                    <a:ext uri="{9D8B030D-6E8A-4147-A177-3AD203B41FA5}">
                      <a16:colId xmlns:a16="http://schemas.microsoft.com/office/drawing/2014/main" val="421888483"/>
                    </a:ext>
                  </a:extLst>
                </a:gridCol>
              </a:tblGrid>
              <a:tr h="833682">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24" marR="182724" marT="68886" marB="68886"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JENIS KEGIATAN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24" marR="182724" marT="68886" marB="68886"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latin typeface="Tw Cen MT" panose="020B0602020104020603" pitchFamily="34" charset="0"/>
                        </a:rPr>
                        <a:t>JAN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24" marR="182724" marT="68886" marB="68886"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724" marR="182724" marT="68886" marB="68886"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182724" marR="182724" marT="68886" marB="68886"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APR</a:t>
                      </a:r>
                    </a:p>
                  </a:txBody>
                  <a:tcPr marL="182724" marR="182724" marT="68886" marB="68886"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MEI</a:t>
                      </a:r>
                    </a:p>
                  </a:txBody>
                  <a:tcPr marL="182724" marR="182724" marT="68886" marB="68886"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JUN</a:t>
                      </a:r>
                    </a:p>
                  </a:txBody>
                  <a:tcPr marL="182724" marR="182724" marT="68886" marB="68886"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JUL</a:t>
                      </a:r>
                    </a:p>
                  </a:txBody>
                  <a:tcPr marL="182724" marR="182724" marT="68886" marB="68886"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AGS</a:t>
                      </a:r>
                    </a:p>
                  </a:txBody>
                  <a:tcPr marL="182724" marR="182724" marT="68886" marB="68886"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SEP</a:t>
                      </a:r>
                    </a:p>
                  </a:txBody>
                  <a:tcPr marL="182724" marR="182724" marT="68886" marB="68886"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8378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ECT KONVENSIONAL</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ea typeface="Tahoma" panose="020B0604030504040204" pitchFamily="34" charset="0"/>
                          <a:cs typeface="Tahoma" panose="020B0604030504040204" pitchFamily="34" charset="0"/>
                        </a:rPr>
                        <a:t>0</a:t>
                      </a: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1"/>
                  </a:ext>
                </a:extLst>
              </a:tr>
              <a:tr h="35060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MECTA</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ea typeface="Tahoma" panose="020B0604030504040204" pitchFamily="34" charset="0"/>
                          <a:cs typeface="Tahoma" panose="020B0604030504040204"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23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31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30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5616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3</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EKG</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ea typeface="Tahoma" panose="020B0604030504040204" pitchFamily="34" charset="0"/>
                          <a:cs typeface="Tahoma" panose="020B0604030504040204"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18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3"/>
                  </a:ext>
                </a:extLst>
              </a:tr>
              <a:tr h="35060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4</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EEG</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ea typeface="Tahoma" panose="020B0604030504040204" pitchFamily="34" charset="0"/>
                          <a:cs typeface="Tahoma" panose="020B0604030504040204"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19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22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8378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5</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STRESS ANALISER</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ea typeface="Tahoma" panose="020B0604030504040204" pitchFamily="34" charset="0"/>
                          <a:cs typeface="Tahoma" panose="020B0604030504040204"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5"/>
                  </a:ext>
                </a:extLst>
              </a:tr>
              <a:tr h="35060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6</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TMS</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ea typeface="Tahoma" panose="020B0604030504040204" pitchFamily="34" charset="0"/>
                          <a:cs typeface="Tahoma" panose="020B0604030504040204"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5060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7</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w="12700" cmpd="sng">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EMG</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w="12700" cmpd="sng">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ea typeface="Tahoma" panose="020B0604030504040204" pitchFamily="34" charset="0"/>
                          <a:cs typeface="Tahoma" panose="020B0604030504040204" pitchFamily="34" charset="0"/>
                        </a:rPr>
                        <a:t>1</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7"/>
                  </a:ext>
                </a:extLst>
              </a:tr>
              <a:tr h="350607">
                <a:tc>
                  <a:txBody>
                    <a:bodyPr/>
                    <a:lstStyle/>
                    <a:p>
                      <a:pPr algn="ctr" fontAlgn="ctr"/>
                      <a:r>
                        <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8</a:t>
                      </a:r>
                    </a:p>
                  </a:txBody>
                  <a:tcPr marL="19033" marR="19033" marT="14352"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l" fontAlgn="b"/>
                      <a:r>
                        <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Brain Mapping</a:t>
                      </a:r>
                    </a:p>
                  </a:txBody>
                  <a:tcPr marL="19033" marR="19033" marT="14352"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ea typeface="Tahoma" panose="020B0604030504040204" pitchFamily="34" charset="0"/>
                          <a:cs typeface="Tahoma" panose="020B0604030504040204" pitchFamily="34" charset="0"/>
                        </a:rPr>
                        <a:t>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3961505040"/>
                  </a:ext>
                </a:extLst>
              </a:tr>
            </a:tbl>
          </a:graphicData>
        </a:graphic>
      </p:graphicFrame>
      <p:sp>
        <p:nvSpPr>
          <p:cNvPr id="11" name="Rounded Rectangle 5">
            <a:extLst>
              <a:ext uri="{FF2B5EF4-FFF2-40B4-BE49-F238E27FC236}">
                <a16:creationId xmlns:a16="http://schemas.microsoft.com/office/drawing/2014/main" id="{B0AA52E9-76B7-46BF-AD43-FAC173FA9A5F}"/>
              </a:ext>
            </a:extLst>
          </p:cNvPr>
          <p:cNvSpPr/>
          <p:nvPr/>
        </p:nvSpPr>
        <p:spPr>
          <a:xfrm>
            <a:off x="1277945" y="330828"/>
            <a:ext cx="3491235"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ELEKTROMEDIK</a:t>
            </a:r>
            <a:endParaRPr lang="en-US" sz="2800" dirty="0">
              <a:solidFill>
                <a:schemeClr val="bg1"/>
              </a:solidFill>
              <a:latin typeface="Tw Cen MT Condensed" panose="020B0606020104020203" pitchFamily="34" charset="0"/>
            </a:endParaRPr>
          </a:p>
        </p:txBody>
      </p:sp>
      <p:pic>
        <p:nvPicPr>
          <p:cNvPr id="12" name="Picture 11">
            <a:extLst>
              <a:ext uri="{FF2B5EF4-FFF2-40B4-BE49-F238E27FC236}">
                <a16:creationId xmlns:a16="http://schemas.microsoft.com/office/drawing/2014/main" id="{1AC21D9A-F961-49C7-B71A-5E69C4B07862}"/>
              </a:ext>
            </a:extLst>
          </p:cNvPr>
          <p:cNvPicPr>
            <a:picLocks noChangeAspect="1"/>
          </p:cNvPicPr>
          <p:nvPr/>
        </p:nvPicPr>
        <p:blipFill>
          <a:blip r:embed="rId3"/>
          <a:stretch>
            <a:fillRect/>
          </a:stretch>
        </p:blipFill>
        <p:spPr>
          <a:xfrm>
            <a:off x="431494" y="122590"/>
            <a:ext cx="719390" cy="719390"/>
          </a:xfrm>
          <a:prstGeom prst="rect">
            <a:avLst/>
          </a:prstGeom>
        </p:spPr>
      </p:pic>
    </p:spTree>
    <p:extLst>
      <p:ext uri="{BB962C8B-B14F-4D97-AF65-F5344CB8AC3E}">
        <p14:creationId xmlns:p14="http://schemas.microsoft.com/office/powerpoint/2010/main" val="38121675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5">
            <a:extLst>
              <a:ext uri="{FF2B5EF4-FFF2-40B4-BE49-F238E27FC236}">
                <a16:creationId xmlns:a16="http://schemas.microsoft.com/office/drawing/2014/main" id="{57A7E48C-FFEF-40AC-BE5A-D46E808AED80}"/>
              </a:ext>
            </a:extLst>
          </p:cNvPr>
          <p:cNvSpPr/>
          <p:nvPr/>
        </p:nvSpPr>
        <p:spPr>
          <a:xfrm rot="16200000">
            <a:off x="-1891027" y="3558681"/>
            <a:ext cx="5541438"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KESEHATAN JIWA ANAK DAN REMAJA </a:t>
            </a:r>
            <a:endParaRPr lang="en-US" sz="2400" dirty="0">
              <a:solidFill>
                <a:schemeClr val="bg1"/>
              </a:solidFill>
              <a:latin typeface="Tw Cen MT Condensed" panose="020B0606020104020203" pitchFamily="34" charset="0"/>
            </a:endParaRPr>
          </a:p>
        </p:txBody>
      </p:sp>
      <p:graphicFrame>
        <p:nvGraphicFramePr>
          <p:cNvPr id="5" name="Content Placeholder 4">
            <a:extLst>
              <a:ext uri="{FF2B5EF4-FFF2-40B4-BE49-F238E27FC236}">
                <a16:creationId xmlns:a16="http://schemas.microsoft.com/office/drawing/2014/main" id="{E3844609-46DC-4E4F-B7E5-80169B7F4619}"/>
              </a:ext>
            </a:extLst>
          </p:cNvPr>
          <p:cNvGraphicFramePr>
            <a:graphicFrameLocks/>
          </p:cNvGraphicFramePr>
          <p:nvPr>
            <p:extLst>
              <p:ext uri="{D42A27DB-BD31-4B8C-83A1-F6EECF244321}">
                <p14:modId xmlns:p14="http://schemas.microsoft.com/office/powerpoint/2010/main" val="3394594999"/>
              </p:ext>
            </p:extLst>
          </p:nvPr>
        </p:nvGraphicFramePr>
        <p:xfrm>
          <a:off x="1252186" y="173684"/>
          <a:ext cx="9996387" cy="6481090"/>
        </p:xfrm>
        <a:graphic>
          <a:graphicData uri="http://schemas.openxmlformats.org/drawingml/2006/table">
            <a:tbl>
              <a:tblPr firstRow="1" bandRow="1"/>
              <a:tblGrid>
                <a:gridCol w="234580">
                  <a:extLst>
                    <a:ext uri="{9D8B030D-6E8A-4147-A177-3AD203B41FA5}">
                      <a16:colId xmlns:a16="http://schemas.microsoft.com/office/drawing/2014/main" val="20000"/>
                    </a:ext>
                  </a:extLst>
                </a:gridCol>
                <a:gridCol w="69037">
                  <a:extLst>
                    <a:ext uri="{9D8B030D-6E8A-4147-A177-3AD203B41FA5}">
                      <a16:colId xmlns:a16="http://schemas.microsoft.com/office/drawing/2014/main" val="878665195"/>
                    </a:ext>
                  </a:extLst>
                </a:gridCol>
                <a:gridCol w="60411">
                  <a:extLst>
                    <a:ext uri="{9D8B030D-6E8A-4147-A177-3AD203B41FA5}">
                      <a16:colId xmlns:a16="http://schemas.microsoft.com/office/drawing/2014/main" val="1466508068"/>
                    </a:ext>
                  </a:extLst>
                </a:gridCol>
                <a:gridCol w="882100">
                  <a:extLst>
                    <a:ext uri="{9D8B030D-6E8A-4147-A177-3AD203B41FA5}">
                      <a16:colId xmlns:a16="http://schemas.microsoft.com/office/drawing/2014/main" val="1520493699"/>
                    </a:ext>
                  </a:extLst>
                </a:gridCol>
                <a:gridCol w="1906975">
                  <a:extLst>
                    <a:ext uri="{9D8B030D-6E8A-4147-A177-3AD203B41FA5}">
                      <a16:colId xmlns:a16="http://schemas.microsoft.com/office/drawing/2014/main" val="20002"/>
                    </a:ext>
                  </a:extLst>
                </a:gridCol>
                <a:gridCol w="731344">
                  <a:extLst>
                    <a:ext uri="{9D8B030D-6E8A-4147-A177-3AD203B41FA5}">
                      <a16:colId xmlns:a16="http://schemas.microsoft.com/office/drawing/2014/main" val="20003"/>
                    </a:ext>
                  </a:extLst>
                </a:gridCol>
                <a:gridCol w="718286">
                  <a:extLst>
                    <a:ext uri="{9D8B030D-6E8A-4147-A177-3AD203B41FA5}">
                      <a16:colId xmlns:a16="http://schemas.microsoft.com/office/drawing/2014/main" val="1002621991"/>
                    </a:ext>
                  </a:extLst>
                </a:gridCol>
                <a:gridCol w="770522">
                  <a:extLst>
                    <a:ext uri="{9D8B030D-6E8A-4147-A177-3AD203B41FA5}">
                      <a16:colId xmlns:a16="http://schemas.microsoft.com/office/drawing/2014/main" val="376055247"/>
                    </a:ext>
                  </a:extLst>
                </a:gridCol>
                <a:gridCol w="770522">
                  <a:extLst>
                    <a:ext uri="{9D8B030D-6E8A-4147-A177-3AD203B41FA5}">
                      <a16:colId xmlns:a16="http://schemas.microsoft.com/office/drawing/2014/main" val="175878970"/>
                    </a:ext>
                  </a:extLst>
                </a:gridCol>
                <a:gridCol w="770522">
                  <a:extLst>
                    <a:ext uri="{9D8B030D-6E8A-4147-A177-3AD203B41FA5}">
                      <a16:colId xmlns:a16="http://schemas.microsoft.com/office/drawing/2014/main" val="3936028508"/>
                    </a:ext>
                  </a:extLst>
                </a:gridCol>
                <a:gridCol w="770522">
                  <a:extLst>
                    <a:ext uri="{9D8B030D-6E8A-4147-A177-3AD203B41FA5}">
                      <a16:colId xmlns:a16="http://schemas.microsoft.com/office/drawing/2014/main" val="1937040654"/>
                    </a:ext>
                  </a:extLst>
                </a:gridCol>
                <a:gridCol w="770522">
                  <a:extLst>
                    <a:ext uri="{9D8B030D-6E8A-4147-A177-3AD203B41FA5}">
                      <a16:colId xmlns:a16="http://schemas.microsoft.com/office/drawing/2014/main" val="1342321369"/>
                    </a:ext>
                  </a:extLst>
                </a:gridCol>
                <a:gridCol w="770522">
                  <a:extLst>
                    <a:ext uri="{9D8B030D-6E8A-4147-A177-3AD203B41FA5}">
                      <a16:colId xmlns:a16="http://schemas.microsoft.com/office/drawing/2014/main" val="939699787"/>
                    </a:ext>
                  </a:extLst>
                </a:gridCol>
                <a:gridCol w="770522">
                  <a:extLst>
                    <a:ext uri="{9D8B030D-6E8A-4147-A177-3AD203B41FA5}">
                      <a16:colId xmlns:a16="http://schemas.microsoft.com/office/drawing/2014/main" val="3827631609"/>
                    </a:ext>
                  </a:extLst>
                </a:gridCol>
              </a:tblGrid>
              <a:tr h="334714">
                <a:tc gridSpan="4">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l"/>
                      <a:r>
                        <a:rPr lang="en-US" sz="1200" dirty="0">
                          <a:solidFill>
                            <a:schemeClr val="tx2"/>
                          </a:solidFill>
                          <a:latin typeface="Tw Cen MT" panose="020B0602020104020603" pitchFamily="34" charset="0"/>
                          <a:ea typeface="Verdana" panose="020B0604030504040204" pitchFamily="34" charset="0"/>
                          <a:cs typeface="Verdana" panose="020B0604030504040204" pitchFamily="34" charset="0"/>
                        </a:rPr>
                        <a:t>NO</a:t>
                      </a:r>
                    </a:p>
                  </a:txBody>
                  <a:tcPr marL="182716" marR="182716" marT="68780" marB="6878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l"/>
                      <a:r>
                        <a:rPr lang="en-US" sz="1200" dirty="0">
                          <a:latin typeface="Tw Cen MT" panose="020B0602020104020603" pitchFamily="34" charset="0"/>
                        </a:rPr>
                        <a:t>JENIS KEGIATAN</a:t>
                      </a:r>
                      <a:endParaRPr lang="en-US" sz="12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16" marR="182716" marT="68780" marB="6878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200" dirty="0">
                          <a:latin typeface="Tw Cen MT" panose="020B0602020104020603" pitchFamily="34" charset="0"/>
                        </a:rPr>
                        <a:t>JAN</a:t>
                      </a:r>
                      <a:endParaRPr lang="en-US" sz="12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16" marR="182716" marT="68780" marB="6878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p>
                      <a:pPr algn="ctr"/>
                      <a:r>
                        <a:rPr lang="en-US" sz="12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716" marR="182716" marT="68780" marB="6878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182716" marR="182716" marT="68780" marB="6878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solidFill>
                            <a:schemeClr val="tx2"/>
                          </a:solidFill>
                          <a:latin typeface="Tw Cen MT" panose="020B0602020104020603" pitchFamily="34" charset="0"/>
                          <a:ea typeface="Verdana" panose="020B0604030504040204" pitchFamily="34" charset="0"/>
                          <a:cs typeface="Verdana" panose="020B0604030504040204" pitchFamily="34" charset="0"/>
                        </a:rPr>
                        <a:t>APR</a:t>
                      </a:r>
                    </a:p>
                  </a:txBody>
                  <a:tcPr marL="182716" marR="182716" marT="68780" marB="6878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solidFill>
                            <a:schemeClr val="tx2"/>
                          </a:solidFill>
                          <a:latin typeface="Tw Cen MT" panose="020B0602020104020603" pitchFamily="34" charset="0"/>
                          <a:ea typeface="Verdana" panose="020B0604030504040204" pitchFamily="34" charset="0"/>
                          <a:cs typeface="Verdana" panose="020B0604030504040204" pitchFamily="34" charset="0"/>
                        </a:rPr>
                        <a:t>MEI</a:t>
                      </a:r>
                    </a:p>
                  </a:txBody>
                  <a:tcPr marL="182716" marR="182716" marT="68780" marB="6878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solidFill>
                            <a:schemeClr val="tx2"/>
                          </a:solidFill>
                          <a:latin typeface="Tw Cen MT" panose="020B0602020104020603" pitchFamily="34" charset="0"/>
                          <a:ea typeface="Verdana" panose="020B0604030504040204" pitchFamily="34" charset="0"/>
                          <a:cs typeface="Verdana" panose="020B0604030504040204" pitchFamily="34" charset="0"/>
                        </a:rPr>
                        <a:t>JUN</a:t>
                      </a:r>
                    </a:p>
                  </a:txBody>
                  <a:tcPr marL="182716" marR="182716" marT="68780" marB="6878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solidFill>
                            <a:schemeClr val="tx2"/>
                          </a:solidFill>
                          <a:latin typeface="Tw Cen MT" panose="020B0602020104020603" pitchFamily="34" charset="0"/>
                          <a:ea typeface="Verdana" panose="020B0604030504040204" pitchFamily="34" charset="0"/>
                          <a:cs typeface="Verdana" panose="020B0604030504040204" pitchFamily="34" charset="0"/>
                        </a:rPr>
                        <a:t>JUL</a:t>
                      </a:r>
                    </a:p>
                  </a:txBody>
                  <a:tcPr marL="182716" marR="182716" marT="68780" marB="6878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solidFill>
                            <a:schemeClr val="tx2"/>
                          </a:solidFill>
                          <a:latin typeface="Tw Cen MT" panose="020B0602020104020603" pitchFamily="34" charset="0"/>
                          <a:ea typeface="Verdana" panose="020B0604030504040204" pitchFamily="34" charset="0"/>
                          <a:cs typeface="Verdana" panose="020B0604030504040204" pitchFamily="34" charset="0"/>
                        </a:rPr>
                        <a:t>AGST</a:t>
                      </a:r>
                    </a:p>
                  </a:txBody>
                  <a:tcPr marL="182716" marR="182716" marT="68780" marB="6878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solidFill>
                            <a:schemeClr val="tx2"/>
                          </a:solidFill>
                          <a:latin typeface="Tw Cen MT" panose="020B0602020104020603" pitchFamily="34" charset="0"/>
                          <a:ea typeface="Verdana" panose="020B0604030504040204" pitchFamily="34" charset="0"/>
                          <a:cs typeface="Verdana" panose="020B0604030504040204" pitchFamily="34" charset="0"/>
                        </a:rPr>
                        <a:t>SEP</a:t>
                      </a:r>
                    </a:p>
                  </a:txBody>
                  <a:tcPr marL="182716" marR="182716" marT="68780" marB="6878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0648">
                <a:tc gridSpan="5">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200" u="none" strike="noStrike" dirty="0">
                          <a:latin typeface="Tw Cen MT" panose="020B0602020104020603" pitchFamily="34" charset="0"/>
                        </a:rPr>
                        <a:t>            TERAPI</a:t>
                      </a:r>
                      <a:endParaRPr lang="en-US" sz="12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mpd="sng">
                      <a:noFill/>
                      <a:prstDash val="solid"/>
                    </a:lnL>
                    <a:lnT w="12700" cap="flat" cmpd="sng" algn="ctr">
                      <a:solidFill>
                        <a:srgbClr val="FFC000"/>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endParaRPr lang="en-US" sz="1200" dirty="0">
                        <a:solidFill>
                          <a:schemeClr val="tx2"/>
                        </a:solidFill>
                        <a:latin typeface="Tw Cen MT" panose="020B0602020104020603" pitchFamily="34" charset="0"/>
                        <a:ea typeface="Verdana" pitchFamily="34" charset="0"/>
                      </a:endParaRPr>
                    </a:p>
                  </a:txBody>
                  <a:tcPr marL="19037" marR="19037" marT="14332"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endParaRPr lang="en-US" sz="1200" dirty="0">
                        <a:solidFill>
                          <a:schemeClr val="tx2"/>
                        </a:solidFill>
                        <a:latin typeface="Tw Cen MT" panose="020B0602020104020603" pitchFamily="34" charset="0"/>
                        <a:ea typeface="Verdana" pitchFamily="34" charset="0"/>
                      </a:endParaRPr>
                    </a:p>
                  </a:txBody>
                  <a:tcPr marL="19037" marR="19037" marT="14332"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endParaRPr lang="en-US" sz="1200" dirty="0">
                        <a:solidFill>
                          <a:schemeClr val="tx2"/>
                        </a:solidFill>
                        <a:latin typeface="Tw Cen MT" panose="020B0602020104020603" pitchFamily="34" charset="0"/>
                        <a:ea typeface="Verdana" pitchFamily="34" charset="0"/>
                      </a:endParaRPr>
                    </a:p>
                  </a:txBody>
                  <a:tcPr marL="19037" marR="19037" marT="14332"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endParaRPr lang="en-US" sz="1200" dirty="0">
                        <a:solidFill>
                          <a:schemeClr val="tx2"/>
                        </a:solidFill>
                        <a:latin typeface="Tw Cen MT" panose="020B0602020104020603" pitchFamily="34" charset="0"/>
                        <a:ea typeface="Verdana" pitchFamily="34" charset="0"/>
                      </a:endParaRPr>
                    </a:p>
                  </a:txBody>
                  <a:tcPr marL="19037" marR="19037" marT="14332"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endParaRPr lang="en-US" sz="1200" dirty="0">
                        <a:solidFill>
                          <a:schemeClr val="tx2"/>
                        </a:solidFill>
                        <a:latin typeface="Tw Cen MT" panose="020B0602020104020603" pitchFamily="34" charset="0"/>
                        <a:ea typeface="Verdana" pitchFamily="34" charset="0"/>
                      </a:endParaRPr>
                    </a:p>
                  </a:txBody>
                  <a:tcPr marL="19037" marR="19037" marT="14332"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1"/>
                  </a:ext>
                </a:extLst>
              </a:tr>
              <a:tr h="2206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latin typeface="Tw Cen MT" panose="020B0602020104020603" pitchFamily="34" charset="0"/>
                        </a:rPr>
                        <a:t>1</a:t>
                      </a:r>
                      <a:endParaRPr lang="en-US" sz="12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gridSpan="4">
                  <a:txBody>
                    <a:bodyPr/>
                    <a:lstStyle/>
                    <a:p>
                      <a:r>
                        <a:rPr lang="en-US" sz="1200" u="none" strike="noStrike">
                          <a:latin typeface="Tw Cen MT"/>
                        </a:rPr>
                        <a:t>Psikotes / Psikometri                                                                                                                                  </a:t>
                      </a:r>
                      <a:endParaRPr lang="en-US" sz="1200"/>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r>
                        <a:rPr lang="en-US" sz="1400" u="none" strike="noStrike" dirty="0" err="1">
                          <a:latin typeface="Tw Cen MT"/>
                        </a:rPr>
                        <a:t>Psikotes</a:t>
                      </a:r>
                      <a:r>
                        <a:rPr lang="en-US" sz="1400" u="none" strike="noStrike" dirty="0">
                          <a:latin typeface="Tw Cen MT"/>
                        </a:rPr>
                        <a:t> / </a:t>
                      </a:r>
                      <a:r>
                        <a:rPr lang="en-US" sz="1400" u="none" strike="noStrike" dirty="0" err="1">
                          <a:latin typeface="Tw Cen MT"/>
                        </a:rPr>
                        <a:t>Psikometri</a:t>
                      </a:r>
                      <a:r>
                        <a:rPr lang="en-US" sz="1400" u="none" strike="noStrike" dirty="0">
                          <a:latin typeface="Tw Cen MT"/>
                        </a:rPr>
                        <a:t>                                                                                                                                  </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06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latin typeface="Tw Cen MT" panose="020B0602020104020603" pitchFamily="34" charset="0"/>
                        </a:rPr>
                        <a:t>2</a:t>
                      </a:r>
                      <a:endParaRPr lang="en-US" sz="12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4">
                  <a:txBody>
                    <a:bodyPr/>
                    <a:lstStyle/>
                    <a:p>
                      <a:r>
                        <a:rPr lang="en-US" sz="1200" u="none" strike="noStrike">
                          <a:latin typeface="Tw Cen MT"/>
                        </a:rPr>
                        <a:t>Psikolog - Kompleks (&gt; 1 jam)</a:t>
                      </a:r>
                      <a:endParaRPr lang="en-US" sz="1200"/>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ctr" fontAlgn="ct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ctr" fontAlgn="ctr"/>
                      <a:r>
                        <a:rPr lang="en-US" sz="1400" u="none" strike="noStrike" dirty="0" err="1">
                          <a:latin typeface="Tw Cen MT"/>
                        </a:rPr>
                        <a:t>Psikolog</a:t>
                      </a:r>
                      <a:r>
                        <a:rPr lang="en-US" sz="1400" u="none" strike="noStrike" dirty="0">
                          <a:latin typeface="Tw Cen MT"/>
                        </a:rPr>
                        <a:t> - </a:t>
                      </a:r>
                      <a:r>
                        <a:rPr lang="en-US" sz="1400" u="none" strike="noStrike" dirty="0" err="1">
                          <a:latin typeface="Tw Cen MT"/>
                        </a:rPr>
                        <a:t>Kompleks</a:t>
                      </a:r>
                      <a:r>
                        <a:rPr lang="en-US" sz="1400" u="none" strike="noStrike" dirty="0">
                          <a:latin typeface="Tw Cen MT"/>
                        </a:rPr>
                        <a:t> (&gt; 1 jam)</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3"/>
                  </a:ext>
                </a:extLst>
              </a:tr>
              <a:tr h="2206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latin typeface="Tw Cen MT" panose="020B0602020104020603" pitchFamily="34" charset="0"/>
                        </a:rPr>
                        <a:t>3</a:t>
                      </a:r>
                      <a:endParaRPr lang="en-US" sz="12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gridSpan="4">
                  <a:txBody>
                    <a:bodyPr/>
                    <a:lstStyle/>
                    <a:p>
                      <a:r>
                        <a:rPr lang="en-US" sz="1200" u="none" strike="noStrike">
                          <a:latin typeface="Tw Cen MT"/>
                        </a:rPr>
                        <a:t>Psikolog - Sedang (½ - 1 jam )                                                                                                                                                                                                                                   </a:t>
                      </a:r>
                      <a:endParaRPr lang="en-US" sz="1200"/>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r>
                        <a:rPr lang="en-US" sz="1400" u="none" strike="noStrike">
                          <a:latin typeface="Tw Cen MT"/>
                        </a:rPr>
                        <a:t>Psikolog - Sedang (½ - 1 jam )                                                                                                                                                                                                                                   </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206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lvl="0" algn="ctr">
                        <a:buNone/>
                      </a:pPr>
                      <a:r>
                        <a:rPr lang="en-US" sz="1200" u="none" strike="noStrike" dirty="0">
                          <a:latin typeface="Tw Cen MT"/>
                        </a:rPr>
                        <a:t>4</a:t>
                      </a:r>
                      <a:endParaRPr lang="en-US" sz="1200" dirty="0"/>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4">
                  <a:txBody>
                    <a:bodyPr/>
                    <a:lstStyle/>
                    <a:p>
                      <a:r>
                        <a:rPr lang="en-US" sz="1200" u="none" strike="noStrike" dirty="0" err="1">
                          <a:latin typeface="Tw Cen MT"/>
                        </a:rPr>
                        <a:t>Psikolog</a:t>
                      </a:r>
                      <a:r>
                        <a:rPr lang="en-US" sz="1200" u="none" strike="noStrike" dirty="0">
                          <a:latin typeface="Tw Cen MT"/>
                        </a:rPr>
                        <a:t> - </a:t>
                      </a:r>
                      <a:r>
                        <a:rPr lang="en-US" sz="1200" u="none" strike="noStrike" dirty="0" err="1">
                          <a:latin typeface="Tw Cen MT"/>
                        </a:rPr>
                        <a:t>Sederhana</a:t>
                      </a:r>
                      <a:r>
                        <a:rPr lang="en-US" sz="1200" u="none" strike="noStrike" dirty="0">
                          <a:latin typeface="Tw Cen MT"/>
                        </a:rPr>
                        <a:t> ( &lt; ½ jam )</a:t>
                      </a:r>
                      <a:endParaRPr lang="en-US" sz="1200" dirty="0"/>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lvl="0" algn="ctr">
                        <a:buNone/>
                      </a:pPr>
                      <a:endParaRPr lang="en-US" sz="1400" dirty="0"/>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lvl="0" algn="ctr">
                        <a:buNone/>
                      </a:pPr>
                      <a:r>
                        <a:rPr lang="en-US" sz="1400" u="none" strike="noStrike" dirty="0" err="1">
                          <a:latin typeface="Tw Cen MT"/>
                        </a:rPr>
                        <a:t>Psikolog</a:t>
                      </a:r>
                      <a:r>
                        <a:rPr lang="en-US" sz="1400" u="none" strike="noStrike" dirty="0">
                          <a:latin typeface="Tw Cen MT"/>
                        </a:rPr>
                        <a:t> - </a:t>
                      </a:r>
                      <a:r>
                        <a:rPr lang="en-US" sz="1400" u="none" strike="noStrike" dirty="0" err="1">
                          <a:latin typeface="Tw Cen MT"/>
                        </a:rPr>
                        <a:t>Sederhana</a:t>
                      </a:r>
                      <a:r>
                        <a:rPr lang="en-US" sz="1400" u="none" strike="noStrike" dirty="0">
                          <a:latin typeface="Tw Cen MT"/>
                        </a:rPr>
                        <a:t> ( &lt; ½ jam )</a:t>
                      </a:r>
                      <a:endParaRPr lang="en-US" sz="1400" dirty="0"/>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5"/>
                  </a:ext>
                </a:extLst>
              </a:tr>
              <a:tr h="220648">
                <a:tc gridSpan="5">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200" u="none" strike="noStrike" dirty="0">
                          <a:latin typeface="Tw Cen MT" panose="020B0602020104020603" pitchFamily="34" charset="0"/>
                        </a:rPr>
                        <a:t>      TERAPI WICARA</a:t>
                      </a:r>
                      <a:endParaRPr lang="en-US" sz="12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mpd="sng">
                      <a:noFill/>
                      <a:prstDash val="solid"/>
                    </a:lnL>
                  </a:tcPr>
                </a:tc>
                <a:tc>
                  <a:txBody>
                    <a:bodyPr/>
                    <a:lstStyle/>
                    <a:p>
                      <a:pPr algn="ctr" fontAlgn="b"/>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20648">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latin typeface="Tw Cen MT"/>
                        </a:rPr>
                        <a:t>1</a:t>
                      </a:r>
                      <a:endParaRPr lang="en-US" sz="12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ctr" fontAlgn="ct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3">
                  <a:txBody>
                    <a:bodyPr/>
                    <a:lstStyle/>
                    <a:p>
                      <a:r>
                        <a:rPr lang="en-US" sz="1200" u="none" strike="noStrike">
                          <a:latin typeface="Tw Cen MT"/>
                        </a:rPr>
                        <a:t>Fungsi Bahasa</a:t>
                      </a:r>
                      <a:endParaRPr lang="en-US" sz="1200"/>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ctr" fontAlgn="ct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200" b="0" i="0" u="none" strike="noStrike" dirty="0">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26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59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52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52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54</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26</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51</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51</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7"/>
                  </a:ext>
                </a:extLst>
              </a:tr>
              <a:tr h="220648">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latin typeface="Tw Cen MT"/>
                        </a:rPr>
                        <a:t>2</a:t>
                      </a:r>
                      <a:endParaRPr lang="en-US" sz="12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gridSpan="3">
                  <a:txBody>
                    <a:bodyPr/>
                    <a:lstStyle/>
                    <a:p>
                      <a:r>
                        <a:rPr lang="en-US" sz="1200" u="none" strike="noStrike">
                          <a:latin typeface="Tw Cen MT"/>
                        </a:rPr>
                        <a:t>Fungsi Bicara / Laku</a:t>
                      </a:r>
                      <a:endParaRPr lang="en-US" sz="1200"/>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200" b="0" i="0" u="none" strike="noStrike" dirty="0">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26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59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52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52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54</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26</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51</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51</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20648">
                <a:tc gridSpan="2">
                  <a:txBody>
                    <a:bodyPr/>
                    <a:lstStyle/>
                    <a:p>
                      <a:pPr algn="ctr" fontAlgn="ctr"/>
                      <a:r>
                        <a:rPr lang="en-US" sz="1200" b="0" i="0" u="none" strike="noStrike" dirty="0">
                          <a:solidFill>
                            <a:srgbClr val="000000"/>
                          </a:solidFill>
                          <a:latin typeface="Tw Cen MT" panose="020B0602020104020603" pitchFamily="34" charset="0"/>
                          <a:ea typeface="Verdana" panose="020B0604030504040204" pitchFamily="34" charset="0"/>
                          <a:cs typeface="Verdana" panose="020B0604030504040204" pitchFamily="34" charset="0"/>
                        </a:rPr>
                        <a:t>3</a:t>
                      </a: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ctr" fontAlgn="ctr"/>
                      <a:endParaRPr lang="en-US" sz="1400" b="0" i="0" u="none" strike="noStrike" dirty="0">
                        <a:solidFill>
                          <a:srgbClr val="000000"/>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3">
                  <a:txBody>
                    <a:bodyPr/>
                    <a:lstStyle/>
                    <a:p>
                      <a:r>
                        <a:rPr lang="en-US" sz="1200" b="0" i="0" u="none" strike="noStrike">
                          <a:solidFill>
                            <a:srgbClr val="000000"/>
                          </a:solidFill>
                          <a:latin typeface="Tw Cen MT"/>
                          <a:ea typeface="Verdana"/>
                          <a:cs typeface="Verdana"/>
                        </a:rPr>
                        <a:t>Oromotor</a:t>
                      </a:r>
                      <a:endParaRPr lang="en-US" sz="1200"/>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ctr" fontAlgn="ctr"/>
                      <a:endParaRPr lang="en-US" sz="1400" b="0" i="0" u="none" strike="noStrike" dirty="0">
                        <a:solidFill>
                          <a:srgbClr val="000000"/>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lnL w="12700" cmpd="sng">
                      <a:noFill/>
                      <a:prstDash val="solid"/>
                    </a:lnL>
                  </a:tcPr>
                </a:tc>
                <a:tc>
                  <a:txBody>
                    <a:bodyPr/>
                    <a:lstStyle/>
                    <a:p>
                      <a:pPr algn="ctr" fontAlgn="b"/>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2085272281"/>
                  </a:ext>
                </a:extLst>
              </a:tr>
              <a:tr h="220648">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4</a:t>
                      </a: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ctr" fontAlgn="ct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3">
                  <a:txBody>
                    <a:bodyPr/>
                    <a:lstStyle/>
                    <a:p>
                      <a:r>
                        <a:rPr lang="en-US" sz="1200" u="none" strike="noStrike">
                          <a:latin typeface="Tw Cen MT"/>
                        </a:rPr>
                        <a:t>Fungsi Menelan</a:t>
                      </a:r>
                      <a:endParaRPr lang="en-US" sz="1200"/>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ctr" fontAlgn="ct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9"/>
                  </a:ext>
                </a:extLst>
              </a:tr>
              <a:tr h="220648">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5</a:t>
                      </a: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gridSpan="3">
                  <a:txBody>
                    <a:bodyPr/>
                    <a:lstStyle/>
                    <a:p>
                      <a:r>
                        <a:rPr lang="en-US" sz="1200" u="none" strike="noStrike" dirty="0" err="1">
                          <a:latin typeface="Tw Cen MT"/>
                        </a:rPr>
                        <a:t>Suara</a:t>
                      </a:r>
                      <a:endParaRPr lang="en-US" sz="1200" dirty="0"/>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lnL w="12700" cmpd="sng">
                      <a:noFill/>
                      <a:prstDash val="solid"/>
                    </a:lnL>
                  </a:tcPr>
                </a:tc>
                <a:tc>
                  <a:txBody>
                    <a:bodyPr/>
                    <a:lstStyle/>
                    <a:p>
                      <a:pPr algn="ctr" fontAlgn="b"/>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363005401"/>
                  </a:ext>
                </a:extLst>
              </a:tr>
              <a:tr h="220648">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6</a:t>
                      </a: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ctr" fontAlgn="ct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3">
                  <a:txBody>
                    <a:bodyPr/>
                    <a:lstStyle/>
                    <a:p>
                      <a:r>
                        <a:rPr lang="en-US" sz="1200" u="none" strike="noStrike" dirty="0" err="1">
                          <a:latin typeface="Tw Cen MT"/>
                        </a:rPr>
                        <a:t>Dll</a:t>
                      </a:r>
                      <a:endParaRPr lang="en-US" sz="1200" dirty="0"/>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ctr" fontAlgn="ct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0"/>
                  </a:ext>
                </a:extLst>
              </a:tr>
              <a:tr h="220648">
                <a:tc gridSpan="5">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200" u="none" strike="noStrike" dirty="0">
                          <a:latin typeface="Tw Cen MT" panose="020B0602020104020603" pitchFamily="34" charset="0"/>
                        </a:rPr>
                        <a:t>     TERAPI OKUPASI</a:t>
                      </a:r>
                      <a:endParaRPr lang="en-US" sz="12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mpd="sng">
                      <a:noFill/>
                      <a:prstDash val="solid"/>
                    </a:lnL>
                  </a:tcPr>
                </a:tc>
                <a:tc>
                  <a:txBody>
                    <a:bodyPr/>
                    <a:lstStyle/>
                    <a:p>
                      <a:pPr algn="ctr" fontAlgn="b"/>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20648">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latin typeface="Tw Cen MT" panose="020B0602020104020603" pitchFamily="34" charset="0"/>
                        </a:rPr>
                        <a:t>1</a:t>
                      </a:r>
                      <a:endParaRPr lang="en-US" sz="12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hMerge="1">
                  <a:txBody>
                    <a:bodyPr/>
                    <a:lstStyle/>
                    <a:p>
                      <a:endParaRPr lang="en-US"/>
                    </a:p>
                  </a:txBody>
                  <a:tcPr/>
                </a:tc>
                <a:tc gridSpan="2">
                  <a:txBody>
                    <a:bodyPr/>
                    <a:lstStyle/>
                    <a:p>
                      <a:pPr algn="l" fontAlgn="ctr"/>
                      <a:r>
                        <a:rPr lang="en-US" sz="1200" u="none" strike="noStrike" dirty="0" err="1">
                          <a:latin typeface="Tw Cen MT"/>
                        </a:rPr>
                        <a:t>Snooslen</a:t>
                      </a:r>
                      <a:r>
                        <a:rPr lang="en-US" sz="1200" u="none" strike="noStrike" dirty="0">
                          <a:latin typeface="Tw Cen MT"/>
                        </a:rPr>
                        <a:t> Room</a:t>
                      </a:r>
                      <a:endParaRPr lang="en-US" sz="12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a:solidFill>
                            <a:srgbClr val="000000"/>
                          </a:solidFill>
                          <a:effectLst/>
                          <a:latin typeface="Calibri" panose="020F0502020204030204" pitchFamily="34" charset="0"/>
                        </a:rPr>
                        <a:t>4</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2"/>
                  </a:ext>
                </a:extLst>
              </a:tr>
              <a:tr h="220648">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latin typeface="Tw Cen MT" panose="020B0602020104020603" pitchFamily="34" charset="0"/>
                        </a:rPr>
                        <a:t>2</a:t>
                      </a:r>
                      <a:endParaRPr lang="en-US" sz="12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2">
                  <a:txBody>
                    <a:bodyPr/>
                    <a:lstStyle/>
                    <a:p>
                      <a:pPr algn="l" fontAlgn="ctr"/>
                      <a:r>
                        <a:rPr lang="en-US" sz="1200" u="none" strike="noStrike" dirty="0" err="1">
                          <a:latin typeface="Tw Cen MT"/>
                        </a:rPr>
                        <a:t>Semsory</a:t>
                      </a:r>
                      <a:r>
                        <a:rPr lang="en-US" sz="1200" u="none" strike="noStrike" dirty="0">
                          <a:latin typeface="Tw Cen MT"/>
                        </a:rPr>
                        <a:t> Integrasi</a:t>
                      </a:r>
                      <a:endParaRPr lang="en-US" sz="12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2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a:solidFill>
                            <a:srgbClr val="000000"/>
                          </a:solidFill>
                          <a:effectLst/>
                          <a:latin typeface="Tw Cen MT" panose="020B0602020104020603" pitchFamily="34" charset="0"/>
                        </a:rPr>
                        <a:t>15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34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18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22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23</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13</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30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a:solidFill>
                            <a:srgbClr val="000000"/>
                          </a:solidFill>
                          <a:effectLst/>
                          <a:latin typeface="Calibri" panose="020F0502020204030204" pitchFamily="34" charset="0"/>
                        </a:rPr>
                        <a:t>18</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20648">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latin typeface="Tw Cen MT"/>
                        </a:rPr>
                        <a:t>3</a:t>
                      </a:r>
                      <a:endParaRPr lang="en-US" sz="12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hMerge="1">
                  <a:txBody>
                    <a:bodyPr/>
                    <a:lstStyle/>
                    <a:p>
                      <a:endParaRPr lang="en-US"/>
                    </a:p>
                  </a:txBody>
                  <a:tcPr/>
                </a:tc>
                <a:tc gridSpan="2">
                  <a:txBody>
                    <a:bodyPr/>
                    <a:lstStyle/>
                    <a:p>
                      <a:pPr algn="l" fontAlgn="ctr"/>
                      <a:r>
                        <a:rPr lang="en-US" sz="1200" u="none" strike="noStrike" dirty="0">
                          <a:latin typeface="Tw Cen MT"/>
                        </a:rPr>
                        <a:t>Latihan </a:t>
                      </a:r>
                      <a:r>
                        <a:rPr lang="en-US" sz="1200" u="none" strike="noStrike" dirty="0" err="1">
                          <a:latin typeface="Tw Cen MT"/>
                        </a:rPr>
                        <a:t>aktifitas</a:t>
                      </a:r>
                      <a:r>
                        <a:rPr lang="en-US" sz="1200" u="none" strike="noStrike" dirty="0">
                          <a:latin typeface="Tw Cen MT"/>
                        </a:rPr>
                        <a:t> </a:t>
                      </a:r>
                      <a:r>
                        <a:rPr lang="en-US" sz="1200" u="none" strike="noStrike" dirty="0" err="1">
                          <a:latin typeface="Tw Cen MT"/>
                        </a:rPr>
                        <a:t>kehidupan</a:t>
                      </a:r>
                      <a:r>
                        <a:rPr lang="en-US" sz="1200" u="none" strike="noStrike" dirty="0">
                          <a:latin typeface="Tw Cen MT"/>
                        </a:rPr>
                        <a:t> </a:t>
                      </a:r>
                      <a:r>
                        <a:rPr lang="en-US" sz="1200" u="none" strike="noStrike" dirty="0" err="1">
                          <a:latin typeface="Tw Cen MT"/>
                        </a:rPr>
                        <a:t>sehari-hari</a:t>
                      </a:r>
                      <a:endParaRPr lang="en-US" sz="12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2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a:solidFill>
                            <a:srgbClr val="000000"/>
                          </a:solidFill>
                          <a:effectLst/>
                          <a:latin typeface="Calibri" panose="020F0502020204030204" pitchFamily="34" charset="0"/>
                        </a:rPr>
                        <a:t>20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13</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20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a:solidFill>
                            <a:srgbClr val="000000"/>
                          </a:solidFill>
                          <a:effectLst/>
                          <a:latin typeface="Calibri" panose="020F0502020204030204" pitchFamily="34" charset="0"/>
                        </a:rPr>
                        <a:t>31</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4"/>
                  </a:ext>
                </a:extLst>
              </a:tr>
              <a:tr h="220648">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latin typeface="Tw Cen MT"/>
                        </a:rPr>
                        <a:t>4</a:t>
                      </a:r>
                      <a:endParaRPr lang="en-US" sz="12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2">
                  <a:txBody>
                    <a:bodyPr/>
                    <a:lstStyle/>
                    <a:p>
                      <a:pPr algn="l" fontAlgn="ctr"/>
                      <a:r>
                        <a:rPr lang="en-US" sz="1200" u="none" strike="noStrike">
                          <a:latin typeface="Tw Cen MT"/>
                        </a:rPr>
                        <a:t>Proper Body Mekanik</a:t>
                      </a:r>
                      <a:endParaRPr lang="en-US" sz="12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2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6</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6</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11</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a:solidFill>
                            <a:srgbClr val="000000"/>
                          </a:solidFill>
                          <a:effectLst/>
                          <a:latin typeface="Calibri" panose="020F0502020204030204" pitchFamily="34" charset="0"/>
                        </a:rPr>
                        <a:t>9</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220648">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latin typeface="Tw Cen MT"/>
                        </a:rPr>
                        <a:t>5</a:t>
                      </a:r>
                      <a:endParaRPr lang="en-US" sz="12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hMerge="1">
                  <a:txBody>
                    <a:bodyPr/>
                    <a:lstStyle/>
                    <a:p>
                      <a:endParaRPr lang="en-US"/>
                    </a:p>
                  </a:txBody>
                  <a:tcPr/>
                </a:tc>
                <a:tc gridSpan="2">
                  <a:txBody>
                    <a:bodyPr/>
                    <a:lstStyle/>
                    <a:p>
                      <a:pPr algn="l" fontAlgn="ctr"/>
                      <a:r>
                        <a:rPr lang="fi-FI" sz="1200" u="none" strike="noStrike" dirty="0">
                          <a:latin typeface="Tw Cen MT" panose="020B0602020104020603" pitchFamily="34" charset="0"/>
                        </a:rPr>
                        <a:t>Pembuatan Alat Lontar dan Adaptasi Alat</a:t>
                      </a:r>
                      <a:endParaRPr lang="en-US" sz="12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fi-FI" sz="1100" b="0" i="0" u="none" strike="noStrike">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6"/>
                  </a:ext>
                </a:extLst>
              </a:tr>
              <a:tr h="220648">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latin typeface="Tw Cen MT"/>
                        </a:rPr>
                        <a:t>6</a:t>
                      </a:r>
                      <a:endParaRPr lang="en-US" sz="12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2">
                  <a:txBody>
                    <a:bodyPr/>
                    <a:lstStyle/>
                    <a:p>
                      <a:pPr algn="l" fontAlgn="ctr"/>
                      <a:r>
                        <a:rPr lang="en-US" sz="1200" u="none" strike="noStrike" dirty="0">
                          <a:latin typeface="Tw Cen MT"/>
                        </a:rPr>
                        <a:t>Latihan </a:t>
                      </a:r>
                      <a:r>
                        <a:rPr lang="en-US" sz="1200" u="none" strike="noStrike" dirty="0" err="1">
                          <a:latin typeface="Tw Cen MT"/>
                        </a:rPr>
                        <a:t>Rileksasi</a:t>
                      </a:r>
                      <a:endParaRPr lang="en-US" sz="12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100" b="0" i="0" u="none" strike="noStrike">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409528">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latin typeface="Tw Cen MT"/>
                        </a:rPr>
                        <a:t>7</a:t>
                      </a:r>
                      <a:endParaRPr lang="en-US" sz="12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hMerge="1">
                  <a:txBody>
                    <a:bodyPr/>
                    <a:lstStyle/>
                    <a:p>
                      <a:endParaRPr lang="en-US"/>
                    </a:p>
                  </a:txBody>
                  <a:tcPr/>
                </a:tc>
                <a:tc gridSpan="2">
                  <a:txBody>
                    <a:bodyPr/>
                    <a:lstStyle/>
                    <a:p>
                      <a:pPr algn="l" fontAlgn="ctr"/>
                      <a:r>
                        <a:rPr lang="it-IT" sz="1200" u="none" strike="noStrike">
                          <a:latin typeface="Tw Cen MT"/>
                        </a:rPr>
                        <a:t>Analisa &amp; Intervensi, Persepsi, Kognitif, Psikomotor</a:t>
                      </a:r>
                      <a:endParaRPr lang="en-US" sz="12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it-IT" sz="1100" b="0" i="0" u="none" strike="noStrike">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2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39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35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32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29</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12</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45</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40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8"/>
                  </a:ext>
                </a:extLst>
              </a:tr>
              <a:tr h="220648">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latin typeface="Tw Cen MT"/>
                        </a:rPr>
                        <a:t>8</a:t>
                      </a:r>
                      <a:endParaRPr lang="en-US" sz="12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2">
                  <a:txBody>
                    <a:bodyPr/>
                    <a:lstStyle/>
                    <a:p>
                      <a:pPr algn="l" fontAlgn="ctr"/>
                      <a:r>
                        <a:rPr lang="en-US" sz="1200" u="none" strike="noStrike" dirty="0" err="1">
                          <a:latin typeface="Tw Cen MT"/>
                        </a:rPr>
                        <a:t>Terapi</a:t>
                      </a:r>
                      <a:r>
                        <a:rPr lang="en-US" sz="1200" u="none" strike="noStrike" dirty="0">
                          <a:latin typeface="Tw Cen MT"/>
                        </a:rPr>
                        <a:t> </a:t>
                      </a:r>
                      <a:r>
                        <a:rPr lang="en-US" sz="1200" u="none" strike="noStrike" dirty="0" err="1">
                          <a:latin typeface="Tw Cen MT"/>
                        </a:rPr>
                        <a:t>Modalitas</a:t>
                      </a:r>
                      <a:endParaRPr lang="en-US" sz="12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100" b="0" i="0" u="none" strike="noStrike">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r h="220648">
                <a:tc gridSpan="3">
                  <a:txBody>
                    <a:bodyPr/>
                    <a:lstStyle/>
                    <a:p>
                      <a:pPr algn="ctr" fontAlgn="ctr"/>
                      <a:r>
                        <a:rPr lang="en-US" sz="1200" b="0" i="0" u="none" strike="noStrike" dirty="0">
                          <a:solidFill>
                            <a:schemeClr val="tx2"/>
                          </a:solidFill>
                          <a:latin typeface="Tw Cen MT"/>
                          <a:ea typeface="Verdana" panose="020B0604030504040204" pitchFamily="34" charset="0"/>
                          <a:cs typeface="Verdana" panose="020B0604030504040204" pitchFamily="34" charset="0"/>
                        </a:rPr>
                        <a:t>9</a:t>
                      </a: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hMerge="1">
                  <a:txBody>
                    <a:bodyPr/>
                    <a:lstStyle/>
                    <a:p>
                      <a:endParaRPr lang="en-US"/>
                    </a:p>
                  </a:txBody>
                  <a:tcPr/>
                </a:tc>
                <a:tc gridSpan="2">
                  <a:txBody>
                    <a:bodyPr/>
                    <a:lstStyle/>
                    <a:p>
                      <a:pPr algn="l" fontAlgn="ctr"/>
                      <a:r>
                        <a:rPr lang="en-US" sz="1200" b="0" i="0" u="none" strike="noStrike" dirty="0" err="1">
                          <a:solidFill>
                            <a:schemeClr val="tx2"/>
                          </a:solidFill>
                          <a:latin typeface="Tw Cen MT"/>
                          <a:ea typeface="Verdana" panose="020B0604030504040204" pitchFamily="34" charset="0"/>
                          <a:cs typeface="Verdana" panose="020B0604030504040204" pitchFamily="34" charset="0"/>
                        </a:rPr>
                        <a:t>Terapi</a:t>
                      </a:r>
                      <a:r>
                        <a:rPr lang="en-US" sz="1200" b="0" i="0" u="none" strike="noStrike" dirty="0">
                          <a:solidFill>
                            <a:schemeClr val="tx2"/>
                          </a:solidFill>
                          <a:latin typeface="Tw Cen MT"/>
                          <a:ea typeface="Verdana" panose="020B0604030504040204" pitchFamily="34" charset="0"/>
                          <a:cs typeface="Verdana" panose="020B0604030504040204" pitchFamily="34" charset="0"/>
                        </a:rPr>
                        <a:t> </a:t>
                      </a:r>
                      <a:r>
                        <a:rPr lang="en-US" sz="1200" b="0" i="0" u="none" strike="noStrike" dirty="0" err="1">
                          <a:solidFill>
                            <a:schemeClr val="tx2"/>
                          </a:solidFill>
                          <a:latin typeface="Tw Cen MT"/>
                          <a:ea typeface="Verdana" panose="020B0604030504040204" pitchFamily="34" charset="0"/>
                          <a:cs typeface="Verdana" panose="020B0604030504040204" pitchFamily="34" charset="0"/>
                        </a:rPr>
                        <a:t>Pedagoge</a:t>
                      </a:r>
                      <a:endParaRPr lang="en-US" sz="12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lnL w="12700" cmpd="sng">
                      <a:noFill/>
                      <a:prstDash val="solid"/>
                    </a:lnL>
                  </a:tcPr>
                </a:tc>
                <a:tc>
                  <a:txBody>
                    <a:bodyPr/>
                    <a:lstStyle/>
                    <a:p>
                      <a:pPr algn="ctr" fontAlgn="b"/>
                      <a:r>
                        <a:rPr lang="en-US" sz="12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a:solidFill>
                            <a:srgbClr val="000000"/>
                          </a:solidFill>
                          <a:effectLst/>
                          <a:latin typeface="Tw Cen MT" panose="020B0602020104020603" pitchFamily="34" charset="0"/>
                        </a:rPr>
                        <a:t>28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36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24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36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a:solidFill>
                            <a:srgbClr val="000000"/>
                          </a:solidFill>
                          <a:effectLst/>
                          <a:latin typeface="Calibri" panose="020F0502020204030204" pitchFamily="34" charset="0"/>
                        </a:rPr>
                        <a:t>18</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22</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34</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a:solidFill>
                            <a:srgbClr val="000000"/>
                          </a:solidFill>
                          <a:effectLst/>
                          <a:latin typeface="Calibri" panose="020F0502020204030204" pitchFamily="34" charset="0"/>
                        </a:rPr>
                        <a:t>49</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24"/>
                  </a:ext>
                </a:extLst>
              </a:tr>
              <a:tr h="220648">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b="0" i="0" u="none" strike="noStrike" dirty="0">
                          <a:solidFill>
                            <a:schemeClr val="tx1"/>
                          </a:solidFill>
                          <a:latin typeface="Tw Cen MT"/>
                          <a:ea typeface="+mn-ea"/>
                          <a:cs typeface="+mn-cs"/>
                        </a:rPr>
                        <a:t>10</a:t>
                      </a:r>
                      <a:endParaRPr lang="en-US" sz="12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hMerge="1">
                  <a:txBody>
                    <a:bodyPr/>
                    <a:lstStyle/>
                    <a:p>
                      <a:endParaRPr lang="en-US"/>
                    </a:p>
                  </a:txBody>
                  <a:tcPr/>
                </a:tc>
                <a:tc gridSpan="2">
                  <a:txBody>
                    <a:bodyPr/>
                    <a:lstStyle/>
                    <a:p>
                      <a:pPr algn="l" fontAlgn="ctr"/>
                      <a:r>
                        <a:rPr lang="en-US" sz="1200" u="none" strike="noStrike" dirty="0" err="1">
                          <a:latin typeface="Tw Cen MT"/>
                        </a:rPr>
                        <a:t>Terapi</a:t>
                      </a:r>
                      <a:r>
                        <a:rPr lang="en-US" sz="1200" u="none" strike="noStrike" dirty="0">
                          <a:latin typeface="Tw Cen MT"/>
                        </a:rPr>
                        <a:t> </a:t>
                      </a:r>
                      <a:r>
                        <a:rPr lang="en-US" sz="1200" u="none" strike="noStrike" dirty="0" err="1">
                          <a:latin typeface="Tw Cen MT"/>
                        </a:rPr>
                        <a:t>Orthopedagoge</a:t>
                      </a:r>
                      <a:endParaRPr lang="en-US" sz="12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26</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20"/>
                  </a:ext>
                </a:extLst>
              </a:tr>
              <a:tr h="220648">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latin typeface="Tw Cen MT" panose="020B0602020104020603" pitchFamily="34" charset="0"/>
                        </a:rPr>
                        <a:t>11</a:t>
                      </a:r>
                      <a:endParaRPr lang="en-US" sz="12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2">
                  <a:txBody>
                    <a:bodyPr/>
                    <a:lstStyle/>
                    <a:p>
                      <a:pPr algn="l" fontAlgn="ctr"/>
                      <a:r>
                        <a:rPr lang="en-US" sz="1200" u="none" strike="noStrike" dirty="0" err="1">
                          <a:latin typeface="Tw Cen MT"/>
                        </a:rPr>
                        <a:t>Terapi</a:t>
                      </a:r>
                      <a:r>
                        <a:rPr lang="en-US" sz="1200" u="none" strike="noStrike" dirty="0">
                          <a:latin typeface="Tw Cen MT"/>
                        </a:rPr>
                        <a:t> Biofeedback</a:t>
                      </a:r>
                      <a:endParaRPr lang="en-US" sz="12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21"/>
                  </a:ext>
                </a:extLst>
              </a:tr>
              <a:tr h="220648">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latin typeface="Tw Cen MT" panose="020B0602020104020603" pitchFamily="34" charset="0"/>
                        </a:rPr>
                        <a:t>12</a:t>
                      </a:r>
                      <a:endParaRPr lang="en-US" sz="12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hMerge="1">
                  <a:txBody>
                    <a:bodyPr/>
                    <a:lstStyle/>
                    <a:p>
                      <a:endParaRPr lang="en-US"/>
                    </a:p>
                  </a:txBody>
                  <a:tcPr/>
                </a:tc>
                <a:tc gridSpan="2">
                  <a:txBody>
                    <a:bodyPr/>
                    <a:lstStyle/>
                    <a:p>
                      <a:pPr algn="l" fontAlgn="ctr"/>
                      <a:r>
                        <a:rPr lang="en-US" sz="1200" u="none" strike="noStrike" dirty="0" err="1">
                          <a:latin typeface="Tw Cen MT"/>
                        </a:rPr>
                        <a:t>Terapi</a:t>
                      </a:r>
                      <a:r>
                        <a:rPr lang="en-US" sz="1200" u="none" strike="noStrike" baseline="0" dirty="0">
                          <a:latin typeface="Tw Cen MT"/>
                        </a:rPr>
                        <a:t> Neurofeedback</a:t>
                      </a:r>
                      <a:endParaRPr lang="en-US" sz="12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18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14</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8</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a:solidFill>
                            <a:srgbClr val="000000"/>
                          </a:solidFill>
                          <a:effectLst/>
                          <a:latin typeface="Calibri" panose="020F0502020204030204" pitchFamily="34" charset="0"/>
                        </a:rPr>
                        <a:t>11</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22"/>
                  </a:ext>
                </a:extLst>
              </a:tr>
              <a:tr h="220648">
                <a:tc gridSpan="3">
                  <a:txBody>
                    <a:bodyPr/>
                    <a:lstStyle/>
                    <a:p>
                      <a:pPr algn="ctr" fontAlgn="ctr"/>
                      <a:r>
                        <a:rPr lang="en-US" sz="12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13</a:t>
                      </a:r>
                    </a:p>
                  </a:txBody>
                  <a:tcPr marL="19037" marR="19037" marT="14332" marB="0" anchor="ctr">
                    <a:lnL>
                      <a:noFill/>
                    </a:lnL>
                    <a:lnR>
                      <a:noFill/>
                    </a:lnR>
                    <a:lnT>
                      <a:noFill/>
                    </a:lnT>
                    <a:lnB w="12700" cmpd="sng">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2">
                  <a:txBody>
                    <a:bodyPr/>
                    <a:lstStyle/>
                    <a:p>
                      <a:pPr algn="l" fontAlgn="ctr"/>
                      <a:r>
                        <a:rPr lang="en-US" sz="12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FM</a:t>
                      </a:r>
                    </a:p>
                  </a:txBody>
                  <a:tcPr marL="19037" marR="19037" marT="14332" marB="0" anchor="ctr">
                    <a:lnL>
                      <a:noFill/>
                    </a:lnL>
                    <a:lnR>
                      <a:noFill/>
                    </a:lnR>
                    <a:lnT>
                      <a:noFill/>
                    </a:lnT>
                    <a:lnB w="12700" cmpd="sng">
                      <a:noFill/>
                    </a:lnB>
                    <a:lnTlToBr w="12700" cmpd="sng">
                      <a:noFill/>
                      <a:prstDash val="solid"/>
                    </a:lnTlToBr>
                    <a:lnBlToTr w="12700" cmpd="sng">
                      <a:noFill/>
                      <a:prstDash val="solid"/>
                    </a:lnBlToTr>
                    <a:noFill/>
                  </a:tcPr>
                </a:tc>
                <a:tc hMerge="1">
                  <a:txBody>
                    <a:bodyPr/>
                    <a:lstStyle/>
                    <a:p>
                      <a:endParaRPr lang="en-US"/>
                    </a:p>
                  </a:txBody>
                  <a:tcPr/>
                </a:tc>
                <a:tc>
                  <a:txBody>
                    <a:bodyPr/>
                    <a:lstStyle/>
                    <a:p>
                      <a:pPr algn="ctr" fontAlgn="b"/>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16</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6</a:t>
                      </a:r>
                    </a:p>
                  </a:txBody>
                  <a:tcPr marL="9525" marR="9525" marT="9525" marB="0" anchor="b">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15</a:t>
                      </a:r>
                    </a:p>
                  </a:txBody>
                  <a:tcPr marL="9525" marR="9525" marT="9525" marB="0" anchor="b">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31</a:t>
                      </a:r>
                    </a:p>
                  </a:txBody>
                  <a:tcPr marL="9525" marR="9525" marT="9525" marB="0" anchor="b">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b"/>
                      <a:r>
                        <a:rPr lang="en-US" sz="1200" b="0" i="0" u="none" strike="noStrike">
                          <a:solidFill>
                            <a:srgbClr val="000000"/>
                          </a:solidFill>
                          <a:effectLst/>
                          <a:latin typeface="Calibri" panose="020F0502020204030204" pitchFamily="34" charset="0"/>
                        </a:rPr>
                        <a:t>37</a:t>
                      </a:r>
                    </a:p>
                  </a:txBody>
                  <a:tcPr marL="9525" marR="9525" marT="9525" marB="0" anchor="b">
                    <a:lnL>
                      <a:noFill/>
                    </a:lnL>
                    <a:lnR>
                      <a:noFill/>
                    </a:lnR>
                    <a:lnT>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09144647"/>
                  </a:ext>
                </a:extLst>
              </a:tr>
              <a:tr h="220648">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latin typeface="Tw Cen MT" panose="020B0602020104020603" pitchFamily="34" charset="0"/>
                        </a:rPr>
                        <a:t>14</a:t>
                      </a:r>
                      <a:endParaRPr lang="en-US" sz="12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2">
                  <a:txBody>
                    <a:bodyPr/>
                    <a:lstStyle/>
                    <a:p>
                      <a:pPr algn="l" fontAlgn="ctr"/>
                      <a:r>
                        <a:rPr lang="en-US" sz="1200" u="none" strike="noStrike" dirty="0" err="1">
                          <a:latin typeface="Tw Cen MT"/>
                        </a:rPr>
                        <a:t>Dll</a:t>
                      </a:r>
                      <a:endParaRPr lang="en-US" sz="12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2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b"/>
                      <a:r>
                        <a:rPr lang="en-US" sz="1200" b="0" i="0" u="none" strike="noStrike">
                          <a:solidFill>
                            <a:srgbClr val="000000"/>
                          </a:solidFill>
                          <a:effectLst/>
                          <a:latin typeface="Tw Cen MT" panose="020B0602020104020603" pitchFamily="34" charset="0"/>
                        </a:rPr>
                        <a:t>9</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w="12700" cmpd="sng">
                      <a:solidFill>
                        <a:srgbClr val="FFC000"/>
                      </a:solidFill>
                    </a:lnB>
                    <a:lnTlToBr w="12700" cmpd="sng">
                      <a:noFill/>
                      <a:prstDash val="solid"/>
                    </a:lnTlToBr>
                    <a:lnBlToTr w="12700" cmpd="sng">
                      <a:noFill/>
                      <a:prstDash val="solid"/>
                    </a:lnBlToTr>
                    <a:noFill/>
                  </a:tcPr>
                </a:tc>
                <a:extLst>
                  <a:ext uri="{0D108BD9-81ED-4DB2-BD59-A6C34878D82A}">
                    <a16:rowId xmlns:a16="http://schemas.microsoft.com/office/drawing/2014/main" val="10023"/>
                  </a:ext>
                </a:extLst>
              </a:tr>
            </a:tbl>
          </a:graphicData>
        </a:graphic>
      </p:graphicFrame>
      <p:sp>
        <p:nvSpPr>
          <p:cNvPr id="8" name="Slide Number Placeholder 7">
            <a:extLst>
              <a:ext uri="{FF2B5EF4-FFF2-40B4-BE49-F238E27FC236}">
                <a16:creationId xmlns:a16="http://schemas.microsoft.com/office/drawing/2014/main" id="{82D162ED-F147-4983-9614-FFEDDF9BCADE}"/>
              </a:ext>
            </a:extLst>
          </p:cNvPr>
          <p:cNvSpPr>
            <a:spLocks noGrp="1"/>
          </p:cNvSpPr>
          <p:nvPr>
            <p:ph type="sldNum" sz="quarter" idx="12"/>
          </p:nvPr>
        </p:nvSpPr>
        <p:spPr/>
        <p:txBody>
          <a:bodyPr/>
          <a:lstStyle/>
          <a:p>
            <a:fld id="{565CE74E-AB26-4998-AD42-012C4C1AD076}" type="slidenum">
              <a:rPr lang="zh-CN" altLang="en-US" smtClean="0"/>
              <a:t>33</a:t>
            </a:fld>
            <a:endParaRPr lang="zh-CN" altLang="en-US"/>
          </a:p>
        </p:txBody>
      </p:sp>
      <p:pic>
        <p:nvPicPr>
          <p:cNvPr id="4" name="Picture 3">
            <a:extLst>
              <a:ext uri="{FF2B5EF4-FFF2-40B4-BE49-F238E27FC236}">
                <a16:creationId xmlns:a16="http://schemas.microsoft.com/office/drawing/2014/main" id="{E05FD3C9-DEA5-4BD6-8876-6988AFD34B5D}"/>
              </a:ext>
            </a:extLst>
          </p:cNvPr>
          <p:cNvPicPr>
            <a:picLocks noChangeAspect="1"/>
          </p:cNvPicPr>
          <p:nvPr/>
        </p:nvPicPr>
        <p:blipFill>
          <a:blip r:embed="rId3"/>
          <a:stretch>
            <a:fillRect/>
          </a:stretch>
        </p:blipFill>
        <p:spPr>
          <a:xfrm>
            <a:off x="136455" y="94100"/>
            <a:ext cx="835224" cy="835224"/>
          </a:xfrm>
          <a:prstGeom prst="rect">
            <a:avLst/>
          </a:prstGeom>
        </p:spPr>
      </p:pic>
    </p:spTree>
    <p:extLst>
      <p:ext uri="{BB962C8B-B14F-4D97-AF65-F5344CB8AC3E}">
        <p14:creationId xmlns:p14="http://schemas.microsoft.com/office/powerpoint/2010/main" val="11268740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473B09-2B6F-465A-A648-F9792AA52EE2}"/>
              </a:ext>
            </a:extLst>
          </p:cNvPr>
          <p:cNvSpPr>
            <a:spLocks noGrp="1"/>
          </p:cNvSpPr>
          <p:nvPr>
            <p:ph type="sldNum" sz="quarter" idx="12"/>
          </p:nvPr>
        </p:nvSpPr>
        <p:spPr/>
        <p:txBody>
          <a:bodyPr/>
          <a:lstStyle/>
          <a:p>
            <a:fld id="{565CE74E-AB26-4998-AD42-012C4C1AD076}" type="slidenum">
              <a:rPr lang="zh-CN" altLang="en-US" smtClean="0"/>
              <a:t>34</a:t>
            </a:fld>
            <a:endParaRPr lang="zh-CN" altLang="en-US"/>
          </a:p>
        </p:txBody>
      </p:sp>
      <p:pic>
        <p:nvPicPr>
          <p:cNvPr id="6" name="Picture 5">
            <a:extLst>
              <a:ext uri="{FF2B5EF4-FFF2-40B4-BE49-F238E27FC236}">
                <a16:creationId xmlns:a16="http://schemas.microsoft.com/office/drawing/2014/main" id="{C6A5686E-4AF8-4EC3-9898-2B276D55CA6F}"/>
              </a:ext>
            </a:extLst>
          </p:cNvPr>
          <p:cNvPicPr>
            <a:picLocks noChangeAspect="1"/>
          </p:cNvPicPr>
          <p:nvPr/>
        </p:nvPicPr>
        <p:blipFill>
          <a:blip r:embed="rId3"/>
          <a:stretch>
            <a:fillRect/>
          </a:stretch>
        </p:blipFill>
        <p:spPr>
          <a:xfrm>
            <a:off x="178724" y="-144987"/>
            <a:ext cx="1170533" cy="1170533"/>
          </a:xfrm>
          <a:prstGeom prst="rect">
            <a:avLst/>
          </a:prstGeom>
        </p:spPr>
      </p:pic>
      <p:graphicFrame>
        <p:nvGraphicFramePr>
          <p:cNvPr id="9" name="Content Placeholder 4">
            <a:extLst>
              <a:ext uri="{FF2B5EF4-FFF2-40B4-BE49-F238E27FC236}">
                <a16:creationId xmlns:a16="http://schemas.microsoft.com/office/drawing/2014/main" id="{80BD2F6A-5B96-439C-9F8B-CA6D580AA4C9}"/>
              </a:ext>
            </a:extLst>
          </p:cNvPr>
          <p:cNvGraphicFramePr>
            <a:graphicFrameLocks/>
          </p:cNvGraphicFramePr>
          <p:nvPr>
            <p:extLst>
              <p:ext uri="{D42A27DB-BD31-4B8C-83A1-F6EECF244321}">
                <p14:modId xmlns:p14="http://schemas.microsoft.com/office/powerpoint/2010/main" val="278258163"/>
              </p:ext>
            </p:extLst>
          </p:nvPr>
        </p:nvGraphicFramePr>
        <p:xfrm>
          <a:off x="152401" y="685534"/>
          <a:ext cx="9920513" cy="6035941"/>
        </p:xfrm>
        <a:graphic>
          <a:graphicData uri="http://schemas.openxmlformats.org/drawingml/2006/table">
            <a:tbl>
              <a:tblPr firstRow="1" bandRow="1"/>
              <a:tblGrid>
                <a:gridCol w="734852">
                  <a:extLst>
                    <a:ext uri="{9D8B030D-6E8A-4147-A177-3AD203B41FA5}">
                      <a16:colId xmlns:a16="http://schemas.microsoft.com/office/drawing/2014/main" val="20000"/>
                    </a:ext>
                  </a:extLst>
                </a:gridCol>
                <a:gridCol w="2236643">
                  <a:extLst>
                    <a:ext uri="{9D8B030D-6E8A-4147-A177-3AD203B41FA5}">
                      <a16:colId xmlns:a16="http://schemas.microsoft.com/office/drawing/2014/main" val="20001"/>
                    </a:ext>
                  </a:extLst>
                </a:gridCol>
                <a:gridCol w="759400">
                  <a:extLst>
                    <a:ext uri="{9D8B030D-6E8A-4147-A177-3AD203B41FA5}">
                      <a16:colId xmlns:a16="http://schemas.microsoft.com/office/drawing/2014/main" val="20002"/>
                    </a:ext>
                  </a:extLst>
                </a:gridCol>
                <a:gridCol w="788061">
                  <a:extLst>
                    <a:ext uri="{9D8B030D-6E8A-4147-A177-3AD203B41FA5}">
                      <a16:colId xmlns:a16="http://schemas.microsoft.com/office/drawing/2014/main" val="1501450952"/>
                    </a:ext>
                  </a:extLst>
                </a:gridCol>
                <a:gridCol w="864639">
                  <a:extLst>
                    <a:ext uri="{9D8B030D-6E8A-4147-A177-3AD203B41FA5}">
                      <a16:colId xmlns:a16="http://schemas.microsoft.com/office/drawing/2014/main" val="1866708288"/>
                    </a:ext>
                  </a:extLst>
                </a:gridCol>
                <a:gridCol w="734853">
                  <a:extLst>
                    <a:ext uri="{9D8B030D-6E8A-4147-A177-3AD203B41FA5}">
                      <a16:colId xmlns:a16="http://schemas.microsoft.com/office/drawing/2014/main" val="2956887631"/>
                    </a:ext>
                  </a:extLst>
                </a:gridCol>
                <a:gridCol w="702903">
                  <a:extLst>
                    <a:ext uri="{9D8B030D-6E8A-4147-A177-3AD203B41FA5}">
                      <a16:colId xmlns:a16="http://schemas.microsoft.com/office/drawing/2014/main" val="248385890"/>
                    </a:ext>
                  </a:extLst>
                </a:gridCol>
                <a:gridCol w="750828">
                  <a:extLst>
                    <a:ext uri="{9D8B030D-6E8A-4147-A177-3AD203B41FA5}">
                      <a16:colId xmlns:a16="http://schemas.microsoft.com/office/drawing/2014/main" val="2681148264"/>
                    </a:ext>
                  </a:extLst>
                </a:gridCol>
                <a:gridCol w="782778">
                  <a:extLst>
                    <a:ext uri="{9D8B030D-6E8A-4147-A177-3AD203B41FA5}">
                      <a16:colId xmlns:a16="http://schemas.microsoft.com/office/drawing/2014/main" val="650141665"/>
                    </a:ext>
                  </a:extLst>
                </a:gridCol>
                <a:gridCol w="782778">
                  <a:extLst>
                    <a:ext uri="{9D8B030D-6E8A-4147-A177-3AD203B41FA5}">
                      <a16:colId xmlns:a16="http://schemas.microsoft.com/office/drawing/2014/main" val="3499382652"/>
                    </a:ext>
                  </a:extLst>
                </a:gridCol>
                <a:gridCol w="782778">
                  <a:extLst>
                    <a:ext uri="{9D8B030D-6E8A-4147-A177-3AD203B41FA5}">
                      <a16:colId xmlns:a16="http://schemas.microsoft.com/office/drawing/2014/main" val="3144056601"/>
                    </a:ext>
                  </a:extLst>
                </a:gridCol>
              </a:tblGrid>
              <a:tr h="537458">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NO</a:t>
                      </a:r>
                      <a:endPar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35" marR="182635" marT="68853" marB="6885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JENIS KEGIATAN</a:t>
                      </a:r>
                      <a:endPar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35" marR="182635" marT="68853" marB="6885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latin typeface="Tw Cen MT" panose="020B0602020104020603" pitchFamily="34" charset="0"/>
                        </a:rPr>
                        <a:t>JAN</a:t>
                      </a:r>
                    </a:p>
                  </a:txBody>
                  <a:tcPr marL="182635" marR="182635" marT="68853" marB="6885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p>
                      <a:pPr algn="ctr"/>
                      <a:r>
                        <a:rPr lang="en-US" sz="1400" b="1" dirty="0">
                          <a:latin typeface="Tw Cen MT" panose="020B0602020104020603" pitchFamily="34" charset="0"/>
                        </a:rPr>
                        <a:t>FEB</a:t>
                      </a:r>
                    </a:p>
                  </a:txBody>
                  <a:tcPr marL="182635" marR="182635" marT="68853" marB="6885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latin typeface="Tw Cen MT" panose="020B0602020104020603" pitchFamily="34" charset="0"/>
                        </a:rPr>
                        <a:t>MAR</a:t>
                      </a:r>
                    </a:p>
                  </a:txBody>
                  <a:tcPr marL="182635" marR="182635" marT="68853" marB="6885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latin typeface="Tw Cen MT" panose="020B0602020104020603" pitchFamily="34" charset="0"/>
                        </a:rPr>
                        <a:t>APR</a:t>
                      </a:r>
                    </a:p>
                  </a:txBody>
                  <a:tcPr marL="182635" marR="182635" marT="68853" marB="6885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latin typeface="Tw Cen MT" panose="020B0602020104020603" pitchFamily="34" charset="0"/>
                        </a:rPr>
                        <a:t>MEI</a:t>
                      </a:r>
                    </a:p>
                  </a:txBody>
                  <a:tcPr marL="182635" marR="182635" marT="68853" marB="6885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latin typeface="Tw Cen MT" panose="020B0602020104020603" pitchFamily="34" charset="0"/>
                        </a:rPr>
                        <a:t>JUN</a:t>
                      </a:r>
                    </a:p>
                  </a:txBody>
                  <a:tcPr marL="182635" marR="182635" marT="68853" marB="6885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latin typeface="Tw Cen MT" panose="020B0602020104020603" pitchFamily="34" charset="0"/>
                        </a:rPr>
                        <a:t>JUL</a:t>
                      </a:r>
                    </a:p>
                  </a:txBody>
                  <a:tcPr marL="182635" marR="182635" marT="68853" marB="6885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latin typeface="Tw Cen MT" panose="020B0602020104020603" pitchFamily="34" charset="0"/>
                        </a:rPr>
                        <a:t>AGST</a:t>
                      </a:r>
                    </a:p>
                  </a:txBody>
                  <a:tcPr marL="182635" marR="182635" marT="68853" marB="6885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latin typeface="Tw Cen MT" panose="020B0602020104020603" pitchFamily="34" charset="0"/>
                        </a:rPr>
                        <a:t>SEP</a:t>
                      </a:r>
                    </a:p>
                  </a:txBody>
                  <a:tcPr marL="182635" marR="182635" marT="68853" marB="6885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8316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rPr>
                        <a:t>1</a:t>
                      </a:r>
                    </a:p>
                  </a:txBody>
                  <a:tcPr marL="19025" marR="19025" marT="14348"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Perawatan</a:t>
                      </a:r>
                      <a:r>
                        <a:rPr lang="en-US" sz="1600" b="0" i="0" u="none" strike="noStrike" dirty="0">
                          <a:solidFill>
                            <a:srgbClr val="000000"/>
                          </a:solidFill>
                          <a:effectLst/>
                          <a:latin typeface="Tw Cen MT" panose="020B0602020104020603" pitchFamily="34" charset="0"/>
                        </a:rPr>
                        <a:t> Luka </a:t>
                      </a:r>
                      <a:r>
                        <a:rPr lang="en-US" sz="1600" b="0" i="0" u="none" strike="noStrike" dirty="0" err="1">
                          <a:solidFill>
                            <a:srgbClr val="000000"/>
                          </a:solidFill>
                          <a:effectLst/>
                          <a:latin typeface="Tw Cen MT" panose="020B0602020104020603" pitchFamily="34" charset="0"/>
                        </a:rPr>
                        <a:t>Baru</a:t>
                      </a: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600" dirty="0">
                          <a:latin typeface="Tw Cen MT" panose="020B0602020104020603" pitchFamily="34" charset="0"/>
                        </a:rPr>
                        <a:t>1</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2830404367"/>
                  </a:ext>
                </a:extLst>
              </a:tr>
              <a:tr h="38316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2</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Perawatan</a:t>
                      </a:r>
                      <a:r>
                        <a:rPr lang="en-US" sz="1600" b="0" i="0" u="none" strike="noStrike" dirty="0">
                          <a:solidFill>
                            <a:srgbClr val="000000"/>
                          </a:solidFill>
                          <a:effectLst/>
                          <a:latin typeface="Tw Cen MT" panose="020B0602020104020603" pitchFamily="34" charset="0"/>
                        </a:rPr>
                        <a:t> Luka Lama</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15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5145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3</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Hecting</a:t>
                      </a:r>
                      <a:r>
                        <a:rPr lang="en-US" sz="1600" b="0" i="0" u="none" strike="noStrike" dirty="0">
                          <a:solidFill>
                            <a:srgbClr val="000000"/>
                          </a:solidFill>
                          <a:effectLst/>
                          <a:latin typeface="Tw Cen MT" panose="020B0602020104020603" pitchFamily="34" charset="0"/>
                        </a:rPr>
                        <a:t> &lt; 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25145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4</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Hecting</a:t>
                      </a:r>
                      <a:r>
                        <a:rPr lang="en-US" sz="1600" b="0" i="0" u="none" strike="noStrike" dirty="0">
                          <a:solidFill>
                            <a:srgbClr val="000000"/>
                          </a:solidFill>
                          <a:effectLst/>
                          <a:latin typeface="Tw Cen MT" panose="020B0602020104020603" pitchFamily="34" charset="0"/>
                        </a:rPr>
                        <a:t> &gt; 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5145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5</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Hecting</a:t>
                      </a:r>
                      <a:r>
                        <a:rPr lang="en-US" sz="1600" b="0" i="0" u="none" strike="noStrike" dirty="0">
                          <a:solidFill>
                            <a:srgbClr val="000000"/>
                          </a:solidFill>
                          <a:effectLst/>
                          <a:latin typeface="Tw Cen MT" panose="020B0602020104020603" pitchFamily="34" charset="0"/>
                        </a:rPr>
                        <a:t> up</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600" dirty="0">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4"/>
                  </a:ext>
                </a:extLst>
              </a:tr>
              <a:tr h="38316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6</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Askep</a:t>
                      </a:r>
                      <a:r>
                        <a:rPr lang="en-US" sz="1600" b="0" i="0" u="none" strike="noStrike" dirty="0">
                          <a:solidFill>
                            <a:srgbClr val="000000"/>
                          </a:solidFill>
                          <a:effectLst/>
                          <a:latin typeface="Tw Cen MT" panose="020B0602020104020603" pitchFamily="34" charset="0"/>
                        </a:rPr>
                        <a:t> Critical Care</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288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249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306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267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277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289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288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257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256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8316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7</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Pelayanan</a:t>
                      </a:r>
                      <a:r>
                        <a:rPr lang="en-US" sz="1600" b="0" i="0" u="none" strike="noStrike" dirty="0">
                          <a:solidFill>
                            <a:srgbClr val="000000"/>
                          </a:solidFill>
                          <a:effectLst/>
                          <a:latin typeface="Tw Cen MT" panose="020B0602020104020603" pitchFamily="34" charset="0"/>
                        </a:rPr>
                        <a:t> 1 </a:t>
                      </a:r>
                      <a:r>
                        <a:rPr lang="en-US" sz="1600" b="0" i="0" u="none" strike="noStrike" dirty="0" err="1">
                          <a:solidFill>
                            <a:srgbClr val="000000"/>
                          </a:solidFill>
                          <a:effectLst/>
                          <a:latin typeface="Tw Cen MT" panose="020B0602020104020603" pitchFamily="34" charset="0"/>
                        </a:rPr>
                        <a:t>hari</a:t>
                      </a:r>
                      <a:r>
                        <a:rPr lang="en-US" sz="1600" b="0" i="0" u="none" strike="noStrike" dirty="0">
                          <a:solidFill>
                            <a:srgbClr val="000000"/>
                          </a:solidFill>
                          <a:effectLst/>
                          <a:latin typeface="Tw Cen MT" panose="020B0602020104020603" pitchFamily="34" charset="0"/>
                        </a:rPr>
                        <a:t> </a:t>
                      </a:r>
                      <a:r>
                        <a:rPr lang="en-US" sz="1600" b="0" i="0" u="none" strike="noStrike" dirty="0" err="1">
                          <a:solidFill>
                            <a:srgbClr val="000000"/>
                          </a:solidFill>
                          <a:effectLst/>
                          <a:latin typeface="Tw Cen MT" panose="020B0602020104020603" pitchFamily="34" charset="0"/>
                        </a:rPr>
                        <a:t>rawat</a:t>
                      </a: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6"/>
                  </a:ext>
                </a:extLst>
              </a:tr>
              <a:tr h="47344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8</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Penggunaan</a:t>
                      </a:r>
                      <a:r>
                        <a:rPr lang="en-US" sz="1600" b="0" i="0" u="none" strike="noStrike" dirty="0">
                          <a:solidFill>
                            <a:srgbClr val="000000"/>
                          </a:solidFill>
                          <a:effectLst/>
                          <a:latin typeface="Tw Cen MT" panose="020B0602020104020603" pitchFamily="34" charset="0"/>
                        </a:rPr>
                        <a:t> Ambulance</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6823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9</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Pemasangan</a:t>
                      </a:r>
                      <a:r>
                        <a:rPr lang="en-US" sz="1600" b="0" i="0" u="none" strike="noStrike" dirty="0">
                          <a:solidFill>
                            <a:srgbClr val="000000"/>
                          </a:solidFill>
                          <a:effectLst/>
                          <a:latin typeface="Tw Cen MT" panose="020B0602020104020603" pitchFamily="34" charset="0"/>
                        </a:rPr>
                        <a:t> NGT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8"/>
                  </a:ext>
                </a:extLst>
              </a:tr>
              <a:tr h="26823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10</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Pemasangan</a:t>
                      </a:r>
                      <a:r>
                        <a:rPr lang="en-US" sz="1600" b="0" i="0" u="none" strike="noStrike" dirty="0">
                          <a:solidFill>
                            <a:srgbClr val="000000"/>
                          </a:solidFill>
                          <a:effectLst/>
                          <a:latin typeface="Tw Cen MT" panose="020B0602020104020603" pitchFamily="34" charset="0"/>
                        </a:rPr>
                        <a:t> DC</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8316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11</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Pemakaian</a:t>
                      </a:r>
                      <a:r>
                        <a:rPr lang="en-US" sz="1600" b="0" i="0" u="none" strike="noStrike" dirty="0">
                          <a:solidFill>
                            <a:srgbClr val="000000"/>
                          </a:solidFill>
                          <a:effectLst/>
                          <a:latin typeface="Tw Cen MT" panose="020B0602020104020603" pitchFamily="34" charset="0"/>
                        </a:rPr>
                        <a:t> </a:t>
                      </a:r>
                      <a:r>
                        <a:rPr lang="en-US" sz="1600" b="0" i="0" u="none" strike="noStrike" dirty="0" err="1">
                          <a:solidFill>
                            <a:srgbClr val="000000"/>
                          </a:solidFill>
                          <a:effectLst/>
                          <a:latin typeface="Tw Cen MT" panose="020B0602020104020603" pitchFamily="34" charset="0"/>
                        </a:rPr>
                        <a:t>Oksigen</a:t>
                      </a: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0"/>
                  </a:ext>
                </a:extLst>
              </a:tr>
              <a:tr h="26823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12</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Pemasangan</a:t>
                      </a:r>
                      <a:r>
                        <a:rPr lang="en-US" sz="1600" b="0" i="0" u="none" strike="noStrike" dirty="0">
                          <a:solidFill>
                            <a:srgbClr val="000000"/>
                          </a:solidFill>
                          <a:effectLst/>
                          <a:latin typeface="Tw Cen MT" panose="020B0602020104020603" pitchFamily="34" charset="0"/>
                        </a:rPr>
                        <a:t> </a:t>
                      </a:r>
                      <a:r>
                        <a:rPr lang="en-US" sz="1600" b="0" i="0" u="none" strike="noStrike" dirty="0" err="1">
                          <a:solidFill>
                            <a:srgbClr val="000000"/>
                          </a:solidFill>
                          <a:effectLst/>
                          <a:latin typeface="Tw Cen MT" panose="020B0602020104020603" pitchFamily="34" charset="0"/>
                        </a:rPr>
                        <a:t>Infus</a:t>
                      </a: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5145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13</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a:solidFill>
                            <a:srgbClr val="000000"/>
                          </a:solidFill>
                          <a:effectLst/>
                          <a:latin typeface="Tw Cen MT" panose="020B0602020104020603" pitchFamily="34" charset="0"/>
                        </a:rPr>
                        <a:t>EKG</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17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2"/>
                  </a:ext>
                </a:extLst>
              </a:tr>
              <a:tr h="25145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14</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Ekstraksik</a:t>
                      </a:r>
                      <a:r>
                        <a:rPr lang="en-US" sz="1600" b="0" i="0" u="none" strike="noStrike" dirty="0">
                          <a:solidFill>
                            <a:srgbClr val="000000"/>
                          </a:solidFill>
                          <a:effectLst/>
                          <a:latin typeface="Tw Cen MT" panose="020B0602020104020603" pitchFamily="34" charset="0"/>
                        </a:rPr>
                        <a:t> Kuku</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6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6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5145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15</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a:solidFill>
                            <a:srgbClr val="000000"/>
                          </a:solidFill>
                          <a:effectLst/>
                          <a:latin typeface="Tw Cen MT" panose="020B0602020104020603" pitchFamily="34" charset="0"/>
                        </a:rPr>
                        <a:t>Nebulizer</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3713271799"/>
                  </a:ext>
                </a:extLst>
              </a:tr>
              <a:tr h="25145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rPr>
                        <a:t>16</a:t>
                      </a: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kateter</a:t>
                      </a: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680543831"/>
                  </a:ext>
                </a:extLst>
              </a:tr>
              <a:tr h="48423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rPr>
                        <a:t>17</a:t>
                      </a:r>
                    </a:p>
                  </a:txBody>
                  <a:tcPr marL="19025" marR="19025" marT="14348"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Penjemputan</a:t>
                      </a:r>
                      <a:r>
                        <a:rPr lang="en-US" sz="1600" b="0" i="0" u="none" strike="noStrike" dirty="0">
                          <a:solidFill>
                            <a:srgbClr val="000000"/>
                          </a:solidFill>
                          <a:effectLst/>
                          <a:latin typeface="Tw Cen MT" panose="020B0602020104020603" pitchFamily="34" charset="0"/>
                        </a:rPr>
                        <a:t> </a:t>
                      </a:r>
                      <a:r>
                        <a:rPr lang="en-US" sz="1600" b="0" i="0" u="none" strike="noStrike" dirty="0" err="1">
                          <a:solidFill>
                            <a:srgbClr val="000000"/>
                          </a:solidFill>
                          <a:effectLst/>
                          <a:latin typeface="Tw Cen MT" panose="020B0602020104020603" pitchFamily="34" charset="0"/>
                        </a:rPr>
                        <a:t>pasien</a:t>
                      </a:r>
                      <a:r>
                        <a:rPr lang="en-US" sz="1600" b="0" i="0" u="none" strike="noStrike" dirty="0">
                          <a:solidFill>
                            <a:srgbClr val="000000"/>
                          </a:solidFill>
                          <a:effectLst/>
                          <a:latin typeface="Tw Cen MT" panose="020B0602020104020603" pitchFamily="34" charset="0"/>
                        </a:rPr>
                        <a:t> (</a:t>
                      </a:r>
                      <a:r>
                        <a:rPr lang="en-US" sz="1600" b="0" i="0" u="none" strike="noStrike" dirty="0" err="1">
                          <a:solidFill>
                            <a:srgbClr val="000000"/>
                          </a:solidFill>
                          <a:effectLst/>
                          <a:latin typeface="Tw Cen MT" panose="020B0602020104020603" pitchFamily="34" charset="0"/>
                        </a:rPr>
                        <a:t>payjem</a:t>
                      </a: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16</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431822562"/>
                  </a:ext>
                </a:extLst>
              </a:tr>
            </a:tbl>
          </a:graphicData>
        </a:graphic>
      </p:graphicFrame>
      <p:sp>
        <p:nvSpPr>
          <p:cNvPr id="10" name="Rounded Rectangle 5">
            <a:extLst>
              <a:ext uri="{FF2B5EF4-FFF2-40B4-BE49-F238E27FC236}">
                <a16:creationId xmlns:a16="http://schemas.microsoft.com/office/drawing/2014/main" id="{73E7EC08-5C26-4EDC-A712-950D2761A75B}"/>
              </a:ext>
            </a:extLst>
          </p:cNvPr>
          <p:cNvSpPr/>
          <p:nvPr/>
        </p:nvSpPr>
        <p:spPr>
          <a:xfrm>
            <a:off x="1349257" y="230768"/>
            <a:ext cx="3957902"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GAWAT DARURAT</a:t>
            </a:r>
            <a:endParaRPr lang="en-US" sz="2800" dirty="0">
              <a:solidFill>
                <a:schemeClr val="bg1"/>
              </a:solidFill>
              <a:latin typeface="Tw Cen MT Condensed" panose="020B0606020104020203" pitchFamily="34" charset="0"/>
            </a:endParaRPr>
          </a:p>
        </p:txBody>
      </p:sp>
    </p:spTree>
    <p:extLst>
      <p:ext uri="{BB962C8B-B14F-4D97-AF65-F5344CB8AC3E}">
        <p14:creationId xmlns:p14="http://schemas.microsoft.com/office/powerpoint/2010/main" val="15642364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C26713A-40E9-4D49-A290-C0392C1E3821}"/>
              </a:ext>
            </a:extLst>
          </p:cNvPr>
          <p:cNvGraphicFramePr>
            <a:graphicFrameLocks noGrp="1"/>
          </p:cNvGraphicFramePr>
          <p:nvPr>
            <p:extLst>
              <p:ext uri="{D42A27DB-BD31-4B8C-83A1-F6EECF244321}">
                <p14:modId xmlns:p14="http://schemas.microsoft.com/office/powerpoint/2010/main" val="3063887984"/>
              </p:ext>
            </p:extLst>
          </p:nvPr>
        </p:nvGraphicFramePr>
        <p:xfrm>
          <a:off x="770045" y="574657"/>
          <a:ext cx="10696050" cy="6283343"/>
        </p:xfrm>
        <a:graphic>
          <a:graphicData uri="http://schemas.openxmlformats.org/drawingml/2006/table">
            <a:tbl>
              <a:tblPr firstRow="1" bandRow="1"/>
              <a:tblGrid>
                <a:gridCol w="484721">
                  <a:extLst>
                    <a:ext uri="{9D8B030D-6E8A-4147-A177-3AD203B41FA5}">
                      <a16:colId xmlns:a16="http://schemas.microsoft.com/office/drawing/2014/main" val="20000"/>
                    </a:ext>
                  </a:extLst>
                </a:gridCol>
                <a:gridCol w="299571">
                  <a:extLst>
                    <a:ext uri="{9D8B030D-6E8A-4147-A177-3AD203B41FA5}">
                      <a16:colId xmlns:a16="http://schemas.microsoft.com/office/drawing/2014/main" val="484426637"/>
                    </a:ext>
                  </a:extLst>
                </a:gridCol>
                <a:gridCol w="2247742">
                  <a:extLst>
                    <a:ext uri="{9D8B030D-6E8A-4147-A177-3AD203B41FA5}">
                      <a16:colId xmlns:a16="http://schemas.microsoft.com/office/drawing/2014/main" val="2311044495"/>
                    </a:ext>
                  </a:extLst>
                </a:gridCol>
                <a:gridCol w="592023">
                  <a:extLst>
                    <a:ext uri="{9D8B030D-6E8A-4147-A177-3AD203B41FA5}">
                      <a16:colId xmlns:a16="http://schemas.microsoft.com/office/drawing/2014/main" val="20002"/>
                    </a:ext>
                  </a:extLst>
                </a:gridCol>
                <a:gridCol w="785777">
                  <a:extLst>
                    <a:ext uri="{9D8B030D-6E8A-4147-A177-3AD203B41FA5}">
                      <a16:colId xmlns:a16="http://schemas.microsoft.com/office/drawing/2014/main" val="20003"/>
                    </a:ext>
                  </a:extLst>
                </a:gridCol>
                <a:gridCol w="785777">
                  <a:extLst>
                    <a:ext uri="{9D8B030D-6E8A-4147-A177-3AD203B41FA5}">
                      <a16:colId xmlns:a16="http://schemas.microsoft.com/office/drawing/2014/main" val="3908486368"/>
                    </a:ext>
                  </a:extLst>
                </a:gridCol>
                <a:gridCol w="785777">
                  <a:extLst>
                    <a:ext uri="{9D8B030D-6E8A-4147-A177-3AD203B41FA5}">
                      <a16:colId xmlns:a16="http://schemas.microsoft.com/office/drawing/2014/main" val="3445130392"/>
                    </a:ext>
                  </a:extLst>
                </a:gridCol>
                <a:gridCol w="785777">
                  <a:extLst>
                    <a:ext uri="{9D8B030D-6E8A-4147-A177-3AD203B41FA5}">
                      <a16:colId xmlns:a16="http://schemas.microsoft.com/office/drawing/2014/main" val="3567867351"/>
                    </a:ext>
                  </a:extLst>
                </a:gridCol>
                <a:gridCol w="785777">
                  <a:extLst>
                    <a:ext uri="{9D8B030D-6E8A-4147-A177-3AD203B41FA5}">
                      <a16:colId xmlns:a16="http://schemas.microsoft.com/office/drawing/2014/main" val="942401884"/>
                    </a:ext>
                  </a:extLst>
                </a:gridCol>
                <a:gridCol w="785777">
                  <a:extLst>
                    <a:ext uri="{9D8B030D-6E8A-4147-A177-3AD203B41FA5}">
                      <a16:colId xmlns:a16="http://schemas.microsoft.com/office/drawing/2014/main" val="2369217694"/>
                    </a:ext>
                  </a:extLst>
                </a:gridCol>
                <a:gridCol w="785777">
                  <a:extLst>
                    <a:ext uri="{9D8B030D-6E8A-4147-A177-3AD203B41FA5}">
                      <a16:colId xmlns:a16="http://schemas.microsoft.com/office/drawing/2014/main" val="40332374"/>
                    </a:ext>
                  </a:extLst>
                </a:gridCol>
                <a:gridCol w="785777">
                  <a:extLst>
                    <a:ext uri="{9D8B030D-6E8A-4147-A177-3AD203B41FA5}">
                      <a16:colId xmlns:a16="http://schemas.microsoft.com/office/drawing/2014/main" val="2746890218"/>
                    </a:ext>
                  </a:extLst>
                </a:gridCol>
                <a:gridCol w="785777">
                  <a:extLst>
                    <a:ext uri="{9D8B030D-6E8A-4147-A177-3AD203B41FA5}">
                      <a16:colId xmlns:a16="http://schemas.microsoft.com/office/drawing/2014/main" val="2494569263"/>
                    </a:ext>
                  </a:extLst>
                </a:gridCol>
              </a:tblGrid>
              <a:tr h="216730">
                <a:tc rowSpan="3" grid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600" u="none" strike="noStrike" dirty="0">
                          <a:effectLst/>
                          <a:latin typeface="Tw Cen MT" panose="020B0602020104020603" pitchFamily="34" charset="0"/>
                        </a:rPr>
                        <a:t>NO</a:t>
                      </a:r>
                      <a:endParaRPr lang="en-US" sz="16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rowSpan="3" hMerge="1">
                  <a:txBody>
                    <a:bodyPr/>
                    <a:lstStyle/>
                    <a:p>
                      <a:pPr algn="ctr" fontAlgn="ctr"/>
                      <a:endParaRPr lang="en-US" sz="16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fontAlgn="ctr"/>
                      <a:r>
                        <a:rPr lang="en-US" sz="1600" u="none" strike="noStrike" dirty="0">
                          <a:effectLst/>
                          <a:latin typeface="Tw Cen MT" panose="020B0602020104020603" pitchFamily="34" charset="0"/>
                        </a:rPr>
                        <a:t>JENIS KEGIATAN</a:t>
                      </a:r>
                      <a:endParaRPr lang="en-US" sz="16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gridSpan="6">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BULAN</a:t>
                      </a: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ctr"/>
                      <a:endParaRPr lang="en-US" sz="1200" b="1" i="0" u="none" strike="noStrike" dirty="0">
                        <a:solidFill>
                          <a:srgbClr val="000000"/>
                        </a:solidFill>
                        <a:effectLst/>
                        <a:latin typeface="Verdana"/>
                      </a:endParaRPr>
                    </a:p>
                  </a:txBody>
                  <a:tcPr marL="9082" marR="9082" marT="9082" marB="0" anchor="ctr"/>
                </a:tc>
                <a:tc hMerge="1">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46427">
                <a:tc gridSpan="2" vMerge="1">
                  <a:txBody>
                    <a:bodyPr/>
                    <a:lstStyle/>
                    <a:p>
                      <a:endParaRPr lang="en-US"/>
                    </a:p>
                  </a:txBody>
                  <a:tcPr/>
                </a:tc>
                <a:tc hMerge="1" vMerge="1">
                  <a:txBody>
                    <a:bodyPr/>
                    <a:lstStyle/>
                    <a:p>
                      <a:endParaRPr lang="en-US"/>
                    </a:p>
                  </a:txBody>
                  <a:tcPr/>
                </a:tc>
                <a:tc vMerge="1">
                  <a:txBody>
                    <a:bodyPr/>
                    <a:lstStyle/>
                    <a:p>
                      <a:endParaRPr lang="en-US"/>
                    </a:p>
                  </a:txBody>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1" u="none" strike="noStrike" dirty="0">
                          <a:effectLst/>
                          <a:latin typeface="Tw Cen MT"/>
                        </a:rPr>
                        <a:t>JAN</a:t>
                      </a:r>
                      <a:endParaRPr lang="en-US" sz="1600" b="1" i="0" u="none" strike="noStrike" dirty="0">
                        <a:solidFill>
                          <a:sysClr val="windowText" lastClr="000000"/>
                        </a:solidFill>
                        <a:effectLst/>
                        <a:latin typeface="Tw Cen MT"/>
                        <a:ea typeface="Verdana" pitchFamily="34" charset="0"/>
                      </a:endParaRPr>
                    </a:p>
                  </a:txBody>
                  <a:tcPr marL="9082" marR="9082" marT="9082" marB="0"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hMerge="1">
                  <a:txBody>
                    <a:bodyPr/>
                    <a:lstStyle/>
                    <a:p>
                      <a:endParaRPr lang="en-US"/>
                    </a:p>
                  </a:txBody>
                  <a:tcPr/>
                </a:tc>
                <a:tc gridSpan="2">
                  <a:txBody>
                    <a:bodyPr/>
                    <a:lstStyle/>
                    <a:p>
                      <a:pPr algn="ctr" fontAlgn="ctr"/>
                      <a:r>
                        <a:rPr lang="en-US" sz="1600" b="1" i="0" u="none" strike="noStrike" dirty="0">
                          <a:solidFill>
                            <a:sysClr val="windowText" lastClr="000000"/>
                          </a:solidFill>
                          <a:effectLst/>
                          <a:latin typeface="Tw Cen MT"/>
                          <a:ea typeface="Verdana" pitchFamily="34" charset="0"/>
                        </a:rPr>
                        <a:t>FEB</a:t>
                      </a:r>
                    </a:p>
                  </a:txBody>
                  <a:tcPr marL="9082" marR="9082" marT="9082" marB="0"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hMerge="1">
                  <a:txBody>
                    <a:bodyPr/>
                    <a:lstStyle/>
                    <a:p>
                      <a:pPr algn="ctr" fontAlgn="ctr"/>
                      <a:endParaRPr lang="en-US" sz="1600" b="1" i="0" u="none" strike="noStrike" dirty="0">
                        <a:solidFill>
                          <a:sysClr val="windowText" lastClr="000000"/>
                        </a:solidFill>
                        <a:effectLst/>
                        <a:latin typeface="Tw Cen MT"/>
                        <a:ea typeface="Verdana" pitchFamily="34" charset="0"/>
                      </a:endParaRPr>
                    </a:p>
                  </a:txBody>
                  <a:tcPr marL="9082" marR="9082" marT="9082" marB="0"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gridSpan="2">
                  <a:txBody>
                    <a:bodyPr/>
                    <a:lstStyle/>
                    <a:p>
                      <a:pPr algn="ctr" fontAlgn="ctr"/>
                      <a:r>
                        <a:rPr lang="en-US" sz="1600" b="1" i="0" u="none" strike="noStrike" dirty="0">
                          <a:solidFill>
                            <a:sysClr val="windowText" lastClr="000000"/>
                          </a:solidFill>
                          <a:effectLst/>
                          <a:latin typeface="Tw Cen MT"/>
                          <a:ea typeface="Verdana" pitchFamily="34" charset="0"/>
                        </a:rPr>
                        <a:t>MAR</a:t>
                      </a:r>
                    </a:p>
                  </a:txBody>
                  <a:tcPr marL="9082" marR="9082" marT="9082" marB="0"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hMerge="1">
                  <a:txBody>
                    <a:bodyPr/>
                    <a:lstStyle/>
                    <a:p>
                      <a:pPr algn="ctr" fontAlgn="ctr"/>
                      <a:endParaRPr lang="en-US" sz="1600" b="1" i="0" u="none" strike="noStrike" dirty="0">
                        <a:solidFill>
                          <a:sysClr val="windowText" lastClr="000000"/>
                        </a:solidFill>
                        <a:effectLst/>
                        <a:latin typeface="Tw Cen MT"/>
                        <a:ea typeface="Verdana" pitchFamily="34" charset="0"/>
                      </a:endParaRPr>
                    </a:p>
                  </a:txBody>
                  <a:tcPr marL="9082" marR="9082" marT="9082" marB="0" anchor="ctr">
                    <a:lnL w="12700" cmpd="sng">
                      <a:solidFill>
                        <a:srgbClr val="5B9BD5"/>
                      </a:solid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gridSpan="2">
                  <a:txBody>
                    <a:bodyPr/>
                    <a:lstStyle/>
                    <a:p>
                      <a:pPr algn="ctr" fontAlgn="ctr"/>
                      <a:r>
                        <a:rPr lang="en-US" sz="1600" b="1" i="0" u="none" strike="noStrike" dirty="0">
                          <a:solidFill>
                            <a:sysClr val="windowText" lastClr="000000"/>
                          </a:solidFill>
                          <a:effectLst/>
                          <a:latin typeface="Tw Cen MT"/>
                          <a:ea typeface="Verdana" pitchFamily="34" charset="0"/>
                        </a:rPr>
                        <a:t>APR</a:t>
                      </a:r>
                    </a:p>
                  </a:txBody>
                  <a:tcPr marL="9082" marR="9082" marT="9082" marB="0"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hMerge="1">
                  <a:txBody>
                    <a:bodyPr/>
                    <a:lstStyle/>
                    <a:p>
                      <a:pPr algn="ctr" fontAlgn="ctr"/>
                      <a:endParaRPr lang="en-US" sz="1600" b="1" i="0" u="none" strike="noStrike" dirty="0">
                        <a:solidFill>
                          <a:sysClr val="windowText" lastClr="000000"/>
                        </a:solidFill>
                        <a:effectLst/>
                        <a:latin typeface="Tw Cen MT"/>
                        <a:ea typeface="Verdana" pitchFamily="34" charset="0"/>
                      </a:endParaRPr>
                    </a:p>
                  </a:txBody>
                  <a:tcPr marL="9082" marR="9082" marT="9082" marB="0" anchor="ctr">
                    <a:lnL w="12700" cmpd="sng">
                      <a:solidFill>
                        <a:srgbClr val="5B9BD5"/>
                      </a:solid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gridSpan="2">
                  <a:txBody>
                    <a:bodyPr/>
                    <a:lstStyle/>
                    <a:p>
                      <a:pPr algn="ctr" fontAlgn="ctr"/>
                      <a:r>
                        <a:rPr lang="en-US" sz="1600" b="1" i="0" u="none" strike="noStrike" dirty="0">
                          <a:solidFill>
                            <a:sysClr val="windowText" lastClr="000000"/>
                          </a:solidFill>
                          <a:effectLst/>
                          <a:latin typeface="Tw Cen MT"/>
                          <a:ea typeface="Verdana" pitchFamily="34" charset="0"/>
                        </a:rPr>
                        <a:t>MEI</a:t>
                      </a:r>
                    </a:p>
                  </a:txBody>
                  <a:tcPr marL="9082" marR="9082" marT="9082" marB="0" anchor="ctr">
                    <a:lnL w="12700" cmpd="sng">
                      <a:solidFill>
                        <a:srgbClr val="5B9BD5"/>
                      </a:solidFill>
                    </a:lnL>
                    <a:lnR w="12700" cap="flat" cmpd="sng" algn="ctr">
                      <a:no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hMerge="1">
                  <a:txBody>
                    <a:bodyPr/>
                    <a:lstStyle/>
                    <a:p>
                      <a:pPr algn="ctr" fontAlgn="ctr"/>
                      <a:endParaRPr lang="en-US" sz="1600" b="1" i="0" u="none" strike="noStrike" dirty="0">
                        <a:solidFill>
                          <a:sysClr val="windowText" lastClr="000000"/>
                        </a:solidFill>
                        <a:effectLst/>
                        <a:latin typeface="Tw Cen MT"/>
                        <a:ea typeface="Verdana" pitchFamily="34" charset="0"/>
                      </a:endParaRPr>
                    </a:p>
                  </a:txBody>
                  <a:tcPr marL="9082" marR="9082" marT="9082" marB="0" anchor="ctr">
                    <a:lnL w="12700" cmpd="sng">
                      <a:solidFill>
                        <a:srgbClr val="5B9BD5"/>
                      </a:solidFill>
                    </a:lnL>
                    <a:lnR w="12700" cap="flat" cmpd="sng" algn="ctr">
                      <a:no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1"/>
                  </a:ext>
                </a:extLst>
              </a:tr>
              <a:tr h="246427">
                <a:tc gridSpan="2" vMerge="1">
                  <a:txBody>
                    <a:bodyPr/>
                    <a:lstStyle/>
                    <a:p>
                      <a:endParaRPr lang="en-US"/>
                    </a:p>
                  </a:txBody>
                  <a:tcPr/>
                </a:tc>
                <a:tc hMerge="1" vMerge="1">
                  <a:txBody>
                    <a:bodyPr/>
                    <a:lstStyle/>
                    <a:p>
                      <a:endParaRPr lang="en-US"/>
                    </a:p>
                  </a:txBody>
                  <a:tcPr/>
                </a:tc>
                <a:tc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1" u="none" strike="noStrike" dirty="0">
                          <a:effectLst/>
                          <a:latin typeface="Tw Cen MT"/>
                        </a:rPr>
                        <a:t>KEG</a:t>
                      </a:r>
                      <a:endParaRPr lang="en-US" sz="1600" b="1" i="0" u="none" strike="noStrike" dirty="0">
                        <a:solidFill>
                          <a:sysClr val="windowText" lastClr="000000"/>
                        </a:solidFill>
                        <a:effectLst/>
                        <a:latin typeface="Tw Cen MT"/>
                        <a:ea typeface="Verdana" pitchFamily="34" charset="0"/>
                      </a:endParaRPr>
                    </a:p>
                  </a:txBody>
                  <a:tcPr marL="9082" marR="9082" marT="9082" marB="0" anchor="ctr">
                    <a:lnL w="12700" cmpd="sng">
                      <a:solidFill>
                        <a:srgbClr val="5B9BD5"/>
                      </a:solid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1" u="none" strike="noStrike" dirty="0">
                          <a:effectLst/>
                          <a:latin typeface="Tw Cen MT"/>
                        </a:rPr>
                        <a:t>PAS</a:t>
                      </a:r>
                      <a:endParaRPr lang="en-US" sz="1600" b="1"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1" u="none" strike="noStrike" dirty="0">
                          <a:effectLst/>
                          <a:latin typeface="Tw Cen MT"/>
                        </a:rPr>
                        <a:t>KEG</a:t>
                      </a:r>
                      <a:endParaRPr lang="en-US" sz="1600" b="1"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1" u="none" strike="noStrike" dirty="0">
                          <a:effectLst/>
                          <a:latin typeface="Tw Cen MT"/>
                        </a:rPr>
                        <a:t>PAS</a:t>
                      </a:r>
                      <a:endParaRPr lang="en-US" sz="1600" b="1"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1" u="none" strike="noStrike" dirty="0">
                          <a:effectLst/>
                          <a:latin typeface="Tw Cen MT"/>
                        </a:rPr>
                        <a:t>KEG</a:t>
                      </a:r>
                      <a:endParaRPr lang="en-US" sz="1600" b="1"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1" u="none" strike="noStrike" dirty="0">
                          <a:effectLst/>
                          <a:latin typeface="Tw Cen MT"/>
                        </a:rPr>
                        <a:t>PAS</a:t>
                      </a:r>
                      <a:endParaRPr lang="en-US" sz="1600" b="1"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1" i="0" u="none" strike="noStrike" dirty="0">
                          <a:solidFill>
                            <a:sysClr val="windowText" lastClr="000000"/>
                          </a:solidFill>
                          <a:effectLst/>
                          <a:latin typeface="Tw Cen MT"/>
                          <a:ea typeface="Verdana" pitchFamily="34" charset="0"/>
                        </a:rPr>
                        <a:t>KEG</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1" i="0" u="none" strike="noStrike" dirty="0">
                          <a:solidFill>
                            <a:sysClr val="windowText" lastClr="000000"/>
                          </a:solidFill>
                          <a:effectLst/>
                          <a:latin typeface="Tw Cen MT"/>
                          <a:ea typeface="Verdana" pitchFamily="34" charset="0"/>
                        </a:rPr>
                        <a:t>PAS</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1" i="0" u="none" strike="noStrike" dirty="0">
                          <a:solidFill>
                            <a:sysClr val="windowText" lastClr="000000"/>
                          </a:solidFill>
                          <a:effectLst/>
                          <a:latin typeface="Tw Cen MT"/>
                          <a:ea typeface="Verdana" pitchFamily="34" charset="0"/>
                        </a:rPr>
                        <a:t>KEG</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1" i="0" u="none" strike="noStrike" dirty="0">
                          <a:solidFill>
                            <a:sysClr val="windowText" lastClr="000000"/>
                          </a:solidFill>
                          <a:effectLst/>
                          <a:latin typeface="Tw Cen MT"/>
                          <a:ea typeface="Verdana" pitchFamily="34" charset="0"/>
                        </a:rPr>
                        <a:t>PAS</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46427">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600" u="none" strike="noStrike" baseline="0" dirty="0">
                          <a:effectLst/>
                          <a:latin typeface="Tw Cen MT" panose="020B0602020104020603" pitchFamily="34" charset="0"/>
                        </a:rPr>
                        <a:t> </a:t>
                      </a:r>
                      <a:r>
                        <a:rPr lang="en-US" sz="1600" u="none" strike="noStrike" dirty="0">
                          <a:effectLst/>
                          <a:latin typeface="Tw Cen MT" panose="020B0602020104020603" pitchFamily="34" charset="0"/>
                        </a:rPr>
                        <a:t>PROMOSI KESEHATAN</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hMerge="1">
                  <a:txBody>
                    <a:bodyPr/>
                    <a:lstStyle/>
                    <a:p>
                      <a:endParaRPr lang="en-US"/>
                    </a:p>
                  </a:txBody>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600" u="none" strike="noStrike" dirty="0">
                          <a:effectLst/>
                          <a:latin typeface="Tw Cen MT" panose="020B0602020104020603" pitchFamily="34" charset="0"/>
                        </a:rPr>
                        <a:t> </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600" u="none" strike="noStrike" dirty="0">
                          <a:effectLst/>
                          <a:latin typeface="Tw Cen MT" panose="020B0602020104020603" pitchFamily="34" charset="0"/>
                        </a:rPr>
                        <a:t> </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l" fontAlgn="ct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l" fontAlgn="ct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l" fontAlgn="ct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l" fontAlgn="ct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l" fontAlgn="ct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l" fontAlgn="ct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l" fontAlgn="ct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l" fontAlgn="ct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3"/>
                  </a:ext>
                </a:extLst>
              </a:tr>
              <a:tr h="24685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panose="020B0602020104020603" pitchFamily="34" charset="0"/>
                        </a:rPr>
                        <a:t>1</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r>
                        <a:rPr lang="en-US" sz="1600" u="none" strike="noStrike">
                          <a:effectLst/>
                          <a:latin typeface="Tw Cen MT"/>
                        </a:rPr>
                        <a:t>Penyuluhan media radio</a:t>
                      </a:r>
                      <a:endParaRPr lang="en-US"/>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1200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1200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1200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1200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1800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8400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2</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gridSpan="2">
                  <a:txBody>
                    <a:bodyPr/>
                    <a:lstStyle/>
                    <a:p>
                      <a:r>
                        <a:rPr lang="fi-FI" sz="1600" u="none" strike="noStrike">
                          <a:effectLst/>
                          <a:latin typeface="Tw Cen MT" panose="020B0602020104020603" pitchFamily="34" charset="0"/>
                        </a:rPr>
                        <a:t>Penyuluhan Kesehatan Jiwa ke masyarakat</a:t>
                      </a:r>
                      <a:endParaRPr lang="en-US"/>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pPr algn="ctr" fontAlgn="ct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100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200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1850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236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5"/>
                  </a:ext>
                </a:extLst>
              </a:tr>
              <a:tr h="24685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3</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r>
                        <a:rPr lang="en-US" sz="1600" u="none" strike="noStrike">
                          <a:effectLst/>
                          <a:latin typeface="Tw Cen MT" panose="020B0602020104020603" pitchFamily="34" charset="0"/>
                        </a:rPr>
                        <a:t>Family Support Group </a:t>
                      </a:r>
                      <a:endParaRPr lang="en-US"/>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4685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4</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gridSpan="2">
                  <a:txBody>
                    <a:bodyPr/>
                    <a:lstStyle/>
                    <a:p>
                      <a:r>
                        <a:rPr lang="en-US" sz="1600" u="none" strike="noStrike">
                          <a:effectLst/>
                          <a:latin typeface="Tw Cen MT"/>
                        </a:rPr>
                        <a:t>Konsultasi keluarga pasien</a:t>
                      </a:r>
                      <a:endParaRPr lang="en-US"/>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pPr algn="ctr" fontAlgn="ct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6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6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7"/>
                  </a:ext>
                </a:extLst>
              </a:tr>
              <a:tr h="31228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panose="020B0602020104020603" pitchFamily="34" charset="0"/>
                        </a:rPr>
                        <a:t>5</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r>
                        <a:rPr lang="en-US" sz="1600" u="none" strike="noStrike">
                          <a:effectLst/>
                          <a:latin typeface="Tw Cen MT"/>
                        </a:rPr>
                        <a:t>Kunjungan ke rumah pasien</a:t>
                      </a:r>
                      <a:endParaRPr lang="en-US"/>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4685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panose="020B0602020104020603" pitchFamily="34" charset="0"/>
                        </a:rPr>
                        <a:t>6</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gridSpan="2">
                  <a:txBody>
                    <a:bodyPr/>
                    <a:lstStyle/>
                    <a:p>
                      <a:r>
                        <a:rPr lang="en-US" sz="1600" u="none" strike="noStrike" dirty="0">
                          <a:effectLst/>
                          <a:latin typeface="Tw Cen MT"/>
                        </a:rPr>
                        <a:t>PKRS di </a:t>
                      </a:r>
                      <a:r>
                        <a:rPr lang="en-US" sz="1600" u="none" strike="noStrike" dirty="0" err="1">
                          <a:effectLst/>
                          <a:latin typeface="Tw Cen MT"/>
                        </a:rPr>
                        <a:t>rawat</a:t>
                      </a:r>
                      <a:r>
                        <a:rPr lang="en-US" sz="1600" u="none" strike="noStrike" dirty="0">
                          <a:effectLst/>
                          <a:latin typeface="Tw Cen MT"/>
                        </a:rPr>
                        <a:t> </a:t>
                      </a:r>
                      <a:r>
                        <a:rPr lang="en-US" sz="1600" u="none" strike="noStrike" dirty="0" err="1">
                          <a:effectLst/>
                          <a:latin typeface="Tw Cen MT"/>
                        </a:rPr>
                        <a:t>jalan</a:t>
                      </a:r>
                      <a:endParaRPr lang="en-US" dirty="0"/>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pPr algn="ctr" fontAlgn="ct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600" b="0" i="0" u="none" strike="noStrike" dirty="0">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600" b="0" i="0" u="none" strike="noStrike" dirty="0">
                          <a:solidFill>
                            <a:srgbClr val="000000"/>
                          </a:solidFill>
                          <a:effectLst/>
                          <a:latin typeface="Tw Cen MT" panose="020B0602020104020603" pitchFamily="34" charset="0"/>
                        </a:rPr>
                        <a:t>193</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192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199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214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108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9"/>
                  </a:ext>
                </a:extLst>
              </a:tr>
              <a:tr h="246859">
                <a:tc>
                  <a:txBody>
                    <a:bodyPr/>
                    <a:lstStyle/>
                    <a:p>
                      <a:pPr algn="ctr" fontAlgn="ctr"/>
                      <a:r>
                        <a:rPr lang="en-US" sz="1600" b="0" i="0" u="none" strike="noStrike" dirty="0">
                          <a:solidFill>
                            <a:sysClr val="windowText" lastClr="000000"/>
                          </a:solidFill>
                          <a:effectLst/>
                          <a:latin typeface="Tw Cen MT" panose="020B0602020104020603" pitchFamily="34" charset="0"/>
                          <a:ea typeface="Verdana" pitchFamily="34" charset="0"/>
                        </a:rPr>
                        <a:t>7</a:t>
                      </a: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gridSpan="2">
                  <a:txBody>
                    <a:bodyPr/>
                    <a:lstStyle/>
                    <a:p>
                      <a:r>
                        <a:rPr lang="en-US" sz="1600" dirty="0">
                          <a:latin typeface="Tw Cen MT" panose="020B0602020104020603" pitchFamily="34" charset="0"/>
                        </a:rPr>
                        <a:t>PKRS di </a:t>
                      </a:r>
                      <a:r>
                        <a:rPr lang="en-US" sz="1600" dirty="0" err="1">
                          <a:latin typeface="Tw Cen MT" panose="020B0602020104020603" pitchFamily="34" charset="0"/>
                        </a:rPr>
                        <a:t>rawat</a:t>
                      </a:r>
                      <a:r>
                        <a:rPr lang="en-US" sz="1600" dirty="0">
                          <a:latin typeface="Tw Cen MT" panose="020B0602020104020603" pitchFamily="34" charset="0"/>
                        </a:rPr>
                        <a:t> </a:t>
                      </a:r>
                      <a:r>
                        <a:rPr lang="en-US" sz="1600" dirty="0" err="1">
                          <a:latin typeface="Tw Cen MT" panose="020B0602020104020603" pitchFamily="34" charset="0"/>
                        </a:rPr>
                        <a:t>inap</a:t>
                      </a:r>
                      <a:endParaRPr lang="en-US" sz="1600" dirty="0">
                        <a:latin typeface="Tw Cen MT" panose="020B0602020104020603"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endParaRPr lang="en-US"/>
                    </a:p>
                  </a:txBody>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80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60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4181284351"/>
                  </a:ext>
                </a:extLst>
              </a:tr>
              <a:tr h="24685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0" i="0" u="none" strike="noStrike" dirty="0">
                          <a:solidFill>
                            <a:schemeClr val="tx1"/>
                          </a:solidFill>
                          <a:effectLst/>
                          <a:latin typeface="Tw Cen MT" panose="020B0602020104020603" pitchFamily="34" charset="0"/>
                          <a:ea typeface="+mn-ea"/>
                        </a:rPr>
                        <a:t>8</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r>
                        <a:rPr lang="id-ID" sz="1600" u="none" strike="noStrike" dirty="0">
                          <a:effectLst/>
                          <a:latin typeface="Tw Cen MT" panose="020B0602020104020603" pitchFamily="34" charset="0"/>
                        </a:rPr>
                        <a:t>Pembuatan Media Penyuluhan</a:t>
                      </a:r>
                      <a:endParaRPr lang="en-US" dirty="0"/>
                    </a:p>
                  </a:txBody>
                  <a:tcPr marL="0" marR="0" marT="0"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224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206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515835335"/>
                  </a:ext>
                </a:extLst>
              </a:tr>
              <a:tr h="24685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0" i="0" u="none" strike="noStrike" dirty="0">
                          <a:solidFill>
                            <a:schemeClr val="tx1"/>
                          </a:solidFill>
                          <a:effectLst/>
                          <a:latin typeface="Tw Cen MT" panose="020B0602020104020603" pitchFamily="34" charset="0"/>
                          <a:ea typeface="+mn-ea"/>
                        </a:rPr>
                        <a:t>9</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gridSpan="2">
                  <a:txBody>
                    <a:bodyPr/>
                    <a:lstStyle/>
                    <a:p>
                      <a:r>
                        <a:rPr lang="id-ID" sz="1600" u="none" strike="noStrike" dirty="0">
                          <a:effectLst/>
                          <a:latin typeface="Tw Cen MT" panose="020B0602020104020603" pitchFamily="34" charset="0"/>
                        </a:rPr>
                        <a:t>Pembentukan Wilayah Binaan</a:t>
                      </a:r>
                      <a:r>
                        <a:rPr lang="en-US" sz="1600" u="none" strike="noStrike" dirty="0">
                          <a:effectLst/>
                          <a:latin typeface="Tw Cen MT" panose="020B0602020104020603" pitchFamily="34" charset="0"/>
                        </a:rPr>
                        <a:t> </a:t>
                      </a:r>
                      <a:endParaRPr lang="en-US" dirty="0"/>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pPr algn="ctr" fontAlgn="ct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6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600" b="0" i="0" u="none" strike="noStrike" dirty="0">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33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456240769"/>
                  </a:ext>
                </a:extLst>
              </a:tr>
              <a:tr h="484005">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rPr>
                        <a:t>INTEGRASI PELAYANAN KESEHATAN JIWA</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p>
                      <a:pPr algn="ctr" fontAlgn="ctr"/>
                      <a:r>
                        <a:rPr lang="en-ID" sz="1600" b="0" i="0" u="none" strike="noStrike" dirty="0">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20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46859">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600" u="none" strike="noStrike" dirty="0">
                          <a:effectLst/>
                          <a:latin typeface="Tw Cen MT" panose="020B0602020104020603" pitchFamily="34" charset="0"/>
                        </a:rPr>
                        <a:t>KERJASAMA LINTAS SEKTOR</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endParaRPr lang="en-US"/>
                    </a:p>
                  </a:txBody>
                  <a:tcPr/>
                </a:tc>
                <a:tc hMerge="1">
                  <a:txBody>
                    <a:bodyPr/>
                    <a:lstStyle/>
                    <a:p>
                      <a:endParaRPr lang="en-US"/>
                    </a:p>
                  </a:txBody>
                  <a:tcPr/>
                </a:tc>
                <a:tc>
                  <a:txBody>
                    <a:bodyPr/>
                    <a:lstStyle/>
                    <a:p>
                      <a:pPr algn="ctr" fontAlgn="ctr"/>
                      <a:endParaRPr lang="en-ID" sz="1600" b="0" i="0" u="none" strike="noStrike">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endParaRPr lang="en-ID" sz="1600" b="0" i="0" u="none" strike="noStrike">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endParaRPr lang="en-US" sz="16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endParaRPr lang="en-US" sz="16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endParaRPr lang="en-US" sz="16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11"/>
                  </a:ext>
                </a:extLst>
              </a:tr>
              <a:tr h="24685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1</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pPr algn="l" fontAlgn="ctr"/>
                      <a:r>
                        <a:rPr lang="en-US" sz="1600" u="none" strike="noStrike" dirty="0" err="1">
                          <a:effectLst/>
                          <a:latin typeface="Tw Cen MT"/>
                        </a:rPr>
                        <a:t>Penerimaan</a:t>
                      </a:r>
                      <a:r>
                        <a:rPr lang="en-US" sz="1600" u="none" strike="noStrike" dirty="0">
                          <a:effectLst/>
                          <a:latin typeface="Tw Cen MT"/>
                        </a:rPr>
                        <a:t> PGOT</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ctr"/>
                      <a:r>
                        <a:rPr lang="en-US" sz="1600" u="none" strike="noStrike" dirty="0" err="1">
                          <a:effectLst/>
                          <a:latin typeface="Tw Cen MT"/>
                        </a:rPr>
                        <a:t>Penerimaan</a:t>
                      </a:r>
                      <a:r>
                        <a:rPr lang="en-US" sz="1600" u="none" strike="noStrike" dirty="0">
                          <a:effectLst/>
                          <a:latin typeface="Tw Cen MT"/>
                        </a:rPr>
                        <a:t> PGOT</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4685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2</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gridSpan="2">
                  <a:txBody>
                    <a:bodyPr/>
                    <a:lstStyle/>
                    <a:p>
                      <a:pPr algn="l" fontAlgn="ctr"/>
                      <a:r>
                        <a:rPr lang="en-US" sz="1600" u="none" strike="noStrike" dirty="0" err="1">
                          <a:effectLst/>
                          <a:latin typeface="Tw Cen MT"/>
                        </a:rPr>
                        <a:t>Penerimaan</a:t>
                      </a:r>
                      <a:r>
                        <a:rPr lang="en-US" sz="1600" u="none" strike="noStrike" dirty="0">
                          <a:effectLst/>
                          <a:latin typeface="Tw Cen MT"/>
                        </a:rPr>
                        <a:t> </a:t>
                      </a:r>
                      <a:r>
                        <a:rPr lang="en-US" sz="1600" u="none" strike="noStrike" dirty="0" err="1">
                          <a:effectLst/>
                          <a:latin typeface="Tw Cen MT"/>
                        </a:rPr>
                        <a:t>pasien</a:t>
                      </a:r>
                      <a:r>
                        <a:rPr lang="en-US" sz="1600" u="none" strike="noStrike" dirty="0">
                          <a:effectLst/>
                          <a:latin typeface="Tw Cen MT"/>
                        </a:rPr>
                        <a:t> </a:t>
                      </a:r>
                      <a:r>
                        <a:rPr lang="en-US" sz="1600" u="none" strike="noStrike" dirty="0" err="1">
                          <a:effectLst/>
                          <a:latin typeface="Tw Cen MT"/>
                        </a:rPr>
                        <a:t>panti</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pPr algn="l" fontAlgn="ctr"/>
                      <a:r>
                        <a:rPr lang="en-US" sz="1600" u="none" strike="noStrike" dirty="0" err="1">
                          <a:effectLst/>
                          <a:latin typeface="Tw Cen MT"/>
                        </a:rPr>
                        <a:t>Penerimaan</a:t>
                      </a:r>
                      <a:r>
                        <a:rPr lang="en-US" sz="1600" u="none" strike="noStrike" dirty="0">
                          <a:effectLst/>
                          <a:latin typeface="Tw Cen MT"/>
                        </a:rPr>
                        <a:t> </a:t>
                      </a:r>
                      <a:r>
                        <a:rPr lang="en-US" sz="1600" u="none" strike="noStrike" dirty="0" err="1">
                          <a:effectLst/>
                          <a:latin typeface="Tw Cen MT"/>
                        </a:rPr>
                        <a:t>pasien</a:t>
                      </a:r>
                      <a:r>
                        <a:rPr lang="en-US" sz="1600" u="none" strike="noStrike" dirty="0">
                          <a:effectLst/>
                          <a:latin typeface="Tw Cen MT"/>
                        </a:rPr>
                        <a:t> </a:t>
                      </a:r>
                      <a:r>
                        <a:rPr lang="en-US" sz="1600" u="none" strike="noStrike" dirty="0" err="1">
                          <a:effectLst/>
                          <a:latin typeface="Tw Cen MT"/>
                        </a:rPr>
                        <a:t>panti</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6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13"/>
                  </a:ext>
                </a:extLst>
              </a:tr>
              <a:tr h="31228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3</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pPr algn="l" fontAlgn="ctr"/>
                      <a:r>
                        <a:rPr lang="en-US" sz="1600" u="none" strike="noStrike" dirty="0" err="1">
                          <a:effectLst/>
                          <a:latin typeface="Tw Cen MT"/>
                        </a:rPr>
                        <a:t>Penjemputan</a:t>
                      </a:r>
                      <a:r>
                        <a:rPr lang="en-US" sz="1600" u="none" strike="noStrike" dirty="0">
                          <a:effectLst/>
                          <a:latin typeface="Tw Cen MT"/>
                        </a:rPr>
                        <a:t> </a:t>
                      </a:r>
                      <a:r>
                        <a:rPr lang="en-US" sz="1600" u="none" strike="noStrike" dirty="0" err="1">
                          <a:effectLst/>
                          <a:latin typeface="Tw Cen MT"/>
                        </a:rPr>
                        <a:t>pasien</a:t>
                      </a:r>
                      <a:r>
                        <a:rPr lang="en-US" sz="1600" u="none" strike="noStrike" dirty="0">
                          <a:effectLst/>
                          <a:latin typeface="Tw Cen MT"/>
                        </a:rPr>
                        <a:t> </a:t>
                      </a:r>
                      <a:r>
                        <a:rPr lang="en-US" sz="1600" u="none" strike="noStrike" dirty="0" err="1">
                          <a:effectLst/>
                          <a:latin typeface="Tw Cen MT"/>
                        </a:rPr>
                        <a:t>pasung</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ctr"/>
                      <a:r>
                        <a:rPr lang="en-US" sz="1600" u="none" strike="noStrike" dirty="0" err="1">
                          <a:effectLst/>
                          <a:latin typeface="Tw Cen MT"/>
                        </a:rPr>
                        <a:t>Penjemputan</a:t>
                      </a:r>
                      <a:r>
                        <a:rPr lang="en-US" sz="1600" u="none" strike="noStrike" dirty="0">
                          <a:effectLst/>
                          <a:latin typeface="Tw Cen MT"/>
                        </a:rPr>
                        <a:t> </a:t>
                      </a:r>
                      <a:r>
                        <a:rPr lang="en-US" sz="1600" u="none" strike="noStrike" dirty="0" err="1">
                          <a:effectLst/>
                          <a:latin typeface="Tw Cen MT"/>
                        </a:rPr>
                        <a:t>pasien</a:t>
                      </a:r>
                      <a:r>
                        <a:rPr lang="en-US" sz="1600" u="none" strike="noStrike" dirty="0">
                          <a:effectLst/>
                          <a:latin typeface="Tw Cen MT"/>
                        </a:rPr>
                        <a:t> </a:t>
                      </a:r>
                      <a:r>
                        <a:rPr lang="en-US" sz="1600" u="none" strike="noStrike" dirty="0" err="1">
                          <a:effectLst/>
                          <a:latin typeface="Tw Cen MT"/>
                        </a:rPr>
                        <a:t>pasung</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47535">
                <a:tc>
                  <a:txBody>
                    <a:bodyPr/>
                    <a:lstStyle/>
                    <a:p>
                      <a:pPr lvl="0" algn="ctr">
                        <a:buNone/>
                      </a:pPr>
                      <a:r>
                        <a:rPr lang="en-US" sz="1600" u="none" strike="noStrike" dirty="0">
                          <a:effectLst/>
                          <a:latin typeface="Tw Cen MT"/>
                        </a:rPr>
                        <a:t>4</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pPr lvl="0" algn="l">
                        <a:buNone/>
                      </a:pPr>
                      <a:r>
                        <a:rPr lang="en-US" sz="1600" u="none" strike="noStrike" dirty="0" err="1">
                          <a:effectLst/>
                          <a:latin typeface="Tw Cen MT"/>
                        </a:rPr>
                        <a:t>Pengarusutamaan</a:t>
                      </a:r>
                      <a:r>
                        <a:rPr lang="en-US" sz="1600" u="none" strike="noStrike" dirty="0">
                          <a:effectLst/>
                          <a:latin typeface="Tw Cen MT"/>
                        </a:rPr>
                        <a:t> Gender</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pPr lvl="0" algn="l">
                        <a:buNone/>
                      </a:pPr>
                      <a:r>
                        <a:rPr lang="en-US" sz="1600" u="none" strike="noStrike" dirty="0" err="1">
                          <a:effectLst/>
                          <a:latin typeface="Tw Cen MT"/>
                        </a:rPr>
                        <a:t>Pengarusutamaan</a:t>
                      </a:r>
                      <a:r>
                        <a:rPr lang="en-US" sz="1600" u="none" strike="noStrike" dirty="0">
                          <a:effectLst/>
                          <a:latin typeface="Tw Cen MT"/>
                        </a:rPr>
                        <a:t> Gender</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986418879"/>
                  </a:ext>
                </a:extLst>
              </a:tr>
              <a:tr h="39029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5</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pPr algn="l" fontAlgn="ctr"/>
                      <a:r>
                        <a:rPr lang="en-US" sz="1600" u="none" strike="noStrike" dirty="0" err="1">
                          <a:effectLst/>
                          <a:latin typeface="Tw Cen MT"/>
                        </a:rPr>
                        <a:t>Rapat</a:t>
                      </a:r>
                      <a:r>
                        <a:rPr lang="en-US" sz="1600" u="none" strike="noStrike" dirty="0">
                          <a:effectLst/>
                          <a:latin typeface="Tw Cen MT"/>
                        </a:rPr>
                        <a:t> </a:t>
                      </a:r>
                      <a:r>
                        <a:rPr lang="en-US" sz="1600" u="none" strike="noStrike" dirty="0" err="1">
                          <a:effectLst/>
                          <a:latin typeface="Tw Cen MT"/>
                        </a:rPr>
                        <a:t>Koordinasi</a:t>
                      </a:r>
                      <a:r>
                        <a:rPr lang="en-US" sz="1600" u="none" strike="noStrike" dirty="0">
                          <a:effectLst/>
                          <a:latin typeface="Tw Cen MT"/>
                        </a:rPr>
                        <a:t> Lintas </a:t>
                      </a:r>
                      <a:r>
                        <a:rPr lang="en-US" sz="1600" u="none" strike="noStrike" dirty="0" err="1">
                          <a:effectLst/>
                          <a:latin typeface="Tw Cen MT"/>
                        </a:rPr>
                        <a:t>Sektor</a:t>
                      </a:r>
                      <a:endParaRPr lang="en-US" sz="1600" u="none" strike="noStrike" dirty="0">
                        <a:effectLst/>
                        <a:latin typeface="Tw Cen MT"/>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ctr"/>
                      <a:r>
                        <a:rPr lang="en-US" sz="1600" u="none" strike="noStrike" dirty="0" err="1">
                          <a:effectLst/>
                          <a:latin typeface="Tw Cen MT"/>
                        </a:rPr>
                        <a:t>Rapat</a:t>
                      </a:r>
                      <a:r>
                        <a:rPr lang="en-US" sz="1600" u="none" strike="noStrike" dirty="0">
                          <a:effectLst/>
                          <a:latin typeface="Tw Cen MT"/>
                        </a:rPr>
                        <a:t> </a:t>
                      </a:r>
                      <a:r>
                        <a:rPr lang="en-US" sz="1600" u="none" strike="noStrike" dirty="0" err="1">
                          <a:effectLst/>
                          <a:latin typeface="Tw Cen MT"/>
                        </a:rPr>
                        <a:t>Koordinasi</a:t>
                      </a:r>
                      <a:r>
                        <a:rPr lang="en-US" sz="1600" u="none" strike="noStrike" dirty="0">
                          <a:effectLst/>
                          <a:latin typeface="Tw Cen MT"/>
                        </a:rPr>
                        <a:t> Lintas </a:t>
                      </a:r>
                      <a:r>
                        <a:rPr lang="en-US" sz="1600" u="none" strike="noStrike" dirty="0" err="1">
                          <a:effectLst/>
                          <a:latin typeface="Tw Cen MT"/>
                        </a:rPr>
                        <a:t>Sektor</a:t>
                      </a:r>
                      <a:endParaRPr lang="en-US" sz="1600" u="none" strike="noStrike" dirty="0">
                        <a:effectLst/>
                        <a:latin typeface="Tw Cen MT"/>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210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262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4685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6</a:t>
                      </a: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gridSpan="2">
                  <a:txBody>
                    <a:bodyPr/>
                    <a:lstStyle/>
                    <a:p>
                      <a:pPr algn="l" fontAlgn="ctr"/>
                      <a:r>
                        <a:rPr lang="en-US" sz="1600" u="none" strike="noStrike" dirty="0" err="1">
                          <a:effectLst/>
                          <a:latin typeface="Tw Cen MT"/>
                        </a:rPr>
                        <a:t>Pelatihan</a:t>
                      </a:r>
                      <a:r>
                        <a:rPr lang="en-US" sz="1600" u="none" strike="noStrike" dirty="0">
                          <a:effectLst/>
                          <a:latin typeface="Tw Cen MT"/>
                        </a:rPr>
                        <a:t> Kader Kesehatan</a:t>
                      </a: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pPr algn="l" fontAlgn="ctr"/>
                      <a:r>
                        <a:rPr lang="en-US" sz="1600" u="none" strike="noStrike" dirty="0" err="1">
                          <a:effectLst/>
                          <a:latin typeface="Tw Cen MT"/>
                        </a:rPr>
                        <a:t>Pelatihan</a:t>
                      </a:r>
                      <a:r>
                        <a:rPr lang="en-US" sz="1600" u="none" strike="noStrike" dirty="0">
                          <a:effectLst/>
                          <a:latin typeface="Tw Cen MT"/>
                        </a:rPr>
                        <a:t> Kader Kesehatan</a:t>
                      </a: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17"/>
                  </a:ext>
                </a:extLst>
              </a:tr>
              <a:tr h="24685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7</a:t>
                      </a:r>
                    </a:p>
                  </a:txBody>
                  <a:tcPr marL="9082" marR="9082" marT="9082"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gridSpan="2">
                  <a:txBody>
                    <a:bodyPr/>
                    <a:lstStyle/>
                    <a:p>
                      <a:pPr algn="l" fontAlgn="ctr"/>
                      <a:r>
                        <a:rPr lang="en-US" sz="1600" u="none" strike="noStrike" dirty="0">
                          <a:effectLst/>
                          <a:latin typeface="Tw Cen MT" panose="020B0602020104020603" pitchFamily="34" charset="0"/>
                        </a:rPr>
                        <a:t>UPSK</a:t>
                      </a:r>
                      <a:endParaRPr lang="en-US" sz="1600" u="none" strike="noStrike" dirty="0">
                        <a:effectLst/>
                        <a:latin typeface="Tw Cen MT"/>
                      </a:endParaRPr>
                    </a:p>
                  </a:txBody>
                  <a:tcPr marL="9082" marR="9082" marT="9082"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hMerge="1">
                  <a:txBody>
                    <a:bodyPr/>
                    <a:lstStyle/>
                    <a:p>
                      <a:pPr algn="l" fontAlgn="ctr"/>
                      <a:r>
                        <a:rPr lang="en-US" sz="1600" u="none" strike="noStrike" dirty="0">
                          <a:effectLst/>
                          <a:latin typeface="Tw Cen MT" panose="020B0602020104020603" pitchFamily="34" charset="0"/>
                        </a:rPr>
                        <a:t>UPSK</a:t>
                      </a:r>
                      <a:endParaRPr lang="en-US" sz="1600" u="none" strike="noStrike" dirty="0">
                        <a:effectLst/>
                        <a:latin typeface="Tw Cen MT"/>
                      </a:endParaRPr>
                    </a:p>
                  </a:txBody>
                  <a:tcPr marL="9082" marR="9082" marT="9082"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bl>
          </a:graphicData>
        </a:graphic>
      </p:graphicFrame>
      <p:sp>
        <p:nvSpPr>
          <p:cNvPr id="5" name="Rounded Rectangle 5">
            <a:extLst>
              <a:ext uri="{FF2B5EF4-FFF2-40B4-BE49-F238E27FC236}">
                <a16:creationId xmlns:a16="http://schemas.microsoft.com/office/drawing/2014/main" id="{5224E84E-BD38-402A-A2B3-698A2B59054D}"/>
              </a:ext>
            </a:extLst>
          </p:cNvPr>
          <p:cNvSpPr/>
          <p:nvPr/>
        </p:nvSpPr>
        <p:spPr>
          <a:xfrm>
            <a:off x="1272210" y="71282"/>
            <a:ext cx="4514636"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PKRS DAN KESWAMAS</a:t>
            </a:r>
            <a:endParaRPr lang="en-US" sz="2800" dirty="0">
              <a:solidFill>
                <a:schemeClr val="bg1"/>
              </a:solidFill>
              <a:latin typeface="Tw Cen MT Condensed" panose="020B0606020104020203" pitchFamily="34" charset="0"/>
            </a:endParaRPr>
          </a:p>
        </p:txBody>
      </p:sp>
      <p:sp>
        <p:nvSpPr>
          <p:cNvPr id="2" name="Slide Number Placeholder 1">
            <a:extLst>
              <a:ext uri="{FF2B5EF4-FFF2-40B4-BE49-F238E27FC236}">
                <a16:creationId xmlns:a16="http://schemas.microsoft.com/office/drawing/2014/main" id="{3A8C2499-1775-4879-A293-467F43C3C23C}"/>
              </a:ext>
            </a:extLst>
          </p:cNvPr>
          <p:cNvSpPr>
            <a:spLocks noGrp="1"/>
          </p:cNvSpPr>
          <p:nvPr>
            <p:ph type="sldNum" sz="quarter" idx="12"/>
          </p:nvPr>
        </p:nvSpPr>
        <p:spPr/>
        <p:txBody>
          <a:bodyPr/>
          <a:lstStyle/>
          <a:p>
            <a:fld id="{565CE74E-AB26-4998-AD42-012C4C1AD076}" type="slidenum">
              <a:rPr lang="zh-CN" altLang="en-US" smtClean="0"/>
              <a:t>35</a:t>
            </a:fld>
            <a:endParaRPr lang="zh-CN" altLang="en-US" dirty="0"/>
          </a:p>
        </p:txBody>
      </p:sp>
      <p:pic>
        <p:nvPicPr>
          <p:cNvPr id="6" name="Picture 5">
            <a:extLst>
              <a:ext uri="{FF2B5EF4-FFF2-40B4-BE49-F238E27FC236}">
                <a16:creationId xmlns:a16="http://schemas.microsoft.com/office/drawing/2014/main" id="{5563A5F7-AD39-40A9-ABFB-44226C1EE47C}"/>
              </a:ext>
            </a:extLst>
          </p:cNvPr>
          <p:cNvPicPr>
            <a:picLocks noChangeAspect="1"/>
          </p:cNvPicPr>
          <p:nvPr/>
        </p:nvPicPr>
        <p:blipFill>
          <a:blip r:embed="rId3"/>
          <a:stretch>
            <a:fillRect/>
          </a:stretch>
        </p:blipFill>
        <p:spPr>
          <a:xfrm>
            <a:off x="0" y="-114663"/>
            <a:ext cx="974196" cy="974196"/>
          </a:xfrm>
          <a:prstGeom prst="rect">
            <a:avLst/>
          </a:prstGeom>
        </p:spPr>
      </p:pic>
    </p:spTree>
    <p:extLst>
      <p:ext uri="{BB962C8B-B14F-4D97-AF65-F5344CB8AC3E}">
        <p14:creationId xmlns:p14="http://schemas.microsoft.com/office/powerpoint/2010/main" val="28950484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C26713A-40E9-4D49-A290-C0392C1E3821}"/>
              </a:ext>
            </a:extLst>
          </p:cNvPr>
          <p:cNvGraphicFramePr>
            <a:graphicFrameLocks noGrp="1"/>
          </p:cNvGraphicFramePr>
          <p:nvPr>
            <p:extLst>
              <p:ext uri="{D42A27DB-BD31-4B8C-83A1-F6EECF244321}">
                <p14:modId xmlns:p14="http://schemas.microsoft.com/office/powerpoint/2010/main" val="2490361597"/>
              </p:ext>
            </p:extLst>
          </p:nvPr>
        </p:nvGraphicFramePr>
        <p:xfrm>
          <a:off x="1272210" y="605930"/>
          <a:ext cx="9032932" cy="6261625"/>
        </p:xfrm>
        <a:graphic>
          <a:graphicData uri="http://schemas.openxmlformats.org/drawingml/2006/table">
            <a:tbl>
              <a:tblPr firstRow="1" bandRow="1"/>
              <a:tblGrid>
                <a:gridCol w="479857">
                  <a:extLst>
                    <a:ext uri="{9D8B030D-6E8A-4147-A177-3AD203B41FA5}">
                      <a16:colId xmlns:a16="http://schemas.microsoft.com/office/drawing/2014/main" val="20000"/>
                    </a:ext>
                  </a:extLst>
                </a:gridCol>
                <a:gridCol w="296565">
                  <a:extLst>
                    <a:ext uri="{9D8B030D-6E8A-4147-A177-3AD203B41FA5}">
                      <a16:colId xmlns:a16="http://schemas.microsoft.com/office/drawing/2014/main" val="484426637"/>
                    </a:ext>
                  </a:extLst>
                </a:gridCol>
                <a:gridCol w="2225184">
                  <a:extLst>
                    <a:ext uri="{9D8B030D-6E8A-4147-A177-3AD203B41FA5}">
                      <a16:colId xmlns:a16="http://schemas.microsoft.com/office/drawing/2014/main" val="2311044495"/>
                    </a:ext>
                  </a:extLst>
                </a:gridCol>
                <a:gridCol w="586082">
                  <a:extLst>
                    <a:ext uri="{9D8B030D-6E8A-4147-A177-3AD203B41FA5}">
                      <a16:colId xmlns:a16="http://schemas.microsoft.com/office/drawing/2014/main" val="20002"/>
                    </a:ext>
                  </a:extLst>
                </a:gridCol>
                <a:gridCol w="777892">
                  <a:extLst>
                    <a:ext uri="{9D8B030D-6E8A-4147-A177-3AD203B41FA5}">
                      <a16:colId xmlns:a16="http://schemas.microsoft.com/office/drawing/2014/main" val="20003"/>
                    </a:ext>
                  </a:extLst>
                </a:gridCol>
                <a:gridCol w="777892">
                  <a:extLst>
                    <a:ext uri="{9D8B030D-6E8A-4147-A177-3AD203B41FA5}">
                      <a16:colId xmlns:a16="http://schemas.microsoft.com/office/drawing/2014/main" val="1335697212"/>
                    </a:ext>
                  </a:extLst>
                </a:gridCol>
                <a:gridCol w="777892">
                  <a:extLst>
                    <a:ext uri="{9D8B030D-6E8A-4147-A177-3AD203B41FA5}">
                      <a16:colId xmlns:a16="http://schemas.microsoft.com/office/drawing/2014/main" val="8709734"/>
                    </a:ext>
                  </a:extLst>
                </a:gridCol>
                <a:gridCol w="777892">
                  <a:extLst>
                    <a:ext uri="{9D8B030D-6E8A-4147-A177-3AD203B41FA5}">
                      <a16:colId xmlns:a16="http://schemas.microsoft.com/office/drawing/2014/main" val="244682325"/>
                    </a:ext>
                  </a:extLst>
                </a:gridCol>
                <a:gridCol w="777892">
                  <a:extLst>
                    <a:ext uri="{9D8B030D-6E8A-4147-A177-3AD203B41FA5}">
                      <a16:colId xmlns:a16="http://schemas.microsoft.com/office/drawing/2014/main" val="1154760913"/>
                    </a:ext>
                  </a:extLst>
                </a:gridCol>
                <a:gridCol w="777892">
                  <a:extLst>
                    <a:ext uri="{9D8B030D-6E8A-4147-A177-3AD203B41FA5}">
                      <a16:colId xmlns:a16="http://schemas.microsoft.com/office/drawing/2014/main" val="3392207466"/>
                    </a:ext>
                  </a:extLst>
                </a:gridCol>
                <a:gridCol w="777892">
                  <a:extLst>
                    <a:ext uri="{9D8B030D-6E8A-4147-A177-3AD203B41FA5}">
                      <a16:colId xmlns:a16="http://schemas.microsoft.com/office/drawing/2014/main" val="2581574238"/>
                    </a:ext>
                  </a:extLst>
                </a:gridCol>
              </a:tblGrid>
              <a:tr h="217585">
                <a:tc rowSpan="3" grid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600" u="none" strike="noStrike" dirty="0">
                          <a:effectLst/>
                          <a:latin typeface="Tw Cen MT" panose="020B0602020104020603" pitchFamily="34" charset="0"/>
                        </a:rPr>
                        <a:t>NO</a:t>
                      </a:r>
                      <a:endParaRPr lang="en-US" sz="16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rowSpan="3" hMerge="1">
                  <a:txBody>
                    <a:bodyPr/>
                    <a:lstStyle/>
                    <a:p>
                      <a:pPr algn="ctr" fontAlgn="ctr"/>
                      <a:endParaRPr lang="en-US" sz="16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fontAlgn="ctr"/>
                      <a:r>
                        <a:rPr lang="en-US" sz="1600" u="none" strike="noStrike" dirty="0">
                          <a:effectLst/>
                          <a:latin typeface="Tw Cen MT" panose="020B0602020104020603" pitchFamily="34" charset="0"/>
                        </a:rPr>
                        <a:t>JENIS KEGIATAN</a:t>
                      </a:r>
                      <a:endParaRPr lang="en-US" sz="16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BULAN</a:t>
                      </a: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ctr"/>
                      <a:endParaRPr lang="en-US" sz="1200" b="1" i="0" u="none" strike="noStrike" dirty="0">
                        <a:solidFill>
                          <a:srgbClr val="000000"/>
                        </a:solidFill>
                        <a:effectLst/>
                        <a:latin typeface="Verdana"/>
                      </a:endParaRPr>
                    </a:p>
                  </a:txBody>
                  <a:tcPr marL="9082" marR="9082" marT="9082" marB="0" anchor="ctr"/>
                </a:tc>
                <a:tc>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47399">
                <a:tc gridSpan="2" vMerge="1">
                  <a:txBody>
                    <a:bodyPr/>
                    <a:lstStyle/>
                    <a:p>
                      <a:endParaRPr lang="en-US"/>
                    </a:p>
                  </a:txBody>
                  <a:tcPr/>
                </a:tc>
                <a:tc hMerge="1" vMerge="1">
                  <a:txBody>
                    <a:bodyPr/>
                    <a:lstStyle/>
                    <a:p>
                      <a:endParaRPr lang="en-US"/>
                    </a:p>
                  </a:txBody>
                  <a:tcPr/>
                </a:tc>
                <a:tc vMerge="1">
                  <a:txBody>
                    <a:bodyPr/>
                    <a:lstStyle/>
                    <a:p>
                      <a:endParaRPr lang="en-US"/>
                    </a:p>
                  </a:txBody>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1" u="none" strike="noStrike" dirty="0">
                          <a:effectLst/>
                          <a:latin typeface="Tw Cen MT"/>
                        </a:rPr>
                        <a:t>JUN</a:t>
                      </a:r>
                      <a:endParaRPr lang="en-US" sz="1600" b="1" i="0" u="none" strike="noStrike" dirty="0">
                        <a:solidFill>
                          <a:sysClr val="windowText" lastClr="000000"/>
                        </a:solidFill>
                        <a:effectLst/>
                        <a:latin typeface="Tw Cen MT"/>
                        <a:ea typeface="Verdana" pitchFamily="34" charset="0"/>
                      </a:endParaRPr>
                    </a:p>
                  </a:txBody>
                  <a:tcPr marL="9082" marR="9082" marT="9082" marB="0"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hMerge="1">
                  <a:txBody>
                    <a:bodyPr/>
                    <a:lstStyle/>
                    <a:p>
                      <a:endParaRPr lang="en-US"/>
                    </a:p>
                  </a:txBody>
                  <a:tcPr/>
                </a:tc>
                <a:tc gridSpan="2">
                  <a:txBody>
                    <a:bodyPr/>
                    <a:lstStyle/>
                    <a:p>
                      <a:pPr algn="ctr" fontAlgn="ctr"/>
                      <a:r>
                        <a:rPr lang="en-US" sz="1600" b="1" i="0" u="none" strike="noStrike" dirty="0">
                          <a:solidFill>
                            <a:sysClr val="windowText" lastClr="000000"/>
                          </a:solidFill>
                          <a:effectLst/>
                          <a:latin typeface="Tw Cen MT"/>
                          <a:ea typeface="Verdana" pitchFamily="34" charset="0"/>
                        </a:rPr>
                        <a:t>JUL</a:t>
                      </a:r>
                    </a:p>
                  </a:txBody>
                  <a:tcPr marL="9082" marR="9082" marT="9082" marB="0"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hMerge="1">
                  <a:txBody>
                    <a:bodyPr/>
                    <a:lstStyle/>
                    <a:p>
                      <a:pPr algn="ctr" fontAlgn="ctr"/>
                      <a:endParaRPr lang="en-US" sz="1600" b="1" i="0" u="none" strike="noStrike" dirty="0">
                        <a:solidFill>
                          <a:sysClr val="windowText" lastClr="000000"/>
                        </a:solidFill>
                        <a:effectLst/>
                        <a:latin typeface="Tw Cen MT"/>
                        <a:ea typeface="Verdana" pitchFamily="34" charset="0"/>
                      </a:endParaRPr>
                    </a:p>
                  </a:txBody>
                  <a:tcPr marL="9082" marR="9082" marT="9082" marB="0"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gridSpan="2">
                  <a:txBody>
                    <a:bodyPr/>
                    <a:lstStyle/>
                    <a:p>
                      <a:pPr algn="ctr" fontAlgn="ctr"/>
                      <a:r>
                        <a:rPr lang="en-US" sz="1600" b="1" i="0" u="none" strike="noStrike" dirty="0">
                          <a:solidFill>
                            <a:sysClr val="windowText" lastClr="000000"/>
                          </a:solidFill>
                          <a:effectLst/>
                          <a:latin typeface="Tw Cen MT"/>
                          <a:ea typeface="Verdana" pitchFamily="34" charset="0"/>
                        </a:rPr>
                        <a:t>AGST</a:t>
                      </a:r>
                    </a:p>
                  </a:txBody>
                  <a:tcPr marL="9082" marR="9082" marT="9082" marB="0"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hMerge="1">
                  <a:txBody>
                    <a:bodyPr/>
                    <a:lstStyle/>
                    <a:p>
                      <a:pPr algn="ctr" fontAlgn="ctr"/>
                      <a:endParaRPr lang="en-US" sz="1600" b="1" i="0" u="none" strike="noStrike" dirty="0">
                        <a:solidFill>
                          <a:sysClr val="windowText" lastClr="000000"/>
                        </a:solidFill>
                        <a:effectLst/>
                        <a:latin typeface="Tw Cen MT"/>
                        <a:ea typeface="Verdana" pitchFamily="34" charset="0"/>
                      </a:endParaRPr>
                    </a:p>
                  </a:txBody>
                  <a:tcPr marL="9082" marR="9082" marT="9082" marB="0"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gridSpan="2">
                  <a:txBody>
                    <a:bodyPr/>
                    <a:lstStyle/>
                    <a:p>
                      <a:pPr algn="ctr" fontAlgn="ctr"/>
                      <a:r>
                        <a:rPr lang="en-US" sz="1600" b="1" i="0" u="none" strike="noStrike" dirty="0">
                          <a:solidFill>
                            <a:sysClr val="windowText" lastClr="000000"/>
                          </a:solidFill>
                          <a:effectLst/>
                          <a:latin typeface="Tw Cen MT"/>
                          <a:ea typeface="Verdana" pitchFamily="34" charset="0"/>
                        </a:rPr>
                        <a:t>SEP</a:t>
                      </a:r>
                    </a:p>
                  </a:txBody>
                  <a:tcPr marL="9082" marR="9082" marT="9082" marB="0"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hMerge="1">
                  <a:txBody>
                    <a:bodyPr/>
                    <a:lstStyle/>
                    <a:p>
                      <a:pPr algn="ctr" fontAlgn="ctr"/>
                      <a:endParaRPr lang="en-US" sz="1600" b="1" i="0" u="none" strike="noStrike" dirty="0">
                        <a:solidFill>
                          <a:sysClr val="windowText" lastClr="000000"/>
                        </a:solidFill>
                        <a:effectLst/>
                        <a:latin typeface="Tw Cen MT"/>
                        <a:ea typeface="Verdana" pitchFamily="34" charset="0"/>
                      </a:endParaRPr>
                    </a:p>
                  </a:txBody>
                  <a:tcPr marL="9082" marR="9082" marT="9082" marB="0"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1"/>
                  </a:ext>
                </a:extLst>
              </a:tr>
              <a:tr h="247399">
                <a:tc gridSpan="2" vMerge="1">
                  <a:txBody>
                    <a:bodyPr/>
                    <a:lstStyle/>
                    <a:p>
                      <a:endParaRPr lang="en-US"/>
                    </a:p>
                  </a:txBody>
                  <a:tcPr/>
                </a:tc>
                <a:tc hMerge="1" vMerge="1">
                  <a:txBody>
                    <a:bodyPr/>
                    <a:lstStyle/>
                    <a:p>
                      <a:endParaRPr lang="en-US"/>
                    </a:p>
                  </a:txBody>
                  <a:tcPr/>
                </a:tc>
                <a:tc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1" u="none" strike="noStrike" dirty="0">
                          <a:effectLst/>
                          <a:latin typeface="Tw Cen MT"/>
                        </a:rPr>
                        <a:t>KEG</a:t>
                      </a:r>
                      <a:endParaRPr lang="en-US" sz="1600" b="1" i="0" u="none" strike="noStrike" dirty="0">
                        <a:solidFill>
                          <a:sysClr val="windowText" lastClr="000000"/>
                        </a:solidFill>
                        <a:effectLst/>
                        <a:latin typeface="Tw Cen MT"/>
                        <a:ea typeface="Verdana" pitchFamily="34" charset="0"/>
                      </a:endParaRPr>
                    </a:p>
                  </a:txBody>
                  <a:tcPr marL="9082" marR="9082" marT="9082" marB="0" anchor="ctr">
                    <a:lnL w="12700" cmpd="sng">
                      <a:solidFill>
                        <a:srgbClr val="5B9BD5"/>
                      </a:solid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1" u="none" strike="noStrike" dirty="0">
                          <a:effectLst/>
                          <a:latin typeface="Tw Cen MT"/>
                        </a:rPr>
                        <a:t>PAS</a:t>
                      </a:r>
                      <a:endParaRPr lang="en-US" sz="1600" b="1"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1" i="0" u="none" strike="noStrike" dirty="0">
                          <a:solidFill>
                            <a:sysClr val="windowText" lastClr="000000"/>
                          </a:solidFill>
                          <a:effectLst/>
                          <a:latin typeface="Tw Cen MT"/>
                          <a:ea typeface="Verdana" pitchFamily="34" charset="0"/>
                        </a:rPr>
                        <a:t>KEG</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1" i="0" u="none" strike="noStrike" dirty="0">
                          <a:solidFill>
                            <a:sysClr val="windowText" lastClr="000000"/>
                          </a:solidFill>
                          <a:effectLst/>
                          <a:latin typeface="Tw Cen MT"/>
                          <a:ea typeface="Verdana" pitchFamily="34" charset="0"/>
                        </a:rPr>
                        <a:t>PAS</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1" i="0" u="none" strike="noStrike" dirty="0">
                          <a:solidFill>
                            <a:sysClr val="windowText" lastClr="000000"/>
                          </a:solidFill>
                          <a:effectLst/>
                          <a:latin typeface="Tw Cen MT"/>
                          <a:ea typeface="Verdana" pitchFamily="34" charset="0"/>
                        </a:rPr>
                        <a:t>KEG</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1" i="0" u="none" strike="noStrike" dirty="0">
                          <a:solidFill>
                            <a:sysClr val="windowText" lastClr="000000"/>
                          </a:solidFill>
                          <a:effectLst/>
                          <a:latin typeface="Tw Cen MT"/>
                          <a:ea typeface="Verdana" pitchFamily="34" charset="0"/>
                        </a:rPr>
                        <a:t>PAS</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1" i="0" u="none" strike="noStrike" dirty="0">
                          <a:solidFill>
                            <a:sysClr val="windowText" lastClr="000000"/>
                          </a:solidFill>
                          <a:effectLst/>
                          <a:latin typeface="Tw Cen MT"/>
                          <a:ea typeface="Verdana" pitchFamily="34" charset="0"/>
                        </a:rPr>
                        <a:t>KEG</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1" i="0" u="none" strike="noStrike" dirty="0">
                          <a:solidFill>
                            <a:sysClr val="windowText" lastClr="000000"/>
                          </a:solidFill>
                          <a:effectLst/>
                          <a:latin typeface="Tw Cen MT"/>
                          <a:ea typeface="Verdana" pitchFamily="34" charset="0"/>
                        </a:rPr>
                        <a:t>PAS</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47399">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600" u="none" strike="noStrike" baseline="0" dirty="0">
                          <a:effectLst/>
                          <a:latin typeface="Tw Cen MT" panose="020B0602020104020603" pitchFamily="34" charset="0"/>
                        </a:rPr>
                        <a:t> </a:t>
                      </a:r>
                      <a:r>
                        <a:rPr lang="en-US" sz="1600" u="none" strike="noStrike" dirty="0">
                          <a:effectLst/>
                          <a:latin typeface="Tw Cen MT" panose="020B0602020104020603" pitchFamily="34" charset="0"/>
                        </a:rPr>
                        <a:t>PROMOSI KESEHATAN</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hMerge="1">
                  <a:txBody>
                    <a:bodyPr/>
                    <a:lstStyle/>
                    <a:p>
                      <a:endParaRPr lang="en-US"/>
                    </a:p>
                  </a:txBody>
                  <a:tcPr/>
                </a:tc>
                <a:tc hMerge="1">
                  <a:txBody>
                    <a:bodyPr/>
                    <a:lstStyle/>
                    <a:p>
                      <a:endParaRPr lang="en-US"/>
                    </a:p>
                  </a:txBody>
                  <a:tcPr/>
                </a:tc>
                <a:tc>
                  <a:txBody>
                    <a:bodyPr/>
                    <a:lstStyle/>
                    <a:p>
                      <a:pPr algn="ctr" fontAlgn="b"/>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000" b="0" i="0" u="none" strike="noStrike" dirty="0">
                          <a:solidFill>
                            <a:srgbClr val="000000"/>
                          </a:solidFill>
                          <a:effectLst/>
                          <a:latin typeface="Verdana" panose="020B0604030504040204" pitchFamily="34" charset="0"/>
                        </a:rPr>
                        <a:t> </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l" fontAlgn="b"/>
                      <a:r>
                        <a:rPr lang="en-US" sz="1000" b="0" i="0" u="none" strike="noStrike" dirty="0">
                          <a:solidFill>
                            <a:srgbClr val="000000"/>
                          </a:solidFill>
                          <a:effectLst/>
                          <a:latin typeface="Verdana" panose="020B0604030504040204" pitchFamily="34" charset="0"/>
                        </a:rPr>
                        <a:t> </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l" fontAlgn="b"/>
                      <a:r>
                        <a:rPr lang="en-US" sz="1600" b="0" i="0" u="none" strike="noStrike" dirty="0">
                          <a:solidFill>
                            <a:srgbClr val="000000"/>
                          </a:solidFill>
                          <a:effectLst/>
                          <a:latin typeface="Tw Cen MT" panose="020B0602020104020603" pitchFamily="34" charset="0"/>
                        </a:rPr>
                        <a:t> </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l" fontAlgn="b"/>
                      <a:r>
                        <a:rPr lang="en-US" sz="1600" b="0" i="0" u="none" strike="noStrike">
                          <a:solidFill>
                            <a:srgbClr val="000000"/>
                          </a:solidFill>
                          <a:effectLst/>
                          <a:latin typeface="Tw Cen MT" panose="020B0602020104020603" pitchFamily="34" charset="0"/>
                        </a:rPr>
                        <a:t> </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l" fontAlgn="b"/>
                      <a:endParaRPr lang="en-US" sz="1600" b="0" i="0" u="none" strike="noStrike">
                        <a:solidFill>
                          <a:srgbClr val="000000"/>
                        </a:solidFill>
                        <a:effectLst/>
                        <a:latin typeface="Tw Cen MT" panose="020B06020201040206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l" fontAlgn="b"/>
                      <a:endParaRPr lang="en-US" sz="1600" b="0" i="0" u="none" strike="noStrike" dirty="0">
                        <a:solidFill>
                          <a:srgbClr val="000000"/>
                        </a:solidFill>
                        <a:effectLst/>
                        <a:latin typeface="Tw Cen MT" panose="020B06020201040206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3"/>
                  </a:ext>
                </a:extLst>
              </a:tr>
              <a:tr h="24739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panose="020B0602020104020603" pitchFamily="34" charset="0"/>
                        </a:rPr>
                        <a:t>1</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r>
                        <a:rPr lang="en-US" sz="1600" u="none" strike="noStrike" dirty="0" err="1">
                          <a:effectLst/>
                          <a:latin typeface="Tw Cen MT"/>
                        </a:rPr>
                        <a:t>Penyuluhan</a:t>
                      </a:r>
                      <a:r>
                        <a:rPr lang="en-US" sz="1600" u="none" strike="noStrike" dirty="0">
                          <a:effectLst/>
                          <a:latin typeface="Tw Cen MT"/>
                        </a:rPr>
                        <a:t> media radio</a:t>
                      </a:r>
                      <a:endParaRPr lang="en-US" dirty="0"/>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1200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3</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1800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1200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1200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7343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2</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gridSpan="2">
                  <a:txBody>
                    <a:bodyPr/>
                    <a:lstStyle/>
                    <a:p>
                      <a:r>
                        <a:rPr lang="fi-FI" sz="1600" u="none" strike="noStrike" dirty="0">
                          <a:effectLst/>
                          <a:latin typeface="Tw Cen MT" panose="020B0602020104020603" pitchFamily="34" charset="0"/>
                        </a:rPr>
                        <a:t>Penyuluhan Kesehatan Jiwa ke masyarakat</a:t>
                      </a:r>
                      <a:endParaRPr lang="en-US" dirty="0"/>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pPr algn="ctr" fontAlgn="ct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270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300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400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5"/>
                  </a:ext>
                </a:extLst>
              </a:tr>
              <a:tr h="24739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3</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r>
                        <a:rPr lang="en-US" sz="1600" u="none" strike="noStrike" dirty="0">
                          <a:effectLst/>
                          <a:latin typeface="Tw Cen MT" panose="020B0602020104020603" pitchFamily="34" charset="0"/>
                        </a:rPr>
                        <a:t>Family Support Group </a:t>
                      </a:r>
                      <a:endParaRPr lang="en-US" dirty="0"/>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4739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4</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gridSpan="2">
                  <a:txBody>
                    <a:bodyPr/>
                    <a:lstStyle/>
                    <a:p>
                      <a:r>
                        <a:rPr lang="en-US" sz="1600" u="none" strike="noStrike" dirty="0" err="1">
                          <a:effectLst/>
                          <a:latin typeface="Tw Cen MT"/>
                        </a:rPr>
                        <a:t>Konsultasi</a:t>
                      </a:r>
                      <a:r>
                        <a:rPr lang="en-US" sz="1600" u="none" strike="noStrike" dirty="0">
                          <a:effectLst/>
                          <a:latin typeface="Tw Cen MT"/>
                        </a:rPr>
                        <a:t> </a:t>
                      </a:r>
                      <a:r>
                        <a:rPr lang="en-US" sz="1600" u="none" strike="noStrike" dirty="0" err="1">
                          <a:effectLst/>
                          <a:latin typeface="Tw Cen MT"/>
                        </a:rPr>
                        <a:t>keluarga</a:t>
                      </a:r>
                      <a:r>
                        <a:rPr lang="en-US" sz="1600" u="none" strike="noStrike" dirty="0">
                          <a:effectLst/>
                          <a:latin typeface="Tw Cen MT"/>
                        </a:rPr>
                        <a:t> </a:t>
                      </a:r>
                      <a:r>
                        <a:rPr lang="en-US" sz="1600" u="none" strike="noStrike" dirty="0" err="1">
                          <a:effectLst/>
                          <a:latin typeface="Tw Cen MT"/>
                        </a:rPr>
                        <a:t>pasien</a:t>
                      </a:r>
                      <a:endParaRPr lang="en-US" dirty="0"/>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pPr algn="ctr" fontAlgn="ct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1</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18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7"/>
                  </a:ext>
                </a:extLst>
              </a:tr>
              <a:tr h="30546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panose="020B0602020104020603" pitchFamily="34" charset="0"/>
                        </a:rPr>
                        <a:t>5</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r>
                        <a:rPr lang="en-US" sz="1600" u="none" strike="noStrike" dirty="0" err="1">
                          <a:effectLst/>
                          <a:latin typeface="Tw Cen MT"/>
                        </a:rPr>
                        <a:t>Kunjungan</a:t>
                      </a:r>
                      <a:r>
                        <a:rPr lang="en-US" sz="1600" u="none" strike="noStrike" dirty="0">
                          <a:effectLst/>
                          <a:latin typeface="Tw Cen MT"/>
                        </a:rPr>
                        <a:t> </a:t>
                      </a:r>
                      <a:r>
                        <a:rPr lang="en-US" sz="1600" u="none" strike="noStrike" dirty="0" err="1">
                          <a:effectLst/>
                          <a:latin typeface="Tw Cen MT"/>
                        </a:rPr>
                        <a:t>ke</a:t>
                      </a:r>
                      <a:r>
                        <a:rPr lang="en-US" sz="1600" u="none" strike="noStrike" dirty="0">
                          <a:effectLst/>
                          <a:latin typeface="Tw Cen MT"/>
                        </a:rPr>
                        <a:t> </a:t>
                      </a:r>
                      <a:r>
                        <a:rPr lang="en-US" sz="1600" u="none" strike="noStrike" dirty="0" err="1">
                          <a:effectLst/>
                          <a:latin typeface="Tw Cen MT"/>
                        </a:rPr>
                        <a:t>rumah</a:t>
                      </a:r>
                      <a:r>
                        <a:rPr lang="en-US" sz="1600" u="none" strike="noStrike" dirty="0">
                          <a:effectLst/>
                          <a:latin typeface="Tw Cen MT"/>
                        </a:rPr>
                        <a:t> </a:t>
                      </a:r>
                      <a:r>
                        <a:rPr lang="en-US" sz="1600" u="none" strike="noStrike" dirty="0" err="1">
                          <a:effectLst/>
                          <a:latin typeface="Tw Cen MT"/>
                        </a:rPr>
                        <a:t>pasien</a:t>
                      </a:r>
                      <a:endParaRPr lang="en-US" dirty="0"/>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4739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panose="020B0602020104020603" pitchFamily="34" charset="0"/>
                        </a:rPr>
                        <a:t>6</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gridSpan="2">
                  <a:txBody>
                    <a:bodyPr/>
                    <a:lstStyle/>
                    <a:p>
                      <a:r>
                        <a:rPr lang="en-US" sz="1600" u="none" strike="noStrike" dirty="0">
                          <a:effectLst/>
                          <a:latin typeface="Tw Cen MT"/>
                        </a:rPr>
                        <a:t>PKRS di </a:t>
                      </a:r>
                      <a:r>
                        <a:rPr lang="en-US" sz="1600" u="none" strike="noStrike" dirty="0" err="1">
                          <a:effectLst/>
                          <a:latin typeface="Tw Cen MT"/>
                        </a:rPr>
                        <a:t>rawat</a:t>
                      </a:r>
                      <a:r>
                        <a:rPr lang="en-US" sz="1600" u="none" strike="noStrike" dirty="0">
                          <a:effectLst/>
                          <a:latin typeface="Tw Cen MT"/>
                        </a:rPr>
                        <a:t> </a:t>
                      </a:r>
                      <a:r>
                        <a:rPr lang="en-US" sz="1600" u="none" strike="noStrike" dirty="0" err="1">
                          <a:effectLst/>
                          <a:latin typeface="Tw Cen MT"/>
                        </a:rPr>
                        <a:t>jalan</a:t>
                      </a:r>
                      <a:endParaRPr lang="en-US" dirty="0"/>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pPr algn="ctr" fontAlgn="ct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246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2</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140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160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262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9"/>
                  </a:ext>
                </a:extLst>
              </a:tr>
              <a:tr h="247399">
                <a:tc>
                  <a:txBody>
                    <a:bodyPr/>
                    <a:lstStyle/>
                    <a:p>
                      <a:pPr algn="ctr" fontAlgn="ctr"/>
                      <a:r>
                        <a:rPr lang="en-US" sz="1600" b="0" i="0" u="none" strike="noStrike" dirty="0">
                          <a:solidFill>
                            <a:sysClr val="windowText" lastClr="000000"/>
                          </a:solidFill>
                          <a:effectLst/>
                          <a:latin typeface="Tw Cen MT" panose="020B0602020104020603" pitchFamily="34" charset="0"/>
                          <a:ea typeface="Verdana" pitchFamily="34" charset="0"/>
                        </a:rPr>
                        <a:t>7</a:t>
                      </a: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gridSpan="2">
                  <a:txBody>
                    <a:bodyPr/>
                    <a:lstStyle/>
                    <a:p>
                      <a:r>
                        <a:rPr lang="en-US" sz="1600" dirty="0">
                          <a:latin typeface="Tw Cen MT" panose="020B0602020104020603" pitchFamily="34" charset="0"/>
                        </a:rPr>
                        <a:t>PKRS di </a:t>
                      </a:r>
                      <a:r>
                        <a:rPr lang="en-US" sz="1600" dirty="0" err="1">
                          <a:latin typeface="Tw Cen MT" panose="020B0602020104020603" pitchFamily="34" charset="0"/>
                        </a:rPr>
                        <a:t>rawat</a:t>
                      </a:r>
                      <a:r>
                        <a:rPr lang="en-US" sz="1600" dirty="0">
                          <a:latin typeface="Tw Cen MT" panose="020B0602020104020603" pitchFamily="34" charset="0"/>
                        </a:rPr>
                        <a:t> </a:t>
                      </a:r>
                      <a:r>
                        <a:rPr lang="en-US" sz="1600" dirty="0" err="1">
                          <a:latin typeface="Tw Cen MT" panose="020B0602020104020603" pitchFamily="34" charset="0"/>
                        </a:rPr>
                        <a:t>inap</a:t>
                      </a:r>
                      <a:endParaRPr lang="en-US" sz="1600" dirty="0">
                        <a:latin typeface="Tw Cen MT" panose="020B0602020104020603"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endParaRPr lang="en-US"/>
                    </a:p>
                  </a:txBody>
                  <a:tcPr/>
                </a:tc>
                <a:tc>
                  <a:txBody>
                    <a:bodyPr/>
                    <a:lstStyle/>
                    <a:p>
                      <a:pPr algn="ctr" fontAlgn="b"/>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4181284351"/>
                  </a:ext>
                </a:extLst>
              </a:tr>
              <a:tr h="24739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0" i="0" u="none" strike="noStrike" dirty="0">
                          <a:solidFill>
                            <a:schemeClr val="tx1"/>
                          </a:solidFill>
                          <a:effectLst/>
                          <a:latin typeface="Tw Cen MT" panose="020B0602020104020603" pitchFamily="34" charset="0"/>
                          <a:ea typeface="+mn-ea"/>
                        </a:rPr>
                        <a:t>8</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r>
                        <a:rPr lang="id-ID" sz="1600" u="none" strike="noStrike" dirty="0">
                          <a:effectLst/>
                          <a:latin typeface="Tw Cen MT" panose="020B0602020104020603" pitchFamily="34" charset="0"/>
                        </a:rPr>
                        <a:t>Pembuatan Media Penyuluhan</a:t>
                      </a:r>
                      <a:endParaRPr lang="en-US" dirty="0"/>
                    </a:p>
                  </a:txBody>
                  <a:tcPr marL="0" marR="0" marT="0"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130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1</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160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206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515835335"/>
                  </a:ext>
                </a:extLst>
              </a:tr>
              <a:tr h="24739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0" i="0" u="none" strike="noStrike" dirty="0">
                          <a:solidFill>
                            <a:schemeClr val="tx1"/>
                          </a:solidFill>
                          <a:effectLst/>
                          <a:latin typeface="Tw Cen MT" panose="020B0602020104020603" pitchFamily="34" charset="0"/>
                          <a:ea typeface="+mn-ea"/>
                        </a:rPr>
                        <a:t>9</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gridSpan="2">
                  <a:txBody>
                    <a:bodyPr/>
                    <a:lstStyle/>
                    <a:p>
                      <a:r>
                        <a:rPr lang="id-ID" sz="1600" u="none" strike="noStrike" dirty="0">
                          <a:effectLst/>
                          <a:latin typeface="Tw Cen MT" panose="020B0602020104020603" pitchFamily="34" charset="0"/>
                        </a:rPr>
                        <a:t>Pembentukan Wilayah Binaan</a:t>
                      </a:r>
                      <a:r>
                        <a:rPr lang="en-US" sz="1600" u="none" strike="noStrike" dirty="0">
                          <a:effectLst/>
                          <a:latin typeface="Tw Cen MT" panose="020B0602020104020603" pitchFamily="34" charset="0"/>
                        </a:rPr>
                        <a:t> </a:t>
                      </a:r>
                      <a:endParaRPr lang="en-US" dirty="0"/>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pPr algn="ctr" fontAlgn="ct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456240769"/>
                  </a:ext>
                </a:extLst>
              </a:tr>
              <a:tr h="473436">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rPr>
                        <a:t>INTEGRASI PELAYANAN KESEHATAN JIWA</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p>
                      <a:pPr algn="ctr" fontAlgn="b"/>
                      <a:r>
                        <a:rPr lang="en-US" sz="16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47399">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600" u="none" strike="noStrike" dirty="0">
                          <a:effectLst/>
                          <a:latin typeface="Tw Cen MT" panose="020B0602020104020603" pitchFamily="34" charset="0"/>
                        </a:rPr>
                        <a:t>KERJASAMA LINTAS SEKTOR</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endParaRPr lang="en-US"/>
                    </a:p>
                  </a:txBody>
                  <a:tcPr/>
                </a:tc>
                <a:tc hMerge="1">
                  <a:txBody>
                    <a:bodyPr/>
                    <a:lstStyle/>
                    <a:p>
                      <a:endParaRPr lang="en-US"/>
                    </a:p>
                  </a:txBody>
                  <a:tcPr/>
                </a:tc>
                <a:tc>
                  <a:txBody>
                    <a:bodyPr/>
                    <a:lstStyle/>
                    <a:p>
                      <a:pPr algn="ctr" fontAlgn="b"/>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 </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11"/>
                  </a:ext>
                </a:extLst>
              </a:tr>
              <a:tr h="24739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1</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pPr algn="l" fontAlgn="ctr"/>
                      <a:r>
                        <a:rPr lang="en-US" sz="1600" u="none" strike="noStrike" dirty="0" err="1">
                          <a:effectLst/>
                          <a:latin typeface="Tw Cen MT"/>
                        </a:rPr>
                        <a:t>Penerimaan</a:t>
                      </a:r>
                      <a:r>
                        <a:rPr lang="en-US" sz="1600" u="none" strike="noStrike" dirty="0">
                          <a:effectLst/>
                          <a:latin typeface="Tw Cen MT"/>
                        </a:rPr>
                        <a:t> PGOT</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ctr"/>
                      <a:r>
                        <a:rPr lang="en-US" sz="1600" u="none" strike="noStrike" dirty="0" err="1">
                          <a:effectLst/>
                          <a:latin typeface="Tw Cen MT"/>
                        </a:rPr>
                        <a:t>Penerimaan</a:t>
                      </a:r>
                      <a:r>
                        <a:rPr lang="en-US" sz="1600" u="none" strike="noStrike" dirty="0">
                          <a:effectLst/>
                          <a:latin typeface="Tw Cen MT"/>
                        </a:rPr>
                        <a:t> PGOT</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 -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4739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2</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gridSpan="2">
                  <a:txBody>
                    <a:bodyPr/>
                    <a:lstStyle/>
                    <a:p>
                      <a:pPr algn="l" fontAlgn="ctr"/>
                      <a:r>
                        <a:rPr lang="en-US" sz="1600" u="none" strike="noStrike" dirty="0" err="1">
                          <a:effectLst/>
                          <a:latin typeface="Tw Cen MT"/>
                        </a:rPr>
                        <a:t>Penerimaan</a:t>
                      </a:r>
                      <a:r>
                        <a:rPr lang="en-US" sz="1600" u="none" strike="noStrike" dirty="0">
                          <a:effectLst/>
                          <a:latin typeface="Tw Cen MT"/>
                        </a:rPr>
                        <a:t> </a:t>
                      </a:r>
                      <a:r>
                        <a:rPr lang="en-US" sz="1600" u="none" strike="noStrike" dirty="0" err="1">
                          <a:effectLst/>
                          <a:latin typeface="Tw Cen MT"/>
                        </a:rPr>
                        <a:t>pasien</a:t>
                      </a:r>
                      <a:r>
                        <a:rPr lang="en-US" sz="1600" u="none" strike="noStrike" dirty="0">
                          <a:effectLst/>
                          <a:latin typeface="Tw Cen MT"/>
                        </a:rPr>
                        <a:t> </a:t>
                      </a:r>
                      <a:r>
                        <a:rPr lang="en-US" sz="1600" u="none" strike="noStrike" dirty="0" err="1">
                          <a:effectLst/>
                          <a:latin typeface="Tw Cen MT"/>
                        </a:rPr>
                        <a:t>panti</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pPr algn="l" fontAlgn="ctr"/>
                      <a:r>
                        <a:rPr lang="en-US" sz="1600" u="none" strike="noStrike" dirty="0" err="1">
                          <a:effectLst/>
                          <a:latin typeface="Tw Cen MT"/>
                        </a:rPr>
                        <a:t>Penerimaan</a:t>
                      </a:r>
                      <a:r>
                        <a:rPr lang="en-US" sz="1600" u="none" strike="noStrike" dirty="0">
                          <a:effectLst/>
                          <a:latin typeface="Tw Cen MT"/>
                        </a:rPr>
                        <a:t> </a:t>
                      </a:r>
                      <a:r>
                        <a:rPr lang="en-US" sz="1600" u="none" strike="noStrike" dirty="0" err="1">
                          <a:effectLst/>
                          <a:latin typeface="Tw Cen MT"/>
                        </a:rPr>
                        <a:t>pasien</a:t>
                      </a:r>
                      <a:r>
                        <a:rPr lang="en-US" sz="1600" u="none" strike="noStrike" dirty="0">
                          <a:effectLst/>
                          <a:latin typeface="Tw Cen MT"/>
                        </a:rPr>
                        <a:t> </a:t>
                      </a:r>
                      <a:r>
                        <a:rPr lang="en-US" sz="1600" u="none" strike="noStrike" dirty="0" err="1">
                          <a:effectLst/>
                          <a:latin typeface="Tw Cen MT"/>
                        </a:rPr>
                        <a:t>panti</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13"/>
                  </a:ext>
                </a:extLst>
              </a:tr>
              <a:tr h="30546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3</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pPr algn="l" fontAlgn="ctr"/>
                      <a:r>
                        <a:rPr lang="en-US" sz="1600" u="none" strike="noStrike" dirty="0" err="1">
                          <a:effectLst/>
                          <a:latin typeface="Tw Cen MT"/>
                        </a:rPr>
                        <a:t>Penjemputan</a:t>
                      </a:r>
                      <a:r>
                        <a:rPr lang="en-US" sz="1600" u="none" strike="noStrike" dirty="0">
                          <a:effectLst/>
                          <a:latin typeface="Tw Cen MT"/>
                        </a:rPr>
                        <a:t> </a:t>
                      </a:r>
                      <a:r>
                        <a:rPr lang="en-US" sz="1600" u="none" strike="noStrike" dirty="0" err="1">
                          <a:effectLst/>
                          <a:latin typeface="Tw Cen MT"/>
                        </a:rPr>
                        <a:t>pasien</a:t>
                      </a:r>
                      <a:r>
                        <a:rPr lang="en-US" sz="1600" u="none" strike="noStrike" dirty="0">
                          <a:effectLst/>
                          <a:latin typeface="Tw Cen MT"/>
                        </a:rPr>
                        <a:t> </a:t>
                      </a:r>
                      <a:r>
                        <a:rPr lang="en-US" sz="1600" u="none" strike="noStrike" dirty="0" err="1">
                          <a:effectLst/>
                          <a:latin typeface="Tw Cen MT"/>
                        </a:rPr>
                        <a:t>pasung</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ctr"/>
                      <a:r>
                        <a:rPr lang="en-US" sz="1600" u="none" strike="noStrike" dirty="0" err="1">
                          <a:effectLst/>
                          <a:latin typeface="Tw Cen MT"/>
                        </a:rPr>
                        <a:t>Penjemputan</a:t>
                      </a:r>
                      <a:r>
                        <a:rPr lang="en-US" sz="1600" u="none" strike="noStrike" dirty="0">
                          <a:effectLst/>
                          <a:latin typeface="Tw Cen MT"/>
                        </a:rPr>
                        <a:t> </a:t>
                      </a:r>
                      <a:r>
                        <a:rPr lang="en-US" sz="1600" u="none" strike="noStrike" dirty="0" err="1">
                          <a:effectLst/>
                          <a:latin typeface="Tw Cen MT"/>
                        </a:rPr>
                        <a:t>pasien</a:t>
                      </a:r>
                      <a:r>
                        <a:rPr lang="en-US" sz="1600" u="none" strike="noStrike" dirty="0">
                          <a:effectLst/>
                          <a:latin typeface="Tw Cen MT"/>
                        </a:rPr>
                        <a:t> </a:t>
                      </a:r>
                      <a:r>
                        <a:rPr lang="en-US" sz="1600" u="none" strike="noStrike" dirty="0" err="1">
                          <a:effectLst/>
                          <a:latin typeface="Tw Cen MT"/>
                        </a:rPr>
                        <a:t>pasung</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r>
                        <a:rPr lang="en-US" sz="1600" b="0" i="0" u="none" strike="noStrike" baseline="0" dirty="0">
                          <a:solidFill>
                            <a:srgbClr val="000000"/>
                          </a:solidFill>
                          <a:effectLst/>
                          <a:latin typeface="Tw Cen MT" panose="020B0602020104020603" pitchFamily="34" charset="0"/>
                        </a:rPr>
                        <a:t>  </a:t>
                      </a: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47399">
                <a:tc>
                  <a:txBody>
                    <a:bodyPr/>
                    <a:lstStyle/>
                    <a:p>
                      <a:pPr lvl="0" algn="ctr">
                        <a:buNone/>
                      </a:pPr>
                      <a:r>
                        <a:rPr lang="en-US" sz="1600" u="none" strike="noStrike" dirty="0">
                          <a:effectLst/>
                          <a:latin typeface="Tw Cen MT"/>
                        </a:rPr>
                        <a:t>4</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pPr lvl="0" algn="l">
                        <a:buNone/>
                      </a:pPr>
                      <a:r>
                        <a:rPr lang="en-US" sz="1600" u="none" strike="noStrike" dirty="0" err="1">
                          <a:effectLst/>
                          <a:latin typeface="Tw Cen MT"/>
                        </a:rPr>
                        <a:t>Pengarusutamaan</a:t>
                      </a:r>
                      <a:r>
                        <a:rPr lang="en-US" sz="1600" u="none" strike="noStrike" dirty="0">
                          <a:effectLst/>
                          <a:latin typeface="Tw Cen MT"/>
                        </a:rPr>
                        <a:t> Gender</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pPr lvl="0" algn="l">
                        <a:buNone/>
                      </a:pPr>
                      <a:r>
                        <a:rPr lang="en-US" sz="1600" u="none" strike="noStrike" dirty="0" err="1">
                          <a:effectLst/>
                          <a:latin typeface="Tw Cen MT"/>
                        </a:rPr>
                        <a:t>Pengarusutamaan</a:t>
                      </a:r>
                      <a:r>
                        <a:rPr lang="en-US" sz="1600" u="none" strike="noStrike" dirty="0">
                          <a:effectLst/>
                          <a:latin typeface="Tw Cen MT"/>
                        </a:rPr>
                        <a:t> Gender</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30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1</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50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986418879"/>
                  </a:ext>
                </a:extLst>
              </a:tr>
              <a:tr h="38177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5</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pPr algn="l" fontAlgn="ctr"/>
                      <a:r>
                        <a:rPr lang="en-US" sz="1600" u="none" strike="noStrike" dirty="0" err="1">
                          <a:effectLst/>
                          <a:latin typeface="Tw Cen MT"/>
                        </a:rPr>
                        <a:t>Rapat</a:t>
                      </a:r>
                      <a:r>
                        <a:rPr lang="en-US" sz="1600" u="none" strike="noStrike" dirty="0">
                          <a:effectLst/>
                          <a:latin typeface="Tw Cen MT"/>
                        </a:rPr>
                        <a:t> </a:t>
                      </a:r>
                      <a:r>
                        <a:rPr lang="en-US" sz="1600" u="none" strike="noStrike" dirty="0" err="1">
                          <a:effectLst/>
                          <a:latin typeface="Tw Cen MT"/>
                        </a:rPr>
                        <a:t>Koordinasi</a:t>
                      </a:r>
                      <a:r>
                        <a:rPr lang="en-US" sz="1600" u="none" strike="noStrike" dirty="0">
                          <a:effectLst/>
                          <a:latin typeface="Tw Cen MT"/>
                        </a:rPr>
                        <a:t> Lintas </a:t>
                      </a:r>
                      <a:r>
                        <a:rPr lang="en-US" sz="1600" u="none" strike="noStrike" dirty="0" err="1">
                          <a:effectLst/>
                          <a:latin typeface="Tw Cen MT"/>
                        </a:rPr>
                        <a:t>Sektor</a:t>
                      </a:r>
                      <a:endParaRPr lang="en-US" sz="1600" u="none" strike="noStrike" dirty="0">
                        <a:effectLst/>
                        <a:latin typeface="Tw Cen MT"/>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ctr"/>
                      <a:r>
                        <a:rPr lang="en-US" sz="1600" u="none" strike="noStrike" dirty="0" err="1">
                          <a:effectLst/>
                          <a:latin typeface="Tw Cen MT"/>
                        </a:rPr>
                        <a:t>Rapat</a:t>
                      </a:r>
                      <a:r>
                        <a:rPr lang="en-US" sz="1600" u="none" strike="noStrike" dirty="0">
                          <a:effectLst/>
                          <a:latin typeface="Tw Cen MT"/>
                        </a:rPr>
                        <a:t> </a:t>
                      </a:r>
                      <a:r>
                        <a:rPr lang="en-US" sz="1600" u="none" strike="noStrike" dirty="0" err="1">
                          <a:effectLst/>
                          <a:latin typeface="Tw Cen MT"/>
                        </a:rPr>
                        <a:t>Koordinasi</a:t>
                      </a:r>
                      <a:r>
                        <a:rPr lang="en-US" sz="1600" u="none" strike="noStrike" dirty="0">
                          <a:effectLst/>
                          <a:latin typeface="Tw Cen MT"/>
                        </a:rPr>
                        <a:t> Lintas </a:t>
                      </a:r>
                      <a:r>
                        <a:rPr lang="en-US" sz="1600" u="none" strike="noStrike" dirty="0" err="1">
                          <a:effectLst/>
                          <a:latin typeface="Tw Cen MT"/>
                        </a:rPr>
                        <a:t>Sektor</a:t>
                      </a:r>
                      <a:endParaRPr lang="en-US" sz="1600" u="none" strike="noStrike" dirty="0">
                        <a:effectLst/>
                        <a:latin typeface="Tw Cen MT"/>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1</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4739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6</a:t>
                      </a: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gridSpan="2">
                  <a:txBody>
                    <a:bodyPr/>
                    <a:lstStyle/>
                    <a:p>
                      <a:pPr algn="l" fontAlgn="ctr"/>
                      <a:r>
                        <a:rPr lang="en-US" sz="1600" u="none" strike="noStrike" dirty="0" err="1">
                          <a:effectLst/>
                          <a:latin typeface="Tw Cen MT"/>
                        </a:rPr>
                        <a:t>Pelatihan</a:t>
                      </a:r>
                      <a:r>
                        <a:rPr lang="en-US" sz="1600" u="none" strike="noStrike" dirty="0">
                          <a:effectLst/>
                          <a:latin typeface="Tw Cen MT"/>
                        </a:rPr>
                        <a:t> Kader Kesehatan</a:t>
                      </a: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pPr algn="l" fontAlgn="ctr"/>
                      <a:r>
                        <a:rPr lang="en-US" sz="1600" u="none" strike="noStrike" dirty="0" err="1">
                          <a:effectLst/>
                          <a:latin typeface="Tw Cen MT"/>
                        </a:rPr>
                        <a:t>Pelatihan</a:t>
                      </a:r>
                      <a:r>
                        <a:rPr lang="en-US" sz="1600" u="none" strike="noStrike" dirty="0">
                          <a:effectLst/>
                          <a:latin typeface="Tw Cen MT"/>
                        </a:rPr>
                        <a:t> Kader Kesehatan</a:t>
                      </a: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17"/>
                  </a:ext>
                </a:extLst>
              </a:tr>
              <a:tr h="24739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7</a:t>
                      </a:r>
                    </a:p>
                  </a:txBody>
                  <a:tcPr marL="9082" marR="9082" marT="9082"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gridSpan="2">
                  <a:txBody>
                    <a:bodyPr/>
                    <a:lstStyle/>
                    <a:p>
                      <a:pPr algn="l" fontAlgn="ctr"/>
                      <a:r>
                        <a:rPr lang="en-US" sz="1600" u="none" strike="noStrike" dirty="0">
                          <a:effectLst/>
                          <a:latin typeface="Tw Cen MT" panose="020B0602020104020603" pitchFamily="34" charset="0"/>
                        </a:rPr>
                        <a:t>UPSK</a:t>
                      </a:r>
                      <a:endParaRPr lang="en-US" sz="1600" u="none" strike="noStrike" dirty="0">
                        <a:effectLst/>
                        <a:latin typeface="Tw Cen MT"/>
                      </a:endParaRPr>
                    </a:p>
                  </a:txBody>
                  <a:tcPr marL="9082" marR="9082" marT="9082"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hMerge="1">
                  <a:txBody>
                    <a:bodyPr/>
                    <a:lstStyle/>
                    <a:p>
                      <a:pPr algn="l" fontAlgn="ctr"/>
                      <a:r>
                        <a:rPr lang="en-US" sz="1600" u="none" strike="noStrike" dirty="0">
                          <a:effectLst/>
                          <a:latin typeface="Tw Cen MT" panose="020B0602020104020603" pitchFamily="34" charset="0"/>
                        </a:rPr>
                        <a:t>UPSK</a:t>
                      </a:r>
                      <a:endParaRPr lang="en-US" sz="1600" u="none" strike="noStrike" dirty="0">
                        <a:effectLst/>
                        <a:latin typeface="Tw Cen MT"/>
                      </a:endParaRPr>
                    </a:p>
                  </a:txBody>
                  <a:tcPr marL="9082" marR="9082" marT="9082"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a:t>
                      </a:r>
                    </a:p>
                  </a:txBody>
                  <a:tcPr marL="9525" marR="9525" marT="9525" marB="0" anchor="b">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bl>
          </a:graphicData>
        </a:graphic>
      </p:graphicFrame>
      <p:sp>
        <p:nvSpPr>
          <p:cNvPr id="5" name="Rounded Rectangle 5">
            <a:extLst>
              <a:ext uri="{FF2B5EF4-FFF2-40B4-BE49-F238E27FC236}">
                <a16:creationId xmlns:a16="http://schemas.microsoft.com/office/drawing/2014/main" id="{5224E84E-BD38-402A-A2B3-698A2B59054D}"/>
              </a:ext>
            </a:extLst>
          </p:cNvPr>
          <p:cNvSpPr/>
          <p:nvPr/>
        </p:nvSpPr>
        <p:spPr>
          <a:xfrm>
            <a:off x="1272210" y="71282"/>
            <a:ext cx="4514636"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PKRS DAN KESWAMAS</a:t>
            </a:r>
            <a:endParaRPr lang="en-US" sz="2800" dirty="0">
              <a:solidFill>
                <a:schemeClr val="bg1"/>
              </a:solidFill>
              <a:latin typeface="Tw Cen MT Condensed" panose="020B0606020104020203" pitchFamily="34" charset="0"/>
            </a:endParaRPr>
          </a:p>
        </p:txBody>
      </p:sp>
      <p:sp>
        <p:nvSpPr>
          <p:cNvPr id="2" name="Slide Number Placeholder 1">
            <a:extLst>
              <a:ext uri="{FF2B5EF4-FFF2-40B4-BE49-F238E27FC236}">
                <a16:creationId xmlns:a16="http://schemas.microsoft.com/office/drawing/2014/main" id="{3A8C2499-1775-4879-A293-467F43C3C23C}"/>
              </a:ext>
            </a:extLst>
          </p:cNvPr>
          <p:cNvSpPr>
            <a:spLocks noGrp="1"/>
          </p:cNvSpPr>
          <p:nvPr>
            <p:ph type="sldNum" sz="quarter" idx="12"/>
          </p:nvPr>
        </p:nvSpPr>
        <p:spPr/>
        <p:txBody>
          <a:bodyPr/>
          <a:lstStyle/>
          <a:p>
            <a:fld id="{565CE74E-AB26-4998-AD42-012C4C1AD076}" type="slidenum">
              <a:rPr lang="zh-CN" altLang="en-US" smtClean="0"/>
              <a:t>36</a:t>
            </a:fld>
            <a:endParaRPr lang="zh-CN" altLang="en-US" dirty="0"/>
          </a:p>
        </p:txBody>
      </p:sp>
      <p:pic>
        <p:nvPicPr>
          <p:cNvPr id="6" name="Picture 5">
            <a:extLst>
              <a:ext uri="{FF2B5EF4-FFF2-40B4-BE49-F238E27FC236}">
                <a16:creationId xmlns:a16="http://schemas.microsoft.com/office/drawing/2014/main" id="{5563A5F7-AD39-40A9-ABFB-44226C1EE47C}"/>
              </a:ext>
            </a:extLst>
          </p:cNvPr>
          <p:cNvPicPr>
            <a:picLocks noChangeAspect="1"/>
          </p:cNvPicPr>
          <p:nvPr/>
        </p:nvPicPr>
        <p:blipFill>
          <a:blip r:embed="rId3"/>
          <a:stretch>
            <a:fillRect/>
          </a:stretch>
        </p:blipFill>
        <p:spPr>
          <a:xfrm>
            <a:off x="0" y="-114663"/>
            <a:ext cx="974196" cy="974196"/>
          </a:xfrm>
          <a:prstGeom prst="rect">
            <a:avLst/>
          </a:prstGeom>
        </p:spPr>
      </p:pic>
    </p:spTree>
    <p:extLst>
      <p:ext uri="{BB962C8B-B14F-4D97-AF65-F5344CB8AC3E}">
        <p14:creationId xmlns:p14="http://schemas.microsoft.com/office/powerpoint/2010/main" val="8157777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5">
            <a:extLst>
              <a:ext uri="{FF2B5EF4-FFF2-40B4-BE49-F238E27FC236}">
                <a16:creationId xmlns:a16="http://schemas.microsoft.com/office/drawing/2014/main" id="{B765D9A2-ED1B-4F24-836F-C9A55FE6AC00}"/>
              </a:ext>
            </a:extLst>
          </p:cNvPr>
          <p:cNvSpPr/>
          <p:nvPr/>
        </p:nvSpPr>
        <p:spPr>
          <a:xfrm>
            <a:off x="1291634" y="201246"/>
            <a:ext cx="4129310" cy="36617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REHAB PSIKOSOSIAL</a:t>
            </a:r>
            <a:endParaRPr lang="en-US" sz="2400" dirty="0">
              <a:solidFill>
                <a:schemeClr val="bg1"/>
              </a:solidFill>
              <a:latin typeface="Tw Cen MT Condensed" panose="020B0606020104020203" pitchFamily="34" charset="0"/>
            </a:endParaRPr>
          </a:p>
        </p:txBody>
      </p:sp>
      <p:sp>
        <p:nvSpPr>
          <p:cNvPr id="3" name="Slide Number Placeholder 2">
            <a:extLst>
              <a:ext uri="{FF2B5EF4-FFF2-40B4-BE49-F238E27FC236}">
                <a16:creationId xmlns:a16="http://schemas.microsoft.com/office/drawing/2014/main" id="{CF690FF3-88CF-49D3-8548-5C4561263448}"/>
              </a:ext>
            </a:extLst>
          </p:cNvPr>
          <p:cNvSpPr>
            <a:spLocks noGrp="1"/>
          </p:cNvSpPr>
          <p:nvPr>
            <p:ph type="sldNum" sz="quarter" idx="12"/>
          </p:nvPr>
        </p:nvSpPr>
        <p:spPr/>
        <p:txBody>
          <a:bodyPr/>
          <a:lstStyle/>
          <a:p>
            <a:fld id="{565CE74E-AB26-4998-AD42-012C4C1AD076}" type="slidenum">
              <a:rPr lang="zh-CN" altLang="en-US" sz="1100" smtClean="0"/>
              <a:t>37</a:t>
            </a:fld>
            <a:endParaRPr lang="zh-CN" altLang="en-US" sz="1100"/>
          </a:p>
        </p:txBody>
      </p:sp>
      <p:pic>
        <p:nvPicPr>
          <p:cNvPr id="6" name="Picture 5">
            <a:extLst>
              <a:ext uri="{FF2B5EF4-FFF2-40B4-BE49-F238E27FC236}">
                <a16:creationId xmlns:a16="http://schemas.microsoft.com/office/drawing/2014/main" id="{B8F5FDD2-03A2-4A42-98BC-06C99A006778}"/>
              </a:ext>
            </a:extLst>
          </p:cNvPr>
          <p:cNvPicPr>
            <a:picLocks noChangeAspect="1"/>
          </p:cNvPicPr>
          <p:nvPr/>
        </p:nvPicPr>
        <p:blipFill>
          <a:blip r:embed="rId3"/>
          <a:stretch>
            <a:fillRect/>
          </a:stretch>
        </p:blipFill>
        <p:spPr>
          <a:xfrm>
            <a:off x="71776" y="0"/>
            <a:ext cx="920576" cy="914479"/>
          </a:xfrm>
          <a:prstGeom prst="rect">
            <a:avLst/>
          </a:prstGeom>
        </p:spPr>
      </p:pic>
      <p:graphicFrame>
        <p:nvGraphicFramePr>
          <p:cNvPr id="4" name="Table 3">
            <a:extLst>
              <a:ext uri="{FF2B5EF4-FFF2-40B4-BE49-F238E27FC236}">
                <a16:creationId xmlns:a16="http://schemas.microsoft.com/office/drawing/2014/main" id="{C460A625-0F79-45C3-8118-ABE28A994E3F}"/>
              </a:ext>
            </a:extLst>
          </p:cNvPr>
          <p:cNvGraphicFramePr>
            <a:graphicFrameLocks noGrp="1"/>
          </p:cNvGraphicFramePr>
          <p:nvPr>
            <p:extLst>
              <p:ext uri="{D42A27DB-BD31-4B8C-83A1-F6EECF244321}">
                <p14:modId xmlns:p14="http://schemas.microsoft.com/office/powerpoint/2010/main" val="494245577"/>
              </p:ext>
            </p:extLst>
          </p:nvPr>
        </p:nvGraphicFramePr>
        <p:xfrm>
          <a:off x="71773" y="773984"/>
          <a:ext cx="8186855" cy="5947491"/>
        </p:xfrm>
        <a:graphic>
          <a:graphicData uri="http://schemas.openxmlformats.org/drawingml/2006/table">
            <a:tbl>
              <a:tblPr firstRow="1" firstCol="1">
                <a:tableStyleId>{85BE263C-DBD7-4A20-BB59-AAB30ACAA65A}</a:tableStyleId>
              </a:tblPr>
              <a:tblGrid>
                <a:gridCol w="345126">
                  <a:extLst>
                    <a:ext uri="{9D8B030D-6E8A-4147-A177-3AD203B41FA5}">
                      <a16:colId xmlns:a16="http://schemas.microsoft.com/office/drawing/2014/main" val="3849390273"/>
                    </a:ext>
                  </a:extLst>
                </a:gridCol>
                <a:gridCol w="2287186">
                  <a:extLst>
                    <a:ext uri="{9D8B030D-6E8A-4147-A177-3AD203B41FA5}">
                      <a16:colId xmlns:a16="http://schemas.microsoft.com/office/drawing/2014/main" val="3931189456"/>
                    </a:ext>
                  </a:extLst>
                </a:gridCol>
                <a:gridCol w="632414">
                  <a:extLst>
                    <a:ext uri="{9D8B030D-6E8A-4147-A177-3AD203B41FA5}">
                      <a16:colId xmlns:a16="http://schemas.microsoft.com/office/drawing/2014/main" val="3648614192"/>
                    </a:ext>
                  </a:extLst>
                </a:gridCol>
                <a:gridCol w="651660">
                  <a:extLst>
                    <a:ext uri="{9D8B030D-6E8A-4147-A177-3AD203B41FA5}">
                      <a16:colId xmlns:a16="http://schemas.microsoft.com/office/drawing/2014/main" val="265009430"/>
                    </a:ext>
                  </a:extLst>
                </a:gridCol>
                <a:gridCol w="610067">
                  <a:extLst>
                    <a:ext uri="{9D8B030D-6E8A-4147-A177-3AD203B41FA5}">
                      <a16:colId xmlns:a16="http://schemas.microsoft.com/office/drawing/2014/main" val="3166601304"/>
                    </a:ext>
                  </a:extLst>
                </a:gridCol>
                <a:gridCol w="610067">
                  <a:extLst>
                    <a:ext uri="{9D8B030D-6E8A-4147-A177-3AD203B41FA5}">
                      <a16:colId xmlns:a16="http://schemas.microsoft.com/office/drawing/2014/main" val="1032530626"/>
                    </a:ext>
                  </a:extLst>
                </a:gridCol>
                <a:gridCol w="610067">
                  <a:extLst>
                    <a:ext uri="{9D8B030D-6E8A-4147-A177-3AD203B41FA5}">
                      <a16:colId xmlns:a16="http://schemas.microsoft.com/office/drawing/2014/main" val="2063541098"/>
                    </a:ext>
                  </a:extLst>
                </a:gridCol>
                <a:gridCol w="610067">
                  <a:extLst>
                    <a:ext uri="{9D8B030D-6E8A-4147-A177-3AD203B41FA5}">
                      <a16:colId xmlns:a16="http://schemas.microsoft.com/office/drawing/2014/main" val="3735932512"/>
                    </a:ext>
                  </a:extLst>
                </a:gridCol>
                <a:gridCol w="610067">
                  <a:extLst>
                    <a:ext uri="{9D8B030D-6E8A-4147-A177-3AD203B41FA5}">
                      <a16:colId xmlns:a16="http://schemas.microsoft.com/office/drawing/2014/main" val="397925021"/>
                    </a:ext>
                  </a:extLst>
                </a:gridCol>
                <a:gridCol w="610067">
                  <a:extLst>
                    <a:ext uri="{9D8B030D-6E8A-4147-A177-3AD203B41FA5}">
                      <a16:colId xmlns:a16="http://schemas.microsoft.com/office/drawing/2014/main" val="2009799301"/>
                    </a:ext>
                  </a:extLst>
                </a:gridCol>
                <a:gridCol w="610067">
                  <a:extLst>
                    <a:ext uri="{9D8B030D-6E8A-4147-A177-3AD203B41FA5}">
                      <a16:colId xmlns:a16="http://schemas.microsoft.com/office/drawing/2014/main" val="1211305702"/>
                    </a:ext>
                  </a:extLst>
                </a:gridCol>
              </a:tblGrid>
              <a:tr h="206169">
                <a:tc rowSpan="2">
                  <a:txBody>
                    <a:bodyPr/>
                    <a:lstStyle/>
                    <a:p>
                      <a:pPr algn="ctr" fontAlgn="ctr"/>
                      <a:r>
                        <a:rPr lang="en-US" sz="1200" u="none" strike="noStrike" dirty="0">
                          <a:effectLst/>
                        </a:rPr>
                        <a:t>NO</a:t>
                      </a:r>
                      <a:endParaRPr lang="en-US" sz="1200" b="1" i="0" u="none" strike="noStrike" dirty="0">
                        <a:solidFill>
                          <a:srgbClr val="000000"/>
                        </a:solidFill>
                        <a:effectLst/>
                        <a:latin typeface="Tw Cen MT" panose="020B0602020104020603" pitchFamily="34" charset="0"/>
                      </a:endParaRPr>
                    </a:p>
                  </a:txBody>
                  <a:tcPr marL="9525" marR="9525" marT="9525" marB="0" anchor="ctr"/>
                </a:tc>
                <a:tc rowSpan="2">
                  <a:txBody>
                    <a:bodyPr/>
                    <a:lstStyle/>
                    <a:p>
                      <a:pPr algn="ctr" fontAlgn="ctr"/>
                      <a:r>
                        <a:rPr lang="en-US" sz="1200" u="none" strike="noStrike" dirty="0">
                          <a:effectLst/>
                        </a:rPr>
                        <a:t>JENIS KEGIATAN</a:t>
                      </a:r>
                      <a:endParaRPr lang="en-US" sz="1200" b="1" i="0" u="none" strike="noStrike" dirty="0">
                        <a:solidFill>
                          <a:srgbClr val="000000"/>
                        </a:solidFill>
                        <a:effectLst/>
                        <a:latin typeface="Tw Cen MT" panose="020B0602020104020603" pitchFamily="34" charset="0"/>
                      </a:endParaRPr>
                    </a:p>
                  </a:txBody>
                  <a:tcPr marL="9525" marR="9525" marT="9525" marB="0" anchor="ctr"/>
                </a:tc>
                <a:tc gridSpan="9">
                  <a:txBody>
                    <a:bodyPr/>
                    <a:lstStyle/>
                    <a:p>
                      <a:pPr algn="ctr" fontAlgn="b"/>
                      <a:r>
                        <a:rPr lang="en-US" sz="1200" u="none" strike="noStrike" dirty="0">
                          <a:effectLst/>
                        </a:rPr>
                        <a:t>BULAN</a:t>
                      </a:r>
                      <a:endParaRPr lang="en-US" sz="1200" b="1"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l" fontAlgn="b"/>
                      <a:endParaRPr lang="en-US" sz="1200" b="1" i="0" u="none" strike="noStrike" dirty="0">
                        <a:solidFill>
                          <a:srgbClr val="000000"/>
                        </a:solidFill>
                        <a:effectLst/>
                        <a:latin typeface="Tw Cen MT" panose="020B0602020104020603" pitchFamily="34" charset="0"/>
                      </a:endParaRPr>
                    </a:p>
                  </a:txBody>
                  <a:tcPr marL="9525" marR="9525" marT="9525" marB="0" anchor="b"/>
                </a:tc>
                <a:tc hMerge="1">
                  <a:txBody>
                    <a:bodyPr/>
                    <a:lstStyle/>
                    <a:p>
                      <a:pPr algn="l" fontAlgn="b"/>
                      <a:endParaRPr lang="en-US" sz="1200" b="1" i="0" u="none" strike="noStrike" dirty="0">
                        <a:solidFill>
                          <a:srgbClr val="000000"/>
                        </a:solidFill>
                        <a:effectLst/>
                        <a:latin typeface="Tw Cen MT" panose="020B0602020104020603" pitchFamily="34" charset="0"/>
                      </a:endParaRPr>
                    </a:p>
                  </a:txBody>
                  <a:tcPr marL="9525" marR="9525" marT="9525" marB="0" anchor="b"/>
                </a:tc>
                <a:tc hMerge="1">
                  <a:txBody>
                    <a:bodyPr/>
                    <a:lstStyle/>
                    <a:p>
                      <a:pPr algn="ctr" fontAlgn="b"/>
                      <a:endParaRPr lang="en-US" sz="1200" b="1"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ctr" fontAlgn="b"/>
                      <a:endParaRPr lang="en-US" sz="1200" b="1"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ctr" fontAlgn="b"/>
                      <a:endParaRPr lang="en-US" sz="1200" b="1"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ctr" fontAlgn="b"/>
                      <a:endParaRPr lang="en-US" sz="1200" b="1"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ctr" fontAlgn="b"/>
                      <a:endParaRPr lang="en-US" sz="1200" b="1"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ctr" fontAlgn="b"/>
                      <a:endParaRPr lang="en-US" sz="1200" b="1"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821025616"/>
                  </a:ext>
                </a:extLst>
              </a:tr>
              <a:tr h="206169">
                <a:tc vMerge="1">
                  <a:txBody>
                    <a:bodyPr/>
                    <a:lstStyle/>
                    <a:p>
                      <a:endParaRPr lang="en-US"/>
                    </a:p>
                  </a:txBody>
                  <a:tcPr/>
                </a:tc>
                <a:tc vMerge="1">
                  <a:txBody>
                    <a:bodyPr/>
                    <a:lstStyle/>
                    <a:p>
                      <a:endParaRPr lang="en-US"/>
                    </a:p>
                  </a:txBody>
                  <a:tcPr/>
                </a:tc>
                <a:tc>
                  <a:txBody>
                    <a:bodyPr/>
                    <a:lstStyle/>
                    <a:p>
                      <a:pPr algn="ctr" fontAlgn="b"/>
                      <a:r>
                        <a:rPr lang="en-US" sz="1200" u="none" strike="noStrike" dirty="0">
                          <a:effectLst/>
                        </a:rPr>
                        <a:t>JAN</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FEB</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MAR</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1" i="0" u="none" strike="noStrike" dirty="0">
                          <a:solidFill>
                            <a:srgbClr val="000000"/>
                          </a:solidFill>
                          <a:effectLst/>
                          <a:latin typeface="Tw Cen MT" panose="020B0602020104020603" pitchFamily="34" charset="0"/>
                        </a:rPr>
                        <a:t>APR</a:t>
                      </a:r>
                    </a:p>
                  </a:txBody>
                  <a:tcPr marL="9525" marR="9525" marT="9525" marB="0" anchor="ctr"/>
                </a:tc>
                <a:tc>
                  <a:txBody>
                    <a:bodyPr/>
                    <a:lstStyle/>
                    <a:p>
                      <a:pPr algn="ctr" fontAlgn="b"/>
                      <a:r>
                        <a:rPr lang="en-US" sz="1200" b="1" i="0" u="none" strike="noStrike" dirty="0">
                          <a:solidFill>
                            <a:srgbClr val="000000"/>
                          </a:solidFill>
                          <a:effectLst/>
                          <a:latin typeface="Tw Cen MT" panose="020B0602020104020603" pitchFamily="34" charset="0"/>
                        </a:rPr>
                        <a:t>MEI</a:t>
                      </a:r>
                    </a:p>
                  </a:txBody>
                  <a:tcPr marL="9525" marR="9525" marT="9525" marB="0" anchor="ctr"/>
                </a:tc>
                <a:tc>
                  <a:txBody>
                    <a:bodyPr/>
                    <a:lstStyle/>
                    <a:p>
                      <a:pPr algn="ctr" fontAlgn="b"/>
                      <a:r>
                        <a:rPr lang="en-US" sz="1200" b="1" i="0" u="none" strike="noStrike" dirty="0">
                          <a:solidFill>
                            <a:srgbClr val="000000"/>
                          </a:solidFill>
                          <a:effectLst/>
                          <a:latin typeface="Tw Cen MT" panose="020B0602020104020603" pitchFamily="34" charset="0"/>
                        </a:rPr>
                        <a:t>JUN</a:t>
                      </a:r>
                    </a:p>
                  </a:txBody>
                  <a:tcPr marL="9525" marR="9525" marT="9525" marB="0" anchor="ctr"/>
                </a:tc>
                <a:tc>
                  <a:txBody>
                    <a:bodyPr/>
                    <a:lstStyle/>
                    <a:p>
                      <a:pPr algn="ctr" fontAlgn="b"/>
                      <a:r>
                        <a:rPr lang="en-US" sz="1200" b="1" i="0" u="none" strike="noStrike" dirty="0">
                          <a:solidFill>
                            <a:srgbClr val="000000"/>
                          </a:solidFill>
                          <a:effectLst/>
                          <a:latin typeface="Tw Cen MT" panose="020B0602020104020603" pitchFamily="34" charset="0"/>
                        </a:rPr>
                        <a:t>JUL</a:t>
                      </a:r>
                    </a:p>
                  </a:txBody>
                  <a:tcPr marL="9525" marR="9525" marT="9525" marB="0" anchor="ctr"/>
                </a:tc>
                <a:tc>
                  <a:txBody>
                    <a:bodyPr/>
                    <a:lstStyle/>
                    <a:p>
                      <a:pPr algn="ctr" fontAlgn="b"/>
                      <a:r>
                        <a:rPr lang="en-US" sz="1200" b="1" i="0" u="none" strike="noStrike" dirty="0">
                          <a:solidFill>
                            <a:srgbClr val="000000"/>
                          </a:solidFill>
                          <a:effectLst/>
                          <a:latin typeface="Tw Cen MT" panose="020B0602020104020603" pitchFamily="34" charset="0"/>
                        </a:rPr>
                        <a:t>AGST</a:t>
                      </a:r>
                    </a:p>
                  </a:txBody>
                  <a:tcPr marL="9525" marR="9525" marT="9525" marB="0" anchor="ctr"/>
                </a:tc>
                <a:tc>
                  <a:txBody>
                    <a:bodyPr/>
                    <a:lstStyle/>
                    <a:p>
                      <a:pPr algn="ctr" fontAlgn="b"/>
                      <a:r>
                        <a:rPr lang="en-US" sz="1200" b="1" i="0" u="none" strike="noStrike" dirty="0">
                          <a:solidFill>
                            <a:srgbClr val="000000"/>
                          </a:solidFill>
                          <a:effectLst/>
                          <a:latin typeface="Tw Cen MT" panose="020B0602020104020603" pitchFamily="34" charset="0"/>
                        </a:rPr>
                        <a:t>SEP</a:t>
                      </a:r>
                    </a:p>
                  </a:txBody>
                  <a:tcPr marL="9525" marR="9525" marT="9525" marB="0" anchor="ctr"/>
                </a:tc>
                <a:extLst>
                  <a:ext uri="{0D108BD9-81ED-4DB2-BD59-A6C34878D82A}">
                    <a16:rowId xmlns:a16="http://schemas.microsoft.com/office/drawing/2014/main" val="1725084174"/>
                  </a:ext>
                </a:extLst>
              </a:tr>
              <a:tr h="206169">
                <a:tc>
                  <a:txBody>
                    <a:bodyPr/>
                    <a:lstStyle/>
                    <a:p>
                      <a:pPr algn="ctr" fontAlgn="ctr"/>
                      <a:r>
                        <a:rPr lang="en-US" sz="1200" u="none" strike="noStrike">
                          <a:effectLst/>
                        </a:rPr>
                        <a:t>1</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200" u="none" strike="noStrike" dirty="0" err="1">
                          <a:effectLst/>
                        </a:rPr>
                        <a:t>Pasien</a:t>
                      </a:r>
                      <a:r>
                        <a:rPr lang="en-US" sz="1200" u="none" strike="noStrike" dirty="0">
                          <a:effectLst/>
                        </a:rPr>
                        <a:t> </a:t>
                      </a:r>
                      <a:r>
                        <a:rPr lang="en-US" sz="1200" u="none" strike="noStrike" dirty="0" err="1">
                          <a:effectLst/>
                        </a:rPr>
                        <a:t>Laki-laki</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l" fontAlgn="b"/>
                      <a:endParaRPr lang="en-US" sz="1200" u="none" strike="noStrike" dirty="0">
                        <a:effectLst/>
                      </a:endParaRPr>
                    </a:p>
                  </a:txBody>
                  <a:tcPr marL="9525" marR="9525" marT="9525" marB="0" anchor="ctr"/>
                </a:tc>
                <a:tc>
                  <a:txBody>
                    <a:bodyPr/>
                    <a:lstStyle/>
                    <a:p>
                      <a:pPr algn="l" fontAlgn="b"/>
                      <a:endParaRPr lang="en-US" sz="1200" u="none" strike="noStrike" dirty="0">
                        <a:effectLst/>
                      </a:endParaRPr>
                    </a:p>
                  </a:txBody>
                  <a:tcPr marL="9525" marR="9525" marT="9525" marB="0" anchor="ctr"/>
                </a:tc>
                <a:tc>
                  <a:txBody>
                    <a:bodyPr/>
                    <a:lstStyle/>
                    <a:p>
                      <a:pPr algn="l" fontAlgn="b"/>
                      <a:endParaRPr lang="en-US" sz="1200" u="none" strike="noStrike" dirty="0">
                        <a:effectLst/>
                      </a:endParaRPr>
                    </a:p>
                  </a:txBody>
                  <a:tcPr marL="9525" marR="9525" marT="9525" marB="0" anchor="ctr"/>
                </a:tc>
                <a:tc>
                  <a:txBody>
                    <a:bodyPr/>
                    <a:lstStyle/>
                    <a:p>
                      <a:pPr algn="l" fontAlgn="b"/>
                      <a:endParaRPr lang="en-US" sz="1200" u="none" strike="noStrike" dirty="0">
                        <a:effectLst/>
                      </a:endParaRPr>
                    </a:p>
                  </a:txBody>
                  <a:tcPr marL="9525" marR="9525" marT="9525" marB="0" anchor="ctr"/>
                </a:tc>
                <a:tc>
                  <a:txBody>
                    <a:bodyPr/>
                    <a:lstStyle/>
                    <a:p>
                      <a:pPr algn="l" fontAlgn="b"/>
                      <a:endParaRPr lang="en-US" sz="1200" u="none" strike="noStrike" dirty="0">
                        <a:effectLst/>
                      </a:endParaRPr>
                    </a:p>
                  </a:txBody>
                  <a:tcPr marL="9525" marR="9525" marT="9525" marB="0" anchor="ctr"/>
                </a:tc>
                <a:tc>
                  <a:txBody>
                    <a:bodyPr/>
                    <a:lstStyle/>
                    <a:p>
                      <a:pPr algn="l" fontAlgn="b"/>
                      <a:endParaRPr lang="en-US" sz="1200" u="none" strike="noStrike" dirty="0">
                        <a:effectLst/>
                      </a:endParaRPr>
                    </a:p>
                  </a:txBody>
                  <a:tcPr marL="9525" marR="9525" marT="9525" marB="0" anchor="ctr"/>
                </a:tc>
                <a:tc>
                  <a:txBody>
                    <a:bodyPr/>
                    <a:lstStyle/>
                    <a:p>
                      <a:pPr algn="l" fontAlgn="b"/>
                      <a:endParaRPr lang="en-US" sz="1200" u="none" strike="noStrike" dirty="0">
                        <a:effectLst/>
                      </a:endParaRPr>
                    </a:p>
                  </a:txBody>
                  <a:tcPr marL="9525" marR="9525" marT="9525" marB="0" anchor="ctr"/>
                </a:tc>
                <a:tc>
                  <a:txBody>
                    <a:bodyPr/>
                    <a:lstStyle/>
                    <a:p>
                      <a:pPr algn="l" fontAlgn="b"/>
                      <a:endParaRPr lang="en-US" sz="1200" u="none" strike="noStrike" dirty="0">
                        <a:effectLst/>
                      </a:endParaRPr>
                    </a:p>
                  </a:txBody>
                  <a:tcPr marL="9525" marR="9525" marT="9525" marB="0" anchor="ctr"/>
                </a:tc>
                <a:tc>
                  <a:txBody>
                    <a:bodyPr/>
                    <a:lstStyle/>
                    <a:p>
                      <a:pPr algn="l" fontAlgn="b"/>
                      <a:endParaRPr lang="en-US" sz="1200" u="none" strike="noStrike" dirty="0">
                        <a:effectLst/>
                      </a:endParaRPr>
                    </a:p>
                  </a:txBody>
                  <a:tcPr marL="9525" marR="9525" marT="9525" marB="0" anchor="ctr"/>
                </a:tc>
                <a:extLst>
                  <a:ext uri="{0D108BD9-81ED-4DB2-BD59-A6C34878D82A}">
                    <a16:rowId xmlns:a16="http://schemas.microsoft.com/office/drawing/2014/main" val="1986786887"/>
                  </a:ext>
                </a:extLst>
              </a:tr>
              <a:tr h="386813">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dirty="0">
                          <a:effectLst/>
                        </a:rPr>
                        <a:t>a. Okupasi terapi Kerja Peternakan / Perikanan</a:t>
                      </a:r>
                      <a:endParaRPr lang="fi-FI"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44</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10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18</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19</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9</a:t>
                      </a:r>
                    </a:p>
                  </a:txBody>
                  <a:tcPr marL="9525" marR="9525" marT="9525" marB="0" anchor="ctr"/>
                </a:tc>
                <a:tc>
                  <a:txBody>
                    <a:bodyPr/>
                    <a:lstStyle/>
                    <a:p>
                      <a:pPr algn="ctr" fontAlgn="b"/>
                      <a:r>
                        <a:rPr lang="en-US" sz="1200" b="0" i="0" u="none" strike="noStrike" dirty="0">
                          <a:solidFill>
                            <a:srgbClr val="000000"/>
                          </a:solidFill>
                          <a:effectLst/>
                          <a:latin typeface="+mn-lt"/>
                        </a:rPr>
                        <a:t>6</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2</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11</a:t>
                      </a:r>
                      <a:endParaRPr lang="en-US" sz="12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189090258"/>
                  </a:ext>
                </a:extLst>
              </a:tr>
              <a:tr h="206169">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a:effectLst/>
                        </a:rPr>
                        <a:t>b. Okupasi Terapi Kerja Cuci Motor</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39</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mn-lt"/>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4</a:t>
                      </a:r>
                    </a:p>
                  </a:txBody>
                  <a:tcPr marL="9525" marR="9525" marT="9525" marB="0" anchor="ctr"/>
                </a:tc>
                <a:extLst>
                  <a:ext uri="{0D108BD9-81ED-4DB2-BD59-A6C34878D82A}">
                    <a16:rowId xmlns:a16="http://schemas.microsoft.com/office/drawing/2014/main" val="3558893980"/>
                  </a:ext>
                </a:extLst>
              </a:tr>
              <a:tr h="386813">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a:effectLst/>
                        </a:rPr>
                        <a:t>c. Okupasi Terapi Kerja Kewirausahaan</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43</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0</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mn-lt"/>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388548126"/>
                  </a:ext>
                </a:extLst>
              </a:tr>
              <a:tr h="206169">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dirty="0">
                          <a:effectLst/>
                        </a:rPr>
                        <a:t>d. Okupasi Terapi Kerja Pertanian</a:t>
                      </a:r>
                      <a:endParaRPr lang="fi-FI"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39</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11</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21</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27</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10</a:t>
                      </a:r>
                    </a:p>
                  </a:txBody>
                  <a:tcPr marL="9525" marR="9525" marT="9525" marB="0" anchor="ctr"/>
                </a:tc>
                <a:tc>
                  <a:txBody>
                    <a:bodyPr/>
                    <a:lstStyle/>
                    <a:p>
                      <a:pPr algn="ctr" fontAlgn="b"/>
                      <a:r>
                        <a:rPr lang="en-US" sz="1200" b="0" i="0" u="none" strike="noStrike" dirty="0">
                          <a:solidFill>
                            <a:srgbClr val="000000"/>
                          </a:solidFill>
                          <a:effectLst/>
                          <a:latin typeface="+mn-lt"/>
                        </a:rPr>
                        <a:t>33</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3</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6</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13</a:t>
                      </a:r>
                    </a:p>
                  </a:txBody>
                  <a:tcPr marL="9525" marR="9525" marT="9525" marB="0" anchor="ctr"/>
                </a:tc>
                <a:extLst>
                  <a:ext uri="{0D108BD9-81ED-4DB2-BD59-A6C34878D82A}">
                    <a16:rowId xmlns:a16="http://schemas.microsoft.com/office/drawing/2014/main" val="1485702597"/>
                  </a:ext>
                </a:extLst>
              </a:tr>
              <a:tr h="386813">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a:effectLst/>
                        </a:rPr>
                        <a:t>e. Okupasi Terapi Kebersihan Lingkungan</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35</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13</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19</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21</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9</a:t>
                      </a:r>
                    </a:p>
                  </a:txBody>
                  <a:tcPr marL="9525" marR="9525" marT="9525" marB="0" anchor="ctr"/>
                </a:tc>
                <a:tc>
                  <a:txBody>
                    <a:bodyPr/>
                    <a:lstStyle/>
                    <a:p>
                      <a:pPr algn="ctr" fontAlgn="b"/>
                      <a:r>
                        <a:rPr lang="en-US" sz="1200" b="0" i="0" u="none" strike="noStrike" dirty="0">
                          <a:solidFill>
                            <a:srgbClr val="000000"/>
                          </a:solidFill>
                          <a:effectLst/>
                          <a:latin typeface="+mn-lt"/>
                        </a:rPr>
                        <a:t>7</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5</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8</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12</a:t>
                      </a:r>
                    </a:p>
                  </a:txBody>
                  <a:tcPr marL="9525" marR="9525" marT="9525" marB="0" anchor="ctr"/>
                </a:tc>
                <a:extLst>
                  <a:ext uri="{0D108BD9-81ED-4DB2-BD59-A6C34878D82A}">
                    <a16:rowId xmlns:a16="http://schemas.microsoft.com/office/drawing/2014/main" val="2455199694"/>
                  </a:ext>
                </a:extLst>
              </a:tr>
              <a:tr h="206169">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200" u="none" strike="noStrike">
                          <a:effectLst/>
                        </a:rPr>
                        <a:t>f. Terapi Kerja Kriya</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9</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15</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11</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10</a:t>
                      </a:r>
                    </a:p>
                  </a:txBody>
                  <a:tcPr marL="9525" marR="9525" marT="9525" marB="0" anchor="ctr"/>
                </a:tc>
                <a:tc>
                  <a:txBody>
                    <a:bodyPr/>
                    <a:lstStyle/>
                    <a:p>
                      <a:pPr algn="ctr" fontAlgn="b"/>
                      <a:r>
                        <a:rPr lang="en-US" sz="1200" b="0" i="0" u="none" strike="noStrike" dirty="0">
                          <a:solidFill>
                            <a:srgbClr val="000000"/>
                          </a:solidFill>
                          <a:effectLst/>
                          <a:latin typeface="+mn-lt"/>
                        </a:rPr>
                        <a:t>6</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2</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2</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5</a:t>
                      </a:r>
                    </a:p>
                  </a:txBody>
                  <a:tcPr marL="9525" marR="9525" marT="9525" marB="0" anchor="ctr"/>
                </a:tc>
                <a:extLst>
                  <a:ext uri="{0D108BD9-81ED-4DB2-BD59-A6C34878D82A}">
                    <a16:rowId xmlns:a16="http://schemas.microsoft.com/office/drawing/2014/main" val="2682095966"/>
                  </a:ext>
                </a:extLst>
              </a:tr>
              <a:tr h="206169">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a:effectLst/>
                        </a:rPr>
                        <a:t>g. Terapi Kerja Membuat Telur Asin</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0</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16</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19</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6</a:t>
                      </a:r>
                    </a:p>
                  </a:txBody>
                  <a:tcPr marL="9525" marR="9525" marT="9525" marB="0" anchor="ctr"/>
                </a:tc>
                <a:tc>
                  <a:txBody>
                    <a:bodyPr/>
                    <a:lstStyle/>
                    <a:p>
                      <a:pPr algn="ctr" fontAlgn="b"/>
                      <a:r>
                        <a:rPr lang="en-US" sz="1200" b="0" i="0" u="none" strike="noStrike" dirty="0">
                          <a:solidFill>
                            <a:srgbClr val="000000"/>
                          </a:solidFill>
                          <a:effectLst/>
                          <a:latin typeface="+mn-lt"/>
                        </a:rPr>
                        <a:t>6</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5</a:t>
                      </a:r>
                    </a:p>
                  </a:txBody>
                  <a:tcPr marL="9525" marR="9525" marT="9525" marB="0" anchor="ctr"/>
                </a:tc>
                <a:extLst>
                  <a:ext uri="{0D108BD9-81ED-4DB2-BD59-A6C34878D82A}">
                    <a16:rowId xmlns:a16="http://schemas.microsoft.com/office/drawing/2014/main" val="3456417646"/>
                  </a:ext>
                </a:extLst>
              </a:tr>
              <a:tr h="206169">
                <a:tc gridSpan="2">
                  <a:txBody>
                    <a:bodyPr/>
                    <a:lstStyle/>
                    <a:p>
                      <a:pPr algn="ctr" fontAlgn="b"/>
                      <a:r>
                        <a:rPr lang="en-US" sz="1200" u="none" strike="noStrike">
                          <a:effectLst/>
                        </a:rPr>
                        <a:t>Jumlah </a:t>
                      </a:r>
                      <a:endParaRPr lang="en-US" sz="1200" b="1" i="0" u="none" strike="noStrike">
                        <a:solidFill>
                          <a:srgbClr val="000000"/>
                        </a:solidFill>
                        <a:effectLst/>
                        <a:latin typeface="Tw Cen MT" panose="020B0602020104020603" pitchFamily="34" charset="0"/>
                      </a:endParaRPr>
                    </a:p>
                  </a:txBody>
                  <a:tcPr marL="9525" marR="9525" marT="9525" marB="0" anchor="ctr"/>
                </a:tc>
                <a:tc hMerge="1">
                  <a:txBody>
                    <a:bodyPr/>
                    <a:lstStyle/>
                    <a:p>
                      <a:endParaRPr lang="en-US"/>
                    </a:p>
                  </a:txBody>
                  <a:tcPr/>
                </a:tc>
                <a:tc>
                  <a:txBody>
                    <a:bodyPr/>
                    <a:lstStyle/>
                    <a:p>
                      <a:pPr algn="ctr" fontAlgn="b"/>
                      <a:r>
                        <a:rPr lang="en-US" sz="1200" b="1" u="none" strike="noStrike" dirty="0">
                          <a:effectLst/>
                        </a:rPr>
                        <a:t>200</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1" u="none" strike="noStrike" dirty="0">
                          <a:effectLst/>
                        </a:rPr>
                        <a:t>43</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1" u="none" strike="noStrike" dirty="0">
                          <a:effectLst/>
                        </a:rPr>
                        <a:t>89</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1" i="0" u="none" strike="noStrike" dirty="0">
                          <a:solidFill>
                            <a:srgbClr val="000000"/>
                          </a:solidFill>
                          <a:effectLst/>
                          <a:latin typeface="Tw Cen MT" panose="020B0602020104020603" pitchFamily="34" charset="0"/>
                        </a:rPr>
                        <a:t>97</a:t>
                      </a:r>
                    </a:p>
                  </a:txBody>
                  <a:tcPr marL="9525" marR="9525" marT="9525" marB="0" anchor="ctr"/>
                </a:tc>
                <a:tc>
                  <a:txBody>
                    <a:bodyPr/>
                    <a:lstStyle/>
                    <a:p>
                      <a:pPr algn="ctr" fontAlgn="b"/>
                      <a:r>
                        <a:rPr lang="en-US" sz="1200" b="1" i="0" u="none" strike="noStrike" dirty="0">
                          <a:solidFill>
                            <a:srgbClr val="000000"/>
                          </a:solidFill>
                          <a:effectLst/>
                          <a:latin typeface="Tw Cen MT" panose="020B0602020104020603" pitchFamily="34" charset="0"/>
                        </a:rPr>
                        <a:t>44</a:t>
                      </a:r>
                    </a:p>
                  </a:txBody>
                  <a:tcPr marL="9525" marR="9525" marT="9525" marB="0" anchor="ctr"/>
                </a:tc>
                <a:tc>
                  <a:txBody>
                    <a:bodyPr/>
                    <a:lstStyle/>
                    <a:p>
                      <a:pPr algn="ctr" fontAlgn="b"/>
                      <a:r>
                        <a:rPr lang="en-US" sz="1200" b="1" i="0" u="none" strike="noStrike" dirty="0">
                          <a:solidFill>
                            <a:srgbClr val="000000"/>
                          </a:solidFill>
                          <a:effectLst/>
                          <a:latin typeface="+mn-lt"/>
                        </a:rPr>
                        <a:t>58</a:t>
                      </a:r>
                    </a:p>
                  </a:txBody>
                  <a:tcPr marL="9525" marR="9525" marT="9525" marB="0" anchor="ctr"/>
                </a:tc>
                <a:tc>
                  <a:txBody>
                    <a:bodyPr/>
                    <a:lstStyle/>
                    <a:p>
                      <a:pPr algn="ctr" fontAlgn="b"/>
                      <a:r>
                        <a:rPr lang="en-US" sz="1200" b="1" i="0" u="none" strike="noStrike" dirty="0">
                          <a:solidFill>
                            <a:srgbClr val="000000"/>
                          </a:solidFill>
                          <a:effectLst/>
                          <a:latin typeface="Tw Cen MT" panose="020B0602020104020603" pitchFamily="34" charset="0"/>
                        </a:rPr>
                        <a:t>12</a:t>
                      </a:r>
                    </a:p>
                  </a:txBody>
                  <a:tcPr marL="9525" marR="9525" marT="9525" marB="0" anchor="ctr"/>
                </a:tc>
                <a:tc>
                  <a:txBody>
                    <a:bodyPr/>
                    <a:lstStyle/>
                    <a:p>
                      <a:pPr algn="ctr" fontAlgn="b"/>
                      <a:r>
                        <a:rPr lang="en-US" sz="1200" b="1"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b"/>
                      <a:r>
                        <a:rPr lang="en-US" sz="1200" b="1" i="0" u="none" strike="noStrike" dirty="0">
                          <a:solidFill>
                            <a:srgbClr val="000000"/>
                          </a:solidFill>
                          <a:effectLst/>
                          <a:latin typeface="Tw Cen MT" panose="020B0602020104020603" pitchFamily="34" charset="0"/>
                        </a:rPr>
                        <a:t>50</a:t>
                      </a:r>
                    </a:p>
                  </a:txBody>
                  <a:tcPr marL="9525" marR="9525" marT="9525" marB="0" anchor="ctr"/>
                </a:tc>
                <a:extLst>
                  <a:ext uri="{0D108BD9-81ED-4DB2-BD59-A6C34878D82A}">
                    <a16:rowId xmlns:a16="http://schemas.microsoft.com/office/drawing/2014/main" val="2917970315"/>
                  </a:ext>
                </a:extLst>
              </a:tr>
              <a:tr h="198315">
                <a:tc>
                  <a:txBody>
                    <a:bodyPr/>
                    <a:lstStyle/>
                    <a:p>
                      <a:pPr algn="ctr" fontAlgn="ctr"/>
                      <a:r>
                        <a:rPr lang="en-US" sz="1200" u="none" strike="noStrike" dirty="0">
                          <a:effectLst/>
                        </a:rPr>
                        <a:t>2</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l" fontAlgn="b"/>
                      <a:r>
                        <a:rPr lang="en-US" sz="1200" u="none" strike="noStrike">
                          <a:effectLst/>
                        </a:rPr>
                        <a:t>Pasien Perempuan</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endParaRPr lang="en-US" sz="1200" u="none" strike="noStrike" dirty="0">
                        <a:effectLst/>
                      </a:endParaRPr>
                    </a:p>
                  </a:txBody>
                  <a:tcPr marL="9525" marR="9525" marT="9525" marB="0" anchor="ctr"/>
                </a:tc>
                <a:tc>
                  <a:txBody>
                    <a:bodyPr/>
                    <a:lstStyle/>
                    <a:p>
                      <a:pPr algn="l" fontAlgn="b"/>
                      <a:endParaRPr lang="en-US" sz="1200" u="none" strike="noStrike" dirty="0">
                        <a:effectLst/>
                      </a:endParaRPr>
                    </a:p>
                  </a:txBody>
                  <a:tcPr marL="9525" marR="9525" marT="9525" marB="0" anchor="ctr"/>
                </a:tc>
                <a:tc>
                  <a:txBody>
                    <a:bodyPr/>
                    <a:lstStyle/>
                    <a:p>
                      <a:pPr algn="l" fontAlgn="b"/>
                      <a:endParaRPr lang="en-US" sz="1200" u="none" strike="noStrike" dirty="0">
                        <a:effectLst/>
                      </a:endParaRPr>
                    </a:p>
                  </a:txBody>
                  <a:tcPr marL="9525" marR="9525" marT="9525" marB="0" anchor="ctr"/>
                </a:tc>
                <a:tc>
                  <a:txBody>
                    <a:bodyPr/>
                    <a:lstStyle/>
                    <a:p>
                      <a:pPr algn="l" fontAlgn="b"/>
                      <a:endParaRPr lang="en-US" sz="1200" u="none" strike="noStrike" dirty="0">
                        <a:effectLst/>
                      </a:endParaRPr>
                    </a:p>
                  </a:txBody>
                  <a:tcPr marL="9525" marR="9525" marT="9525" marB="0" anchor="ctr"/>
                </a:tc>
                <a:tc>
                  <a:txBody>
                    <a:bodyPr/>
                    <a:lstStyle/>
                    <a:p>
                      <a:pPr algn="l" fontAlgn="b"/>
                      <a:endParaRPr lang="en-US" sz="1200" u="none" strike="noStrike" dirty="0">
                        <a:effectLst/>
                      </a:endParaRPr>
                    </a:p>
                  </a:txBody>
                  <a:tcPr marL="9525" marR="9525" marT="9525" marB="0" anchor="ctr"/>
                </a:tc>
                <a:tc>
                  <a:txBody>
                    <a:bodyPr/>
                    <a:lstStyle/>
                    <a:p>
                      <a:pPr algn="ctr" fontAlgn="b"/>
                      <a:r>
                        <a:rPr lang="en-US" sz="1200" b="1" i="0" u="none" strike="noStrike" dirty="0">
                          <a:solidFill>
                            <a:srgbClr val="000000"/>
                          </a:solidFill>
                          <a:effectLst/>
                          <a:latin typeface="+mn-lt"/>
                        </a:rPr>
                        <a:t> </a:t>
                      </a:r>
                    </a:p>
                  </a:txBody>
                  <a:tcPr marL="9525" marR="9525" marT="9525" marB="0" anchor="ctr"/>
                </a:tc>
                <a:tc>
                  <a:txBody>
                    <a:bodyPr/>
                    <a:lstStyle/>
                    <a:p>
                      <a:pPr algn="ctr" fontAlgn="b"/>
                      <a:endParaRPr lang="en-US" sz="1200" b="1" i="0" u="none" strike="noStrike" dirty="0">
                        <a:solidFill>
                          <a:srgbClr val="000000"/>
                        </a:solidFill>
                        <a:effectLst/>
                        <a:latin typeface="+mn-lt"/>
                      </a:endParaRPr>
                    </a:p>
                  </a:txBody>
                  <a:tcPr marL="9525" marR="9525" marT="9525" marB="0" anchor="ctr"/>
                </a:tc>
                <a:tc>
                  <a:txBody>
                    <a:bodyPr/>
                    <a:lstStyle/>
                    <a:p>
                      <a:pPr algn="ctr" fontAlgn="b"/>
                      <a:endParaRPr lang="en-US" sz="1200" b="1" i="0" u="none" strike="noStrike" dirty="0">
                        <a:solidFill>
                          <a:srgbClr val="000000"/>
                        </a:solidFill>
                        <a:effectLst/>
                        <a:latin typeface="+mn-lt"/>
                      </a:endParaRPr>
                    </a:p>
                  </a:txBody>
                  <a:tcPr marL="9525" marR="9525" marT="9525" marB="0" anchor="ctr"/>
                </a:tc>
                <a:tc>
                  <a:txBody>
                    <a:bodyPr/>
                    <a:lstStyle/>
                    <a:p>
                      <a:pPr algn="ctr" fontAlgn="b"/>
                      <a:endParaRPr lang="en-US" sz="1200" b="1"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563442030"/>
                  </a:ext>
                </a:extLst>
              </a:tr>
              <a:tr h="386813">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a:effectLst/>
                        </a:rPr>
                        <a:t>a. Okupasi Terapi Kerja Menyulam / menjahit</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9</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8</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5</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17</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7</a:t>
                      </a:r>
                    </a:p>
                  </a:txBody>
                  <a:tcPr marL="9525" marR="9525" marT="9525" marB="0" anchor="ctr"/>
                </a:tc>
                <a:tc>
                  <a:txBody>
                    <a:bodyPr/>
                    <a:lstStyle/>
                    <a:p>
                      <a:pPr algn="ctr" fontAlgn="b"/>
                      <a:r>
                        <a:rPr lang="en-US" sz="1200" b="0" i="0" u="none" strike="noStrike" dirty="0">
                          <a:solidFill>
                            <a:srgbClr val="000000"/>
                          </a:solidFill>
                          <a:effectLst/>
                          <a:latin typeface="+mn-lt"/>
                        </a:rPr>
                        <a:t>7</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2</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5</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9</a:t>
                      </a:r>
                    </a:p>
                  </a:txBody>
                  <a:tcPr marL="9525" marR="9525" marT="9525" marB="0" anchor="ctr"/>
                </a:tc>
                <a:extLst>
                  <a:ext uri="{0D108BD9-81ED-4DB2-BD59-A6C34878D82A}">
                    <a16:rowId xmlns:a16="http://schemas.microsoft.com/office/drawing/2014/main" val="1869443738"/>
                  </a:ext>
                </a:extLst>
              </a:tr>
              <a:tr h="206169">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a:effectLst/>
                        </a:rPr>
                        <a:t>b. Okupasi Terapi Kerja Memasak</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8</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0</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9</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11</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b"/>
                      <a:r>
                        <a:rPr lang="en-US" sz="1200" b="0" i="0" u="none" strike="noStrike" dirty="0">
                          <a:solidFill>
                            <a:srgbClr val="000000"/>
                          </a:solidFill>
                          <a:effectLst/>
                          <a:latin typeface="+mn-lt"/>
                        </a:rPr>
                        <a:t>6</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2</a:t>
                      </a:r>
                    </a:p>
                  </a:txBody>
                  <a:tcPr marL="9525" marR="9525" marT="9525" marB="0" anchor="ctr"/>
                </a:tc>
                <a:extLst>
                  <a:ext uri="{0D108BD9-81ED-4DB2-BD59-A6C34878D82A}">
                    <a16:rowId xmlns:a16="http://schemas.microsoft.com/office/drawing/2014/main" val="1270579747"/>
                  </a:ext>
                </a:extLst>
              </a:tr>
              <a:tr h="386813">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a:effectLst/>
                        </a:rPr>
                        <a:t>c. Okupasi Terapi Kerja Membuat Telor Asin</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8</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0</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6</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6</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mn-lt"/>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4237832096"/>
                  </a:ext>
                </a:extLst>
              </a:tr>
              <a:tr h="386813">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a:effectLst/>
                        </a:rPr>
                        <a:t>d. Okupasi Terapi Kerja Rumah Tangga</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9</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0</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mn-lt"/>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041047043"/>
                  </a:ext>
                </a:extLst>
              </a:tr>
              <a:tr h="386813">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a:effectLst/>
                        </a:rPr>
                        <a:t>e. Okupasi Terapi Kerja Mainan Anak</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18</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0</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mn-lt"/>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3694736352"/>
                  </a:ext>
                </a:extLst>
              </a:tr>
              <a:tr h="386813">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a:effectLst/>
                        </a:rPr>
                        <a:t>f. Okupasi Terapi Kerja Kerajinan Tangan</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11</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6</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5</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13</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6</a:t>
                      </a:r>
                    </a:p>
                  </a:txBody>
                  <a:tcPr marL="9525" marR="9525" marT="9525" marB="0" anchor="ctr"/>
                </a:tc>
                <a:tc>
                  <a:txBody>
                    <a:bodyPr/>
                    <a:lstStyle/>
                    <a:p>
                      <a:pPr algn="ctr" fontAlgn="b"/>
                      <a:r>
                        <a:rPr lang="en-US" sz="1200" b="0" i="0" u="none" strike="noStrike" dirty="0">
                          <a:solidFill>
                            <a:srgbClr val="000000"/>
                          </a:solidFill>
                          <a:effectLst/>
                          <a:latin typeface="+mn-lt"/>
                        </a:rPr>
                        <a:t>3</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8</a:t>
                      </a:r>
                    </a:p>
                  </a:txBody>
                  <a:tcPr marL="9525" marR="9525" marT="9525" marB="0" anchor="ctr"/>
                </a:tc>
                <a:extLst>
                  <a:ext uri="{0D108BD9-81ED-4DB2-BD59-A6C34878D82A}">
                    <a16:rowId xmlns:a16="http://schemas.microsoft.com/office/drawing/2014/main" val="7774346"/>
                  </a:ext>
                </a:extLst>
              </a:tr>
              <a:tr h="206169">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200" u="none" strike="noStrike">
                          <a:effectLst/>
                        </a:rPr>
                        <a:t>g. Terapi Kerja Kriya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13</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8</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11</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9</a:t>
                      </a:r>
                    </a:p>
                  </a:txBody>
                  <a:tcPr marL="9525" marR="9525" marT="9525" marB="0" anchor="ctr"/>
                </a:tc>
                <a:tc>
                  <a:txBody>
                    <a:bodyPr/>
                    <a:lstStyle/>
                    <a:p>
                      <a:pPr algn="ctr" fontAlgn="b"/>
                      <a:r>
                        <a:rPr lang="en-US" sz="1200" b="0" i="0" u="none" strike="noStrike" dirty="0">
                          <a:solidFill>
                            <a:srgbClr val="000000"/>
                          </a:solidFill>
                          <a:effectLst/>
                          <a:latin typeface="+mn-lt"/>
                        </a:rPr>
                        <a:t>6</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2</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2</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8</a:t>
                      </a:r>
                    </a:p>
                  </a:txBody>
                  <a:tcPr marL="9525" marR="9525" marT="9525" marB="0" anchor="ctr"/>
                </a:tc>
                <a:extLst>
                  <a:ext uri="{0D108BD9-81ED-4DB2-BD59-A6C34878D82A}">
                    <a16:rowId xmlns:a16="http://schemas.microsoft.com/office/drawing/2014/main" val="966040199"/>
                  </a:ext>
                </a:extLst>
              </a:tr>
              <a:tr h="386813">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a:effectLst/>
                        </a:rPr>
                        <a:t>h. Terapi Kerja Kebersihan Lingkungan</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11</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6</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12</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b"/>
                      <a:r>
                        <a:rPr lang="en-US" sz="1200" b="0" i="0" u="none" strike="noStrike" dirty="0">
                          <a:solidFill>
                            <a:srgbClr val="000000"/>
                          </a:solidFill>
                          <a:effectLst/>
                          <a:latin typeface="+mn-lt"/>
                        </a:rPr>
                        <a:t>4</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2</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4</a:t>
                      </a:r>
                    </a:p>
                  </a:txBody>
                  <a:tcPr marL="9525" marR="9525" marT="9525" marB="0" anchor="ctr"/>
                </a:tc>
                <a:extLst>
                  <a:ext uri="{0D108BD9-81ED-4DB2-BD59-A6C34878D82A}">
                    <a16:rowId xmlns:a16="http://schemas.microsoft.com/office/drawing/2014/main" val="2286709714"/>
                  </a:ext>
                </a:extLst>
              </a:tr>
              <a:tr h="206169">
                <a:tc gridSpan="2">
                  <a:txBody>
                    <a:bodyPr/>
                    <a:lstStyle/>
                    <a:p>
                      <a:pPr algn="ctr" fontAlgn="ctr"/>
                      <a:r>
                        <a:rPr lang="en-US" sz="1200" u="none" strike="noStrike">
                          <a:effectLst/>
                        </a:rPr>
                        <a:t>Jumlah</a:t>
                      </a:r>
                      <a:endParaRPr lang="en-US" sz="1200" b="1" i="0" u="none" strike="noStrike">
                        <a:solidFill>
                          <a:srgbClr val="000000"/>
                        </a:solidFill>
                        <a:effectLst/>
                        <a:latin typeface="Tw Cen MT" panose="020B0602020104020603" pitchFamily="34" charset="0"/>
                      </a:endParaRPr>
                    </a:p>
                  </a:txBody>
                  <a:tcPr marL="9525" marR="9525" marT="9525" marB="0" anchor="ctr"/>
                </a:tc>
                <a:tc hMerge="1">
                  <a:txBody>
                    <a:bodyPr/>
                    <a:lstStyle/>
                    <a:p>
                      <a:endParaRPr lang="en-US"/>
                    </a:p>
                  </a:txBody>
                  <a:tcPr/>
                </a:tc>
                <a:tc>
                  <a:txBody>
                    <a:bodyPr/>
                    <a:lstStyle/>
                    <a:p>
                      <a:pPr algn="ctr" fontAlgn="b"/>
                      <a:r>
                        <a:rPr lang="en-US" sz="1200" b="1" u="none" strike="noStrike" dirty="0">
                          <a:effectLst/>
                        </a:rPr>
                        <a:t>63</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1" u="none" strike="noStrike" dirty="0">
                          <a:effectLst/>
                        </a:rPr>
                        <a:t>38</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1" u="none" strike="noStrike" dirty="0">
                          <a:effectLst/>
                        </a:rPr>
                        <a:t>39</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1" i="0" u="none" strike="noStrike" dirty="0">
                          <a:solidFill>
                            <a:srgbClr val="000000"/>
                          </a:solidFill>
                          <a:effectLst/>
                          <a:latin typeface="Tw Cen MT" panose="020B0602020104020603" pitchFamily="34" charset="0"/>
                        </a:rPr>
                        <a:t>70</a:t>
                      </a:r>
                    </a:p>
                  </a:txBody>
                  <a:tcPr marL="9525" marR="9525" marT="9525" marB="0" anchor="ctr"/>
                </a:tc>
                <a:tc>
                  <a:txBody>
                    <a:bodyPr/>
                    <a:lstStyle/>
                    <a:p>
                      <a:pPr algn="ctr" fontAlgn="b"/>
                      <a:r>
                        <a:rPr lang="en-US" sz="1200" b="1" i="0" u="none" strike="noStrike" dirty="0">
                          <a:solidFill>
                            <a:srgbClr val="000000"/>
                          </a:solidFill>
                          <a:effectLst/>
                          <a:latin typeface="Tw Cen MT" panose="020B0602020104020603" pitchFamily="34" charset="0"/>
                        </a:rPr>
                        <a:t>30</a:t>
                      </a:r>
                    </a:p>
                  </a:txBody>
                  <a:tcPr marL="9525" marR="9525" marT="9525" marB="0" anchor="ctr"/>
                </a:tc>
                <a:tc>
                  <a:txBody>
                    <a:bodyPr/>
                    <a:lstStyle/>
                    <a:p>
                      <a:pPr algn="ctr" fontAlgn="b"/>
                      <a:r>
                        <a:rPr lang="en-US" sz="1200" b="1" i="0" u="none" strike="noStrike" dirty="0">
                          <a:solidFill>
                            <a:srgbClr val="000000"/>
                          </a:solidFill>
                          <a:effectLst/>
                          <a:latin typeface="+mn-lt"/>
                        </a:rPr>
                        <a:t>26</a:t>
                      </a:r>
                    </a:p>
                  </a:txBody>
                  <a:tcPr marL="9525" marR="9525" marT="9525" marB="0" anchor="ctr"/>
                </a:tc>
                <a:tc>
                  <a:txBody>
                    <a:bodyPr/>
                    <a:lstStyle/>
                    <a:p>
                      <a:pPr algn="ctr" fontAlgn="b"/>
                      <a:r>
                        <a:rPr lang="en-US" sz="1200" b="1" i="0" u="none" strike="noStrike" dirty="0">
                          <a:solidFill>
                            <a:srgbClr val="000000"/>
                          </a:solidFill>
                          <a:effectLst/>
                          <a:latin typeface="Tw Cen MT" panose="020B0602020104020603" pitchFamily="34" charset="0"/>
                        </a:rPr>
                        <a:t>6</a:t>
                      </a:r>
                    </a:p>
                  </a:txBody>
                  <a:tcPr marL="9525" marR="9525" marT="9525" marB="0" anchor="ctr"/>
                </a:tc>
                <a:tc>
                  <a:txBody>
                    <a:bodyPr/>
                    <a:lstStyle/>
                    <a:p>
                      <a:pPr algn="ctr" fontAlgn="b"/>
                      <a:r>
                        <a:rPr lang="en-US" sz="1200" b="1" i="0" u="none" strike="noStrike" dirty="0">
                          <a:solidFill>
                            <a:srgbClr val="000000"/>
                          </a:solidFill>
                          <a:effectLst/>
                          <a:latin typeface="Tw Cen MT" panose="020B0602020104020603" pitchFamily="34" charset="0"/>
                        </a:rPr>
                        <a:t>11</a:t>
                      </a:r>
                    </a:p>
                  </a:txBody>
                  <a:tcPr marL="9525" marR="9525" marT="9525" marB="0" anchor="ctr"/>
                </a:tc>
                <a:tc>
                  <a:txBody>
                    <a:bodyPr/>
                    <a:lstStyle/>
                    <a:p>
                      <a:pPr algn="ctr" fontAlgn="b"/>
                      <a:r>
                        <a:rPr lang="en-US" sz="1200" b="1" i="0" u="none" strike="noStrike" dirty="0">
                          <a:solidFill>
                            <a:srgbClr val="000000"/>
                          </a:solidFill>
                          <a:effectLst/>
                          <a:latin typeface="Tw Cen MT" panose="020B0602020104020603" pitchFamily="34" charset="0"/>
                        </a:rPr>
                        <a:t>31</a:t>
                      </a:r>
                    </a:p>
                  </a:txBody>
                  <a:tcPr marL="9525" marR="9525" marT="9525" marB="0" anchor="ctr"/>
                </a:tc>
                <a:extLst>
                  <a:ext uri="{0D108BD9-81ED-4DB2-BD59-A6C34878D82A}">
                    <a16:rowId xmlns:a16="http://schemas.microsoft.com/office/drawing/2014/main" val="2710713433"/>
                  </a:ext>
                </a:extLst>
              </a:tr>
            </a:tbl>
          </a:graphicData>
        </a:graphic>
      </p:graphicFrame>
    </p:spTree>
    <p:extLst>
      <p:ext uri="{BB962C8B-B14F-4D97-AF65-F5344CB8AC3E}">
        <p14:creationId xmlns:p14="http://schemas.microsoft.com/office/powerpoint/2010/main" val="7888692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16A010-D7AD-496E-B4A0-4F9D1DBD8837}"/>
              </a:ext>
            </a:extLst>
          </p:cNvPr>
          <p:cNvSpPr>
            <a:spLocks noGrp="1"/>
          </p:cNvSpPr>
          <p:nvPr>
            <p:ph type="sldNum" sz="quarter" idx="12"/>
          </p:nvPr>
        </p:nvSpPr>
        <p:spPr/>
        <p:txBody>
          <a:bodyPr/>
          <a:lstStyle/>
          <a:p>
            <a:fld id="{565CE74E-AB26-4998-AD42-012C4C1AD076}" type="slidenum">
              <a:rPr lang="zh-CN" altLang="en-US" smtClean="0"/>
              <a:t>38</a:t>
            </a:fld>
            <a:endParaRPr lang="zh-CN" altLang="en-US"/>
          </a:p>
        </p:txBody>
      </p:sp>
      <p:graphicFrame>
        <p:nvGraphicFramePr>
          <p:cNvPr id="3" name="Table 2">
            <a:extLst>
              <a:ext uri="{FF2B5EF4-FFF2-40B4-BE49-F238E27FC236}">
                <a16:creationId xmlns:a16="http://schemas.microsoft.com/office/drawing/2014/main" id="{C4B18605-3111-4C45-97BE-E503A41BFDEE}"/>
              </a:ext>
            </a:extLst>
          </p:cNvPr>
          <p:cNvGraphicFramePr>
            <a:graphicFrameLocks noGrp="1"/>
          </p:cNvGraphicFramePr>
          <p:nvPr>
            <p:extLst>
              <p:ext uri="{D42A27DB-BD31-4B8C-83A1-F6EECF244321}">
                <p14:modId xmlns:p14="http://schemas.microsoft.com/office/powerpoint/2010/main" val="161080109"/>
              </p:ext>
            </p:extLst>
          </p:nvPr>
        </p:nvGraphicFramePr>
        <p:xfrm>
          <a:off x="345513" y="151280"/>
          <a:ext cx="8265088" cy="6624443"/>
        </p:xfrm>
        <a:graphic>
          <a:graphicData uri="http://schemas.openxmlformats.org/drawingml/2006/table">
            <a:tbl>
              <a:tblPr firstRow="1" firstCol="1">
                <a:tableStyleId>{85BE263C-DBD7-4A20-BB59-AAB30ACAA65A}</a:tableStyleId>
              </a:tblPr>
              <a:tblGrid>
                <a:gridCol w="340309">
                  <a:extLst>
                    <a:ext uri="{9D8B030D-6E8A-4147-A177-3AD203B41FA5}">
                      <a16:colId xmlns:a16="http://schemas.microsoft.com/office/drawing/2014/main" val="1614395603"/>
                    </a:ext>
                  </a:extLst>
                </a:gridCol>
                <a:gridCol w="1922923">
                  <a:extLst>
                    <a:ext uri="{9D8B030D-6E8A-4147-A177-3AD203B41FA5}">
                      <a16:colId xmlns:a16="http://schemas.microsoft.com/office/drawing/2014/main" val="1158735953"/>
                    </a:ext>
                  </a:extLst>
                </a:gridCol>
                <a:gridCol w="384658">
                  <a:extLst>
                    <a:ext uri="{9D8B030D-6E8A-4147-A177-3AD203B41FA5}">
                      <a16:colId xmlns:a16="http://schemas.microsoft.com/office/drawing/2014/main" val="134676268"/>
                    </a:ext>
                  </a:extLst>
                </a:gridCol>
                <a:gridCol w="341792">
                  <a:extLst>
                    <a:ext uri="{9D8B030D-6E8A-4147-A177-3AD203B41FA5}">
                      <a16:colId xmlns:a16="http://schemas.microsoft.com/office/drawing/2014/main" val="1893218567"/>
                    </a:ext>
                  </a:extLst>
                </a:gridCol>
                <a:gridCol w="504001">
                  <a:extLst>
                    <a:ext uri="{9D8B030D-6E8A-4147-A177-3AD203B41FA5}">
                      <a16:colId xmlns:a16="http://schemas.microsoft.com/office/drawing/2014/main" val="2654098360"/>
                    </a:ext>
                  </a:extLst>
                </a:gridCol>
                <a:gridCol w="300774">
                  <a:extLst>
                    <a:ext uri="{9D8B030D-6E8A-4147-A177-3AD203B41FA5}">
                      <a16:colId xmlns:a16="http://schemas.microsoft.com/office/drawing/2014/main" val="4119627381"/>
                    </a:ext>
                  </a:extLst>
                </a:gridCol>
                <a:gridCol w="382807">
                  <a:extLst>
                    <a:ext uri="{9D8B030D-6E8A-4147-A177-3AD203B41FA5}">
                      <a16:colId xmlns:a16="http://schemas.microsoft.com/office/drawing/2014/main" val="661602635"/>
                    </a:ext>
                  </a:extLst>
                </a:gridCol>
                <a:gridCol w="314448">
                  <a:extLst>
                    <a:ext uri="{9D8B030D-6E8A-4147-A177-3AD203B41FA5}">
                      <a16:colId xmlns:a16="http://schemas.microsoft.com/office/drawing/2014/main" val="2404128715"/>
                    </a:ext>
                  </a:extLst>
                </a:gridCol>
                <a:gridCol w="314448">
                  <a:extLst>
                    <a:ext uri="{9D8B030D-6E8A-4147-A177-3AD203B41FA5}">
                      <a16:colId xmlns:a16="http://schemas.microsoft.com/office/drawing/2014/main" val="2103559828"/>
                    </a:ext>
                  </a:extLst>
                </a:gridCol>
                <a:gridCol w="314448">
                  <a:extLst>
                    <a:ext uri="{9D8B030D-6E8A-4147-A177-3AD203B41FA5}">
                      <a16:colId xmlns:a16="http://schemas.microsoft.com/office/drawing/2014/main" val="1411201122"/>
                    </a:ext>
                  </a:extLst>
                </a:gridCol>
                <a:gridCol w="314448">
                  <a:extLst>
                    <a:ext uri="{9D8B030D-6E8A-4147-A177-3AD203B41FA5}">
                      <a16:colId xmlns:a16="http://schemas.microsoft.com/office/drawing/2014/main" val="2260571441"/>
                    </a:ext>
                  </a:extLst>
                </a:gridCol>
                <a:gridCol w="314448">
                  <a:extLst>
                    <a:ext uri="{9D8B030D-6E8A-4147-A177-3AD203B41FA5}">
                      <a16:colId xmlns:a16="http://schemas.microsoft.com/office/drawing/2014/main" val="178554363"/>
                    </a:ext>
                  </a:extLst>
                </a:gridCol>
                <a:gridCol w="314448">
                  <a:extLst>
                    <a:ext uri="{9D8B030D-6E8A-4147-A177-3AD203B41FA5}">
                      <a16:colId xmlns:a16="http://schemas.microsoft.com/office/drawing/2014/main" val="2871814833"/>
                    </a:ext>
                  </a:extLst>
                </a:gridCol>
                <a:gridCol w="314448">
                  <a:extLst>
                    <a:ext uri="{9D8B030D-6E8A-4147-A177-3AD203B41FA5}">
                      <a16:colId xmlns:a16="http://schemas.microsoft.com/office/drawing/2014/main" val="4240659649"/>
                    </a:ext>
                  </a:extLst>
                </a:gridCol>
                <a:gridCol w="314448">
                  <a:extLst>
                    <a:ext uri="{9D8B030D-6E8A-4147-A177-3AD203B41FA5}">
                      <a16:colId xmlns:a16="http://schemas.microsoft.com/office/drawing/2014/main" val="988167065"/>
                    </a:ext>
                  </a:extLst>
                </a:gridCol>
                <a:gridCol w="314448">
                  <a:extLst>
                    <a:ext uri="{9D8B030D-6E8A-4147-A177-3AD203B41FA5}">
                      <a16:colId xmlns:a16="http://schemas.microsoft.com/office/drawing/2014/main" val="4174982276"/>
                    </a:ext>
                  </a:extLst>
                </a:gridCol>
                <a:gridCol w="314448">
                  <a:extLst>
                    <a:ext uri="{9D8B030D-6E8A-4147-A177-3AD203B41FA5}">
                      <a16:colId xmlns:a16="http://schemas.microsoft.com/office/drawing/2014/main" val="1763107463"/>
                    </a:ext>
                  </a:extLst>
                </a:gridCol>
                <a:gridCol w="314448">
                  <a:extLst>
                    <a:ext uri="{9D8B030D-6E8A-4147-A177-3AD203B41FA5}">
                      <a16:colId xmlns:a16="http://schemas.microsoft.com/office/drawing/2014/main" val="683906290"/>
                    </a:ext>
                  </a:extLst>
                </a:gridCol>
                <a:gridCol w="314448">
                  <a:extLst>
                    <a:ext uri="{9D8B030D-6E8A-4147-A177-3AD203B41FA5}">
                      <a16:colId xmlns:a16="http://schemas.microsoft.com/office/drawing/2014/main" val="11133870"/>
                    </a:ext>
                  </a:extLst>
                </a:gridCol>
                <a:gridCol w="314448">
                  <a:extLst>
                    <a:ext uri="{9D8B030D-6E8A-4147-A177-3AD203B41FA5}">
                      <a16:colId xmlns:a16="http://schemas.microsoft.com/office/drawing/2014/main" val="3512868085"/>
                    </a:ext>
                  </a:extLst>
                </a:gridCol>
              </a:tblGrid>
              <a:tr h="242815">
                <a:tc>
                  <a:txBody>
                    <a:bodyPr/>
                    <a:lstStyle/>
                    <a:p>
                      <a:pPr algn="ctr" fontAlgn="ctr"/>
                      <a:r>
                        <a:rPr lang="en-US" sz="1200" b="1" u="none" strike="noStrike" dirty="0">
                          <a:solidFill>
                            <a:srgbClr val="000000"/>
                          </a:solidFill>
                          <a:effectLst/>
                        </a:rPr>
                        <a:t>NO</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b="1" u="none" strike="noStrike" dirty="0">
                          <a:solidFill>
                            <a:srgbClr val="000000"/>
                          </a:solidFill>
                          <a:effectLst/>
                        </a:rPr>
                        <a:t>JENIS KEGIATAN</a:t>
                      </a:r>
                      <a:endParaRPr lang="en-US" sz="1200" b="1" i="0" u="none" strike="noStrike" dirty="0">
                        <a:solidFill>
                          <a:srgbClr val="000000"/>
                        </a:solidFill>
                        <a:effectLst/>
                        <a:latin typeface="Tw Cen MT" panose="020B0602020104020603" pitchFamily="34" charset="0"/>
                      </a:endParaRPr>
                    </a:p>
                  </a:txBody>
                  <a:tcPr marL="9525" marR="9525" marT="9525" marB="0" anchor="ctr"/>
                </a:tc>
                <a:tc gridSpan="2">
                  <a:txBody>
                    <a:bodyPr/>
                    <a:lstStyle/>
                    <a:p>
                      <a:pPr algn="ctr" fontAlgn="b"/>
                      <a:r>
                        <a:rPr lang="en-US" sz="1200" b="1" u="none" strike="noStrike" dirty="0">
                          <a:solidFill>
                            <a:srgbClr val="000000"/>
                          </a:solidFill>
                          <a:effectLst/>
                        </a:rPr>
                        <a:t>JAN</a:t>
                      </a:r>
                      <a:endParaRPr lang="en-US" sz="1200" b="1"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ctr" fontAlgn="b"/>
                      <a:endParaRPr lang="en-US" sz="1200" b="1" i="0" u="none" strike="noStrike" dirty="0">
                        <a:solidFill>
                          <a:srgbClr val="000000"/>
                        </a:solidFill>
                        <a:effectLst/>
                        <a:latin typeface="Tw Cen MT" panose="020B0602020104020603" pitchFamily="34" charset="0"/>
                      </a:endParaRPr>
                    </a:p>
                  </a:txBody>
                  <a:tcPr marL="9525" marR="9525" marT="9525" marB="0" anchor="ctr"/>
                </a:tc>
                <a:tc gridSpan="2">
                  <a:txBody>
                    <a:bodyPr/>
                    <a:lstStyle/>
                    <a:p>
                      <a:pPr algn="ctr" fontAlgn="b"/>
                      <a:r>
                        <a:rPr lang="en-US" sz="1200" b="1" u="none" strike="noStrike" dirty="0">
                          <a:solidFill>
                            <a:srgbClr val="000000"/>
                          </a:solidFill>
                          <a:effectLst/>
                        </a:rPr>
                        <a:t>FEB</a:t>
                      </a:r>
                      <a:endParaRPr lang="en-US" sz="1200" b="1"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ctr"/>
                      <a:endParaRPr lang="en-US" dirty="0"/>
                    </a:p>
                  </a:txBody>
                  <a:tcPr marL="9525" marR="9525" marT="9525" marB="0" anchor="ctr"/>
                </a:tc>
                <a:tc gridSpan="2">
                  <a:txBody>
                    <a:bodyPr/>
                    <a:lstStyle/>
                    <a:p>
                      <a:pPr algn="ctr" fontAlgn="b"/>
                      <a:r>
                        <a:rPr lang="en-US" sz="1200" b="1" u="none" strike="noStrike" dirty="0">
                          <a:solidFill>
                            <a:srgbClr val="000000"/>
                          </a:solidFill>
                          <a:effectLst/>
                        </a:rPr>
                        <a:t>MAR</a:t>
                      </a:r>
                      <a:endParaRPr lang="en-US" sz="1200" b="1"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ctr"/>
                      <a:endParaRPr lang="en-US" dirty="0"/>
                    </a:p>
                  </a:txBody>
                  <a:tcPr marL="9525" marR="9525" marT="9525" marB="0" anchor="ctr"/>
                </a:tc>
                <a:tc gridSpan="2">
                  <a:txBody>
                    <a:bodyPr/>
                    <a:lstStyle/>
                    <a:p>
                      <a:pPr algn="ctr" fontAlgn="b"/>
                      <a:r>
                        <a:rPr lang="en-US" sz="1200" b="1" i="0" u="none" strike="noStrike" dirty="0">
                          <a:solidFill>
                            <a:srgbClr val="000000"/>
                          </a:solidFill>
                          <a:effectLst/>
                          <a:latin typeface="Tw Cen MT" panose="020B0602020104020603" pitchFamily="34" charset="0"/>
                        </a:rPr>
                        <a:t>APR</a:t>
                      </a:r>
                    </a:p>
                  </a:txBody>
                  <a:tcPr marL="9525" marR="9525" marT="9525" marB="0" anchor="ctr"/>
                </a:tc>
                <a:tc hMerge="1">
                  <a:txBody>
                    <a:bodyPr/>
                    <a:lstStyle/>
                    <a:p>
                      <a:pPr algn="ctr" fontAlgn="b"/>
                      <a:endParaRPr lang="en-US" sz="1200" b="1" i="0" u="none" strike="noStrike" dirty="0">
                        <a:solidFill>
                          <a:srgbClr val="000000"/>
                        </a:solidFill>
                        <a:effectLst/>
                        <a:latin typeface="Tw Cen MT" panose="020B0602020104020603" pitchFamily="34" charset="0"/>
                      </a:endParaRPr>
                    </a:p>
                  </a:txBody>
                  <a:tcPr marL="9525" marR="9525" marT="9525" marB="0" anchor="ctr"/>
                </a:tc>
                <a:tc gridSpan="2">
                  <a:txBody>
                    <a:bodyPr/>
                    <a:lstStyle/>
                    <a:p>
                      <a:pPr algn="ctr" fontAlgn="b"/>
                      <a:r>
                        <a:rPr lang="en-US" sz="1200" b="1" i="0" u="none" strike="noStrike" dirty="0">
                          <a:solidFill>
                            <a:srgbClr val="000000"/>
                          </a:solidFill>
                          <a:effectLst/>
                          <a:latin typeface="Tw Cen MT" panose="020B0602020104020603" pitchFamily="34" charset="0"/>
                        </a:rPr>
                        <a:t>MEI</a:t>
                      </a:r>
                    </a:p>
                  </a:txBody>
                  <a:tcPr marL="9525" marR="9525" marT="9525" marB="0" anchor="ctr"/>
                </a:tc>
                <a:tc hMerge="1">
                  <a:txBody>
                    <a:bodyPr/>
                    <a:lstStyle/>
                    <a:p>
                      <a:pPr algn="ctr" fontAlgn="b"/>
                      <a:endParaRPr lang="en-US" sz="1200" b="1" i="0" u="none" strike="noStrike" dirty="0">
                        <a:solidFill>
                          <a:srgbClr val="000000"/>
                        </a:solidFill>
                        <a:effectLst/>
                        <a:latin typeface="Tw Cen MT" panose="020B0602020104020603" pitchFamily="34" charset="0"/>
                      </a:endParaRPr>
                    </a:p>
                  </a:txBody>
                  <a:tcPr marL="9525" marR="9525" marT="9525" marB="0" anchor="ctr"/>
                </a:tc>
                <a:tc gridSpan="2">
                  <a:txBody>
                    <a:bodyPr/>
                    <a:lstStyle/>
                    <a:p>
                      <a:pPr algn="ctr" fontAlgn="b"/>
                      <a:r>
                        <a:rPr lang="en-US" sz="1200" b="1" i="0" u="none" strike="noStrike" dirty="0">
                          <a:solidFill>
                            <a:srgbClr val="000000"/>
                          </a:solidFill>
                          <a:effectLst/>
                          <a:latin typeface="Tw Cen MT" panose="020B0602020104020603" pitchFamily="34" charset="0"/>
                        </a:rPr>
                        <a:t>JUN</a:t>
                      </a:r>
                    </a:p>
                  </a:txBody>
                  <a:tcPr marL="9525" marR="9525" marT="9525" marB="0" anchor="ctr"/>
                </a:tc>
                <a:tc hMerge="1">
                  <a:txBody>
                    <a:bodyPr/>
                    <a:lstStyle/>
                    <a:p>
                      <a:pPr algn="ctr" fontAlgn="b"/>
                      <a:endParaRPr lang="en-US" sz="1200" b="1" i="0" u="none" strike="noStrike" dirty="0">
                        <a:solidFill>
                          <a:srgbClr val="000000"/>
                        </a:solidFill>
                        <a:effectLst/>
                        <a:latin typeface="Tw Cen MT" panose="020B0602020104020603" pitchFamily="34" charset="0"/>
                      </a:endParaRPr>
                    </a:p>
                  </a:txBody>
                  <a:tcPr marL="9525" marR="9525" marT="9525" marB="0" anchor="ctr"/>
                </a:tc>
                <a:tc gridSpan="2">
                  <a:txBody>
                    <a:bodyPr/>
                    <a:lstStyle/>
                    <a:p>
                      <a:pPr algn="ctr" fontAlgn="b"/>
                      <a:r>
                        <a:rPr lang="en-US" sz="1200" b="1" i="0" u="none" strike="noStrike" dirty="0">
                          <a:solidFill>
                            <a:srgbClr val="000000"/>
                          </a:solidFill>
                          <a:effectLst/>
                          <a:latin typeface="Tw Cen MT" panose="020B0602020104020603" pitchFamily="34" charset="0"/>
                        </a:rPr>
                        <a:t>JUL</a:t>
                      </a:r>
                    </a:p>
                  </a:txBody>
                  <a:tcPr marL="9525" marR="9525" marT="9525" marB="0" anchor="ctr"/>
                </a:tc>
                <a:tc hMerge="1">
                  <a:txBody>
                    <a:bodyPr/>
                    <a:lstStyle/>
                    <a:p>
                      <a:pPr algn="ctr" fontAlgn="b"/>
                      <a:endParaRPr lang="en-US" sz="1200" b="1" i="0" u="none" strike="noStrike" dirty="0">
                        <a:solidFill>
                          <a:srgbClr val="000000"/>
                        </a:solidFill>
                        <a:effectLst/>
                        <a:latin typeface="Tw Cen MT" panose="020B0602020104020603" pitchFamily="34" charset="0"/>
                      </a:endParaRPr>
                    </a:p>
                  </a:txBody>
                  <a:tcPr marL="9525" marR="9525" marT="9525" marB="0" anchor="ctr"/>
                </a:tc>
                <a:tc gridSpan="2">
                  <a:txBody>
                    <a:bodyPr/>
                    <a:lstStyle/>
                    <a:p>
                      <a:pPr algn="ctr" fontAlgn="b"/>
                      <a:r>
                        <a:rPr lang="en-US" sz="1200" b="1" i="0" u="none" strike="noStrike" dirty="0">
                          <a:solidFill>
                            <a:srgbClr val="000000"/>
                          </a:solidFill>
                          <a:effectLst/>
                          <a:latin typeface="Tw Cen MT" panose="020B0602020104020603" pitchFamily="34" charset="0"/>
                        </a:rPr>
                        <a:t>AGST</a:t>
                      </a:r>
                    </a:p>
                  </a:txBody>
                  <a:tcPr marL="9525" marR="9525" marT="9525" marB="0" anchor="ctr"/>
                </a:tc>
                <a:tc hMerge="1">
                  <a:txBody>
                    <a:bodyPr/>
                    <a:lstStyle/>
                    <a:p>
                      <a:pPr algn="ctr" fontAlgn="b"/>
                      <a:endParaRPr lang="en-US" sz="1200" b="1" i="0" u="none" strike="noStrike" dirty="0">
                        <a:solidFill>
                          <a:srgbClr val="000000"/>
                        </a:solidFill>
                        <a:effectLst/>
                        <a:latin typeface="Tw Cen MT" panose="020B0602020104020603" pitchFamily="34" charset="0"/>
                      </a:endParaRPr>
                    </a:p>
                  </a:txBody>
                  <a:tcPr marL="9525" marR="9525" marT="9525" marB="0" anchor="ctr"/>
                </a:tc>
                <a:tc gridSpan="2">
                  <a:txBody>
                    <a:bodyPr/>
                    <a:lstStyle/>
                    <a:p>
                      <a:pPr algn="ctr" fontAlgn="b"/>
                      <a:r>
                        <a:rPr lang="en-US" sz="1200" b="1" i="0" u="none" strike="noStrike" dirty="0">
                          <a:solidFill>
                            <a:srgbClr val="000000"/>
                          </a:solidFill>
                          <a:effectLst/>
                          <a:latin typeface="Tw Cen MT" panose="020B0602020104020603" pitchFamily="34" charset="0"/>
                        </a:rPr>
                        <a:t>SEP</a:t>
                      </a:r>
                    </a:p>
                  </a:txBody>
                  <a:tcPr marL="9525" marR="9525" marT="9525" marB="0" anchor="ctr"/>
                </a:tc>
                <a:tc hMerge="1">
                  <a:txBody>
                    <a:bodyPr/>
                    <a:lstStyle/>
                    <a:p>
                      <a:pPr algn="ctr" fontAlgn="b"/>
                      <a:endParaRPr lang="en-US" sz="1200" b="1"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970208287"/>
                  </a:ext>
                </a:extLst>
              </a:tr>
              <a:tr h="272565">
                <a:tc>
                  <a:txBody>
                    <a:bodyPr/>
                    <a:lstStyle/>
                    <a:p>
                      <a:pPr algn="ctr" fontAlgn="ctr"/>
                      <a:r>
                        <a:rPr lang="en-US" sz="1200" u="none" strike="noStrike">
                          <a:effectLst/>
                        </a:rPr>
                        <a:t>3</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dirty="0" err="1">
                          <a:effectLst/>
                        </a:rPr>
                        <a:t>Okupasi</a:t>
                      </a:r>
                      <a:r>
                        <a:rPr lang="en-US" sz="1200" u="none" strike="noStrike" dirty="0">
                          <a:effectLst/>
                        </a:rPr>
                        <a:t> </a:t>
                      </a:r>
                      <a:r>
                        <a:rPr lang="en-US" sz="1200" u="none" strike="noStrike" dirty="0" err="1">
                          <a:effectLst/>
                        </a:rPr>
                        <a:t>Terapi</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1" u="none" strike="noStrike" dirty="0">
                          <a:effectLst/>
                        </a:rPr>
                        <a:t>L</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1" u="none" strike="noStrike" dirty="0">
                          <a:effectLst/>
                        </a:rPr>
                        <a:t>P</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1" u="none" strike="noStrike" dirty="0">
                          <a:effectLst/>
                        </a:rPr>
                        <a:t>L</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b="1" u="none" strike="noStrike" dirty="0">
                          <a:effectLst/>
                        </a:rPr>
                        <a:t>P</a:t>
                      </a:r>
                      <a:endParaRPr lang="en-US" b="1" dirty="0"/>
                    </a:p>
                  </a:txBody>
                  <a:tcPr marL="9525" marR="9525" marT="9525" marB="0" anchor="ctr"/>
                </a:tc>
                <a:tc>
                  <a:txBody>
                    <a:bodyPr/>
                    <a:lstStyle/>
                    <a:p>
                      <a:pPr algn="ctr" fontAlgn="b"/>
                      <a:r>
                        <a:rPr lang="en-US" sz="1200" b="1" u="none" strike="noStrike" dirty="0">
                          <a:effectLst/>
                        </a:rPr>
                        <a:t>L</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b="1" u="none" strike="noStrike" dirty="0">
                          <a:effectLst/>
                        </a:rPr>
                        <a:t>P</a:t>
                      </a:r>
                      <a:endParaRPr lang="en-US" b="1" dirty="0"/>
                    </a:p>
                  </a:txBody>
                  <a:tcPr marL="9525" marR="9525" marT="9525" marB="0" anchor="ctr"/>
                </a:tc>
                <a:tc>
                  <a:txBody>
                    <a:bodyPr/>
                    <a:lstStyle/>
                    <a:p>
                      <a:pPr algn="ctr"/>
                      <a:r>
                        <a:rPr lang="en-US" sz="1200" b="1" dirty="0"/>
                        <a:t>L</a:t>
                      </a:r>
                    </a:p>
                  </a:txBody>
                  <a:tcPr marL="9525" marR="9525" marT="9525" marB="0" anchor="ctr"/>
                </a:tc>
                <a:tc>
                  <a:txBody>
                    <a:bodyPr/>
                    <a:lstStyle/>
                    <a:p>
                      <a:pPr algn="ctr"/>
                      <a:r>
                        <a:rPr lang="en-US" sz="1200" b="1" dirty="0"/>
                        <a:t>P</a:t>
                      </a:r>
                    </a:p>
                  </a:txBody>
                  <a:tcPr marL="9525" marR="9525" marT="9525" marB="0" anchor="ctr"/>
                </a:tc>
                <a:tc>
                  <a:txBody>
                    <a:bodyPr/>
                    <a:lstStyle/>
                    <a:p>
                      <a:pPr algn="ctr"/>
                      <a:r>
                        <a:rPr lang="en-US" sz="1200" b="1" dirty="0"/>
                        <a:t>L</a:t>
                      </a:r>
                    </a:p>
                  </a:txBody>
                  <a:tcPr marL="9525" marR="9525" marT="9525" marB="0" anchor="ctr"/>
                </a:tc>
                <a:tc>
                  <a:txBody>
                    <a:bodyPr/>
                    <a:lstStyle/>
                    <a:p>
                      <a:pPr algn="ctr"/>
                      <a:r>
                        <a:rPr lang="en-US" sz="1200" b="1" dirty="0"/>
                        <a:t>P</a:t>
                      </a:r>
                    </a:p>
                  </a:txBody>
                  <a:tcPr marL="9525" marR="9525" marT="9525" marB="0" anchor="ctr"/>
                </a:tc>
                <a:tc>
                  <a:txBody>
                    <a:bodyPr/>
                    <a:lstStyle/>
                    <a:p>
                      <a:pPr algn="ctr"/>
                      <a:r>
                        <a:rPr lang="en-US" sz="1200" b="1" dirty="0"/>
                        <a:t>L</a:t>
                      </a:r>
                    </a:p>
                  </a:txBody>
                  <a:tcPr marL="9525" marR="9525" marT="9525" marB="0" anchor="ctr"/>
                </a:tc>
                <a:tc>
                  <a:txBody>
                    <a:bodyPr/>
                    <a:lstStyle/>
                    <a:p>
                      <a:pPr algn="ctr"/>
                      <a:r>
                        <a:rPr lang="en-US" sz="1200" b="1" dirty="0"/>
                        <a:t>P</a:t>
                      </a:r>
                    </a:p>
                  </a:txBody>
                  <a:tcPr marL="9525" marR="9525" marT="9525" marB="0" anchor="ctr"/>
                </a:tc>
                <a:tc>
                  <a:txBody>
                    <a:bodyPr/>
                    <a:lstStyle/>
                    <a:p>
                      <a:pPr algn="ctr"/>
                      <a:r>
                        <a:rPr lang="en-US" sz="1200" b="1" dirty="0"/>
                        <a:t>L</a:t>
                      </a:r>
                    </a:p>
                  </a:txBody>
                  <a:tcPr marL="9525" marR="9525" marT="9525" marB="0" anchor="ctr"/>
                </a:tc>
                <a:tc>
                  <a:txBody>
                    <a:bodyPr/>
                    <a:lstStyle/>
                    <a:p>
                      <a:pPr algn="ctr"/>
                      <a:r>
                        <a:rPr lang="en-US" sz="1200" b="1" dirty="0"/>
                        <a:t>P</a:t>
                      </a:r>
                    </a:p>
                  </a:txBody>
                  <a:tcPr marL="9525" marR="9525" marT="9525" marB="0" anchor="ctr"/>
                </a:tc>
                <a:tc>
                  <a:txBody>
                    <a:bodyPr/>
                    <a:lstStyle/>
                    <a:p>
                      <a:pPr algn="ctr"/>
                      <a:r>
                        <a:rPr lang="en-US" sz="1200" b="1" dirty="0"/>
                        <a:t>L</a:t>
                      </a:r>
                    </a:p>
                  </a:txBody>
                  <a:tcPr marL="9525" marR="9525" marT="9525" marB="0" anchor="ctr"/>
                </a:tc>
                <a:tc>
                  <a:txBody>
                    <a:bodyPr/>
                    <a:lstStyle/>
                    <a:p>
                      <a:pPr algn="ctr"/>
                      <a:r>
                        <a:rPr lang="en-US" sz="1200" b="1" dirty="0"/>
                        <a:t>P</a:t>
                      </a:r>
                    </a:p>
                  </a:txBody>
                  <a:tcPr marL="9525" marR="9525" marT="9525" marB="0" anchor="ctr"/>
                </a:tc>
                <a:tc>
                  <a:txBody>
                    <a:bodyPr/>
                    <a:lstStyle/>
                    <a:p>
                      <a:pPr algn="ctr"/>
                      <a:r>
                        <a:rPr lang="en-US" sz="1200" b="1" dirty="0"/>
                        <a:t>L</a:t>
                      </a:r>
                    </a:p>
                  </a:txBody>
                  <a:tcPr marL="9525" marR="9525" marT="9525" marB="0" anchor="ctr"/>
                </a:tc>
                <a:tc>
                  <a:txBody>
                    <a:bodyPr/>
                    <a:lstStyle/>
                    <a:p>
                      <a:pPr algn="ctr"/>
                      <a:r>
                        <a:rPr lang="en-US" sz="1200" b="1" dirty="0"/>
                        <a:t>P</a:t>
                      </a:r>
                    </a:p>
                  </a:txBody>
                  <a:tcPr marL="9525" marR="9525" marT="9525" marB="0" anchor="ctr"/>
                </a:tc>
                <a:extLst>
                  <a:ext uri="{0D108BD9-81ED-4DB2-BD59-A6C34878D82A}">
                    <a16:rowId xmlns:a16="http://schemas.microsoft.com/office/drawing/2014/main" val="549128860"/>
                  </a:ext>
                </a:extLst>
              </a:tr>
              <a:tr h="321037">
                <a:tc>
                  <a:txBody>
                    <a:bodyPr/>
                    <a:lstStyle/>
                    <a:p>
                      <a:pPr algn="ctr"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fi-FI" sz="1200" u="none" strike="noStrike">
                          <a:effectLst/>
                        </a:rPr>
                        <a:t>a. Okupasi Terapi Kelompok Aktivitas</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5</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 </a:t>
                      </a:r>
                      <a:endParaRPr lang="en-US" dirty="0"/>
                    </a:p>
                  </a:txBody>
                  <a:tcPr marL="9525" marR="9525" marT="9525" marB="0" anchor="ctr"/>
                </a:tc>
                <a:tc>
                  <a:txBody>
                    <a:bodyPr/>
                    <a:lstStyle/>
                    <a:p>
                      <a:pPr algn="ctr" fontAlgn="b"/>
                      <a:r>
                        <a:rPr lang="en-US" sz="1200" u="none" strike="noStrike" dirty="0">
                          <a:effectLst/>
                        </a:rPr>
                        <a:t>0</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7</a:t>
                      </a:r>
                      <a:endParaRPr lang="en-US" dirty="0"/>
                    </a:p>
                  </a:txBody>
                  <a:tcPr marL="9525" marR="9525" marT="9525" marB="0" anchor="ctr"/>
                </a:tc>
                <a:tc>
                  <a:txBody>
                    <a:bodyPr/>
                    <a:lstStyle/>
                    <a:p>
                      <a:pPr algn="ctr"/>
                      <a:r>
                        <a:rPr lang="en-US" sz="1200" dirty="0">
                          <a:latin typeface="+mn-lt"/>
                        </a:rPr>
                        <a:t>4</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4</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8</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5</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4</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5</a:t>
                      </a:r>
                    </a:p>
                  </a:txBody>
                  <a:tcPr marL="9525" marR="9525" marT="9525" marB="0" anchor="ctr"/>
                </a:tc>
                <a:extLst>
                  <a:ext uri="{0D108BD9-81ED-4DB2-BD59-A6C34878D82A}">
                    <a16:rowId xmlns:a16="http://schemas.microsoft.com/office/drawing/2014/main" val="1344461797"/>
                  </a:ext>
                </a:extLst>
              </a:tr>
              <a:tr h="321037">
                <a:tc>
                  <a:txBody>
                    <a:bodyPr/>
                    <a:lstStyle/>
                    <a:p>
                      <a:pPr algn="ctr" fontAlgn="ctr"/>
                      <a:r>
                        <a:rPr lang="en-US" sz="1200" u="none" strike="noStrike" dirty="0">
                          <a:effectLst/>
                        </a:rPr>
                        <a:t> </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l" fontAlgn="ctr"/>
                      <a:r>
                        <a:rPr lang="fi-FI" sz="1200" u="none" strike="noStrike" dirty="0">
                          <a:effectLst/>
                        </a:rPr>
                        <a:t>b. Okupasi Terapi Kelompok Ekspresi</a:t>
                      </a:r>
                      <a:endParaRPr lang="fi-FI"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4</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 </a:t>
                      </a:r>
                      <a:endParaRPr lang="en-US" dirty="0"/>
                    </a:p>
                  </a:txBody>
                  <a:tcPr marL="9525" marR="9525" marT="9525" marB="0" anchor="ctr"/>
                </a:tc>
                <a:tc>
                  <a:txBody>
                    <a:bodyPr/>
                    <a:lstStyle/>
                    <a:p>
                      <a:pPr algn="ctr" fontAlgn="b"/>
                      <a:r>
                        <a:rPr lang="en-US" sz="1200" u="none" strike="noStrike" dirty="0">
                          <a:effectLst/>
                        </a:rPr>
                        <a:t>5</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0</a:t>
                      </a:r>
                      <a:endParaRPr lang="en-US" dirty="0"/>
                    </a:p>
                  </a:txBody>
                  <a:tcPr marL="9525" marR="9525" marT="9525" marB="0" anchor="ctr"/>
                </a:tc>
                <a:tc>
                  <a:txBody>
                    <a:bodyPr/>
                    <a:lstStyle/>
                    <a:p>
                      <a:pPr algn="ctr"/>
                      <a:r>
                        <a:rPr lang="en-US" sz="1200" dirty="0">
                          <a:latin typeface="+mn-lt"/>
                        </a:rPr>
                        <a:t>3</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4</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7</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2</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3</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5</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508813858"/>
                  </a:ext>
                </a:extLst>
              </a:tr>
              <a:tr h="321037">
                <a:tc>
                  <a:txBody>
                    <a:bodyPr/>
                    <a:lstStyle/>
                    <a:p>
                      <a:pPr algn="ctr"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fi-FI" sz="1200" u="none" strike="noStrike">
                          <a:effectLst/>
                        </a:rPr>
                        <a:t>c. Okupasi Terapi Kelompok Asertif</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4</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 </a:t>
                      </a:r>
                      <a:endParaRPr lang="en-US" dirty="0"/>
                    </a:p>
                  </a:txBody>
                  <a:tcPr marL="9525" marR="9525" marT="9525" marB="0" anchor="ctr"/>
                </a:tc>
                <a:tc>
                  <a:txBody>
                    <a:bodyPr/>
                    <a:lstStyle/>
                    <a:p>
                      <a:pPr algn="ctr" fontAlgn="b"/>
                      <a:r>
                        <a:rPr lang="en-US" sz="1200" u="none" strike="noStrike" dirty="0">
                          <a:effectLst/>
                        </a:rPr>
                        <a:t>0</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10</a:t>
                      </a:r>
                      <a:endParaRPr lang="en-US"/>
                    </a:p>
                  </a:txBody>
                  <a:tcPr marL="9525" marR="9525" marT="9525" marB="0" anchor="ctr"/>
                </a:tc>
                <a:tc>
                  <a:txBody>
                    <a:bodyPr/>
                    <a:lstStyle/>
                    <a:p>
                      <a:pPr algn="ctr"/>
                      <a:r>
                        <a:rPr lang="en-US" sz="1200" dirty="0">
                          <a:latin typeface="+mn-lt"/>
                        </a:rPr>
                        <a:t>7</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7</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9</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3</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4</a:t>
                      </a:r>
                    </a:p>
                  </a:txBody>
                  <a:tcPr marL="9525" marR="9525" marT="9525" marB="0" anchor="ctr"/>
                </a:tc>
                <a:extLst>
                  <a:ext uri="{0D108BD9-81ED-4DB2-BD59-A6C34878D82A}">
                    <a16:rowId xmlns:a16="http://schemas.microsoft.com/office/drawing/2014/main" val="1285465949"/>
                  </a:ext>
                </a:extLst>
              </a:tr>
              <a:tr h="377066">
                <a:tc>
                  <a:txBody>
                    <a:bodyPr/>
                    <a:lstStyle/>
                    <a:p>
                      <a:pPr algn="ctr"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fi-FI" sz="1200" u="none" strike="noStrike" dirty="0">
                          <a:effectLst/>
                        </a:rPr>
                        <a:t>d. Okupasi Terapi Kelompok Interaksi Sosial</a:t>
                      </a:r>
                      <a:endParaRPr lang="fi-FI"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6</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 </a:t>
                      </a:r>
                      <a:endParaRPr lang="en-US" dirty="0"/>
                    </a:p>
                  </a:txBody>
                  <a:tcPr marL="9525" marR="9525" marT="9525" marB="0" anchor="ctr"/>
                </a:tc>
                <a:tc>
                  <a:txBody>
                    <a:bodyPr/>
                    <a:lstStyle/>
                    <a:p>
                      <a:pPr algn="ctr" fontAlgn="b"/>
                      <a:r>
                        <a:rPr lang="en-US" sz="1200" u="none" strike="noStrike" dirty="0">
                          <a:effectLst/>
                        </a:rPr>
                        <a:t>0</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7</a:t>
                      </a:r>
                      <a:endParaRPr lang="en-US" dirty="0"/>
                    </a:p>
                  </a:txBody>
                  <a:tcPr marL="9525" marR="9525" marT="9525" marB="0" anchor="ctr"/>
                </a:tc>
                <a:tc>
                  <a:txBody>
                    <a:bodyPr/>
                    <a:lstStyle/>
                    <a:p>
                      <a:pPr algn="ctr"/>
                      <a:r>
                        <a:rPr lang="en-US" sz="1200" dirty="0">
                          <a:latin typeface="+mn-lt"/>
                        </a:rPr>
                        <a:t>7</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7</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8</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5</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5</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3494292259"/>
                  </a:ext>
                </a:extLst>
              </a:tr>
              <a:tr h="377066">
                <a:tc>
                  <a:txBody>
                    <a:bodyPr/>
                    <a:lstStyle/>
                    <a:p>
                      <a:pPr algn="ctr"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fi-FI" sz="1200" u="none" strike="noStrike">
                          <a:effectLst/>
                        </a:rPr>
                        <a:t>e. Okupasi Terapi Kelompok Pemecahan Masalah</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0</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 </a:t>
                      </a:r>
                      <a:endParaRPr lang="en-US"/>
                    </a:p>
                  </a:txBody>
                  <a:tcPr marL="9525" marR="9525" marT="9525" marB="0" anchor="ctr"/>
                </a:tc>
                <a:tc>
                  <a:txBody>
                    <a:bodyPr/>
                    <a:lstStyle/>
                    <a:p>
                      <a:pPr algn="ctr" fontAlgn="b"/>
                      <a:r>
                        <a:rPr lang="en-US" sz="1200" u="none" strike="noStrike" dirty="0">
                          <a:effectLst/>
                        </a:rPr>
                        <a:t>3</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0</a:t>
                      </a:r>
                      <a:endParaRPr lang="en-US" dirty="0"/>
                    </a:p>
                  </a:txBody>
                  <a:tcPr marL="9525" marR="9525" marT="9525" marB="0" anchor="ctr"/>
                </a:tc>
                <a:tc>
                  <a:txBody>
                    <a:bodyPr/>
                    <a:lstStyle/>
                    <a:p>
                      <a:pPr algn="ctr"/>
                      <a:r>
                        <a:rPr lang="en-US" sz="1200" dirty="0">
                          <a:latin typeface="+mn-lt"/>
                        </a:rPr>
                        <a:t>7</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7</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7</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3</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5</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5</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3499225000"/>
                  </a:ext>
                </a:extLst>
              </a:tr>
              <a:tr h="377066">
                <a:tc>
                  <a:txBody>
                    <a:bodyPr/>
                    <a:lstStyle/>
                    <a:p>
                      <a:pPr algn="ctr"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a:effectLst/>
                        </a:rPr>
                        <a:t>f. Okupasi Terapi Kelompok Manajemen Stress</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 </a:t>
                      </a:r>
                      <a:endParaRPr lang="en-US" dirty="0"/>
                    </a:p>
                  </a:txBody>
                  <a:tcPr marL="9525" marR="9525" marT="9525" marB="0" anchor="ctr"/>
                </a:tc>
                <a:tc>
                  <a:txBody>
                    <a:bodyPr/>
                    <a:lstStyle/>
                    <a:p>
                      <a:pPr algn="ctr" fontAlgn="b"/>
                      <a:r>
                        <a:rPr lang="en-US" sz="1200" u="none" strike="noStrike" dirty="0">
                          <a:effectLst/>
                        </a:rPr>
                        <a:t>0</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10</a:t>
                      </a:r>
                      <a:endParaRPr lang="en-US"/>
                    </a:p>
                  </a:txBody>
                  <a:tcPr marL="9525" marR="9525" marT="9525" marB="0" anchor="ctr"/>
                </a:tc>
                <a:tc>
                  <a:txBody>
                    <a:bodyPr/>
                    <a:lstStyle/>
                    <a:p>
                      <a:pPr algn="ctr"/>
                      <a:r>
                        <a:rPr lang="en-US" sz="1200" dirty="0">
                          <a:latin typeface="+mn-lt"/>
                        </a:rPr>
                        <a:t>8</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8</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5</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2</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5</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5</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2024044354"/>
                  </a:ext>
                </a:extLst>
              </a:tr>
              <a:tr h="321037">
                <a:tc>
                  <a:txBody>
                    <a:bodyPr/>
                    <a:lstStyle/>
                    <a:p>
                      <a:pPr algn="ctr"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fi-FI" sz="1200" u="none" strike="noStrike">
                          <a:effectLst/>
                        </a:rPr>
                        <a:t>g. Okupasi Terapi Kelompok Relaksasi</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5</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 </a:t>
                      </a:r>
                      <a:endParaRPr lang="en-US" dirty="0"/>
                    </a:p>
                  </a:txBody>
                  <a:tcPr marL="9525" marR="9525" marT="9525" marB="0" anchor="ctr"/>
                </a:tc>
                <a:tc>
                  <a:txBody>
                    <a:bodyPr/>
                    <a:lstStyle/>
                    <a:p>
                      <a:pPr algn="ctr" fontAlgn="b"/>
                      <a:r>
                        <a:rPr lang="en-US" sz="1200" u="none" strike="noStrike" dirty="0">
                          <a:effectLst/>
                        </a:rPr>
                        <a:t>4</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0</a:t>
                      </a:r>
                      <a:endParaRPr lang="en-US" dirty="0"/>
                    </a:p>
                  </a:txBody>
                  <a:tcPr marL="9525" marR="9525" marT="9525" marB="0" anchor="ctr"/>
                </a:tc>
                <a:tc>
                  <a:txBody>
                    <a:bodyPr/>
                    <a:lstStyle/>
                    <a:p>
                      <a:pPr algn="ctr"/>
                      <a:r>
                        <a:rPr lang="en-US" sz="1200" dirty="0">
                          <a:latin typeface="+mn-lt"/>
                        </a:rPr>
                        <a:t>5</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6</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7</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3</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5</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7</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598326799"/>
                  </a:ext>
                </a:extLst>
              </a:tr>
              <a:tr h="285192">
                <a:tc gridSpan="2">
                  <a:txBody>
                    <a:bodyPr/>
                    <a:lstStyle/>
                    <a:p>
                      <a:pPr algn="ctr" fontAlgn="ctr"/>
                      <a:r>
                        <a:rPr lang="en-US" sz="1200" u="none" strike="noStrike" dirty="0" err="1">
                          <a:effectLst/>
                        </a:rPr>
                        <a:t>Jumlah</a:t>
                      </a:r>
                      <a:endParaRPr lang="en-US" sz="1200" b="1"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ctr" fontAlgn="ctr"/>
                      <a:endParaRPr lang="en-US" sz="1200" b="1" i="0" u="none" strike="noStrike" dirty="0">
                        <a:solidFill>
                          <a:srgbClr val="000000"/>
                        </a:solidFill>
                        <a:effectLst/>
                        <a:latin typeface="Tw Cen MT" panose="020B0602020104020603" pitchFamily="34" charset="0"/>
                      </a:endParaRPr>
                    </a:p>
                  </a:txBody>
                  <a:tcPr marL="9525" marR="9525" marT="9525" marB="0" anchor="ctr"/>
                </a:tc>
                <a:tc gridSpan="2">
                  <a:txBody>
                    <a:bodyPr/>
                    <a:lstStyle/>
                    <a:p>
                      <a:pPr algn="ctr" fontAlgn="b"/>
                      <a:endParaRPr lang="en-US" sz="1200" b="0"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ctr"/>
                      <a:endParaRPr lang="en-US" b="0" dirty="0"/>
                    </a:p>
                  </a:txBody>
                  <a:tcPr marL="9525" marR="9525" marT="9525" marB="0" anchor="ctr"/>
                </a:tc>
                <a:tc gridSpan="2">
                  <a:txBody>
                    <a:bodyPr/>
                    <a:lstStyle/>
                    <a:p>
                      <a:pPr algn="ctr" fontAlgn="b"/>
                      <a:r>
                        <a:rPr lang="en-US" sz="1200" b="0" i="0" u="none" strike="noStrike" dirty="0">
                          <a:solidFill>
                            <a:srgbClr val="000000"/>
                          </a:solidFill>
                          <a:effectLst/>
                          <a:latin typeface="Tw Cen MT" panose="020B0602020104020603" pitchFamily="34" charset="0"/>
                        </a:rPr>
                        <a:t>24</a:t>
                      </a:r>
                    </a:p>
                  </a:txBody>
                  <a:tcPr marL="9525" marR="9525" marT="9525" marB="0" anchor="ctr"/>
                </a:tc>
                <a:tc hMerge="1">
                  <a:txBody>
                    <a:bodyPr/>
                    <a:lstStyle/>
                    <a:p>
                      <a:pPr algn="ctr" fontAlgn="b"/>
                      <a:endParaRPr lang="en-US" sz="1200" b="0" i="0" u="none" strike="noStrike" dirty="0">
                        <a:solidFill>
                          <a:srgbClr val="000000"/>
                        </a:solidFill>
                        <a:effectLst/>
                        <a:latin typeface="Tw Cen MT" panose="020B0602020104020603" pitchFamily="34" charset="0"/>
                      </a:endParaRPr>
                    </a:p>
                  </a:txBody>
                  <a:tcPr marL="9525" marR="9525" marT="9525" marB="0" anchor="ctr"/>
                </a:tc>
                <a:tc gridSpan="2">
                  <a:txBody>
                    <a:bodyPr/>
                    <a:lstStyle/>
                    <a:p>
                      <a:pPr algn="ctr" fontAlgn="b"/>
                      <a:r>
                        <a:rPr lang="en-US" sz="1200" b="0" i="0" u="none" strike="noStrike" dirty="0">
                          <a:solidFill>
                            <a:srgbClr val="000000"/>
                          </a:solidFill>
                          <a:effectLst/>
                          <a:latin typeface="Tw Cen MT" panose="020B0602020104020603" pitchFamily="34" charset="0"/>
                        </a:rPr>
                        <a:t>46</a:t>
                      </a:r>
                    </a:p>
                  </a:txBody>
                  <a:tcPr marL="9525" marR="9525" marT="9525" marB="0" anchor="ctr"/>
                </a:tc>
                <a:tc hMerge="1">
                  <a:txBody>
                    <a:bodyPr/>
                    <a:lstStyle/>
                    <a:p>
                      <a:pPr algn="ctr" fontAlgn="b"/>
                      <a:endParaRPr lang="en-US" sz="1200" b="0" i="0" u="none" strike="noStrike" dirty="0">
                        <a:solidFill>
                          <a:srgbClr val="000000"/>
                        </a:solidFill>
                        <a:effectLst/>
                        <a:latin typeface="Tw Cen MT" panose="020B0602020104020603" pitchFamily="34" charset="0"/>
                      </a:endParaRPr>
                    </a:p>
                  </a:txBody>
                  <a:tcPr marL="9525" marR="9525" marT="9525" marB="0" anchor="ctr"/>
                </a:tc>
                <a:tc gridSpan="2">
                  <a:txBody>
                    <a:bodyPr/>
                    <a:lstStyle/>
                    <a:p>
                      <a:pPr algn="ctr" fontAlgn="b"/>
                      <a:r>
                        <a:rPr lang="en-US" sz="1200" b="0" i="0" u="none" strike="noStrike" dirty="0">
                          <a:solidFill>
                            <a:srgbClr val="000000"/>
                          </a:solidFill>
                          <a:effectLst/>
                          <a:latin typeface="+mn-lt"/>
                        </a:rPr>
                        <a:t>41</a:t>
                      </a:r>
                    </a:p>
                  </a:txBody>
                  <a:tcPr marL="9525" marR="9525" marT="9525" marB="0" anchor="ctr"/>
                </a:tc>
                <a:tc hMerge="1">
                  <a:txBody>
                    <a:bodyPr/>
                    <a:lstStyle/>
                    <a:p>
                      <a:pPr algn="ctr" fontAlgn="b"/>
                      <a:endParaRPr lang="en-US" sz="1200" b="0" i="0" u="none" strike="noStrike" dirty="0">
                        <a:solidFill>
                          <a:srgbClr val="000000"/>
                        </a:solidFill>
                        <a:effectLst/>
                        <a:latin typeface="+mn-lt"/>
                      </a:endParaRPr>
                    </a:p>
                  </a:txBody>
                  <a:tcPr marL="9525" marR="9525" marT="9525" marB="0" anchor="ctr"/>
                </a:tc>
                <a:tc gridSpan="2">
                  <a:txBody>
                    <a:bodyPr/>
                    <a:lstStyle/>
                    <a:p>
                      <a:pPr algn="ctr" fontAlgn="b"/>
                      <a:r>
                        <a:rPr lang="en-US" sz="1200" b="0" i="0" u="none" strike="noStrike" dirty="0">
                          <a:solidFill>
                            <a:srgbClr val="000000"/>
                          </a:solidFill>
                          <a:effectLst/>
                          <a:latin typeface="+mn-lt"/>
                        </a:rPr>
                        <a:t>43</a:t>
                      </a:r>
                    </a:p>
                  </a:txBody>
                  <a:tcPr marL="9525" marR="9525" marT="9525" marB="0" anchor="ctr"/>
                </a:tc>
                <a:tc hMerge="1">
                  <a:txBody>
                    <a:bodyPr/>
                    <a:lstStyle/>
                    <a:p>
                      <a:pPr algn="ctr" fontAlgn="b"/>
                      <a:endParaRPr lang="en-US" sz="1200" b="0" i="0" u="none" strike="noStrike" dirty="0">
                        <a:solidFill>
                          <a:srgbClr val="000000"/>
                        </a:solidFill>
                        <a:effectLst/>
                        <a:latin typeface="+mn-lt"/>
                      </a:endParaRPr>
                    </a:p>
                  </a:txBody>
                  <a:tcPr marL="9525" marR="9525" marT="9525" marB="0" anchor="ctr"/>
                </a:tc>
                <a:tc gridSpan="2">
                  <a:txBody>
                    <a:bodyPr/>
                    <a:lstStyle/>
                    <a:p>
                      <a:pPr algn="ctr" fontAlgn="b"/>
                      <a:r>
                        <a:rPr lang="en-US" sz="1200" b="0" i="0" u="none" strike="noStrike" dirty="0">
                          <a:solidFill>
                            <a:srgbClr val="000000"/>
                          </a:solidFill>
                          <a:effectLst/>
                          <a:latin typeface="Tw Cen MT" panose="020B0602020104020603" pitchFamily="34" charset="0"/>
                        </a:rPr>
                        <a:t>51</a:t>
                      </a:r>
                    </a:p>
                  </a:txBody>
                  <a:tcPr marL="9525" marR="9525" marT="9525" marB="0" anchor="ctr"/>
                </a:tc>
                <a:tc hMerge="1">
                  <a:txBody>
                    <a:bodyPr/>
                    <a:lstStyle/>
                    <a:p>
                      <a:pPr algn="ctr"/>
                      <a:endParaRPr lang="en-US" b="0" dirty="0"/>
                    </a:p>
                  </a:txBody>
                  <a:tcPr marL="9525" marR="9525" marT="9525" marB="0" anchor="ctr"/>
                </a:tc>
                <a:tc gridSpan="2">
                  <a:txBody>
                    <a:bodyPr/>
                    <a:lstStyle/>
                    <a:p>
                      <a:pPr algn="ctr" fontAlgn="b"/>
                      <a:r>
                        <a:rPr lang="en-US" sz="1200" b="0" i="0" u="none" strike="noStrike" dirty="0">
                          <a:solidFill>
                            <a:srgbClr val="000000"/>
                          </a:solidFill>
                          <a:effectLst/>
                          <a:latin typeface="Tw Cen MT" panose="020B0602020104020603" pitchFamily="34" charset="0"/>
                        </a:rPr>
                        <a:t>23</a:t>
                      </a:r>
                    </a:p>
                  </a:txBody>
                  <a:tcPr marL="9525" marR="9525" marT="9525" marB="0" anchor="ctr"/>
                </a:tc>
                <a:tc hMerge="1">
                  <a:txBody>
                    <a:bodyPr/>
                    <a:lstStyle/>
                    <a:p>
                      <a:pPr algn="ctr" fontAlgn="b"/>
                      <a:endParaRPr lang="en-US" sz="1200" b="0" i="0" u="none" strike="noStrike" dirty="0">
                        <a:solidFill>
                          <a:srgbClr val="000000"/>
                        </a:solidFill>
                        <a:effectLst/>
                        <a:latin typeface="Tw Cen MT" panose="020B0602020104020603" pitchFamily="34" charset="0"/>
                      </a:endParaRPr>
                    </a:p>
                  </a:txBody>
                  <a:tcPr marL="9525" marR="9525" marT="9525" marB="0" anchor="ctr"/>
                </a:tc>
                <a:tc gridSpan="2">
                  <a:txBody>
                    <a:bodyPr/>
                    <a:lstStyle/>
                    <a:p>
                      <a:pPr algn="ctr" fontAlgn="b"/>
                      <a:r>
                        <a:rPr lang="en-US" sz="1200" b="0" i="0" u="none" strike="noStrike" dirty="0">
                          <a:solidFill>
                            <a:srgbClr val="000000"/>
                          </a:solidFill>
                          <a:effectLst/>
                          <a:latin typeface="Tw Cen MT" panose="020B0602020104020603" pitchFamily="34" charset="0"/>
                        </a:rPr>
                        <a:t>30</a:t>
                      </a:r>
                    </a:p>
                  </a:txBody>
                  <a:tcPr marL="9525" marR="9525" marT="9525" marB="0" anchor="ctr"/>
                </a:tc>
                <a:tc hMerge="1">
                  <a:txBody>
                    <a:bodyPr/>
                    <a:lstStyle/>
                    <a:p>
                      <a:pPr algn="ctr" fontAlgn="b"/>
                      <a:endParaRPr lang="en-US" sz="1200" b="0" i="0" u="none" strike="noStrike" dirty="0">
                        <a:solidFill>
                          <a:srgbClr val="000000"/>
                        </a:solidFill>
                        <a:effectLst/>
                        <a:latin typeface="Tw Cen MT" panose="020B0602020104020603" pitchFamily="34" charset="0"/>
                      </a:endParaRPr>
                    </a:p>
                  </a:txBody>
                  <a:tcPr marL="9525" marR="9525" marT="9525" marB="0" anchor="ctr"/>
                </a:tc>
                <a:tc gridSpan="2">
                  <a:txBody>
                    <a:bodyPr/>
                    <a:lstStyle/>
                    <a:p>
                      <a:pPr algn="ctr" fontAlgn="b"/>
                      <a:r>
                        <a:rPr lang="en-US" sz="1200" b="0" i="0" u="none" strike="noStrike" dirty="0">
                          <a:solidFill>
                            <a:srgbClr val="000000"/>
                          </a:solidFill>
                          <a:effectLst/>
                          <a:latin typeface="Tw Cen MT" panose="020B0602020104020603" pitchFamily="34" charset="0"/>
                        </a:rPr>
                        <a:t>36</a:t>
                      </a:r>
                    </a:p>
                  </a:txBody>
                  <a:tcPr marL="9525" marR="9525" marT="9525" marB="0" anchor="ctr"/>
                </a:tc>
                <a:tc hMerge="1">
                  <a:txBody>
                    <a:bodyPr/>
                    <a:lstStyle/>
                    <a:p>
                      <a:pPr algn="ctr" fontAlgn="b"/>
                      <a:endParaRPr lang="en-US" sz="12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64021859"/>
                  </a:ext>
                </a:extLst>
              </a:tr>
              <a:tr h="272565">
                <a:tc>
                  <a:txBody>
                    <a:bodyPr/>
                    <a:lstStyle/>
                    <a:p>
                      <a:pPr algn="ctr" fontAlgn="ctr"/>
                      <a:r>
                        <a:rPr lang="en-US" sz="1200" u="none" strike="noStrike">
                          <a:effectLst/>
                        </a:rPr>
                        <a:t>4</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a:effectLst/>
                        </a:rPr>
                        <a:t>Modalitas</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1" u="none" strike="noStrike" dirty="0">
                          <a:effectLst/>
                        </a:rPr>
                        <a:t>L</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1" u="none" strike="noStrike" dirty="0">
                          <a:effectLst/>
                        </a:rPr>
                        <a:t>P</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1" u="none" strike="noStrike" dirty="0">
                          <a:effectLst/>
                        </a:rPr>
                        <a:t>L</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b="1" u="none" strike="noStrike" dirty="0">
                          <a:effectLst/>
                        </a:rPr>
                        <a:t>P</a:t>
                      </a:r>
                      <a:endParaRPr lang="en-US" b="1" dirty="0"/>
                    </a:p>
                  </a:txBody>
                  <a:tcPr marL="9525" marR="9525" marT="9525" marB="0" anchor="ctr"/>
                </a:tc>
                <a:tc>
                  <a:txBody>
                    <a:bodyPr/>
                    <a:lstStyle/>
                    <a:p>
                      <a:pPr algn="ctr" fontAlgn="b"/>
                      <a:r>
                        <a:rPr lang="en-US" sz="1200" b="1" u="none" strike="noStrike" dirty="0">
                          <a:effectLst/>
                        </a:rPr>
                        <a:t>L</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b="1" u="none" strike="noStrike" dirty="0">
                          <a:effectLst/>
                        </a:rPr>
                        <a:t>P</a:t>
                      </a:r>
                      <a:endParaRPr lang="en-US" b="1" dirty="0"/>
                    </a:p>
                  </a:txBody>
                  <a:tcPr marL="9525" marR="9525" marT="9525" marB="0" anchor="ctr"/>
                </a:tc>
                <a:tc>
                  <a:txBody>
                    <a:bodyPr/>
                    <a:lstStyle/>
                    <a:p>
                      <a:pPr algn="ctr"/>
                      <a:r>
                        <a:rPr lang="en-US" sz="1200" b="1" dirty="0">
                          <a:latin typeface="+mn-lt"/>
                        </a:rPr>
                        <a:t>L</a:t>
                      </a:r>
                    </a:p>
                  </a:txBody>
                  <a:tcPr marL="9525" marR="9525" marT="9525" marB="0" anchor="ctr"/>
                </a:tc>
                <a:tc>
                  <a:txBody>
                    <a:bodyPr/>
                    <a:lstStyle/>
                    <a:p>
                      <a:pPr algn="ctr"/>
                      <a:r>
                        <a:rPr lang="en-US" sz="1200" b="1" dirty="0">
                          <a:latin typeface="+mn-lt"/>
                        </a:rPr>
                        <a:t>P</a:t>
                      </a:r>
                    </a:p>
                  </a:txBody>
                  <a:tcPr marL="9525" marR="9525" marT="9525" marB="0" anchor="ctr"/>
                </a:tc>
                <a:tc>
                  <a:txBody>
                    <a:bodyPr/>
                    <a:lstStyle/>
                    <a:p>
                      <a:pPr algn="ctr"/>
                      <a:r>
                        <a:rPr lang="en-US" sz="1200" b="1" dirty="0">
                          <a:latin typeface="+mn-lt"/>
                        </a:rPr>
                        <a:t>L</a:t>
                      </a:r>
                    </a:p>
                  </a:txBody>
                  <a:tcPr marL="9525" marR="9525" marT="9525" marB="0" anchor="ctr"/>
                </a:tc>
                <a:tc>
                  <a:txBody>
                    <a:bodyPr/>
                    <a:lstStyle/>
                    <a:p>
                      <a:pPr algn="ctr"/>
                      <a:r>
                        <a:rPr lang="en-US" sz="1200" b="1" dirty="0">
                          <a:latin typeface="+mn-lt"/>
                        </a:rPr>
                        <a:t>P</a:t>
                      </a:r>
                    </a:p>
                  </a:txBody>
                  <a:tcPr marL="9525" marR="9525" marT="9525" marB="0" anchor="ctr"/>
                </a:tc>
                <a:tc>
                  <a:txBody>
                    <a:bodyPr/>
                    <a:lstStyle/>
                    <a:p>
                      <a:pPr algn="ctr" fontAlgn="b"/>
                      <a:r>
                        <a:rPr lang="en-US" sz="1200" b="1" u="none" strike="noStrike" dirty="0">
                          <a:effectLst/>
                          <a:latin typeface="Tw Cen MT" panose="020B0602020104020603" pitchFamily="34" charset="0"/>
                        </a:rPr>
                        <a:t>L</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1" u="none" strike="noStrike" dirty="0">
                          <a:effectLst/>
                          <a:latin typeface="Tw Cen MT" panose="020B0602020104020603" pitchFamily="34" charset="0"/>
                        </a:rPr>
                        <a:t>P</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1" i="0" u="none" strike="noStrike" dirty="0">
                          <a:solidFill>
                            <a:srgbClr val="000000"/>
                          </a:solidFill>
                          <a:effectLst/>
                          <a:latin typeface="Tw Cen MT" panose="020B0602020104020603" pitchFamily="34" charset="0"/>
                        </a:rPr>
                        <a:t>L</a:t>
                      </a:r>
                    </a:p>
                  </a:txBody>
                  <a:tcPr marL="9525" marR="9525" marT="9525" marB="0" anchor="ctr"/>
                </a:tc>
                <a:tc>
                  <a:txBody>
                    <a:bodyPr/>
                    <a:lstStyle/>
                    <a:p>
                      <a:pPr algn="ctr" fontAlgn="b"/>
                      <a:r>
                        <a:rPr lang="en-US" sz="1200" b="1" i="0" u="none" strike="noStrike" dirty="0">
                          <a:solidFill>
                            <a:srgbClr val="000000"/>
                          </a:solidFill>
                          <a:effectLst/>
                          <a:latin typeface="Tw Cen MT" panose="020B0602020104020603" pitchFamily="34" charset="0"/>
                        </a:rPr>
                        <a:t>P</a:t>
                      </a:r>
                    </a:p>
                  </a:txBody>
                  <a:tcPr marL="9525" marR="9525" marT="9525" marB="0" anchor="ctr"/>
                </a:tc>
                <a:tc>
                  <a:txBody>
                    <a:bodyPr/>
                    <a:lstStyle/>
                    <a:p>
                      <a:pPr algn="ctr" fontAlgn="b"/>
                      <a:r>
                        <a:rPr lang="en-US" sz="1200" b="1" i="0" u="none" strike="noStrike" dirty="0">
                          <a:solidFill>
                            <a:srgbClr val="000000"/>
                          </a:solidFill>
                          <a:effectLst/>
                          <a:latin typeface="Tw Cen MT" panose="020B0602020104020603" pitchFamily="34" charset="0"/>
                        </a:rPr>
                        <a:t>L</a:t>
                      </a:r>
                    </a:p>
                  </a:txBody>
                  <a:tcPr marL="9525" marR="9525" marT="9525" marB="0" anchor="ctr"/>
                </a:tc>
                <a:tc>
                  <a:txBody>
                    <a:bodyPr/>
                    <a:lstStyle/>
                    <a:p>
                      <a:pPr algn="ctr" fontAlgn="b"/>
                      <a:r>
                        <a:rPr lang="en-US" sz="1200" b="1" i="0" u="none" strike="noStrike" dirty="0">
                          <a:solidFill>
                            <a:srgbClr val="000000"/>
                          </a:solidFill>
                          <a:effectLst/>
                          <a:latin typeface="Tw Cen MT" panose="020B0602020104020603" pitchFamily="34" charset="0"/>
                        </a:rPr>
                        <a:t>P</a:t>
                      </a:r>
                    </a:p>
                  </a:txBody>
                  <a:tcPr marL="9525" marR="9525" marT="9525" marB="0" anchor="ctr"/>
                </a:tc>
                <a:tc>
                  <a:txBody>
                    <a:bodyPr/>
                    <a:lstStyle/>
                    <a:p>
                      <a:pPr algn="ctr" fontAlgn="b"/>
                      <a:r>
                        <a:rPr lang="en-US" sz="1200" b="1" i="0" u="none" strike="noStrike" dirty="0">
                          <a:solidFill>
                            <a:srgbClr val="000000"/>
                          </a:solidFill>
                          <a:effectLst/>
                          <a:latin typeface="Tw Cen MT" panose="020B0602020104020603" pitchFamily="34" charset="0"/>
                        </a:rPr>
                        <a:t>L</a:t>
                      </a:r>
                    </a:p>
                  </a:txBody>
                  <a:tcPr marL="9525" marR="9525" marT="9525" marB="0" anchor="ctr"/>
                </a:tc>
                <a:tc>
                  <a:txBody>
                    <a:bodyPr/>
                    <a:lstStyle/>
                    <a:p>
                      <a:pPr algn="ctr" fontAlgn="b"/>
                      <a:r>
                        <a:rPr lang="en-US" sz="1200" b="1" i="0" u="none" strike="noStrike" dirty="0">
                          <a:solidFill>
                            <a:srgbClr val="000000"/>
                          </a:solidFill>
                          <a:effectLst/>
                          <a:latin typeface="Tw Cen MT" panose="020B0602020104020603" pitchFamily="34" charset="0"/>
                        </a:rPr>
                        <a:t>P</a:t>
                      </a:r>
                    </a:p>
                  </a:txBody>
                  <a:tcPr marL="9525" marR="9525" marT="9525" marB="0" anchor="ctr"/>
                </a:tc>
                <a:extLst>
                  <a:ext uri="{0D108BD9-81ED-4DB2-BD59-A6C34878D82A}">
                    <a16:rowId xmlns:a16="http://schemas.microsoft.com/office/drawing/2014/main" val="470821799"/>
                  </a:ext>
                </a:extLst>
              </a:tr>
              <a:tr h="272565">
                <a:tc>
                  <a:txBody>
                    <a:bodyPr/>
                    <a:lstStyle/>
                    <a:p>
                      <a:pPr algn="ctr"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a:effectLst/>
                        </a:rPr>
                        <a:t>a. Kegiatan Terapi Musik</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39</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29</a:t>
                      </a:r>
                      <a:endParaRPr lang="en-US"/>
                    </a:p>
                  </a:txBody>
                  <a:tcPr marL="9525" marR="9525" marT="9525" marB="0" anchor="ctr"/>
                </a:tc>
                <a:tc>
                  <a:txBody>
                    <a:bodyPr/>
                    <a:lstStyle/>
                    <a:p>
                      <a:pPr algn="ctr" fontAlgn="b"/>
                      <a:r>
                        <a:rPr lang="en-US" sz="1200" u="none" strike="noStrike" dirty="0">
                          <a:effectLst/>
                        </a:rPr>
                        <a:t>124</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41</a:t>
                      </a:r>
                      <a:endParaRPr lang="en-US"/>
                    </a:p>
                  </a:txBody>
                  <a:tcPr marL="9525" marR="9525" marT="9525" marB="0" anchor="ctr"/>
                </a:tc>
                <a:tc>
                  <a:txBody>
                    <a:bodyPr/>
                    <a:lstStyle/>
                    <a:p>
                      <a:pPr algn="ctr"/>
                      <a:r>
                        <a:rPr lang="en-US" sz="1200" dirty="0">
                          <a:latin typeface="+mn-lt"/>
                        </a:rPr>
                        <a:t>97</a:t>
                      </a:r>
                    </a:p>
                  </a:txBody>
                  <a:tcPr marL="9525" marR="9525" marT="9525" marB="0" anchor="ctr"/>
                </a:tc>
                <a:tc>
                  <a:txBody>
                    <a:bodyPr/>
                    <a:lstStyle/>
                    <a:p>
                      <a:pPr algn="ctr"/>
                      <a:r>
                        <a:rPr lang="en-US" sz="1200" dirty="0">
                          <a:latin typeface="+mn-lt"/>
                        </a:rPr>
                        <a:t>36</a:t>
                      </a:r>
                    </a:p>
                  </a:txBody>
                  <a:tcPr marL="9525" marR="9525" marT="9525" marB="0" anchor="ctr"/>
                </a:tc>
                <a:tc>
                  <a:txBody>
                    <a:bodyPr/>
                    <a:lstStyle/>
                    <a:p>
                      <a:pPr algn="ctr"/>
                      <a:r>
                        <a:rPr lang="en-US" sz="1200" dirty="0">
                          <a:latin typeface="+mn-lt"/>
                        </a:rPr>
                        <a:t>98</a:t>
                      </a:r>
                    </a:p>
                  </a:txBody>
                  <a:tcPr marL="9525" marR="9525" marT="9525" marB="0" anchor="ctr"/>
                </a:tc>
                <a:tc>
                  <a:txBody>
                    <a:bodyPr/>
                    <a:lstStyle/>
                    <a:p>
                      <a:pPr algn="ctr"/>
                      <a:r>
                        <a:rPr lang="en-US" sz="1200" dirty="0">
                          <a:latin typeface="+mn-lt"/>
                        </a:rPr>
                        <a:t>26</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84</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13</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16</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2</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28</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14</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78</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37</a:t>
                      </a:r>
                    </a:p>
                  </a:txBody>
                  <a:tcPr marL="9525" marR="9525" marT="9525" marB="0" anchor="b"/>
                </a:tc>
                <a:extLst>
                  <a:ext uri="{0D108BD9-81ED-4DB2-BD59-A6C34878D82A}">
                    <a16:rowId xmlns:a16="http://schemas.microsoft.com/office/drawing/2014/main" val="2168930330"/>
                  </a:ext>
                </a:extLst>
              </a:tr>
              <a:tr h="272565">
                <a:tc>
                  <a:txBody>
                    <a:bodyPr/>
                    <a:lstStyle/>
                    <a:p>
                      <a:pPr algn="ctr"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a:effectLst/>
                        </a:rPr>
                        <a:t>b. Kegiatan Terapi Bermain</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0</a:t>
                      </a:r>
                      <a:endParaRPr lang="en-US"/>
                    </a:p>
                  </a:txBody>
                  <a:tcPr marL="9525" marR="9525" marT="9525" marB="0" anchor="ctr"/>
                </a:tc>
                <a:tc>
                  <a:txBody>
                    <a:bodyPr/>
                    <a:lstStyle/>
                    <a:p>
                      <a:pPr algn="ctr" fontAlgn="b"/>
                      <a:r>
                        <a:rPr lang="en-US" sz="1200" u="none" strike="noStrike" dirty="0">
                          <a:effectLst/>
                        </a:rPr>
                        <a:t>0</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0</a:t>
                      </a:r>
                      <a:endParaRPr lang="en-US"/>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b"/>
                </a:tc>
                <a:extLst>
                  <a:ext uri="{0D108BD9-81ED-4DB2-BD59-A6C34878D82A}">
                    <a16:rowId xmlns:a16="http://schemas.microsoft.com/office/drawing/2014/main" val="1705696768"/>
                  </a:ext>
                </a:extLst>
              </a:tr>
              <a:tr h="272565">
                <a:tc>
                  <a:txBody>
                    <a:bodyPr/>
                    <a:lstStyle/>
                    <a:p>
                      <a:pPr algn="ctr"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a:effectLst/>
                        </a:rPr>
                        <a:t>c. Kegiatan Terapi Gerak</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29</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10</a:t>
                      </a:r>
                      <a:endParaRPr lang="en-US"/>
                    </a:p>
                  </a:txBody>
                  <a:tcPr marL="9525" marR="9525" marT="9525" marB="0" anchor="ctr"/>
                </a:tc>
                <a:tc>
                  <a:txBody>
                    <a:bodyPr/>
                    <a:lstStyle/>
                    <a:p>
                      <a:pPr algn="ctr" fontAlgn="b"/>
                      <a:r>
                        <a:rPr lang="en-US" sz="1200" u="none" strike="noStrike" dirty="0">
                          <a:effectLst/>
                        </a:rPr>
                        <a:t>70</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11</a:t>
                      </a:r>
                      <a:endParaRPr lang="en-US"/>
                    </a:p>
                  </a:txBody>
                  <a:tcPr marL="9525" marR="9525" marT="9525" marB="0" anchor="ctr"/>
                </a:tc>
                <a:tc>
                  <a:txBody>
                    <a:bodyPr/>
                    <a:lstStyle/>
                    <a:p>
                      <a:pPr algn="ctr"/>
                      <a:r>
                        <a:rPr lang="en-US" sz="1200" dirty="0">
                          <a:latin typeface="+mn-lt"/>
                        </a:rPr>
                        <a:t>62</a:t>
                      </a:r>
                    </a:p>
                  </a:txBody>
                  <a:tcPr marL="9525" marR="9525" marT="9525" marB="0" anchor="ctr"/>
                </a:tc>
                <a:tc>
                  <a:txBody>
                    <a:bodyPr/>
                    <a:lstStyle/>
                    <a:p>
                      <a:pPr algn="ctr"/>
                      <a:r>
                        <a:rPr lang="en-US" sz="1200" dirty="0">
                          <a:latin typeface="+mn-lt"/>
                        </a:rPr>
                        <a:t>29</a:t>
                      </a:r>
                    </a:p>
                  </a:txBody>
                  <a:tcPr marL="9525" marR="9525" marT="9525" marB="0" anchor="ctr"/>
                </a:tc>
                <a:tc>
                  <a:txBody>
                    <a:bodyPr/>
                    <a:lstStyle/>
                    <a:p>
                      <a:pPr algn="ctr"/>
                      <a:r>
                        <a:rPr lang="en-US" sz="1200" dirty="0">
                          <a:latin typeface="+mn-lt"/>
                        </a:rPr>
                        <a:t>70</a:t>
                      </a:r>
                    </a:p>
                  </a:txBody>
                  <a:tcPr marL="9525" marR="9525" marT="9525" marB="0" anchor="ctr"/>
                </a:tc>
                <a:tc>
                  <a:txBody>
                    <a:bodyPr/>
                    <a:lstStyle/>
                    <a:p>
                      <a:pPr algn="ctr"/>
                      <a:r>
                        <a:rPr lang="en-US" sz="1200" dirty="0">
                          <a:latin typeface="+mn-lt"/>
                        </a:rPr>
                        <a:t>16</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46</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14</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22</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3</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31</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10</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80</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30</a:t>
                      </a:r>
                    </a:p>
                  </a:txBody>
                  <a:tcPr marL="9525" marR="9525" marT="9525" marB="0" anchor="b"/>
                </a:tc>
                <a:extLst>
                  <a:ext uri="{0D108BD9-81ED-4DB2-BD59-A6C34878D82A}">
                    <a16:rowId xmlns:a16="http://schemas.microsoft.com/office/drawing/2014/main" val="859367188"/>
                  </a:ext>
                </a:extLst>
              </a:tr>
              <a:tr h="272565">
                <a:tc>
                  <a:txBody>
                    <a:bodyPr/>
                    <a:lstStyle/>
                    <a:p>
                      <a:pPr algn="ctr" fontAlgn="ctr"/>
                      <a:r>
                        <a:rPr lang="en-US" sz="1200" u="none" strike="noStrike">
                          <a:effectLst/>
                        </a:rPr>
                        <a:t>5</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a:effectLst/>
                        </a:rPr>
                        <a:t>Terapi Agama</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39</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18</a:t>
                      </a:r>
                      <a:endParaRPr lang="en-US"/>
                    </a:p>
                  </a:txBody>
                  <a:tcPr marL="9525" marR="9525" marT="9525" marB="0" anchor="ctr"/>
                </a:tc>
                <a:tc>
                  <a:txBody>
                    <a:bodyPr/>
                    <a:lstStyle/>
                    <a:p>
                      <a:pPr algn="ctr" fontAlgn="b"/>
                      <a:r>
                        <a:rPr lang="en-US" sz="1200" u="none" strike="noStrike" dirty="0">
                          <a:effectLst/>
                        </a:rPr>
                        <a:t>98</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32</a:t>
                      </a:r>
                      <a:endParaRPr lang="en-US"/>
                    </a:p>
                  </a:txBody>
                  <a:tcPr marL="9525" marR="9525" marT="9525" marB="0" anchor="ctr"/>
                </a:tc>
                <a:tc>
                  <a:txBody>
                    <a:bodyPr/>
                    <a:lstStyle/>
                    <a:p>
                      <a:pPr algn="ctr"/>
                      <a:r>
                        <a:rPr lang="en-US" sz="1200" dirty="0">
                          <a:latin typeface="+mn-lt"/>
                        </a:rPr>
                        <a:t>94</a:t>
                      </a:r>
                    </a:p>
                  </a:txBody>
                  <a:tcPr marL="9525" marR="9525" marT="9525" marB="0" anchor="ctr"/>
                </a:tc>
                <a:tc>
                  <a:txBody>
                    <a:bodyPr/>
                    <a:lstStyle/>
                    <a:p>
                      <a:pPr algn="ctr"/>
                      <a:r>
                        <a:rPr lang="en-US" sz="1200" dirty="0">
                          <a:latin typeface="+mn-lt"/>
                        </a:rPr>
                        <a:t>41</a:t>
                      </a:r>
                    </a:p>
                  </a:txBody>
                  <a:tcPr marL="9525" marR="9525" marT="9525" marB="0" anchor="ctr"/>
                </a:tc>
                <a:tc>
                  <a:txBody>
                    <a:bodyPr/>
                    <a:lstStyle/>
                    <a:p>
                      <a:pPr algn="ctr"/>
                      <a:r>
                        <a:rPr lang="en-US" sz="1200" dirty="0">
                          <a:latin typeface="+mn-lt"/>
                        </a:rPr>
                        <a:t>68</a:t>
                      </a:r>
                    </a:p>
                  </a:txBody>
                  <a:tcPr marL="9525" marR="9525" marT="9525" marB="0" anchor="ctr"/>
                </a:tc>
                <a:tc>
                  <a:txBody>
                    <a:bodyPr/>
                    <a:lstStyle/>
                    <a:p>
                      <a:pPr algn="ctr"/>
                      <a:r>
                        <a:rPr lang="en-US" sz="1200" dirty="0">
                          <a:latin typeface="+mn-lt"/>
                        </a:rPr>
                        <a:t>19</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76</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26</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34</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5</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32</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19</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72</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32</a:t>
                      </a:r>
                    </a:p>
                  </a:txBody>
                  <a:tcPr marL="9525" marR="9525" marT="9525" marB="0" anchor="b"/>
                </a:tc>
                <a:extLst>
                  <a:ext uri="{0D108BD9-81ED-4DB2-BD59-A6C34878D82A}">
                    <a16:rowId xmlns:a16="http://schemas.microsoft.com/office/drawing/2014/main" val="795117410"/>
                  </a:ext>
                </a:extLst>
              </a:tr>
              <a:tr h="272565">
                <a:tc>
                  <a:txBody>
                    <a:bodyPr/>
                    <a:lstStyle/>
                    <a:p>
                      <a:pPr algn="ctr" fontAlgn="ctr"/>
                      <a:r>
                        <a:rPr lang="en-US" sz="1200" u="none" strike="noStrike">
                          <a:effectLst/>
                        </a:rPr>
                        <a:t>6</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a:effectLst/>
                        </a:rPr>
                        <a:t>Terapi Kelompok Sosial</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6</a:t>
                      </a:r>
                      <a:endParaRPr lang="en-US"/>
                    </a:p>
                  </a:txBody>
                  <a:tcPr marL="9525" marR="9525" marT="9525" marB="0" anchor="ctr"/>
                </a:tc>
                <a:tc>
                  <a:txBody>
                    <a:bodyPr/>
                    <a:lstStyle/>
                    <a:p>
                      <a:pPr algn="ctr" fontAlgn="b"/>
                      <a:r>
                        <a:rPr lang="en-US" sz="1200" u="none" strike="noStrike">
                          <a:effectLst/>
                        </a:rPr>
                        <a:t>12</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0</a:t>
                      </a:r>
                      <a:endParaRPr lang="en-US" dirty="0"/>
                    </a:p>
                  </a:txBody>
                  <a:tcPr marL="9525" marR="9525" marT="9525" marB="0" anchor="ctr"/>
                </a:tc>
                <a:tc>
                  <a:txBody>
                    <a:bodyPr/>
                    <a:lstStyle/>
                    <a:p>
                      <a:pPr algn="ctr"/>
                      <a:r>
                        <a:rPr lang="en-US" sz="1200" dirty="0">
                          <a:latin typeface="+mn-lt"/>
                        </a:rPr>
                        <a:t>19</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19</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23</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5</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b"/>
                </a:tc>
                <a:extLst>
                  <a:ext uri="{0D108BD9-81ED-4DB2-BD59-A6C34878D82A}">
                    <a16:rowId xmlns:a16="http://schemas.microsoft.com/office/drawing/2014/main" val="1205847506"/>
                  </a:ext>
                </a:extLst>
              </a:tr>
              <a:tr h="272565">
                <a:tc>
                  <a:txBody>
                    <a:bodyPr/>
                    <a:lstStyle/>
                    <a:p>
                      <a:pPr algn="ctr" fontAlgn="ctr"/>
                      <a:r>
                        <a:rPr lang="en-US" sz="1200" u="none" strike="noStrike">
                          <a:effectLst/>
                        </a:rPr>
                        <a:t>7</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dirty="0" err="1">
                          <a:effectLst/>
                        </a:rPr>
                        <a:t>Terapi</a:t>
                      </a:r>
                      <a:r>
                        <a:rPr lang="en-US" sz="1200" u="none" strike="noStrike" dirty="0">
                          <a:effectLst/>
                        </a:rPr>
                        <a:t> </a:t>
                      </a:r>
                      <a:r>
                        <a:rPr lang="en-US" sz="1200" u="none" strike="noStrike" dirty="0" err="1">
                          <a:effectLst/>
                        </a:rPr>
                        <a:t>Rekreasi</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0</a:t>
                      </a:r>
                      <a:endParaRPr lang="en-US" dirty="0"/>
                    </a:p>
                  </a:txBody>
                  <a:tcPr marL="9525" marR="9525" marT="9525" marB="0" anchor="ctr"/>
                </a:tc>
                <a:tc>
                  <a:txBody>
                    <a:bodyPr/>
                    <a:lstStyle/>
                    <a:p>
                      <a:pPr algn="ctr" fontAlgn="b"/>
                      <a:r>
                        <a:rPr lang="en-US" sz="1200" u="none" strike="noStrike">
                          <a:effectLst/>
                        </a:rPr>
                        <a:t>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0</a:t>
                      </a:r>
                      <a:endParaRPr lang="en-US" dirty="0"/>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b"/>
                </a:tc>
                <a:extLst>
                  <a:ext uri="{0D108BD9-81ED-4DB2-BD59-A6C34878D82A}">
                    <a16:rowId xmlns:a16="http://schemas.microsoft.com/office/drawing/2014/main" val="1315548460"/>
                  </a:ext>
                </a:extLst>
              </a:tr>
              <a:tr h="272565">
                <a:tc>
                  <a:txBody>
                    <a:bodyPr/>
                    <a:lstStyle/>
                    <a:p>
                      <a:pPr algn="ctr" fontAlgn="ctr"/>
                      <a:r>
                        <a:rPr lang="en-US" sz="1200" u="none" strike="noStrike">
                          <a:effectLst/>
                        </a:rPr>
                        <a:t>8</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a:effectLst/>
                        </a:rPr>
                        <a:t>Terapi ADL</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53</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34</a:t>
                      </a:r>
                      <a:endParaRPr lang="en-US" dirty="0"/>
                    </a:p>
                  </a:txBody>
                  <a:tcPr marL="9525" marR="9525" marT="9525" marB="0" anchor="ctr"/>
                </a:tc>
                <a:tc>
                  <a:txBody>
                    <a:bodyPr/>
                    <a:lstStyle/>
                    <a:p>
                      <a:pPr algn="ctr" fontAlgn="b"/>
                      <a:r>
                        <a:rPr lang="en-US" sz="1200" u="none" strike="noStrike">
                          <a:effectLst/>
                        </a:rPr>
                        <a:t>119</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41</a:t>
                      </a:r>
                      <a:endParaRPr lang="en-US" dirty="0"/>
                    </a:p>
                  </a:txBody>
                  <a:tcPr marL="9525" marR="9525" marT="9525" marB="0" anchor="ctr"/>
                </a:tc>
                <a:tc>
                  <a:txBody>
                    <a:bodyPr/>
                    <a:lstStyle/>
                    <a:p>
                      <a:pPr algn="ctr"/>
                      <a:r>
                        <a:rPr lang="en-US" sz="1200" dirty="0">
                          <a:latin typeface="+mn-lt"/>
                        </a:rPr>
                        <a:t>104</a:t>
                      </a:r>
                    </a:p>
                  </a:txBody>
                  <a:tcPr marL="9525" marR="9525" marT="9525" marB="0" anchor="ctr"/>
                </a:tc>
                <a:tc>
                  <a:txBody>
                    <a:bodyPr/>
                    <a:lstStyle/>
                    <a:p>
                      <a:pPr algn="ctr"/>
                      <a:r>
                        <a:rPr lang="en-US" sz="1200" dirty="0">
                          <a:latin typeface="+mn-lt"/>
                        </a:rPr>
                        <a:t>41</a:t>
                      </a:r>
                    </a:p>
                  </a:txBody>
                  <a:tcPr marL="9525" marR="9525" marT="9525" marB="0" anchor="ctr"/>
                </a:tc>
                <a:tc>
                  <a:txBody>
                    <a:bodyPr/>
                    <a:lstStyle/>
                    <a:p>
                      <a:pPr algn="ctr"/>
                      <a:r>
                        <a:rPr lang="en-US" sz="1200" dirty="0">
                          <a:latin typeface="+mn-lt"/>
                        </a:rPr>
                        <a:t>50</a:t>
                      </a:r>
                    </a:p>
                  </a:txBody>
                  <a:tcPr marL="9525" marR="9525" marT="9525" marB="0" anchor="ctr"/>
                </a:tc>
                <a:tc>
                  <a:txBody>
                    <a:bodyPr/>
                    <a:lstStyle/>
                    <a:p>
                      <a:pPr algn="ctr"/>
                      <a:r>
                        <a:rPr lang="en-US" sz="1200" dirty="0">
                          <a:latin typeface="+mn-lt"/>
                        </a:rPr>
                        <a:t>13</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101</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27</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19</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3</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32</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13</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75</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38</a:t>
                      </a:r>
                    </a:p>
                  </a:txBody>
                  <a:tcPr marL="9525" marR="9525" marT="9525" marB="0" anchor="b"/>
                </a:tc>
                <a:extLst>
                  <a:ext uri="{0D108BD9-81ED-4DB2-BD59-A6C34878D82A}">
                    <a16:rowId xmlns:a16="http://schemas.microsoft.com/office/drawing/2014/main" val="1787406171"/>
                  </a:ext>
                </a:extLst>
              </a:tr>
              <a:tr h="272565">
                <a:tc>
                  <a:txBody>
                    <a:bodyPr/>
                    <a:lstStyle/>
                    <a:p>
                      <a:pPr algn="ctr" fontAlgn="ctr"/>
                      <a:r>
                        <a:rPr lang="en-US" sz="1200" u="none" strike="noStrike">
                          <a:effectLst/>
                        </a:rPr>
                        <a:t>9</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a:effectLst/>
                        </a:rPr>
                        <a:t>Terapi Family Gathering</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0</a:t>
                      </a:r>
                      <a:endParaRPr lang="en-US" dirty="0"/>
                    </a:p>
                  </a:txBody>
                  <a:tcPr marL="9525" marR="9525" marT="9525" marB="0" anchor="ctr"/>
                </a:tc>
                <a:tc>
                  <a:txBody>
                    <a:bodyPr/>
                    <a:lstStyle/>
                    <a:p>
                      <a:pPr algn="ctr" fontAlgn="b"/>
                      <a:r>
                        <a:rPr lang="en-US" sz="1200" u="none" strike="noStrike">
                          <a:effectLst/>
                        </a:rPr>
                        <a:t>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0</a:t>
                      </a:r>
                      <a:endParaRPr lang="en-US" dirty="0"/>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b"/>
                </a:tc>
                <a:extLst>
                  <a:ext uri="{0D108BD9-81ED-4DB2-BD59-A6C34878D82A}">
                    <a16:rowId xmlns:a16="http://schemas.microsoft.com/office/drawing/2014/main" val="1121799890"/>
                  </a:ext>
                </a:extLst>
              </a:tr>
              <a:tr h="272565">
                <a:tc>
                  <a:txBody>
                    <a:bodyPr/>
                    <a:lstStyle/>
                    <a:p>
                      <a:pPr algn="ctr" fontAlgn="ctr"/>
                      <a:r>
                        <a:rPr lang="en-US" sz="1200" u="none" strike="noStrike">
                          <a:effectLst/>
                        </a:rPr>
                        <a:t>10</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a:effectLst/>
                        </a:rPr>
                        <a:t>Terapi Day Care</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0</a:t>
                      </a:r>
                      <a:endParaRPr lang="en-US" dirty="0"/>
                    </a:p>
                  </a:txBody>
                  <a:tcPr marL="9525" marR="9525" marT="9525" marB="0" anchor="ctr"/>
                </a:tc>
                <a:tc>
                  <a:txBody>
                    <a:bodyPr/>
                    <a:lstStyle/>
                    <a:p>
                      <a:pPr algn="ctr" fontAlgn="b"/>
                      <a:r>
                        <a:rPr lang="en-US" sz="1200" u="none" strike="noStrike" dirty="0">
                          <a:effectLst/>
                        </a:rPr>
                        <a:t>0</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0</a:t>
                      </a:r>
                      <a:endParaRPr lang="en-US"/>
                    </a:p>
                  </a:txBody>
                  <a:tcPr marL="9525" marR="9525" marT="9525" marB="0" anchor="ctr"/>
                </a:tc>
                <a:tc>
                  <a:txBody>
                    <a:bodyPr/>
                    <a:lstStyle/>
                    <a:p>
                      <a:pPr algn="ctr"/>
                      <a:r>
                        <a:rPr lang="en-US" sz="1200" dirty="0">
                          <a:latin typeface="+mn-lt"/>
                        </a:rPr>
                        <a:t>8</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10</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23</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3</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12</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b"/>
                </a:tc>
                <a:extLst>
                  <a:ext uri="{0D108BD9-81ED-4DB2-BD59-A6C34878D82A}">
                    <a16:rowId xmlns:a16="http://schemas.microsoft.com/office/drawing/2014/main" val="523683158"/>
                  </a:ext>
                </a:extLst>
              </a:tr>
              <a:tr h="272565">
                <a:tc>
                  <a:txBody>
                    <a:bodyPr/>
                    <a:lstStyle/>
                    <a:p>
                      <a:pPr algn="ctr" fontAlgn="ctr"/>
                      <a:r>
                        <a:rPr lang="en-US" sz="1200" u="none" strike="noStrike">
                          <a:effectLst/>
                        </a:rPr>
                        <a:t>11</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dirty="0">
                          <a:effectLst/>
                        </a:rPr>
                        <a:t>Home Visit</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0</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0</a:t>
                      </a:r>
                      <a:endParaRPr lang="en-US" dirty="0"/>
                    </a:p>
                  </a:txBody>
                  <a:tcPr marL="9525" marR="9525" marT="9525" marB="0" anchor="ctr"/>
                </a:tc>
                <a:tc>
                  <a:txBody>
                    <a:bodyPr/>
                    <a:lstStyle/>
                    <a:p>
                      <a:pPr algn="ctr" fontAlgn="b"/>
                      <a:r>
                        <a:rPr lang="en-US" sz="1200" u="none" strike="noStrike" dirty="0">
                          <a:effectLst/>
                        </a:rPr>
                        <a:t>0</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0</a:t>
                      </a:r>
                      <a:endParaRPr lang="en-US" dirty="0"/>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b"/>
                </a:tc>
                <a:extLst>
                  <a:ext uri="{0D108BD9-81ED-4DB2-BD59-A6C34878D82A}">
                    <a16:rowId xmlns:a16="http://schemas.microsoft.com/office/drawing/2014/main" val="1305049298"/>
                  </a:ext>
                </a:extLst>
              </a:tr>
              <a:tr h="193318">
                <a:tc gridSpan="2">
                  <a:txBody>
                    <a:bodyPr/>
                    <a:lstStyle/>
                    <a:p>
                      <a:pPr algn="ctr" fontAlgn="ctr"/>
                      <a:r>
                        <a:rPr lang="en-US" sz="1200" u="none" strike="noStrike" dirty="0" err="1">
                          <a:effectLst/>
                        </a:rPr>
                        <a:t>Jumlah</a:t>
                      </a:r>
                      <a:endParaRPr lang="en-US" sz="1200" b="1" i="0" u="none" strike="noStrike" dirty="0">
                        <a:solidFill>
                          <a:srgbClr val="000000"/>
                        </a:solidFill>
                        <a:effectLst/>
                        <a:latin typeface="Tw Cen MT" panose="020B0602020104020603" pitchFamily="34" charset="0"/>
                      </a:endParaRPr>
                    </a:p>
                  </a:txBody>
                  <a:tcPr marL="9525" marR="9525" marT="9525" marB="0" anchor="ctr"/>
                </a:tc>
                <a:tc hMerge="1">
                  <a:txBody>
                    <a:bodyPr/>
                    <a:lstStyle/>
                    <a:p>
                      <a:endParaRPr lang="en-US"/>
                    </a:p>
                  </a:txBody>
                  <a:tcPr/>
                </a:tc>
                <a:tc gridSpan="2">
                  <a:txBody>
                    <a:bodyPr/>
                    <a:lstStyle/>
                    <a:p>
                      <a:pPr algn="ctr" fontAlgn="b"/>
                      <a:r>
                        <a:rPr lang="en-US" sz="1200" b="1" u="none" strike="noStrike" dirty="0">
                          <a:effectLst/>
                        </a:rPr>
                        <a:t>0</a:t>
                      </a:r>
                      <a:endParaRPr lang="en-US" sz="1200" b="1" i="0" u="none" strike="noStrike" dirty="0">
                        <a:solidFill>
                          <a:srgbClr val="000000"/>
                        </a:solidFill>
                        <a:effectLst/>
                        <a:latin typeface="Tw Cen MT" panose="020B0602020104020603" pitchFamily="34" charset="0"/>
                      </a:endParaRPr>
                    </a:p>
                  </a:txBody>
                  <a:tcPr marL="9525" marR="9525" marT="9525" marB="0" anchor="ctr"/>
                </a:tc>
                <a:tc hMerge="1">
                  <a:txBody>
                    <a:bodyPr/>
                    <a:lstStyle/>
                    <a:p>
                      <a:endParaRPr lang="en-US"/>
                    </a:p>
                  </a:txBody>
                  <a:tcPr/>
                </a:tc>
                <a:tc gridSpan="2">
                  <a:txBody>
                    <a:bodyPr/>
                    <a:lstStyle/>
                    <a:p>
                      <a:pPr algn="ctr" fontAlgn="b"/>
                      <a:r>
                        <a:rPr lang="en-US" sz="1200" b="1" u="none" strike="noStrike" dirty="0">
                          <a:effectLst/>
                        </a:rPr>
                        <a:t>257</a:t>
                      </a:r>
                      <a:endParaRPr lang="en-US" sz="1200" b="1" i="0" u="none" strike="noStrike" dirty="0">
                        <a:solidFill>
                          <a:srgbClr val="000000"/>
                        </a:solidFill>
                        <a:effectLst/>
                        <a:latin typeface="Tw Cen MT" panose="020B0602020104020603" pitchFamily="34" charset="0"/>
                      </a:endParaRPr>
                    </a:p>
                  </a:txBody>
                  <a:tcPr marL="9525" marR="9525" marT="9525" marB="0" anchor="ctr"/>
                </a:tc>
                <a:tc hMerge="1">
                  <a:txBody>
                    <a:bodyPr/>
                    <a:lstStyle/>
                    <a:p>
                      <a:endParaRPr lang="en-US"/>
                    </a:p>
                  </a:txBody>
                  <a:tcPr/>
                </a:tc>
                <a:tc gridSpan="2">
                  <a:txBody>
                    <a:bodyPr/>
                    <a:lstStyle/>
                    <a:p>
                      <a:pPr algn="ctr" fontAlgn="b"/>
                      <a:r>
                        <a:rPr lang="en-US" sz="1200" b="1" u="none" strike="noStrike" dirty="0">
                          <a:effectLst/>
                        </a:rPr>
                        <a:t>548</a:t>
                      </a:r>
                      <a:endParaRPr lang="en-US" sz="1200" b="1" i="0" u="none" strike="noStrike" dirty="0">
                        <a:solidFill>
                          <a:srgbClr val="000000"/>
                        </a:solidFill>
                        <a:effectLst/>
                        <a:latin typeface="Tw Cen MT" panose="020B0602020104020603" pitchFamily="34" charset="0"/>
                      </a:endParaRPr>
                    </a:p>
                  </a:txBody>
                  <a:tcPr marL="9525" marR="9525" marT="9525" marB="0" anchor="ctr"/>
                </a:tc>
                <a:tc hMerge="1">
                  <a:txBody>
                    <a:bodyPr/>
                    <a:lstStyle/>
                    <a:p>
                      <a:endParaRPr lang="en-US"/>
                    </a:p>
                  </a:txBody>
                  <a:tcPr/>
                </a:tc>
                <a:tc gridSpan="2">
                  <a:txBody>
                    <a:bodyPr/>
                    <a:lstStyle/>
                    <a:p>
                      <a:pPr algn="ctr" fontAlgn="b"/>
                      <a:r>
                        <a:rPr lang="en-US" sz="1200" b="1" i="0" u="none" strike="noStrike" dirty="0">
                          <a:solidFill>
                            <a:srgbClr val="000000"/>
                          </a:solidFill>
                          <a:effectLst/>
                          <a:latin typeface="+mn-lt"/>
                        </a:rPr>
                        <a:t>531</a:t>
                      </a:r>
                    </a:p>
                  </a:txBody>
                  <a:tcPr marL="9525" marR="9525" marT="9525" marB="0" anchor="ctr"/>
                </a:tc>
                <a:tc hMerge="1">
                  <a:txBody>
                    <a:bodyPr/>
                    <a:lstStyle/>
                    <a:p>
                      <a:pPr algn="ctr" fontAlgn="b"/>
                      <a:endParaRPr lang="en-US" sz="1200" b="1" i="0" u="none" strike="noStrike" dirty="0">
                        <a:solidFill>
                          <a:srgbClr val="000000"/>
                        </a:solidFill>
                        <a:effectLst/>
                        <a:latin typeface="+mn-lt"/>
                      </a:endParaRPr>
                    </a:p>
                  </a:txBody>
                  <a:tcPr marL="9525" marR="9525" marT="9525" marB="0" anchor="ctr"/>
                </a:tc>
                <a:tc gridSpan="2">
                  <a:txBody>
                    <a:bodyPr/>
                    <a:lstStyle/>
                    <a:p>
                      <a:pPr algn="ctr" fontAlgn="b"/>
                      <a:r>
                        <a:rPr lang="en-US" sz="1200" b="1" i="0" u="none" strike="noStrike" dirty="0">
                          <a:solidFill>
                            <a:srgbClr val="000000"/>
                          </a:solidFill>
                          <a:effectLst/>
                          <a:latin typeface="+mn-lt"/>
                        </a:rPr>
                        <a:t>389</a:t>
                      </a:r>
                    </a:p>
                  </a:txBody>
                  <a:tcPr marL="9525" marR="9525" marT="9525" marB="0" anchor="ctr"/>
                </a:tc>
                <a:tc hMerge="1">
                  <a:txBody>
                    <a:bodyPr/>
                    <a:lstStyle/>
                    <a:p>
                      <a:pPr algn="ctr" fontAlgn="b"/>
                      <a:endParaRPr lang="en-US" sz="1200" b="1" i="0" u="none" strike="noStrike" dirty="0">
                        <a:solidFill>
                          <a:srgbClr val="000000"/>
                        </a:solidFill>
                        <a:effectLst/>
                        <a:latin typeface="+mn-lt"/>
                      </a:endParaRPr>
                    </a:p>
                  </a:txBody>
                  <a:tcPr marL="9525" marR="9525" marT="9525" marB="0" anchor="ctr"/>
                </a:tc>
                <a:tc gridSpan="2">
                  <a:txBody>
                    <a:bodyPr/>
                    <a:lstStyle/>
                    <a:p>
                      <a:pPr algn="ctr" fontAlgn="b"/>
                      <a:r>
                        <a:rPr lang="en-US" sz="1200" b="1" i="0" u="none" strike="noStrike" dirty="0">
                          <a:solidFill>
                            <a:schemeClr val="dk1"/>
                          </a:solidFill>
                          <a:effectLst/>
                          <a:latin typeface="+mn-lt"/>
                        </a:rPr>
                        <a:t>433</a:t>
                      </a:r>
                      <a:endParaRPr lang="en-US" sz="1200" b="1" i="0" u="none" strike="noStrike" dirty="0">
                        <a:solidFill>
                          <a:srgbClr val="000000"/>
                        </a:solidFill>
                        <a:effectLst/>
                        <a:latin typeface="Tw Cen MT" panose="020B0602020104020603" pitchFamily="34" charset="0"/>
                      </a:endParaRPr>
                    </a:p>
                  </a:txBody>
                  <a:tcPr marL="9525" marR="9525" marT="9525" marB="0" anchor="ctr"/>
                </a:tc>
                <a:tc hMerge="1">
                  <a:txBody>
                    <a:bodyPr/>
                    <a:lstStyle/>
                    <a:p>
                      <a:endParaRPr lang="en-US"/>
                    </a:p>
                  </a:txBody>
                  <a:tcPr/>
                </a:tc>
                <a:tc gridSpan="2">
                  <a:txBody>
                    <a:bodyPr/>
                    <a:lstStyle/>
                    <a:p>
                      <a:pPr algn="ctr" fontAlgn="b"/>
                      <a:r>
                        <a:rPr lang="en-US" sz="1200" b="1" i="0" u="none" strike="noStrike" dirty="0">
                          <a:solidFill>
                            <a:srgbClr val="000000"/>
                          </a:solidFill>
                          <a:effectLst/>
                          <a:latin typeface="Tw Cen MT" panose="020B0602020104020603" pitchFamily="34" charset="0"/>
                        </a:rPr>
                        <a:t>107</a:t>
                      </a:r>
                    </a:p>
                  </a:txBody>
                  <a:tcPr marL="9525" marR="9525" marT="9525" marB="0" anchor="ctr"/>
                </a:tc>
                <a:tc hMerge="1">
                  <a:txBody>
                    <a:bodyPr/>
                    <a:lstStyle/>
                    <a:p>
                      <a:pPr algn="ctr" fontAlgn="b"/>
                      <a:endParaRPr lang="en-US" sz="1200" b="1" i="0" u="none" strike="noStrike" dirty="0">
                        <a:solidFill>
                          <a:srgbClr val="000000"/>
                        </a:solidFill>
                        <a:effectLst/>
                        <a:latin typeface="Tw Cen MT" panose="020B0602020104020603" pitchFamily="34" charset="0"/>
                      </a:endParaRPr>
                    </a:p>
                  </a:txBody>
                  <a:tcPr marL="9525" marR="9525" marT="9525" marB="0" anchor="ctr"/>
                </a:tc>
                <a:tc gridSpan="2">
                  <a:txBody>
                    <a:bodyPr/>
                    <a:lstStyle/>
                    <a:p>
                      <a:pPr algn="ctr" fontAlgn="b"/>
                      <a:r>
                        <a:rPr lang="en-US" sz="1200" b="1" i="0" u="none" strike="noStrike" dirty="0">
                          <a:solidFill>
                            <a:srgbClr val="000000"/>
                          </a:solidFill>
                          <a:effectLst/>
                          <a:latin typeface="Tw Cen MT" panose="020B0602020104020603" pitchFamily="34" charset="0"/>
                        </a:rPr>
                        <a:t>179</a:t>
                      </a:r>
                    </a:p>
                  </a:txBody>
                  <a:tcPr marL="9525" marR="9525" marT="9525" marB="0" anchor="ctr"/>
                </a:tc>
                <a:tc hMerge="1">
                  <a:txBody>
                    <a:bodyPr/>
                    <a:lstStyle/>
                    <a:p>
                      <a:pPr algn="ctr" fontAlgn="b"/>
                      <a:endParaRPr lang="en-US" sz="1200" b="1" i="0" u="none" strike="noStrike" dirty="0">
                        <a:solidFill>
                          <a:srgbClr val="000000"/>
                        </a:solidFill>
                        <a:effectLst/>
                        <a:latin typeface="Tw Cen MT" panose="020B0602020104020603" pitchFamily="34" charset="0"/>
                      </a:endParaRPr>
                    </a:p>
                  </a:txBody>
                  <a:tcPr marL="9525" marR="9525" marT="9525" marB="0" anchor="ctr"/>
                </a:tc>
                <a:tc gridSpan="2">
                  <a:txBody>
                    <a:bodyPr/>
                    <a:lstStyle/>
                    <a:p>
                      <a:pPr algn="ctr" fontAlgn="b"/>
                      <a:r>
                        <a:rPr lang="en-US" sz="1200" b="1" i="0" u="none" strike="noStrike" dirty="0">
                          <a:solidFill>
                            <a:srgbClr val="000000"/>
                          </a:solidFill>
                          <a:effectLst/>
                          <a:latin typeface="Tw Cen MT" panose="020B0602020104020603" pitchFamily="34" charset="0"/>
                        </a:rPr>
                        <a:t>459</a:t>
                      </a:r>
                    </a:p>
                  </a:txBody>
                  <a:tcPr marL="9525" marR="9525" marT="9525" marB="0" anchor="ctr"/>
                </a:tc>
                <a:tc hMerge="1">
                  <a:txBody>
                    <a:bodyPr/>
                    <a:lstStyle/>
                    <a:p>
                      <a:pPr algn="ctr" fontAlgn="b"/>
                      <a:endParaRPr lang="en-US" sz="1200" b="1"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496126115"/>
                  </a:ext>
                </a:extLst>
              </a:tr>
            </a:tbl>
          </a:graphicData>
        </a:graphic>
      </p:graphicFrame>
    </p:spTree>
    <p:extLst>
      <p:ext uri="{BB962C8B-B14F-4D97-AF65-F5344CB8AC3E}">
        <p14:creationId xmlns:p14="http://schemas.microsoft.com/office/powerpoint/2010/main" val="19995015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a:extLst>
              <a:ext uri="{FF2B5EF4-FFF2-40B4-BE49-F238E27FC236}">
                <a16:creationId xmlns:a16="http://schemas.microsoft.com/office/drawing/2014/main" id="{9E61D657-FA72-4590-942B-9C51D1874337}"/>
              </a:ext>
            </a:extLst>
          </p:cNvPr>
          <p:cNvGraphicFramePr>
            <a:graphicFrameLocks/>
          </p:cNvGraphicFramePr>
          <p:nvPr>
            <p:extLst>
              <p:ext uri="{D42A27DB-BD31-4B8C-83A1-F6EECF244321}">
                <p14:modId xmlns:p14="http://schemas.microsoft.com/office/powerpoint/2010/main" val="175353741"/>
              </p:ext>
            </p:extLst>
          </p:nvPr>
        </p:nvGraphicFramePr>
        <p:xfrm>
          <a:off x="328768" y="1006909"/>
          <a:ext cx="9163574" cy="2982946"/>
        </p:xfrm>
        <a:graphic>
          <a:graphicData uri="http://schemas.openxmlformats.org/drawingml/2006/table">
            <a:tbl>
              <a:tblPr firstRow="1" bandRow="1"/>
              <a:tblGrid>
                <a:gridCol w="668239">
                  <a:extLst>
                    <a:ext uri="{9D8B030D-6E8A-4147-A177-3AD203B41FA5}">
                      <a16:colId xmlns:a16="http://schemas.microsoft.com/office/drawing/2014/main" val="20000"/>
                    </a:ext>
                  </a:extLst>
                </a:gridCol>
                <a:gridCol w="1176582">
                  <a:extLst>
                    <a:ext uri="{9D8B030D-6E8A-4147-A177-3AD203B41FA5}">
                      <a16:colId xmlns:a16="http://schemas.microsoft.com/office/drawing/2014/main" val="20001"/>
                    </a:ext>
                  </a:extLst>
                </a:gridCol>
                <a:gridCol w="933668">
                  <a:extLst>
                    <a:ext uri="{9D8B030D-6E8A-4147-A177-3AD203B41FA5}">
                      <a16:colId xmlns:a16="http://schemas.microsoft.com/office/drawing/2014/main" val="20002"/>
                    </a:ext>
                  </a:extLst>
                </a:gridCol>
                <a:gridCol w="768019">
                  <a:extLst>
                    <a:ext uri="{9D8B030D-6E8A-4147-A177-3AD203B41FA5}">
                      <a16:colId xmlns:a16="http://schemas.microsoft.com/office/drawing/2014/main" val="2682873369"/>
                    </a:ext>
                  </a:extLst>
                </a:gridCol>
                <a:gridCol w="918610">
                  <a:extLst>
                    <a:ext uri="{9D8B030D-6E8A-4147-A177-3AD203B41FA5}">
                      <a16:colId xmlns:a16="http://schemas.microsoft.com/office/drawing/2014/main" val="4114798335"/>
                    </a:ext>
                  </a:extLst>
                </a:gridCol>
                <a:gridCol w="783076">
                  <a:extLst>
                    <a:ext uri="{9D8B030D-6E8A-4147-A177-3AD203B41FA5}">
                      <a16:colId xmlns:a16="http://schemas.microsoft.com/office/drawing/2014/main" val="1883699238"/>
                    </a:ext>
                  </a:extLst>
                </a:gridCol>
                <a:gridCol w="783076">
                  <a:extLst>
                    <a:ext uri="{9D8B030D-6E8A-4147-A177-3AD203B41FA5}">
                      <a16:colId xmlns:a16="http://schemas.microsoft.com/office/drawing/2014/main" val="1387733572"/>
                    </a:ext>
                  </a:extLst>
                </a:gridCol>
                <a:gridCol w="783076">
                  <a:extLst>
                    <a:ext uri="{9D8B030D-6E8A-4147-A177-3AD203B41FA5}">
                      <a16:colId xmlns:a16="http://schemas.microsoft.com/office/drawing/2014/main" val="1999898788"/>
                    </a:ext>
                  </a:extLst>
                </a:gridCol>
                <a:gridCol w="783076">
                  <a:extLst>
                    <a:ext uri="{9D8B030D-6E8A-4147-A177-3AD203B41FA5}">
                      <a16:colId xmlns:a16="http://schemas.microsoft.com/office/drawing/2014/main" val="4192891759"/>
                    </a:ext>
                  </a:extLst>
                </a:gridCol>
                <a:gridCol w="783076">
                  <a:extLst>
                    <a:ext uri="{9D8B030D-6E8A-4147-A177-3AD203B41FA5}">
                      <a16:colId xmlns:a16="http://schemas.microsoft.com/office/drawing/2014/main" val="756575061"/>
                    </a:ext>
                  </a:extLst>
                </a:gridCol>
                <a:gridCol w="783076">
                  <a:extLst>
                    <a:ext uri="{9D8B030D-6E8A-4147-A177-3AD203B41FA5}">
                      <a16:colId xmlns:a16="http://schemas.microsoft.com/office/drawing/2014/main" val="4123643851"/>
                    </a:ext>
                  </a:extLst>
                </a:gridCol>
              </a:tblGrid>
              <a:tr h="471578">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23" marR="182723" marT="68845" marB="68845"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JENIS KEGIATAN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23" marR="182723" marT="68845" marB="68845"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APR</a:t>
                      </a: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MEI</a:t>
                      </a: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JUN</a:t>
                      </a: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JUL</a:t>
                      </a: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AGST</a:t>
                      </a: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SEP</a:t>
                      </a: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0532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a:rPr>
                        <a:t>Pencucian</a:t>
                      </a:r>
                      <a:r>
                        <a:rPr lang="en-US" sz="1400" u="none" strike="noStrike" dirty="0">
                          <a:effectLst/>
                          <a:latin typeface="Tw Cen MT"/>
                        </a:rPr>
                        <a:t> Linen Non </a:t>
                      </a:r>
                      <a:r>
                        <a:rPr lang="en-US" sz="1400" u="none" strike="noStrike" dirty="0" err="1">
                          <a:effectLst/>
                          <a:latin typeface="Tw Cen MT"/>
                        </a:rPr>
                        <a:t>Infeksius</a:t>
                      </a:r>
                      <a:endParaRPr lang="en-US" sz="1400" b="0" i="0" u="none" strike="noStrike" dirty="0">
                        <a:solidFill>
                          <a:srgbClr val="000000"/>
                        </a:solidFill>
                        <a:effectLst/>
                        <a:latin typeface="Tw Cen MT"/>
                      </a:endParaRP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4.177</a:t>
                      </a: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3.232</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3.644</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4.168</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3.817</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400" b="0" i="0" u="none" strike="noStrike" dirty="0">
                          <a:solidFill>
                            <a:srgbClr val="000000"/>
                          </a:solidFill>
                          <a:effectLst/>
                          <a:latin typeface="Tw Cen MT" panose="020B0602020104020603" pitchFamily="34" charset="0"/>
                        </a:rPr>
                        <a:t>3.927</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2,117</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1.452</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2.795</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1"/>
                  </a:ext>
                </a:extLst>
              </a:tr>
              <a:tr h="38342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2</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a:rPr>
                        <a:t>Pencucian</a:t>
                      </a:r>
                      <a:r>
                        <a:rPr lang="en-US" sz="1400" u="none" strike="noStrike" dirty="0">
                          <a:effectLst/>
                          <a:latin typeface="Tw Cen MT"/>
                        </a:rPr>
                        <a:t> Linen </a:t>
                      </a:r>
                      <a:r>
                        <a:rPr lang="en-US" sz="1400" u="none" strike="noStrike" dirty="0" err="1">
                          <a:effectLst/>
                          <a:latin typeface="Tw Cen MT"/>
                        </a:rPr>
                        <a:t>Infeksius</a:t>
                      </a:r>
                      <a:r>
                        <a:rPr lang="en-US" sz="1400" u="none" strike="noStrike" dirty="0">
                          <a:effectLst/>
                          <a:latin typeface="Tw Cen MT"/>
                        </a:rPr>
                        <a:t>                                                                                              </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4.747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3.594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3.897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3.109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3.014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400" b="0" i="0" u="none" strike="noStrike" dirty="0">
                          <a:solidFill>
                            <a:srgbClr val="000000"/>
                          </a:solidFill>
                          <a:effectLst/>
                          <a:latin typeface="Tw Cen MT" panose="020B0602020104020603" pitchFamily="34" charset="0"/>
                        </a:rPr>
                        <a:t>3.253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5,944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4.440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2.937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8342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3</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a:rPr>
                        <a:t>Pencucian</a:t>
                      </a:r>
                      <a:r>
                        <a:rPr lang="en-US" sz="1400" u="none" strike="noStrike" dirty="0">
                          <a:effectLst/>
                          <a:latin typeface="Tw Cen MT"/>
                        </a:rPr>
                        <a:t> Linen </a:t>
                      </a:r>
                      <a:r>
                        <a:rPr lang="en-US" sz="1400" u="none" strike="noStrike" dirty="0" err="1">
                          <a:effectLst/>
                          <a:latin typeface="Tw Cen MT"/>
                        </a:rPr>
                        <a:t>Umum</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31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94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109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248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400" b="0" i="0" u="none" strike="noStrike" dirty="0">
                          <a:solidFill>
                            <a:srgbClr val="000000"/>
                          </a:solidFill>
                          <a:effectLst/>
                          <a:latin typeface="Tw Cen MT" panose="020B0602020104020603" pitchFamily="34" charset="0"/>
                        </a:rPr>
                        <a:t>270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74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102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31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3"/>
                  </a:ext>
                </a:extLst>
              </a:tr>
              <a:tr h="23731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4</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a:rPr>
                        <a:t>Pencucian</a:t>
                      </a:r>
                      <a:r>
                        <a:rPr lang="en-US" sz="1400" u="none" strike="noStrike" dirty="0">
                          <a:effectLst/>
                          <a:latin typeface="Tw Cen MT"/>
                        </a:rPr>
                        <a:t> </a:t>
                      </a:r>
                      <a:r>
                        <a:rPr lang="en-US" sz="1400" u="none" strike="noStrike" dirty="0" err="1">
                          <a:effectLst/>
                          <a:latin typeface="Tw Cen MT"/>
                        </a:rPr>
                        <a:t>Ulang</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39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7.5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6.5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400" b="0" i="0" u="none" strike="noStrike" dirty="0">
                          <a:solidFill>
                            <a:srgbClr val="000000"/>
                          </a:solidFill>
                          <a:effectLst/>
                          <a:latin typeface="Tw Cen MT" panose="020B0602020104020603" pitchFamily="34" charset="0"/>
                        </a:rPr>
                        <a:t>50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28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8342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5</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a:rPr>
                        <a:t>Perbaikan</a:t>
                      </a:r>
                      <a:r>
                        <a:rPr lang="en-US" sz="1400" u="none" strike="noStrike" dirty="0">
                          <a:effectLst/>
                          <a:latin typeface="Tw Cen MT"/>
                        </a:rPr>
                        <a:t> Linen Rusak</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82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70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82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93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68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400" b="0" i="0" u="none" strike="noStrike" dirty="0">
                          <a:solidFill>
                            <a:srgbClr val="000000"/>
                          </a:solidFill>
                          <a:effectLst/>
                          <a:latin typeface="Tw Cen MT" panose="020B0602020104020603" pitchFamily="34" charset="0"/>
                        </a:rPr>
                        <a:t>51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55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64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46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5"/>
                  </a:ext>
                </a:extLst>
              </a:tr>
              <a:tr h="38342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6</a:t>
                      </a:r>
                      <a:endParaRPr lang="en-US" sz="1400" b="0" i="0" u="none" strike="noStrike" dirty="0">
                        <a:solidFill>
                          <a:srgbClr val="000000"/>
                        </a:solidFill>
                        <a:effectLst/>
                        <a:latin typeface="Tw Cen MT"/>
                      </a:endParaRP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a:rPr>
                        <a:t>Afkir</a:t>
                      </a:r>
                      <a:r>
                        <a:rPr lang="en-US" sz="1400" u="none" strike="noStrike" dirty="0">
                          <a:effectLst/>
                          <a:latin typeface="Tw Cen MT"/>
                        </a:rPr>
                        <a:t> Linen Rusak</a:t>
                      </a:r>
                      <a:endParaRPr lang="en-US" sz="1400" b="0" i="0" u="none" strike="noStrike" dirty="0">
                        <a:solidFill>
                          <a:srgbClr val="000000"/>
                        </a:solidFill>
                        <a:effectLst/>
                        <a:latin typeface="Tw Cen MT"/>
                      </a:endParaRP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30</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258</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40</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44</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34</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rtl="0" fontAlgn="b"/>
                      <a:r>
                        <a:rPr lang="en-US" sz="1400" b="0" i="0" u="none" strike="noStrike" dirty="0">
                          <a:solidFill>
                            <a:srgbClr val="000000"/>
                          </a:solidFill>
                          <a:effectLst/>
                          <a:latin typeface="Tw Cen MT" panose="020B0602020104020603" pitchFamily="34" charset="0"/>
                        </a:rPr>
                        <a:t>53</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59</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16</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36</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8" name="Rounded Rectangle 5">
            <a:extLst>
              <a:ext uri="{FF2B5EF4-FFF2-40B4-BE49-F238E27FC236}">
                <a16:creationId xmlns:a16="http://schemas.microsoft.com/office/drawing/2014/main" id="{BEFF418C-4724-4C01-B278-2F0F959AFC31}"/>
              </a:ext>
            </a:extLst>
          </p:cNvPr>
          <p:cNvSpPr/>
          <p:nvPr/>
        </p:nvSpPr>
        <p:spPr>
          <a:xfrm>
            <a:off x="1084141" y="147897"/>
            <a:ext cx="3231185" cy="548201"/>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LAUNDRY</a:t>
            </a:r>
            <a:endParaRPr lang="en-US" sz="2800" dirty="0">
              <a:solidFill>
                <a:schemeClr val="bg1"/>
              </a:solidFill>
              <a:latin typeface="Tw Cen MT Condensed" panose="020B0606020104020203" pitchFamily="34" charset="0"/>
            </a:endParaRPr>
          </a:p>
        </p:txBody>
      </p:sp>
      <p:sp>
        <p:nvSpPr>
          <p:cNvPr id="3" name="Slide Number Placeholder 2">
            <a:extLst>
              <a:ext uri="{FF2B5EF4-FFF2-40B4-BE49-F238E27FC236}">
                <a16:creationId xmlns:a16="http://schemas.microsoft.com/office/drawing/2014/main" id="{E555571F-DF97-487D-A97C-1134AD6E0DCA}"/>
              </a:ext>
            </a:extLst>
          </p:cNvPr>
          <p:cNvSpPr>
            <a:spLocks noGrp="1"/>
          </p:cNvSpPr>
          <p:nvPr>
            <p:ph type="sldNum" sz="quarter" idx="12"/>
          </p:nvPr>
        </p:nvSpPr>
        <p:spPr/>
        <p:txBody>
          <a:bodyPr/>
          <a:lstStyle/>
          <a:p>
            <a:fld id="{565CE74E-AB26-4998-AD42-012C4C1AD076}" type="slidenum">
              <a:rPr lang="zh-CN" altLang="en-US" smtClean="0"/>
              <a:t>39</a:t>
            </a:fld>
            <a:endParaRPr lang="zh-CN" altLang="en-US"/>
          </a:p>
        </p:txBody>
      </p:sp>
      <p:pic>
        <p:nvPicPr>
          <p:cNvPr id="6" name="Picture 5">
            <a:extLst>
              <a:ext uri="{FF2B5EF4-FFF2-40B4-BE49-F238E27FC236}">
                <a16:creationId xmlns:a16="http://schemas.microsoft.com/office/drawing/2014/main" id="{04DD3B6A-9E2A-4479-8F92-6D889F9B1A27}"/>
              </a:ext>
            </a:extLst>
          </p:cNvPr>
          <p:cNvPicPr>
            <a:picLocks noChangeAspect="1"/>
          </p:cNvPicPr>
          <p:nvPr/>
        </p:nvPicPr>
        <p:blipFill>
          <a:blip r:embed="rId3">
            <a:duotone>
              <a:schemeClr val="accent3">
                <a:shade val="45000"/>
                <a:satMod val="135000"/>
              </a:schemeClr>
              <a:prstClr val="white"/>
            </a:duotone>
          </a:blip>
          <a:stretch>
            <a:fillRect/>
          </a:stretch>
        </p:blipFill>
        <p:spPr>
          <a:xfrm>
            <a:off x="143237" y="164894"/>
            <a:ext cx="940904" cy="627942"/>
          </a:xfrm>
          <a:prstGeom prst="rect">
            <a:avLst/>
          </a:prstGeom>
        </p:spPr>
      </p:pic>
    </p:spTree>
    <p:extLst>
      <p:ext uri="{BB962C8B-B14F-4D97-AF65-F5344CB8AC3E}">
        <p14:creationId xmlns:p14="http://schemas.microsoft.com/office/powerpoint/2010/main" val="929935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6">
            <a:extLst>
              <a:ext uri="{FF2B5EF4-FFF2-40B4-BE49-F238E27FC236}">
                <a16:creationId xmlns:a16="http://schemas.microsoft.com/office/drawing/2014/main" id="{055BEDA3-C911-4D1B-B3CE-7A4E824BA166}"/>
              </a:ext>
            </a:extLst>
          </p:cNvPr>
          <p:cNvCxnSpPr>
            <a:cxnSpLocks/>
          </p:cNvCxnSpPr>
          <p:nvPr/>
        </p:nvCxnSpPr>
        <p:spPr>
          <a:xfrm>
            <a:off x="1360478" y="774103"/>
            <a:ext cx="249108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文本框 7">
            <a:extLst>
              <a:ext uri="{FF2B5EF4-FFF2-40B4-BE49-F238E27FC236}">
                <a16:creationId xmlns:a16="http://schemas.microsoft.com/office/drawing/2014/main" id="{13EE4917-21E0-4674-922A-2C06009CA035}"/>
              </a:ext>
            </a:extLst>
          </p:cNvPr>
          <p:cNvSpPr txBox="1"/>
          <p:nvPr>
            <p:custDataLst>
              <p:tags r:id="rId1"/>
            </p:custDataLst>
          </p:nvPr>
        </p:nvSpPr>
        <p:spPr>
          <a:xfrm>
            <a:off x="928585" y="0"/>
            <a:ext cx="7129565" cy="67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Prosentase</a:t>
            </a:r>
            <a:r>
              <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 </a:t>
            </a:r>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Realisasi</a:t>
            </a:r>
            <a:r>
              <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 </a:t>
            </a:r>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Fisik</a:t>
            </a:r>
            <a:r>
              <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 dan </a:t>
            </a:r>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Keuangan</a:t>
            </a:r>
            <a:endPar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endParaRPr>
          </a:p>
        </p:txBody>
      </p:sp>
      <p:sp>
        <p:nvSpPr>
          <p:cNvPr id="2" name="Slide Number Placeholder 1">
            <a:extLst>
              <a:ext uri="{FF2B5EF4-FFF2-40B4-BE49-F238E27FC236}">
                <a16:creationId xmlns:a16="http://schemas.microsoft.com/office/drawing/2014/main" id="{C853E30F-143F-4386-989C-68268DC8B95E}"/>
              </a:ext>
            </a:extLst>
          </p:cNvPr>
          <p:cNvSpPr>
            <a:spLocks noGrp="1"/>
          </p:cNvSpPr>
          <p:nvPr>
            <p:ph type="sldNum" sz="quarter" idx="12"/>
          </p:nvPr>
        </p:nvSpPr>
        <p:spPr/>
        <p:txBody>
          <a:bodyPr/>
          <a:lstStyle/>
          <a:p>
            <a:fld id="{565CE74E-AB26-4998-AD42-012C4C1AD076}" type="slidenum">
              <a:rPr lang="zh-CN" altLang="en-US" smtClean="0"/>
              <a:t>4</a:t>
            </a:fld>
            <a:endParaRPr lang="zh-CN" altLang="en-US"/>
          </a:p>
        </p:txBody>
      </p:sp>
      <p:graphicFrame>
        <p:nvGraphicFramePr>
          <p:cNvPr id="6" name="Chart 5">
            <a:extLst>
              <a:ext uri="{FF2B5EF4-FFF2-40B4-BE49-F238E27FC236}">
                <a16:creationId xmlns:a16="http://schemas.microsoft.com/office/drawing/2014/main" id="{F0687B8F-B55D-4A58-8ABE-F9E297EEF403}"/>
              </a:ext>
            </a:extLst>
          </p:cNvPr>
          <p:cNvGraphicFramePr/>
          <p:nvPr>
            <p:extLst>
              <p:ext uri="{D42A27DB-BD31-4B8C-83A1-F6EECF244321}">
                <p14:modId xmlns:p14="http://schemas.microsoft.com/office/powerpoint/2010/main" val="499687281"/>
              </p:ext>
            </p:extLst>
          </p:nvPr>
        </p:nvGraphicFramePr>
        <p:xfrm>
          <a:off x="283841" y="822960"/>
          <a:ext cx="11466199" cy="611124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F6892-504D-4A41-BB44-30A79DB9A47F}"/>
              </a:ext>
            </a:extLst>
          </p:cNvPr>
          <p:cNvSpPr>
            <a:spLocks noGrp="1"/>
          </p:cNvSpPr>
          <p:nvPr>
            <p:ph type="sldNum" sz="quarter" idx="12"/>
          </p:nvPr>
        </p:nvSpPr>
        <p:spPr/>
        <p:txBody>
          <a:bodyPr/>
          <a:lstStyle/>
          <a:p>
            <a:fld id="{565CE74E-AB26-4998-AD42-012C4C1AD076}" type="slidenum">
              <a:rPr lang="zh-CN" altLang="en-US" smtClean="0"/>
              <a:t>40</a:t>
            </a:fld>
            <a:endParaRPr lang="zh-CN" altLang="en-US"/>
          </a:p>
        </p:txBody>
      </p:sp>
      <p:sp>
        <p:nvSpPr>
          <p:cNvPr id="4" name="Rounded Rectangle 5">
            <a:extLst>
              <a:ext uri="{FF2B5EF4-FFF2-40B4-BE49-F238E27FC236}">
                <a16:creationId xmlns:a16="http://schemas.microsoft.com/office/drawing/2014/main" id="{0751FEC5-5881-4214-AEE3-B8ED22306378}"/>
              </a:ext>
            </a:extLst>
          </p:cNvPr>
          <p:cNvSpPr/>
          <p:nvPr/>
        </p:nvSpPr>
        <p:spPr>
          <a:xfrm>
            <a:off x="1107068" y="249638"/>
            <a:ext cx="3994347" cy="519377"/>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IPS RS NON MEDIS</a:t>
            </a:r>
            <a:endParaRPr lang="en-US" sz="2800" dirty="0">
              <a:solidFill>
                <a:schemeClr val="bg1"/>
              </a:solidFill>
              <a:latin typeface="Tw Cen MT Condensed" panose="020B0606020104020203" pitchFamily="34" charset="0"/>
            </a:endParaRPr>
          </a:p>
        </p:txBody>
      </p:sp>
      <p:pic>
        <p:nvPicPr>
          <p:cNvPr id="5" name="Picture 4">
            <a:extLst>
              <a:ext uri="{FF2B5EF4-FFF2-40B4-BE49-F238E27FC236}">
                <a16:creationId xmlns:a16="http://schemas.microsoft.com/office/drawing/2014/main" id="{DA12AE45-7365-40AF-AE7B-BD5E4712E873}"/>
              </a:ext>
            </a:extLst>
          </p:cNvPr>
          <p:cNvPicPr>
            <a:picLocks noChangeAspect="1"/>
          </p:cNvPicPr>
          <p:nvPr/>
        </p:nvPicPr>
        <p:blipFill>
          <a:blip r:embed="rId2"/>
          <a:stretch>
            <a:fillRect/>
          </a:stretch>
        </p:blipFill>
        <p:spPr>
          <a:xfrm>
            <a:off x="353139" y="174457"/>
            <a:ext cx="652329" cy="652329"/>
          </a:xfrm>
          <a:prstGeom prst="rect">
            <a:avLst/>
          </a:prstGeom>
        </p:spPr>
      </p:pic>
      <p:graphicFrame>
        <p:nvGraphicFramePr>
          <p:cNvPr id="6" name="Table 5">
            <a:extLst>
              <a:ext uri="{FF2B5EF4-FFF2-40B4-BE49-F238E27FC236}">
                <a16:creationId xmlns:a16="http://schemas.microsoft.com/office/drawing/2014/main" id="{552DBE16-4DAC-4F80-801D-8682E9722A11}"/>
              </a:ext>
            </a:extLst>
          </p:cNvPr>
          <p:cNvGraphicFramePr>
            <a:graphicFrameLocks noGrp="1"/>
          </p:cNvGraphicFramePr>
          <p:nvPr>
            <p:extLst>
              <p:ext uri="{D42A27DB-BD31-4B8C-83A1-F6EECF244321}">
                <p14:modId xmlns:p14="http://schemas.microsoft.com/office/powerpoint/2010/main" val="2965201075"/>
              </p:ext>
            </p:extLst>
          </p:nvPr>
        </p:nvGraphicFramePr>
        <p:xfrm>
          <a:off x="1107062" y="958778"/>
          <a:ext cx="9662534" cy="3939236"/>
        </p:xfrm>
        <a:graphic>
          <a:graphicData uri="http://schemas.openxmlformats.org/drawingml/2006/table">
            <a:tbl>
              <a:tblPr firstRow="1" bandRow="1">
                <a:tableStyleId>{93296810-A885-4BE3-A3E7-6D5BEEA58F35}</a:tableStyleId>
              </a:tblPr>
              <a:tblGrid>
                <a:gridCol w="484757">
                  <a:extLst>
                    <a:ext uri="{9D8B030D-6E8A-4147-A177-3AD203B41FA5}">
                      <a16:colId xmlns:a16="http://schemas.microsoft.com/office/drawing/2014/main" val="3173988376"/>
                    </a:ext>
                  </a:extLst>
                </a:gridCol>
                <a:gridCol w="391535">
                  <a:extLst>
                    <a:ext uri="{9D8B030D-6E8A-4147-A177-3AD203B41FA5}">
                      <a16:colId xmlns:a16="http://schemas.microsoft.com/office/drawing/2014/main" val="2337037750"/>
                    </a:ext>
                  </a:extLst>
                </a:gridCol>
                <a:gridCol w="3845444">
                  <a:extLst>
                    <a:ext uri="{9D8B030D-6E8A-4147-A177-3AD203B41FA5}">
                      <a16:colId xmlns:a16="http://schemas.microsoft.com/office/drawing/2014/main" val="1573008206"/>
                    </a:ext>
                  </a:extLst>
                </a:gridCol>
                <a:gridCol w="545352">
                  <a:extLst>
                    <a:ext uri="{9D8B030D-6E8A-4147-A177-3AD203B41FA5}">
                      <a16:colId xmlns:a16="http://schemas.microsoft.com/office/drawing/2014/main" val="887273653"/>
                    </a:ext>
                  </a:extLst>
                </a:gridCol>
                <a:gridCol w="545352">
                  <a:extLst>
                    <a:ext uri="{9D8B030D-6E8A-4147-A177-3AD203B41FA5}">
                      <a16:colId xmlns:a16="http://schemas.microsoft.com/office/drawing/2014/main" val="1671455781"/>
                    </a:ext>
                  </a:extLst>
                </a:gridCol>
                <a:gridCol w="577982">
                  <a:extLst>
                    <a:ext uri="{9D8B030D-6E8A-4147-A177-3AD203B41FA5}">
                      <a16:colId xmlns:a16="http://schemas.microsoft.com/office/drawing/2014/main" val="69665540"/>
                    </a:ext>
                  </a:extLst>
                </a:gridCol>
                <a:gridCol w="545352">
                  <a:extLst>
                    <a:ext uri="{9D8B030D-6E8A-4147-A177-3AD203B41FA5}">
                      <a16:colId xmlns:a16="http://schemas.microsoft.com/office/drawing/2014/main" val="3594928013"/>
                    </a:ext>
                  </a:extLst>
                </a:gridCol>
                <a:gridCol w="545352">
                  <a:extLst>
                    <a:ext uri="{9D8B030D-6E8A-4147-A177-3AD203B41FA5}">
                      <a16:colId xmlns:a16="http://schemas.microsoft.com/office/drawing/2014/main" val="1919595951"/>
                    </a:ext>
                  </a:extLst>
                </a:gridCol>
                <a:gridCol w="545352">
                  <a:extLst>
                    <a:ext uri="{9D8B030D-6E8A-4147-A177-3AD203B41FA5}">
                      <a16:colId xmlns:a16="http://schemas.microsoft.com/office/drawing/2014/main" val="1361878130"/>
                    </a:ext>
                  </a:extLst>
                </a:gridCol>
                <a:gridCol w="545352">
                  <a:extLst>
                    <a:ext uri="{9D8B030D-6E8A-4147-A177-3AD203B41FA5}">
                      <a16:colId xmlns:a16="http://schemas.microsoft.com/office/drawing/2014/main" val="774290612"/>
                    </a:ext>
                  </a:extLst>
                </a:gridCol>
                <a:gridCol w="545352">
                  <a:extLst>
                    <a:ext uri="{9D8B030D-6E8A-4147-A177-3AD203B41FA5}">
                      <a16:colId xmlns:a16="http://schemas.microsoft.com/office/drawing/2014/main" val="7742986"/>
                    </a:ext>
                  </a:extLst>
                </a:gridCol>
                <a:gridCol w="545352">
                  <a:extLst>
                    <a:ext uri="{9D8B030D-6E8A-4147-A177-3AD203B41FA5}">
                      <a16:colId xmlns:a16="http://schemas.microsoft.com/office/drawing/2014/main" val="3505209215"/>
                    </a:ext>
                  </a:extLst>
                </a:gridCol>
              </a:tblGrid>
              <a:tr h="258576">
                <a:tc rowSpan="2">
                  <a:txBody>
                    <a:bodyPr/>
                    <a:lstStyle/>
                    <a:p>
                      <a:pPr algn="ctr" fontAlgn="ctr"/>
                      <a:r>
                        <a:rPr lang="en-US" sz="1600" b="1" u="none" strike="noStrike" dirty="0">
                          <a:solidFill>
                            <a:schemeClr val="tx1"/>
                          </a:solidFill>
                          <a:effectLst/>
                          <a:latin typeface="Tw Cen MT" panose="020B0602020104020603" pitchFamily="34" charset="0"/>
                        </a:rPr>
                        <a:t>NO</a:t>
                      </a:r>
                      <a:endParaRPr lang="en-US" sz="1600" b="1" i="0" u="none" strike="noStrike" dirty="0">
                        <a:solidFill>
                          <a:schemeClr val="tx1"/>
                        </a:solidFill>
                        <a:effectLst/>
                        <a:latin typeface="Tw Cen MT" panose="020B0602020104020603" pitchFamily="34" charset="0"/>
                      </a:endParaRPr>
                    </a:p>
                  </a:txBody>
                  <a:tcPr marL="9525" marR="9525" marT="9525" marB="0" anchor="ctr"/>
                </a:tc>
                <a:tc rowSpan="2" gridSpan="2">
                  <a:txBody>
                    <a:bodyPr/>
                    <a:lstStyle/>
                    <a:p>
                      <a:pPr algn="ctr" fontAlgn="ctr"/>
                      <a:r>
                        <a:rPr lang="en-US" sz="1600" b="1" u="none" strike="noStrike" dirty="0">
                          <a:solidFill>
                            <a:schemeClr val="tx1"/>
                          </a:solidFill>
                          <a:effectLst/>
                          <a:latin typeface="Tw Cen MT" panose="020B0602020104020603" pitchFamily="34" charset="0"/>
                        </a:rPr>
                        <a:t>JENIS KEGIATAN</a:t>
                      </a:r>
                      <a:endParaRPr lang="en-US" sz="1600" b="1" i="0" u="none" strike="noStrike" dirty="0">
                        <a:solidFill>
                          <a:schemeClr val="tx1"/>
                        </a:solidFill>
                        <a:effectLst/>
                        <a:latin typeface="Tw Cen MT" panose="020B0602020104020603" pitchFamily="34" charset="0"/>
                      </a:endParaRPr>
                    </a:p>
                  </a:txBody>
                  <a:tcPr marL="9525" marR="9525" marT="9525" marB="0" anchor="ctr"/>
                </a:tc>
                <a:tc rowSpan="2" hMerge="1">
                  <a:txBody>
                    <a:bodyPr/>
                    <a:lstStyle/>
                    <a:p>
                      <a:endParaRPr lang="en-US"/>
                    </a:p>
                  </a:txBody>
                  <a:tcPr/>
                </a:tc>
                <a:tc gridSpan="9">
                  <a:txBody>
                    <a:bodyPr/>
                    <a:lstStyle/>
                    <a:p>
                      <a:pPr algn="ctr" fontAlgn="ctr"/>
                      <a:r>
                        <a:rPr lang="en-US" sz="1600" b="1" u="none" strike="noStrike" dirty="0">
                          <a:solidFill>
                            <a:schemeClr val="tx1"/>
                          </a:solidFill>
                          <a:effectLst/>
                          <a:latin typeface="Tw Cen MT" panose="020B0602020104020603" pitchFamily="34" charset="0"/>
                        </a:rPr>
                        <a:t>BULAN</a:t>
                      </a:r>
                    </a:p>
                  </a:txBody>
                  <a:tcPr marL="9525" marR="9525" marT="9525" marB="0" anchor="ctr"/>
                </a:tc>
                <a:tc hMerge="1">
                  <a:txBody>
                    <a:bodyPr/>
                    <a:lstStyle/>
                    <a:p>
                      <a:endParaRPr lang="en-US"/>
                    </a:p>
                  </a:txBody>
                  <a:tcPr/>
                </a:tc>
                <a:tc hMerge="1">
                  <a:txBody>
                    <a:bodyPr/>
                    <a:lstStyle/>
                    <a:p>
                      <a:pPr algn="l" fontAlgn="ctr"/>
                      <a:endParaRPr lang="en-US" sz="1600" b="1" i="0" u="none" strike="noStrike" dirty="0">
                        <a:solidFill>
                          <a:schemeClr val="tx1"/>
                        </a:solidFill>
                        <a:effectLst/>
                        <a:latin typeface="Tw Cen MT" panose="020B0602020104020603" pitchFamily="34" charset="0"/>
                      </a:endParaRPr>
                    </a:p>
                  </a:txBody>
                  <a:tcPr marL="9525" marR="9525" marT="9525" marB="0" anchor="ctr"/>
                </a:tc>
                <a:tc hMerge="1">
                  <a:txBody>
                    <a:bodyPr/>
                    <a:lstStyle/>
                    <a:p>
                      <a:pPr algn="l" fontAlgn="ctr"/>
                      <a:endParaRPr lang="en-US" sz="1600" b="1" i="0" u="none" strike="noStrike" dirty="0">
                        <a:solidFill>
                          <a:schemeClr val="tx1"/>
                        </a:solidFill>
                        <a:effectLst/>
                        <a:latin typeface="Tw Cen MT" panose="020B0602020104020603" pitchFamily="34" charset="0"/>
                      </a:endParaRPr>
                    </a:p>
                  </a:txBody>
                  <a:tcPr marL="9525" marR="9525" marT="9525" marB="0" anchor="ctr"/>
                </a:tc>
                <a:tc hMerge="1">
                  <a:txBody>
                    <a:bodyPr/>
                    <a:lstStyle/>
                    <a:p>
                      <a:pPr algn="ctr" fontAlgn="ctr"/>
                      <a:endParaRPr lang="en-US" sz="1600" b="1" u="none" strike="noStrike" dirty="0">
                        <a:solidFill>
                          <a:schemeClr val="tx1"/>
                        </a:solidFill>
                        <a:effectLst/>
                        <a:latin typeface="Tw Cen MT" panose="020B0602020104020603" pitchFamily="34" charset="0"/>
                      </a:endParaRPr>
                    </a:p>
                  </a:txBody>
                  <a:tcPr marL="9525" marR="9525" marT="9525" marB="0" anchor="ctr"/>
                </a:tc>
                <a:tc hMerge="1">
                  <a:txBody>
                    <a:bodyPr/>
                    <a:lstStyle/>
                    <a:p>
                      <a:pPr algn="ctr" fontAlgn="ctr"/>
                      <a:endParaRPr lang="en-US" sz="1600" b="1" u="none" strike="noStrike" dirty="0">
                        <a:solidFill>
                          <a:schemeClr val="tx1"/>
                        </a:solidFill>
                        <a:effectLst/>
                        <a:latin typeface="Tw Cen MT" panose="020B0602020104020603" pitchFamily="34" charset="0"/>
                      </a:endParaRPr>
                    </a:p>
                  </a:txBody>
                  <a:tcPr marL="9525" marR="9525" marT="9525" marB="0" anchor="ctr"/>
                </a:tc>
                <a:tc hMerge="1">
                  <a:txBody>
                    <a:bodyPr/>
                    <a:lstStyle/>
                    <a:p>
                      <a:pPr algn="ctr" fontAlgn="ctr"/>
                      <a:endParaRPr lang="en-US" sz="1600" b="1" u="none" strike="noStrike" dirty="0">
                        <a:solidFill>
                          <a:schemeClr val="tx1"/>
                        </a:solidFill>
                        <a:effectLst/>
                        <a:latin typeface="Tw Cen MT" panose="020B0602020104020603" pitchFamily="34" charset="0"/>
                      </a:endParaRPr>
                    </a:p>
                  </a:txBody>
                  <a:tcPr marL="9525" marR="9525" marT="9525" marB="0" anchor="ctr"/>
                </a:tc>
                <a:tc hMerge="1">
                  <a:txBody>
                    <a:bodyPr/>
                    <a:lstStyle/>
                    <a:p>
                      <a:pPr algn="ctr" fontAlgn="ctr"/>
                      <a:endParaRPr lang="en-US" sz="1600" b="1" u="none" strike="noStrike" dirty="0">
                        <a:solidFill>
                          <a:schemeClr val="tx1"/>
                        </a:solidFill>
                        <a:effectLst/>
                        <a:latin typeface="Tw Cen MT" panose="020B0602020104020603" pitchFamily="34" charset="0"/>
                      </a:endParaRPr>
                    </a:p>
                  </a:txBody>
                  <a:tcPr marL="9525" marR="9525" marT="9525" marB="0" anchor="ctr"/>
                </a:tc>
                <a:tc hMerge="1">
                  <a:txBody>
                    <a:bodyPr/>
                    <a:lstStyle/>
                    <a:p>
                      <a:pPr algn="ctr" fontAlgn="ctr"/>
                      <a:endParaRPr lang="en-US" sz="1600" b="1" u="none" strike="noStrike" dirty="0">
                        <a:solidFill>
                          <a:schemeClr val="tx1"/>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344824134"/>
                  </a:ext>
                </a:extLst>
              </a:tr>
              <a:tr h="258576">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ctr" fontAlgn="ctr"/>
                      <a:r>
                        <a:rPr lang="en-US" sz="1600" b="1" u="none" strike="noStrike" dirty="0">
                          <a:solidFill>
                            <a:schemeClr val="tx1"/>
                          </a:solidFill>
                          <a:effectLst/>
                          <a:latin typeface="Tw Cen MT" panose="020B0602020104020603" pitchFamily="34" charset="0"/>
                        </a:rPr>
                        <a:t>JAN</a:t>
                      </a:r>
                      <a:endParaRPr lang="en-US" sz="1600" b="1" i="0" u="none" strike="noStrike" dirty="0">
                        <a:solidFill>
                          <a:schemeClr val="tx1"/>
                        </a:solidFill>
                        <a:effectLst/>
                        <a:latin typeface="Tw Cen MT" panose="020B0602020104020603" pitchFamily="34" charset="0"/>
                      </a:endParaRPr>
                    </a:p>
                  </a:txBody>
                  <a:tcPr marL="9525" marR="9525" marT="9525" marB="0" anchor="ctr"/>
                </a:tc>
                <a:tc>
                  <a:txBody>
                    <a:bodyPr/>
                    <a:lstStyle/>
                    <a:p>
                      <a:pPr algn="ctr" fontAlgn="b"/>
                      <a:r>
                        <a:rPr lang="en-US" sz="1600" b="1" u="none" strike="noStrike" dirty="0">
                          <a:solidFill>
                            <a:schemeClr val="tx1"/>
                          </a:solidFill>
                          <a:effectLst/>
                          <a:latin typeface="Tw Cen MT" panose="020B0602020104020603" pitchFamily="34" charset="0"/>
                        </a:rPr>
                        <a:t>FEB</a:t>
                      </a:r>
                      <a:endParaRPr lang="en-US" sz="1600" b="1" i="0" u="none" strike="noStrike" dirty="0">
                        <a:solidFill>
                          <a:schemeClr val="tx1"/>
                        </a:solidFill>
                        <a:effectLst/>
                        <a:latin typeface="Tw Cen MT" panose="020B0602020104020603" pitchFamily="34" charset="0"/>
                      </a:endParaRPr>
                    </a:p>
                  </a:txBody>
                  <a:tcPr marL="9525" marR="9525" marT="9525" marB="0" anchor="b"/>
                </a:tc>
                <a:tc>
                  <a:txBody>
                    <a:bodyPr/>
                    <a:lstStyle/>
                    <a:p>
                      <a:pPr algn="ctr" fontAlgn="b"/>
                      <a:r>
                        <a:rPr lang="en-US" sz="1600" b="1" u="none" strike="noStrike" dirty="0">
                          <a:solidFill>
                            <a:schemeClr val="tx1"/>
                          </a:solidFill>
                          <a:effectLst/>
                          <a:latin typeface="Tw Cen MT" panose="020B0602020104020603" pitchFamily="34" charset="0"/>
                        </a:rPr>
                        <a:t>MAR</a:t>
                      </a:r>
                      <a:endParaRPr lang="en-US" sz="1600" b="1" i="0" u="none" strike="noStrike" dirty="0">
                        <a:solidFill>
                          <a:schemeClr val="tx1"/>
                        </a:solidFill>
                        <a:effectLst/>
                        <a:latin typeface="Tw Cen MT" panose="020B0602020104020603" pitchFamily="34" charset="0"/>
                      </a:endParaRPr>
                    </a:p>
                  </a:txBody>
                  <a:tcPr marL="9525" marR="9525" marT="9525" marB="0" anchor="b"/>
                </a:tc>
                <a:tc>
                  <a:txBody>
                    <a:bodyPr/>
                    <a:lstStyle/>
                    <a:p>
                      <a:pPr algn="ctr" fontAlgn="b"/>
                      <a:r>
                        <a:rPr lang="en-US" sz="1600" b="1" u="none" strike="noStrike" dirty="0">
                          <a:solidFill>
                            <a:schemeClr val="tx1"/>
                          </a:solidFill>
                          <a:effectLst/>
                          <a:latin typeface="Tw Cen MT" panose="020B0602020104020603" pitchFamily="34" charset="0"/>
                        </a:rPr>
                        <a:t>APR</a:t>
                      </a:r>
                      <a:endParaRPr lang="en-US" sz="1600" b="1" i="0" u="none" strike="noStrike" dirty="0">
                        <a:solidFill>
                          <a:schemeClr val="tx1"/>
                        </a:solidFill>
                        <a:effectLst/>
                        <a:latin typeface="Tw Cen MT" panose="020B0602020104020603" pitchFamily="34" charset="0"/>
                      </a:endParaRPr>
                    </a:p>
                  </a:txBody>
                  <a:tcPr marL="9525" marR="9525" marT="9525" marB="0" anchor="b"/>
                </a:tc>
                <a:tc>
                  <a:txBody>
                    <a:bodyPr/>
                    <a:lstStyle/>
                    <a:p>
                      <a:pPr algn="ctr" fontAlgn="b"/>
                      <a:r>
                        <a:rPr lang="en-US" sz="1600" b="1" i="0" u="none" strike="noStrike" dirty="0">
                          <a:solidFill>
                            <a:schemeClr val="tx1"/>
                          </a:solidFill>
                          <a:effectLst/>
                          <a:latin typeface="Tw Cen MT" panose="020B0602020104020603" pitchFamily="34" charset="0"/>
                        </a:rPr>
                        <a:t>MEI</a:t>
                      </a:r>
                    </a:p>
                  </a:txBody>
                  <a:tcPr marL="9525" marR="9525" marT="9525" marB="0" anchor="b"/>
                </a:tc>
                <a:tc>
                  <a:txBody>
                    <a:bodyPr/>
                    <a:lstStyle/>
                    <a:p>
                      <a:pPr algn="ctr" fontAlgn="b"/>
                      <a:r>
                        <a:rPr lang="en-US" sz="1600" b="1" i="0" u="none" strike="noStrike" dirty="0">
                          <a:solidFill>
                            <a:schemeClr val="tx1"/>
                          </a:solidFill>
                          <a:effectLst/>
                          <a:latin typeface="Tw Cen MT" panose="020B0602020104020603" pitchFamily="34" charset="0"/>
                        </a:rPr>
                        <a:t>JUN</a:t>
                      </a:r>
                    </a:p>
                  </a:txBody>
                  <a:tcPr marL="9525" marR="9525" marT="9525" marB="0" anchor="b"/>
                </a:tc>
                <a:tc>
                  <a:txBody>
                    <a:bodyPr/>
                    <a:lstStyle/>
                    <a:p>
                      <a:pPr algn="ctr" fontAlgn="b"/>
                      <a:r>
                        <a:rPr lang="en-US" sz="1600" b="1" i="0" u="none" strike="noStrike" dirty="0">
                          <a:solidFill>
                            <a:schemeClr val="tx1"/>
                          </a:solidFill>
                          <a:effectLst/>
                          <a:latin typeface="Tw Cen MT" panose="020B0602020104020603" pitchFamily="34" charset="0"/>
                        </a:rPr>
                        <a:t>JUL</a:t>
                      </a:r>
                    </a:p>
                  </a:txBody>
                  <a:tcPr marL="9525" marR="9525" marT="9525" marB="0" anchor="b"/>
                </a:tc>
                <a:tc>
                  <a:txBody>
                    <a:bodyPr/>
                    <a:lstStyle/>
                    <a:p>
                      <a:pPr algn="ctr" fontAlgn="b"/>
                      <a:r>
                        <a:rPr lang="en-US" sz="1600" b="1" i="0" u="none" strike="noStrike" dirty="0">
                          <a:solidFill>
                            <a:schemeClr val="tx1"/>
                          </a:solidFill>
                          <a:effectLst/>
                          <a:latin typeface="Tw Cen MT" panose="020B0602020104020603" pitchFamily="34" charset="0"/>
                        </a:rPr>
                        <a:t>AGST</a:t>
                      </a:r>
                    </a:p>
                  </a:txBody>
                  <a:tcPr marL="9525" marR="9525" marT="9525" marB="0" anchor="b"/>
                </a:tc>
                <a:tc>
                  <a:txBody>
                    <a:bodyPr/>
                    <a:lstStyle/>
                    <a:p>
                      <a:pPr algn="ctr" fontAlgn="b"/>
                      <a:r>
                        <a:rPr lang="en-US" sz="1600" b="1" i="0" u="none" strike="noStrike" dirty="0">
                          <a:solidFill>
                            <a:schemeClr val="tx1"/>
                          </a:solidFill>
                          <a:effectLst/>
                          <a:latin typeface="Tw Cen MT" panose="020B0602020104020603" pitchFamily="34" charset="0"/>
                        </a:rPr>
                        <a:t>SEP</a:t>
                      </a:r>
                    </a:p>
                  </a:txBody>
                  <a:tcPr marL="9525" marR="9525" marT="9525" marB="0" anchor="b"/>
                </a:tc>
                <a:extLst>
                  <a:ext uri="{0D108BD9-81ED-4DB2-BD59-A6C34878D82A}">
                    <a16:rowId xmlns:a16="http://schemas.microsoft.com/office/drawing/2014/main" val="132993414"/>
                  </a:ext>
                </a:extLst>
              </a:tr>
              <a:tr h="501941">
                <a:tc>
                  <a:txBody>
                    <a:bodyPr/>
                    <a:lstStyle/>
                    <a:p>
                      <a:pPr algn="ctr" fontAlgn="ctr"/>
                      <a:r>
                        <a:rPr lang="en-US" sz="1600" u="none" strike="noStrike">
                          <a:effectLst/>
                          <a:latin typeface="Tw Cen MT" panose="020B0602020104020603" pitchFamily="34" charset="0"/>
                        </a:rPr>
                        <a:t>1</a:t>
                      </a:r>
                      <a:endParaRPr lang="en-US" sz="1600" b="0" i="0" u="none" strike="noStrike">
                        <a:solidFill>
                          <a:srgbClr val="000000"/>
                        </a:solidFill>
                        <a:effectLst/>
                        <a:latin typeface="Tw Cen MT" panose="020B0602020104020603" pitchFamily="34" charset="0"/>
                      </a:endParaRPr>
                    </a:p>
                  </a:txBody>
                  <a:tcPr marL="9525" marR="9525" marT="9525" marB="0" anchor="ctr"/>
                </a:tc>
                <a:tc gridSpan="2">
                  <a:txBody>
                    <a:bodyPr/>
                    <a:lstStyle/>
                    <a:p>
                      <a:pPr algn="l" fontAlgn="b"/>
                      <a:r>
                        <a:rPr lang="fi-FI" sz="1600" u="none" strike="noStrike" dirty="0">
                          <a:effectLst/>
                          <a:latin typeface="Tw Cen MT" panose="020B0602020104020603" pitchFamily="34" charset="0"/>
                        </a:rPr>
                        <a:t>Pemeliharaan rutin Peralatan Elektronika dan Komunikasi</a:t>
                      </a:r>
                      <a:endParaRPr lang="fi-FI" sz="1600" b="0" i="0" u="none" strike="noStrike" dirty="0">
                        <a:solidFill>
                          <a:srgbClr val="000000"/>
                        </a:solidFill>
                        <a:effectLst/>
                        <a:latin typeface="Tw Cen MT" panose="020B0602020104020603" pitchFamily="34" charset="0"/>
                      </a:endParaRPr>
                    </a:p>
                  </a:txBody>
                  <a:tcPr marL="9525" marR="9525" marT="9525" marB="0" anchor="b"/>
                </a:tc>
                <a:tc hMerge="1">
                  <a:txBody>
                    <a:bodyPr/>
                    <a:lstStyle/>
                    <a:p>
                      <a:endParaRPr lang="en-US"/>
                    </a:p>
                  </a:txBody>
                  <a:tcPr/>
                </a:tc>
                <a:tc>
                  <a:txBody>
                    <a:bodyPr/>
                    <a:lstStyle/>
                    <a:p>
                      <a:pPr algn="ctr" fontAlgn="ctr"/>
                      <a:r>
                        <a:rPr lang="en-US" sz="1600" u="none" strike="noStrike">
                          <a:effectLst/>
                          <a:latin typeface="Tw Cen MT" panose="020B0602020104020603" pitchFamily="34" charset="0"/>
                        </a:rPr>
                        <a:t>34</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34</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34</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34</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34</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34</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34</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34</a:t>
                      </a:r>
                    </a:p>
                  </a:txBody>
                  <a:tcPr marL="9525" marR="9525" marT="9525" marB="0" anchor="ctr"/>
                </a:tc>
                <a:tc>
                  <a:txBody>
                    <a:bodyPr/>
                    <a:lstStyle/>
                    <a:p>
                      <a:pPr algn="ctr" rtl="0" fontAlgn="ctr"/>
                      <a:r>
                        <a:rPr lang="en-US" sz="1600" b="0" i="0" u="none" strike="noStrike" dirty="0">
                          <a:solidFill>
                            <a:srgbClr val="000000"/>
                          </a:solidFill>
                          <a:effectLst/>
                          <a:latin typeface="Tw Cen MT" panose="020B0602020104020603" pitchFamily="34" charset="0"/>
                        </a:rPr>
                        <a:t>34</a:t>
                      </a:r>
                    </a:p>
                  </a:txBody>
                  <a:tcPr marL="9525" marR="9525" marT="9525" marB="0" anchor="ctr"/>
                </a:tc>
                <a:extLst>
                  <a:ext uri="{0D108BD9-81ED-4DB2-BD59-A6C34878D82A}">
                    <a16:rowId xmlns:a16="http://schemas.microsoft.com/office/drawing/2014/main" val="49174963"/>
                  </a:ext>
                </a:extLst>
              </a:tr>
              <a:tr h="258576">
                <a:tc>
                  <a:txBody>
                    <a:bodyPr/>
                    <a:lstStyle/>
                    <a:p>
                      <a:pPr algn="ctr" fontAlgn="ctr"/>
                      <a:r>
                        <a:rPr lang="en-US" sz="1600" u="none" strike="noStrike">
                          <a:effectLst/>
                          <a:latin typeface="Tw Cen MT" panose="020B0602020104020603" pitchFamily="34" charset="0"/>
                        </a:rPr>
                        <a:t>2</a:t>
                      </a:r>
                      <a:endParaRPr lang="en-US" sz="1600" b="0" i="0" u="none" strike="noStrike">
                        <a:solidFill>
                          <a:srgbClr val="000000"/>
                        </a:solidFill>
                        <a:effectLst/>
                        <a:latin typeface="Tw Cen MT" panose="020B0602020104020603" pitchFamily="34" charset="0"/>
                      </a:endParaRPr>
                    </a:p>
                  </a:txBody>
                  <a:tcPr marL="9525" marR="9525" marT="9525" marB="0" anchor="ctr"/>
                </a:tc>
                <a:tc gridSpan="2">
                  <a:txBody>
                    <a:bodyPr/>
                    <a:lstStyle/>
                    <a:p>
                      <a:pPr algn="l" fontAlgn="b"/>
                      <a:r>
                        <a:rPr lang="fi-FI" sz="1600" u="none" strike="noStrike">
                          <a:effectLst/>
                          <a:latin typeface="Tw Cen MT" panose="020B0602020104020603" pitchFamily="34" charset="0"/>
                        </a:rPr>
                        <a:t>Pemeliharaan rutin Peralatan Listrik dan Air</a:t>
                      </a:r>
                      <a:endParaRPr lang="fi-FI" sz="1600" b="0" i="0" u="none" strike="noStrike">
                        <a:solidFill>
                          <a:srgbClr val="000000"/>
                        </a:solidFill>
                        <a:effectLst/>
                        <a:latin typeface="Tw Cen MT" panose="020B0602020104020603" pitchFamily="34" charset="0"/>
                      </a:endParaRPr>
                    </a:p>
                  </a:txBody>
                  <a:tcPr marL="9525" marR="9525" marT="9525" marB="0" anchor="b"/>
                </a:tc>
                <a:tc hMerge="1">
                  <a:txBody>
                    <a:bodyPr/>
                    <a:lstStyle/>
                    <a:p>
                      <a:endParaRPr lang="en-US"/>
                    </a:p>
                  </a:txBody>
                  <a:tcPr/>
                </a:tc>
                <a:tc>
                  <a:txBody>
                    <a:bodyPr/>
                    <a:lstStyle/>
                    <a:p>
                      <a:pPr algn="ctr" fontAlgn="ctr"/>
                      <a:r>
                        <a:rPr lang="en-US" sz="1600" u="none" strike="noStrike">
                          <a:effectLst/>
                          <a:latin typeface="Tw Cen MT" panose="020B0602020104020603" pitchFamily="34" charset="0"/>
                        </a:rPr>
                        <a:t>40</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40</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40</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40</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40</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40</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40</a:t>
                      </a:r>
                    </a:p>
                  </a:txBody>
                  <a:tcPr marL="9525" marR="9525" marT="9525" marB="0" anchor="ctr"/>
                </a:tc>
                <a:tc>
                  <a:txBody>
                    <a:bodyPr/>
                    <a:lstStyle/>
                    <a:p>
                      <a:pPr algn="ctr" fontAlgn="ctr"/>
                      <a:r>
                        <a:rPr lang="en-US" sz="1600" b="0" i="0" u="none" strike="noStrike">
                          <a:solidFill>
                            <a:srgbClr val="000000"/>
                          </a:solidFill>
                          <a:effectLst/>
                          <a:latin typeface="Tw Cen MT" panose="020B0602020104020603" pitchFamily="34" charset="0"/>
                        </a:rPr>
                        <a:t>40</a:t>
                      </a:r>
                    </a:p>
                  </a:txBody>
                  <a:tcPr marL="9525" marR="9525" marT="9525" marB="0" anchor="ctr"/>
                </a:tc>
                <a:tc>
                  <a:txBody>
                    <a:bodyPr/>
                    <a:lstStyle/>
                    <a:p>
                      <a:pPr algn="ctr" rtl="0" fontAlgn="ctr"/>
                      <a:r>
                        <a:rPr lang="en-US" sz="1600" b="0" i="0" u="none" strike="noStrike">
                          <a:solidFill>
                            <a:srgbClr val="000000"/>
                          </a:solidFill>
                          <a:effectLst/>
                          <a:latin typeface="Tw Cen MT" panose="020B0602020104020603" pitchFamily="34" charset="0"/>
                        </a:rPr>
                        <a:t>40</a:t>
                      </a:r>
                    </a:p>
                  </a:txBody>
                  <a:tcPr marL="9525" marR="9525" marT="9525" marB="0" anchor="ctr"/>
                </a:tc>
                <a:extLst>
                  <a:ext uri="{0D108BD9-81ED-4DB2-BD59-A6C34878D82A}">
                    <a16:rowId xmlns:a16="http://schemas.microsoft.com/office/drawing/2014/main" val="1248980632"/>
                  </a:ext>
                </a:extLst>
              </a:tr>
              <a:tr h="258576">
                <a:tc>
                  <a:txBody>
                    <a:bodyPr/>
                    <a:lstStyle/>
                    <a:p>
                      <a:pPr algn="ctr" fontAlgn="ctr"/>
                      <a:r>
                        <a:rPr lang="en-US" sz="1600" u="none" strike="noStrike">
                          <a:effectLst/>
                          <a:latin typeface="Tw Cen MT" panose="020B0602020104020603" pitchFamily="34" charset="0"/>
                        </a:rPr>
                        <a:t>3</a:t>
                      </a:r>
                      <a:endParaRPr lang="en-US" sz="1600" b="0" i="0" u="none" strike="noStrike">
                        <a:solidFill>
                          <a:srgbClr val="000000"/>
                        </a:solidFill>
                        <a:effectLst/>
                        <a:latin typeface="Tw Cen MT" panose="020B0602020104020603" pitchFamily="34" charset="0"/>
                      </a:endParaRPr>
                    </a:p>
                  </a:txBody>
                  <a:tcPr marL="9525" marR="9525" marT="9525" marB="0" anchor="ctr"/>
                </a:tc>
                <a:tc gridSpan="2">
                  <a:txBody>
                    <a:bodyPr/>
                    <a:lstStyle/>
                    <a:p>
                      <a:pPr algn="l" fontAlgn="b"/>
                      <a:r>
                        <a:rPr lang="fi-FI" sz="1600" u="none" strike="noStrike">
                          <a:effectLst/>
                          <a:latin typeface="Tw Cen MT" panose="020B0602020104020603" pitchFamily="34" charset="0"/>
                        </a:rPr>
                        <a:t>Pemeliharaan rutin peralatan Laundry dan Kitchen</a:t>
                      </a:r>
                      <a:endParaRPr lang="fi-FI" sz="1600" b="0" i="0" u="none" strike="noStrike">
                        <a:solidFill>
                          <a:srgbClr val="000000"/>
                        </a:solidFill>
                        <a:effectLst/>
                        <a:latin typeface="Tw Cen MT" panose="020B0602020104020603" pitchFamily="34" charset="0"/>
                      </a:endParaRPr>
                    </a:p>
                  </a:txBody>
                  <a:tcPr marL="9525" marR="9525" marT="9525" marB="0" anchor="b"/>
                </a:tc>
                <a:tc hMerge="1">
                  <a:txBody>
                    <a:bodyPr/>
                    <a:lstStyle/>
                    <a:p>
                      <a:endParaRPr lang="en-US"/>
                    </a:p>
                  </a:txBody>
                  <a:tcPr/>
                </a:tc>
                <a:tc>
                  <a:txBody>
                    <a:bodyPr/>
                    <a:lstStyle/>
                    <a:p>
                      <a:pPr algn="ctr" fontAlgn="ctr"/>
                      <a:r>
                        <a:rPr lang="en-US" sz="1600" u="none" strike="noStrike">
                          <a:effectLst/>
                          <a:latin typeface="Tw Cen MT" panose="020B0602020104020603" pitchFamily="34" charset="0"/>
                        </a:rPr>
                        <a:t>2</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2</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2</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2</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2</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2</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2</a:t>
                      </a:r>
                    </a:p>
                  </a:txBody>
                  <a:tcPr marL="9525" marR="9525" marT="9525" marB="0" anchor="ctr"/>
                </a:tc>
                <a:tc>
                  <a:txBody>
                    <a:bodyPr/>
                    <a:lstStyle/>
                    <a:p>
                      <a:pPr algn="ctr" fontAlgn="ctr"/>
                      <a:r>
                        <a:rPr lang="en-US" sz="1600" b="0" i="0" u="none" strike="noStrike">
                          <a:solidFill>
                            <a:srgbClr val="000000"/>
                          </a:solidFill>
                          <a:effectLst/>
                          <a:latin typeface="Tw Cen MT" panose="020B0602020104020603" pitchFamily="34" charset="0"/>
                        </a:rPr>
                        <a:t>2</a:t>
                      </a:r>
                    </a:p>
                  </a:txBody>
                  <a:tcPr marL="9525" marR="9525" marT="9525" marB="0" anchor="ctr"/>
                </a:tc>
                <a:tc>
                  <a:txBody>
                    <a:bodyPr/>
                    <a:lstStyle/>
                    <a:p>
                      <a:pPr algn="ctr" rtl="0" fontAlgn="ctr"/>
                      <a:r>
                        <a:rPr lang="en-US" sz="1600" b="0" i="0" u="none" strike="noStrike">
                          <a:solidFill>
                            <a:srgbClr val="000000"/>
                          </a:solidFill>
                          <a:effectLst/>
                          <a:latin typeface="Tw Cen MT" panose="020B0602020104020603" pitchFamily="34" charset="0"/>
                        </a:rPr>
                        <a:t>2</a:t>
                      </a:r>
                    </a:p>
                  </a:txBody>
                  <a:tcPr marL="9525" marR="9525" marT="9525" marB="0" anchor="ctr"/>
                </a:tc>
                <a:extLst>
                  <a:ext uri="{0D108BD9-81ED-4DB2-BD59-A6C34878D82A}">
                    <a16:rowId xmlns:a16="http://schemas.microsoft.com/office/drawing/2014/main" val="2706576228"/>
                  </a:ext>
                </a:extLst>
              </a:tr>
              <a:tr h="258576">
                <a:tc>
                  <a:txBody>
                    <a:bodyPr/>
                    <a:lstStyle/>
                    <a:p>
                      <a:pPr algn="ctr" fontAlgn="ctr"/>
                      <a:r>
                        <a:rPr lang="en-US" sz="1600" u="none" strike="noStrike">
                          <a:effectLst/>
                          <a:latin typeface="Tw Cen MT" panose="020B0602020104020603" pitchFamily="34" charset="0"/>
                        </a:rPr>
                        <a:t>4</a:t>
                      </a:r>
                      <a:endParaRPr lang="en-US" sz="1600" b="0" i="0" u="none" strike="noStrike">
                        <a:solidFill>
                          <a:srgbClr val="000000"/>
                        </a:solidFill>
                        <a:effectLst/>
                        <a:latin typeface="Tw Cen MT" panose="020B0602020104020603" pitchFamily="34" charset="0"/>
                      </a:endParaRPr>
                    </a:p>
                  </a:txBody>
                  <a:tcPr marL="9525" marR="9525" marT="9525" marB="0" anchor="ctr"/>
                </a:tc>
                <a:tc gridSpan="2">
                  <a:txBody>
                    <a:bodyPr/>
                    <a:lstStyle/>
                    <a:p>
                      <a:pPr algn="l" fontAlgn="b"/>
                      <a:r>
                        <a:rPr lang="en-US" sz="1600" u="none" strike="noStrike">
                          <a:effectLst/>
                          <a:latin typeface="Tw Cen MT" panose="020B0602020104020603" pitchFamily="34" charset="0"/>
                        </a:rPr>
                        <a:t>Perbaikan Elektronika dan Komunikasi</a:t>
                      </a:r>
                      <a:endParaRPr lang="en-US" sz="1600" b="0" i="0" u="none" strike="noStrike">
                        <a:solidFill>
                          <a:srgbClr val="000000"/>
                        </a:solidFill>
                        <a:effectLst/>
                        <a:latin typeface="Tw Cen MT" panose="020B0602020104020603" pitchFamily="34" charset="0"/>
                      </a:endParaRPr>
                    </a:p>
                  </a:txBody>
                  <a:tcPr marL="9525" marR="9525" marT="9525" marB="0" anchor="b"/>
                </a:tc>
                <a:tc hMerge="1">
                  <a:txBody>
                    <a:bodyPr/>
                    <a:lstStyle/>
                    <a:p>
                      <a:endParaRPr lang="en-US"/>
                    </a:p>
                  </a:txBody>
                  <a:tcPr/>
                </a:tc>
                <a:tc>
                  <a:txBody>
                    <a:bodyPr/>
                    <a:lstStyle/>
                    <a:p>
                      <a:pPr algn="ctr" fontAlgn="ctr"/>
                      <a:r>
                        <a:rPr lang="en-US" sz="1600" u="none" strike="noStrike">
                          <a:effectLst/>
                          <a:latin typeface="Tw Cen MT" panose="020B0602020104020603" pitchFamily="34" charset="0"/>
                        </a:rPr>
                        <a:t>16</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31</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44</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29</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41</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44</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31</a:t>
                      </a:r>
                    </a:p>
                  </a:txBody>
                  <a:tcPr marL="9525" marR="9525" marT="9525" marB="0" anchor="ctr"/>
                </a:tc>
                <a:tc>
                  <a:txBody>
                    <a:bodyPr/>
                    <a:lstStyle/>
                    <a:p>
                      <a:pPr algn="ctr" fontAlgn="ctr"/>
                      <a:r>
                        <a:rPr lang="en-US" sz="1600" b="0" i="0" u="none" strike="noStrike">
                          <a:solidFill>
                            <a:srgbClr val="000000"/>
                          </a:solidFill>
                          <a:effectLst/>
                          <a:latin typeface="Tw Cen MT" panose="020B0602020104020603" pitchFamily="34" charset="0"/>
                        </a:rPr>
                        <a:t>32</a:t>
                      </a:r>
                    </a:p>
                  </a:txBody>
                  <a:tcPr marL="9525" marR="9525" marT="9525" marB="0" anchor="ctr"/>
                </a:tc>
                <a:tc>
                  <a:txBody>
                    <a:bodyPr/>
                    <a:lstStyle/>
                    <a:p>
                      <a:pPr algn="ctr" rtl="0" fontAlgn="ctr"/>
                      <a:r>
                        <a:rPr lang="en-US" sz="1600" b="0" i="0" u="none" strike="noStrike">
                          <a:solidFill>
                            <a:srgbClr val="000000"/>
                          </a:solidFill>
                          <a:effectLst/>
                          <a:latin typeface="Tw Cen MT" panose="020B0602020104020603" pitchFamily="34" charset="0"/>
                        </a:rPr>
                        <a:t>79</a:t>
                      </a:r>
                    </a:p>
                  </a:txBody>
                  <a:tcPr marL="9525" marR="9525" marT="9525" marB="0" anchor="ctr"/>
                </a:tc>
                <a:extLst>
                  <a:ext uri="{0D108BD9-81ED-4DB2-BD59-A6C34878D82A}">
                    <a16:rowId xmlns:a16="http://schemas.microsoft.com/office/drawing/2014/main" val="1445312874"/>
                  </a:ext>
                </a:extLst>
              </a:tr>
              <a:tr h="258576">
                <a:tc>
                  <a:txBody>
                    <a:bodyPr/>
                    <a:lstStyle/>
                    <a:p>
                      <a:pPr algn="ctr" fontAlgn="ctr"/>
                      <a:r>
                        <a:rPr lang="en-US" sz="1600" u="none" strike="noStrike">
                          <a:effectLst/>
                          <a:latin typeface="Tw Cen MT" panose="020B0602020104020603" pitchFamily="34" charset="0"/>
                        </a:rPr>
                        <a:t>5</a:t>
                      </a:r>
                      <a:endParaRPr lang="en-US" sz="1600" b="0" i="0" u="none" strike="noStrike">
                        <a:solidFill>
                          <a:srgbClr val="000000"/>
                        </a:solidFill>
                        <a:effectLst/>
                        <a:latin typeface="Tw Cen MT" panose="020B0602020104020603" pitchFamily="34" charset="0"/>
                      </a:endParaRPr>
                    </a:p>
                  </a:txBody>
                  <a:tcPr marL="9525" marR="9525" marT="9525" marB="0" anchor="ctr"/>
                </a:tc>
                <a:tc gridSpan="2">
                  <a:txBody>
                    <a:bodyPr/>
                    <a:lstStyle/>
                    <a:p>
                      <a:pPr algn="l" fontAlgn="b"/>
                      <a:r>
                        <a:rPr lang="en-US" sz="1600" u="none" strike="noStrike">
                          <a:effectLst/>
                          <a:latin typeface="Tw Cen MT" panose="020B0602020104020603" pitchFamily="34" charset="0"/>
                        </a:rPr>
                        <a:t>Perbaikan Listrik dan Air</a:t>
                      </a:r>
                      <a:endParaRPr lang="en-US" sz="1600" b="0" i="0" u="none" strike="noStrike">
                        <a:solidFill>
                          <a:srgbClr val="000000"/>
                        </a:solidFill>
                        <a:effectLst/>
                        <a:latin typeface="Tw Cen MT" panose="020B0602020104020603" pitchFamily="34" charset="0"/>
                      </a:endParaRPr>
                    </a:p>
                  </a:txBody>
                  <a:tcPr marL="9525" marR="9525" marT="9525" marB="0" anchor="b"/>
                </a:tc>
                <a:tc hMerge="1">
                  <a:txBody>
                    <a:bodyPr/>
                    <a:lstStyle/>
                    <a:p>
                      <a:endParaRPr lang="en-US"/>
                    </a:p>
                  </a:txBody>
                  <a:tcPr/>
                </a:tc>
                <a:tc>
                  <a:txBody>
                    <a:bodyPr/>
                    <a:lstStyle/>
                    <a:p>
                      <a:pPr algn="ctr" fontAlgn="ctr"/>
                      <a:r>
                        <a:rPr lang="en-US" sz="1600" u="none" strike="noStrike">
                          <a:effectLst/>
                          <a:latin typeface="Tw Cen MT" panose="020B0602020104020603" pitchFamily="34" charset="0"/>
                        </a:rPr>
                        <a:t>96</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56</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52</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31</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37</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48</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30</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44</a:t>
                      </a:r>
                    </a:p>
                  </a:txBody>
                  <a:tcPr marL="9525" marR="9525" marT="9525" marB="0" anchor="ctr"/>
                </a:tc>
                <a:tc>
                  <a:txBody>
                    <a:bodyPr/>
                    <a:lstStyle/>
                    <a:p>
                      <a:pPr algn="ctr" rtl="0" fontAlgn="ctr"/>
                      <a:r>
                        <a:rPr lang="en-US" sz="1600" b="0" i="0" u="none" strike="noStrike">
                          <a:solidFill>
                            <a:srgbClr val="000000"/>
                          </a:solidFill>
                          <a:effectLst/>
                          <a:latin typeface="Tw Cen MT" panose="020B0602020104020603" pitchFamily="34" charset="0"/>
                        </a:rPr>
                        <a:t>69</a:t>
                      </a:r>
                    </a:p>
                  </a:txBody>
                  <a:tcPr marL="9525" marR="9525" marT="9525" marB="0" anchor="ctr"/>
                </a:tc>
                <a:extLst>
                  <a:ext uri="{0D108BD9-81ED-4DB2-BD59-A6C34878D82A}">
                    <a16:rowId xmlns:a16="http://schemas.microsoft.com/office/drawing/2014/main" val="269045483"/>
                  </a:ext>
                </a:extLst>
              </a:tr>
              <a:tr h="258576">
                <a:tc>
                  <a:txBody>
                    <a:bodyPr/>
                    <a:lstStyle/>
                    <a:p>
                      <a:pPr algn="ctr" fontAlgn="ctr"/>
                      <a:r>
                        <a:rPr lang="en-US" sz="1600" u="none" strike="noStrike">
                          <a:effectLst/>
                          <a:latin typeface="Tw Cen MT" panose="020B0602020104020603" pitchFamily="34" charset="0"/>
                        </a:rPr>
                        <a:t>6</a:t>
                      </a:r>
                      <a:endParaRPr lang="en-US" sz="1600" b="0" i="0" u="none" strike="noStrike">
                        <a:solidFill>
                          <a:srgbClr val="000000"/>
                        </a:solidFill>
                        <a:effectLst/>
                        <a:latin typeface="Tw Cen MT" panose="020B0602020104020603" pitchFamily="34" charset="0"/>
                      </a:endParaRPr>
                    </a:p>
                  </a:txBody>
                  <a:tcPr marL="9525" marR="9525" marT="9525" marB="0" anchor="ctr"/>
                </a:tc>
                <a:tc gridSpan="2">
                  <a:txBody>
                    <a:bodyPr/>
                    <a:lstStyle/>
                    <a:p>
                      <a:pPr algn="l" fontAlgn="b"/>
                      <a:r>
                        <a:rPr lang="en-US" sz="1600" u="none" strike="noStrike">
                          <a:effectLst/>
                          <a:latin typeface="Tw Cen MT" panose="020B0602020104020603" pitchFamily="34" charset="0"/>
                        </a:rPr>
                        <a:t>Perbaikan Laundry dan Kitchen</a:t>
                      </a:r>
                      <a:endParaRPr lang="en-US" sz="1600" b="0" i="0" u="none" strike="noStrike">
                        <a:solidFill>
                          <a:srgbClr val="000000"/>
                        </a:solidFill>
                        <a:effectLst/>
                        <a:latin typeface="Tw Cen MT" panose="020B0602020104020603" pitchFamily="34" charset="0"/>
                      </a:endParaRPr>
                    </a:p>
                  </a:txBody>
                  <a:tcPr marL="9525" marR="9525" marT="9525" marB="0" anchor="b"/>
                </a:tc>
                <a:tc hMerge="1">
                  <a:txBody>
                    <a:bodyPr/>
                    <a:lstStyle/>
                    <a:p>
                      <a:endParaRPr lang="en-US"/>
                    </a:p>
                  </a:txBody>
                  <a:tcPr/>
                </a:tc>
                <a:tc>
                  <a:txBody>
                    <a:bodyPr/>
                    <a:lstStyle/>
                    <a:p>
                      <a:pPr algn="ctr" fontAlgn="ctr"/>
                      <a:r>
                        <a:rPr lang="en-US" sz="1600" u="none" strike="noStrike">
                          <a:effectLst/>
                          <a:latin typeface="Tw Cen MT" panose="020B0602020104020603" pitchFamily="34" charset="0"/>
                        </a:rPr>
                        <a:t>1</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1</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6</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6</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600" b="0" i="0" u="none" strike="noStrike">
                          <a:solidFill>
                            <a:srgbClr val="000000"/>
                          </a:solidFill>
                          <a:effectLst/>
                          <a:latin typeface="Tw Cen MT" panose="020B0602020104020603" pitchFamily="34" charset="0"/>
                        </a:rPr>
                        <a:t>1</a:t>
                      </a:r>
                    </a:p>
                  </a:txBody>
                  <a:tcPr marL="9525" marR="9525" marT="9525" marB="0" anchor="ctr"/>
                </a:tc>
                <a:tc>
                  <a:txBody>
                    <a:bodyPr/>
                    <a:lstStyle/>
                    <a:p>
                      <a:pPr algn="ctr" rtl="0" fontAlgn="ctr"/>
                      <a:r>
                        <a:rPr lang="en-US" sz="1600" b="0" i="0" u="none" strike="noStrike">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3826065931"/>
                  </a:ext>
                </a:extLst>
              </a:tr>
              <a:tr h="258576">
                <a:tc>
                  <a:txBody>
                    <a:bodyPr/>
                    <a:lstStyle/>
                    <a:p>
                      <a:pPr algn="ctr" fontAlgn="ctr"/>
                      <a:r>
                        <a:rPr lang="en-US" sz="1600" u="none" strike="noStrike">
                          <a:effectLst/>
                          <a:latin typeface="Tw Cen MT" panose="020B0602020104020603" pitchFamily="34" charset="0"/>
                        </a:rPr>
                        <a:t>7</a:t>
                      </a:r>
                      <a:endParaRPr lang="en-US" sz="1600" b="0" i="0" u="none" strike="noStrike">
                        <a:solidFill>
                          <a:srgbClr val="000000"/>
                        </a:solidFill>
                        <a:effectLst/>
                        <a:latin typeface="Tw Cen MT" panose="020B0602020104020603" pitchFamily="34" charset="0"/>
                      </a:endParaRPr>
                    </a:p>
                  </a:txBody>
                  <a:tcPr marL="9525" marR="9525" marT="9525" marB="0" anchor="ctr"/>
                </a:tc>
                <a:tc gridSpan="2">
                  <a:txBody>
                    <a:bodyPr/>
                    <a:lstStyle/>
                    <a:p>
                      <a:pPr algn="l" fontAlgn="t"/>
                      <a:r>
                        <a:rPr lang="fi-FI" sz="1600" u="none" strike="noStrike">
                          <a:effectLst/>
                          <a:latin typeface="Tw Cen MT" panose="020B0602020104020603" pitchFamily="34" charset="0"/>
                        </a:rPr>
                        <a:t>Perbaikan dan Pemeliharaan oleh Pihak Ketiga</a:t>
                      </a:r>
                      <a:endParaRPr lang="fi-FI" sz="1600" b="0" i="0" u="none" strike="noStrike">
                        <a:solidFill>
                          <a:srgbClr val="000000"/>
                        </a:solidFill>
                        <a:effectLst/>
                        <a:latin typeface="Tw Cen MT" panose="020B0602020104020603" pitchFamily="34" charset="0"/>
                      </a:endParaRPr>
                    </a:p>
                  </a:txBody>
                  <a:tcPr marL="9525" marR="9525" marT="9525" marB="0"/>
                </a:tc>
                <a:tc hMerge="1">
                  <a:txBody>
                    <a:bodyPr/>
                    <a:lstStyle/>
                    <a:p>
                      <a:endParaRPr lang="en-US"/>
                    </a:p>
                  </a:txBody>
                  <a:tcPr/>
                </a:tc>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tc>
                <a:tc>
                  <a:txBody>
                    <a:bodyPr/>
                    <a:lstStyle/>
                    <a:p>
                      <a:pPr algn="ctr" fontAlgn="ctr"/>
                      <a:r>
                        <a:rPr lang="en-US" sz="1600" b="0" i="0" u="none" strike="noStrike">
                          <a:solidFill>
                            <a:srgbClr val="000000"/>
                          </a:solidFill>
                          <a:effectLst/>
                          <a:latin typeface="Tw Cen MT" panose="020B0602020104020603" pitchFamily="34" charset="0"/>
                        </a:rPr>
                        <a:t> </a:t>
                      </a:r>
                    </a:p>
                  </a:txBody>
                  <a:tcPr marL="9525" marR="9525" marT="9525" marB="0" anchor="ctr"/>
                </a:tc>
                <a:tc>
                  <a:txBody>
                    <a:bodyPr/>
                    <a:lstStyle/>
                    <a:p>
                      <a:pPr algn="ctr" fontAlgn="ctr"/>
                      <a:r>
                        <a:rPr lang="en-US" sz="1600" b="0" i="0" u="none" strike="noStrike">
                          <a:solidFill>
                            <a:srgbClr val="000000"/>
                          </a:solidFill>
                          <a:effectLst/>
                          <a:latin typeface="Tw Cen MT" panose="020B0602020104020603" pitchFamily="34" charset="0"/>
                        </a:rPr>
                        <a:t> </a:t>
                      </a:r>
                    </a:p>
                  </a:txBody>
                  <a:tcPr marL="9525" marR="9525" marT="9525" marB="0" anchor="ctr"/>
                </a:tc>
                <a:extLst>
                  <a:ext uri="{0D108BD9-81ED-4DB2-BD59-A6C34878D82A}">
                    <a16:rowId xmlns:a16="http://schemas.microsoft.com/office/drawing/2014/main" val="73544784"/>
                  </a:ext>
                </a:extLst>
              </a:tr>
              <a:tr h="258576">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l" fontAlgn="b"/>
                      <a:r>
                        <a:rPr lang="en-US" sz="1600" u="none" strike="noStrike">
                          <a:effectLst/>
                          <a:latin typeface="Tw Cen MT" panose="020B0602020104020603" pitchFamily="34" charset="0"/>
                        </a:rPr>
                        <a:t>Perbaikan AC</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ctr" fontAlgn="ctr"/>
                      <a:r>
                        <a:rPr lang="en-US" sz="1600" u="none" strike="noStrike">
                          <a:effectLst/>
                          <a:latin typeface="Tw Cen MT" panose="020B0602020104020603" pitchFamily="34" charset="0"/>
                        </a:rPr>
                        <a:t>11</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27</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29</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11</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18</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19</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23</a:t>
                      </a:r>
                    </a:p>
                  </a:txBody>
                  <a:tcPr marL="9525" marR="9525" marT="9525" marB="0" anchor="ctr"/>
                </a:tc>
                <a:tc>
                  <a:txBody>
                    <a:bodyPr/>
                    <a:lstStyle/>
                    <a:p>
                      <a:pPr algn="ctr" fontAlgn="ctr"/>
                      <a:r>
                        <a:rPr lang="en-US" sz="1600" b="0" i="0" u="none" strike="noStrike">
                          <a:solidFill>
                            <a:srgbClr val="000000"/>
                          </a:solidFill>
                          <a:effectLst/>
                          <a:latin typeface="Tw Cen MT" panose="020B0602020104020603" pitchFamily="34" charset="0"/>
                        </a:rPr>
                        <a:t>20</a:t>
                      </a:r>
                    </a:p>
                  </a:txBody>
                  <a:tcPr marL="9525" marR="9525" marT="9525" marB="0" anchor="ctr"/>
                </a:tc>
                <a:tc>
                  <a:txBody>
                    <a:bodyPr/>
                    <a:lstStyle/>
                    <a:p>
                      <a:pPr algn="ctr" rtl="0" fontAlgn="ctr"/>
                      <a:r>
                        <a:rPr lang="en-US" sz="1600" b="0" i="0" u="none" strike="noStrike">
                          <a:solidFill>
                            <a:srgbClr val="000000"/>
                          </a:solidFill>
                          <a:effectLst/>
                          <a:latin typeface="Tw Cen MT" panose="020B0602020104020603" pitchFamily="34" charset="0"/>
                        </a:rPr>
                        <a:t>34</a:t>
                      </a:r>
                    </a:p>
                  </a:txBody>
                  <a:tcPr marL="9525" marR="9525" marT="9525" marB="0" anchor="ctr"/>
                </a:tc>
                <a:extLst>
                  <a:ext uri="{0D108BD9-81ED-4DB2-BD59-A6C34878D82A}">
                    <a16:rowId xmlns:a16="http://schemas.microsoft.com/office/drawing/2014/main" val="2558315883"/>
                  </a:ext>
                </a:extLst>
              </a:tr>
              <a:tr h="258576">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l" fontAlgn="b"/>
                      <a:r>
                        <a:rPr lang="en-US" sz="1600" u="none" strike="noStrike">
                          <a:effectLst/>
                          <a:latin typeface="Tw Cen MT" panose="020B0602020104020603" pitchFamily="34" charset="0"/>
                        </a:rPr>
                        <a:t>Perbaikan Telepon</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ctr" fontAlgn="ctr"/>
                      <a:r>
                        <a:rPr lang="en-US" sz="1600" u="none" strike="noStrike">
                          <a:effectLst/>
                          <a:latin typeface="Tw Cen MT" panose="020B0602020104020603" pitchFamily="34" charset="0"/>
                        </a:rPr>
                        <a:t>-</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tc>
                <a:extLst>
                  <a:ext uri="{0D108BD9-81ED-4DB2-BD59-A6C34878D82A}">
                    <a16:rowId xmlns:a16="http://schemas.microsoft.com/office/drawing/2014/main" val="2539192824"/>
                  </a:ext>
                </a:extLst>
              </a:tr>
              <a:tr h="258576">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l" fontAlgn="b"/>
                      <a:r>
                        <a:rPr lang="en-US" sz="1600" u="none" strike="noStrike">
                          <a:effectLst/>
                          <a:latin typeface="Tw Cen MT" panose="020B0602020104020603" pitchFamily="34" charset="0"/>
                        </a:rPr>
                        <a:t>Perbaikan Kitchen</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ctr" fontAlgn="ctr"/>
                      <a:r>
                        <a:rPr lang="en-US" sz="1600" u="none" strike="noStrike">
                          <a:effectLst/>
                          <a:latin typeface="Tw Cen MT" panose="020B0602020104020603" pitchFamily="34" charset="0"/>
                        </a:rPr>
                        <a:t>-</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rtl="0" fontAlgn="ctr"/>
                      <a:r>
                        <a:rPr lang="en-US" sz="1600" b="0" i="0" u="none" strike="noStrike" dirty="0">
                          <a:solidFill>
                            <a:srgbClr val="0C0C0C"/>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a:r>
                        <a:rPr lang="en-US" dirty="0"/>
                        <a:t>-</a:t>
                      </a:r>
                    </a:p>
                  </a:txBody>
                  <a:tcPr marL="9525" marR="9525" marT="9525" marB="0" anchor="ct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tc>
                <a:extLst>
                  <a:ext uri="{0D108BD9-81ED-4DB2-BD59-A6C34878D82A}">
                    <a16:rowId xmlns:a16="http://schemas.microsoft.com/office/drawing/2014/main" val="723106888"/>
                  </a:ext>
                </a:extLst>
              </a:tr>
              <a:tr h="258576">
                <a:tc>
                  <a:txBody>
                    <a:bodyPr/>
                    <a:lstStyle/>
                    <a:p>
                      <a:pPr algn="ctr" fontAlgn="ctr"/>
                      <a:r>
                        <a:rPr lang="en-US" sz="1600" u="none" strike="noStrike" dirty="0">
                          <a:effectLst/>
                          <a:latin typeface="Tw Cen MT" panose="020B0602020104020603" pitchFamily="34" charset="0"/>
                        </a:rPr>
                        <a:t> </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l" fontAlgn="b"/>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l" fontAlgn="b"/>
                      <a:r>
                        <a:rPr lang="en-US" sz="1600" u="none" strike="noStrike">
                          <a:effectLst/>
                          <a:latin typeface="Tw Cen MT" panose="020B0602020104020603" pitchFamily="34" charset="0"/>
                        </a:rPr>
                        <a:t>Perbaikan Laundry</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ctr" fontAlgn="ctr"/>
                      <a:r>
                        <a:rPr lang="en-US" sz="1600" u="none" strike="noStrike">
                          <a:effectLst/>
                          <a:latin typeface="Tw Cen MT" panose="020B0602020104020603" pitchFamily="34" charset="0"/>
                        </a:rPr>
                        <a:t>-</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rtl="0" fontAlgn="ctr"/>
                      <a:r>
                        <a:rPr lang="en-US" sz="1600" b="0" i="0" u="none" strike="noStrike" dirty="0">
                          <a:solidFill>
                            <a:srgbClr val="0C0C0C"/>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a:r>
                        <a:rPr lang="en-US" dirty="0"/>
                        <a:t>-</a:t>
                      </a:r>
                    </a:p>
                  </a:txBody>
                  <a:tcPr marL="9525" marR="9525" marT="9525" marB="0" anchor="ct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tc>
                <a:extLst>
                  <a:ext uri="{0D108BD9-81ED-4DB2-BD59-A6C34878D82A}">
                    <a16:rowId xmlns:a16="http://schemas.microsoft.com/office/drawing/2014/main" val="1326318981"/>
                  </a:ext>
                </a:extLst>
              </a:tr>
              <a:tr h="258576">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l" fontAlgn="b"/>
                      <a:r>
                        <a:rPr lang="en-US" sz="1600" u="none" strike="noStrike" dirty="0" err="1">
                          <a:effectLst/>
                          <a:latin typeface="Tw Cen MT" panose="020B0602020104020603" pitchFamily="34" charset="0"/>
                        </a:rPr>
                        <a:t>Perbaikan</a:t>
                      </a:r>
                      <a:r>
                        <a:rPr lang="en-US" sz="1600" u="none" strike="noStrike" dirty="0">
                          <a:effectLst/>
                          <a:latin typeface="Tw Cen MT" panose="020B0602020104020603" pitchFamily="34" charset="0"/>
                        </a:rPr>
                        <a:t> </a:t>
                      </a:r>
                      <a:r>
                        <a:rPr lang="en-US" sz="1600" u="none" strike="noStrike" dirty="0" err="1">
                          <a:effectLst/>
                          <a:latin typeface="Tw Cen MT" panose="020B0602020104020603" pitchFamily="34" charset="0"/>
                        </a:rPr>
                        <a:t>pompa</a:t>
                      </a:r>
                      <a:r>
                        <a:rPr lang="en-US" sz="1600" u="none" strike="noStrike" dirty="0">
                          <a:effectLst/>
                          <a:latin typeface="Tw Cen MT" panose="020B0602020104020603" pitchFamily="34" charset="0"/>
                        </a:rPr>
                        <a:t> IPAL (</a:t>
                      </a:r>
                      <a:r>
                        <a:rPr lang="en-US" sz="1600" u="none" strike="noStrike" dirty="0" err="1">
                          <a:effectLst/>
                          <a:latin typeface="Tw Cen MT" panose="020B0602020104020603" pitchFamily="34" charset="0"/>
                        </a:rPr>
                        <a:t>Sanitasi</a:t>
                      </a:r>
                      <a:r>
                        <a:rPr lang="en-US" sz="1600" u="none" strike="noStrike" dirty="0">
                          <a:effectLst/>
                          <a:latin typeface="Tw Cen MT" panose="020B0602020104020603" pitchFamily="34" charset="0"/>
                        </a:rPr>
                        <a:t>)</a:t>
                      </a:r>
                      <a:endParaRPr lang="en-US" sz="1600" b="0" i="0" u="none" strike="noStrike" dirty="0">
                        <a:solidFill>
                          <a:srgbClr val="000000"/>
                        </a:solidFill>
                        <a:effectLst/>
                        <a:latin typeface="Tw Cen MT" panose="020B0602020104020603" pitchFamily="34" charset="0"/>
                      </a:endParaRPr>
                    </a:p>
                  </a:txBody>
                  <a:tcPr marL="9525" marR="9525" marT="9525" marB="0" anchor="b"/>
                </a:tc>
                <a:tc>
                  <a:txBody>
                    <a:bodyPr/>
                    <a:lstStyle/>
                    <a:p>
                      <a:pPr algn="ctr" fontAlgn="ctr"/>
                      <a:r>
                        <a:rPr lang="en-US" sz="1600" u="none" strike="noStrike">
                          <a:effectLst/>
                          <a:latin typeface="Tw Cen MT" panose="020B0602020104020603" pitchFamily="34" charset="0"/>
                        </a:rPr>
                        <a:t>-</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dirty="0">
                          <a:effectLst/>
                          <a:latin typeface="Tw Cen MT" panose="020B0602020104020603" pitchFamily="34" charset="0"/>
                        </a:rPr>
                        <a:t>-</a:t>
                      </a:r>
                      <a:endParaRPr lang="en-US" sz="1600" b="0" i="0" u="none" strike="noStrike" dirty="0">
                        <a:solidFill>
                          <a:srgbClr val="0C0C0C"/>
                        </a:solidFill>
                        <a:effectLst/>
                        <a:latin typeface="Tw Cen MT" panose="020B0602020104020603" pitchFamily="34" charset="0"/>
                      </a:endParaRPr>
                    </a:p>
                  </a:txBody>
                  <a:tcPr marL="9525" marR="9525" marT="9525" marB="0" anchor="ctr"/>
                </a:tc>
                <a:tc>
                  <a:txBody>
                    <a:bodyPr/>
                    <a:lstStyle/>
                    <a:p>
                      <a:pPr algn="ctr" rtl="0" fontAlgn="ctr"/>
                      <a:r>
                        <a:rPr lang="en-US" sz="1600" b="0" i="0" u="none" strike="noStrike" dirty="0">
                          <a:solidFill>
                            <a:srgbClr val="0C0C0C"/>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a:r>
                        <a:rPr lang="en-US" dirty="0"/>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extLst>
                  <a:ext uri="{0D108BD9-81ED-4DB2-BD59-A6C34878D82A}">
                    <a16:rowId xmlns:a16="http://schemas.microsoft.com/office/drawing/2014/main" val="3391197002"/>
                  </a:ext>
                </a:extLst>
              </a:tr>
            </a:tbl>
          </a:graphicData>
        </a:graphic>
      </p:graphicFrame>
    </p:spTree>
    <p:extLst>
      <p:ext uri="{BB962C8B-B14F-4D97-AF65-F5344CB8AC3E}">
        <p14:creationId xmlns:p14="http://schemas.microsoft.com/office/powerpoint/2010/main" val="14480806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F6892-504D-4A41-BB44-30A79DB9A47F}"/>
              </a:ext>
            </a:extLst>
          </p:cNvPr>
          <p:cNvSpPr>
            <a:spLocks noGrp="1"/>
          </p:cNvSpPr>
          <p:nvPr>
            <p:ph type="sldNum" sz="quarter" idx="12"/>
          </p:nvPr>
        </p:nvSpPr>
        <p:spPr/>
        <p:txBody>
          <a:bodyPr/>
          <a:lstStyle/>
          <a:p>
            <a:fld id="{565CE74E-AB26-4998-AD42-012C4C1AD076}" type="slidenum">
              <a:rPr lang="zh-CN" altLang="en-US" smtClean="0"/>
              <a:t>41</a:t>
            </a:fld>
            <a:endParaRPr lang="zh-CN" altLang="en-US"/>
          </a:p>
        </p:txBody>
      </p:sp>
      <p:graphicFrame>
        <p:nvGraphicFramePr>
          <p:cNvPr id="8" name="Table 7">
            <a:extLst>
              <a:ext uri="{FF2B5EF4-FFF2-40B4-BE49-F238E27FC236}">
                <a16:creationId xmlns:a16="http://schemas.microsoft.com/office/drawing/2014/main" id="{1734A647-C98C-4354-861F-6B315FEE2D0D}"/>
              </a:ext>
            </a:extLst>
          </p:cNvPr>
          <p:cNvGraphicFramePr>
            <a:graphicFrameLocks noGrp="1"/>
          </p:cNvGraphicFramePr>
          <p:nvPr>
            <p:extLst>
              <p:ext uri="{D42A27DB-BD31-4B8C-83A1-F6EECF244321}">
                <p14:modId xmlns:p14="http://schemas.microsoft.com/office/powerpoint/2010/main" val="457696154"/>
              </p:ext>
            </p:extLst>
          </p:nvPr>
        </p:nvGraphicFramePr>
        <p:xfrm>
          <a:off x="560313" y="1190604"/>
          <a:ext cx="9672258" cy="2533650"/>
        </p:xfrm>
        <a:graphic>
          <a:graphicData uri="http://schemas.openxmlformats.org/drawingml/2006/table">
            <a:tbl>
              <a:tblPr firstRow="1" bandRow="1">
                <a:tableStyleId>{21E4AEA4-8DFA-4A89-87EB-49C32662AFE0}</a:tableStyleId>
              </a:tblPr>
              <a:tblGrid>
                <a:gridCol w="485042">
                  <a:extLst>
                    <a:ext uri="{9D8B030D-6E8A-4147-A177-3AD203B41FA5}">
                      <a16:colId xmlns:a16="http://schemas.microsoft.com/office/drawing/2014/main" val="1732231316"/>
                    </a:ext>
                  </a:extLst>
                </a:gridCol>
                <a:gridCol w="391764">
                  <a:extLst>
                    <a:ext uri="{9D8B030D-6E8A-4147-A177-3AD203B41FA5}">
                      <a16:colId xmlns:a16="http://schemas.microsoft.com/office/drawing/2014/main" val="2076687477"/>
                    </a:ext>
                  </a:extLst>
                </a:gridCol>
                <a:gridCol w="3847675">
                  <a:extLst>
                    <a:ext uri="{9D8B030D-6E8A-4147-A177-3AD203B41FA5}">
                      <a16:colId xmlns:a16="http://schemas.microsoft.com/office/drawing/2014/main" val="3511661678"/>
                    </a:ext>
                  </a:extLst>
                </a:gridCol>
                <a:gridCol w="549753">
                  <a:extLst>
                    <a:ext uri="{9D8B030D-6E8A-4147-A177-3AD203B41FA5}">
                      <a16:colId xmlns:a16="http://schemas.microsoft.com/office/drawing/2014/main" val="386747000"/>
                    </a:ext>
                  </a:extLst>
                </a:gridCol>
                <a:gridCol w="549753">
                  <a:extLst>
                    <a:ext uri="{9D8B030D-6E8A-4147-A177-3AD203B41FA5}">
                      <a16:colId xmlns:a16="http://schemas.microsoft.com/office/drawing/2014/main" val="3962538859"/>
                    </a:ext>
                  </a:extLst>
                </a:gridCol>
                <a:gridCol w="549753">
                  <a:extLst>
                    <a:ext uri="{9D8B030D-6E8A-4147-A177-3AD203B41FA5}">
                      <a16:colId xmlns:a16="http://schemas.microsoft.com/office/drawing/2014/main" val="1373904537"/>
                    </a:ext>
                  </a:extLst>
                </a:gridCol>
                <a:gridCol w="549753">
                  <a:extLst>
                    <a:ext uri="{9D8B030D-6E8A-4147-A177-3AD203B41FA5}">
                      <a16:colId xmlns:a16="http://schemas.microsoft.com/office/drawing/2014/main" val="3655089296"/>
                    </a:ext>
                  </a:extLst>
                </a:gridCol>
                <a:gridCol w="549753">
                  <a:extLst>
                    <a:ext uri="{9D8B030D-6E8A-4147-A177-3AD203B41FA5}">
                      <a16:colId xmlns:a16="http://schemas.microsoft.com/office/drawing/2014/main" val="3416968587"/>
                    </a:ext>
                  </a:extLst>
                </a:gridCol>
                <a:gridCol w="549753">
                  <a:extLst>
                    <a:ext uri="{9D8B030D-6E8A-4147-A177-3AD203B41FA5}">
                      <a16:colId xmlns:a16="http://schemas.microsoft.com/office/drawing/2014/main" val="378219014"/>
                    </a:ext>
                  </a:extLst>
                </a:gridCol>
                <a:gridCol w="549753">
                  <a:extLst>
                    <a:ext uri="{9D8B030D-6E8A-4147-A177-3AD203B41FA5}">
                      <a16:colId xmlns:a16="http://schemas.microsoft.com/office/drawing/2014/main" val="3178450332"/>
                    </a:ext>
                  </a:extLst>
                </a:gridCol>
                <a:gridCol w="549753">
                  <a:extLst>
                    <a:ext uri="{9D8B030D-6E8A-4147-A177-3AD203B41FA5}">
                      <a16:colId xmlns:a16="http://schemas.microsoft.com/office/drawing/2014/main" val="59545402"/>
                    </a:ext>
                  </a:extLst>
                </a:gridCol>
                <a:gridCol w="549753">
                  <a:extLst>
                    <a:ext uri="{9D8B030D-6E8A-4147-A177-3AD203B41FA5}">
                      <a16:colId xmlns:a16="http://schemas.microsoft.com/office/drawing/2014/main" val="1227838899"/>
                    </a:ext>
                  </a:extLst>
                </a:gridCol>
              </a:tblGrid>
              <a:tr h="35614">
                <a:tc rowSpan="2">
                  <a:txBody>
                    <a:bodyPr/>
                    <a:lstStyle/>
                    <a:p>
                      <a:pPr algn="ctr" fontAlgn="ctr"/>
                      <a:r>
                        <a:rPr lang="en-US" sz="1600" b="1" u="none" strike="noStrike" dirty="0">
                          <a:solidFill>
                            <a:schemeClr val="tx1"/>
                          </a:solidFill>
                          <a:effectLst/>
                          <a:latin typeface="Tw Cen MT" panose="020B0602020104020603" pitchFamily="34" charset="0"/>
                        </a:rPr>
                        <a:t>NO</a:t>
                      </a:r>
                      <a:endParaRPr lang="en-US" sz="1600" b="1" i="0" u="none" strike="noStrike" dirty="0">
                        <a:solidFill>
                          <a:schemeClr val="tx1"/>
                        </a:solidFill>
                        <a:effectLst/>
                        <a:latin typeface="Tw Cen MT" panose="020B0602020104020603" pitchFamily="34" charset="0"/>
                      </a:endParaRPr>
                    </a:p>
                  </a:txBody>
                  <a:tcPr marL="9525" marR="9525" marT="9525" marB="0" anchor="ctr"/>
                </a:tc>
                <a:tc rowSpan="2" gridSpan="2">
                  <a:txBody>
                    <a:bodyPr/>
                    <a:lstStyle/>
                    <a:p>
                      <a:pPr algn="ctr" fontAlgn="ctr"/>
                      <a:r>
                        <a:rPr lang="en-US" sz="1600" b="1" u="none" strike="noStrike" dirty="0">
                          <a:solidFill>
                            <a:schemeClr val="tx1"/>
                          </a:solidFill>
                          <a:effectLst/>
                          <a:latin typeface="Tw Cen MT" panose="020B0602020104020603" pitchFamily="34" charset="0"/>
                        </a:rPr>
                        <a:t>JENIS KEGIATAN</a:t>
                      </a:r>
                      <a:endParaRPr lang="en-US" sz="1600" b="1" i="0" u="none" strike="noStrike" dirty="0">
                        <a:solidFill>
                          <a:schemeClr val="tx1"/>
                        </a:solidFill>
                        <a:effectLst/>
                        <a:latin typeface="Tw Cen MT" panose="020B0602020104020603" pitchFamily="34" charset="0"/>
                      </a:endParaRPr>
                    </a:p>
                  </a:txBody>
                  <a:tcPr marL="9525" marR="9525" marT="9525" marB="0" anchor="ctr"/>
                </a:tc>
                <a:tc rowSpan="2" hMerge="1">
                  <a:txBody>
                    <a:bodyPr/>
                    <a:lstStyle/>
                    <a:p>
                      <a:endParaRPr lang="en-US"/>
                    </a:p>
                  </a:txBody>
                  <a:tcPr/>
                </a:tc>
                <a:tc gridSpan="9">
                  <a:txBody>
                    <a:bodyPr/>
                    <a:lstStyle/>
                    <a:p>
                      <a:pPr algn="ctr" fontAlgn="ctr"/>
                      <a:r>
                        <a:rPr lang="en-US" sz="1600" b="1" u="none" strike="noStrike" dirty="0">
                          <a:solidFill>
                            <a:schemeClr val="tx1"/>
                          </a:solidFill>
                          <a:effectLst/>
                          <a:latin typeface="Tw Cen MT" panose="020B0602020104020603" pitchFamily="34" charset="0"/>
                        </a:rPr>
                        <a:t>BULAN</a:t>
                      </a:r>
                    </a:p>
                  </a:txBody>
                  <a:tcPr marL="9525" marR="9525" marT="9525" marB="0" anchor="ctr"/>
                </a:tc>
                <a:tc hMerge="1">
                  <a:txBody>
                    <a:bodyPr/>
                    <a:lstStyle/>
                    <a:p>
                      <a:endParaRPr lang="en-US"/>
                    </a:p>
                  </a:txBody>
                  <a:tcPr/>
                </a:tc>
                <a:tc hMerge="1">
                  <a:txBody>
                    <a:bodyPr/>
                    <a:lstStyle/>
                    <a:p>
                      <a:pPr algn="l" fontAlgn="ctr"/>
                      <a:endParaRPr lang="en-US" sz="1600" b="1" i="0" u="none" strike="noStrike" dirty="0">
                        <a:solidFill>
                          <a:schemeClr val="tx1"/>
                        </a:solidFill>
                        <a:effectLst/>
                        <a:latin typeface="Tw Cen MT" panose="020B0602020104020603" pitchFamily="34" charset="0"/>
                      </a:endParaRPr>
                    </a:p>
                  </a:txBody>
                  <a:tcPr marL="9525" marR="9525" marT="9525" marB="0" anchor="ctr"/>
                </a:tc>
                <a:tc hMerge="1">
                  <a:txBody>
                    <a:bodyPr/>
                    <a:lstStyle/>
                    <a:p>
                      <a:pPr algn="l" fontAlgn="ctr"/>
                      <a:endParaRPr lang="en-US" sz="1600" b="1" i="0" u="none" strike="noStrike" dirty="0">
                        <a:solidFill>
                          <a:schemeClr val="tx1"/>
                        </a:solidFill>
                        <a:effectLst/>
                        <a:latin typeface="Tw Cen MT" panose="020B0602020104020603" pitchFamily="34" charset="0"/>
                      </a:endParaRPr>
                    </a:p>
                  </a:txBody>
                  <a:tcPr marL="9525" marR="9525" marT="9525" marB="0" anchor="ctr"/>
                </a:tc>
                <a:tc hMerge="1">
                  <a:txBody>
                    <a:bodyPr/>
                    <a:lstStyle/>
                    <a:p>
                      <a:pPr algn="l" fontAlgn="ctr"/>
                      <a:endParaRPr lang="en-US" sz="1600" b="1" u="none" strike="noStrike" dirty="0">
                        <a:solidFill>
                          <a:schemeClr val="tx1"/>
                        </a:solidFill>
                        <a:effectLst/>
                        <a:latin typeface="Tw Cen MT" panose="020B0602020104020603" pitchFamily="34" charset="0"/>
                      </a:endParaRPr>
                    </a:p>
                  </a:txBody>
                  <a:tcPr marL="9525" marR="9525" marT="9525" marB="0" anchor="ctr"/>
                </a:tc>
                <a:tc hMerge="1">
                  <a:txBody>
                    <a:bodyPr/>
                    <a:lstStyle/>
                    <a:p>
                      <a:pPr algn="ctr" fontAlgn="ctr"/>
                      <a:endParaRPr lang="en-US" sz="1600" b="1" u="none" strike="noStrike" dirty="0">
                        <a:solidFill>
                          <a:schemeClr val="tx1"/>
                        </a:solidFill>
                        <a:effectLst/>
                        <a:latin typeface="Tw Cen MT" panose="020B0602020104020603" pitchFamily="34" charset="0"/>
                      </a:endParaRPr>
                    </a:p>
                  </a:txBody>
                  <a:tcPr marL="9525" marR="9525" marT="9525" marB="0" anchor="ctr"/>
                </a:tc>
                <a:tc hMerge="1">
                  <a:txBody>
                    <a:bodyPr/>
                    <a:lstStyle/>
                    <a:p>
                      <a:pPr algn="ctr" fontAlgn="ctr"/>
                      <a:endParaRPr lang="en-US" sz="1600" b="1" u="none" strike="noStrike" dirty="0">
                        <a:solidFill>
                          <a:schemeClr val="tx1"/>
                        </a:solidFill>
                        <a:effectLst/>
                        <a:latin typeface="Tw Cen MT" panose="020B0602020104020603" pitchFamily="34" charset="0"/>
                      </a:endParaRPr>
                    </a:p>
                  </a:txBody>
                  <a:tcPr marL="9525" marR="9525" marT="9525" marB="0" anchor="ctr"/>
                </a:tc>
                <a:tc hMerge="1">
                  <a:txBody>
                    <a:bodyPr/>
                    <a:lstStyle/>
                    <a:p>
                      <a:pPr algn="ctr" fontAlgn="ctr"/>
                      <a:endParaRPr lang="en-US" sz="1600" b="1" u="none" strike="noStrike" dirty="0">
                        <a:solidFill>
                          <a:schemeClr val="tx1"/>
                        </a:solidFill>
                        <a:effectLst/>
                        <a:latin typeface="Tw Cen MT" panose="020B0602020104020603" pitchFamily="34" charset="0"/>
                      </a:endParaRPr>
                    </a:p>
                  </a:txBody>
                  <a:tcPr marL="9525" marR="9525" marT="9525" marB="0" anchor="ctr"/>
                </a:tc>
                <a:tc hMerge="1">
                  <a:txBody>
                    <a:bodyPr/>
                    <a:lstStyle/>
                    <a:p>
                      <a:pPr algn="ctr" fontAlgn="ctr"/>
                      <a:endParaRPr lang="en-US" sz="1600" b="1" u="none" strike="noStrike" dirty="0">
                        <a:solidFill>
                          <a:schemeClr val="tx1"/>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033770115"/>
                  </a:ext>
                </a:extLst>
              </a:tr>
              <a:tr h="161925">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ctr" fontAlgn="ctr"/>
                      <a:r>
                        <a:rPr lang="en-US" sz="1600" b="1" u="none" strike="noStrike">
                          <a:solidFill>
                            <a:schemeClr val="tx1"/>
                          </a:solidFill>
                          <a:effectLst/>
                          <a:latin typeface="Tw Cen MT" panose="020B0602020104020603" pitchFamily="34" charset="0"/>
                        </a:rPr>
                        <a:t>JAN</a:t>
                      </a:r>
                      <a:endParaRPr lang="en-US" sz="1600" b="1" i="0" u="none" strike="noStrike">
                        <a:solidFill>
                          <a:schemeClr val="tx1"/>
                        </a:solidFill>
                        <a:effectLst/>
                        <a:latin typeface="Tw Cen MT" panose="020B0602020104020603" pitchFamily="34" charset="0"/>
                      </a:endParaRPr>
                    </a:p>
                  </a:txBody>
                  <a:tcPr marL="9525" marR="9525" marT="9525" marB="0" anchor="ctr"/>
                </a:tc>
                <a:tc>
                  <a:txBody>
                    <a:bodyPr/>
                    <a:lstStyle/>
                    <a:p>
                      <a:pPr algn="ctr" fontAlgn="b"/>
                      <a:r>
                        <a:rPr lang="en-US" sz="1600" b="1" u="none" strike="noStrike">
                          <a:solidFill>
                            <a:schemeClr val="tx1"/>
                          </a:solidFill>
                          <a:effectLst/>
                          <a:latin typeface="Tw Cen MT" panose="020B0602020104020603" pitchFamily="34" charset="0"/>
                        </a:rPr>
                        <a:t>FEB</a:t>
                      </a:r>
                      <a:endParaRPr lang="en-US" sz="1600" b="1" i="0" u="none" strike="noStrike">
                        <a:solidFill>
                          <a:schemeClr val="tx1"/>
                        </a:solidFill>
                        <a:effectLst/>
                        <a:latin typeface="Tw Cen MT" panose="020B0602020104020603" pitchFamily="34" charset="0"/>
                      </a:endParaRPr>
                    </a:p>
                  </a:txBody>
                  <a:tcPr marL="9525" marR="9525" marT="9525" marB="0" anchor="b"/>
                </a:tc>
                <a:tc>
                  <a:txBody>
                    <a:bodyPr/>
                    <a:lstStyle/>
                    <a:p>
                      <a:pPr algn="ctr" fontAlgn="b"/>
                      <a:r>
                        <a:rPr lang="en-US" sz="1600" b="1" u="none" strike="noStrike" dirty="0">
                          <a:solidFill>
                            <a:schemeClr val="tx1"/>
                          </a:solidFill>
                          <a:effectLst/>
                          <a:latin typeface="Tw Cen MT" panose="020B0602020104020603" pitchFamily="34" charset="0"/>
                        </a:rPr>
                        <a:t>MAR</a:t>
                      </a:r>
                      <a:endParaRPr lang="en-US" sz="1600" b="1" i="0" u="none" strike="noStrike" dirty="0">
                        <a:solidFill>
                          <a:schemeClr val="tx1"/>
                        </a:solidFill>
                        <a:effectLst/>
                        <a:latin typeface="Tw Cen MT" panose="020B0602020104020603" pitchFamily="34" charset="0"/>
                      </a:endParaRPr>
                    </a:p>
                  </a:txBody>
                  <a:tcPr marL="9525" marR="9525" marT="9525" marB="0" anchor="b"/>
                </a:tc>
                <a:tc>
                  <a:txBody>
                    <a:bodyPr/>
                    <a:lstStyle/>
                    <a:p>
                      <a:pPr algn="ctr" fontAlgn="b"/>
                      <a:r>
                        <a:rPr lang="en-US" sz="1600" b="1" u="none" strike="noStrike" dirty="0">
                          <a:solidFill>
                            <a:schemeClr val="tx1"/>
                          </a:solidFill>
                          <a:effectLst/>
                          <a:latin typeface="Tw Cen MT" panose="020B0602020104020603" pitchFamily="34" charset="0"/>
                        </a:rPr>
                        <a:t>APR</a:t>
                      </a:r>
                      <a:endParaRPr lang="en-US" sz="1600" b="1" i="0" u="none" strike="noStrike" dirty="0">
                        <a:solidFill>
                          <a:schemeClr val="tx1"/>
                        </a:solidFill>
                        <a:effectLst/>
                        <a:latin typeface="Tw Cen MT" panose="020B0602020104020603" pitchFamily="34" charset="0"/>
                      </a:endParaRPr>
                    </a:p>
                  </a:txBody>
                  <a:tcPr marL="9525" marR="9525" marT="9525" marB="0" anchor="b"/>
                </a:tc>
                <a:tc>
                  <a:txBody>
                    <a:bodyPr/>
                    <a:lstStyle/>
                    <a:p>
                      <a:pPr algn="ctr" fontAlgn="b"/>
                      <a:r>
                        <a:rPr lang="en-US" sz="1600" b="1" i="0" u="none" strike="noStrike" dirty="0">
                          <a:solidFill>
                            <a:schemeClr val="tx1"/>
                          </a:solidFill>
                          <a:effectLst/>
                          <a:latin typeface="Tw Cen MT" panose="020B0602020104020603" pitchFamily="34" charset="0"/>
                        </a:rPr>
                        <a:t>MEI</a:t>
                      </a:r>
                    </a:p>
                  </a:txBody>
                  <a:tcPr marL="9525" marR="9525" marT="9525" marB="0" anchor="b"/>
                </a:tc>
                <a:tc>
                  <a:txBody>
                    <a:bodyPr/>
                    <a:lstStyle/>
                    <a:p>
                      <a:pPr algn="ctr" fontAlgn="b"/>
                      <a:r>
                        <a:rPr lang="en-US" sz="1600" b="1" i="0" u="none" strike="noStrike" dirty="0">
                          <a:solidFill>
                            <a:schemeClr val="tx1"/>
                          </a:solidFill>
                          <a:effectLst/>
                          <a:latin typeface="Tw Cen MT" panose="020B0602020104020603" pitchFamily="34" charset="0"/>
                        </a:rPr>
                        <a:t>JUN</a:t>
                      </a:r>
                    </a:p>
                  </a:txBody>
                  <a:tcPr marL="9525" marR="9525" marT="9525" marB="0" anchor="b"/>
                </a:tc>
                <a:tc>
                  <a:txBody>
                    <a:bodyPr/>
                    <a:lstStyle/>
                    <a:p>
                      <a:pPr algn="ctr" fontAlgn="b"/>
                      <a:r>
                        <a:rPr lang="en-US" sz="1600" b="1" i="0" u="none" strike="noStrike" dirty="0">
                          <a:solidFill>
                            <a:schemeClr val="tx1"/>
                          </a:solidFill>
                          <a:effectLst/>
                          <a:latin typeface="Tw Cen MT" panose="020B0602020104020603" pitchFamily="34" charset="0"/>
                        </a:rPr>
                        <a:t>JUL</a:t>
                      </a:r>
                    </a:p>
                  </a:txBody>
                  <a:tcPr marL="9525" marR="9525" marT="9525" marB="0" anchor="b"/>
                </a:tc>
                <a:tc>
                  <a:txBody>
                    <a:bodyPr/>
                    <a:lstStyle/>
                    <a:p>
                      <a:pPr algn="ctr" fontAlgn="b"/>
                      <a:r>
                        <a:rPr lang="en-US" sz="1600" b="1" i="0" u="none" strike="noStrike" dirty="0">
                          <a:solidFill>
                            <a:schemeClr val="tx1"/>
                          </a:solidFill>
                          <a:effectLst/>
                          <a:latin typeface="Tw Cen MT" panose="020B0602020104020603" pitchFamily="34" charset="0"/>
                        </a:rPr>
                        <a:t>AGST</a:t>
                      </a:r>
                    </a:p>
                  </a:txBody>
                  <a:tcPr marL="9525" marR="9525" marT="9525" marB="0" anchor="b"/>
                </a:tc>
                <a:tc>
                  <a:txBody>
                    <a:bodyPr/>
                    <a:lstStyle/>
                    <a:p>
                      <a:pPr algn="ctr" fontAlgn="b"/>
                      <a:r>
                        <a:rPr lang="en-US" sz="1600" b="1" i="0" u="none" strike="noStrike" dirty="0">
                          <a:solidFill>
                            <a:schemeClr val="tx1"/>
                          </a:solidFill>
                          <a:effectLst/>
                          <a:latin typeface="Tw Cen MT" panose="020B0602020104020603" pitchFamily="34" charset="0"/>
                        </a:rPr>
                        <a:t>SEP</a:t>
                      </a:r>
                    </a:p>
                  </a:txBody>
                  <a:tcPr marL="9525" marR="9525" marT="9525" marB="0" anchor="b"/>
                </a:tc>
                <a:extLst>
                  <a:ext uri="{0D108BD9-81ED-4DB2-BD59-A6C34878D82A}">
                    <a16:rowId xmlns:a16="http://schemas.microsoft.com/office/drawing/2014/main" val="209374123"/>
                  </a:ext>
                </a:extLst>
              </a:tr>
              <a:tr h="161925">
                <a:tc>
                  <a:txBody>
                    <a:bodyPr/>
                    <a:lstStyle/>
                    <a:p>
                      <a:pPr algn="ctr" fontAlgn="ctr"/>
                      <a:r>
                        <a:rPr lang="en-US" sz="1600" u="none" strike="noStrike">
                          <a:effectLst/>
                          <a:latin typeface="Tw Cen MT" panose="020B0602020104020603" pitchFamily="34" charset="0"/>
                        </a:rPr>
                        <a:t>1</a:t>
                      </a:r>
                      <a:endParaRPr lang="en-US" sz="1600" b="0" i="0" u="none" strike="noStrike">
                        <a:solidFill>
                          <a:srgbClr val="000000"/>
                        </a:solidFill>
                        <a:effectLst/>
                        <a:latin typeface="Tw Cen MT" panose="020B0602020104020603" pitchFamily="34" charset="0"/>
                      </a:endParaRPr>
                    </a:p>
                  </a:txBody>
                  <a:tcPr marL="9525" marR="9525" marT="9525" marB="0" anchor="ctr"/>
                </a:tc>
                <a:tc gridSpan="2">
                  <a:txBody>
                    <a:bodyPr/>
                    <a:lstStyle/>
                    <a:p>
                      <a:pPr algn="l" fontAlgn="b"/>
                      <a:r>
                        <a:rPr lang="en-US" sz="1600" u="none" strike="noStrike" dirty="0" err="1">
                          <a:effectLst/>
                          <a:latin typeface="Tw Cen MT" panose="020B0602020104020603" pitchFamily="34" charset="0"/>
                        </a:rPr>
                        <a:t>Pemeliharaan</a:t>
                      </a:r>
                      <a:r>
                        <a:rPr lang="en-US" sz="1600" u="none" strike="noStrike" dirty="0">
                          <a:effectLst/>
                          <a:latin typeface="Tw Cen MT" panose="020B0602020104020603" pitchFamily="34" charset="0"/>
                        </a:rPr>
                        <a:t> </a:t>
                      </a:r>
                      <a:r>
                        <a:rPr lang="en-US" sz="1600" u="none" strike="noStrike" dirty="0" err="1">
                          <a:effectLst/>
                          <a:latin typeface="Tw Cen MT" panose="020B0602020104020603" pitchFamily="34" charset="0"/>
                        </a:rPr>
                        <a:t>rutin</a:t>
                      </a:r>
                      <a:r>
                        <a:rPr lang="en-US" sz="1600" u="none" strike="noStrike" dirty="0">
                          <a:effectLst/>
                          <a:latin typeface="Tw Cen MT" panose="020B0602020104020603" pitchFamily="34" charset="0"/>
                        </a:rPr>
                        <a:t> </a:t>
                      </a:r>
                      <a:r>
                        <a:rPr lang="en-US" sz="1600" u="none" strike="noStrike" dirty="0" err="1">
                          <a:effectLst/>
                          <a:latin typeface="Tw Cen MT" panose="020B0602020104020603" pitchFamily="34" charset="0"/>
                        </a:rPr>
                        <a:t>Alat</a:t>
                      </a:r>
                      <a:r>
                        <a:rPr lang="en-US" sz="1600" u="none" strike="noStrike" dirty="0">
                          <a:effectLst/>
                          <a:latin typeface="Tw Cen MT" panose="020B0602020104020603" pitchFamily="34" charset="0"/>
                        </a:rPr>
                        <a:t> </a:t>
                      </a:r>
                      <a:r>
                        <a:rPr lang="en-US" sz="1600" u="none" strike="noStrike" dirty="0" err="1">
                          <a:effectLst/>
                          <a:latin typeface="Tw Cen MT" panose="020B0602020104020603" pitchFamily="34" charset="0"/>
                        </a:rPr>
                        <a:t>Medis</a:t>
                      </a:r>
                      <a:endParaRPr lang="en-US" sz="1600" b="0" i="0" u="none" strike="noStrike" dirty="0">
                        <a:solidFill>
                          <a:srgbClr val="000000"/>
                        </a:solidFill>
                        <a:effectLst/>
                        <a:latin typeface="Tw Cen MT" panose="020B0602020104020603" pitchFamily="34" charset="0"/>
                      </a:endParaRPr>
                    </a:p>
                  </a:txBody>
                  <a:tcPr marL="9525" marR="9525" marT="9525" marB="0" anchor="b"/>
                </a:tc>
                <a:tc hMerge="1">
                  <a:txBody>
                    <a:bodyPr/>
                    <a:lstStyle/>
                    <a:p>
                      <a:endParaRPr lang="en-US"/>
                    </a:p>
                  </a:txBody>
                  <a:tcPr/>
                </a:tc>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dirty="0">
                          <a:effectLst/>
                          <a:latin typeface="Tw Cen MT" panose="020B0602020104020603" pitchFamily="34" charset="0"/>
                        </a:rPr>
                        <a:t> </a:t>
                      </a:r>
                      <a:endParaRPr lang="en-US" sz="1600" b="0" i="0" u="none" strike="noStrike" dirty="0">
                        <a:solidFill>
                          <a:srgbClr val="0C0C0C"/>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tc>
                <a:tc>
                  <a:txBody>
                    <a:bodyPr/>
                    <a:lstStyle/>
                    <a:p>
                      <a:pPr algn="ctr" fontAlgn="ct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tc>
                <a:tc>
                  <a:txBody>
                    <a:bodyPr/>
                    <a:lstStyle/>
                    <a:p>
                      <a:pPr algn="ctr" fontAlgn="ctr"/>
                      <a:endParaRPr lang="en-US" sz="16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3865040287"/>
                  </a:ext>
                </a:extLst>
              </a:tr>
              <a:tr h="161925">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600" u="none" strike="noStrike" dirty="0">
                          <a:effectLst/>
                          <a:latin typeface="Tw Cen MT" panose="020B0602020104020603" pitchFamily="34" charset="0"/>
                        </a:rPr>
                        <a:t> </a:t>
                      </a:r>
                      <a:endParaRPr lang="en-US" sz="1600" b="0" i="0" u="none" strike="noStrike" dirty="0">
                        <a:solidFill>
                          <a:srgbClr val="000000"/>
                        </a:solidFill>
                        <a:effectLst/>
                        <a:latin typeface="Tw Cen MT" panose="020B0602020104020603" pitchFamily="34" charset="0"/>
                      </a:endParaRPr>
                    </a:p>
                  </a:txBody>
                  <a:tcPr marL="9525" marR="9525" marT="9525" marB="0" anchor="b"/>
                </a:tc>
                <a:tc>
                  <a:txBody>
                    <a:bodyPr/>
                    <a:lstStyle/>
                    <a:p>
                      <a:pPr algn="l" fontAlgn="b"/>
                      <a:r>
                        <a:rPr lang="en-US" sz="1600" u="none" strike="noStrike" dirty="0">
                          <a:effectLst/>
                          <a:latin typeface="Tw Cen MT" panose="020B0602020104020603" pitchFamily="34" charset="0"/>
                        </a:rPr>
                        <a:t>a. </a:t>
                      </a:r>
                      <a:r>
                        <a:rPr lang="en-US" sz="1600" u="none" strike="noStrike" dirty="0" err="1">
                          <a:effectLst/>
                          <a:latin typeface="Tw Cen MT" panose="020B0602020104020603" pitchFamily="34" charset="0"/>
                        </a:rPr>
                        <a:t>Preventif</a:t>
                      </a:r>
                      <a:endParaRPr lang="en-US" sz="1600" b="0" i="0" u="none" strike="noStrike" dirty="0">
                        <a:solidFill>
                          <a:srgbClr val="000000"/>
                        </a:solidFill>
                        <a:effectLst/>
                        <a:latin typeface="Tw Cen MT" panose="020B0602020104020603" pitchFamily="34" charset="0"/>
                      </a:endParaRPr>
                    </a:p>
                  </a:txBody>
                  <a:tcPr marL="9525" marR="9525" marT="9525" marB="0" anchor="b"/>
                </a:tc>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137</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143</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152</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137</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143</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152</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137</a:t>
                      </a:r>
                    </a:p>
                  </a:txBody>
                  <a:tcPr marL="9525" marR="9525" marT="9525" marB="0" anchor="ctr"/>
                </a:tc>
                <a:tc>
                  <a:txBody>
                    <a:bodyPr/>
                    <a:lstStyle/>
                    <a:p>
                      <a:pPr algn="ctr" rtl="0" fontAlgn="ctr"/>
                      <a:r>
                        <a:rPr lang="en-ID" sz="1600" b="0" i="0" u="none" strike="noStrike" dirty="0">
                          <a:solidFill>
                            <a:srgbClr val="000000"/>
                          </a:solidFill>
                          <a:effectLst/>
                          <a:latin typeface="Tw Cen MT" panose="020B0602020104020603" pitchFamily="34" charset="0"/>
                        </a:rPr>
                        <a:t>143</a:t>
                      </a:r>
                    </a:p>
                  </a:txBody>
                  <a:tcPr marL="9525" marR="9525" marT="9525" marB="0" anchor="ctr"/>
                </a:tc>
                <a:extLst>
                  <a:ext uri="{0D108BD9-81ED-4DB2-BD59-A6C34878D82A}">
                    <a16:rowId xmlns:a16="http://schemas.microsoft.com/office/drawing/2014/main" val="957947418"/>
                  </a:ext>
                </a:extLst>
              </a:tr>
              <a:tr h="161925">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600" u="none" strike="noStrike" dirty="0">
                          <a:effectLst/>
                          <a:latin typeface="Tw Cen MT" panose="020B0602020104020603" pitchFamily="34" charset="0"/>
                        </a:rPr>
                        <a:t> </a:t>
                      </a:r>
                      <a:endParaRPr lang="en-US" sz="1600" b="0" i="0" u="none" strike="noStrike" dirty="0">
                        <a:solidFill>
                          <a:srgbClr val="000000"/>
                        </a:solidFill>
                        <a:effectLst/>
                        <a:latin typeface="Tw Cen MT" panose="020B0602020104020603" pitchFamily="34" charset="0"/>
                      </a:endParaRPr>
                    </a:p>
                  </a:txBody>
                  <a:tcPr marL="9525" marR="9525" marT="9525" marB="0" anchor="b"/>
                </a:tc>
                <a:tc>
                  <a:txBody>
                    <a:bodyPr/>
                    <a:lstStyle/>
                    <a:p>
                      <a:pPr algn="l" fontAlgn="b"/>
                      <a:r>
                        <a:rPr lang="en-US" sz="1600" u="none" strike="noStrike" dirty="0">
                          <a:effectLst/>
                          <a:latin typeface="Tw Cen MT" panose="020B0602020104020603" pitchFamily="34" charset="0"/>
                        </a:rPr>
                        <a:t>b. </a:t>
                      </a:r>
                      <a:r>
                        <a:rPr lang="en-US" sz="1600" u="none" strike="noStrike" dirty="0" err="1">
                          <a:effectLst/>
                          <a:latin typeface="Tw Cen MT" panose="020B0602020104020603" pitchFamily="34" charset="0"/>
                        </a:rPr>
                        <a:t>Korektif</a:t>
                      </a:r>
                      <a:r>
                        <a:rPr lang="en-US" sz="1600" u="none" strike="noStrike" dirty="0">
                          <a:effectLst/>
                          <a:latin typeface="Tw Cen MT" panose="020B0602020104020603" pitchFamily="34" charset="0"/>
                        </a:rPr>
                        <a:t> / </a:t>
                      </a:r>
                      <a:r>
                        <a:rPr lang="en-US" sz="1600" u="none" strike="noStrike" dirty="0" err="1">
                          <a:effectLst/>
                          <a:latin typeface="Tw Cen MT" panose="020B0602020104020603" pitchFamily="34" charset="0"/>
                        </a:rPr>
                        <a:t>Perbaikan</a:t>
                      </a:r>
                      <a:endParaRPr lang="en-US" sz="1600" b="0" i="0" u="none" strike="noStrike" dirty="0">
                        <a:solidFill>
                          <a:srgbClr val="000000"/>
                        </a:solidFill>
                        <a:effectLst/>
                        <a:latin typeface="Tw Cen MT" panose="020B0602020104020603" pitchFamily="34" charset="0"/>
                      </a:endParaRPr>
                    </a:p>
                  </a:txBody>
                  <a:tcPr marL="9525" marR="9525" marT="9525" marB="0" anchor="b"/>
                </a:tc>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18</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32</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34</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32</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33</a:t>
                      </a:r>
                    </a:p>
                  </a:txBody>
                  <a:tcPr marL="9525" marR="9525" marT="9525" marB="0" anchor="ctr"/>
                </a:tc>
                <a:tc>
                  <a:txBody>
                    <a:bodyPr/>
                    <a:lstStyle/>
                    <a:p>
                      <a:pPr algn="ctr" fontAlgn="ctr"/>
                      <a:r>
                        <a:rPr lang="en-US" sz="1600" b="0" i="0" u="none" strike="noStrike">
                          <a:solidFill>
                            <a:srgbClr val="000000"/>
                          </a:solidFill>
                          <a:effectLst/>
                          <a:latin typeface="Tw Cen MT" panose="020B0602020104020603" pitchFamily="34" charset="0"/>
                        </a:rPr>
                        <a:t>34</a:t>
                      </a:r>
                    </a:p>
                  </a:txBody>
                  <a:tcPr marL="9525" marR="9525" marT="9525" marB="0" anchor="ctr"/>
                </a:tc>
                <a:tc>
                  <a:txBody>
                    <a:bodyPr/>
                    <a:lstStyle/>
                    <a:p>
                      <a:pPr algn="ctr" fontAlgn="ctr"/>
                      <a:r>
                        <a:rPr lang="en-US" sz="1600" b="0" i="0" u="none" strike="noStrike">
                          <a:solidFill>
                            <a:srgbClr val="000000"/>
                          </a:solidFill>
                          <a:effectLst/>
                          <a:latin typeface="Tw Cen MT" panose="020B0602020104020603" pitchFamily="34" charset="0"/>
                        </a:rPr>
                        <a:t>39</a:t>
                      </a:r>
                    </a:p>
                  </a:txBody>
                  <a:tcPr marL="9525" marR="9525" marT="9525" marB="0" anchor="ctr"/>
                </a:tc>
                <a:tc>
                  <a:txBody>
                    <a:bodyPr/>
                    <a:lstStyle/>
                    <a:p>
                      <a:pPr algn="ctr" rtl="0" fontAlgn="ctr"/>
                      <a:r>
                        <a:rPr lang="en-ID" sz="1600" b="0" i="0" u="none" strike="noStrike">
                          <a:solidFill>
                            <a:srgbClr val="000000"/>
                          </a:solidFill>
                          <a:effectLst/>
                          <a:latin typeface="Tw Cen MT" panose="020B0602020104020603" pitchFamily="34" charset="0"/>
                        </a:rPr>
                        <a:t>20</a:t>
                      </a:r>
                    </a:p>
                  </a:txBody>
                  <a:tcPr marL="9525" marR="9525" marT="9525" marB="0" anchor="ctr"/>
                </a:tc>
                <a:extLst>
                  <a:ext uri="{0D108BD9-81ED-4DB2-BD59-A6C34878D82A}">
                    <a16:rowId xmlns:a16="http://schemas.microsoft.com/office/drawing/2014/main" val="506421574"/>
                  </a:ext>
                </a:extLst>
              </a:tr>
              <a:tr h="161925">
                <a:tc>
                  <a:txBody>
                    <a:bodyPr/>
                    <a:lstStyle/>
                    <a:p>
                      <a:pPr algn="ctr" fontAlgn="ctr"/>
                      <a:r>
                        <a:rPr lang="en-US" sz="1600" u="none" strike="noStrike" dirty="0">
                          <a:effectLst/>
                          <a:latin typeface="Tw Cen MT" panose="020B0602020104020603" pitchFamily="34" charset="0"/>
                        </a:rPr>
                        <a:t>2</a:t>
                      </a:r>
                      <a:endParaRPr lang="en-US" sz="1600" b="0" i="0" u="none" strike="noStrike" dirty="0">
                        <a:solidFill>
                          <a:srgbClr val="000000"/>
                        </a:solidFill>
                        <a:effectLst/>
                        <a:latin typeface="Tw Cen MT" panose="020B0602020104020603" pitchFamily="34" charset="0"/>
                      </a:endParaRPr>
                    </a:p>
                  </a:txBody>
                  <a:tcPr marL="9525" marR="9525" marT="9525" marB="0" anchor="ctr"/>
                </a:tc>
                <a:tc gridSpan="2">
                  <a:txBody>
                    <a:bodyPr/>
                    <a:lstStyle/>
                    <a:p>
                      <a:pPr algn="l" fontAlgn="b"/>
                      <a:r>
                        <a:rPr lang="en-US" sz="1600" u="none" strike="noStrike">
                          <a:effectLst/>
                          <a:latin typeface="Tw Cen MT" panose="020B0602020104020603" pitchFamily="34" charset="0"/>
                        </a:rPr>
                        <a:t>Kalibrasi Internal</a:t>
                      </a:r>
                      <a:endParaRPr lang="en-US" sz="1600" b="0" i="0" u="none" strike="noStrike">
                        <a:solidFill>
                          <a:srgbClr val="000000"/>
                        </a:solidFill>
                        <a:effectLst/>
                        <a:latin typeface="Tw Cen MT" panose="020B0602020104020603" pitchFamily="34" charset="0"/>
                      </a:endParaRPr>
                    </a:p>
                  </a:txBody>
                  <a:tcPr marL="9525" marR="9525" marT="9525" marB="0" anchor="b"/>
                </a:tc>
                <a:tc hMerge="1">
                  <a:txBody>
                    <a:bodyPr/>
                    <a:lstStyle/>
                    <a:p>
                      <a:endParaRPr lang="en-US"/>
                    </a:p>
                  </a:txBody>
                  <a:tcPr/>
                </a:tc>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6</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9</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1</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10</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15</a:t>
                      </a:r>
                    </a:p>
                  </a:txBody>
                  <a:tcPr marL="9525" marR="9525" marT="9525" marB="0" anchor="ctr"/>
                </a:tc>
                <a:tc>
                  <a:txBody>
                    <a:bodyPr/>
                    <a:lstStyle/>
                    <a:p>
                      <a:pPr algn="ctr" fontAlgn="ctr"/>
                      <a:r>
                        <a:rPr lang="en-US" sz="1600" b="0" i="0" u="none" strike="noStrike">
                          <a:solidFill>
                            <a:srgbClr val="000000"/>
                          </a:solidFill>
                          <a:effectLst/>
                          <a:latin typeface="Tw Cen MT" panose="020B0602020104020603" pitchFamily="34" charset="0"/>
                        </a:rPr>
                        <a:t>12</a:t>
                      </a:r>
                    </a:p>
                  </a:txBody>
                  <a:tcPr marL="9525" marR="9525" marT="9525" marB="0" anchor="ctr"/>
                </a:tc>
                <a:tc>
                  <a:txBody>
                    <a:bodyPr/>
                    <a:lstStyle/>
                    <a:p>
                      <a:pPr algn="ctr" fontAlgn="ctr"/>
                      <a:r>
                        <a:rPr lang="en-US" sz="1600" b="0" i="0" u="none" strike="noStrike">
                          <a:solidFill>
                            <a:srgbClr val="000000"/>
                          </a:solidFill>
                          <a:effectLst/>
                          <a:latin typeface="Tw Cen MT" panose="020B0602020104020603" pitchFamily="34" charset="0"/>
                        </a:rPr>
                        <a:t>19</a:t>
                      </a:r>
                    </a:p>
                  </a:txBody>
                  <a:tcPr marL="9525" marR="9525" marT="9525" marB="0" anchor="ctr"/>
                </a:tc>
                <a:tc>
                  <a:txBody>
                    <a:bodyPr/>
                    <a:lstStyle/>
                    <a:p>
                      <a:pPr algn="ctr" rtl="0" fontAlgn="ctr"/>
                      <a:r>
                        <a:rPr lang="en-ID" sz="1600" b="0" i="0" u="none" strike="noStrike">
                          <a:solidFill>
                            <a:srgbClr val="000000"/>
                          </a:solidFill>
                          <a:effectLst/>
                          <a:latin typeface="Tw Cen MT" panose="020B0602020104020603" pitchFamily="34" charset="0"/>
                        </a:rPr>
                        <a:t>13</a:t>
                      </a:r>
                    </a:p>
                  </a:txBody>
                  <a:tcPr marL="9525" marR="9525" marT="9525" marB="0" anchor="ctr"/>
                </a:tc>
                <a:extLst>
                  <a:ext uri="{0D108BD9-81ED-4DB2-BD59-A6C34878D82A}">
                    <a16:rowId xmlns:a16="http://schemas.microsoft.com/office/drawing/2014/main" val="117173554"/>
                  </a:ext>
                </a:extLst>
              </a:tr>
              <a:tr h="161925">
                <a:tc>
                  <a:txBody>
                    <a:bodyPr/>
                    <a:lstStyle/>
                    <a:p>
                      <a:pPr algn="ctr" fontAlgn="ctr"/>
                      <a:r>
                        <a:rPr lang="en-US" sz="1600" u="none" strike="noStrike">
                          <a:effectLst/>
                          <a:latin typeface="Tw Cen MT" panose="020B0602020104020603" pitchFamily="34" charset="0"/>
                        </a:rPr>
                        <a:t>3</a:t>
                      </a:r>
                      <a:endParaRPr lang="en-US" sz="1600" b="0" i="0" u="none" strike="noStrike">
                        <a:solidFill>
                          <a:srgbClr val="000000"/>
                        </a:solidFill>
                        <a:effectLst/>
                        <a:latin typeface="Tw Cen MT" panose="020B0602020104020603" pitchFamily="34" charset="0"/>
                      </a:endParaRPr>
                    </a:p>
                  </a:txBody>
                  <a:tcPr marL="9525" marR="9525" marT="9525" marB="0" anchor="ctr"/>
                </a:tc>
                <a:tc gridSpan="2">
                  <a:txBody>
                    <a:bodyPr/>
                    <a:lstStyle/>
                    <a:p>
                      <a:pPr algn="l" fontAlgn="b"/>
                      <a:r>
                        <a:rPr lang="en-US" sz="1600" u="none" strike="noStrike">
                          <a:effectLst/>
                          <a:latin typeface="Tw Cen MT" panose="020B0602020104020603" pitchFamily="34" charset="0"/>
                        </a:rPr>
                        <a:t>Pemeliharaan oleh P III</a:t>
                      </a:r>
                      <a:endParaRPr lang="en-US" sz="1600" b="0" i="0" u="none" strike="noStrike">
                        <a:solidFill>
                          <a:srgbClr val="000000"/>
                        </a:solidFill>
                        <a:effectLst/>
                        <a:latin typeface="Tw Cen MT" panose="020B0602020104020603" pitchFamily="34" charset="0"/>
                      </a:endParaRPr>
                    </a:p>
                  </a:txBody>
                  <a:tcPr marL="9525" marR="9525" marT="9525" marB="0" anchor="b"/>
                </a:tc>
                <a:tc hMerge="1">
                  <a:txBody>
                    <a:bodyPr/>
                    <a:lstStyle/>
                    <a:p>
                      <a:endParaRPr lang="en-US"/>
                    </a:p>
                  </a:txBody>
                  <a:tcPr/>
                </a:tc>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 </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tc>
                <a:tc>
                  <a:txBody>
                    <a:bodyPr/>
                    <a:lstStyle/>
                    <a:p>
                      <a:pPr algn="ctr" fontAlgn="ctr"/>
                      <a:r>
                        <a:rPr lang="en-US" sz="1600" b="0" i="0" u="none" strike="noStrike">
                          <a:solidFill>
                            <a:srgbClr val="000000"/>
                          </a:solidFill>
                          <a:effectLst/>
                          <a:latin typeface="Tw Cen MT" panose="020B0602020104020603" pitchFamily="34" charset="0"/>
                        </a:rPr>
                        <a:t> </a:t>
                      </a:r>
                    </a:p>
                  </a:txBody>
                  <a:tcPr marL="9525" marR="9525" marT="9525" marB="0" anchor="ctr"/>
                </a:tc>
                <a:tc>
                  <a:txBody>
                    <a:bodyPr/>
                    <a:lstStyle/>
                    <a:p>
                      <a:pPr algn="ctr" fontAlgn="ctr"/>
                      <a:r>
                        <a:rPr lang="en-US" sz="1600" b="0" i="0" u="none" strike="noStrike">
                          <a:solidFill>
                            <a:srgbClr val="000000"/>
                          </a:solidFill>
                          <a:effectLst/>
                          <a:latin typeface="Tw Cen MT" panose="020B0602020104020603" pitchFamily="34" charset="0"/>
                        </a:rPr>
                        <a:t> </a:t>
                      </a:r>
                    </a:p>
                  </a:txBody>
                  <a:tcPr marL="9525" marR="9525" marT="9525" marB="0" anchor="ctr"/>
                </a:tc>
                <a:tc>
                  <a:txBody>
                    <a:bodyPr/>
                    <a:lstStyle/>
                    <a:p>
                      <a:pPr algn="ctr" rtl="0" fontAlgn="ctr"/>
                      <a:r>
                        <a:rPr lang="en-ID" sz="1600" b="0" i="0" u="none" strike="noStrike">
                          <a:solidFill>
                            <a:srgbClr val="000000"/>
                          </a:solidFill>
                          <a:effectLst/>
                          <a:latin typeface="Tw Cen MT" panose="020B0602020104020603" pitchFamily="34" charset="0"/>
                        </a:rPr>
                        <a:t> </a:t>
                      </a:r>
                    </a:p>
                  </a:txBody>
                  <a:tcPr marL="9525" marR="9525" marT="9525" marB="0" anchor="ctr"/>
                </a:tc>
                <a:extLst>
                  <a:ext uri="{0D108BD9-81ED-4DB2-BD59-A6C34878D82A}">
                    <a16:rowId xmlns:a16="http://schemas.microsoft.com/office/drawing/2014/main" val="1408561"/>
                  </a:ext>
                </a:extLst>
              </a:tr>
              <a:tr h="161925">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l" fontAlgn="b"/>
                      <a:r>
                        <a:rPr lang="en-US" sz="1600" u="none" strike="noStrike">
                          <a:effectLst/>
                          <a:latin typeface="Tw Cen MT" panose="020B0602020104020603" pitchFamily="34" charset="0"/>
                        </a:rPr>
                        <a:t>Kalibrasi Eksternal Alat Medis</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rtl="0" fontAlgn="ctr"/>
                      <a:r>
                        <a:rPr lang="en-US" sz="1600" b="0" i="0" u="none" strike="noStrike" dirty="0">
                          <a:solidFill>
                            <a:srgbClr val="0C0C0C"/>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tc>
                <a:tc>
                  <a:txBody>
                    <a:bodyPr/>
                    <a:lstStyle/>
                    <a:p>
                      <a:pPr algn="ctr" fontAlgn="ctr"/>
                      <a:r>
                        <a:rPr lang="en-ID" sz="1600" b="0" i="0" u="none" strike="noStrike">
                          <a:solidFill>
                            <a:srgbClr val="000000"/>
                          </a:solidFill>
                          <a:effectLst/>
                          <a:latin typeface="Tw Cen MT" panose="020B0602020104020603" pitchFamily="34" charset="0"/>
                        </a:rPr>
                        <a:t>-</a:t>
                      </a:r>
                    </a:p>
                  </a:txBody>
                  <a:tcPr marL="9525" marR="9525" marT="9525" marB="0" anchor="ctr"/>
                </a:tc>
                <a:extLst>
                  <a:ext uri="{0D108BD9-81ED-4DB2-BD59-A6C34878D82A}">
                    <a16:rowId xmlns:a16="http://schemas.microsoft.com/office/drawing/2014/main" val="2287436123"/>
                  </a:ext>
                </a:extLst>
              </a:tr>
              <a:tr h="161925">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l" fontAlgn="b"/>
                      <a:r>
                        <a:rPr lang="en-US" sz="1600" u="none" strike="noStrike">
                          <a:effectLst/>
                          <a:latin typeface="Tw Cen MT" panose="020B0602020104020603" pitchFamily="34" charset="0"/>
                        </a:rPr>
                        <a:t>Uji Kesesuaian</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rtl="0" fontAlgn="ctr"/>
                      <a:r>
                        <a:rPr lang="en-US" sz="1600" b="0" i="0" u="none" strike="noStrike" dirty="0">
                          <a:solidFill>
                            <a:srgbClr val="0C0C0C"/>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tc>
                <a:tc>
                  <a:txBody>
                    <a:bodyPr/>
                    <a:lstStyle/>
                    <a:p>
                      <a:pPr algn="ctr" fontAlgn="ctr"/>
                      <a:r>
                        <a:rPr lang="en-ID" sz="1600" b="0" i="0" u="none" strike="noStrike">
                          <a:solidFill>
                            <a:srgbClr val="000000"/>
                          </a:solidFill>
                          <a:effectLst/>
                          <a:latin typeface="Tw Cen MT" panose="020B0602020104020603" pitchFamily="34" charset="0"/>
                        </a:rPr>
                        <a:t>-</a:t>
                      </a:r>
                    </a:p>
                  </a:txBody>
                  <a:tcPr marL="9525" marR="9525" marT="9525" marB="0" anchor="ctr"/>
                </a:tc>
                <a:extLst>
                  <a:ext uri="{0D108BD9-81ED-4DB2-BD59-A6C34878D82A}">
                    <a16:rowId xmlns:a16="http://schemas.microsoft.com/office/drawing/2014/main" val="54360424"/>
                  </a:ext>
                </a:extLst>
              </a:tr>
              <a:tr h="161925">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l" fontAlgn="b"/>
                      <a:r>
                        <a:rPr lang="en-US" sz="1600" u="none" strike="noStrike">
                          <a:effectLst/>
                          <a:latin typeface="Tw Cen MT" panose="020B0602020104020603" pitchFamily="34" charset="0"/>
                        </a:rPr>
                        <a:t>Penggantian Spare Part</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1</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1</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latin typeface="Tw Cen MT" panose="020B0602020104020603" pitchFamily="34" charset="0"/>
                        </a:rPr>
                        <a:t>7</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7</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rtl="0" fontAlgn="ctr"/>
                      <a:r>
                        <a:rPr lang="en-ID" sz="16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3485114241"/>
                  </a:ext>
                </a:extLst>
              </a:tr>
            </a:tbl>
          </a:graphicData>
        </a:graphic>
      </p:graphicFrame>
      <p:sp>
        <p:nvSpPr>
          <p:cNvPr id="11" name="Rounded Rectangle 5">
            <a:extLst>
              <a:ext uri="{FF2B5EF4-FFF2-40B4-BE49-F238E27FC236}">
                <a16:creationId xmlns:a16="http://schemas.microsoft.com/office/drawing/2014/main" id="{0751FEC5-5881-4214-AEE3-B8ED22306378}"/>
              </a:ext>
            </a:extLst>
          </p:cNvPr>
          <p:cNvSpPr/>
          <p:nvPr/>
        </p:nvSpPr>
        <p:spPr>
          <a:xfrm>
            <a:off x="1310264" y="481867"/>
            <a:ext cx="3435903" cy="519377"/>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IPS RS MEDIS</a:t>
            </a:r>
            <a:endParaRPr lang="en-US" sz="2800" dirty="0">
              <a:solidFill>
                <a:schemeClr val="bg1"/>
              </a:solidFill>
              <a:latin typeface="Tw Cen MT Condensed" panose="020B0606020104020203" pitchFamily="34" charset="0"/>
            </a:endParaRPr>
          </a:p>
        </p:txBody>
      </p:sp>
      <p:pic>
        <p:nvPicPr>
          <p:cNvPr id="12" name="Picture 11">
            <a:extLst>
              <a:ext uri="{FF2B5EF4-FFF2-40B4-BE49-F238E27FC236}">
                <a16:creationId xmlns:a16="http://schemas.microsoft.com/office/drawing/2014/main" id="{DA12AE45-7365-40AF-AE7B-BD5E4712E873}"/>
              </a:ext>
            </a:extLst>
          </p:cNvPr>
          <p:cNvPicPr>
            <a:picLocks noChangeAspect="1"/>
          </p:cNvPicPr>
          <p:nvPr/>
        </p:nvPicPr>
        <p:blipFill>
          <a:blip r:embed="rId2"/>
          <a:stretch>
            <a:fillRect/>
          </a:stretch>
        </p:blipFill>
        <p:spPr>
          <a:xfrm>
            <a:off x="556335" y="406686"/>
            <a:ext cx="652329" cy="652329"/>
          </a:xfrm>
          <a:prstGeom prst="rect">
            <a:avLst/>
          </a:prstGeom>
        </p:spPr>
      </p:pic>
    </p:spTree>
    <p:extLst>
      <p:ext uri="{BB962C8B-B14F-4D97-AF65-F5344CB8AC3E}">
        <p14:creationId xmlns:p14="http://schemas.microsoft.com/office/powerpoint/2010/main" val="15731279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43A8222-6CC6-4A71-928B-3736633C9C39}"/>
              </a:ext>
            </a:extLst>
          </p:cNvPr>
          <p:cNvGraphicFramePr>
            <a:graphicFrameLocks noGrp="1"/>
          </p:cNvGraphicFramePr>
          <p:nvPr>
            <p:extLst>
              <p:ext uri="{D42A27DB-BD31-4B8C-83A1-F6EECF244321}">
                <p14:modId xmlns:p14="http://schemas.microsoft.com/office/powerpoint/2010/main" val="3280629776"/>
              </p:ext>
            </p:extLst>
          </p:nvPr>
        </p:nvGraphicFramePr>
        <p:xfrm>
          <a:off x="481747" y="875364"/>
          <a:ext cx="9736311" cy="5882965"/>
        </p:xfrm>
        <a:graphic>
          <a:graphicData uri="http://schemas.openxmlformats.org/drawingml/2006/table">
            <a:tbl>
              <a:tblPr firstRow="1" bandRow="1"/>
              <a:tblGrid>
                <a:gridCol w="385856">
                  <a:extLst>
                    <a:ext uri="{9D8B030D-6E8A-4147-A177-3AD203B41FA5}">
                      <a16:colId xmlns:a16="http://schemas.microsoft.com/office/drawing/2014/main" val="20000"/>
                    </a:ext>
                  </a:extLst>
                </a:gridCol>
                <a:gridCol w="2093128">
                  <a:extLst>
                    <a:ext uri="{9D8B030D-6E8A-4147-A177-3AD203B41FA5}">
                      <a16:colId xmlns:a16="http://schemas.microsoft.com/office/drawing/2014/main" val="20001"/>
                    </a:ext>
                  </a:extLst>
                </a:gridCol>
                <a:gridCol w="799999">
                  <a:extLst>
                    <a:ext uri="{9D8B030D-6E8A-4147-A177-3AD203B41FA5}">
                      <a16:colId xmlns:a16="http://schemas.microsoft.com/office/drawing/2014/main" val="20002"/>
                    </a:ext>
                  </a:extLst>
                </a:gridCol>
                <a:gridCol w="781826">
                  <a:extLst>
                    <a:ext uri="{9D8B030D-6E8A-4147-A177-3AD203B41FA5}">
                      <a16:colId xmlns:a16="http://schemas.microsoft.com/office/drawing/2014/main" val="661669884"/>
                    </a:ext>
                  </a:extLst>
                </a:gridCol>
                <a:gridCol w="810786">
                  <a:extLst>
                    <a:ext uri="{9D8B030D-6E8A-4147-A177-3AD203B41FA5}">
                      <a16:colId xmlns:a16="http://schemas.microsoft.com/office/drawing/2014/main" val="4029743057"/>
                    </a:ext>
                  </a:extLst>
                </a:gridCol>
                <a:gridCol w="810786">
                  <a:extLst>
                    <a:ext uri="{9D8B030D-6E8A-4147-A177-3AD203B41FA5}">
                      <a16:colId xmlns:a16="http://schemas.microsoft.com/office/drawing/2014/main" val="760004235"/>
                    </a:ext>
                  </a:extLst>
                </a:gridCol>
                <a:gridCol w="810786">
                  <a:extLst>
                    <a:ext uri="{9D8B030D-6E8A-4147-A177-3AD203B41FA5}">
                      <a16:colId xmlns:a16="http://schemas.microsoft.com/office/drawing/2014/main" val="3109883026"/>
                    </a:ext>
                  </a:extLst>
                </a:gridCol>
                <a:gridCol w="810786">
                  <a:extLst>
                    <a:ext uri="{9D8B030D-6E8A-4147-A177-3AD203B41FA5}">
                      <a16:colId xmlns:a16="http://schemas.microsoft.com/office/drawing/2014/main" val="1431707914"/>
                    </a:ext>
                  </a:extLst>
                </a:gridCol>
                <a:gridCol w="810786">
                  <a:extLst>
                    <a:ext uri="{9D8B030D-6E8A-4147-A177-3AD203B41FA5}">
                      <a16:colId xmlns:a16="http://schemas.microsoft.com/office/drawing/2014/main" val="2112645911"/>
                    </a:ext>
                  </a:extLst>
                </a:gridCol>
                <a:gridCol w="810786">
                  <a:extLst>
                    <a:ext uri="{9D8B030D-6E8A-4147-A177-3AD203B41FA5}">
                      <a16:colId xmlns:a16="http://schemas.microsoft.com/office/drawing/2014/main" val="1032134144"/>
                    </a:ext>
                  </a:extLst>
                </a:gridCol>
                <a:gridCol w="810786">
                  <a:extLst>
                    <a:ext uri="{9D8B030D-6E8A-4147-A177-3AD203B41FA5}">
                      <a16:colId xmlns:a16="http://schemas.microsoft.com/office/drawing/2014/main" val="970073597"/>
                    </a:ext>
                  </a:extLst>
                </a:gridCol>
              </a:tblGrid>
              <a:tr h="417058">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b="1" u="none" strike="noStrike" dirty="0">
                          <a:solidFill>
                            <a:schemeClr val="tx2"/>
                          </a:solidFill>
                          <a:effectLst/>
                          <a:latin typeface="Tw Cen MT" panose="020B0602020104020603" pitchFamily="34" charset="0"/>
                          <a:ea typeface="Verdana" pitchFamily="34" charset="0"/>
                        </a:rPr>
                        <a:t>NO</a:t>
                      </a:r>
                      <a:endParaRPr lang="en-US" sz="1400" b="1"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solid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b="1" u="none" strike="noStrike" dirty="0">
                          <a:solidFill>
                            <a:schemeClr val="tx2"/>
                          </a:solidFill>
                          <a:effectLst/>
                          <a:latin typeface="Tw Cen MT" panose="020B0602020104020603" pitchFamily="34" charset="0"/>
                          <a:ea typeface="Verdana" pitchFamily="34" charset="0"/>
                        </a:rPr>
                        <a:t>KEGIATAN/ TINDAKAN</a:t>
                      </a:r>
                      <a:endParaRPr lang="en-US" sz="1400" b="1"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solid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b="1" u="none" strike="noStrike" dirty="0">
                          <a:solidFill>
                            <a:schemeClr val="tx2"/>
                          </a:solidFill>
                          <a:effectLst/>
                          <a:latin typeface="Tw Cen MT" panose="020B0602020104020603" pitchFamily="34" charset="0"/>
                          <a:ea typeface="Verdana" pitchFamily="34" charset="0"/>
                        </a:rPr>
                        <a:t>JAN</a:t>
                      </a:r>
                      <a:endParaRPr lang="en-US" sz="1400" b="1"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solidFill>
                  </a:tcP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FEB</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solidFill>
                  </a:tcP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MAR</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solidFill>
                  </a:tcP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APR</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solidFill>
                  </a:tcP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MEI</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solidFill>
                  </a:tcP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JUN</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solidFill>
                  </a:tcP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JUL</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solidFill>
                  </a:tcP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AGST</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solidFill>
                  </a:tcP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SEP</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solidFill>
                  </a:tcPr>
                </a:tc>
                <a:extLst>
                  <a:ext uri="{0D108BD9-81ED-4DB2-BD59-A6C34878D82A}">
                    <a16:rowId xmlns:a16="http://schemas.microsoft.com/office/drawing/2014/main" val="10000"/>
                  </a:ext>
                </a:extLst>
              </a:tr>
              <a:tr h="31331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1</a:t>
                      </a:r>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solidFill>
                            <a:schemeClr val="tx2"/>
                          </a:solidFill>
                          <a:effectLst/>
                          <a:latin typeface="Tw Cen MT" panose="020B0602020104020603" pitchFamily="34" charset="0"/>
                          <a:ea typeface="Verdana"/>
                        </a:rPr>
                        <a:t>Pemeriksaan</a:t>
                      </a:r>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pasien</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1331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Klinik</a:t>
                      </a:r>
                      <a:r>
                        <a:rPr lang="en-US" sz="1400" u="none" strike="noStrike" baseline="0" dirty="0">
                          <a:solidFill>
                            <a:schemeClr val="tx2"/>
                          </a:solidFill>
                          <a:effectLst/>
                          <a:latin typeface="Tw Cen MT" panose="020B0602020104020603" pitchFamily="34" charset="0"/>
                          <a:ea typeface="Verdana"/>
                        </a:rPr>
                        <a:t> Jiwa </a:t>
                      </a:r>
                      <a:r>
                        <a:rPr lang="en-US" sz="1400" u="none" strike="noStrike" baseline="0" dirty="0" err="1">
                          <a:solidFill>
                            <a:schemeClr val="tx2"/>
                          </a:solidFill>
                          <a:effectLst/>
                          <a:latin typeface="Tw Cen MT" panose="020B0602020104020603" pitchFamily="34" charset="0"/>
                          <a:ea typeface="Verdana"/>
                        </a:rPr>
                        <a:t>Dewasa</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200" dirty="0">
                          <a:latin typeface="Tw Cen MT" panose="020B0602020104020603" pitchFamily="34" charset="0"/>
                        </a:rPr>
                        <a:t>2229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2122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a:solidFill>
                            <a:srgbClr val="000000"/>
                          </a:solidFill>
                          <a:effectLst/>
                          <a:latin typeface="Tw Cen MT" panose="020B0602020104020603" pitchFamily="34" charset="0"/>
                        </a:rPr>
                        <a:t>2347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2358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2184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2261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2198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2292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2268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22172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Klinik NAPZA</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200" dirty="0">
                          <a:latin typeface="Tw Cen MT" panose="020B0602020104020603" pitchFamily="34" charset="0"/>
                        </a:rPr>
                        <a:t>6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2172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Klinik </a:t>
                      </a:r>
                      <a:r>
                        <a:rPr lang="en-US" sz="1400" u="none" strike="noStrike" dirty="0" err="1">
                          <a:solidFill>
                            <a:schemeClr val="tx2"/>
                          </a:solidFill>
                          <a:effectLst/>
                          <a:latin typeface="Tw Cen MT" panose="020B0602020104020603" pitchFamily="34" charset="0"/>
                          <a:ea typeface="Verdana"/>
                        </a:rPr>
                        <a:t>Geriatri</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200" dirty="0">
                          <a:latin typeface="Tw Cen MT" panose="020B0602020104020603" pitchFamily="34" charset="0"/>
                        </a:rPr>
                        <a:t>179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180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214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205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177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173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145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184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156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5"/>
                  </a:ext>
                </a:extLst>
              </a:tr>
              <a:tr h="42629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Penerbitan</a:t>
                      </a:r>
                      <a:r>
                        <a:rPr lang="en-US" sz="1400" u="none" strike="noStrike" dirty="0">
                          <a:solidFill>
                            <a:schemeClr val="tx2"/>
                          </a:solidFill>
                          <a:effectLst/>
                          <a:latin typeface="Tw Cen MT" panose="020B0602020104020603" pitchFamily="34" charset="0"/>
                          <a:ea typeface="Verdana"/>
                        </a:rPr>
                        <a:t> SK </a:t>
                      </a:r>
                      <a:r>
                        <a:rPr lang="en-US" sz="1400" u="none" strike="noStrike" dirty="0" err="1">
                          <a:solidFill>
                            <a:schemeClr val="tx2"/>
                          </a:solidFill>
                          <a:effectLst/>
                          <a:latin typeface="Tw Cen MT" panose="020B0602020104020603" pitchFamily="34" charset="0"/>
                          <a:ea typeface="Verdana"/>
                        </a:rPr>
                        <a:t>Bebas</a:t>
                      </a:r>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Narkoba</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200" dirty="0">
                          <a:latin typeface="Tw Cen MT" panose="020B0602020104020603" pitchFamily="34" charset="0"/>
                        </a:rPr>
                        <a:t>114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31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105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76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23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87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103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69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21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1331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Penerbitan</a:t>
                      </a:r>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Sk</a:t>
                      </a:r>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Sehat</a:t>
                      </a:r>
                      <a:r>
                        <a:rPr lang="en-US" sz="1400" u="none" strike="noStrike" dirty="0">
                          <a:solidFill>
                            <a:schemeClr val="tx2"/>
                          </a:solidFill>
                          <a:effectLst/>
                          <a:latin typeface="Tw Cen MT" panose="020B0602020104020603" pitchFamily="34" charset="0"/>
                          <a:ea typeface="Verdana"/>
                        </a:rPr>
                        <a:t> Jiwa</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200" dirty="0">
                          <a:latin typeface="Tw Cen MT" panose="020B0602020104020603" pitchFamily="34" charset="0"/>
                        </a:rPr>
                        <a:t>94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44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86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71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18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52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265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77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32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7"/>
                  </a:ext>
                </a:extLst>
              </a:tr>
              <a:tr h="31331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Penerbitan</a:t>
                      </a:r>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Sehat</a:t>
                      </a:r>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Fisik</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200" dirty="0">
                          <a:latin typeface="Tw Cen MT" panose="020B0602020104020603" pitchFamily="34" charset="0"/>
                        </a:rPr>
                        <a:t>98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38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97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66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43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177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59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26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1331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Penerbitan</a:t>
                      </a:r>
                      <a:r>
                        <a:rPr lang="en-US" sz="1400" u="none" strike="noStrike" dirty="0">
                          <a:solidFill>
                            <a:schemeClr val="tx2"/>
                          </a:solidFill>
                          <a:effectLst/>
                          <a:latin typeface="Tw Cen MT" panose="020B0602020104020603" pitchFamily="34" charset="0"/>
                          <a:ea typeface="Verdana"/>
                        </a:rPr>
                        <a:t> SK </a:t>
                      </a:r>
                      <a:r>
                        <a:rPr lang="en-US" sz="1400" u="none" strike="noStrike" dirty="0" err="1">
                          <a:solidFill>
                            <a:schemeClr val="tx2"/>
                          </a:solidFill>
                          <a:effectLst/>
                          <a:latin typeface="Tw Cen MT" panose="020B0602020104020603" pitchFamily="34" charset="0"/>
                          <a:ea typeface="Verdana"/>
                        </a:rPr>
                        <a:t>Sakit</a:t>
                      </a:r>
                      <a:r>
                        <a:rPr lang="en-US" sz="1400" u="none" strike="noStrike" dirty="0">
                          <a:solidFill>
                            <a:schemeClr val="tx2"/>
                          </a:solidFill>
                          <a:effectLst/>
                          <a:latin typeface="Tw Cen MT" panose="020B0602020104020603" pitchFamily="34" charset="0"/>
                          <a:ea typeface="Verdana"/>
                        </a:rPr>
                        <a:t> Jiwa</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200" dirty="0">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44546A"/>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44546A"/>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9"/>
                  </a:ext>
                </a:extLst>
              </a:tr>
              <a:tr h="42629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Pemeriksaan</a:t>
                      </a:r>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Visum</a:t>
                      </a:r>
                      <a:r>
                        <a:rPr lang="en-US" sz="1400" u="none" strike="noStrike" dirty="0">
                          <a:solidFill>
                            <a:schemeClr val="tx2"/>
                          </a:solidFill>
                          <a:effectLst/>
                          <a:latin typeface="Tw Cen MT" panose="020B0602020104020603" pitchFamily="34" charset="0"/>
                          <a:ea typeface="Verdana"/>
                        </a:rPr>
                        <a:t> et </a:t>
                      </a:r>
                      <a:r>
                        <a:rPr lang="en-US" sz="1400" u="none" strike="noStrike" dirty="0" err="1">
                          <a:solidFill>
                            <a:schemeClr val="tx2"/>
                          </a:solidFill>
                          <a:effectLst/>
                          <a:latin typeface="Tw Cen MT" panose="020B0602020104020603" pitchFamily="34" charset="0"/>
                          <a:ea typeface="Verdana"/>
                        </a:rPr>
                        <a:t>Ripertum</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2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44546A"/>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44546A"/>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154061326"/>
                  </a:ext>
                </a:extLst>
              </a:tr>
              <a:tr h="22172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Klinik Anak</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2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3522837362"/>
                  </a:ext>
                </a:extLst>
              </a:tr>
              <a:tr h="22172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Klinik Saraf</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200" dirty="0">
                          <a:latin typeface="Tw Cen MT" panose="020B0602020104020603" pitchFamily="34" charset="0"/>
                        </a:rPr>
                        <a:t>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Tw Cen MT" panose="020B0602020104020603" pitchFamily="34" charset="0"/>
                        </a:rPr>
                        <a:t>41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33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47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44546A"/>
                          </a:solidFill>
                          <a:effectLst/>
                          <a:latin typeface="Tw Cen MT" panose="020B0602020104020603" pitchFamily="34" charset="0"/>
                        </a:rPr>
                        <a:t>49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44546A"/>
                          </a:solidFill>
                          <a:effectLst/>
                          <a:latin typeface="Tw Cen MT" panose="020B0602020104020603" pitchFamily="34" charset="0"/>
                        </a:rPr>
                        <a:t>41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347969636"/>
                  </a:ext>
                </a:extLst>
              </a:tr>
              <a:tr h="31331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Klinik</a:t>
                      </a:r>
                      <a:r>
                        <a:rPr lang="en-US" sz="1400" u="none" strike="noStrike" baseline="0" dirty="0">
                          <a:solidFill>
                            <a:schemeClr val="tx2"/>
                          </a:solidFill>
                          <a:effectLst/>
                          <a:latin typeface="Tw Cen MT" panose="020B0602020104020603" pitchFamily="34" charset="0"/>
                          <a:ea typeface="Verdana"/>
                        </a:rPr>
                        <a:t> Kulit dan </a:t>
                      </a:r>
                      <a:r>
                        <a:rPr lang="en-US" sz="1400" u="none" strike="noStrike" baseline="0" dirty="0" err="1">
                          <a:solidFill>
                            <a:schemeClr val="tx2"/>
                          </a:solidFill>
                          <a:effectLst/>
                          <a:latin typeface="Tw Cen MT" panose="020B0602020104020603" pitchFamily="34" charset="0"/>
                          <a:ea typeface="Verdana"/>
                        </a:rPr>
                        <a:t>Kelamin</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200" dirty="0">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44546A"/>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44546A"/>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2427115016"/>
                  </a:ext>
                </a:extLst>
              </a:tr>
              <a:tr h="31331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Klinik </a:t>
                      </a:r>
                      <a:r>
                        <a:rPr lang="en-US" sz="1400" u="none" strike="noStrike" dirty="0" err="1">
                          <a:solidFill>
                            <a:schemeClr val="tx2"/>
                          </a:solidFill>
                          <a:effectLst/>
                          <a:latin typeface="Tw Cen MT" panose="020B0602020104020603" pitchFamily="34" charset="0"/>
                          <a:ea typeface="Verdana"/>
                        </a:rPr>
                        <a:t>Penyakit</a:t>
                      </a:r>
                      <a:r>
                        <a:rPr lang="en-US" sz="1400" u="none" strike="noStrike" baseline="0" dirty="0">
                          <a:solidFill>
                            <a:schemeClr val="tx2"/>
                          </a:solidFill>
                          <a:effectLst/>
                          <a:latin typeface="Tw Cen MT" panose="020B0602020104020603" pitchFamily="34" charset="0"/>
                          <a:ea typeface="Verdana"/>
                        </a:rPr>
                        <a:t> </a:t>
                      </a:r>
                      <a:r>
                        <a:rPr lang="en-US" sz="1400" u="none" strike="noStrike" baseline="0" dirty="0" err="1">
                          <a:solidFill>
                            <a:schemeClr val="tx2"/>
                          </a:solidFill>
                          <a:effectLst/>
                          <a:latin typeface="Tw Cen MT" panose="020B0602020104020603" pitchFamily="34" charset="0"/>
                          <a:ea typeface="Verdana"/>
                        </a:rPr>
                        <a:t>Dalam</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200" dirty="0">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18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44546A"/>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44546A"/>
                          </a:solidFill>
                          <a:effectLst/>
                          <a:latin typeface="Tw Cen MT" panose="020B0602020104020603" pitchFamily="34" charset="0"/>
                        </a:rPr>
                        <a:t>15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345850494"/>
                  </a:ext>
                </a:extLst>
              </a:tr>
              <a:tr h="42629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Klinik </a:t>
                      </a:r>
                      <a:r>
                        <a:rPr lang="en-US" sz="1400" u="none" strike="noStrike" dirty="0" err="1">
                          <a:solidFill>
                            <a:schemeClr val="tx2"/>
                          </a:solidFill>
                          <a:effectLst/>
                          <a:latin typeface="Tw Cen MT" panose="020B0602020104020603" pitchFamily="34" charset="0"/>
                          <a:ea typeface="Verdana"/>
                        </a:rPr>
                        <a:t>Kandungan</a:t>
                      </a:r>
                      <a:r>
                        <a:rPr lang="en-US" sz="1400" u="none" strike="noStrike" dirty="0">
                          <a:solidFill>
                            <a:schemeClr val="tx2"/>
                          </a:solidFill>
                          <a:effectLst/>
                          <a:latin typeface="Tw Cen MT" panose="020B0602020104020603" pitchFamily="34" charset="0"/>
                          <a:ea typeface="Verdana"/>
                        </a:rPr>
                        <a:t> &amp; </a:t>
                      </a:r>
                      <a:r>
                        <a:rPr lang="en-US" sz="1400" u="none" strike="noStrike" dirty="0" err="1">
                          <a:solidFill>
                            <a:schemeClr val="tx2"/>
                          </a:solidFill>
                          <a:effectLst/>
                          <a:latin typeface="Tw Cen MT" panose="020B0602020104020603" pitchFamily="34" charset="0"/>
                          <a:ea typeface="Verdana"/>
                        </a:rPr>
                        <a:t>Kebidanan</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2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4153831112"/>
                  </a:ext>
                </a:extLst>
              </a:tr>
              <a:tr h="31331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Klinik </a:t>
                      </a:r>
                      <a:r>
                        <a:rPr lang="en-US" sz="1400" u="none" strike="noStrike" dirty="0" err="1">
                          <a:solidFill>
                            <a:schemeClr val="tx2"/>
                          </a:solidFill>
                          <a:effectLst/>
                          <a:latin typeface="Tw Cen MT" panose="020B0602020104020603" pitchFamily="34" charset="0"/>
                          <a:ea typeface="Verdana"/>
                        </a:rPr>
                        <a:t>Rehablititasi</a:t>
                      </a:r>
                      <a:r>
                        <a:rPr lang="en-US" sz="1400" u="none" strike="noStrike" dirty="0">
                          <a:solidFill>
                            <a:schemeClr val="tx2"/>
                          </a:solidFill>
                          <a:effectLst/>
                          <a:latin typeface="Tw Cen MT" panose="020B0602020104020603" pitchFamily="34" charset="0"/>
                          <a:ea typeface="Verdana"/>
                        </a:rPr>
                        <a:t> Medik</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2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491790108"/>
                  </a:ext>
                </a:extLst>
              </a:tr>
              <a:tr h="313318">
                <a:tc>
                  <a:txBody>
                    <a:body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400" b="0" i="0" u="none" strike="noStrike" dirty="0">
                          <a:solidFill>
                            <a:schemeClr val="tx2"/>
                          </a:solidFill>
                          <a:effectLst/>
                          <a:latin typeface="Tw Cen MT" panose="020B0602020104020603" pitchFamily="34" charset="0"/>
                          <a:ea typeface="Verdana"/>
                        </a:rPr>
                        <a:t>- </a:t>
                      </a:r>
                      <a:r>
                        <a:rPr lang="en-US" sz="1400" b="0" i="0" u="none" strike="noStrike" dirty="0" err="1">
                          <a:solidFill>
                            <a:schemeClr val="tx2"/>
                          </a:solidFill>
                          <a:effectLst/>
                          <a:latin typeface="Tw Cen MT" panose="020B0602020104020603" pitchFamily="34" charset="0"/>
                          <a:ea typeface="Verdana"/>
                        </a:rPr>
                        <a:t>Klinik</a:t>
                      </a:r>
                      <a:r>
                        <a:rPr lang="en-US" sz="1400" b="0" i="0" u="none" strike="noStrike" dirty="0">
                          <a:solidFill>
                            <a:schemeClr val="tx2"/>
                          </a:solidFill>
                          <a:effectLst/>
                          <a:latin typeface="Tw Cen MT" panose="020B0602020104020603" pitchFamily="34" charset="0"/>
                          <a:ea typeface="Verdana"/>
                        </a:rPr>
                        <a:t> </a:t>
                      </a:r>
                      <a:r>
                        <a:rPr lang="en-US" sz="1400" b="0" i="0" u="none" strike="noStrike" dirty="0" err="1">
                          <a:solidFill>
                            <a:schemeClr val="tx2"/>
                          </a:solidFill>
                          <a:effectLst/>
                          <a:latin typeface="Tw Cen MT" panose="020B0602020104020603" pitchFamily="34" charset="0"/>
                          <a:ea typeface="Verdana"/>
                        </a:rPr>
                        <a:t>Mediko</a:t>
                      </a:r>
                      <a:r>
                        <a:rPr lang="en-US" sz="1400" b="0" i="0" u="none" strike="noStrike" dirty="0">
                          <a:solidFill>
                            <a:schemeClr val="tx2"/>
                          </a:solidFill>
                          <a:effectLst/>
                          <a:latin typeface="Tw Cen MT" panose="020B0602020104020603" pitchFamily="34" charset="0"/>
                          <a:ea typeface="Verdana"/>
                        </a:rPr>
                        <a:t> Legal</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200" dirty="0">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44546A"/>
                          </a:solidFill>
                          <a:effectLst/>
                          <a:latin typeface="Tw Cen MT" panose="020B0602020104020603" pitchFamily="34" charset="0"/>
                        </a:rPr>
                        <a:t>135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44546A"/>
                          </a:solidFill>
                          <a:effectLst/>
                          <a:latin typeface="Tw Cen MT" panose="020B0602020104020603" pitchFamily="34" charset="0"/>
                        </a:rPr>
                        <a:t>87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44546A"/>
                          </a:solidFill>
                          <a:effectLst/>
                          <a:latin typeface="Tw Cen MT" panose="020B0602020104020603" pitchFamily="34" charset="0"/>
                        </a:rPr>
                        <a:t>165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44546A"/>
                          </a:solidFill>
                          <a:effectLst/>
                          <a:latin typeface="Tw Cen MT" panose="020B0602020104020603" pitchFamily="34" charset="0"/>
                        </a:rPr>
                        <a:t>483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44546A"/>
                          </a:solidFill>
                          <a:effectLst/>
                          <a:latin typeface="Tw Cen MT" panose="020B0602020104020603" pitchFamily="34" charset="0"/>
                        </a:rPr>
                        <a:t>127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44546A"/>
                          </a:solidFill>
                          <a:effectLst/>
                          <a:latin typeface="Tw Cen MT" panose="020B0602020104020603" pitchFamily="34" charset="0"/>
                        </a:rPr>
                        <a:t>234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268911227"/>
                  </a:ext>
                </a:extLst>
              </a:tr>
              <a:tr h="22172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2</a:t>
                      </a:r>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Tindakan</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endParaRPr lang="en-US" sz="1200" dirty="0">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a:solidFill>
                            <a:srgbClr val="44546A"/>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44546A"/>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endParaRPr lang="en-US" sz="1200" b="0" i="0" u="none" strike="noStrike" dirty="0">
                        <a:solidFill>
                          <a:srgbClr val="44546A"/>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endParaRPr lang="en-US" sz="1200" b="0" i="0" u="none" strike="noStrike" dirty="0">
                        <a:solidFill>
                          <a:srgbClr val="44546A"/>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44546A"/>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44546A"/>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3447857362"/>
                  </a:ext>
                </a:extLst>
              </a:tr>
              <a:tr h="22172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a:t>
                      </a:r>
                      <a:r>
                        <a:rPr lang="en-US" sz="1400" u="none" strike="noStrike" baseline="0" dirty="0">
                          <a:solidFill>
                            <a:schemeClr val="tx2"/>
                          </a:solidFill>
                          <a:effectLst/>
                          <a:latin typeface="Tw Cen MT" panose="020B0602020104020603" pitchFamily="34" charset="0"/>
                          <a:ea typeface="Verdana"/>
                        </a:rPr>
                        <a:t> </a:t>
                      </a:r>
                      <a:r>
                        <a:rPr lang="en-US" sz="1400" u="none" strike="noStrike" baseline="0" dirty="0" err="1">
                          <a:solidFill>
                            <a:schemeClr val="tx2"/>
                          </a:solidFill>
                          <a:effectLst/>
                          <a:latin typeface="Tw Cen MT" panose="020B0602020104020603" pitchFamily="34" charset="0"/>
                          <a:ea typeface="Verdana"/>
                        </a:rPr>
                        <a:t>Suntik</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a:r>
                        <a:rPr lang="en-US" sz="1200" dirty="0">
                          <a:latin typeface="Tw Cen MT" panose="020B0602020104020603" pitchFamily="34" charset="0"/>
                        </a:rPr>
                        <a:t>108</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Tw Cen MT" panose="020B0602020104020603" pitchFamily="34" charset="0"/>
                        </a:rPr>
                        <a:t>94</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118</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124</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114</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110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101</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135</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122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extLst>
                  <a:ext uri="{0D108BD9-81ED-4DB2-BD59-A6C34878D82A}">
                    <a16:rowId xmlns:a16="http://schemas.microsoft.com/office/drawing/2014/main" val="3714844048"/>
                  </a:ext>
                </a:extLst>
              </a:tr>
            </a:tbl>
          </a:graphicData>
        </a:graphic>
      </p:graphicFrame>
      <p:sp>
        <p:nvSpPr>
          <p:cNvPr id="8" name="Rounded Rectangle 5">
            <a:extLst>
              <a:ext uri="{FF2B5EF4-FFF2-40B4-BE49-F238E27FC236}">
                <a16:creationId xmlns:a16="http://schemas.microsoft.com/office/drawing/2014/main" id="{71B82799-111B-4128-A077-A1AC45A3A166}"/>
              </a:ext>
            </a:extLst>
          </p:cNvPr>
          <p:cNvSpPr/>
          <p:nvPr/>
        </p:nvSpPr>
        <p:spPr>
          <a:xfrm>
            <a:off x="1202890" y="155316"/>
            <a:ext cx="3797616" cy="542212"/>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RAWAT JALAN</a:t>
            </a:r>
            <a:endParaRPr lang="en-US" sz="2800" dirty="0">
              <a:solidFill>
                <a:schemeClr val="bg1"/>
              </a:solidFill>
              <a:latin typeface="Tw Cen MT Condensed" panose="020B0606020104020203" pitchFamily="34" charset="0"/>
            </a:endParaRPr>
          </a:p>
        </p:txBody>
      </p:sp>
      <p:sp>
        <p:nvSpPr>
          <p:cNvPr id="14" name="TextBox 13">
            <a:extLst>
              <a:ext uri="{FF2B5EF4-FFF2-40B4-BE49-F238E27FC236}">
                <a16:creationId xmlns:a16="http://schemas.microsoft.com/office/drawing/2014/main" id="{A287658B-695D-4B4B-A04D-CBFF37396C7F}"/>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2" name="Slide Number Placeholder 1">
            <a:extLst>
              <a:ext uri="{FF2B5EF4-FFF2-40B4-BE49-F238E27FC236}">
                <a16:creationId xmlns:a16="http://schemas.microsoft.com/office/drawing/2014/main" id="{9D0EEC47-80B0-42D2-AEFB-70431CD13EA5}"/>
              </a:ext>
            </a:extLst>
          </p:cNvPr>
          <p:cNvSpPr>
            <a:spLocks noGrp="1"/>
          </p:cNvSpPr>
          <p:nvPr>
            <p:ph type="sldNum" sz="quarter" idx="12"/>
          </p:nvPr>
        </p:nvSpPr>
        <p:spPr/>
        <p:txBody>
          <a:bodyPr/>
          <a:lstStyle/>
          <a:p>
            <a:fld id="{565CE74E-AB26-4998-AD42-012C4C1AD076}" type="slidenum">
              <a:rPr lang="zh-CN" altLang="en-US" smtClean="0"/>
              <a:t>42</a:t>
            </a:fld>
            <a:endParaRPr lang="zh-CN" altLang="en-US"/>
          </a:p>
        </p:txBody>
      </p:sp>
      <p:pic>
        <p:nvPicPr>
          <p:cNvPr id="5" name="Picture 4">
            <a:extLst>
              <a:ext uri="{FF2B5EF4-FFF2-40B4-BE49-F238E27FC236}">
                <a16:creationId xmlns:a16="http://schemas.microsoft.com/office/drawing/2014/main" id="{E336D650-FC5D-45D2-AC59-CF8186C68E4F}"/>
              </a:ext>
            </a:extLst>
          </p:cNvPr>
          <p:cNvPicPr>
            <a:picLocks noChangeAspect="1"/>
          </p:cNvPicPr>
          <p:nvPr/>
        </p:nvPicPr>
        <p:blipFill>
          <a:blip r:embed="rId3"/>
          <a:stretch>
            <a:fillRect/>
          </a:stretch>
        </p:blipFill>
        <p:spPr>
          <a:xfrm>
            <a:off x="126217" y="93883"/>
            <a:ext cx="1252009" cy="802206"/>
          </a:xfrm>
          <a:prstGeom prst="rect">
            <a:avLst/>
          </a:prstGeom>
        </p:spPr>
      </p:pic>
    </p:spTree>
    <p:extLst>
      <p:ext uri="{BB962C8B-B14F-4D97-AF65-F5344CB8AC3E}">
        <p14:creationId xmlns:p14="http://schemas.microsoft.com/office/powerpoint/2010/main" val="17398403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A287658B-695D-4B4B-A04D-CBFF37396C7F}"/>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2" name="Slide Number Placeholder 1">
            <a:extLst>
              <a:ext uri="{FF2B5EF4-FFF2-40B4-BE49-F238E27FC236}">
                <a16:creationId xmlns:a16="http://schemas.microsoft.com/office/drawing/2014/main" id="{9D0EEC47-80B0-42D2-AEFB-70431CD13EA5}"/>
              </a:ext>
            </a:extLst>
          </p:cNvPr>
          <p:cNvSpPr>
            <a:spLocks noGrp="1"/>
          </p:cNvSpPr>
          <p:nvPr>
            <p:ph type="sldNum" sz="quarter" idx="12"/>
          </p:nvPr>
        </p:nvSpPr>
        <p:spPr/>
        <p:txBody>
          <a:bodyPr/>
          <a:lstStyle/>
          <a:p>
            <a:fld id="{565CE74E-AB26-4998-AD42-012C4C1AD076}" type="slidenum">
              <a:rPr lang="zh-CN" altLang="en-US" smtClean="0"/>
              <a:t>43</a:t>
            </a:fld>
            <a:endParaRPr lang="zh-CN" altLang="en-US"/>
          </a:p>
        </p:txBody>
      </p:sp>
      <p:graphicFrame>
        <p:nvGraphicFramePr>
          <p:cNvPr id="9" name="Content Placeholder 4">
            <a:extLst>
              <a:ext uri="{FF2B5EF4-FFF2-40B4-BE49-F238E27FC236}">
                <a16:creationId xmlns:a16="http://schemas.microsoft.com/office/drawing/2014/main" id="{134DFFC0-F898-49BA-B36D-D7591CC9A77B}"/>
              </a:ext>
            </a:extLst>
          </p:cNvPr>
          <p:cNvGraphicFramePr>
            <a:graphicFrameLocks/>
          </p:cNvGraphicFramePr>
          <p:nvPr>
            <p:extLst>
              <p:ext uri="{D42A27DB-BD31-4B8C-83A1-F6EECF244321}">
                <p14:modId xmlns:p14="http://schemas.microsoft.com/office/powerpoint/2010/main" val="941742471"/>
              </p:ext>
            </p:extLst>
          </p:nvPr>
        </p:nvGraphicFramePr>
        <p:xfrm>
          <a:off x="1345243" y="1050100"/>
          <a:ext cx="8988925" cy="4271566"/>
        </p:xfrm>
        <a:graphic>
          <a:graphicData uri="http://schemas.openxmlformats.org/drawingml/2006/table">
            <a:tbl>
              <a:tblPr firstRow="1" bandRow="1"/>
              <a:tblGrid>
                <a:gridCol w="497769">
                  <a:extLst>
                    <a:ext uri="{9D8B030D-6E8A-4147-A177-3AD203B41FA5}">
                      <a16:colId xmlns:a16="http://schemas.microsoft.com/office/drawing/2014/main" val="20000"/>
                    </a:ext>
                  </a:extLst>
                </a:gridCol>
                <a:gridCol w="1650454">
                  <a:extLst>
                    <a:ext uri="{9D8B030D-6E8A-4147-A177-3AD203B41FA5}">
                      <a16:colId xmlns:a16="http://schemas.microsoft.com/office/drawing/2014/main" val="20001"/>
                    </a:ext>
                  </a:extLst>
                </a:gridCol>
                <a:gridCol w="760078">
                  <a:extLst>
                    <a:ext uri="{9D8B030D-6E8A-4147-A177-3AD203B41FA5}">
                      <a16:colId xmlns:a16="http://schemas.microsoft.com/office/drawing/2014/main" val="20002"/>
                    </a:ext>
                  </a:extLst>
                </a:gridCol>
                <a:gridCol w="760078">
                  <a:extLst>
                    <a:ext uri="{9D8B030D-6E8A-4147-A177-3AD203B41FA5}">
                      <a16:colId xmlns:a16="http://schemas.microsoft.com/office/drawing/2014/main" val="2506585980"/>
                    </a:ext>
                  </a:extLst>
                </a:gridCol>
                <a:gridCol w="760078">
                  <a:extLst>
                    <a:ext uri="{9D8B030D-6E8A-4147-A177-3AD203B41FA5}">
                      <a16:colId xmlns:a16="http://schemas.microsoft.com/office/drawing/2014/main" val="2707902556"/>
                    </a:ext>
                  </a:extLst>
                </a:gridCol>
                <a:gridCol w="760078">
                  <a:extLst>
                    <a:ext uri="{9D8B030D-6E8A-4147-A177-3AD203B41FA5}">
                      <a16:colId xmlns:a16="http://schemas.microsoft.com/office/drawing/2014/main" val="1588706605"/>
                    </a:ext>
                  </a:extLst>
                </a:gridCol>
                <a:gridCol w="760078">
                  <a:extLst>
                    <a:ext uri="{9D8B030D-6E8A-4147-A177-3AD203B41FA5}">
                      <a16:colId xmlns:a16="http://schemas.microsoft.com/office/drawing/2014/main" val="1751600053"/>
                    </a:ext>
                  </a:extLst>
                </a:gridCol>
                <a:gridCol w="760078">
                  <a:extLst>
                    <a:ext uri="{9D8B030D-6E8A-4147-A177-3AD203B41FA5}">
                      <a16:colId xmlns:a16="http://schemas.microsoft.com/office/drawing/2014/main" val="35328909"/>
                    </a:ext>
                  </a:extLst>
                </a:gridCol>
                <a:gridCol w="760078">
                  <a:extLst>
                    <a:ext uri="{9D8B030D-6E8A-4147-A177-3AD203B41FA5}">
                      <a16:colId xmlns:a16="http://schemas.microsoft.com/office/drawing/2014/main" val="759880181"/>
                    </a:ext>
                  </a:extLst>
                </a:gridCol>
                <a:gridCol w="760078">
                  <a:extLst>
                    <a:ext uri="{9D8B030D-6E8A-4147-A177-3AD203B41FA5}">
                      <a16:colId xmlns:a16="http://schemas.microsoft.com/office/drawing/2014/main" val="3293635473"/>
                    </a:ext>
                  </a:extLst>
                </a:gridCol>
                <a:gridCol w="760078">
                  <a:extLst>
                    <a:ext uri="{9D8B030D-6E8A-4147-A177-3AD203B41FA5}">
                      <a16:colId xmlns:a16="http://schemas.microsoft.com/office/drawing/2014/main" val="3010579867"/>
                    </a:ext>
                  </a:extLst>
                </a:gridCol>
              </a:tblGrid>
              <a:tr h="584654">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87" marR="182687" marT="68926" marB="68926" anchor="ctr">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JENIS KEGIATAN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87" marR="182687" marT="68926" marB="68926" anchor="ctr">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latin typeface="Tw Cen MT" panose="020B0602020104020603" pitchFamily="34" charset="0"/>
                        </a:rPr>
                        <a:t>JAN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87" marR="182687" marT="68926" marB="68926" anchor="ctr">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687" marR="182687" marT="68926" marB="68926" anchor="ctr">
                    <a:lnL>
                      <a:noFill/>
                    </a:lnL>
                    <a:lnR>
                      <a:no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182687" marR="182687" marT="68926" marB="68926" anchor="ctr">
                    <a:lnL>
                      <a:noFill/>
                    </a:lnL>
                    <a:lnR>
                      <a:no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APR</a:t>
                      </a:r>
                    </a:p>
                  </a:txBody>
                  <a:tcPr marL="182687" marR="182687" marT="68926" marB="68926" anchor="ctr">
                    <a:lnL>
                      <a:noFill/>
                    </a:lnL>
                    <a:lnR>
                      <a:no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MEI</a:t>
                      </a:r>
                    </a:p>
                  </a:txBody>
                  <a:tcPr marL="182687" marR="182687" marT="68926" marB="68926" anchor="ctr">
                    <a:lnL>
                      <a:noFill/>
                    </a:lnL>
                    <a:lnR>
                      <a:no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JUN</a:t>
                      </a:r>
                    </a:p>
                  </a:txBody>
                  <a:tcPr marL="182687" marR="182687" marT="68926" marB="68926" anchor="ctr">
                    <a:lnL>
                      <a:noFill/>
                    </a:lnL>
                    <a:lnR>
                      <a:no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JUL</a:t>
                      </a:r>
                    </a:p>
                  </a:txBody>
                  <a:tcPr marL="182687" marR="182687" marT="68926" marB="68926" anchor="ctr">
                    <a:lnL>
                      <a:noFill/>
                    </a:lnL>
                    <a:lnR>
                      <a:no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AGS</a:t>
                      </a:r>
                    </a:p>
                  </a:txBody>
                  <a:tcPr marL="182687" marR="182687" marT="68926" marB="68926" anchor="ctr">
                    <a:lnL>
                      <a:noFill/>
                    </a:lnL>
                    <a:lnR>
                      <a:no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SEP</a:t>
                      </a:r>
                    </a:p>
                  </a:txBody>
                  <a:tcPr marL="182687" marR="182687" marT="68926" marB="68926" anchor="ctr">
                    <a:lnL>
                      <a:noFill/>
                    </a:lnL>
                    <a:lnR>
                      <a:no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8029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w="12700" cmpd="sng">
                      <a:solidFill>
                        <a:srgbClr val="4472C4"/>
                      </a:solid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400" u="none" strike="noStrike" dirty="0">
                          <a:latin typeface="Tw Cen MT" panose="020B0602020104020603" pitchFamily="34" charset="0"/>
                        </a:rPr>
                        <a:t>Permintaan makanan pasien rawat inap</a:t>
                      </a:r>
                      <a:endParaRPr lang="fi-FI"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w="12700" cmpd="sng">
                      <a:solidFill>
                        <a:srgbClr val="4472C4"/>
                      </a:solidFill>
                    </a:lnT>
                    <a:lnB>
                      <a:noFill/>
                    </a:lnB>
                    <a:lnTlToBr w="12700" cmpd="sng">
                      <a:noFill/>
                      <a:prstDash val="solid"/>
                    </a:lnTlToBr>
                    <a:lnBlToTr w="12700" cmpd="sng">
                      <a:noFill/>
                      <a:prstDash val="solid"/>
                    </a:lnBlToTr>
                    <a:solidFill>
                      <a:srgbClr val="4472C4">
                        <a:alpha val="20000"/>
                      </a:srgbClr>
                    </a:solidFill>
                  </a:tcPr>
                </a:tc>
                <a:tc>
                  <a:txBody>
                    <a:bodyPr/>
                    <a:lstStyle/>
                    <a:p>
                      <a:endParaRPr lang="en-US" sz="1400" dirty="0">
                        <a:latin typeface="Tw Cen MT" panose="020B0602020104020603" pitchFamily="34" charset="0"/>
                      </a:endParaRPr>
                    </a:p>
                  </a:txBody>
                  <a:tcPr marL="9525" marR="9525" marT="9525" marB="0" anchor="b">
                    <a:lnL>
                      <a:noFill/>
                    </a:lnL>
                    <a:lnR>
                      <a:noFill/>
                    </a:lnR>
                    <a:lnT w="12700" cmpd="sng">
                      <a:solidFill>
                        <a:srgbClr val="4472C4"/>
                      </a:solidFill>
                    </a:lnT>
                    <a:lnB>
                      <a:noFill/>
                    </a:lnB>
                    <a:lnTlToBr w="12700" cmpd="sng">
                      <a:noFill/>
                      <a:prstDash val="solid"/>
                    </a:lnTlToBr>
                    <a:lnBlToTr w="12700" cmpd="sng">
                      <a:noFill/>
                      <a:prstDash val="solid"/>
                    </a:lnBlToTr>
                    <a:solidFill>
                      <a:srgbClr val="4472C4">
                        <a:alpha val="20000"/>
                      </a:srgbClr>
                    </a:solidFill>
                  </a:tcPr>
                </a:tc>
                <a:tc>
                  <a:txBody>
                    <a:bodyPr/>
                    <a:lstStyle/>
                    <a:p>
                      <a:endParaRPr lang="en-US" sz="1400" dirty="0">
                        <a:latin typeface="Tw Cen MT" panose="020B0602020104020603" pitchFamily="34" charset="0"/>
                      </a:endParaRPr>
                    </a:p>
                  </a:txBody>
                  <a:tcPr marL="9525" marR="9525" marT="9525" marB="0" anchor="b">
                    <a:lnL>
                      <a:noFill/>
                    </a:lnL>
                    <a:lnR>
                      <a:noFill/>
                    </a:lnR>
                    <a:lnT w="12700" cap="flat" cmpd="sng" algn="ctr">
                      <a:solidFill>
                        <a:srgbClr val="4472C4"/>
                      </a:solidFill>
                      <a:prstDash val="solid"/>
                      <a:round/>
                      <a:headEnd type="none" w="med" len="med"/>
                      <a:tailEnd type="none" w="med" len="med"/>
                    </a:lnT>
                    <a:lnB>
                      <a:noFill/>
                    </a:lnB>
                    <a:lnTlToBr w="12700" cmpd="sng">
                      <a:noFill/>
                      <a:prstDash val="solid"/>
                    </a:lnTlToBr>
                    <a:lnBlToTr w="12700" cmpd="sng">
                      <a:noFill/>
                      <a:prstDash val="solid"/>
                    </a:lnBlToTr>
                    <a:solidFill>
                      <a:srgbClr val="4472C4">
                        <a:alpha val="20000"/>
                      </a:srgbClr>
                    </a:solidFill>
                  </a:tcPr>
                </a:tc>
                <a:tc>
                  <a:txBody>
                    <a:bodyPr/>
                    <a:lstStyle/>
                    <a:p>
                      <a:endParaRPr lang="en-US" sz="1400" dirty="0">
                        <a:latin typeface="Tw Cen MT" panose="020B0602020104020603" pitchFamily="34" charset="0"/>
                      </a:endParaRPr>
                    </a:p>
                  </a:txBody>
                  <a:tcPr marL="9525" marR="9525" marT="9525" marB="0" anchor="b">
                    <a:lnL>
                      <a:noFill/>
                    </a:lnL>
                    <a:lnR>
                      <a:noFill/>
                    </a:lnR>
                    <a:lnT w="12700" cap="flat" cmpd="sng" algn="ctr">
                      <a:solidFill>
                        <a:srgbClr val="4472C4"/>
                      </a:solidFill>
                      <a:prstDash val="solid"/>
                      <a:round/>
                      <a:headEnd type="none" w="med" len="med"/>
                      <a:tailEnd type="none" w="med" len="med"/>
                    </a:lnT>
                    <a:lnB>
                      <a:noFill/>
                    </a:lnB>
                    <a:lnTlToBr w="12700" cmpd="sng">
                      <a:noFill/>
                      <a:prstDash val="solid"/>
                    </a:lnTlToBr>
                    <a:lnBlToTr w="12700" cmpd="sng">
                      <a:noFill/>
                      <a:prstDash val="solid"/>
                    </a:lnBlToTr>
                    <a:solidFill>
                      <a:srgbClr val="4472C4">
                        <a:alpha val="20000"/>
                      </a:srgbClr>
                    </a:solidFill>
                  </a:tcPr>
                </a:tc>
                <a:tc>
                  <a:txBody>
                    <a:bodyPr/>
                    <a:lstStyle/>
                    <a:p>
                      <a:endParaRPr lang="en-US" sz="1400" dirty="0">
                        <a:latin typeface="Tw Cen MT" panose="020B0602020104020603" pitchFamily="34" charset="0"/>
                      </a:endParaRPr>
                    </a:p>
                  </a:txBody>
                  <a:tcPr marL="9525" marR="9525" marT="9525" marB="0" anchor="b">
                    <a:lnL>
                      <a:noFill/>
                    </a:lnL>
                    <a:lnR>
                      <a:noFill/>
                    </a:lnR>
                    <a:lnT w="12700" cap="flat" cmpd="sng" algn="ctr">
                      <a:solidFill>
                        <a:srgbClr val="4472C4"/>
                      </a:solidFill>
                      <a:prstDash val="solid"/>
                      <a:round/>
                      <a:headEnd type="none" w="med" len="med"/>
                      <a:tailEnd type="none" w="med" len="med"/>
                    </a:lnT>
                    <a:lnB>
                      <a:noFill/>
                    </a:lnB>
                    <a:lnTlToBr w="12700" cmpd="sng">
                      <a:noFill/>
                      <a:prstDash val="solid"/>
                    </a:lnTlToBr>
                    <a:lnBlToTr w="12700" cmpd="sng">
                      <a:noFill/>
                      <a:prstDash val="solid"/>
                    </a:lnBlToTr>
                    <a:solidFill>
                      <a:srgbClr val="4472C4">
                        <a:alpha val="20000"/>
                      </a:srgbClr>
                    </a:solidFill>
                  </a:tcPr>
                </a:tc>
                <a:tc>
                  <a:txBody>
                    <a:bodyPr/>
                    <a:lstStyle/>
                    <a:p>
                      <a:endParaRPr lang="en-US" sz="1400" dirty="0">
                        <a:latin typeface="Tw Cen MT" panose="020B0602020104020603" pitchFamily="34" charset="0"/>
                      </a:endParaRPr>
                    </a:p>
                  </a:txBody>
                  <a:tcPr marL="9525" marR="9525" marT="9525" marB="0" anchor="b">
                    <a:lnL>
                      <a:noFill/>
                    </a:lnL>
                    <a:lnR>
                      <a:noFill/>
                    </a:lnR>
                    <a:lnT w="12700" cap="flat" cmpd="sng" algn="ctr">
                      <a:solidFill>
                        <a:srgbClr val="4472C4"/>
                      </a:solidFill>
                      <a:prstDash val="solid"/>
                      <a:round/>
                      <a:headEnd type="none" w="med" len="med"/>
                      <a:tailEnd type="none" w="med" len="med"/>
                    </a:lnT>
                    <a:lnB>
                      <a:noFill/>
                    </a:lnB>
                    <a:lnTlToBr w="12700" cmpd="sng">
                      <a:noFill/>
                      <a:prstDash val="solid"/>
                    </a:lnTlToBr>
                    <a:lnBlToTr w="12700" cmpd="sng">
                      <a:noFill/>
                      <a:prstDash val="solid"/>
                    </a:lnBlToTr>
                    <a:solidFill>
                      <a:srgbClr val="4472C4">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w="12700" cap="flat" cmpd="sng" algn="ctr">
                      <a:solidFill>
                        <a:srgbClr val="4472C4"/>
                      </a:solidFill>
                      <a:prstDash val="solid"/>
                      <a:round/>
                      <a:headEnd type="none" w="med" len="med"/>
                      <a:tailEnd type="none" w="med" len="med"/>
                    </a:lnT>
                    <a:lnB>
                      <a:noFill/>
                    </a:lnB>
                    <a:lnTlToBr w="12700" cmpd="sng">
                      <a:noFill/>
                      <a:prstDash val="solid"/>
                    </a:lnTlToBr>
                    <a:lnBlToTr w="12700" cmpd="sng">
                      <a:noFill/>
                      <a:prstDash val="solid"/>
                    </a:lnBlToTr>
                    <a:solidFill>
                      <a:srgbClr val="4472C4">
                        <a:alpha val="20000"/>
                      </a:srgbClr>
                    </a:solidFill>
                  </a:tcP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ap="flat" cmpd="sng" algn="ctr">
                      <a:solidFill>
                        <a:srgbClr val="4472C4"/>
                      </a:solidFill>
                      <a:prstDash val="solid"/>
                      <a:round/>
                      <a:headEnd type="none" w="med" len="med"/>
                      <a:tailEnd type="none" w="med" len="med"/>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w="12700" cap="flat" cmpd="sng" algn="ctr">
                      <a:solidFill>
                        <a:srgbClr val="4472C4"/>
                      </a:solidFill>
                      <a:prstDash val="solid"/>
                      <a:round/>
                      <a:headEnd type="none" w="med" len="med"/>
                      <a:tailEnd type="none" w="med" len="med"/>
                    </a:lnT>
                    <a:lnB>
                      <a:noFill/>
                    </a:lnB>
                    <a:lnTlToBr w="12700" cmpd="sng">
                      <a:noFill/>
                      <a:prstDash val="solid"/>
                    </a:lnTlToBr>
                    <a:lnBlToTr w="12700" cmpd="sng">
                      <a:noFill/>
                      <a:prstDash val="solid"/>
                    </a:lnBlToTr>
                    <a:solidFill>
                      <a:srgbClr val="4472C4">
                        <a:alpha val="20000"/>
                      </a:srgbClr>
                    </a:solidFill>
                  </a:tcPr>
                </a:tc>
                <a:tc>
                  <a:txBody>
                    <a:bodyPr/>
                    <a:lstStyle/>
                    <a:p>
                      <a:pPr algn="l" fontAlgn="ctr"/>
                      <a:r>
                        <a:rPr lang="en-US"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w="12700" cap="flat" cmpd="sng" algn="ctr">
                      <a:solidFill>
                        <a:srgbClr val="4472C4"/>
                      </a:solidFill>
                      <a:prstDash val="solid"/>
                      <a:round/>
                      <a:headEnd type="none" w="med" len="med"/>
                      <a:tailEnd type="none" w="med" len="med"/>
                    </a:lnT>
                    <a:lnB>
                      <a:no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10001"/>
                  </a:ext>
                </a:extLst>
              </a:tr>
              <a:tr h="31499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400" u="none" strike="noStrike" dirty="0">
                          <a:latin typeface="Tw Cen MT" panose="020B0602020104020603" pitchFamily="34" charset="0"/>
                        </a:rPr>
                        <a:t>Jumlah Porsi</a:t>
                      </a:r>
                      <a:endParaRPr lang="fi-FI"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15,072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dirty="0">
                          <a:solidFill>
                            <a:srgbClr val="000000"/>
                          </a:solidFill>
                          <a:effectLst/>
                          <a:latin typeface="Tw Cen MT" panose="020B0602020104020603" pitchFamily="34" charset="0"/>
                        </a:rPr>
                        <a:t>11,730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dirty="0">
                          <a:solidFill>
                            <a:srgbClr val="000000"/>
                          </a:solidFill>
                          <a:effectLst/>
                          <a:latin typeface="Tw Cen MT" panose="020B0602020104020603" pitchFamily="34" charset="0"/>
                        </a:rPr>
                        <a:t>14,721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dirty="0">
                          <a:solidFill>
                            <a:srgbClr val="000000"/>
                          </a:solidFill>
                          <a:effectLst/>
                          <a:latin typeface="Tw Cen MT" panose="020B0602020104020603" pitchFamily="34" charset="0"/>
                        </a:rPr>
                        <a:t>13,836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dirty="0">
                          <a:solidFill>
                            <a:srgbClr val="000000"/>
                          </a:solidFill>
                          <a:effectLst/>
                          <a:latin typeface="Tw Cen MT" panose="020B0602020104020603" pitchFamily="34" charset="0"/>
                        </a:rPr>
                        <a:t>13,224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13,485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12,564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dirty="0">
                          <a:solidFill>
                            <a:srgbClr val="000000"/>
                          </a:solidFill>
                          <a:effectLst/>
                          <a:latin typeface="Tw Cen MT" panose="020B0602020104020603" pitchFamily="34" charset="0"/>
                        </a:rPr>
                        <a:t>9.153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dirty="0">
                          <a:solidFill>
                            <a:srgbClr val="000000"/>
                          </a:solidFill>
                          <a:effectLst/>
                          <a:latin typeface="Tw Cen MT" panose="020B0602020104020603" pitchFamily="34" charset="0"/>
                        </a:rPr>
                        <a:t>12.228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759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400" u="none" strike="noStrike" dirty="0">
                          <a:latin typeface="Tw Cen MT" panose="020B0602020104020603" pitchFamily="34" charset="0"/>
                        </a:rPr>
                        <a:t>Jumlah Orang</a:t>
                      </a:r>
                      <a:endParaRPr lang="fi-FI"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a:r>
                        <a:rPr lang="en-US" sz="1400" dirty="0">
                          <a:latin typeface="Tw Cen MT" panose="020B0602020104020603" pitchFamily="34" charset="0"/>
                        </a:rPr>
                        <a:t>5,024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a:solidFill>
                            <a:srgbClr val="000000"/>
                          </a:solidFill>
                          <a:effectLst/>
                          <a:latin typeface="Tw Cen MT" panose="020B0602020104020603" pitchFamily="34" charset="0"/>
                        </a:rPr>
                        <a:t>3,910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4,907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4,612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4,408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4,495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4,188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3.051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a:solidFill>
                            <a:srgbClr val="000000"/>
                          </a:solidFill>
                          <a:effectLst/>
                          <a:latin typeface="Tw Cen MT" panose="020B0602020104020603" pitchFamily="34" charset="0"/>
                        </a:rPr>
                        <a:t>4.076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10006"/>
                  </a:ext>
                </a:extLst>
              </a:tr>
              <a:tr h="37451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Survey Diet </a:t>
                      </a:r>
                      <a:r>
                        <a:rPr lang="en-US" sz="1400" u="none" strike="noStrike" err="1">
                          <a:latin typeface="Tw Cen MT" panose="020B0602020104020603" pitchFamily="34" charset="0"/>
                        </a:rPr>
                        <a:t>Pasien</a:t>
                      </a:r>
                      <a:endParaRPr lang="en-US" sz="1400" b="0" i="0" u="none" strike="noStrike">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sz="1400" dirty="0">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109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panose="020B0602020104020603" pitchFamily="34" charset="0"/>
                        </a:rPr>
                        <a:t>Jumlah</a:t>
                      </a:r>
                      <a:r>
                        <a:rPr lang="en-US" sz="1400" u="none" strike="noStrike" dirty="0">
                          <a:latin typeface="Tw Cen MT" panose="020B0602020104020603" pitchFamily="34" charset="0"/>
                        </a:rPr>
                        <a:t> </a:t>
                      </a:r>
                      <a:r>
                        <a:rPr lang="en-US" sz="1400" u="none" strike="noStrike" dirty="0" err="1">
                          <a:latin typeface="Tw Cen MT" panose="020B0602020104020603" pitchFamily="34" charset="0"/>
                        </a:rPr>
                        <a:t>Porsi</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a:r>
                        <a:rPr lang="en-US" sz="1400" dirty="0">
                          <a:latin typeface="Tw Cen MT" panose="020B0602020104020603" pitchFamily="34" charset="0"/>
                        </a:rPr>
                        <a:t>5,427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a:solidFill>
                            <a:srgbClr val="000000"/>
                          </a:solidFill>
                          <a:effectLst/>
                          <a:latin typeface="Tw Cen MT" panose="020B0602020104020603" pitchFamily="34" charset="0"/>
                        </a:rPr>
                        <a:t>5,193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5,622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4,833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4,392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5,130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8,022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4.413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a:solidFill>
                            <a:srgbClr val="000000"/>
                          </a:solidFill>
                          <a:effectLst/>
                          <a:latin typeface="Tw Cen MT" panose="020B0602020104020603" pitchFamily="34" charset="0"/>
                        </a:rPr>
                        <a:t>3.390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10003"/>
                  </a:ext>
                </a:extLst>
              </a:tr>
              <a:tr h="3109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panose="020B0602020104020603" pitchFamily="34" charset="0"/>
                        </a:rPr>
                        <a:t>Jumlah</a:t>
                      </a:r>
                      <a:r>
                        <a:rPr lang="en-US" sz="1400" u="none" strike="noStrike" dirty="0">
                          <a:latin typeface="Tw Cen MT" panose="020B0602020104020603" pitchFamily="34" charset="0"/>
                        </a:rPr>
                        <a:t> Orang</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1,809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a:solidFill>
                            <a:srgbClr val="000000"/>
                          </a:solidFill>
                          <a:effectLst/>
                          <a:latin typeface="Tw Cen MT" panose="020B0602020104020603" pitchFamily="34" charset="0"/>
                        </a:rPr>
                        <a:t>1,731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dirty="0">
                          <a:solidFill>
                            <a:srgbClr val="000000"/>
                          </a:solidFill>
                          <a:effectLst/>
                          <a:latin typeface="Tw Cen MT" panose="020B0602020104020603" pitchFamily="34" charset="0"/>
                        </a:rPr>
                        <a:t>1,874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dirty="0">
                          <a:solidFill>
                            <a:srgbClr val="000000"/>
                          </a:solidFill>
                          <a:effectLst/>
                          <a:latin typeface="Tw Cen MT" panose="020B0602020104020603" pitchFamily="34" charset="0"/>
                        </a:rPr>
                        <a:t>1,611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dirty="0">
                          <a:solidFill>
                            <a:srgbClr val="000000"/>
                          </a:solidFill>
                          <a:effectLst/>
                          <a:latin typeface="Tw Cen MT" panose="020B0602020104020603" pitchFamily="34" charset="0"/>
                        </a:rPr>
                        <a:t>1,464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1,710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2,674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dirty="0">
                          <a:solidFill>
                            <a:srgbClr val="000000"/>
                          </a:solidFill>
                          <a:effectLst/>
                          <a:latin typeface="Tw Cen MT" panose="020B0602020104020603" pitchFamily="34" charset="0"/>
                        </a:rPr>
                        <a:t>1.471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a:solidFill>
                            <a:srgbClr val="000000"/>
                          </a:solidFill>
                          <a:effectLst/>
                          <a:latin typeface="Tw Cen MT" panose="020B0602020104020603" pitchFamily="34" charset="0"/>
                        </a:rPr>
                        <a:t>1.130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109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3</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panose="020B0602020104020603" pitchFamily="34" charset="0"/>
                        </a:rPr>
                        <a:t>Pelayanan</a:t>
                      </a:r>
                      <a:r>
                        <a:rPr lang="en-US" sz="1400" u="none" strike="noStrike" dirty="0">
                          <a:latin typeface="Tw Cen MT" panose="020B0602020104020603" pitchFamily="34" charset="0"/>
                        </a:rPr>
                        <a:t> </a:t>
                      </a:r>
                      <a:r>
                        <a:rPr lang="en-US" sz="1400" u="none" strike="noStrike" err="1">
                          <a:latin typeface="Tw Cen MT" panose="020B0602020104020603" pitchFamily="34" charset="0"/>
                        </a:rPr>
                        <a:t>Edukasi</a:t>
                      </a:r>
                      <a:endParaRPr lang="en-US" sz="1400" b="0" i="0" u="none" strike="noStrike">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a:r>
                        <a:rPr lang="en-US" sz="1400" dirty="0">
                          <a:latin typeface="Tw Cen MT" panose="020B0602020104020603" pitchFamily="34" charset="0"/>
                        </a:rPr>
                        <a:t>144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a:solidFill>
                            <a:srgbClr val="000000"/>
                          </a:solidFill>
                          <a:effectLst/>
                          <a:latin typeface="Tw Cen MT" panose="020B0602020104020603" pitchFamily="34" charset="0"/>
                        </a:rPr>
                        <a:t>117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192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182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195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196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161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143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a:solidFill>
                            <a:srgbClr val="000000"/>
                          </a:solidFill>
                          <a:effectLst/>
                          <a:latin typeface="Tw Cen MT" panose="020B0602020104020603" pitchFamily="34" charset="0"/>
                        </a:rPr>
                        <a:t>235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10008"/>
                  </a:ext>
                </a:extLst>
              </a:tr>
              <a:tr h="3109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panose="020B0602020104020603" pitchFamily="34" charset="0"/>
                        </a:rPr>
                        <a:t>Pelayanan</a:t>
                      </a:r>
                      <a:r>
                        <a:rPr lang="en-US" sz="1400" u="none" strike="noStrike" dirty="0">
                          <a:latin typeface="Tw Cen MT" panose="020B0602020104020603" pitchFamily="34" charset="0"/>
                        </a:rPr>
                        <a:t> </a:t>
                      </a:r>
                      <a:r>
                        <a:rPr lang="en-US" sz="1400" u="none" strike="noStrike" err="1">
                          <a:latin typeface="Tw Cen MT" panose="020B0602020104020603" pitchFamily="34" charset="0"/>
                        </a:rPr>
                        <a:t>Konsultasi</a:t>
                      </a:r>
                      <a:endParaRPr lang="en-US" sz="1400" b="0" i="0" u="none" strike="noStrike">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144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a:solidFill>
                            <a:srgbClr val="000000"/>
                          </a:solidFill>
                          <a:effectLst/>
                          <a:latin typeface="Tw Cen MT" panose="020B0602020104020603" pitchFamily="34" charset="0"/>
                        </a:rPr>
                        <a:t>117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6656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4</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panose="020B0602020104020603" pitchFamily="34" charset="0"/>
                        </a:rPr>
                        <a:t>Asesment</a:t>
                      </a:r>
                      <a:r>
                        <a:rPr lang="en-US" sz="1400" u="none" strike="noStrike" dirty="0">
                          <a:latin typeface="Tw Cen MT" panose="020B0602020104020603" pitchFamily="34" charset="0"/>
                        </a:rPr>
                        <a:t> </a:t>
                      </a:r>
                      <a:r>
                        <a:rPr lang="en-US" sz="1400" u="none" strike="noStrike" err="1">
                          <a:latin typeface="Tw Cen MT" panose="020B0602020104020603" pitchFamily="34" charset="0"/>
                        </a:rPr>
                        <a:t>Awal</a:t>
                      </a:r>
                      <a:r>
                        <a:rPr lang="en-US" sz="1400" u="none" strike="noStrike" dirty="0">
                          <a:latin typeface="Tw Cen MT" panose="020B0602020104020603" pitchFamily="34" charset="0"/>
                        </a:rPr>
                        <a:t> </a:t>
                      </a:r>
                      <a:r>
                        <a:rPr lang="en-US" sz="1400" u="none" strike="noStrike" err="1">
                          <a:latin typeface="Tw Cen MT" panose="020B0602020104020603" pitchFamily="34" charset="0"/>
                        </a:rPr>
                        <a:t>pasien</a:t>
                      </a:r>
                      <a:r>
                        <a:rPr lang="en-US" sz="1400" u="none" strike="noStrike" dirty="0">
                          <a:latin typeface="Tw Cen MT" panose="020B0602020104020603" pitchFamily="34" charset="0"/>
                        </a:rPr>
                        <a:t> </a:t>
                      </a:r>
                      <a:r>
                        <a:rPr lang="en-US" sz="1400" u="none" strike="noStrike" err="1">
                          <a:latin typeface="Tw Cen MT" panose="020B0602020104020603" pitchFamily="34" charset="0"/>
                        </a:rPr>
                        <a:t>baru</a:t>
                      </a:r>
                      <a:endParaRPr lang="en-US" sz="1400" b="0" i="0" u="none" strike="noStrike">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a:endParaRPr lang="en-US" sz="1400" dirty="0">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l"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l"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l"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l"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10004"/>
                  </a:ext>
                </a:extLst>
              </a:tr>
              <a:tr h="5454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chemeClr val="tx1"/>
                          </a:solidFill>
                          <a:latin typeface="Tw Cen MT" panose="020B0602020104020603" pitchFamily="34" charset="0"/>
                          <a:ea typeface="Verdana"/>
                          <a:cs typeface="Verdana"/>
                        </a:rPr>
                        <a:t>Tepat</a:t>
                      </a:r>
                      <a:endParaRPr lang="en-US" sz="1400" b="0" i="0" u="none" strike="noStrike">
                        <a:solidFill>
                          <a:schemeClr val="tx1"/>
                        </a:solidFill>
                        <a:latin typeface="Tw Cen MT" panose="020B0602020104020603" pitchFamily="34" charset="0"/>
                        <a:ea typeface="Verdana"/>
                        <a:cs typeface="Verdana"/>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223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a:solidFill>
                            <a:srgbClr val="000000"/>
                          </a:solidFill>
                          <a:effectLst/>
                          <a:latin typeface="Tw Cen MT" panose="020B0602020104020603" pitchFamily="34" charset="0"/>
                        </a:rPr>
                        <a:t>226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dirty="0">
                          <a:solidFill>
                            <a:srgbClr val="000000"/>
                          </a:solidFill>
                          <a:effectLst/>
                          <a:latin typeface="Tw Cen MT" panose="020B0602020104020603" pitchFamily="34" charset="0"/>
                        </a:rPr>
                        <a:t>204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dirty="0">
                          <a:solidFill>
                            <a:srgbClr val="000000"/>
                          </a:solidFill>
                          <a:effectLst/>
                          <a:latin typeface="Tw Cen MT" panose="020B0602020104020603" pitchFamily="34" charset="0"/>
                        </a:rPr>
                        <a:t>206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dirty="0">
                          <a:solidFill>
                            <a:srgbClr val="000000"/>
                          </a:solidFill>
                          <a:effectLst/>
                          <a:latin typeface="Tw Cen MT" panose="020B0602020104020603" pitchFamily="34" charset="0"/>
                        </a:rPr>
                        <a:t>209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236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189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400" b="0" i="0" u="none" strike="noStrike" dirty="0">
                          <a:solidFill>
                            <a:srgbClr val="000000"/>
                          </a:solidFill>
                          <a:effectLst/>
                          <a:latin typeface="Tw Cen MT" panose="020B0602020104020603" pitchFamily="34" charset="0"/>
                        </a:rPr>
                        <a:t>165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400" b="0" i="0" u="none" strike="noStrike">
                          <a:solidFill>
                            <a:srgbClr val="000000"/>
                          </a:solidFill>
                          <a:effectLst/>
                          <a:latin typeface="Tw Cen MT" panose="020B0602020104020603" pitchFamily="34" charset="0"/>
                        </a:rPr>
                        <a:t>215</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2833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err="1">
                          <a:solidFill>
                            <a:schemeClr val="tx1"/>
                          </a:solidFill>
                          <a:latin typeface="Tw Cen MT" panose="020B0602020104020603" pitchFamily="34" charset="0"/>
                          <a:ea typeface="Verdana"/>
                          <a:cs typeface="Verdana"/>
                        </a:rPr>
                        <a:t>Tidak</a:t>
                      </a:r>
                      <a:r>
                        <a:rPr lang="en-US" sz="1400" b="0" i="0" u="none" strike="noStrike" dirty="0">
                          <a:solidFill>
                            <a:schemeClr val="tx1"/>
                          </a:solidFill>
                          <a:latin typeface="Tw Cen MT" panose="020B0602020104020603" pitchFamily="34" charset="0"/>
                          <a:ea typeface="Verdana"/>
                          <a:cs typeface="Verdana"/>
                        </a:rPr>
                        <a:t> </a:t>
                      </a:r>
                      <a:r>
                        <a:rPr lang="en-US" sz="1400" b="0" i="0" u="none" strike="noStrike" dirty="0" err="1">
                          <a:solidFill>
                            <a:schemeClr val="tx1"/>
                          </a:solidFill>
                          <a:latin typeface="Tw Cen MT" panose="020B0602020104020603" pitchFamily="34" charset="0"/>
                          <a:ea typeface="Verdana"/>
                          <a:cs typeface="Verdana"/>
                        </a:rPr>
                        <a:t>tepat</a:t>
                      </a:r>
                      <a:endParaRPr lang="en-US" sz="1400" b="0" i="0" u="none" strike="noStrike" dirty="0">
                        <a:solidFill>
                          <a:schemeClr val="tx1"/>
                        </a:solidFill>
                        <a:latin typeface="Tw Cen MT" panose="020B0602020104020603" pitchFamily="34" charset="0"/>
                        <a:ea typeface="Verdana"/>
                        <a:cs typeface="Verdana"/>
                      </a:endParaRPr>
                    </a:p>
                  </a:txBody>
                  <a:tcPr marL="19033" marR="19033" marT="14360"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p>
                      <a:pPr algn="ctr"/>
                      <a:r>
                        <a:rPr lang="en-US" sz="1400" dirty="0">
                          <a:latin typeface="Tw Cen MT" panose="020B0602020104020603" pitchFamily="34" charset="0"/>
                        </a:rPr>
                        <a:t>3</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a:solidFill>
                            <a:srgbClr val="000000"/>
                          </a:solidFill>
                          <a:effectLst/>
                          <a:latin typeface="Tw Cen MT" panose="020B0602020104020603" pitchFamily="34" charset="0"/>
                        </a:rPr>
                        <a:t>5</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p>
                      <a:pPr algn="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64341488"/>
                  </a:ext>
                </a:extLst>
              </a:tr>
            </a:tbl>
          </a:graphicData>
        </a:graphic>
      </p:graphicFrame>
      <p:sp>
        <p:nvSpPr>
          <p:cNvPr id="10" name="Rounded Rectangle 5">
            <a:extLst>
              <a:ext uri="{FF2B5EF4-FFF2-40B4-BE49-F238E27FC236}">
                <a16:creationId xmlns:a16="http://schemas.microsoft.com/office/drawing/2014/main" id="{68B4DD74-1320-442F-902A-CCD5101637A8}"/>
              </a:ext>
            </a:extLst>
          </p:cNvPr>
          <p:cNvSpPr/>
          <p:nvPr/>
        </p:nvSpPr>
        <p:spPr>
          <a:xfrm>
            <a:off x="2366498" y="354683"/>
            <a:ext cx="2473342"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GIZI</a:t>
            </a:r>
            <a:endParaRPr lang="en-US" sz="2800" dirty="0">
              <a:solidFill>
                <a:schemeClr val="bg1"/>
              </a:solidFill>
              <a:latin typeface="Tw Cen MT Condensed" panose="020B0606020104020203" pitchFamily="34" charset="0"/>
            </a:endParaRPr>
          </a:p>
        </p:txBody>
      </p:sp>
      <p:pic>
        <p:nvPicPr>
          <p:cNvPr id="11" name="Picture 10">
            <a:extLst>
              <a:ext uri="{FF2B5EF4-FFF2-40B4-BE49-F238E27FC236}">
                <a16:creationId xmlns:a16="http://schemas.microsoft.com/office/drawing/2014/main" id="{81E0C9AD-96B1-4476-9BED-D52DCDE41C9D}"/>
              </a:ext>
            </a:extLst>
          </p:cNvPr>
          <p:cNvPicPr>
            <a:picLocks noChangeAspect="1"/>
          </p:cNvPicPr>
          <p:nvPr/>
        </p:nvPicPr>
        <p:blipFill>
          <a:blip r:embed="rId3"/>
          <a:stretch>
            <a:fillRect/>
          </a:stretch>
        </p:blipFill>
        <p:spPr>
          <a:xfrm>
            <a:off x="1329202" y="140799"/>
            <a:ext cx="865707" cy="865707"/>
          </a:xfrm>
          <a:prstGeom prst="rect">
            <a:avLst/>
          </a:prstGeom>
        </p:spPr>
      </p:pic>
    </p:spTree>
    <p:extLst>
      <p:ext uri="{BB962C8B-B14F-4D97-AF65-F5344CB8AC3E}">
        <p14:creationId xmlns:p14="http://schemas.microsoft.com/office/powerpoint/2010/main" val="17402616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 7">
            <a:extLst>
              <a:ext uri="{FF2B5EF4-FFF2-40B4-BE49-F238E27FC236}">
                <a16:creationId xmlns:a16="http://schemas.microsoft.com/office/drawing/2014/main" id="{673980D5-D469-407A-BFD2-D081BD2ED76F}"/>
              </a:ext>
            </a:extLst>
          </p:cNvPr>
          <p:cNvSpPr/>
          <p:nvPr/>
        </p:nvSpPr>
        <p:spPr>
          <a:xfrm>
            <a:off x="1047685" y="20974"/>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1</a:t>
            </a:r>
          </a:p>
        </p:txBody>
      </p:sp>
      <p:sp>
        <p:nvSpPr>
          <p:cNvPr id="10" name="Rounded Rectangle 5">
            <a:extLst>
              <a:ext uri="{FF2B5EF4-FFF2-40B4-BE49-F238E27FC236}">
                <a16:creationId xmlns:a16="http://schemas.microsoft.com/office/drawing/2014/main" id="{940CEBF4-BE2F-40B3-9295-1E3704BED2D4}"/>
              </a:ext>
            </a:extLst>
          </p:cNvPr>
          <p:cNvSpPr/>
          <p:nvPr/>
        </p:nvSpPr>
        <p:spPr>
          <a:xfrm>
            <a:off x="2118931" y="61054"/>
            <a:ext cx="3797616"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SANITASI</a:t>
            </a:r>
            <a:endParaRPr lang="en-US" sz="2800" dirty="0">
              <a:solidFill>
                <a:schemeClr val="bg1"/>
              </a:solidFill>
              <a:latin typeface="Tw Cen MT Condensed" panose="020B0606020104020203" pitchFamily="34" charset="0"/>
            </a:endParaRPr>
          </a:p>
        </p:txBody>
      </p:sp>
      <p:graphicFrame>
        <p:nvGraphicFramePr>
          <p:cNvPr id="2" name="Table 1">
            <a:extLst>
              <a:ext uri="{FF2B5EF4-FFF2-40B4-BE49-F238E27FC236}">
                <a16:creationId xmlns:a16="http://schemas.microsoft.com/office/drawing/2014/main" id="{8BF2BBF4-33C3-43AA-B44E-D85352D943C6}"/>
              </a:ext>
            </a:extLst>
          </p:cNvPr>
          <p:cNvGraphicFramePr>
            <a:graphicFrameLocks noGrp="1"/>
          </p:cNvGraphicFramePr>
          <p:nvPr>
            <p:extLst>
              <p:ext uri="{D42A27DB-BD31-4B8C-83A1-F6EECF244321}">
                <p14:modId xmlns:p14="http://schemas.microsoft.com/office/powerpoint/2010/main" val="1511694310"/>
              </p:ext>
            </p:extLst>
          </p:nvPr>
        </p:nvGraphicFramePr>
        <p:xfrm>
          <a:off x="185898" y="685115"/>
          <a:ext cx="10772388" cy="6129343"/>
        </p:xfrm>
        <a:graphic>
          <a:graphicData uri="http://schemas.openxmlformats.org/drawingml/2006/table">
            <a:tbl>
              <a:tblPr firstRow="1" bandRow="1">
                <a:tableStyleId>{5C22544A-7EE6-4342-B048-85BDC9FD1C3A}</a:tableStyleId>
              </a:tblPr>
              <a:tblGrid>
                <a:gridCol w="194471">
                  <a:extLst>
                    <a:ext uri="{9D8B030D-6E8A-4147-A177-3AD203B41FA5}">
                      <a16:colId xmlns:a16="http://schemas.microsoft.com/office/drawing/2014/main" val="2776679138"/>
                    </a:ext>
                  </a:extLst>
                </a:gridCol>
                <a:gridCol w="178388">
                  <a:extLst>
                    <a:ext uri="{9D8B030D-6E8A-4147-A177-3AD203B41FA5}">
                      <a16:colId xmlns:a16="http://schemas.microsoft.com/office/drawing/2014/main" val="2954129134"/>
                    </a:ext>
                  </a:extLst>
                </a:gridCol>
                <a:gridCol w="5728376">
                  <a:extLst>
                    <a:ext uri="{9D8B030D-6E8A-4147-A177-3AD203B41FA5}">
                      <a16:colId xmlns:a16="http://schemas.microsoft.com/office/drawing/2014/main" val="2484559110"/>
                    </a:ext>
                  </a:extLst>
                </a:gridCol>
                <a:gridCol w="519017">
                  <a:extLst>
                    <a:ext uri="{9D8B030D-6E8A-4147-A177-3AD203B41FA5}">
                      <a16:colId xmlns:a16="http://schemas.microsoft.com/office/drawing/2014/main" val="56142413"/>
                    </a:ext>
                  </a:extLst>
                </a:gridCol>
                <a:gridCol w="519017">
                  <a:extLst>
                    <a:ext uri="{9D8B030D-6E8A-4147-A177-3AD203B41FA5}">
                      <a16:colId xmlns:a16="http://schemas.microsoft.com/office/drawing/2014/main" val="1506437537"/>
                    </a:ext>
                  </a:extLst>
                </a:gridCol>
                <a:gridCol w="519017">
                  <a:extLst>
                    <a:ext uri="{9D8B030D-6E8A-4147-A177-3AD203B41FA5}">
                      <a16:colId xmlns:a16="http://schemas.microsoft.com/office/drawing/2014/main" val="1824048902"/>
                    </a:ext>
                  </a:extLst>
                </a:gridCol>
                <a:gridCol w="519017">
                  <a:extLst>
                    <a:ext uri="{9D8B030D-6E8A-4147-A177-3AD203B41FA5}">
                      <a16:colId xmlns:a16="http://schemas.microsoft.com/office/drawing/2014/main" val="1562320553"/>
                    </a:ext>
                  </a:extLst>
                </a:gridCol>
                <a:gridCol w="519017">
                  <a:extLst>
                    <a:ext uri="{9D8B030D-6E8A-4147-A177-3AD203B41FA5}">
                      <a16:colId xmlns:a16="http://schemas.microsoft.com/office/drawing/2014/main" val="2236911888"/>
                    </a:ext>
                  </a:extLst>
                </a:gridCol>
                <a:gridCol w="519017">
                  <a:extLst>
                    <a:ext uri="{9D8B030D-6E8A-4147-A177-3AD203B41FA5}">
                      <a16:colId xmlns:a16="http://schemas.microsoft.com/office/drawing/2014/main" val="3884058719"/>
                    </a:ext>
                  </a:extLst>
                </a:gridCol>
                <a:gridCol w="519017">
                  <a:extLst>
                    <a:ext uri="{9D8B030D-6E8A-4147-A177-3AD203B41FA5}">
                      <a16:colId xmlns:a16="http://schemas.microsoft.com/office/drawing/2014/main" val="782239170"/>
                    </a:ext>
                  </a:extLst>
                </a:gridCol>
                <a:gridCol w="519017">
                  <a:extLst>
                    <a:ext uri="{9D8B030D-6E8A-4147-A177-3AD203B41FA5}">
                      <a16:colId xmlns:a16="http://schemas.microsoft.com/office/drawing/2014/main" val="2052916320"/>
                    </a:ext>
                  </a:extLst>
                </a:gridCol>
                <a:gridCol w="519017">
                  <a:extLst>
                    <a:ext uri="{9D8B030D-6E8A-4147-A177-3AD203B41FA5}">
                      <a16:colId xmlns:a16="http://schemas.microsoft.com/office/drawing/2014/main" val="756991854"/>
                    </a:ext>
                  </a:extLst>
                </a:gridCol>
              </a:tblGrid>
              <a:tr h="170984">
                <a:tc>
                  <a:txBody>
                    <a:bodyPr/>
                    <a:lstStyle/>
                    <a:p>
                      <a:pPr algn="r" fontAlgn="ctr"/>
                      <a:endParaRPr lang="en-US" sz="1000" b="1" i="0" u="none" strike="noStrike" dirty="0">
                        <a:solidFill>
                          <a:schemeClr val="bg1"/>
                        </a:solidFill>
                        <a:effectLst/>
                        <a:latin typeface="Tw Cen MT" panose="020B0602020104020603" pitchFamily="34" charset="0"/>
                      </a:endParaRPr>
                    </a:p>
                  </a:txBody>
                  <a:tcPr marL="3688" marR="3688" marT="3688" marB="0" anchor="ctr"/>
                </a:tc>
                <a:tc gridSpan="2">
                  <a:txBody>
                    <a:bodyPr/>
                    <a:lstStyle/>
                    <a:p>
                      <a:pPr algn="l" fontAlgn="b"/>
                      <a:r>
                        <a:rPr lang="en-US" sz="1000" u="none" strike="noStrike" dirty="0">
                          <a:effectLst/>
                          <a:latin typeface="Tw Cen MT" panose="020B0602020104020603" pitchFamily="34" charset="0"/>
                        </a:rPr>
                        <a:t>JENIS KEGIATAN</a:t>
                      </a:r>
                      <a:endParaRPr lang="en-US" sz="1000" b="1" i="0" u="none" strike="noStrike" dirty="0">
                        <a:solidFill>
                          <a:schemeClr val="bg1"/>
                        </a:solidFill>
                        <a:effectLst/>
                        <a:latin typeface="Tw Cen MT" panose="020B0602020104020603" pitchFamily="34" charset="0"/>
                      </a:endParaRPr>
                    </a:p>
                  </a:txBody>
                  <a:tcPr marL="3688" marR="3688" marT="3688" marB="0" anchor="b"/>
                </a:tc>
                <a:tc hMerge="1">
                  <a:txBody>
                    <a:bodyPr/>
                    <a:lstStyle/>
                    <a:p>
                      <a:endParaRPr lang="en-US"/>
                    </a:p>
                  </a:txBody>
                  <a:tcPr/>
                </a:tc>
                <a:tc>
                  <a:txBody>
                    <a:bodyPr/>
                    <a:lstStyle/>
                    <a:p>
                      <a:pPr algn="ctr" fontAlgn="ctr"/>
                      <a:r>
                        <a:rPr lang="en-US" sz="1000" b="1" u="none" strike="noStrike" dirty="0">
                          <a:solidFill>
                            <a:schemeClr val="bg1"/>
                          </a:solidFill>
                          <a:effectLst/>
                          <a:latin typeface="Tw Cen MT" panose="020B0602020104020603" pitchFamily="34" charset="0"/>
                        </a:rPr>
                        <a:t> JAN</a:t>
                      </a:r>
                      <a:endParaRPr lang="en-US" sz="1000" b="1" i="0" u="none" strike="noStrike" dirty="0">
                        <a:solidFill>
                          <a:schemeClr val="bg1"/>
                        </a:solidFill>
                        <a:effectLst/>
                        <a:latin typeface="Tw Cen MT" panose="020B0602020104020603" pitchFamily="34" charset="0"/>
                      </a:endParaRPr>
                    </a:p>
                  </a:txBody>
                  <a:tcPr marL="3688" marR="3688" marT="3688" marB="0" anchor="ctr"/>
                </a:tc>
                <a:tc>
                  <a:txBody>
                    <a:bodyPr/>
                    <a:lstStyle/>
                    <a:p>
                      <a:pPr algn="ctr" fontAlgn="ctr"/>
                      <a:r>
                        <a:rPr lang="en-US" sz="1000" b="1" i="0" u="none" strike="noStrike" dirty="0">
                          <a:solidFill>
                            <a:schemeClr val="bg1"/>
                          </a:solidFill>
                          <a:effectLst/>
                          <a:latin typeface="Tw Cen MT" panose="020B0602020104020603" pitchFamily="34" charset="0"/>
                        </a:rPr>
                        <a:t>FEB</a:t>
                      </a:r>
                    </a:p>
                  </a:txBody>
                  <a:tcPr marL="3688" marR="3688" marT="3688" marB="0" anchor="ctr"/>
                </a:tc>
                <a:tc>
                  <a:txBody>
                    <a:bodyPr/>
                    <a:lstStyle/>
                    <a:p>
                      <a:pPr algn="ctr" fontAlgn="ctr"/>
                      <a:r>
                        <a:rPr lang="en-US" sz="1000" b="1" i="0" u="none" strike="noStrike" dirty="0">
                          <a:solidFill>
                            <a:schemeClr val="bg1"/>
                          </a:solidFill>
                          <a:effectLst/>
                          <a:latin typeface="Tw Cen MT" panose="020B0602020104020603" pitchFamily="34" charset="0"/>
                        </a:rPr>
                        <a:t>MAR</a:t>
                      </a:r>
                    </a:p>
                  </a:txBody>
                  <a:tcPr marL="3688" marR="3688" marT="3688" marB="0" anchor="ctr"/>
                </a:tc>
                <a:tc>
                  <a:txBody>
                    <a:bodyPr/>
                    <a:lstStyle/>
                    <a:p>
                      <a:pPr algn="ctr" fontAlgn="ctr"/>
                      <a:r>
                        <a:rPr lang="en-US" sz="1000" b="1" i="0" u="none" strike="noStrike" dirty="0">
                          <a:solidFill>
                            <a:schemeClr val="bg1"/>
                          </a:solidFill>
                          <a:effectLst/>
                          <a:latin typeface="Tw Cen MT" panose="020B0602020104020603" pitchFamily="34" charset="0"/>
                        </a:rPr>
                        <a:t>APR</a:t>
                      </a:r>
                    </a:p>
                  </a:txBody>
                  <a:tcPr marL="3688" marR="3688" marT="3688" marB="0" anchor="ctr"/>
                </a:tc>
                <a:tc>
                  <a:txBody>
                    <a:bodyPr/>
                    <a:lstStyle/>
                    <a:p>
                      <a:pPr algn="ctr" fontAlgn="ctr"/>
                      <a:r>
                        <a:rPr lang="en-US" sz="1000" b="1" i="0" u="none" strike="noStrike" dirty="0">
                          <a:solidFill>
                            <a:schemeClr val="bg1"/>
                          </a:solidFill>
                          <a:effectLst/>
                          <a:latin typeface="Tw Cen MT" panose="020B0602020104020603" pitchFamily="34" charset="0"/>
                        </a:rPr>
                        <a:t>MEI</a:t>
                      </a:r>
                    </a:p>
                  </a:txBody>
                  <a:tcPr marL="3688" marR="3688" marT="3688" marB="0" anchor="ctr"/>
                </a:tc>
                <a:tc>
                  <a:txBody>
                    <a:bodyPr/>
                    <a:lstStyle/>
                    <a:p>
                      <a:pPr algn="ctr" fontAlgn="ctr"/>
                      <a:r>
                        <a:rPr lang="en-US" sz="1000" b="1" i="0" u="none" strike="noStrike" dirty="0">
                          <a:solidFill>
                            <a:schemeClr val="bg1"/>
                          </a:solidFill>
                          <a:effectLst/>
                          <a:latin typeface="Tw Cen MT" panose="020B0602020104020603" pitchFamily="34" charset="0"/>
                        </a:rPr>
                        <a:t>JUN</a:t>
                      </a:r>
                    </a:p>
                  </a:txBody>
                  <a:tcPr marL="3688" marR="3688" marT="3688" marB="0" anchor="ctr"/>
                </a:tc>
                <a:tc>
                  <a:txBody>
                    <a:bodyPr/>
                    <a:lstStyle/>
                    <a:p>
                      <a:pPr algn="ctr" fontAlgn="ctr"/>
                      <a:r>
                        <a:rPr lang="en-US" sz="1000" b="1" i="0" u="none" strike="noStrike" dirty="0">
                          <a:solidFill>
                            <a:schemeClr val="bg1"/>
                          </a:solidFill>
                          <a:effectLst/>
                          <a:latin typeface="Tw Cen MT" panose="020B0602020104020603" pitchFamily="34" charset="0"/>
                        </a:rPr>
                        <a:t>JUL</a:t>
                      </a:r>
                    </a:p>
                  </a:txBody>
                  <a:tcPr marL="3688" marR="3688" marT="3688" marB="0" anchor="ctr"/>
                </a:tc>
                <a:tc>
                  <a:txBody>
                    <a:bodyPr/>
                    <a:lstStyle/>
                    <a:p>
                      <a:pPr algn="ctr" fontAlgn="ctr"/>
                      <a:r>
                        <a:rPr lang="en-US" sz="1000" b="1" i="0" u="none" strike="noStrike" dirty="0">
                          <a:solidFill>
                            <a:schemeClr val="bg1"/>
                          </a:solidFill>
                          <a:effectLst/>
                          <a:latin typeface="Tw Cen MT" panose="020B0602020104020603" pitchFamily="34" charset="0"/>
                        </a:rPr>
                        <a:t>AGST</a:t>
                      </a:r>
                    </a:p>
                  </a:txBody>
                  <a:tcPr marL="3688" marR="3688" marT="3688" marB="0" anchor="ctr"/>
                </a:tc>
                <a:tc>
                  <a:txBody>
                    <a:bodyPr/>
                    <a:lstStyle/>
                    <a:p>
                      <a:pPr algn="ctr" fontAlgn="ctr"/>
                      <a:r>
                        <a:rPr lang="en-US" sz="1000" b="1" i="0" u="none" strike="noStrike" dirty="0">
                          <a:solidFill>
                            <a:schemeClr val="bg1"/>
                          </a:solidFill>
                          <a:effectLst/>
                          <a:latin typeface="Tw Cen MT" panose="020B0602020104020603" pitchFamily="34" charset="0"/>
                        </a:rPr>
                        <a:t>SEP</a:t>
                      </a:r>
                    </a:p>
                  </a:txBody>
                  <a:tcPr marL="3688" marR="3688" marT="3688" marB="0" anchor="ctr"/>
                </a:tc>
                <a:extLst>
                  <a:ext uri="{0D108BD9-81ED-4DB2-BD59-A6C34878D82A}">
                    <a16:rowId xmlns:a16="http://schemas.microsoft.com/office/drawing/2014/main" val="2423167698"/>
                  </a:ext>
                </a:extLst>
              </a:tr>
              <a:tr h="170984">
                <a:tc>
                  <a:txBody>
                    <a:bodyPr/>
                    <a:lstStyle/>
                    <a:p>
                      <a:pPr algn="l" fontAlgn="t"/>
                      <a:r>
                        <a:rPr lang="en-US" sz="1000" u="none" strike="noStrike" dirty="0">
                          <a:effectLst/>
                          <a:latin typeface="Tw Cen MT" panose="020B0602020104020603" pitchFamily="34" charset="0"/>
                        </a:rPr>
                        <a:t>a.</a:t>
                      </a:r>
                      <a:endParaRPr lang="en-US" sz="1000" b="0" i="0" u="none" strike="noStrike" dirty="0">
                        <a:solidFill>
                          <a:srgbClr val="000000"/>
                        </a:solidFill>
                        <a:effectLst/>
                        <a:latin typeface="Tw Cen MT" panose="020B0602020104020603" pitchFamily="34" charset="0"/>
                      </a:endParaRPr>
                    </a:p>
                  </a:txBody>
                  <a:tcPr marL="33188" marR="3688" marT="3688" marB="0"/>
                </a:tc>
                <a:tc gridSpan="2">
                  <a:txBody>
                    <a:bodyPr/>
                    <a:lstStyle/>
                    <a:p>
                      <a:pPr algn="l" fontAlgn="t"/>
                      <a:r>
                        <a:rPr lang="en-US" sz="1000" u="none" strike="noStrike" dirty="0" err="1">
                          <a:effectLst/>
                          <a:latin typeface="Tw Cen MT" panose="020B0602020104020603" pitchFamily="34" charset="0"/>
                        </a:rPr>
                        <a:t>Penyehatan</a:t>
                      </a:r>
                      <a:r>
                        <a:rPr lang="en-US" sz="1000" u="none" strike="noStrike" dirty="0">
                          <a:effectLst/>
                          <a:latin typeface="Tw Cen MT" panose="020B0602020104020603" pitchFamily="34" charset="0"/>
                        </a:rPr>
                        <a:t> Media Air</a:t>
                      </a:r>
                      <a:endParaRPr lang="en-US" sz="1000" b="0" i="0" u="none" strike="noStrike" dirty="0">
                        <a:solidFill>
                          <a:srgbClr val="000000"/>
                        </a:solidFill>
                        <a:effectLst/>
                        <a:latin typeface="Tw Cen MT" panose="020B0602020104020603" pitchFamily="34" charset="0"/>
                      </a:endParaRPr>
                    </a:p>
                  </a:txBody>
                  <a:tcPr marL="3688" marR="3688" marT="3688" marB="0"/>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3688" marR="3688" marT="3688" marB="0" anchor="b"/>
                </a:tc>
                <a:tc>
                  <a:txBody>
                    <a:bodyPr/>
                    <a:lstStyle/>
                    <a:p>
                      <a:pPr algn="ctr" fontAlgn="ctr"/>
                      <a:endParaRPr lang="en-US" sz="1000" b="0" i="0" u="none" strike="noStrike" dirty="0">
                        <a:solidFill>
                          <a:srgbClr val="000000"/>
                        </a:solidFill>
                        <a:effectLst/>
                        <a:latin typeface="Tw Cen MT" panose="020B0602020104020603" pitchFamily="34" charset="0"/>
                      </a:endParaRPr>
                    </a:p>
                  </a:txBody>
                  <a:tcPr marL="3688" marR="3688" marT="3688" marB="0" anchor="ctr"/>
                </a:tc>
                <a:tc>
                  <a:txBody>
                    <a:bodyPr/>
                    <a:lstStyle/>
                    <a:p>
                      <a:pPr algn="ctr" fontAlgn="ctr"/>
                      <a:endParaRPr lang="en-US" sz="1000" b="0" i="0" u="none" strike="noStrike" dirty="0">
                        <a:solidFill>
                          <a:srgbClr val="000000"/>
                        </a:solidFill>
                        <a:effectLst/>
                        <a:latin typeface="Tw Cen MT" panose="020B0602020104020603" pitchFamily="34" charset="0"/>
                      </a:endParaRPr>
                    </a:p>
                  </a:txBody>
                  <a:tcPr marL="3688" marR="3688" marT="3688" marB="0" anchor="ctr"/>
                </a:tc>
                <a:tc>
                  <a:txBody>
                    <a:bodyPr/>
                    <a:lstStyle/>
                    <a:p>
                      <a:pPr algn="ctr" fontAlgn="ctr"/>
                      <a:endParaRPr lang="en-US" sz="1000" b="0" i="0" u="none" strike="noStrike" dirty="0">
                        <a:solidFill>
                          <a:srgbClr val="000000"/>
                        </a:solidFill>
                        <a:effectLst/>
                        <a:latin typeface="Tw Cen MT" panose="020B0602020104020603" pitchFamily="34" charset="0"/>
                      </a:endParaRPr>
                    </a:p>
                  </a:txBody>
                  <a:tcPr marL="3688" marR="3688" marT="3688" marB="0" anchor="ctr"/>
                </a:tc>
                <a:tc>
                  <a:txBody>
                    <a:bodyPr/>
                    <a:lstStyle/>
                    <a:p>
                      <a:pPr algn="ctr" fontAlgn="ctr"/>
                      <a:endParaRPr lang="en-US" sz="1000" b="0" i="0" u="none" strike="noStrike" dirty="0">
                        <a:solidFill>
                          <a:srgbClr val="000000"/>
                        </a:solidFill>
                        <a:effectLst/>
                        <a:latin typeface="Tw Cen MT" panose="020B0602020104020603" pitchFamily="34" charset="0"/>
                      </a:endParaRPr>
                    </a:p>
                  </a:txBody>
                  <a:tcPr marL="3688" marR="3688" marT="3688" marB="0" anchor="ctr"/>
                </a:tc>
                <a:tc>
                  <a:txBody>
                    <a:bodyPr/>
                    <a:lstStyle/>
                    <a:p>
                      <a:pPr algn="ctr" fontAlgn="ctr"/>
                      <a:endParaRPr lang="en-US" sz="1000" b="0" i="0" u="none" strike="noStrike" dirty="0">
                        <a:solidFill>
                          <a:srgbClr val="000000"/>
                        </a:solidFill>
                        <a:effectLst/>
                        <a:latin typeface="Tw Cen MT" panose="020B0602020104020603" pitchFamily="34" charset="0"/>
                      </a:endParaRPr>
                    </a:p>
                  </a:txBody>
                  <a:tcPr marL="3688" marR="3688" marT="3688" marB="0" anchor="ctr"/>
                </a:tc>
                <a:tc>
                  <a:txBody>
                    <a:bodyPr/>
                    <a:lstStyle/>
                    <a:p>
                      <a:pPr algn="ctr" fontAlgn="ctr"/>
                      <a:endParaRPr lang="en-US" sz="1000" b="0" i="0" u="none" strike="noStrike" dirty="0">
                        <a:solidFill>
                          <a:srgbClr val="000000"/>
                        </a:solidFill>
                        <a:effectLst/>
                        <a:latin typeface="Tw Cen MT" panose="020B0602020104020603" pitchFamily="34" charset="0"/>
                      </a:endParaRPr>
                    </a:p>
                  </a:txBody>
                  <a:tcPr marL="3688" marR="3688" marT="3688" marB="0" anchor="ctr"/>
                </a:tc>
                <a:tc>
                  <a:txBody>
                    <a:bodyPr/>
                    <a:lstStyle/>
                    <a:p>
                      <a:pPr algn="ctr" fontAlgn="ctr"/>
                      <a:endParaRPr lang="en-US" sz="1000" b="0" i="0" u="none" strike="noStrike" dirty="0">
                        <a:solidFill>
                          <a:srgbClr val="000000"/>
                        </a:solidFill>
                        <a:effectLst/>
                        <a:latin typeface="Tw Cen MT" panose="020B0602020104020603" pitchFamily="34" charset="0"/>
                      </a:endParaRPr>
                    </a:p>
                  </a:txBody>
                  <a:tcPr marL="3688" marR="3688" marT="3688" marB="0" anchor="ctr"/>
                </a:tc>
                <a:tc>
                  <a:txBody>
                    <a:bodyPr/>
                    <a:lstStyle/>
                    <a:p>
                      <a:pPr algn="ctr" fontAlgn="ctr"/>
                      <a:endParaRPr lang="en-US" sz="1000" b="0" i="0" u="none" strike="noStrike" dirty="0">
                        <a:solidFill>
                          <a:srgbClr val="000000"/>
                        </a:solidFill>
                        <a:effectLst/>
                        <a:latin typeface="Tw Cen MT" panose="020B0602020104020603" pitchFamily="34" charset="0"/>
                      </a:endParaRPr>
                    </a:p>
                  </a:txBody>
                  <a:tcPr marL="3688" marR="3688" marT="3688" marB="0" anchor="ctr"/>
                </a:tc>
                <a:tc>
                  <a:txBody>
                    <a:bodyPr/>
                    <a:lstStyle/>
                    <a:p>
                      <a:pPr algn="ctr" fontAlgn="ctr"/>
                      <a:endParaRPr lang="en-US" sz="1000" b="0" i="0" u="none" strike="noStrike" dirty="0">
                        <a:solidFill>
                          <a:srgbClr val="000000"/>
                        </a:solidFill>
                        <a:effectLst/>
                        <a:latin typeface="Tw Cen MT" panose="020B0602020104020603" pitchFamily="34" charset="0"/>
                      </a:endParaRPr>
                    </a:p>
                  </a:txBody>
                  <a:tcPr marL="3688" marR="3688" marT="3688" marB="0" anchor="ctr"/>
                </a:tc>
                <a:extLst>
                  <a:ext uri="{0D108BD9-81ED-4DB2-BD59-A6C34878D82A}">
                    <a16:rowId xmlns:a16="http://schemas.microsoft.com/office/drawing/2014/main" val="1349444234"/>
                  </a:ext>
                </a:extLst>
              </a:tr>
              <a:tr h="260135">
                <a:tc>
                  <a:txBody>
                    <a:bodyPr/>
                    <a:lstStyle/>
                    <a:p>
                      <a:pPr algn="l" fontAlgn="ctr"/>
                      <a:r>
                        <a:rPr lang="en-US" sz="1000" u="none" strike="noStrike">
                          <a:effectLst/>
                          <a:latin typeface="Tw Cen MT" panose="020B0602020104020603" pitchFamily="34" charset="0"/>
                        </a:rPr>
                        <a:t> </a:t>
                      </a:r>
                      <a:endParaRPr lang="en-US" sz="1000" b="0" i="0" u="none" strike="noStrike">
                        <a:solidFill>
                          <a:srgbClr val="000000"/>
                        </a:solidFill>
                        <a:effectLst/>
                        <a:latin typeface="Tw Cen MT" panose="020B0602020104020603" pitchFamily="34" charset="0"/>
                      </a:endParaRPr>
                    </a:p>
                  </a:txBody>
                  <a:tcPr marL="3688" marR="3688" marT="3688" marB="0" anchor="ctr"/>
                </a:tc>
                <a:tc>
                  <a:txBody>
                    <a:bodyPr/>
                    <a:lstStyle/>
                    <a:p>
                      <a:pPr algn="l" fontAlgn="t"/>
                      <a:r>
                        <a:rPr lang="en-US" sz="1000" u="none" strike="noStrike">
                          <a:effectLst/>
                          <a:latin typeface="Tw Cen MT" panose="020B0602020104020603" pitchFamily="34" charset="0"/>
                        </a:rPr>
                        <a:t>1</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l" fontAlgn="t"/>
                      <a:r>
                        <a:rPr lang="en-US" sz="1000" u="none" strike="noStrike" dirty="0" err="1">
                          <a:effectLst/>
                          <a:latin typeface="Tw Cen MT" panose="020B0602020104020603" pitchFamily="34" charset="0"/>
                        </a:rPr>
                        <a:t>Pemantauan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terhadap</a:t>
                      </a:r>
                      <a:r>
                        <a:rPr lang="en-US" sz="1000" u="none" strike="noStrike" dirty="0">
                          <a:effectLst/>
                          <a:latin typeface="Tw Cen MT" panose="020B0602020104020603" pitchFamily="34" charset="0"/>
                        </a:rPr>
                        <a:t> Sarana dan </a:t>
                      </a:r>
                      <a:r>
                        <a:rPr lang="en-US" sz="1000" u="none" strike="noStrike" dirty="0" err="1">
                          <a:effectLst/>
                          <a:latin typeface="Tw Cen MT" panose="020B0602020104020603" pitchFamily="34" charset="0"/>
                        </a:rPr>
                        <a:t>Kuantitas</a:t>
                      </a:r>
                      <a:r>
                        <a:rPr lang="en-US" sz="1000" u="none" strike="noStrike" dirty="0">
                          <a:effectLst/>
                          <a:latin typeface="Tw Cen MT" panose="020B0602020104020603" pitchFamily="34" charset="0"/>
                        </a:rPr>
                        <a:t> Air </a:t>
                      </a:r>
                      <a:r>
                        <a:rPr lang="en-US" sz="1000" u="none" strike="noStrike" dirty="0" err="1">
                          <a:effectLst/>
                          <a:latin typeface="Tw Cen MT" panose="020B0602020104020603" pitchFamily="34" charset="0"/>
                        </a:rPr>
                        <a:t>Minum</a:t>
                      </a:r>
                      <a:r>
                        <a:rPr lang="en-US" sz="1000" u="none" strike="noStrike" dirty="0">
                          <a:effectLst/>
                          <a:latin typeface="Tw Cen MT" panose="020B0602020104020603" pitchFamily="34" charset="0"/>
                        </a:rPr>
                        <a:t> 6 </a:t>
                      </a:r>
                      <a:r>
                        <a:rPr lang="en-US" sz="1000" u="none" strike="noStrike" dirty="0" err="1">
                          <a:effectLst/>
                          <a:latin typeface="Tw Cen MT" panose="020B0602020104020603" pitchFamily="34" charset="0"/>
                        </a:rPr>
                        <a:t>bulan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sekali</a:t>
                      </a:r>
                      <a:r>
                        <a:rPr lang="en-US" sz="1000" u="none" strike="noStrike" dirty="0">
                          <a:effectLst/>
                          <a:latin typeface="Tw Cen MT" panose="020B0602020104020603" pitchFamily="34" charset="0"/>
                        </a:rPr>
                        <a:t>. </a:t>
                      </a:r>
                      <a:endParaRPr lang="en-US" sz="1000" b="0" i="0" u="none" strike="noStrike" dirty="0">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6</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032490214"/>
                  </a:ext>
                </a:extLst>
              </a:tr>
              <a:tr h="260135">
                <a:tc>
                  <a:txBody>
                    <a:bodyPr/>
                    <a:lstStyle/>
                    <a:p>
                      <a:pPr algn="l" fontAlgn="ctr"/>
                      <a:r>
                        <a:rPr lang="en-US" sz="1000" u="none" strike="noStrike">
                          <a:effectLst/>
                          <a:latin typeface="Tw Cen MT" panose="020B0602020104020603" pitchFamily="34" charset="0"/>
                        </a:rPr>
                        <a:t> </a:t>
                      </a:r>
                      <a:endParaRPr lang="en-US" sz="1000" b="0" i="0" u="none" strike="noStrike">
                        <a:solidFill>
                          <a:srgbClr val="000000"/>
                        </a:solidFill>
                        <a:effectLst/>
                        <a:latin typeface="Tw Cen MT" panose="020B0602020104020603" pitchFamily="34" charset="0"/>
                      </a:endParaRPr>
                    </a:p>
                  </a:txBody>
                  <a:tcPr marL="3688" marR="3688" marT="3688" marB="0" anchor="ctr"/>
                </a:tc>
                <a:tc>
                  <a:txBody>
                    <a:bodyPr/>
                    <a:lstStyle/>
                    <a:p>
                      <a:pPr algn="l" fontAlgn="t"/>
                      <a:r>
                        <a:rPr lang="en-US" sz="1000" u="none" strike="noStrike">
                          <a:effectLst/>
                          <a:latin typeface="Tw Cen MT" panose="020B0602020104020603" pitchFamily="34" charset="0"/>
                        </a:rPr>
                        <a:t>2</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l" fontAlgn="t"/>
                      <a:r>
                        <a:rPr lang="en-US" sz="1000" u="none" strike="noStrike">
                          <a:effectLst/>
                          <a:latin typeface="Tw Cen MT" panose="020B0602020104020603" pitchFamily="34" charset="0"/>
                        </a:rPr>
                        <a:t>Pemantauan terhadap Sarana dan Kuantitas Air Higiene Sanitasi 6 bulan sekali. </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7</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3299797877"/>
                  </a:ext>
                </a:extLst>
              </a:tr>
              <a:tr h="760865">
                <a:tc>
                  <a:txBody>
                    <a:bodyPr/>
                    <a:lstStyle/>
                    <a:p>
                      <a:pPr algn="l" fontAlgn="ctr"/>
                      <a:r>
                        <a:rPr lang="en-US" sz="1000" u="none" strike="noStrike">
                          <a:effectLst/>
                          <a:latin typeface="Tw Cen MT" panose="020B0602020104020603" pitchFamily="34" charset="0"/>
                        </a:rPr>
                        <a:t> </a:t>
                      </a:r>
                      <a:endParaRPr lang="en-US" sz="1000" b="0" i="0" u="none" strike="noStrike">
                        <a:solidFill>
                          <a:srgbClr val="000000"/>
                        </a:solidFill>
                        <a:effectLst/>
                        <a:latin typeface="Tw Cen MT" panose="020B0602020104020603" pitchFamily="34" charset="0"/>
                      </a:endParaRPr>
                    </a:p>
                  </a:txBody>
                  <a:tcPr marL="3688" marR="3688" marT="3688" marB="0" anchor="ctr"/>
                </a:tc>
                <a:tc>
                  <a:txBody>
                    <a:bodyPr/>
                    <a:lstStyle/>
                    <a:p>
                      <a:pPr algn="l" fontAlgn="t"/>
                      <a:r>
                        <a:rPr lang="en-US" sz="1000" u="none" strike="noStrike">
                          <a:effectLst/>
                          <a:latin typeface="Tw Cen MT" panose="020B0602020104020603" pitchFamily="34" charset="0"/>
                        </a:rPr>
                        <a:t>3</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l" fontAlgn="t"/>
                      <a:r>
                        <a:rPr lang="en-US" sz="1000" u="none" strike="noStrike" dirty="0" err="1">
                          <a:effectLst/>
                          <a:latin typeface="Tw Cen MT" panose="020B0602020104020603" pitchFamily="34" charset="0"/>
                        </a:rPr>
                        <a:t>Pemeriksaan</a:t>
                      </a:r>
                      <a:r>
                        <a:rPr lang="en-US" sz="1000" u="none" strike="noStrike" dirty="0">
                          <a:effectLst/>
                          <a:latin typeface="Tw Cen MT" panose="020B0602020104020603" pitchFamily="34" charset="0"/>
                        </a:rPr>
                        <a:t> Parameter Kimia dan </a:t>
                      </a:r>
                      <a:r>
                        <a:rPr lang="en-US" sz="1000" u="none" strike="noStrike" dirty="0" err="1">
                          <a:effectLst/>
                          <a:latin typeface="Tw Cen MT" panose="020B0602020104020603" pitchFamily="34" charset="0"/>
                        </a:rPr>
                        <a:t>Fisik</a:t>
                      </a:r>
                      <a:r>
                        <a:rPr lang="en-US" sz="1000" u="none" strike="noStrike" dirty="0">
                          <a:effectLst/>
                          <a:latin typeface="Tw Cen MT" panose="020B0602020104020603" pitchFamily="34" charset="0"/>
                        </a:rPr>
                        <a:t> Air </a:t>
                      </a:r>
                      <a:r>
                        <a:rPr lang="en-US" sz="1000" u="none" strike="noStrike" dirty="0" err="1">
                          <a:effectLst/>
                          <a:latin typeface="Tw Cen MT" panose="020B0602020104020603" pitchFamily="34" charset="0"/>
                        </a:rPr>
                        <a:t>Minum</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sesuai</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dengan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Permenkes</a:t>
                      </a:r>
                      <a:r>
                        <a:rPr lang="en-US" sz="1000" u="none" strike="noStrike" dirty="0">
                          <a:effectLst/>
                          <a:latin typeface="Tw Cen MT" panose="020B0602020104020603" pitchFamily="34" charset="0"/>
                        </a:rPr>
                        <a:t> 492 </a:t>
                      </a:r>
                      <a:r>
                        <a:rPr lang="en-US" sz="1000" u="none" strike="noStrike" dirty="0" err="1">
                          <a:effectLst/>
                          <a:latin typeface="Tw Cen MT" panose="020B0602020104020603" pitchFamily="34" charset="0"/>
                        </a:rPr>
                        <a:t>Tahun</a:t>
                      </a:r>
                      <a:r>
                        <a:rPr lang="en-US" sz="1000" u="none" strike="noStrike" dirty="0">
                          <a:effectLst/>
                          <a:latin typeface="Tw Cen MT" panose="020B0602020104020603" pitchFamily="34" charset="0"/>
                        </a:rPr>
                        <a:t> 2010 </a:t>
                      </a:r>
                      <a:r>
                        <a:rPr lang="en-US" sz="1000" u="none" strike="noStrike" dirty="0" err="1">
                          <a:effectLst/>
                          <a:latin typeface="Tw Cen MT" panose="020B0602020104020603" pitchFamily="34" charset="0"/>
                        </a:rPr>
                        <a:t>tentang</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Persyaratan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Kualitas</a:t>
                      </a:r>
                      <a:r>
                        <a:rPr lang="en-US" sz="1000" u="none" strike="noStrike" dirty="0">
                          <a:effectLst/>
                          <a:latin typeface="Tw Cen MT" panose="020B0602020104020603" pitchFamily="34" charset="0"/>
                        </a:rPr>
                        <a:t> Air </a:t>
                      </a:r>
                      <a:r>
                        <a:rPr lang="en-US" sz="1000" u="none" strike="noStrike" dirty="0" err="1">
                          <a:effectLst/>
                          <a:latin typeface="Tw Cen MT" panose="020B0602020104020603" pitchFamily="34" charset="0"/>
                        </a:rPr>
                        <a:t>Minum</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setiap</a:t>
                      </a:r>
                      <a:r>
                        <a:rPr lang="en-US" sz="1000" u="none" strike="noStrike" dirty="0">
                          <a:effectLst/>
                          <a:latin typeface="Tw Cen MT" panose="020B0602020104020603" pitchFamily="34" charset="0"/>
                        </a:rPr>
                        <a:t> 6 </a:t>
                      </a:r>
                      <a:r>
                        <a:rPr lang="en-US" sz="1000" u="none" strike="noStrike" dirty="0" err="1">
                          <a:effectLst/>
                          <a:latin typeface="Tw Cen MT" panose="020B0602020104020603" pitchFamily="34" charset="0"/>
                        </a:rPr>
                        <a:t>bulan</a:t>
                      </a:r>
                      <a:r>
                        <a:rPr lang="en-US" sz="1000" u="none" strike="noStrike" dirty="0">
                          <a:effectLst/>
                          <a:latin typeface="Tw Cen MT" panose="020B0602020104020603" pitchFamily="34" charset="0"/>
                        </a:rPr>
                        <a:t> pada Air </a:t>
                      </a:r>
                      <a:r>
                        <a:rPr lang="en-US" sz="1000" u="none" strike="noStrike" dirty="0" err="1">
                          <a:effectLst/>
                          <a:latin typeface="Tw Cen MT" panose="020B0602020104020603" pitchFamily="34" charset="0"/>
                        </a:rPr>
                        <a:t>Minum</a:t>
                      </a:r>
                      <a:r>
                        <a:rPr lang="en-US" sz="1000" u="none" strike="noStrike" dirty="0">
                          <a:effectLst/>
                          <a:latin typeface="Tw Cen MT" panose="020B0602020104020603" pitchFamily="34" charset="0"/>
                        </a:rPr>
                        <a:t> Inst </a:t>
                      </a:r>
                      <a:r>
                        <a:rPr lang="en-US" sz="1000" u="none" strike="noStrike" dirty="0" err="1">
                          <a:effectLst/>
                          <a:latin typeface="Tw Cen MT" panose="020B0602020104020603" pitchFamily="34" charset="0"/>
                        </a:rPr>
                        <a:t>Gizi</a:t>
                      </a:r>
                      <a:r>
                        <a:rPr lang="en-US" sz="1000" u="none" strike="noStrike" dirty="0">
                          <a:effectLst/>
                          <a:latin typeface="Tw Cen MT" panose="020B0602020104020603" pitchFamily="34" charset="0"/>
                        </a:rPr>
                        <a:t>, Air </a:t>
                      </a:r>
                      <a:r>
                        <a:rPr lang="en-US" sz="1000" u="none" strike="noStrike" dirty="0" err="1">
                          <a:effectLst/>
                          <a:latin typeface="Tw Cen MT" panose="020B0602020104020603" pitchFamily="34" charset="0"/>
                        </a:rPr>
                        <a:t>Minum</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Ruang</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Pengolahan</a:t>
                      </a:r>
                      <a:r>
                        <a:rPr lang="en-US" sz="1000" u="none" strike="noStrike" dirty="0">
                          <a:effectLst/>
                          <a:latin typeface="Tw Cen MT" panose="020B0602020104020603" pitchFamily="34" charset="0"/>
                        </a:rPr>
                        <a:t> Inst </a:t>
                      </a:r>
                      <a:r>
                        <a:rPr lang="en-US" sz="1000" u="none" strike="noStrike" dirty="0" err="1">
                          <a:effectLst/>
                          <a:latin typeface="Tw Cen MT" panose="020B0602020104020603" pitchFamily="34" charset="0"/>
                        </a:rPr>
                        <a:t>Gizi</a:t>
                      </a:r>
                      <a:r>
                        <a:rPr lang="en-US" sz="1000" u="none" strike="noStrike" dirty="0">
                          <a:effectLst/>
                          <a:latin typeface="Tw Cen MT" panose="020B0602020104020603" pitchFamily="34" charset="0"/>
                        </a:rPr>
                        <a:t>, Water Purifier </a:t>
                      </a:r>
                      <a:r>
                        <a:rPr lang="en-US" sz="1000" u="none" strike="noStrike" dirty="0" err="1">
                          <a:effectLst/>
                          <a:latin typeface="Tw Cen MT" panose="020B0602020104020603" pitchFamily="34" charset="0"/>
                        </a:rPr>
                        <a:t>Bangsal</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Sembodro</a:t>
                      </a:r>
                      <a:r>
                        <a:rPr lang="en-US" sz="1000" u="none" strike="noStrike" dirty="0">
                          <a:effectLst/>
                          <a:latin typeface="Tw Cen MT" panose="020B0602020104020603" pitchFamily="34" charset="0"/>
                        </a:rPr>
                        <a:t>, Water Purifier </a:t>
                      </a:r>
                      <a:r>
                        <a:rPr lang="en-US" sz="1000" u="none" strike="noStrike" dirty="0" err="1">
                          <a:effectLst/>
                          <a:latin typeface="Tw Cen MT" panose="020B0602020104020603" pitchFamily="34" charset="0"/>
                        </a:rPr>
                        <a:t>Bangsal</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Nakula</a:t>
                      </a:r>
                      <a:r>
                        <a:rPr lang="en-US" sz="1000" u="none" strike="noStrike" dirty="0">
                          <a:effectLst/>
                          <a:latin typeface="Tw Cen MT" panose="020B0602020104020603" pitchFamily="34" charset="0"/>
                        </a:rPr>
                        <a:t>, Water Purifier </a:t>
                      </a:r>
                      <a:r>
                        <a:rPr lang="en-US" sz="1000" u="none" strike="noStrike" dirty="0" err="1">
                          <a:effectLst/>
                          <a:latin typeface="Tw Cen MT" panose="020B0602020104020603" pitchFamily="34" charset="0"/>
                        </a:rPr>
                        <a:t>Bangsal</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Larasati</a:t>
                      </a:r>
                      <a:r>
                        <a:rPr lang="en-US" sz="1000" u="none" strike="noStrike" dirty="0">
                          <a:effectLst/>
                          <a:latin typeface="Tw Cen MT" panose="020B0602020104020603" pitchFamily="34" charset="0"/>
                        </a:rPr>
                        <a:t>, Water Purifier </a:t>
                      </a:r>
                      <a:r>
                        <a:rPr lang="en-US" sz="1000" u="none" strike="noStrike" dirty="0" err="1">
                          <a:effectLst/>
                          <a:latin typeface="Tw Cen MT" panose="020B0602020104020603" pitchFamily="34" charset="0"/>
                        </a:rPr>
                        <a:t>Bangsal</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Gatotkoco</a:t>
                      </a:r>
                      <a:r>
                        <a:rPr lang="en-US" sz="1000" u="none" strike="noStrike" dirty="0">
                          <a:effectLst/>
                          <a:latin typeface="Tw Cen MT" panose="020B0602020104020603" pitchFamily="34" charset="0"/>
                        </a:rPr>
                        <a:t>, Water Purifier Inst Gigi dan </a:t>
                      </a:r>
                      <a:r>
                        <a:rPr lang="en-US" sz="1000" u="none" strike="noStrike" dirty="0" err="1">
                          <a:effectLst/>
                          <a:latin typeface="Tw Cen MT" panose="020B0602020104020603" pitchFamily="34" charset="0"/>
                        </a:rPr>
                        <a:t>Mulut</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Kantin</a:t>
                      </a:r>
                      <a:r>
                        <a:rPr lang="en-US" sz="1000" u="none" strike="noStrike" dirty="0">
                          <a:effectLst/>
                          <a:latin typeface="Tw Cen MT" panose="020B0602020104020603" pitchFamily="34" charset="0"/>
                        </a:rPr>
                        <a:t> Dharma Wanita, </a:t>
                      </a:r>
                      <a:r>
                        <a:rPr lang="en-US" sz="1000" u="none" strike="noStrike" dirty="0" err="1">
                          <a:effectLst/>
                          <a:latin typeface="Tw Cen MT" panose="020B0602020104020603" pitchFamily="34" charset="0"/>
                        </a:rPr>
                        <a:t>Kantin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Gizi</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Kantin</a:t>
                      </a:r>
                      <a:r>
                        <a:rPr lang="en-US" sz="1000" u="none" strike="noStrike" dirty="0">
                          <a:effectLst/>
                          <a:latin typeface="Tw Cen MT" panose="020B0602020104020603" pitchFamily="34" charset="0"/>
                        </a:rPr>
                        <a:t> Gedung </a:t>
                      </a:r>
                      <a:r>
                        <a:rPr lang="en-US" sz="1000" u="none" strike="noStrike" dirty="0" err="1">
                          <a:effectLst/>
                          <a:latin typeface="Tw Cen MT" panose="020B0602020104020603" pitchFamily="34" charset="0"/>
                        </a:rPr>
                        <a:t>Olahraga</a:t>
                      </a:r>
                      <a:r>
                        <a:rPr lang="en-US" sz="1000" u="none" strike="noStrike" dirty="0">
                          <a:effectLst/>
                          <a:latin typeface="Tw Cen MT" panose="020B0602020104020603" pitchFamily="34" charset="0"/>
                        </a:rPr>
                        <a:t>, dan </a:t>
                      </a:r>
                      <a:r>
                        <a:rPr lang="en-US" sz="1000" u="none" strike="noStrike" dirty="0" err="1">
                          <a:effectLst/>
                          <a:latin typeface="Tw Cen MT" panose="020B0602020104020603" pitchFamily="34" charset="0"/>
                        </a:rPr>
                        <a:t>Teh</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Poci</a:t>
                      </a:r>
                      <a:r>
                        <a:rPr lang="en-US" sz="1000" u="none" strike="noStrike" dirty="0">
                          <a:effectLst/>
                          <a:latin typeface="Tw Cen MT" panose="020B0602020104020603" pitchFamily="34" charset="0"/>
                        </a:rPr>
                        <a:t>.</a:t>
                      </a:r>
                      <a:endParaRPr lang="en-US" sz="1000" b="0" i="0" u="none" strike="noStrike" dirty="0">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6</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2624927539"/>
                  </a:ext>
                </a:extLst>
              </a:tr>
              <a:tr h="760865">
                <a:tc>
                  <a:txBody>
                    <a:bodyPr/>
                    <a:lstStyle/>
                    <a:p>
                      <a:pPr algn="l" fontAlgn="ctr"/>
                      <a:r>
                        <a:rPr lang="en-US" sz="1000" u="none" strike="noStrike" dirty="0">
                          <a:effectLst/>
                          <a:latin typeface="Tw Cen MT" panose="020B0602020104020603" pitchFamily="34" charset="0"/>
                        </a:rPr>
                        <a:t> </a:t>
                      </a:r>
                      <a:endParaRPr lang="en-US" sz="1000" b="0" i="0" u="none" strike="noStrike" dirty="0">
                        <a:solidFill>
                          <a:srgbClr val="000000"/>
                        </a:solidFill>
                        <a:effectLst/>
                        <a:latin typeface="Tw Cen MT" panose="020B0602020104020603" pitchFamily="34" charset="0"/>
                      </a:endParaRPr>
                    </a:p>
                  </a:txBody>
                  <a:tcPr marL="3688" marR="3688" marT="3688" marB="0" anchor="ctr"/>
                </a:tc>
                <a:tc>
                  <a:txBody>
                    <a:bodyPr/>
                    <a:lstStyle/>
                    <a:p>
                      <a:pPr algn="l" fontAlgn="t"/>
                      <a:r>
                        <a:rPr lang="en-US" sz="1000" u="none" strike="noStrike" dirty="0">
                          <a:effectLst/>
                          <a:latin typeface="Tw Cen MT" panose="020B0602020104020603" pitchFamily="34" charset="0"/>
                        </a:rPr>
                        <a:t>4</a:t>
                      </a:r>
                      <a:endParaRPr lang="en-US" sz="1000" b="0" i="0" u="none" strike="noStrike" dirty="0">
                        <a:solidFill>
                          <a:srgbClr val="000000"/>
                        </a:solidFill>
                        <a:effectLst/>
                        <a:latin typeface="Tw Cen MT" panose="020B0602020104020603" pitchFamily="34" charset="0"/>
                      </a:endParaRPr>
                    </a:p>
                  </a:txBody>
                  <a:tcPr marL="3688" marR="3688" marT="3688" marB="0"/>
                </a:tc>
                <a:tc>
                  <a:txBody>
                    <a:bodyPr/>
                    <a:lstStyle/>
                    <a:p>
                      <a:pPr algn="l" fontAlgn="t"/>
                      <a:r>
                        <a:rPr lang="en-US" sz="1000" u="none" strike="noStrike" dirty="0" err="1">
                          <a:effectLst/>
                          <a:latin typeface="Tw Cen MT" panose="020B0602020104020603" pitchFamily="34" charset="0"/>
                        </a:rPr>
                        <a:t>Pemeriksaan</a:t>
                      </a:r>
                      <a:r>
                        <a:rPr lang="en-US" sz="1000" u="none" strike="noStrike" dirty="0">
                          <a:effectLst/>
                          <a:latin typeface="Tw Cen MT" panose="020B0602020104020603" pitchFamily="34" charset="0"/>
                        </a:rPr>
                        <a:t> Parameter </a:t>
                      </a:r>
                      <a:r>
                        <a:rPr lang="en-US" sz="1000" u="none" strike="noStrike" dirty="0" err="1">
                          <a:effectLst/>
                          <a:latin typeface="Tw Cen MT" panose="020B0602020104020603" pitchFamily="34" charset="0"/>
                        </a:rPr>
                        <a:t>Biologi</a:t>
                      </a:r>
                      <a:r>
                        <a:rPr lang="en-US" sz="1000" u="none" strike="noStrike" dirty="0">
                          <a:effectLst/>
                          <a:latin typeface="Tw Cen MT" panose="020B0602020104020603" pitchFamily="34" charset="0"/>
                        </a:rPr>
                        <a:t> Air </a:t>
                      </a:r>
                      <a:r>
                        <a:rPr lang="en-US" sz="1000" u="none" strike="noStrike" dirty="0" err="1">
                          <a:effectLst/>
                          <a:latin typeface="Tw Cen MT" panose="020B0602020104020603" pitchFamily="34" charset="0"/>
                        </a:rPr>
                        <a:t>Minum</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sesuai</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dengan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Permenkes</a:t>
                      </a:r>
                      <a:r>
                        <a:rPr lang="en-US" sz="1000" u="none" strike="noStrike" dirty="0">
                          <a:effectLst/>
                          <a:latin typeface="Tw Cen MT" panose="020B0602020104020603" pitchFamily="34" charset="0"/>
                        </a:rPr>
                        <a:t> 492 </a:t>
                      </a:r>
                      <a:r>
                        <a:rPr lang="en-US" sz="1000" u="none" strike="noStrike" dirty="0" err="1">
                          <a:effectLst/>
                          <a:latin typeface="Tw Cen MT" panose="020B0602020104020603" pitchFamily="34" charset="0"/>
                        </a:rPr>
                        <a:t>Tahun</a:t>
                      </a:r>
                      <a:r>
                        <a:rPr lang="en-US" sz="1000" u="none" strike="noStrike" dirty="0">
                          <a:effectLst/>
                          <a:latin typeface="Tw Cen MT" panose="020B0602020104020603" pitchFamily="34" charset="0"/>
                        </a:rPr>
                        <a:t> 2010 </a:t>
                      </a:r>
                      <a:r>
                        <a:rPr lang="en-US" sz="1000" u="none" strike="noStrike" dirty="0" err="1">
                          <a:effectLst/>
                          <a:latin typeface="Tw Cen MT" panose="020B0602020104020603" pitchFamily="34" charset="0"/>
                        </a:rPr>
                        <a:t>tentang</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Persyaratan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Kualitas</a:t>
                      </a:r>
                      <a:r>
                        <a:rPr lang="en-US" sz="1000" u="none" strike="noStrike" dirty="0">
                          <a:effectLst/>
                          <a:latin typeface="Tw Cen MT" panose="020B0602020104020603" pitchFamily="34" charset="0"/>
                        </a:rPr>
                        <a:t> Air </a:t>
                      </a:r>
                      <a:r>
                        <a:rPr lang="en-US" sz="1000" u="none" strike="noStrike" dirty="0" err="1">
                          <a:effectLst/>
                          <a:latin typeface="Tw Cen MT" panose="020B0602020104020603" pitchFamily="34" charset="0"/>
                        </a:rPr>
                        <a:t>Minum</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setiap</a:t>
                      </a:r>
                      <a:r>
                        <a:rPr lang="en-US" sz="1000" u="none" strike="noStrike" dirty="0">
                          <a:effectLst/>
                          <a:latin typeface="Tw Cen MT" panose="020B0602020104020603" pitchFamily="34" charset="0"/>
                        </a:rPr>
                        <a:t> 1 (</a:t>
                      </a:r>
                      <a:r>
                        <a:rPr lang="en-US" sz="1000" u="none" strike="noStrike" dirty="0" err="1">
                          <a:effectLst/>
                          <a:latin typeface="Tw Cen MT" panose="020B0602020104020603" pitchFamily="34" charset="0"/>
                        </a:rPr>
                        <a:t>satu</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bulan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sekali</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pada</a:t>
                      </a:r>
                      <a:r>
                        <a:rPr lang="en-US" sz="1000" u="none" strike="noStrike" dirty="0">
                          <a:effectLst/>
                          <a:latin typeface="Tw Cen MT" panose="020B0602020104020603" pitchFamily="34" charset="0"/>
                        </a:rPr>
                        <a:t> Air </a:t>
                      </a:r>
                      <a:r>
                        <a:rPr lang="en-US" sz="1000" u="none" strike="noStrike" dirty="0" err="1">
                          <a:effectLst/>
                          <a:latin typeface="Tw Cen MT" panose="020B0602020104020603" pitchFamily="34" charset="0"/>
                        </a:rPr>
                        <a:t>Minum</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Inst</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Gizi</a:t>
                      </a:r>
                      <a:r>
                        <a:rPr lang="en-US" sz="1000" u="none" strike="noStrike" dirty="0">
                          <a:effectLst/>
                          <a:latin typeface="Tw Cen MT" panose="020B0602020104020603" pitchFamily="34" charset="0"/>
                        </a:rPr>
                        <a:t>, Air </a:t>
                      </a:r>
                      <a:r>
                        <a:rPr lang="en-US" sz="1000" u="none" strike="noStrike" dirty="0" err="1">
                          <a:effectLst/>
                          <a:latin typeface="Tw Cen MT" panose="020B0602020104020603" pitchFamily="34" charset="0"/>
                        </a:rPr>
                        <a:t>Minum</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Ruang</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Pengolahan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Inst</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Gizi</a:t>
                      </a:r>
                      <a:r>
                        <a:rPr lang="en-US" sz="1000" u="none" strike="noStrike" dirty="0">
                          <a:effectLst/>
                          <a:latin typeface="Tw Cen MT" panose="020B0602020104020603" pitchFamily="34" charset="0"/>
                        </a:rPr>
                        <a:t>, Water Purifier </a:t>
                      </a:r>
                      <a:r>
                        <a:rPr lang="en-US" sz="1000" u="none" strike="noStrike" dirty="0" err="1">
                          <a:effectLst/>
                          <a:latin typeface="Tw Cen MT" panose="020B0602020104020603" pitchFamily="34" charset="0"/>
                        </a:rPr>
                        <a:t>Bangsal</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Sembodro</a:t>
                      </a:r>
                      <a:r>
                        <a:rPr lang="en-US" sz="1000" u="none" strike="noStrike" dirty="0">
                          <a:effectLst/>
                          <a:latin typeface="Tw Cen MT" panose="020B0602020104020603" pitchFamily="34" charset="0"/>
                        </a:rPr>
                        <a:t>, Water Purifier </a:t>
                      </a:r>
                      <a:r>
                        <a:rPr lang="en-US" sz="1000" u="none" strike="noStrike" dirty="0" err="1">
                          <a:effectLst/>
                          <a:latin typeface="Tw Cen MT" panose="020B0602020104020603" pitchFamily="34" charset="0"/>
                        </a:rPr>
                        <a:t>Bangsal</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Nakula</a:t>
                      </a:r>
                      <a:r>
                        <a:rPr lang="en-US" sz="1000" u="none" strike="noStrike" dirty="0">
                          <a:effectLst/>
                          <a:latin typeface="Tw Cen MT" panose="020B0602020104020603" pitchFamily="34" charset="0"/>
                        </a:rPr>
                        <a:t>, Water Purifier </a:t>
                      </a:r>
                      <a:r>
                        <a:rPr lang="en-US" sz="1000" u="none" strike="noStrike" dirty="0" err="1">
                          <a:effectLst/>
                          <a:latin typeface="Tw Cen MT" panose="020B0602020104020603" pitchFamily="34" charset="0"/>
                        </a:rPr>
                        <a:t>Bangsal</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Larasati</a:t>
                      </a:r>
                      <a:r>
                        <a:rPr lang="en-US" sz="1000" u="none" strike="noStrike" dirty="0">
                          <a:effectLst/>
                          <a:latin typeface="Tw Cen MT" panose="020B0602020104020603" pitchFamily="34" charset="0"/>
                        </a:rPr>
                        <a:t>, Water Purifier </a:t>
                      </a:r>
                      <a:r>
                        <a:rPr lang="en-US" sz="1000" u="none" strike="noStrike" dirty="0" err="1">
                          <a:effectLst/>
                          <a:latin typeface="Tw Cen MT" panose="020B0602020104020603" pitchFamily="34" charset="0"/>
                        </a:rPr>
                        <a:t>Bangsal</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Gatotkoco</a:t>
                      </a:r>
                      <a:r>
                        <a:rPr lang="en-US" sz="1000" u="none" strike="noStrike" dirty="0">
                          <a:effectLst/>
                          <a:latin typeface="Tw Cen MT" panose="020B0602020104020603" pitchFamily="34" charset="0"/>
                        </a:rPr>
                        <a:t>, Water Purifier </a:t>
                      </a:r>
                      <a:r>
                        <a:rPr lang="en-US" sz="1000" u="none" strike="noStrike" dirty="0" err="1">
                          <a:effectLst/>
                          <a:latin typeface="Tw Cen MT" panose="020B0602020104020603" pitchFamily="34" charset="0"/>
                        </a:rPr>
                        <a:t>Inst</a:t>
                      </a:r>
                      <a:r>
                        <a:rPr lang="en-US" sz="1000" u="none" strike="noStrike" dirty="0">
                          <a:effectLst/>
                          <a:latin typeface="Tw Cen MT" panose="020B0602020104020603" pitchFamily="34" charset="0"/>
                        </a:rPr>
                        <a:t> Gigi </a:t>
                      </a:r>
                      <a:r>
                        <a:rPr lang="en-US" sz="1000" u="none" strike="noStrike" dirty="0" err="1">
                          <a:effectLst/>
                          <a:latin typeface="Tw Cen MT" panose="020B0602020104020603" pitchFamily="34" charset="0"/>
                        </a:rPr>
                        <a:t>dan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Mulut</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Kantin</a:t>
                      </a:r>
                      <a:r>
                        <a:rPr lang="en-US" sz="1000" u="none" strike="noStrike" dirty="0">
                          <a:effectLst/>
                          <a:latin typeface="Tw Cen MT" panose="020B0602020104020603" pitchFamily="34" charset="0"/>
                        </a:rPr>
                        <a:t> Dharma </a:t>
                      </a:r>
                      <a:r>
                        <a:rPr lang="en-US" sz="1000" u="none" strike="noStrike" dirty="0" err="1">
                          <a:effectLst/>
                          <a:latin typeface="Tw Cen MT" panose="020B0602020104020603" pitchFamily="34" charset="0"/>
                        </a:rPr>
                        <a:t>Wanita</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Kantin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Gizi</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Kantin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Gedung</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Olahraga</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dan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Teh</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Poci</a:t>
                      </a:r>
                      <a:r>
                        <a:rPr lang="en-US" sz="1000" u="none" strike="noStrike" dirty="0">
                          <a:effectLst/>
                          <a:latin typeface="Tw Cen MT" panose="020B0602020104020603" pitchFamily="34" charset="0"/>
                        </a:rPr>
                        <a:t>.</a:t>
                      </a:r>
                      <a:endParaRPr lang="en-US" sz="1000" b="0" i="0" u="none" strike="noStrike" dirty="0">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7</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7</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7</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5</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5</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5</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6</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6</a:t>
                      </a:r>
                    </a:p>
                  </a:txBody>
                  <a:tcPr marL="9525" marR="9525" marT="9525" marB="0" anchor="ctr"/>
                </a:tc>
                <a:extLst>
                  <a:ext uri="{0D108BD9-81ED-4DB2-BD59-A6C34878D82A}">
                    <a16:rowId xmlns:a16="http://schemas.microsoft.com/office/drawing/2014/main" val="933834746"/>
                  </a:ext>
                </a:extLst>
              </a:tr>
              <a:tr h="609425">
                <a:tc>
                  <a:txBody>
                    <a:bodyPr/>
                    <a:lstStyle/>
                    <a:p>
                      <a:pPr algn="l" fontAlgn="ctr"/>
                      <a:r>
                        <a:rPr lang="en-US" sz="1000" u="none" strike="noStrike">
                          <a:effectLst/>
                          <a:latin typeface="Tw Cen MT" panose="020B0602020104020603" pitchFamily="34" charset="0"/>
                        </a:rPr>
                        <a:t> </a:t>
                      </a:r>
                      <a:endParaRPr lang="en-US" sz="1000" b="0" i="0" u="none" strike="noStrike">
                        <a:solidFill>
                          <a:srgbClr val="000000"/>
                        </a:solidFill>
                        <a:effectLst/>
                        <a:latin typeface="Tw Cen MT" panose="020B0602020104020603" pitchFamily="34" charset="0"/>
                      </a:endParaRPr>
                    </a:p>
                  </a:txBody>
                  <a:tcPr marL="3688" marR="3688" marT="3688" marB="0" anchor="ctr"/>
                </a:tc>
                <a:tc>
                  <a:txBody>
                    <a:bodyPr/>
                    <a:lstStyle/>
                    <a:p>
                      <a:pPr algn="l" fontAlgn="t"/>
                      <a:r>
                        <a:rPr lang="en-US" sz="1000" u="none" strike="noStrike">
                          <a:effectLst/>
                          <a:latin typeface="Tw Cen MT" panose="020B0602020104020603" pitchFamily="34" charset="0"/>
                        </a:rPr>
                        <a:t>5</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l" fontAlgn="t"/>
                      <a:r>
                        <a:rPr lang="en-US" sz="1000" u="none" strike="noStrike" dirty="0" err="1">
                          <a:effectLst/>
                          <a:latin typeface="Tw Cen MT" panose="020B0602020104020603" pitchFamily="34" charset="0"/>
                        </a:rPr>
                        <a:t>Pemeriksaan</a:t>
                      </a:r>
                      <a:r>
                        <a:rPr lang="en-US" sz="1000" u="none" strike="noStrike" dirty="0">
                          <a:effectLst/>
                          <a:latin typeface="Tw Cen MT" panose="020B0602020104020603" pitchFamily="34" charset="0"/>
                        </a:rPr>
                        <a:t> Parameter Kimia dan </a:t>
                      </a:r>
                      <a:r>
                        <a:rPr lang="en-US" sz="1000" u="none" strike="noStrike" dirty="0" err="1">
                          <a:effectLst/>
                          <a:latin typeface="Tw Cen MT" panose="020B0602020104020603" pitchFamily="34" charset="0"/>
                        </a:rPr>
                        <a:t>Fisik</a:t>
                      </a:r>
                      <a:r>
                        <a:rPr lang="en-US" sz="1000" u="none" strike="noStrike" dirty="0">
                          <a:effectLst/>
                          <a:latin typeface="Tw Cen MT" panose="020B0602020104020603" pitchFamily="34" charset="0"/>
                        </a:rPr>
                        <a:t> Air </a:t>
                      </a:r>
                      <a:r>
                        <a:rPr lang="en-US" sz="1000" u="none" strike="noStrike" dirty="0" err="1">
                          <a:effectLst/>
                          <a:latin typeface="Tw Cen MT" panose="020B0602020104020603" pitchFamily="34" charset="0"/>
                        </a:rPr>
                        <a:t>Higiene</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Sanitasi</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sesuai</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dengan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Permenkes</a:t>
                      </a:r>
                      <a:r>
                        <a:rPr lang="en-US" sz="1000" u="none" strike="noStrike" dirty="0">
                          <a:effectLst/>
                          <a:latin typeface="Tw Cen MT" panose="020B0602020104020603" pitchFamily="34" charset="0"/>
                        </a:rPr>
                        <a:t> 32 </a:t>
                      </a:r>
                      <a:r>
                        <a:rPr lang="en-US" sz="1000" u="none" strike="noStrike" dirty="0" err="1">
                          <a:effectLst/>
                          <a:latin typeface="Tw Cen MT" panose="020B0602020104020603" pitchFamily="34" charset="0"/>
                        </a:rPr>
                        <a:t>Tahun</a:t>
                      </a:r>
                      <a:r>
                        <a:rPr lang="en-US" sz="1000" u="none" strike="noStrike" dirty="0">
                          <a:effectLst/>
                          <a:latin typeface="Tw Cen MT" panose="020B0602020104020603" pitchFamily="34" charset="0"/>
                        </a:rPr>
                        <a:t> 2017 </a:t>
                      </a:r>
                      <a:r>
                        <a:rPr lang="en-US" sz="1000" u="none" strike="noStrike" dirty="0" err="1">
                          <a:effectLst/>
                          <a:latin typeface="Tw Cen MT" panose="020B0602020104020603" pitchFamily="34" charset="0"/>
                        </a:rPr>
                        <a:t>Tentang</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Standar</a:t>
                      </a:r>
                      <a:r>
                        <a:rPr lang="en-US" sz="1000" u="none" strike="noStrike" dirty="0">
                          <a:effectLst/>
                          <a:latin typeface="Tw Cen MT" panose="020B0602020104020603" pitchFamily="34" charset="0"/>
                        </a:rPr>
                        <a:t> Baku </a:t>
                      </a:r>
                      <a:r>
                        <a:rPr lang="en-US" sz="1000" u="none" strike="noStrike" dirty="0" err="1">
                          <a:effectLst/>
                          <a:latin typeface="Tw Cen MT" panose="020B0602020104020603" pitchFamily="34" charset="0"/>
                        </a:rPr>
                        <a:t>Mutu</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Kesehatan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Lingkungan</a:t>
                      </a:r>
                      <a:r>
                        <a:rPr lang="en-US" sz="1000" u="none" strike="noStrike" dirty="0">
                          <a:effectLst/>
                          <a:latin typeface="Tw Cen MT" panose="020B0602020104020603" pitchFamily="34" charset="0"/>
                        </a:rPr>
                        <a:t> Dan </a:t>
                      </a:r>
                      <a:r>
                        <a:rPr lang="en-US" sz="1000" u="none" strike="noStrike" dirty="0" err="1">
                          <a:effectLst/>
                          <a:latin typeface="Tw Cen MT" panose="020B0602020104020603" pitchFamily="34" charset="0"/>
                        </a:rPr>
                        <a:t>Persyaratan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Kesehatan</a:t>
                      </a:r>
                      <a:r>
                        <a:rPr lang="en-US" sz="1000" u="none" strike="noStrike" dirty="0">
                          <a:effectLst/>
                          <a:latin typeface="Tw Cen MT" panose="020B0602020104020603" pitchFamily="34" charset="0"/>
                        </a:rPr>
                        <a:t> Air </a:t>
                      </a:r>
                      <a:r>
                        <a:rPr lang="en-US" sz="1000" u="none" strike="noStrike" dirty="0" err="1">
                          <a:effectLst/>
                          <a:latin typeface="Tw Cen MT" panose="020B0602020104020603" pitchFamily="34" charset="0"/>
                        </a:rPr>
                        <a:t>Untuk</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Keperluan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Higiene</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Sanitasi</a:t>
                      </a:r>
                      <a:r>
                        <a:rPr lang="en-US" sz="1000" u="none" strike="noStrike" dirty="0">
                          <a:effectLst/>
                          <a:latin typeface="Tw Cen MT" panose="020B0602020104020603" pitchFamily="34" charset="0"/>
                        </a:rPr>
                        <a:t>, Kolam </a:t>
                      </a:r>
                      <a:r>
                        <a:rPr lang="en-US" sz="1000" u="none" strike="noStrike" dirty="0" err="1">
                          <a:effectLst/>
                          <a:latin typeface="Tw Cen MT" panose="020B0602020104020603" pitchFamily="34" charset="0"/>
                        </a:rPr>
                        <a:t>Renang</a:t>
                      </a:r>
                      <a:r>
                        <a:rPr lang="en-US" sz="1000" u="none" strike="noStrike" dirty="0">
                          <a:effectLst/>
                          <a:latin typeface="Tw Cen MT" panose="020B0602020104020603" pitchFamily="34" charset="0"/>
                        </a:rPr>
                        <a:t>, Solus Per Aqua, Dan </a:t>
                      </a:r>
                      <a:r>
                        <a:rPr lang="en-US" sz="1000" u="none" strike="noStrike" dirty="0" err="1">
                          <a:effectLst/>
                          <a:latin typeface="Tw Cen MT" panose="020B0602020104020603" pitchFamily="34" charset="0"/>
                        </a:rPr>
                        <a:t>Pemandian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Umum</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setiap</a:t>
                      </a:r>
                      <a:r>
                        <a:rPr lang="en-US" sz="1000" u="none" strike="noStrike" dirty="0">
                          <a:effectLst/>
                          <a:latin typeface="Tw Cen MT" panose="020B0602020104020603" pitchFamily="34" charset="0"/>
                        </a:rPr>
                        <a:t> 6 (</a:t>
                      </a:r>
                      <a:r>
                        <a:rPr lang="en-US" sz="1000" u="none" strike="noStrike" dirty="0" err="1">
                          <a:effectLst/>
                          <a:latin typeface="Tw Cen MT" panose="020B0602020104020603" pitchFamily="34" charset="0"/>
                        </a:rPr>
                        <a:t>enam</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bulan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sekali</a:t>
                      </a:r>
                      <a:r>
                        <a:rPr lang="en-US" sz="1000" u="none" strike="noStrike" dirty="0">
                          <a:effectLst/>
                          <a:latin typeface="Tw Cen MT" panose="020B0602020104020603" pitchFamily="34" charset="0"/>
                        </a:rPr>
                        <a:t> pada Ground Tank, Inst Laundry, Inst </a:t>
                      </a:r>
                      <a:r>
                        <a:rPr lang="en-US" sz="1000" u="none" strike="noStrike" dirty="0" err="1">
                          <a:effectLst/>
                          <a:latin typeface="Tw Cen MT" panose="020B0602020104020603" pitchFamily="34" charset="0"/>
                        </a:rPr>
                        <a:t>Laboratorium</a:t>
                      </a:r>
                      <a:r>
                        <a:rPr lang="en-US" sz="1000" u="none" strike="noStrike" dirty="0">
                          <a:effectLst/>
                          <a:latin typeface="Tw Cen MT" panose="020B0602020104020603" pitchFamily="34" charset="0"/>
                        </a:rPr>
                        <a:t>, Inst </a:t>
                      </a:r>
                      <a:r>
                        <a:rPr lang="en-US" sz="1000" u="none" strike="noStrike" dirty="0" err="1">
                          <a:effectLst/>
                          <a:latin typeface="Tw Cen MT" panose="020B0602020104020603" pitchFamily="34" charset="0"/>
                        </a:rPr>
                        <a:t>Farmasi</a:t>
                      </a:r>
                      <a:r>
                        <a:rPr lang="en-US" sz="1000" u="none" strike="noStrike" dirty="0">
                          <a:effectLst/>
                          <a:latin typeface="Tw Cen MT" panose="020B0602020104020603" pitchFamily="34" charset="0"/>
                        </a:rPr>
                        <a:t>, dan Inst </a:t>
                      </a:r>
                      <a:r>
                        <a:rPr lang="en-US" sz="1000" u="none" strike="noStrike" dirty="0" err="1">
                          <a:effectLst/>
                          <a:latin typeface="Tw Cen MT" panose="020B0602020104020603" pitchFamily="34" charset="0"/>
                        </a:rPr>
                        <a:t>Gizi</a:t>
                      </a:r>
                      <a:r>
                        <a:rPr lang="en-US" sz="1000" u="none" strike="noStrike" dirty="0">
                          <a:effectLst/>
                          <a:latin typeface="Tw Cen MT" panose="020B0602020104020603" pitchFamily="34" charset="0"/>
                        </a:rPr>
                        <a:t>.</a:t>
                      </a:r>
                      <a:endParaRPr lang="en-US" sz="1000" b="0" i="0" u="none" strike="noStrike" dirty="0">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7</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7</a:t>
                      </a:r>
                    </a:p>
                  </a:txBody>
                  <a:tcPr marL="9525" marR="9525" marT="9525" marB="0" anchor="ctr"/>
                </a:tc>
                <a:extLst>
                  <a:ext uri="{0D108BD9-81ED-4DB2-BD59-A6C34878D82A}">
                    <a16:rowId xmlns:a16="http://schemas.microsoft.com/office/drawing/2014/main" val="3387398038"/>
                  </a:ext>
                </a:extLst>
              </a:tr>
              <a:tr h="609425">
                <a:tc>
                  <a:txBody>
                    <a:bodyPr/>
                    <a:lstStyle/>
                    <a:p>
                      <a:pPr algn="l" fontAlgn="ctr"/>
                      <a:r>
                        <a:rPr lang="en-US" sz="1000" u="none" strike="noStrike">
                          <a:effectLst/>
                          <a:latin typeface="Tw Cen MT" panose="020B0602020104020603" pitchFamily="34" charset="0"/>
                        </a:rPr>
                        <a:t> </a:t>
                      </a:r>
                      <a:endParaRPr lang="en-US" sz="1000" b="0" i="0" u="none" strike="noStrike">
                        <a:solidFill>
                          <a:srgbClr val="000000"/>
                        </a:solidFill>
                        <a:effectLst/>
                        <a:latin typeface="Tw Cen MT" panose="020B0602020104020603" pitchFamily="34" charset="0"/>
                      </a:endParaRPr>
                    </a:p>
                  </a:txBody>
                  <a:tcPr marL="3688" marR="3688" marT="3688" marB="0" anchor="ctr"/>
                </a:tc>
                <a:tc>
                  <a:txBody>
                    <a:bodyPr/>
                    <a:lstStyle/>
                    <a:p>
                      <a:pPr algn="l" fontAlgn="t"/>
                      <a:r>
                        <a:rPr lang="en-US" sz="1000" u="none" strike="noStrike">
                          <a:effectLst/>
                          <a:latin typeface="Tw Cen MT" panose="020B0602020104020603" pitchFamily="34" charset="0"/>
                        </a:rPr>
                        <a:t>6</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l" fontAlgn="t"/>
                      <a:r>
                        <a:rPr lang="en-US" sz="1000" u="none" strike="noStrike">
                          <a:effectLst/>
                          <a:latin typeface="Tw Cen MT" panose="020B0602020104020603" pitchFamily="34" charset="0"/>
                        </a:rPr>
                        <a:t>Pemeriksaan Parameter Biologi Air Higiene Sanitasi sesuai dengan Permenkes 32 Tahun 2017 Tentang Standar Baku Mutu Kesehatan Lingkungan Dan Persyaratan Kesehatan Air Untuk Keperluan Higiene Sanitasi, Kolam Renang, Solus Per Aqua, Dan Pemandian Umum setiap 1 (satu) bulan sekali pada Ground Tank, IGD, dapur gizi (Inst Gizi), sterilisasi (Inst Gigi Mulut), Inst Laundry, Inst Laboratorium, kantin, dan poliklinik gigi.</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5</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6</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6</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7</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7</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7</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7</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7</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7</a:t>
                      </a:r>
                    </a:p>
                  </a:txBody>
                  <a:tcPr marL="9525" marR="9525" marT="9525" marB="0" anchor="ctr"/>
                </a:tc>
                <a:extLst>
                  <a:ext uri="{0D108BD9-81ED-4DB2-BD59-A6C34878D82A}">
                    <a16:rowId xmlns:a16="http://schemas.microsoft.com/office/drawing/2014/main" val="1469983273"/>
                  </a:ext>
                </a:extLst>
              </a:tr>
              <a:tr h="338588">
                <a:tc>
                  <a:txBody>
                    <a:bodyPr/>
                    <a:lstStyle/>
                    <a:p>
                      <a:pPr algn="l" fontAlgn="ctr"/>
                      <a:r>
                        <a:rPr lang="en-US" sz="1000" u="none" strike="noStrike">
                          <a:effectLst/>
                          <a:latin typeface="Tw Cen MT" panose="020B0602020104020603" pitchFamily="34" charset="0"/>
                        </a:rPr>
                        <a:t> </a:t>
                      </a:r>
                      <a:endParaRPr lang="en-US" sz="1000" b="0" i="0" u="none" strike="noStrike">
                        <a:solidFill>
                          <a:srgbClr val="000000"/>
                        </a:solidFill>
                        <a:effectLst/>
                        <a:latin typeface="Tw Cen MT" panose="020B0602020104020603" pitchFamily="34" charset="0"/>
                      </a:endParaRPr>
                    </a:p>
                  </a:txBody>
                  <a:tcPr marL="3688" marR="3688" marT="3688" marB="0" anchor="ctr"/>
                </a:tc>
                <a:tc>
                  <a:txBody>
                    <a:bodyPr/>
                    <a:lstStyle/>
                    <a:p>
                      <a:pPr algn="l" fontAlgn="t"/>
                      <a:r>
                        <a:rPr lang="en-US" sz="1000" u="none" strike="noStrike">
                          <a:effectLst/>
                          <a:latin typeface="Tw Cen MT" panose="020B0602020104020603" pitchFamily="34" charset="0"/>
                        </a:rPr>
                        <a:t>7</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l" fontAlgn="t"/>
                      <a:r>
                        <a:rPr lang="en-US" sz="1000" u="none" strike="noStrike" dirty="0" err="1">
                          <a:effectLst/>
                          <a:latin typeface="Tw Cen MT" panose="020B0602020104020603" pitchFamily="34" charset="0"/>
                        </a:rPr>
                        <a:t>Pemeriksaan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bakteri</a:t>
                      </a:r>
                      <a:r>
                        <a:rPr lang="en-US" sz="1000" u="none" strike="noStrike" dirty="0">
                          <a:effectLst/>
                          <a:latin typeface="Tw Cen MT" panose="020B0602020104020603" pitchFamily="34" charset="0"/>
                        </a:rPr>
                        <a:t> Legionella </a:t>
                      </a:r>
                      <a:r>
                        <a:rPr lang="en-US" sz="1000" u="none" strike="noStrike" dirty="0" err="1">
                          <a:effectLst/>
                          <a:latin typeface="Tw Cen MT" panose="020B0602020104020603" pitchFamily="34" charset="0"/>
                        </a:rPr>
                        <a:t>spp</a:t>
                      </a:r>
                      <a:r>
                        <a:rPr lang="en-US" sz="1000" u="none" strike="noStrike" dirty="0">
                          <a:effectLst/>
                          <a:latin typeface="Tw Cen MT" panose="020B0602020104020603" pitchFamily="34" charset="0"/>
                        </a:rPr>
                        <a:t> Air </a:t>
                      </a:r>
                      <a:r>
                        <a:rPr lang="en-US" sz="1000" u="none" strike="noStrike" dirty="0" err="1">
                          <a:effectLst/>
                          <a:latin typeface="Tw Cen MT" panose="020B0602020104020603" pitchFamily="34" charset="0"/>
                        </a:rPr>
                        <a:t>untuk</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kegunaan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khusus</a:t>
                      </a:r>
                      <a:r>
                        <a:rPr lang="en-US" sz="1000" u="none" strike="noStrike" dirty="0">
                          <a:effectLst/>
                          <a:latin typeface="Tw Cen MT" panose="020B0602020104020603" pitchFamily="34" charset="0"/>
                        </a:rPr>
                        <a:t> dan </a:t>
                      </a:r>
                      <a:r>
                        <a:rPr lang="en-US" sz="1000" u="none" strike="noStrike" dirty="0" err="1">
                          <a:effectLst/>
                          <a:latin typeface="Tw Cen MT" panose="020B0602020104020603" pitchFamily="34" charset="0"/>
                        </a:rPr>
                        <a:t>tanggap</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darurat</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rumah</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sakit</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setiap</a:t>
                      </a:r>
                      <a:r>
                        <a:rPr lang="en-US" sz="1000" u="none" strike="noStrike" dirty="0">
                          <a:effectLst/>
                          <a:latin typeface="Tw Cen MT" panose="020B0602020104020603" pitchFamily="34" charset="0"/>
                        </a:rPr>
                        <a:t> 1 (</a:t>
                      </a:r>
                      <a:r>
                        <a:rPr lang="en-US" sz="1000" u="none" strike="noStrike" dirty="0" err="1">
                          <a:effectLst/>
                          <a:latin typeface="Tw Cen MT" panose="020B0602020104020603" pitchFamily="34" charset="0"/>
                        </a:rPr>
                        <a:t>satu</a:t>
                      </a:r>
                      <a:r>
                        <a:rPr lang="en-US" sz="1000" u="none" strike="noStrike" dirty="0">
                          <a:effectLst/>
                          <a:latin typeface="Tw Cen MT" panose="020B0602020104020603" pitchFamily="34" charset="0"/>
                        </a:rPr>
                        <a:t>) kali </a:t>
                      </a:r>
                      <a:r>
                        <a:rPr lang="en-US" sz="1000" u="none" strike="noStrike" dirty="0" err="1">
                          <a:effectLst/>
                          <a:latin typeface="Tw Cen MT" panose="020B0602020104020603" pitchFamily="34" charset="0"/>
                        </a:rPr>
                        <a:t>setahun</a:t>
                      </a:r>
                      <a:r>
                        <a:rPr lang="en-US" sz="1000" u="none" strike="noStrike" dirty="0">
                          <a:effectLst/>
                          <a:latin typeface="Tw Cen MT" panose="020B0602020104020603" pitchFamily="34" charset="0"/>
                        </a:rPr>
                        <a:t> pada air </a:t>
                      </a:r>
                      <a:r>
                        <a:rPr lang="en-US" sz="1000" u="none" strike="noStrike" dirty="0" err="1">
                          <a:effectLst/>
                          <a:latin typeface="Tw Cen MT" panose="020B0602020104020603" pitchFamily="34" charset="0"/>
                        </a:rPr>
                        <a:t>panas</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pencucian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mata</a:t>
                      </a:r>
                      <a:r>
                        <a:rPr lang="en-US" sz="1000" u="none" strike="noStrike" dirty="0">
                          <a:effectLst/>
                          <a:latin typeface="Tw Cen MT" panose="020B0602020104020603" pitchFamily="34" charset="0"/>
                        </a:rPr>
                        <a:t> (eye washer) dan </a:t>
                      </a:r>
                      <a:r>
                        <a:rPr lang="en-US" sz="1000" u="none" strike="noStrike" dirty="0" err="1">
                          <a:effectLst/>
                          <a:latin typeface="Tw Cen MT" panose="020B0602020104020603" pitchFamily="34" charset="0"/>
                        </a:rPr>
                        <a:t>pencucian</a:t>
                      </a:r>
                      <a:r>
                        <a:rPr lang="en-US" sz="1000" u="none" strike="noStrike" dirty="0">
                          <a:effectLst/>
                          <a:latin typeface="Tw Cen MT" panose="020B0602020104020603" pitchFamily="34" charset="0"/>
                        </a:rPr>
                        <a:t> badan (body washer).</a:t>
                      </a:r>
                      <a:endParaRPr lang="en-US" sz="1000" b="0" i="0" u="none" strike="noStrike" dirty="0">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104020691"/>
                  </a:ext>
                </a:extLst>
              </a:tr>
              <a:tr h="609425">
                <a:tc>
                  <a:txBody>
                    <a:bodyPr/>
                    <a:lstStyle/>
                    <a:p>
                      <a:pPr algn="l" fontAlgn="ctr"/>
                      <a:r>
                        <a:rPr lang="en-US" sz="1000" u="none" strike="noStrike" dirty="0">
                          <a:effectLst/>
                          <a:latin typeface="Tw Cen MT" panose="020B0602020104020603" pitchFamily="34" charset="0"/>
                        </a:rPr>
                        <a:t> </a:t>
                      </a:r>
                      <a:endParaRPr lang="en-US" sz="1000" b="0" i="0" u="none" strike="noStrike" dirty="0">
                        <a:solidFill>
                          <a:srgbClr val="000000"/>
                        </a:solidFill>
                        <a:effectLst/>
                        <a:latin typeface="Tw Cen MT" panose="020B0602020104020603" pitchFamily="34" charset="0"/>
                      </a:endParaRPr>
                    </a:p>
                  </a:txBody>
                  <a:tcPr marL="3688" marR="3688" marT="3688" marB="0" anchor="ctr"/>
                </a:tc>
                <a:tc>
                  <a:txBody>
                    <a:bodyPr/>
                    <a:lstStyle/>
                    <a:p>
                      <a:pPr algn="ctr" fontAlgn="t"/>
                      <a:r>
                        <a:rPr lang="en-US" sz="1000" u="none" strike="noStrike">
                          <a:effectLst/>
                          <a:latin typeface="Tw Cen MT" panose="020B0602020104020603" pitchFamily="34" charset="0"/>
                        </a:rPr>
                        <a:t>8</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l" fontAlgn="t"/>
                      <a:r>
                        <a:rPr lang="en-US" sz="1000" u="none" strike="noStrike">
                          <a:effectLst/>
                          <a:latin typeface="Tw Cen MT" panose="020B0602020104020603" pitchFamily="34" charset="0"/>
                        </a:rPr>
                        <a:t>Pemeliharaan pembersihan fasilitas pengolahan air dan tanggap darurat rumah sakit setiap minggu pada Air Minum Ruang Pengolahan Inst Gizi, Water Purifier Bangsal Sembodro, Water Purifier Bangsal Nakula, Water Purifier Bangsal Larasati, Water Purifier Bangsal Gatotkoco, Water Purifier Inst Gigi dan Mulut, Eye Washer TPS B3, Eye Washer TPS LB3, Eye Washer Laboratorium, Eye Washer Inst Sanitasi, dan Eye Washer Laundry.</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4</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5</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5</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5</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5</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5</a:t>
                      </a:r>
                    </a:p>
                  </a:txBody>
                  <a:tcPr marL="9525" marR="9525" marT="9525" marB="0" anchor="ctr"/>
                </a:tc>
                <a:extLst>
                  <a:ext uri="{0D108BD9-81ED-4DB2-BD59-A6C34878D82A}">
                    <a16:rowId xmlns:a16="http://schemas.microsoft.com/office/drawing/2014/main" val="2938375864"/>
                  </a:ext>
                </a:extLst>
              </a:tr>
              <a:tr h="260135">
                <a:tc>
                  <a:txBody>
                    <a:bodyPr/>
                    <a:lstStyle/>
                    <a:p>
                      <a:pPr algn="l" fontAlgn="ctr"/>
                      <a:r>
                        <a:rPr lang="en-US" sz="1000" u="none" strike="noStrike">
                          <a:effectLst/>
                          <a:latin typeface="Tw Cen MT" panose="020B0602020104020603" pitchFamily="34" charset="0"/>
                        </a:rPr>
                        <a:t> </a:t>
                      </a:r>
                      <a:endParaRPr lang="en-US" sz="1000" b="0" i="0" u="none" strike="noStrike">
                        <a:solidFill>
                          <a:srgbClr val="000000"/>
                        </a:solidFill>
                        <a:effectLst/>
                        <a:latin typeface="Tw Cen MT" panose="020B0602020104020603" pitchFamily="34" charset="0"/>
                      </a:endParaRPr>
                    </a:p>
                  </a:txBody>
                  <a:tcPr marL="3688" marR="3688" marT="3688" marB="0" anchor="ctr"/>
                </a:tc>
                <a:tc>
                  <a:txBody>
                    <a:bodyPr/>
                    <a:lstStyle/>
                    <a:p>
                      <a:pPr algn="ctr" fontAlgn="t"/>
                      <a:r>
                        <a:rPr lang="en-US" sz="1000" u="none" strike="noStrike">
                          <a:effectLst/>
                          <a:latin typeface="Tw Cen MT" panose="020B0602020104020603" pitchFamily="34" charset="0"/>
                        </a:rPr>
                        <a:t>9</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l" fontAlgn="t"/>
                      <a:r>
                        <a:rPr lang="en-US" sz="1000" u="none" strike="noStrike">
                          <a:effectLst/>
                          <a:latin typeface="Tw Cen MT" panose="020B0602020104020603" pitchFamily="34" charset="0"/>
                        </a:rPr>
                        <a:t>Desinfeksi air bersih pada tandon reservoir air bersih (ground tank dan tandon laundry) seminggu 2 kali.</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8</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8</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8</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8</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8</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8</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8</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8</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8</a:t>
                      </a:r>
                    </a:p>
                  </a:txBody>
                  <a:tcPr marL="9525" marR="9525" marT="9525" marB="0" anchor="ctr"/>
                </a:tc>
                <a:extLst>
                  <a:ext uri="{0D108BD9-81ED-4DB2-BD59-A6C34878D82A}">
                    <a16:rowId xmlns:a16="http://schemas.microsoft.com/office/drawing/2014/main" val="2775347105"/>
                  </a:ext>
                </a:extLst>
              </a:tr>
              <a:tr h="338588">
                <a:tc>
                  <a:txBody>
                    <a:bodyPr/>
                    <a:lstStyle/>
                    <a:p>
                      <a:pPr algn="l" fontAlgn="ctr"/>
                      <a:r>
                        <a:rPr lang="en-US" sz="1000" u="none" strike="noStrike" dirty="0">
                          <a:effectLst/>
                          <a:latin typeface="Tw Cen MT" panose="020B0602020104020603" pitchFamily="34" charset="0"/>
                        </a:rPr>
                        <a:t> </a:t>
                      </a:r>
                      <a:endParaRPr lang="en-US" sz="1000" b="0" i="0" u="none" strike="noStrike" dirty="0">
                        <a:solidFill>
                          <a:srgbClr val="000000"/>
                        </a:solidFill>
                        <a:effectLst/>
                        <a:latin typeface="Tw Cen MT" panose="020B0602020104020603" pitchFamily="34" charset="0"/>
                      </a:endParaRPr>
                    </a:p>
                  </a:txBody>
                  <a:tcPr marL="3688" marR="3688" marT="3688" marB="0" anchor="ctr"/>
                </a:tc>
                <a:tc>
                  <a:txBody>
                    <a:bodyPr/>
                    <a:lstStyle/>
                    <a:p>
                      <a:pPr algn="ctr" fontAlgn="t"/>
                      <a:r>
                        <a:rPr lang="en-US" sz="1000" u="none" strike="noStrike">
                          <a:effectLst/>
                          <a:latin typeface="Tw Cen MT" panose="020B0602020104020603" pitchFamily="34" charset="0"/>
                        </a:rPr>
                        <a:t>10</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l" fontAlgn="t"/>
                      <a:r>
                        <a:rPr lang="en-US" sz="1000" u="none" strike="noStrike">
                          <a:effectLst/>
                          <a:latin typeface="Tw Cen MT" panose="020B0602020104020603" pitchFamily="34" charset="0"/>
                        </a:rPr>
                        <a:t>Pengukuran sisa khlor, pH dan kekeruhan air bersih setiap hari pada titik yang dicurigai rawan pencemaran pada Ground tank, Rehabilitasi, Instalasi Gizi dan Laundry. </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17</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19</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19</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21</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17</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21</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14</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14</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14</a:t>
                      </a:r>
                    </a:p>
                  </a:txBody>
                  <a:tcPr marL="9525" marR="9525" marT="9525" marB="0" anchor="ctr"/>
                </a:tc>
                <a:extLst>
                  <a:ext uri="{0D108BD9-81ED-4DB2-BD59-A6C34878D82A}">
                    <a16:rowId xmlns:a16="http://schemas.microsoft.com/office/drawing/2014/main" val="283890414"/>
                  </a:ext>
                </a:extLst>
              </a:tr>
              <a:tr h="338588">
                <a:tc>
                  <a:txBody>
                    <a:bodyPr/>
                    <a:lstStyle/>
                    <a:p>
                      <a:pPr algn="l" fontAlgn="ctr"/>
                      <a:r>
                        <a:rPr lang="en-US" sz="1000" u="none" strike="noStrike">
                          <a:effectLst/>
                          <a:latin typeface="Tw Cen MT" panose="020B0602020104020603" pitchFamily="34" charset="0"/>
                        </a:rPr>
                        <a:t> </a:t>
                      </a:r>
                      <a:endParaRPr lang="en-US" sz="1000" b="0" i="0" u="none" strike="noStrike">
                        <a:solidFill>
                          <a:srgbClr val="000000"/>
                        </a:solidFill>
                        <a:effectLst/>
                        <a:latin typeface="Tw Cen MT" panose="020B0602020104020603" pitchFamily="34" charset="0"/>
                      </a:endParaRPr>
                    </a:p>
                  </a:txBody>
                  <a:tcPr marL="3688" marR="3688" marT="3688" marB="0" anchor="ctr"/>
                </a:tc>
                <a:tc>
                  <a:txBody>
                    <a:bodyPr/>
                    <a:lstStyle/>
                    <a:p>
                      <a:pPr algn="ctr" fontAlgn="t"/>
                      <a:r>
                        <a:rPr lang="en-US" sz="1000" u="none" strike="noStrike">
                          <a:effectLst/>
                          <a:latin typeface="Tw Cen MT" panose="020B0602020104020603" pitchFamily="34" charset="0"/>
                        </a:rPr>
                        <a:t>11</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l" fontAlgn="t"/>
                      <a:r>
                        <a:rPr lang="en-US" sz="1000" u="none" strike="noStrike">
                          <a:effectLst/>
                          <a:latin typeface="Tw Cen MT" panose="020B0602020104020603" pitchFamily="34" charset="0"/>
                        </a:rPr>
                        <a:t>Melakukan pembersihan, pengurasan, pembilasan menggunakan desinfektan dengan dosis yang disyaratkan pada tangki penampungan air untuk keperluan higiene dan sanitasi dilakukan setiap 6 (enam) bulan.</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4</a:t>
                      </a:r>
                    </a:p>
                  </a:txBody>
                  <a:tcPr marL="9525" marR="9525" marT="9525" marB="0" anchor="ctr"/>
                </a:tc>
                <a:extLst>
                  <a:ext uri="{0D108BD9-81ED-4DB2-BD59-A6C34878D82A}">
                    <a16:rowId xmlns:a16="http://schemas.microsoft.com/office/drawing/2014/main" val="2781438821"/>
                  </a:ext>
                </a:extLst>
              </a:tr>
              <a:tr h="338588">
                <a:tc>
                  <a:txBody>
                    <a:bodyPr/>
                    <a:lstStyle/>
                    <a:p>
                      <a:pPr algn="l" fontAlgn="ctr"/>
                      <a:r>
                        <a:rPr lang="en-US" sz="1000" u="none" strike="noStrike" dirty="0">
                          <a:effectLst/>
                          <a:latin typeface="Tw Cen MT" panose="020B0602020104020603" pitchFamily="34" charset="0"/>
                        </a:rPr>
                        <a:t> </a:t>
                      </a:r>
                      <a:endParaRPr lang="en-US" sz="1000" b="0" i="0" u="none" strike="noStrike" dirty="0">
                        <a:solidFill>
                          <a:srgbClr val="000000"/>
                        </a:solidFill>
                        <a:effectLst/>
                        <a:latin typeface="Tw Cen MT" panose="020B0602020104020603" pitchFamily="34" charset="0"/>
                      </a:endParaRPr>
                    </a:p>
                  </a:txBody>
                  <a:tcPr marL="3688" marR="3688" marT="3688" marB="0" anchor="ctr"/>
                </a:tc>
                <a:tc>
                  <a:txBody>
                    <a:bodyPr/>
                    <a:lstStyle/>
                    <a:p>
                      <a:pPr algn="ctr" fontAlgn="t"/>
                      <a:r>
                        <a:rPr lang="en-US" sz="1000" u="none" strike="noStrike">
                          <a:effectLst/>
                          <a:latin typeface="Tw Cen MT" panose="020B0602020104020603" pitchFamily="34" charset="0"/>
                        </a:rPr>
                        <a:t>12</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l" fontAlgn="t"/>
                      <a:r>
                        <a:rPr lang="sv-SE" sz="1000" u="none" strike="noStrike">
                          <a:effectLst/>
                          <a:latin typeface="Tw Cen MT" panose="020B0602020104020603" pitchFamily="34" charset="0"/>
                        </a:rPr>
                        <a:t>Monitoring air debit air bersih, mencatat pada alat ukur debit dan melakukan penghitungan satuan penggunaan air kegunaan higiene dan sanitasi per tempat tidur per hari.</a:t>
                      </a:r>
                      <a:endParaRPr lang="sv-SE" sz="1000" b="0" i="0" u="none" strike="noStrike">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17</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19</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19</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21</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17</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21</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14</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14</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720903779"/>
                  </a:ext>
                </a:extLst>
              </a:tr>
              <a:tr h="281378">
                <a:tc>
                  <a:txBody>
                    <a:bodyPr/>
                    <a:lstStyle/>
                    <a:p>
                      <a:pPr algn="l" fontAlgn="ctr"/>
                      <a:r>
                        <a:rPr lang="en-US" sz="1000" u="none" strike="noStrike">
                          <a:effectLst/>
                          <a:latin typeface="Tw Cen MT" panose="020B0602020104020603" pitchFamily="34" charset="0"/>
                        </a:rPr>
                        <a:t> </a:t>
                      </a:r>
                      <a:endParaRPr lang="en-US" sz="1000" b="0" i="0" u="none" strike="noStrike">
                        <a:solidFill>
                          <a:srgbClr val="000000"/>
                        </a:solidFill>
                        <a:effectLst/>
                        <a:latin typeface="Tw Cen MT" panose="020B0602020104020603" pitchFamily="34" charset="0"/>
                      </a:endParaRPr>
                    </a:p>
                  </a:txBody>
                  <a:tcPr marL="3688" marR="3688" marT="3688" marB="0" anchor="ctr"/>
                </a:tc>
                <a:tc>
                  <a:txBody>
                    <a:bodyPr/>
                    <a:lstStyle/>
                    <a:p>
                      <a:pPr algn="ctr" fontAlgn="t"/>
                      <a:r>
                        <a:rPr lang="en-US" sz="1000" u="none" strike="noStrike">
                          <a:effectLst/>
                          <a:latin typeface="Tw Cen MT" panose="020B0602020104020603" pitchFamily="34" charset="0"/>
                        </a:rPr>
                        <a:t>13</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l" fontAlgn="t"/>
                      <a:r>
                        <a:rPr lang="nl-NL" sz="1000" u="none" strike="noStrike">
                          <a:effectLst/>
                          <a:latin typeface="Tw Cen MT" panose="020B0602020104020603" pitchFamily="34" charset="0"/>
                        </a:rPr>
                        <a:t>Mengecek ketersediaan volume air kegunaan higiene dan sanitasi dalam tangki</a:t>
                      </a:r>
                      <a:endParaRPr lang="nl-NL" sz="1000" b="0" i="0" u="none" strike="noStrike">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4</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4</a:t>
                      </a:r>
                    </a:p>
                  </a:txBody>
                  <a:tcPr marL="9525" marR="9525" marT="9525" marB="0" anchor="ctr"/>
                </a:tc>
                <a:extLst>
                  <a:ext uri="{0D108BD9-81ED-4DB2-BD59-A6C34878D82A}">
                    <a16:rowId xmlns:a16="http://schemas.microsoft.com/office/drawing/2014/main" val="4121557955"/>
                  </a:ext>
                </a:extLst>
              </a:tr>
            </a:tbl>
          </a:graphicData>
        </a:graphic>
      </p:graphicFrame>
      <p:sp>
        <p:nvSpPr>
          <p:cNvPr id="3" name="Slide Number Placeholder 2">
            <a:extLst>
              <a:ext uri="{FF2B5EF4-FFF2-40B4-BE49-F238E27FC236}">
                <a16:creationId xmlns:a16="http://schemas.microsoft.com/office/drawing/2014/main" id="{5324A152-CA1F-4649-AF0C-929FBC0C00D4}"/>
              </a:ext>
            </a:extLst>
          </p:cNvPr>
          <p:cNvSpPr>
            <a:spLocks noGrp="1"/>
          </p:cNvSpPr>
          <p:nvPr>
            <p:ph type="sldNum" sz="quarter" idx="12"/>
          </p:nvPr>
        </p:nvSpPr>
        <p:spPr/>
        <p:txBody>
          <a:bodyPr/>
          <a:lstStyle/>
          <a:p>
            <a:fld id="{565CE74E-AB26-4998-AD42-012C4C1AD076}" type="slidenum">
              <a:rPr lang="zh-CN" altLang="en-US" smtClean="0"/>
              <a:t>44</a:t>
            </a:fld>
            <a:endParaRPr lang="zh-CN" altLang="en-US"/>
          </a:p>
        </p:txBody>
      </p:sp>
      <p:pic>
        <p:nvPicPr>
          <p:cNvPr id="5" name="Picture 4">
            <a:extLst>
              <a:ext uri="{FF2B5EF4-FFF2-40B4-BE49-F238E27FC236}">
                <a16:creationId xmlns:a16="http://schemas.microsoft.com/office/drawing/2014/main" id="{C1075AA3-D173-449D-87EB-C5418E9A86CA}"/>
              </a:ext>
            </a:extLst>
          </p:cNvPr>
          <p:cNvPicPr>
            <a:picLocks noChangeAspect="1"/>
          </p:cNvPicPr>
          <p:nvPr/>
        </p:nvPicPr>
        <p:blipFill>
          <a:blip r:embed="rId3"/>
          <a:stretch>
            <a:fillRect/>
          </a:stretch>
        </p:blipFill>
        <p:spPr>
          <a:xfrm>
            <a:off x="185898" y="10487"/>
            <a:ext cx="652329" cy="480079"/>
          </a:xfrm>
          <a:prstGeom prst="rect">
            <a:avLst/>
          </a:prstGeom>
        </p:spPr>
      </p:pic>
    </p:spTree>
    <p:extLst>
      <p:ext uri="{BB962C8B-B14F-4D97-AF65-F5344CB8AC3E}">
        <p14:creationId xmlns:p14="http://schemas.microsoft.com/office/powerpoint/2010/main" val="32808686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7">
            <a:extLst>
              <a:ext uri="{FF2B5EF4-FFF2-40B4-BE49-F238E27FC236}">
                <a16:creationId xmlns:a16="http://schemas.microsoft.com/office/drawing/2014/main" id="{7CD2E900-CC53-44BD-B94F-51AE6B6973C3}"/>
              </a:ext>
            </a:extLst>
          </p:cNvPr>
          <p:cNvSpPr/>
          <p:nvPr/>
        </p:nvSpPr>
        <p:spPr>
          <a:xfrm>
            <a:off x="128766" y="75893"/>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2</a:t>
            </a:r>
          </a:p>
        </p:txBody>
      </p:sp>
      <p:graphicFrame>
        <p:nvGraphicFramePr>
          <p:cNvPr id="5" name="Table 4">
            <a:extLst>
              <a:ext uri="{FF2B5EF4-FFF2-40B4-BE49-F238E27FC236}">
                <a16:creationId xmlns:a16="http://schemas.microsoft.com/office/drawing/2014/main" id="{FB488881-5C92-483C-BFAA-997D76170DB6}"/>
              </a:ext>
            </a:extLst>
          </p:cNvPr>
          <p:cNvGraphicFramePr>
            <a:graphicFrameLocks noGrp="1"/>
          </p:cNvGraphicFramePr>
          <p:nvPr>
            <p:extLst>
              <p:ext uri="{D42A27DB-BD31-4B8C-83A1-F6EECF244321}">
                <p14:modId xmlns:p14="http://schemas.microsoft.com/office/powerpoint/2010/main" val="4225473516"/>
              </p:ext>
            </p:extLst>
          </p:nvPr>
        </p:nvGraphicFramePr>
        <p:xfrm>
          <a:off x="1328349" y="325486"/>
          <a:ext cx="7282256" cy="5419791"/>
        </p:xfrm>
        <a:graphic>
          <a:graphicData uri="http://schemas.openxmlformats.org/drawingml/2006/table">
            <a:tbl>
              <a:tblPr firstRow="1" bandRow="1">
                <a:tableStyleId>{5C22544A-7EE6-4342-B048-85BDC9FD1C3A}</a:tableStyleId>
              </a:tblPr>
              <a:tblGrid>
                <a:gridCol w="172169">
                  <a:extLst>
                    <a:ext uri="{9D8B030D-6E8A-4147-A177-3AD203B41FA5}">
                      <a16:colId xmlns:a16="http://schemas.microsoft.com/office/drawing/2014/main" val="3635822724"/>
                    </a:ext>
                  </a:extLst>
                </a:gridCol>
                <a:gridCol w="82081">
                  <a:extLst>
                    <a:ext uri="{9D8B030D-6E8A-4147-A177-3AD203B41FA5}">
                      <a16:colId xmlns:a16="http://schemas.microsoft.com/office/drawing/2014/main" val="2059724840"/>
                    </a:ext>
                  </a:extLst>
                </a:gridCol>
                <a:gridCol w="2831918">
                  <a:extLst>
                    <a:ext uri="{9D8B030D-6E8A-4147-A177-3AD203B41FA5}">
                      <a16:colId xmlns:a16="http://schemas.microsoft.com/office/drawing/2014/main" val="4011154449"/>
                    </a:ext>
                  </a:extLst>
                </a:gridCol>
                <a:gridCol w="466232">
                  <a:extLst>
                    <a:ext uri="{9D8B030D-6E8A-4147-A177-3AD203B41FA5}">
                      <a16:colId xmlns:a16="http://schemas.microsoft.com/office/drawing/2014/main" val="4235592367"/>
                    </a:ext>
                  </a:extLst>
                </a:gridCol>
                <a:gridCol w="466232">
                  <a:extLst>
                    <a:ext uri="{9D8B030D-6E8A-4147-A177-3AD203B41FA5}">
                      <a16:colId xmlns:a16="http://schemas.microsoft.com/office/drawing/2014/main" val="73354806"/>
                    </a:ext>
                  </a:extLst>
                </a:gridCol>
                <a:gridCol w="466232">
                  <a:extLst>
                    <a:ext uri="{9D8B030D-6E8A-4147-A177-3AD203B41FA5}">
                      <a16:colId xmlns:a16="http://schemas.microsoft.com/office/drawing/2014/main" val="2435703193"/>
                    </a:ext>
                  </a:extLst>
                </a:gridCol>
                <a:gridCol w="466232">
                  <a:extLst>
                    <a:ext uri="{9D8B030D-6E8A-4147-A177-3AD203B41FA5}">
                      <a16:colId xmlns:a16="http://schemas.microsoft.com/office/drawing/2014/main" val="1108263272"/>
                    </a:ext>
                  </a:extLst>
                </a:gridCol>
                <a:gridCol w="466232">
                  <a:extLst>
                    <a:ext uri="{9D8B030D-6E8A-4147-A177-3AD203B41FA5}">
                      <a16:colId xmlns:a16="http://schemas.microsoft.com/office/drawing/2014/main" val="4086160283"/>
                    </a:ext>
                  </a:extLst>
                </a:gridCol>
                <a:gridCol w="466232">
                  <a:extLst>
                    <a:ext uri="{9D8B030D-6E8A-4147-A177-3AD203B41FA5}">
                      <a16:colId xmlns:a16="http://schemas.microsoft.com/office/drawing/2014/main" val="2175919246"/>
                    </a:ext>
                  </a:extLst>
                </a:gridCol>
                <a:gridCol w="466232">
                  <a:extLst>
                    <a:ext uri="{9D8B030D-6E8A-4147-A177-3AD203B41FA5}">
                      <a16:colId xmlns:a16="http://schemas.microsoft.com/office/drawing/2014/main" val="1461361753"/>
                    </a:ext>
                  </a:extLst>
                </a:gridCol>
                <a:gridCol w="466232">
                  <a:extLst>
                    <a:ext uri="{9D8B030D-6E8A-4147-A177-3AD203B41FA5}">
                      <a16:colId xmlns:a16="http://schemas.microsoft.com/office/drawing/2014/main" val="1555304091"/>
                    </a:ext>
                  </a:extLst>
                </a:gridCol>
                <a:gridCol w="466232">
                  <a:extLst>
                    <a:ext uri="{9D8B030D-6E8A-4147-A177-3AD203B41FA5}">
                      <a16:colId xmlns:a16="http://schemas.microsoft.com/office/drawing/2014/main" val="2925683893"/>
                    </a:ext>
                  </a:extLst>
                </a:gridCol>
              </a:tblGrid>
              <a:tr h="342656">
                <a:tc>
                  <a:txBody>
                    <a:bodyPr/>
                    <a:lstStyle/>
                    <a:p>
                      <a:pPr algn="l" fontAlgn="t"/>
                      <a:r>
                        <a:rPr lang="en-US" sz="1200" u="none" strike="noStrike" dirty="0">
                          <a:effectLst/>
                          <a:latin typeface="Tw Cen MT" panose="020B0602020104020603" pitchFamily="34" charset="0"/>
                        </a:rPr>
                        <a:t>b.</a:t>
                      </a:r>
                      <a:endParaRPr lang="en-US" sz="1200" b="0" i="0" u="none" strike="noStrike" dirty="0">
                        <a:solidFill>
                          <a:srgbClr val="000000"/>
                        </a:solidFill>
                        <a:effectLst/>
                        <a:latin typeface="Tw Cen MT" panose="020B0602020104020603" pitchFamily="34" charset="0"/>
                      </a:endParaRPr>
                    </a:p>
                  </a:txBody>
                  <a:tcPr marL="9525" marR="9525" marT="9525" marB="0"/>
                </a:tc>
                <a:tc gridSpan="2">
                  <a:txBody>
                    <a:bodyPr/>
                    <a:lstStyle/>
                    <a:p>
                      <a:pPr algn="l" fontAlgn="t"/>
                      <a:r>
                        <a:rPr lang="en-US" sz="1200" u="none" strike="noStrike" dirty="0" err="1">
                          <a:effectLst/>
                          <a:latin typeface="Tw Cen MT" panose="020B0602020104020603" pitchFamily="34" charset="0"/>
                        </a:rPr>
                        <a:t>Penyehatan</a:t>
                      </a:r>
                      <a:r>
                        <a:rPr lang="en-US" sz="1200" u="none" strike="noStrike" dirty="0">
                          <a:effectLst/>
                          <a:latin typeface="Tw Cen MT" panose="020B0602020104020603" pitchFamily="34" charset="0"/>
                        </a:rPr>
                        <a:t> Media </a:t>
                      </a:r>
                      <a:r>
                        <a:rPr lang="en-US" sz="1200" u="none" strike="noStrike" dirty="0" err="1">
                          <a:effectLst/>
                          <a:latin typeface="Tw Cen MT" panose="020B0602020104020603" pitchFamily="34" charset="0"/>
                        </a:rPr>
                        <a:t>Udara</a:t>
                      </a:r>
                      <a:endParaRPr lang="en-US" sz="1200" b="0" i="0" u="none" strike="noStrike" dirty="0">
                        <a:solidFill>
                          <a:srgbClr val="000000"/>
                        </a:solidFill>
                        <a:effectLst/>
                        <a:latin typeface="Tw Cen MT" panose="020B0602020104020603" pitchFamily="34" charset="0"/>
                      </a:endParaRPr>
                    </a:p>
                    <a:p>
                      <a:pPr algn="l" fontAlgn="t"/>
                      <a:r>
                        <a:rPr lang="en-US" sz="1200" u="none" strike="noStrike" dirty="0">
                          <a:effectLst/>
                          <a:latin typeface="Tw Cen MT" panose="020B0602020104020603" pitchFamily="34" charset="0"/>
                        </a:rPr>
                        <a:t> </a:t>
                      </a:r>
                      <a:endParaRPr lang="en-US" sz="1200" b="0" i="0" u="none" strike="noStrike" dirty="0">
                        <a:solidFill>
                          <a:srgbClr val="000000"/>
                        </a:solidFill>
                        <a:effectLst/>
                        <a:latin typeface="Tw Cen MT" panose="020B0602020104020603" pitchFamily="34" charset="0"/>
                      </a:endParaRPr>
                    </a:p>
                  </a:txBody>
                  <a:tcPr marL="9525" marR="9525" marT="9525" marB="0"/>
                </a:tc>
                <a:tc hMerge="1">
                  <a:txBody>
                    <a:bodyPr/>
                    <a:lstStyle/>
                    <a:p>
                      <a:endParaRPr lang="en-US"/>
                    </a:p>
                  </a:txBody>
                  <a:tcPr/>
                </a:tc>
                <a:tc>
                  <a:txBody>
                    <a:bodyPr/>
                    <a:lstStyle/>
                    <a:p>
                      <a:pPr algn="ctr" fontAlgn="ctr"/>
                      <a:r>
                        <a:rPr lang="en-US" sz="1200" b="1" i="0" u="none" strike="noStrike" dirty="0">
                          <a:solidFill>
                            <a:schemeClr val="bg1"/>
                          </a:solidFill>
                          <a:effectLst/>
                          <a:latin typeface="Tw Cen MT" panose="020B0602020104020603" pitchFamily="34" charset="0"/>
                        </a:rPr>
                        <a:t>JAN</a:t>
                      </a:r>
                    </a:p>
                  </a:txBody>
                  <a:tcPr marL="9525" marR="9525" marT="9525" marB="0" anchor="ctr"/>
                </a:tc>
                <a:tc>
                  <a:txBody>
                    <a:bodyPr/>
                    <a:lstStyle/>
                    <a:p>
                      <a:pPr algn="ctr" fontAlgn="ctr"/>
                      <a:r>
                        <a:rPr lang="en-US" sz="1200" b="1" i="0" u="none" strike="noStrike" dirty="0">
                          <a:solidFill>
                            <a:schemeClr val="bg1"/>
                          </a:solidFill>
                          <a:effectLst/>
                          <a:latin typeface="Tw Cen MT" panose="020B0602020104020603" pitchFamily="34" charset="0"/>
                        </a:rPr>
                        <a:t>FEB</a:t>
                      </a:r>
                    </a:p>
                  </a:txBody>
                  <a:tcPr marL="9525" marR="9525" marT="9525" marB="0" anchor="ctr"/>
                </a:tc>
                <a:tc>
                  <a:txBody>
                    <a:bodyPr/>
                    <a:lstStyle/>
                    <a:p>
                      <a:pPr algn="ctr" fontAlgn="ctr"/>
                      <a:r>
                        <a:rPr lang="en-US" sz="1200" b="1" i="0" u="none" strike="noStrike" dirty="0">
                          <a:solidFill>
                            <a:schemeClr val="bg1"/>
                          </a:solidFill>
                          <a:effectLst/>
                          <a:latin typeface="Tw Cen MT" panose="020B0602020104020603" pitchFamily="34" charset="0"/>
                        </a:rPr>
                        <a:t>MAR</a:t>
                      </a:r>
                    </a:p>
                  </a:txBody>
                  <a:tcPr marL="9525" marR="9525" marT="9525" marB="0" anchor="ctr"/>
                </a:tc>
                <a:tc>
                  <a:txBody>
                    <a:bodyPr/>
                    <a:lstStyle/>
                    <a:p>
                      <a:pPr algn="ctr" fontAlgn="ctr"/>
                      <a:r>
                        <a:rPr lang="en-US" sz="1200" b="1" i="0" u="none" strike="noStrike" dirty="0">
                          <a:solidFill>
                            <a:schemeClr val="bg1"/>
                          </a:solidFill>
                          <a:effectLst/>
                          <a:latin typeface="Tw Cen MT" panose="020B0602020104020603" pitchFamily="34" charset="0"/>
                        </a:rPr>
                        <a:t>APR</a:t>
                      </a:r>
                    </a:p>
                  </a:txBody>
                  <a:tcPr marL="9525" marR="9525" marT="9525" marB="0" anchor="ctr"/>
                </a:tc>
                <a:tc>
                  <a:txBody>
                    <a:bodyPr/>
                    <a:lstStyle/>
                    <a:p>
                      <a:pPr algn="ctr" fontAlgn="ctr"/>
                      <a:r>
                        <a:rPr lang="en-US" sz="1200" b="1" i="0" u="none" strike="noStrike" dirty="0">
                          <a:solidFill>
                            <a:schemeClr val="bg1"/>
                          </a:solidFill>
                          <a:effectLst/>
                          <a:latin typeface="Tw Cen MT" panose="020B0602020104020603" pitchFamily="34" charset="0"/>
                        </a:rPr>
                        <a:t>MEI</a:t>
                      </a:r>
                    </a:p>
                  </a:txBody>
                  <a:tcPr marL="9525" marR="9525" marT="9525" marB="0" anchor="ctr"/>
                </a:tc>
                <a:tc>
                  <a:txBody>
                    <a:bodyPr/>
                    <a:lstStyle/>
                    <a:p>
                      <a:pPr algn="ctr" fontAlgn="ctr"/>
                      <a:r>
                        <a:rPr lang="en-US" sz="1200" b="1" i="0" u="none" strike="noStrike" dirty="0">
                          <a:solidFill>
                            <a:schemeClr val="bg1"/>
                          </a:solidFill>
                          <a:effectLst/>
                          <a:latin typeface="Tw Cen MT" panose="020B0602020104020603" pitchFamily="34" charset="0"/>
                        </a:rPr>
                        <a:t>JUN</a:t>
                      </a:r>
                    </a:p>
                  </a:txBody>
                  <a:tcPr marL="9525" marR="9525" marT="9525" marB="0" anchor="ctr"/>
                </a:tc>
                <a:tc>
                  <a:txBody>
                    <a:bodyPr/>
                    <a:lstStyle/>
                    <a:p>
                      <a:pPr algn="ctr" fontAlgn="ctr"/>
                      <a:r>
                        <a:rPr lang="en-US" sz="1200" b="1" i="0" u="none" strike="noStrike" dirty="0">
                          <a:solidFill>
                            <a:schemeClr val="bg1"/>
                          </a:solidFill>
                          <a:effectLst/>
                          <a:latin typeface="Tw Cen MT" panose="020B0602020104020603" pitchFamily="34" charset="0"/>
                        </a:rPr>
                        <a:t>JUL</a:t>
                      </a:r>
                    </a:p>
                  </a:txBody>
                  <a:tcPr marL="9525" marR="9525" marT="9525" marB="0" anchor="ctr"/>
                </a:tc>
                <a:tc>
                  <a:txBody>
                    <a:bodyPr/>
                    <a:lstStyle/>
                    <a:p>
                      <a:pPr algn="ctr" fontAlgn="ctr"/>
                      <a:r>
                        <a:rPr lang="en-US" sz="1200" b="1" i="0" u="none" strike="noStrike" dirty="0">
                          <a:solidFill>
                            <a:schemeClr val="bg1"/>
                          </a:solidFill>
                          <a:effectLst/>
                          <a:latin typeface="Tw Cen MT" panose="020B0602020104020603" pitchFamily="34" charset="0"/>
                        </a:rPr>
                        <a:t>AGST</a:t>
                      </a:r>
                    </a:p>
                  </a:txBody>
                  <a:tcPr marL="9525" marR="9525" marT="9525" marB="0" anchor="ctr"/>
                </a:tc>
                <a:tc>
                  <a:txBody>
                    <a:bodyPr/>
                    <a:lstStyle/>
                    <a:p>
                      <a:pPr algn="ctr" fontAlgn="ctr"/>
                      <a:r>
                        <a:rPr lang="en-US" sz="1200" b="1" i="0" u="none" strike="noStrike" dirty="0">
                          <a:solidFill>
                            <a:schemeClr val="bg1"/>
                          </a:solidFill>
                          <a:effectLst/>
                          <a:latin typeface="Tw Cen MT" panose="020B0602020104020603" pitchFamily="34" charset="0"/>
                        </a:rPr>
                        <a:t>SEP</a:t>
                      </a:r>
                    </a:p>
                  </a:txBody>
                  <a:tcPr marL="9525" marR="9525" marT="9525" marB="0" anchor="ctr"/>
                </a:tc>
                <a:extLst>
                  <a:ext uri="{0D108BD9-81ED-4DB2-BD59-A6C34878D82A}">
                    <a16:rowId xmlns:a16="http://schemas.microsoft.com/office/drawing/2014/main" val="213369115"/>
                  </a:ext>
                </a:extLst>
              </a:tr>
              <a:tr h="520538">
                <a:tc>
                  <a:txBody>
                    <a:bodyPr/>
                    <a:lstStyle/>
                    <a:p>
                      <a:pPr algn="l" fontAlgn="t"/>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ctr" fontAlgn="t"/>
                      <a:r>
                        <a:rPr lang="en-US" sz="1200" u="none" strike="noStrike">
                          <a:effectLst/>
                          <a:latin typeface="Tw Cen MT" panose="020B0602020104020603" pitchFamily="34" charset="0"/>
                        </a:rPr>
                        <a:t>1</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200" u="none" strike="noStrike" dirty="0" err="1">
                          <a:effectLst/>
                          <a:latin typeface="Tw Cen MT" panose="020B0602020104020603" pitchFamily="34" charset="0"/>
                        </a:rPr>
                        <a:t>Pengukuran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suhu</a:t>
                      </a:r>
                      <a:r>
                        <a:rPr lang="en-US" sz="1200" u="none" strike="noStrike" dirty="0">
                          <a:effectLst/>
                          <a:latin typeface="Tw Cen MT" panose="020B0602020104020603" pitchFamily="34" charset="0"/>
                        </a:rPr>
                        <a:t> pada Inst </a:t>
                      </a:r>
                      <a:r>
                        <a:rPr lang="en-US" sz="1200" u="none" strike="noStrike" dirty="0" err="1">
                          <a:effectLst/>
                          <a:latin typeface="Tw Cen MT" panose="020B0602020104020603" pitchFamily="34" charset="0"/>
                        </a:rPr>
                        <a:t>Laboratorium</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Radiologi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Sterilisasi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Dapur</a:t>
                      </a:r>
                      <a:r>
                        <a:rPr lang="en-US" sz="1200" u="none" strike="noStrike" dirty="0">
                          <a:effectLst/>
                          <a:latin typeface="Tw Cen MT" panose="020B0602020104020603" pitchFamily="34" charset="0"/>
                        </a:rPr>
                        <a:t> Inst </a:t>
                      </a:r>
                      <a:r>
                        <a:rPr lang="en-US" sz="1200" u="none" strike="noStrike" dirty="0" err="1">
                          <a:effectLst/>
                          <a:latin typeface="Tw Cen MT" panose="020B0602020104020603" pitchFamily="34" charset="0"/>
                        </a:rPr>
                        <a:t>Gizi</a:t>
                      </a:r>
                      <a:r>
                        <a:rPr lang="en-US" sz="1200" u="none" strike="noStrike" dirty="0">
                          <a:effectLst/>
                          <a:latin typeface="Tw Cen MT" panose="020B0602020104020603" pitchFamily="34" charset="0"/>
                        </a:rPr>
                        <a:t>, IGD, </a:t>
                      </a:r>
                      <a:r>
                        <a:rPr lang="en-US" sz="1200" u="none" strike="noStrike" dirty="0" err="1">
                          <a:effectLst/>
                          <a:latin typeface="Tw Cen MT" panose="020B0602020104020603" pitchFamily="34" charset="0"/>
                        </a:rPr>
                        <a:t>bangsal</a:t>
                      </a:r>
                      <a:r>
                        <a:rPr lang="en-US" sz="1200" u="none" strike="noStrike" dirty="0">
                          <a:effectLst/>
                          <a:latin typeface="Tw Cen MT" panose="020B0602020104020603" pitchFamily="34" charset="0"/>
                        </a:rPr>
                        <a:t> dan </a:t>
                      </a:r>
                      <a:r>
                        <a:rPr lang="en-US" sz="1200" u="none" strike="noStrike" dirty="0" err="1">
                          <a:effectLst/>
                          <a:latin typeface="Tw Cen MT" panose="020B0602020104020603" pitchFamily="34" charset="0"/>
                        </a:rPr>
                        <a:t>Administrasi</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9525" marR="9525" marT="9525" marB="0"/>
                </a:tc>
                <a:tc>
                  <a:txBody>
                    <a:bodyPr/>
                    <a:lstStyle/>
                    <a:p>
                      <a:pPr algn="ctr"/>
                      <a:r>
                        <a:rPr lang="en-US" sz="1200" dirty="0">
                          <a:latin typeface="Tw Cen MT" panose="020B0602020104020603" pitchFamily="34" charset="0"/>
                        </a:rPr>
                        <a:t>10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10</a:t>
                      </a:r>
                    </a:p>
                  </a:txBody>
                  <a:tcPr marL="9525" marR="9525" marT="9525" marB="0" anchor="ctr"/>
                </a:tc>
                <a:extLst>
                  <a:ext uri="{0D108BD9-81ED-4DB2-BD59-A6C34878D82A}">
                    <a16:rowId xmlns:a16="http://schemas.microsoft.com/office/drawing/2014/main" val="1300053734"/>
                  </a:ext>
                </a:extLst>
              </a:tr>
              <a:tr h="520538">
                <a:tc>
                  <a:txBody>
                    <a:bodyPr/>
                    <a:lstStyle/>
                    <a:p>
                      <a:pPr algn="l" fontAlgn="t"/>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ctr" fontAlgn="t"/>
                      <a:r>
                        <a:rPr lang="en-US" sz="1200" u="none" strike="noStrike">
                          <a:effectLst/>
                          <a:latin typeface="Tw Cen MT" panose="020B0602020104020603" pitchFamily="34" charset="0"/>
                        </a:rPr>
                        <a:t>2</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200" u="none" strike="noStrike" dirty="0" err="1">
                          <a:effectLst/>
                          <a:latin typeface="Tw Cen MT" panose="020B0602020104020603" pitchFamily="34" charset="0"/>
                        </a:rPr>
                        <a:t>Pengukuran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kelembaban</a:t>
                      </a:r>
                      <a:r>
                        <a:rPr lang="en-US" sz="1200" u="none" strike="noStrike" dirty="0">
                          <a:effectLst/>
                          <a:latin typeface="Tw Cen MT" panose="020B0602020104020603" pitchFamily="34" charset="0"/>
                        </a:rPr>
                        <a:t> pada Inst </a:t>
                      </a:r>
                      <a:r>
                        <a:rPr lang="en-US" sz="1200" u="none" strike="noStrike" dirty="0" err="1">
                          <a:effectLst/>
                          <a:latin typeface="Tw Cen MT" panose="020B0602020104020603" pitchFamily="34" charset="0"/>
                        </a:rPr>
                        <a:t>Laboratorium</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Radiologi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Sterilisasi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Dapur</a:t>
                      </a:r>
                      <a:r>
                        <a:rPr lang="en-US" sz="1200" u="none" strike="noStrike" dirty="0">
                          <a:effectLst/>
                          <a:latin typeface="Tw Cen MT" panose="020B0602020104020603" pitchFamily="34" charset="0"/>
                        </a:rPr>
                        <a:t> Inst </a:t>
                      </a:r>
                      <a:r>
                        <a:rPr lang="en-US" sz="1200" u="none" strike="noStrike" dirty="0" err="1">
                          <a:effectLst/>
                          <a:latin typeface="Tw Cen MT" panose="020B0602020104020603" pitchFamily="34" charset="0"/>
                        </a:rPr>
                        <a:t>Gizi</a:t>
                      </a:r>
                      <a:r>
                        <a:rPr lang="en-US" sz="1200" u="none" strike="noStrike" dirty="0">
                          <a:effectLst/>
                          <a:latin typeface="Tw Cen MT" panose="020B0602020104020603" pitchFamily="34" charset="0"/>
                        </a:rPr>
                        <a:t>, IGD, </a:t>
                      </a:r>
                      <a:r>
                        <a:rPr lang="en-US" sz="1200" u="none" strike="noStrike" dirty="0" err="1">
                          <a:effectLst/>
                          <a:latin typeface="Tw Cen MT" panose="020B0602020104020603" pitchFamily="34" charset="0"/>
                        </a:rPr>
                        <a:t>bangsal</a:t>
                      </a:r>
                      <a:r>
                        <a:rPr lang="en-US" sz="1200" u="none" strike="noStrike" dirty="0">
                          <a:effectLst/>
                          <a:latin typeface="Tw Cen MT" panose="020B0602020104020603" pitchFamily="34" charset="0"/>
                        </a:rPr>
                        <a:t> dan </a:t>
                      </a:r>
                      <a:r>
                        <a:rPr lang="en-US" sz="1200" u="none" strike="noStrike" dirty="0" err="1">
                          <a:effectLst/>
                          <a:latin typeface="Tw Cen MT" panose="020B0602020104020603" pitchFamily="34" charset="0"/>
                        </a:rPr>
                        <a:t>Administrasi</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9525" marR="9525" marT="9525" marB="0"/>
                </a:tc>
                <a:tc>
                  <a:txBody>
                    <a:bodyPr/>
                    <a:lstStyle/>
                    <a:p>
                      <a:pPr algn="ctr"/>
                      <a:r>
                        <a:rPr lang="en-US" sz="1200" dirty="0">
                          <a:latin typeface="Tw Cen MT" panose="020B0602020104020603" pitchFamily="34" charset="0"/>
                        </a:rPr>
                        <a:t>9</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9</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9</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9</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9</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9</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9</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9</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9</a:t>
                      </a:r>
                    </a:p>
                  </a:txBody>
                  <a:tcPr marL="9525" marR="9525" marT="9525" marB="0" anchor="ctr"/>
                </a:tc>
                <a:extLst>
                  <a:ext uri="{0D108BD9-81ED-4DB2-BD59-A6C34878D82A}">
                    <a16:rowId xmlns:a16="http://schemas.microsoft.com/office/drawing/2014/main" val="874907058"/>
                  </a:ext>
                </a:extLst>
              </a:tr>
              <a:tr h="520538">
                <a:tc>
                  <a:txBody>
                    <a:bodyPr/>
                    <a:lstStyle/>
                    <a:p>
                      <a:pPr algn="l" fontAlgn="t"/>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ctr" fontAlgn="t"/>
                      <a:r>
                        <a:rPr lang="en-US" sz="1200" u="none" strike="noStrike">
                          <a:effectLst/>
                          <a:latin typeface="Tw Cen MT" panose="020B0602020104020603" pitchFamily="34" charset="0"/>
                        </a:rPr>
                        <a:t>3</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200" u="none" strike="noStrike" dirty="0" err="1">
                          <a:effectLst/>
                          <a:latin typeface="Tw Cen MT" panose="020B0602020104020603" pitchFamily="34" charset="0"/>
                        </a:rPr>
                        <a:t>Pengukuran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aliran</a:t>
                      </a:r>
                      <a:r>
                        <a:rPr lang="en-US" sz="1200" u="none" strike="noStrike" dirty="0">
                          <a:effectLst/>
                          <a:latin typeface="Tw Cen MT" panose="020B0602020104020603" pitchFamily="34" charset="0"/>
                        </a:rPr>
                        <a:t> dan </a:t>
                      </a:r>
                      <a:r>
                        <a:rPr lang="en-US" sz="1200" u="none" strike="noStrike" dirty="0" err="1">
                          <a:effectLst/>
                          <a:latin typeface="Tw Cen MT" panose="020B0602020104020603" pitchFamily="34" charset="0"/>
                        </a:rPr>
                        <a:t>tekanan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udara</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ruangan</a:t>
                      </a:r>
                      <a:r>
                        <a:rPr lang="en-US" sz="1200" u="none" strike="noStrike" dirty="0">
                          <a:effectLst/>
                          <a:latin typeface="Tw Cen MT" panose="020B0602020104020603" pitchFamily="34" charset="0"/>
                        </a:rPr>
                        <a:t> pada Inst </a:t>
                      </a:r>
                      <a:r>
                        <a:rPr lang="en-US" sz="1200" u="none" strike="noStrike" dirty="0" err="1">
                          <a:effectLst/>
                          <a:latin typeface="Tw Cen MT" panose="020B0602020104020603" pitchFamily="34" charset="0"/>
                        </a:rPr>
                        <a:t>Laboratorium</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Radiologi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Sterilisasi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Dapur</a:t>
                      </a:r>
                      <a:r>
                        <a:rPr lang="en-US" sz="1200" u="none" strike="noStrike" dirty="0">
                          <a:effectLst/>
                          <a:latin typeface="Tw Cen MT" panose="020B0602020104020603" pitchFamily="34" charset="0"/>
                        </a:rPr>
                        <a:t> Inst </a:t>
                      </a:r>
                      <a:r>
                        <a:rPr lang="en-US" sz="1200" u="none" strike="noStrike" dirty="0" err="1">
                          <a:effectLst/>
                          <a:latin typeface="Tw Cen MT" panose="020B0602020104020603" pitchFamily="34" charset="0"/>
                        </a:rPr>
                        <a:t>Gizi</a:t>
                      </a:r>
                      <a:r>
                        <a:rPr lang="en-US" sz="1200" u="none" strike="noStrike" dirty="0">
                          <a:effectLst/>
                          <a:latin typeface="Tw Cen MT" panose="020B0602020104020603" pitchFamily="34" charset="0"/>
                        </a:rPr>
                        <a:t>, IGD, </a:t>
                      </a:r>
                      <a:r>
                        <a:rPr lang="en-US" sz="1200" u="none" strike="noStrike" dirty="0" err="1">
                          <a:effectLst/>
                          <a:latin typeface="Tw Cen MT" panose="020B0602020104020603" pitchFamily="34" charset="0"/>
                        </a:rPr>
                        <a:t>bangsal</a:t>
                      </a:r>
                      <a:r>
                        <a:rPr lang="en-US" sz="1200" u="none" strike="noStrike" dirty="0">
                          <a:effectLst/>
                          <a:latin typeface="Tw Cen MT" panose="020B0602020104020603" pitchFamily="34" charset="0"/>
                        </a:rPr>
                        <a:t> dan </a:t>
                      </a:r>
                      <a:r>
                        <a:rPr lang="en-US" sz="1200" u="none" strike="noStrike" dirty="0" err="1">
                          <a:effectLst/>
                          <a:latin typeface="Tw Cen MT" panose="020B0602020104020603" pitchFamily="34" charset="0"/>
                        </a:rPr>
                        <a:t>Administrasi</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9525" marR="9525" marT="9525" marB="0"/>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2</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3639840331"/>
                  </a:ext>
                </a:extLst>
              </a:tr>
              <a:tr h="862476">
                <a:tc>
                  <a:txBody>
                    <a:bodyPr/>
                    <a:lstStyle/>
                    <a:p>
                      <a:pPr algn="l" fontAlgn="t"/>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ctr" fontAlgn="t"/>
                      <a:r>
                        <a:rPr lang="en-US" sz="1200" u="none" strike="noStrike">
                          <a:effectLst/>
                          <a:latin typeface="Tw Cen MT" panose="020B0602020104020603" pitchFamily="34" charset="0"/>
                        </a:rPr>
                        <a:t>4</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200" u="none" strike="noStrike" dirty="0" err="1">
                          <a:effectLst/>
                          <a:latin typeface="Tw Cen MT" panose="020B0602020104020603" pitchFamily="34" charset="0"/>
                        </a:rPr>
                        <a:t>Pengukuran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Pencahayaan</a:t>
                      </a:r>
                      <a:r>
                        <a:rPr lang="en-US" sz="1200" u="none" strike="noStrike" dirty="0">
                          <a:effectLst/>
                          <a:latin typeface="Tw Cen MT" panose="020B0602020104020603" pitchFamily="34" charset="0"/>
                        </a:rPr>
                        <a:t> pada </a:t>
                      </a:r>
                      <a:r>
                        <a:rPr lang="en-US" sz="1200" u="none" strike="noStrike" dirty="0" err="1">
                          <a:effectLst/>
                          <a:latin typeface="Tw Cen MT" panose="020B0602020104020603" pitchFamily="34" charset="0"/>
                        </a:rPr>
                        <a:t>Bangsal</a:t>
                      </a:r>
                      <a:r>
                        <a:rPr lang="en-US" sz="1200" u="none" strike="noStrike" dirty="0">
                          <a:effectLst/>
                          <a:latin typeface="Tw Cen MT" panose="020B0602020104020603" pitchFamily="34" charset="0"/>
                        </a:rPr>
                        <a:t>, Rawat Jalan, IGD, </a:t>
                      </a:r>
                      <a:r>
                        <a:rPr lang="en-US" sz="1200" u="none" strike="noStrike" dirty="0" err="1">
                          <a:effectLst/>
                          <a:latin typeface="Tw Cen MT" panose="020B0602020104020603" pitchFamily="34" charset="0"/>
                        </a:rPr>
                        <a:t>Anestesi</a:t>
                      </a:r>
                      <a:r>
                        <a:rPr lang="en-US" sz="1200" u="none" strike="noStrike" dirty="0">
                          <a:effectLst/>
                          <a:latin typeface="Tw Cen MT" panose="020B0602020104020603" pitchFamily="34" charset="0"/>
                        </a:rPr>
                        <a:t> (ECT), </a:t>
                      </a:r>
                      <a:r>
                        <a:rPr lang="en-US" sz="1200" u="none" strike="noStrike" dirty="0" err="1">
                          <a:effectLst/>
                          <a:latin typeface="Tw Cen MT" panose="020B0602020104020603" pitchFamily="34" charset="0"/>
                        </a:rPr>
                        <a:t>Laboratorium</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Sinar</a:t>
                      </a:r>
                      <a:r>
                        <a:rPr lang="en-US" sz="1200" u="none" strike="noStrike" dirty="0">
                          <a:effectLst/>
                          <a:latin typeface="Tw Cen MT" panose="020B0602020104020603" pitchFamily="34" charset="0"/>
                        </a:rPr>
                        <a:t> X (</a:t>
                      </a:r>
                      <a:r>
                        <a:rPr lang="en-US" sz="1200" u="none" strike="noStrike" dirty="0" err="1">
                          <a:effectLst/>
                          <a:latin typeface="Tw Cen MT" panose="020B0602020104020603" pitchFamily="34" charset="0"/>
                        </a:rPr>
                        <a:t>Radiologi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Koridor</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Tangga</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Administrasi</a:t>
                      </a:r>
                      <a:r>
                        <a:rPr lang="en-US" sz="1200" u="none" strike="noStrike" dirty="0">
                          <a:effectLst/>
                          <a:latin typeface="Tw Cen MT" panose="020B0602020104020603" pitchFamily="34" charset="0"/>
                        </a:rPr>
                        <a:t>/Kantor, Gudang Alat, </a:t>
                      </a:r>
                      <a:r>
                        <a:rPr lang="en-US" sz="1200" u="none" strike="noStrike" dirty="0" err="1">
                          <a:effectLst/>
                          <a:latin typeface="Tw Cen MT" panose="020B0602020104020603" pitchFamily="34" charset="0"/>
                        </a:rPr>
                        <a:t>Farmasi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Dapur</a:t>
                      </a:r>
                      <a:r>
                        <a:rPr lang="en-US" sz="1200" u="none" strike="noStrike" dirty="0">
                          <a:effectLst/>
                          <a:latin typeface="Tw Cen MT" panose="020B0602020104020603" pitchFamily="34" charset="0"/>
                        </a:rPr>
                        <a:t> (Inst </a:t>
                      </a:r>
                      <a:r>
                        <a:rPr lang="en-US" sz="1200" u="none" strike="noStrike" dirty="0" err="1">
                          <a:effectLst/>
                          <a:latin typeface="Tw Cen MT" panose="020B0602020104020603" pitchFamily="34" charset="0"/>
                        </a:rPr>
                        <a:t>Gizi</a:t>
                      </a:r>
                      <a:r>
                        <a:rPr lang="en-US" sz="1200" u="none" strike="noStrike" dirty="0">
                          <a:effectLst/>
                          <a:latin typeface="Tw Cen MT" panose="020B0602020104020603" pitchFamily="34" charset="0"/>
                        </a:rPr>
                        <a:t>), Ruang </a:t>
                      </a:r>
                      <a:r>
                        <a:rPr lang="en-US" sz="1200" u="none" strike="noStrike" dirty="0" err="1">
                          <a:effectLst/>
                          <a:latin typeface="Tw Cen MT" panose="020B0602020104020603" pitchFamily="34" charset="0"/>
                        </a:rPr>
                        <a:t>Cuci</a:t>
                      </a:r>
                      <a:r>
                        <a:rPr lang="en-US" sz="1200" u="none" strike="noStrike" dirty="0">
                          <a:effectLst/>
                          <a:latin typeface="Tw Cen MT" panose="020B0602020104020603" pitchFamily="34" charset="0"/>
                        </a:rPr>
                        <a:t> (Inst Laundry), Toilet, dan </a:t>
                      </a:r>
                      <a:r>
                        <a:rPr lang="en-US" sz="1200" u="none" strike="noStrike" dirty="0" err="1">
                          <a:effectLst/>
                          <a:latin typeface="Tw Cen MT" panose="020B0602020104020603" pitchFamily="34" charset="0"/>
                        </a:rPr>
                        <a:t>ruang</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Isolasi</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9525" marR="9525" marT="9525" marB="0"/>
                </a:tc>
                <a:tc>
                  <a:txBody>
                    <a:bodyPr/>
                    <a:lstStyle/>
                    <a:p>
                      <a:pPr algn="ctr"/>
                      <a:r>
                        <a:rPr lang="en-US" sz="1200" dirty="0">
                          <a:latin typeface="Tw Cen MT" panose="020B0602020104020603" pitchFamily="34" charset="0"/>
                        </a:rPr>
                        <a:t>16</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16</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16</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16</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16</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16</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16</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16</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16</a:t>
                      </a:r>
                    </a:p>
                  </a:txBody>
                  <a:tcPr marL="9525" marR="9525" marT="9525" marB="0" anchor="ctr"/>
                </a:tc>
                <a:extLst>
                  <a:ext uri="{0D108BD9-81ED-4DB2-BD59-A6C34878D82A}">
                    <a16:rowId xmlns:a16="http://schemas.microsoft.com/office/drawing/2014/main" val="2266547406"/>
                  </a:ext>
                </a:extLst>
              </a:tr>
              <a:tr h="862476">
                <a:tc>
                  <a:txBody>
                    <a:bodyPr/>
                    <a:lstStyle/>
                    <a:p>
                      <a:pPr algn="l" fontAlgn="t"/>
                      <a:r>
                        <a:rPr lang="en-US" sz="1200" u="none" strike="noStrike" dirty="0">
                          <a:effectLst/>
                          <a:latin typeface="Tw Cen MT" panose="020B0602020104020603" pitchFamily="34" charset="0"/>
                        </a:rPr>
                        <a:t> </a:t>
                      </a:r>
                      <a:endParaRPr lang="en-US" sz="1200" b="0" i="0" u="none" strike="noStrike" dirty="0">
                        <a:solidFill>
                          <a:srgbClr val="000000"/>
                        </a:solidFill>
                        <a:effectLst/>
                        <a:latin typeface="Tw Cen MT" panose="020B0602020104020603" pitchFamily="34" charset="0"/>
                      </a:endParaRPr>
                    </a:p>
                  </a:txBody>
                  <a:tcPr marL="9525" marR="9525" marT="9525" marB="0"/>
                </a:tc>
                <a:tc>
                  <a:txBody>
                    <a:bodyPr/>
                    <a:lstStyle/>
                    <a:p>
                      <a:pPr algn="ctr" fontAlgn="t"/>
                      <a:r>
                        <a:rPr lang="en-US" sz="1200" u="none" strike="noStrike">
                          <a:effectLst/>
                          <a:latin typeface="Tw Cen MT" panose="020B0602020104020603" pitchFamily="34" charset="0"/>
                        </a:rPr>
                        <a:t>5</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200" u="none" strike="noStrike" dirty="0" err="1">
                          <a:effectLst/>
                          <a:latin typeface="Tw Cen MT" panose="020B0602020104020603" pitchFamily="34" charset="0"/>
                        </a:rPr>
                        <a:t>Pengukuran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Kebisingan</a:t>
                      </a:r>
                      <a:r>
                        <a:rPr lang="en-US" sz="1200" u="none" strike="noStrike" dirty="0">
                          <a:effectLst/>
                          <a:latin typeface="Tw Cen MT" panose="020B0602020104020603" pitchFamily="34" charset="0"/>
                        </a:rPr>
                        <a:t> pada </a:t>
                      </a:r>
                      <a:r>
                        <a:rPr lang="en-US" sz="1200" u="none" strike="noStrike" dirty="0" err="1">
                          <a:effectLst/>
                          <a:latin typeface="Tw Cen MT" panose="020B0602020104020603" pitchFamily="34" charset="0"/>
                        </a:rPr>
                        <a:t>bangsal</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Anestesi</a:t>
                      </a:r>
                      <a:r>
                        <a:rPr lang="en-US" sz="1200" u="none" strike="noStrike" dirty="0">
                          <a:effectLst/>
                          <a:latin typeface="Tw Cen MT" panose="020B0602020104020603" pitchFamily="34" charset="0"/>
                        </a:rPr>
                        <a:t> (ECT), </a:t>
                      </a:r>
                      <a:r>
                        <a:rPr lang="en-US" sz="1200" u="none" strike="noStrike" dirty="0" err="1">
                          <a:effectLst/>
                          <a:latin typeface="Tw Cen MT" panose="020B0602020104020603" pitchFamily="34" charset="0"/>
                        </a:rPr>
                        <a:t>Laboratorium</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Sinar</a:t>
                      </a:r>
                      <a:r>
                        <a:rPr lang="en-US" sz="1200" u="none" strike="noStrike" dirty="0">
                          <a:effectLst/>
                          <a:latin typeface="Tw Cen MT" panose="020B0602020104020603" pitchFamily="34" charset="0"/>
                        </a:rPr>
                        <a:t> X (</a:t>
                      </a:r>
                      <a:r>
                        <a:rPr lang="en-US" sz="1200" u="none" strike="noStrike" dirty="0" err="1">
                          <a:effectLst/>
                          <a:latin typeface="Tw Cen MT" panose="020B0602020104020603" pitchFamily="34" charset="0"/>
                        </a:rPr>
                        <a:t>Radiologi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Koridor</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Tangga</a:t>
                      </a:r>
                      <a:r>
                        <a:rPr lang="en-US" sz="1200" u="none" strike="noStrike" dirty="0">
                          <a:effectLst/>
                          <a:latin typeface="Tw Cen MT" panose="020B0602020104020603" pitchFamily="34" charset="0"/>
                        </a:rPr>
                        <a:t>, Kantor/</a:t>
                      </a:r>
                      <a:r>
                        <a:rPr lang="en-US" sz="1200" u="none" strike="noStrike" dirty="0" err="1">
                          <a:effectLst/>
                          <a:latin typeface="Tw Cen MT" panose="020B0602020104020603" pitchFamily="34" charset="0"/>
                        </a:rPr>
                        <a:t>Loby</a:t>
                      </a:r>
                      <a:r>
                        <a:rPr lang="en-US" sz="1200" u="none" strike="noStrike" dirty="0">
                          <a:effectLst/>
                          <a:latin typeface="Tw Cen MT" panose="020B0602020104020603" pitchFamily="34" charset="0"/>
                        </a:rPr>
                        <a:t>, Gudang Alat, </a:t>
                      </a:r>
                      <a:r>
                        <a:rPr lang="en-US" sz="1200" u="none" strike="noStrike" dirty="0" err="1">
                          <a:effectLst/>
                          <a:latin typeface="Tw Cen MT" panose="020B0602020104020603" pitchFamily="34" charset="0"/>
                        </a:rPr>
                        <a:t>Farmasi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Dapur</a:t>
                      </a:r>
                      <a:r>
                        <a:rPr lang="en-US" sz="1200" u="none" strike="noStrike" dirty="0">
                          <a:effectLst/>
                          <a:latin typeface="Tw Cen MT" panose="020B0602020104020603" pitchFamily="34" charset="0"/>
                        </a:rPr>
                        <a:t> (Inst </a:t>
                      </a:r>
                      <a:r>
                        <a:rPr lang="en-US" sz="1200" u="none" strike="noStrike" dirty="0" err="1">
                          <a:effectLst/>
                          <a:latin typeface="Tw Cen MT" panose="020B0602020104020603" pitchFamily="34" charset="0"/>
                        </a:rPr>
                        <a:t>Gizi</a:t>
                      </a:r>
                      <a:r>
                        <a:rPr lang="en-US" sz="1200" u="none" strike="noStrike" dirty="0">
                          <a:effectLst/>
                          <a:latin typeface="Tw Cen MT" panose="020B0602020104020603" pitchFamily="34" charset="0"/>
                        </a:rPr>
                        <a:t>), Ruang </a:t>
                      </a:r>
                      <a:r>
                        <a:rPr lang="en-US" sz="1200" u="none" strike="noStrike" dirty="0" err="1">
                          <a:effectLst/>
                          <a:latin typeface="Tw Cen MT" panose="020B0602020104020603" pitchFamily="34" charset="0"/>
                        </a:rPr>
                        <a:t>Cuci</a:t>
                      </a:r>
                      <a:r>
                        <a:rPr lang="en-US" sz="1200" u="none" strike="noStrike" dirty="0">
                          <a:effectLst/>
                          <a:latin typeface="Tw Cen MT" panose="020B0602020104020603" pitchFamily="34" charset="0"/>
                        </a:rPr>
                        <a:t> (Inst Laundry), Ruang </a:t>
                      </a:r>
                      <a:r>
                        <a:rPr lang="en-US" sz="1200" u="none" strike="noStrike" dirty="0" err="1">
                          <a:effectLst/>
                          <a:latin typeface="Tw Cen MT" panose="020B0602020104020603" pitchFamily="34" charset="0"/>
                        </a:rPr>
                        <a:t>Isolasi</a:t>
                      </a:r>
                      <a:r>
                        <a:rPr lang="en-US" sz="1200" u="none" strike="noStrike" dirty="0">
                          <a:effectLst/>
                          <a:latin typeface="Tw Cen MT" panose="020B0602020104020603" pitchFamily="34" charset="0"/>
                        </a:rPr>
                        <a:t>, Ruang </a:t>
                      </a:r>
                      <a:r>
                        <a:rPr lang="en-US" sz="1200" u="none" strike="noStrike" dirty="0" err="1">
                          <a:effectLst/>
                          <a:latin typeface="Tw Cen MT" panose="020B0602020104020603" pitchFamily="34" charset="0"/>
                        </a:rPr>
                        <a:t>Poli</a:t>
                      </a:r>
                      <a:r>
                        <a:rPr lang="en-US" sz="1200" u="none" strike="noStrike" dirty="0">
                          <a:effectLst/>
                          <a:latin typeface="Tw Cen MT" panose="020B0602020104020603" pitchFamily="34" charset="0"/>
                        </a:rPr>
                        <a:t> Gigi dan </a:t>
                      </a:r>
                      <a:r>
                        <a:rPr lang="en-US" sz="1200" u="none" strike="noStrike" dirty="0" err="1">
                          <a:effectLst/>
                          <a:latin typeface="Tw Cen MT" panose="020B0602020104020603" pitchFamily="34" charset="0"/>
                        </a:rPr>
                        <a:t>Ambulan</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9525" marR="9525" marT="9525" marB="0"/>
                </a:tc>
                <a:tc>
                  <a:txBody>
                    <a:bodyPr/>
                    <a:lstStyle/>
                    <a:p>
                      <a:pPr algn="ctr"/>
                      <a:r>
                        <a:rPr lang="en-US" sz="1200" dirty="0">
                          <a:latin typeface="Tw Cen MT" panose="020B0602020104020603" pitchFamily="34" charset="0"/>
                        </a:rPr>
                        <a:t>19</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19</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19</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19</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19</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19</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19</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19</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19</a:t>
                      </a:r>
                    </a:p>
                  </a:txBody>
                  <a:tcPr marL="9525" marR="9525" marT="9525" marB="0" anchor="ctr"/>
                </a:tc>
                <a:extLst>
                  <a:ext uri="{0D108BD9-81ED-4DB2-BD59-A6C34878D82A}">
                    <a16:rowId xmlns:a16="http://schemas.microsoft.com/office/drawing/2014/main" val="105414817"/>
                  </a:ext>
                </a:extLst>
              </a:tr>
              <a:tr h="349570">
                <a:tc>
                  <a:txBody>
                    <a:bodyPr/>
                    <a:lstStyle/>
                    <a:p>
                      <a:pPr algn="l" fontAlgn="t"/>
                      <a:r>
                        <a:rPr lang="en-US" sz="1200" u="none" strike="noStrike" dirty="0">
                          <a:effectLst/>
                          <a:latin typeface="Tw Cen MT" panose="020B0602020104020603" pitchFamily="34" charset="0"/>
                        </a:rPr>
                        <a:t> </a:t>
                      </a:r>
                      <a:endParaRPr lang="en-US" sz="1200" b="0" i="0" u="none" strike="noStrike" dirty="0">
                        <a:solidFill>
                          <a:srgbClr val="000000"/>
                        </a:solidFill>
                        <a:effectLst/>
                        <a:latin typeface="Tw Cen MT" panose="020B0602020104020603" pitchFamily="34" charset="0"/>
                      </a:endParaRPr>
                    </a:p>
                  </a:txBody>
                  <a:tcPr marL="9525" marR="9525" marT="9525" marB="0"/>
                </a:tc>
                <a:tc>
                  <a:txBody>
                    <a:bodyPr/>
                    <a:lstStyle/>
                    <a:p>
                      <a:pPr algn="ctr" fontAlgn="t"/>
                      <a:r>
                        <a:rPr lang="en-US" sz="1200" u="none" strike="noStrike">
                          <a:effectLst/>
                          <a:latin typeface="Tw Cen MT" panose="020B0602020104020603" pitchFamily="34" charset="0"/>
                        </a:rPr>
                        <a:t>6</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fi-FI" sz="1200" u="none" strike="noStrike" dirty="0">
                          <a:effectLst/>
                          <a:latin typeface="Tw Cen MT" panose="020B0602020104020603" pitchFamily="34" charset="0"/>
                        </a:rPr>
                        <a:t>Pemantauan kualitas kimia udara ruang 1 (satu) kali setahun.</a:t>
                      </a:r>
                      <a:endParaRPr lang="en-US" sz="1200" b="0" i="0" u="none" strike="noStrike" dirty="0">
                        <a:solidFill>
                          <a:srgbClr val="000000"/>
                        </a:solidFill>
                        <a:effectLst/>
                        <a:latin typeface="Tw Cen MT" panose="020B0602020104020603" pitchFamily="34" charset="0"/>
                      </a:endParaRPr>
                    </a:p>
                  </a:txBody>
                  <a:tcPr marL="9525" marR="9525" marT="9525" marB="0"/>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827967006"/>
                  </a:ext>
                </a:extLst>
              </a:tr>
              <a:tr h="222951">
                <a:tc>
                  <a:txBody>
                    <a:bodyPr/>
                    <a:lstStyle/>
                    <a:p>
                      <a:pPr algn="l" fontAlgn="t"/>
                      <a:r>
                        <a:rPr lang="en-US" sz="1200" u="none" strike="noStrike">
                          <a:effectLst/>
                          <a:latin typeface="Tw Cen MT" panose="020B0602020104020603" pitchFamily="34" charset="0"/>
                        </a:rPr>
                        <a:t>c.</a:t>
                      </a:r>
                      <a:endParaRPr lang="en-US" sz="1200" b="0" i="0" u="none" strike="noStrike">
                        <a:solidFill>
                          <a:srgbClr val="000000"/>
                        </a:solidFill>
                        <a:effectLst/>
                        <a:latin typeface="Tw Cen MT" panose="020B0602020104020603" pitchFamily="34" charset="0"/>
                      </a:endParaRPr>
                    </a:p>
                  </a:txBody>
                  <a:tcPr marL="9525" marR="9525" marT="9525" marB="0"/>
                </a:tc>
                <a:tc gridSpan="2">
                  <a:txBody>
                    <a:bodyPr/>
                    <a:lstStyle/>
                    <a:p>
                      <a:pPr algn="l" fontAlgn="t"/>
                      <a:r>
                        <a:rPr lang="en-US" sz="1200" u="none" strike="noStrike" dirty="0" err="1">
                          <a:effectLst/>
                          <a:latin typeface="Tw Cen MT" panose="020B0602020104020603" pitchFamily="34" charset="0"/>
                        </a:rPr>
                        <a:t>Penyehatan</a:t>
                      </a:r>
                      <a:r>
                        <a:rPr lang="en-US" sz="1200" u="none" strike="noStrike" dirty="0">
                          <a:effectLst/>
                          <a:latin typeface="Tw Cen MT" panose="020B0602020104020603" pitchFamily="34" charset="0"/>
                        </a:rPr>
                        <a:t> Media Tanah</a:t>
                      </a:r>
                    </a:p>
                  </a:txBody>
                  <a:tcPr marL="9525" marR="9525" marT="9525" marB="0"/>
                </a:tc>
                <a:tc hMerge="1">
                  <a:txBody>
                    <a:bodyPr/>
                    <a:lstStyle/>
                    <a:p>
                      <a:endParaRPr lang="en-US"/>
                    </a:p>
                  </a:txBody>
                  <a:tcPr/>
                </a:tc>
                <a:tc>
                  <a:txBody>
                    <a:bodyPr/>
                    <a:lstStyle/>
                    <a:p>
                      <a:pPr algn="ctr"/>
                      <a:endParaRPr lang="en-US" sz="1200" dirty="0">
                        <a:latin typeface="Tw Cen MT" panose="020B0602020104020603" pitchFamily="34" charset="0"/>
                      </a:endParaRPr>
                    </a:p>
                  </a:txBody>
                  <a:tcPr marL="9525" marR="9525" marT="9525" marB="0" anchor="ctr"/>
                </a:tc>
                <a:tc>
                  <a:txBody>
                    <a:bodyPr/>
                    <a:lstStyle/>
                    <a:p>
                      <a:pPr algn="ctr"/>
                      <a:endParaRPr lang="en-US" sz="1200" dirty="0">
                        <a:latin typeface="Tw Cen MT" panose="020B0602020104020603" pitchFamily="34" charset="0"/>
                      </a:endParaRPr>
                    </a:p>
                  </a:txBody>
                  <a:tcPr marL="9525" marR="9525" marT="9525" marB="0" anchor="ctr"/>
                </a:tc>
                <a:tc>
                  <a:txBody>
                    <a:bodyPr/>
                    <a:lstStyle/>
                    <a:p>
                      <a:pPr algn="ctr"/>
                      <a:endParaRPr lang="en-US" sz="1200" dirty="0">
                        <a:latin typeface="Tw Cen MT" panose="020B0602020104020603" pitchFamily="34" charset="0"/>
                      </a:endParaRPr>
                    </a:p>
                  </a:txBody>
                  <a:tcPr marL="9525" marR="9525" marT="9525" marB="0" anchor="ctr"/>
                </a:tc>
                <a:tc>
                  <a:txBody>
                    <a:bodyPr/>
                    <a:lstStyle/>
                    <a:p>
                      <a:pPr algn="ctr"/>
                      <a:endParaRPr lang="en-US" sz="1200" dirty="0">
                        <a:latin typeface="Tw Cen MT" panose="020B0602020104020603" pitchFamily="34" charset="0"/>
                      </a:endParaRPr>
                    </a:p>
                  </a:txBody>
                  <a:tcPr marL="9525" marR="9525" marT="9525" marB="0" anchor="ctr"/>
                </a:tc>
                <a:tc>
                  <a:txBody>
                    <a:bodyPr/>
                    <a:lstStyle/>
                    <a:p>
                      <a:pPr algn="ctr"/>
                      <a:endParaRPr lang="en-US" sz="1200" dirty="0">
                        <a:latin typeface="Tw Cen MT" panose="020B0602020104020603" pitchFamily="34" charset="0"/>
                      </a:endParaRPr>
                    </a:p>
                  </a:txBody>
                  <a:tcPr marL="9525" marR="9525" marT="9525" marB="0" anchor="ctr"/>
                </a:tc>
                <a:tc>
                  <a:txBody>
                    <a:bodyPr/>
                    <a:lstStyle/>
                    <a:p>
                      <a:pPr algn="ctr"/>
                      <a:endParaRPr lang="en-US" sz="1200" dirty="0">
                        <a:latin typeface="Tw Cen MT" panose="020B0602020104020603" pitchFamily="34" charset="0"/>
                      </a:endParaRPr>
                    </a:p>
                  </a:txBody>
                  <a:tcPr marL="9525" marR="9525" marT="9525" marB="0" anchor="ctr"/>
                </a:tc>
                <a:tc>
                  <a:txBody>
                    <a:bodyPr/>
                    <a:lstStyle/>
                    <a:p>
                      <a:pPr algn="ctr"/>
                      <a:endParaRPr lang="en-US" sz="1200" dirty="0">
                        <a:latin typeface="Tw Cen MT" panose="020B0602020104020603" pitchFamily="34" charset="0"/>
                      </a:endParaRPr>
                    </a:p>
                  </a:txBody>
                  <a:tcPr marL="9525" marR="9525" marT="9525" marB="0" anchor="ctr"/>
                </a:tc>
                <a:tc>
                  <a:txBody>
                    <a:bodyPr/>
                    <a:lstStyle/>
                    <a:p>
                      <a:pPr algn="ctr"/>
                      <a:endParaRPr lang="en-US" sz="1200" dirty="0">
                        <a:latin typeface="Tw Cen MT" panose="020B0602020104020603" pitchFamily="34" charset="0"/>
                      </a:endParaRPr>
                    </a:p>
                  </a:txBody>
                  <a:tcPr marL="9525" marR="9525" marT="9525" marB="0" anchor="ctr"/>
                </a:tc>
                <a:tc>
                  <a:txBody>
                    <a:bodyPr/>
                    <a:lstStyle/>
                    <a:p>
                      <a:pPr algn="ctr"/>
                      <a:endParaRPr lang="en-US" sz="1200" dirty="0">
                        <a:latin typeface="Tw Cen MT" panose="020B0602020104020603" pitchFamily="34" charset="0"/>
                      </a:endParaRPr>
                    </a:p>
                  </a:txBody>
                  <a:tcPr marL="9525" marR="9525" marT="9525" marB="0" anchor="ctr"/>
                </a:tc>
                <a:extLst>
                  <a:ext uri="{0D108BD9-81ED-4DB2-BD59-A6C34878D82A}">
                    <a16:rowId xmlns:a16="http://schemas.microsoft.com/office/drawing/2014/main" val="2749538692"/>
                  </a:ext>
                </a:extLst>
              </a:tr>
              <a:tr h="349570">
                <a:tc>
                  <a:txBody>
                    <a:bodyPr/>
                    <a:lstStyle/>
                    <a:p>
                      <a:pPr algn="l" fontAlgn="t"/>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fi-FI" sz="1200" u="none" strike="noStrike" dirty="0">
                          <a:effectLst/>
                          <a:latin typeface="Tw Cen MT" panose="020B0602020104020603" pitchFamily="34" charset="0"/>
                        </a:rPr>
                        <a:t>Pemantauan terhadap penurunan kualitas tanah 6 bulan sekali.</a:t>
                      </a:r>
                      <a:endParaRPr lang="en-US" sz="1200" b="0" i="0" u="none" strike="noStrike" dirty="0">
                        <a:solidFill>
                          <a:srgbClr val="000000"/>
                        </a:solidFill>
                        <a:effectLst/>
                        <a:latin typeface="Tw Cen MT" panose="020B0602020104020603" pitchFamily="34" charset="0"/>
                      </a:endParaRPr>
                    </a:p>
                  </a:txBody>
                  <a:tcPr marL="9525" marR="9525" marT="9525" marB="0"/>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a:r>
                        <a:rPr lang="en-US" sz="1200" dirty="0">
                          <a:latin typeface="Tw Cen MT" panose="020B0602020104020603" pitchFamily="34" charset="0"/>
                        </a:rPr>
                        <a:t>0</a:t>
                      </a:r>
                    </a:p>
                  </a:txBody>
                  <a:tcPr marL="9525" marR="9525" marT="9525" marB="0" anchor="ctr"/>
                </a:tc>
                <a:extLst>
                  <a:ext uri="{0D108BD9-81ED-4DB2-BD59-A6C34878D82A}">
                    <a16:rowId xmlns:a16="http://schemas.microsoft.com/office/drawing/2014/main" val="923988936"/>
                  </a:ext>
                </a:extLst>
              </a:tr>
            </a:tbl>
          </a:graphicData>
        </a:graphic>
      </p:graphicFrame>
      <p:sp>
        <p:nvSpPr>
          <p:cNvPr id="3" name="Slide Number Placeholder 2">
            <a:extLst>
              <a:ext uri="{FF2B5EF4-FFF2-40B4-BE49-F238E27FC236}">
                <a16:creationId xmlns:a16="http://schemas.microsoft.com/office/drawing/2014/main" id="{0C23955F-D8D7-4CC9-92B9-AB4AC912C974}"/>
              </a:ext>
            </a:extLst>
          </p:cNvPr>
          <p:cNvSpPr>
            <a:spLocks noGrp="1"/>
          </p:cNvSpPr>
          <p:nvPr>
            <p:ph type="sldNum" sz="quarter" idx="12"/>
          </p:nvPr>
        </p:nvSpPr>
        <p:spPr/>
        <p:txBody>
          <a:bodyPr/>
          <a:lstStyle/>
          <a:p>
            <a:fld id="{565CE74E-AB26-4998-AD42-012C4C1AD076}" type="slidenum">
              <a:rPr lang="zh-CN" altLang="en-US" smtClean="0"/>
              <a:t>45</a:t>
            </a:fld>
            <a:endParaRPr lang="zh-CN" altLang="en-US"/>
          </a:p>
        </p:txBody>
      </p:sp>
    </p:spTree>
    <p:extLst>
      <p:ext uri="{BB962C8B-B14F-4D97-AF65-F5344CB8AC3E}">
        <p14:creationId xmlns:p14="http://schemas.microsoft.com/office/powerpoint/2010/main" val="39954164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7">
            <a:extLst>
              <a:ext uri="{FF2B5EF4-FFF2-40B4-BE49-F238E27FC236}">
                <a16:creationId xmlns:a16="http://schemas.microsoft.com/office/drawing/2014/main" id="{43C777A5-0F98-41F5-9874-5A346F25D3E2}"/>
              </a:ext>
            </a:extLst>
          </p:cNvPr>
          <p:cNvSpPr/>
          <p:nvPr/>
        </p:nvSpPr>
        <p:spPr>
          <a:xfrm>
            <a:off x="138221" y="103590"/>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3</a:t>
            </a:r>
          </a:p>
        </p:txBody>
      </p:sp>
      <p:graphicFrame>
        <p:nvGraphicFramePr>
          <p:cNvPr id="6" name="Table 5">
            <a:extLst>
              <a:ext uri="{FF2B5EF4-FFF2-40B4-BE49-F238E27FC236}">
                <a16:creationId xmlns:a16="http://schemas.microsoft.com/office/drawing/2014/main" id="{0051977E-2EBB-447D-8BAD-04EFF016F2BF}"/>
              </a:ext>
            </a:extLst>
          </p:cNvPr>
          <p:cNvGraphicFramePr>
            <a:graphicFrameLocks noGrp="1"/>
          </p:cNvGraphicFramePr>
          <p:nvPr>
            <p:extLst>
              <p:ext uri="{D42A27DB-BD31-4B8C-83A1-F6EECF244321}">
                <p14:modId xmlns:p14="http://schemas.microsoft.com/office/powerpoint/2010/main" val="27442909"/>
              </p:ext>
            </p:extLst>
          </p:nvPr>
        </p:nvGraphicFramePr>
        <p:xfrm>
          <a:off x="1337801" y="353183"/>
          <a:ext cx="8270655" cy="5827798"/>
        </p:xfrm>
        <a:graphic>
          <a:graphicData uri="http://schemas.openxmlformats.org/drawingml/2006/table">
            <a:tbl>
              <a:tblPr firstRow="1" bandRow="1">
                <a:tableStyleId>{5C22544A-7EE6-4342-B048-85BDC9FD1C3A}</a:tableStyleId>
              </a:tblPr>
              <a:tblGrid>
                <a:gridCol w="195066">
                  <a:extLst>
                    <a:ext uri="{9D8B030D-6E8A-4147-A177-3AD203B41FA5}">
                      <a16:colId xmlns:a16="http://schemas.microsoft.com/office/drawing/2014/main" val="3505909836"/>
                    </a:ext>
                  </a:extLst>
                </a:gridCol>
                <a:gridCol w="197688">
                  <a:extLst>
                    <a:ext uri="{9D8B030D-6E8A-4147-A177-3AD203B41FA5}">
                      <a16:colId xmlns:a16="http://schemas.microsoft.com/office/drawing/2014/main" val="1524370578"/>
                    </a:ext>
                  </a:extLst>
                </a:gridCol>
                <a:gridCol w="3429903">
                  <a:extLst>
                    <a:ext uri="{9D8B030D-6E8A-4147-A177-3AD203B41FA5}">
                      <a16:colId xmlns:a16="http://schemas.microsoft.com/office/drawing/2014/main" val="2652220361"/>
                    </a:ext>
                  </a:extLst>
                </a:gridCol>
                <a:gridCol w="494222">
                  <a:extLst>
                    <a:ext uri="{9D8B030D-6E8A-4147-A177-3AD203B41FA5}">
                      <a16:colId xmlns:a16="http://schemas.microsoft.com/office/drawing/2014/main" val="293580991"/>
                    </a:ext>
                  </a:extLst>
                </a:gridCol>
                <a:gridCol w="494222">
                  <a:extLst>
                    <a:ext uri="{9D8B030D-6E8A-4147-A177-3AD203B41FA5}">
                      <a16:colId xmlns:a16="http://schemas.microsoft.com/office/drawing/2014/main" val="2179883865"/>
                    </a:ext>
                  </a:extLst>
                </a:gridCol>
                <a:gridCol w="494222">
                  <a:extLst>
                    <a:ext uri="{9D8B030D-6E8A-4147-A177-3AD203B41FA5}">
                      <a16:colId xmlns:a16="http://schemas.microsoft.com/office/drawing/2014/main" val="4219752405"/>
                    </a:ext>
                  </a:extLst>
                </a:gridCol>
                <a:gridCol w="494222">
                  <a:extLst>
                    <a:ext uri="{9D8B030D-6E8A-4147-A177-3AD203B41FA5}">
                      <a16:colId xmlns:a16="http://schemas.microsoft.com/office/drawing/2014/main" val="3370862019"/>
                    </a:ext>
                  </a:extLst>
                </a:gridCol>
                <a:gridCol w="494222">
                  <a:extLst>
                    <a:ext uri="{9D8B030D-6E8A-4147-A177-3AD203B41FA5}">
                      <a16:colId xmlns:a16="http://schemas.microsoft.com/office/drawing/2014/main" val="3124096125"/>
                    </a:ext>
                  </a:extLst>
                </a:gridCol>
                <a:gridCol w="494222">
                  <a:extLst>
                    <a:ext uri="{9D8B030D-6E8A-4147-A177-3AD203B41FA5}">
                      <a16:colId xmlns:a16="http://schemas.microsoft.com/office/drawing/2014/main" val="3115535963"/>
                    </a:ext>
                  </a:extLst>
                </a:gridCol>
                <a:gridCol w="494222">
                  <a:extLst>
                    <a:ext uri="{9D8B030D-6E8A-4147-A177-3AD203B41FA5}">
                      <a16:colId xmlns:a16="http://schemas.microsoft.com/office/drawing/2014/main" val="15999654"/>
                    </a:ext>
                  </a:extLst>
                </a:gridCol>
                <a:gridCol w="494222">
                  <a:extLst>
                    <a:ext uri="{9D8B030D-6E8A-4147-A177-3AD203B41FA5}">
                      <a16:colId xmlns:a16="http://schemas.microsoft.com/office/drawing/2014/main" val="861994547"/>
                    </a:ext>
                  </a:extLst>
                </a:gridCol>
                <a:gridCol w="494222">
                  <a:extLst>
                    <a:ext uri="{9D8B030D-6E8A-4147-A177-3AD203B41FA5}">
                      <a16:colId xmlns:a16="http://schemas.microsoft.com/office/drawing/2014/main" val="3017326127"/>
                    </a:ext>
                  </a:extLst>
                </a:gridCol>
              </a:tblGrid>
              <a:tr h="211773">
                <a:tc>
                  <a:txBody>
                    <a:bodyPr/>
                    <a:lstStyle/>
                    <a:p>
                      <a:pPr algn="l" fontAlgn="t"/>
                      <a:r>
                        <a:rPr lang="en-US" sz="1200" u="none" strike="noStrike" dirty="0">
                          <a:effectLst/>
                          <a:latin typeface="Tw Cen MT" panose="020B0602020104020603" pitchFamily="34" charset="0"/>
                        </a:rPr>
                        <a:t>d.</a:t>
                      </a:r>
                      <a:endParaRPr lang="en-US" sz="1200" b="0" i="0" u="none" strike="noStrike" dirty="0">
                        <a:solidFill>
                          <a:srgbClr val="000000"/>
                        </a:solidFill>
                        <a:effectLst/>
                        <a:latin typeface="Tw Cen MT" panose="020B0602020104020603" pitchFamily="34" charset="0"/>
                      </a:endParaRPr>
                    </a:p>
                  </a:txBody>
                  <a:tcPr marL="7368" marR="7368" marT="7368" marB="0"/>
                </a:tc>
                <a:tc gridSpan="2">
                  <a:txBody>
                    <a:bodyPr/>
                    <a:lstStyle/>
                    <a:p>
                      <a:pPr algn="l" fontAlgn="t"/>
                      <a:r>
                        <a:rPr lang="en-US" sz="1200" u="none" strike="noStrike" dirty="0" err="1">
                          <a:effectLst/>
                          <a:latin typeface="Tw Cen MT" panose="020B0602020104020603" pitchFamily="34" charset="0"/>
                        </a:rPr>
                        <a:t>Penyehatan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Pangan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Siap</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Saji</a:t>
                      </a:r>
                      <a:endParaRPr lang="en-US" sz="1200" b="0" i="0" u="none" strike="noStrike" dirty="0">
                        <a:solidFill>
                          <a:srgbClr val="000000"/>
                        </a:solidFill>
                        <a:effectLst/>
                        <a:latin typeface="Tw Cen MT" panose="020B0602020104020603" pitchFamily="34" charset="0"/>
                      </a:endParaRPr>
                    </a:p>
                  </a:txBody>
                  <a:tcPr marL="7368" marR="7368" marT="7368" marB="0" anchor="ctr"/>
                </a:tc>
                <a:tc hMerge="1">
                  <a:txBody>
                    <a:bodyPr/>
                    <a:lstStyle/>
                    <a:p>
                      <a:endParaRPr lang="en-US"/>
                    </a:p>
                  </a:txBody>
                  <a:tcPr/>
                </a:tc>
                <a:tc>
                  <a:txBody>
                    <a:bodyPr/>
                    <a:lstStyle/>
                    <a:p>
                      <a:pPr algn="ctr" fontAlgn="ctr"/>
                      <a:r>
                        <a:rPr lang="en-US" sz="1200" b="1" i="0" u="none" strike="noStrike" dirty="0">
                          <a:solidFill>
                            <a:schemeClr val="bg1"/>
                          </a:solidFill>
                          <a:effectLst/>
                          <a:latin typeface="Tw Cen MT" panose="020B0602020104020603" pitchFamily="34" charset="0"/>
                        </a:rPr>
                        <a:t>JAN</a:t>
                      </a:r>
                    </a:p>
                  </a:txBody>
                  <a:tcPr marL="7368" marR="7368" marT="7368" marB="0" anchor="ctr"/>
                </a:tc>
                <a:tc>
                  <a:txBody>
                    <a:bodyPr/>
                    <a:lstStyle/>
                    <a:p>
                      <a:pPr algn="ctr" fontAlgn="ctr"/>
                      <a:r>
                        <a:rPr lang="en-US" sz="1200" b="1" i="0" u="none" strike="noStrike" dirty="0">
                          <a:solidFill>
                            <a:schemeClr val="bg1"/>
                          </a:solidFill>
                          <a:effectLst/>
                          <a:latin typeface="Tw Cen MT" panose="020B0602020104020603" pitchFamily="34" charset="0"/>
                        </a:rPr>
                        <a:t>FEB</a:t>
                      </a:r>
                    </a:p>
                  </a:txBody>
                  <a:tcPr marL="7368" marR="7368" marT="7368" marB="0" anchor="ctr"/>
                </a:tc>
                <a:tc>
                  <a:txBody>
                    <a:bodyPr/>
                    <a:lstStyle/>
                    <a:p>
                      <a:pPr algn="ctr" fontAlgn="ctr"/>
                      <a:r>
                        <a:rPr lang="en-US" sz="1200" b="1" i="0" u="none" strike="noStrike" dirty="0">
                          <a:solidFill>
                            <a:schemeClr val="bg1"/>
                          </a:solidFill>
                          <a:effectLst/>
                          <a:latin typeface="Tw Cen MT" panose="020B0602020104020603" pitchFamily="34" charset="0"/>
                        </a:rPr>
                        <a:t>MAR</a:t>
                      </a:r>
                    </a:p>
                  </a:txBody>
                  <a:tcPr marL="7368" marR="7368" marT="7368" marB="0" anchor="ctr"/>
                </a:tc>
                <a:tc>
                  <a:txBody>
                    <a:bodyPr/>
                    <a:lstStyle/>
                    <a:p>
                      <a:pPr algn="ctr" fontAlgn="ctr"/>
                      <a:r>
                        <a:rPr lang="en-US" sz="1200" b="1" i="0" u="none" strike="noStrike" dirty="0">
                          <a:solidFill>
                            <a:schemeClr val="bg1"/>
                          </a:solidFill>
                          <a:effectLst/>
                          <a:latin typeface="Tw Cen MT" panose="020B0602020104020603" pitchFamily="34" charset="0"/>
                        </a:rPr>
                        <a:t>APR</a:t>
                      </a:r>
                    </a:p>
                  </a:txBody>
                  <a:tcPr marL="7368" marR="7368" marT="7368" marB="0" anchor="ctr"/>
                </a:tc>
                <a:tc>
                  <a:txBody>
                    <a:bodyPr/>
                    <a:lstStyle/>
                    <a:p>
                      <a:pPr algn="ctr" fontAlgn="ctr"/>
                      <a:r>
                        <a:rPr lang="en-US" sz="1200" b="1" i="0" u="none" strike="noStrike" dirty="0">
                          <a:solidFill>
                            <a:schemeClr val="bg1"/>
                          </a:solidFill>
                          <a:effectLst/>
                          <a:latin typeface="Tw Cen MT" panose="020B0602020104020603" pitchFamily="34" charset="0"/>
                        </a:rPr>
                        <a:t>MEI</a:t>
                      </a:r>
                    </a:p>
                  </a:txBody>
                  <a:tcPr marL="7368" marR="7368" marT="7368" marB="0" anchor="ctr"/>
                </a:tc>
                <a:tc>
                  <a:txBody>
                    <a:bodyPr/>
                    <a:lstStyle/>
                    <a:p>
                      <a:pPr algn="ctr" fontAlgn="ctr"/>
                      <a:r>
                        <a:rPr lang="en-US" sz="1200" b="1" i="0" u="none" strike="noStrike" dirty="0">
                          <a:solidFill>
                            <a:schemeClr val="bg1"/>
                          </a:solidFill>
                          <a:effectLst/>
                          <a:latin typeface="Tw Cen MT" panose="020B0602020104020603" pitchFamily="34" charset="0"/>
                        </a:rPr>
                        <a:t>JUN</a:t>
                      </a:r>
                    </a:p>
                  </a:txBody>
                  <a:tcPr marL="7368" marR="7368" marT="7368" marB="0" anchor="ctr"/>
                </a:tc>
                <a:tc>
                  <a:txBody>
                    <a:bodyPr/>
                    <a:lstStyle/>
                    <a:p>
                      <a:pPr algn="ctr" fontAlgn="ctr"/>
                      <a:r>
                        <a:rPr lang="en-US" sz="1200" b="1" i="0" u="none" strike="noStrike" dirty="0">
                          <a:solidFill>
                            <a:schemeClr val="bg1"/>
                          </a:solidFill>
                          <a:effectLst/>
                          <a:latin typeface="Tw Cen MT" panose="020B0602020104020603" pitchFamily="34" charset="0"/>
                        </a:rPr>
                        <a:t>JUL</a:t>
                      </a:r>
                    </a:p>
                  </a:txBody>
                  <a:tcPr marL="7368" marR="7368" marT="7368" marB="0" anchor="ctr"/>
                </a:tc>
                <a:tc>
                  <a:txBody>
                    <a:bodyPr/>
                    <a:lstStyle/>
                    <a:p>
                      <a:pPr algn="ctr" fontAlgn="ctr"/>
                      <a:r>
                        <a:rPr lang="en-US" sz="1200" b="1" i="0" u="none" strike="noStrike" dirty="0">
                          <a:solidFill>
                            <a:schemeClr val="bg1"/>
                          </a:solidFill>
                          <a:effectLst/>
                          <a:latin typeface="Tw Cen MT" panose="020B0602020104020603" pitchFamily="34" charset="0"/>
                        </a:rPr>
                        <a:t>AGST</a:t>
                      </a:r>
                    </a:p>
                  </a:txBody>
                  <a:tcPr marL="7368" marR="7368" marT="7368" marB="0" anchor="ctr"/>
                </a:tc>
                <a:tc>
                  <a:txBody>
                    <a:bodyPr/>
                    <a:lstStyle/>
                    <a:p>
                      <a:pPr algn="ctr" fontAlgn="ctr"/>
                      <a:r>
                        <a:rPr lang="en-US" sz="1200" b="1" i="0" u="none" strike="noStrike" dirty="0">
                          <a:solidFill>
                            <a:schemeClr val="bg1"/>
                          </a:solidFill>
                          <a:effectLst/>
                          <a:latin typeface="Tw Cen MT" panose="020B0602020104020603" pitchFamily="34" charset="0"/>
                        </a:rPr>
                        <a:t>SEP</a:t>
                      </a:r>
                    </a:p>
                  </a:txBody>
                  <a:tcPr marL="7368" marR="7368" marT="7368" marB="0" anchor="ctr"/>
                </a:tc>
                <a:extLst>
                  <a:ext uri="{0D108BD9-81ED-4DB2-BD59-A6C34878D82A}">
                    <a16:rowId xmlns:a16="http://schemas.microsoft.com/office/drawing/2014/main" val="2971001103"/>
                  </a:ext>
                </a:extLst>
              </a:tr>
              <a:tr h="430986">
                <a:tc>
                  <a:txBody>
                    <a:bodyPr/>
                    <a:lstStyle/>
                    <a:p>
                      <a:pPr algn="l" fontAlgn="ctr"/>
                      <a:r>
                        <a:rPr lang="en-US" sz="1200" u="none" strike="noStrike" dirty="0">
                          <a:effectLst/>
                          <a:latin typeface="Tw Cen MT" panose="020B0602020104020603" pitchFamily="34" charset="0"/>
                        </a:rPr>
                        <a:t> </a:t>
                      </a:r>
                      <a:endParaRPr lang="en-US" sz="1200" b="0" i="0" u="none" strike="noStrike" dirty="0">
                        <a:solidFill>
                          <a:srgbClr val="000000"/>
                        </a:solidFill>
                        <a:effectLst/>
                        <a:latin typeface="Tw Cen MT" panose="020B0602020104020603" pitchFamily="34" charset="0"/>
                      </a:endParaRPr>
                    </a:p>
                  </a:txBody>
                  <a:tcPr marL="7368" marR="7368" marT="7368" marB="0" anchor="ctr"/>
                </a:tc>
                <a:tc>
                  <a:txBody>
                    <a:bodyPr/>
                    <a:lstStyle/>
                    <a:p>
                      <a:pPr algn="ctr" fontAlgn="t"/>
                      <a:r>
                        <a:rPr lang="en-US" sz="1200" u="none" strike="noStrike">
                          <a:effectLst/>
                          <a:latin typeface="Tw Cen MT" panose="020B0602020104020603" pitchFamily="34" charset="0"/>
                        </a:rPr>
                        <a:t>1</a:t>
                      </a:r>
                      <a:endParaRPr lang="en-US" sz="1200" b="0" i="0" u="none" strike="noStrike">
                        <a:solidFill>
                          <a:srgbClr val="000000"/>
                        </a:solidFill>
                        <a:effectLst/>
                        <a:latin typeface="Tw Cen MT" panose="020B0602020104020603" pitchFamily="34" charset="0"/>
                      </a:endParaRPr>
                    </a:p>
                  </a:txBody>
                  <a:tcPr marL="7368" marR="7368" marT="7368" marB="0"/>
                </a:tc>
                <a:tc>
                  <a:txBody>
                    <a:bodyPr/>
                    <a:lstStyle/>
                    <a:p>
                      <a:pPr algn="l" fontAlgn="t"/>
                      <a:r>
                        <a:rPr lang="en-US" sz="1200" u="none" strike="noStrike" dirty="0" err="1">
                          <a:effectLst/>
                          <a:latin typeface="Tw Cen MT" panose="020B0602020104020603" pitchFamily="34" charset="0"/>
                        </a:rPr>
                        <a:t>Pengisian</a:t>
                      </a:r>
                      <a:r>
                        <a:rPr lang="en-US" sz="1200" u="none" strike="noStrike" dirty="0">
                          <a:effectLst/>
                          <a:latin typeface="Tw Cen MT" panose="020B0602020104020603" pitchFamily="34" charset="0"/>
                        </a:rPr>
                        <a:t> IKL </a:t>
                      </a:r>
                      <a:r>
                        <a:rPr lang="en-US" sz="1200" u="none" strike="noStrike" dirty="0" err="1">
                          <a:effectLst/>
                          <a:latin typeface="Tw Cen MT" panose="020B0602020104020603" pitchFamily="34" charset="0"/>
                        </a:rPr>
                        <a:t>Instalasi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Gizi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jasaboga</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golongan</a:t>
                      </a:r>
                      <a:r>
                        <a:rPr lang="en-US" sz="1200" u="none" strike="noStrike" dirty="0">
                          <a:effectLst/>
                          <a:latin typeface="Tw Cen MT" panose="020B0602020104020603" pitchFamily="34" charset="0"/>
                        </a:rPr>
                        <a:t> B) </a:t>
                      </a:r>
                      <a:r>
                        <a:rPr lang="en-US" sz="1200" u="none" strike="noStrike" dirty="0" err="1">
                          <a:effectLst/>
                          <a:latin typeface="Tw Cen MT" panose="020B0602020104020603" pitchFamily="34" charset="0"/>
                        </a:rPr>
                        <a:t>sesuai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dengan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Permenkes</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Nomor</a:t>
                      </a:r>
                      <a:r>
                        <a:rPr lang="en-US" sz="1200" u="none" strike="noStrike" dirty="0">
                          <a:effectLst/>
                          <a:latin typeface="Tw Cen MT" panose="020B0602020104020603" pitchFamily="34" charset="0"/>
                        </a:rPr>
                        <a:t> 1096 </a:t>
                      </a:r>
                      <a:r>
                        <a:rPr lang="en-US" sz="1200" u="none" strike="noStrike" dirty="0" err="1">
                          <a:effectLst/>
                          <a:latin typeface="Tw Cen MT" panose="020B0602020104020603" pitchFamily="34" charset="0"/>
                        </a:rPr>
                        <a:t>Tahun</a:t>
                      </a:r>
                      <a:r>
                        <a:rPr lang="en-US" sz="1200" u="none" strike="noStrike" dirty="0">
                          <a:effectLst/>
                          <a:latin typeface="Tw Cen MT" panose="020B0602020104020603" pitchFamily="34" charset="0"/>
                        </a:rPr>
                        <a:t> 2011 </a:t>
                      </a:r>
                      <a:r>
                        <a:rPr lang="en-US" sz="1200" u="none" strike="noStrike" dirty="0" err="1">
                          <a:effectLst/>
                          <a:latin typeface="Tw Cen MT" panose="020B0602020104020603" pitchFamily="34" charset="0"/>
                        </a:rPr>
                        <a:t>Tentang</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Higiene</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Sanitasi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Jasaboga</a:t>
                      </a:r>
                      <a:r>
                        <a:rPr lang="en-US" sz="1200" u="none" strike="noStrike" dirty="0">
                          <a:effectLst/>
                          <a:latin typeface="Tw Cen MT" panose="020B0602020104020603" pitchFamily="34" charset="0"/>
                        </a:rPr>
                        <a:t> 6 </a:t>
                      </a:r>
                      <a:r>
                        <a:rPr lang="en-US" sz="1200" u="none" strike="noStrike" dirty="0" err="1">
                          <a:effectLst/>
                          <a:latin typeface="Tw Cen MT" panose="020B0602020104020603" pitchFamily="34" charset="0"/>
                        </a:rPr>
                        <a:t>bulan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sekali</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7368" marR="7368" marT="7368" marB="0"/>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684120877"/>
                  </a:ext>
                </a:extLst>
              </a:tr>
              <a:tr h="218701">
                <a:tc>
                  <a:txBody>
                    <a:bodyPr/>
                    <a:lstStyle/>
                    <a:p>
                      <a:pPr algn="l" fontAlgn="ctr"/>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7368" marR="7368" marT="7368" marB="0" anchor="ctr"/>
                </a:tc>
                <a:tc>
                  <a:txBody>
                    <a:bodyPr/>
                    <a:lstStyle/>
                    <a:p>
                      <a:pPr algn="ctr" fontAlgn="t"/>
                      <a:r>
                        <a:rPr lang="en-US" sz="1200" u="none" strike="noStrike">
                          <a:effectLst/>
                          <a:latin typeface="Tw Cen MT" panose="020B0602020104020603" pitchFamily="34" charset="0"/>
                        </a:rPr>
                        <a:t>2</a:t>
                      </a:r>
                      <a:endParaRPr lang="en-US" sz="1200" b="0" i="0" u="none" strike="noStrike">
                        <a:solidFill>
                          <a:srgbClr val="000000"/>
                        </a:solidFill>
                        <a:effectLst/>
                        <a:latin typeface="Tw Cen MT" panose="020B0602020104020603" pitchFamily="34" charset="0"/>
                      </a:endParaRPr>
                    </a:p>
                  </a:txBody>
                  <a:tcPr marL="7368" marR="7368" marT="7368" marB="0"/>
                </a:tc>
                <a:tc>
                  <a:txBody>
                    <a:bodyPr/>
                    <a:lstStyle/>
                    <a:p>
                      <a:pPr algn="l" fontAlgn="t"/>
                      <a:r>
                        <a:rPr lang="fi-FI" sz="1200" u="none" strike="noStrike" dirty="0">
                          <a:effectLst/>
                          <a:latin typeface="Tw Cen MT" panose="020B0602020104020603" pitchFamily="34" charset="0"/>
                        </a:rPr>
                        <a:t>Pemeriksaan terhadap fungsi lemari pendingin seminggu sekali.</a:t>
                      </a:r>
                      <a:endParaRPr lang="en-US" sz="1200" b="0" i="0" u="none" strike="noStrike" dirty="0">
                        <a:solidFill>
                          <a:srgbClr val="000000"/>
                        </a:solidFill>
                        <a:effectLst/>
                        <a:latin typeface="Tw Cen MT" panose="020B0602020104020603" pitchFamily="34" charset="0"/>
                      </a:endParaRPr>
                    </a:p>
                  </a:txBody>
                  <a:tcPr marL="7368" marR="7368" marT="7368" marB="0"/>
                </a:tc>
                <a:tc>
                  <a:txBody>
                    <a:bodyPr/>
                    <a:lstStyle/>
                    <a:p>
                      <a:pPr algn="ctr"/>
                      <a:r>
                        <a:rPr lang="en-US" sz="1200" dirty="0">
                          <a:latin typeface="Tw Cen MT" panose="020B0602020104020603" pitchFamily="34" charset="0"/>
                        </a:rPr>
                        <a:t>4</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4</a:t>
                      </a:r>
                    </a:p>
                  </a:txBody>
                  <a:tcPr marL="9525" marR="9525" marT="9525" marB="0" anchor="ctr"/>
                </a:tc>
                <a:extLst>
                  <a:ext uri="{0D108BD9-81ED-4DB2-BD59-A6C34878D82A}">
                    <a16:rowId xmlns:a16="http://schemas.microsoft.com/office/drawing/2014/main" val="3403123541"/>
                  </a:ext>
                </a:extLst>
              </a:tr>
              <a:tr h="387037">
                <a:tc>
                  <a:txBody>
                    <a:bodyPr/>
                    <a:lstStyle/>
                    <a:p>
                      <a:pPr algn="l" fontAlgn="ctr"/>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7368" marR="7368" marT="7368" marB="0" anchor="ctr"/>
                </a:tc>
                <a:tc>
                  <a:txBody>
                    <a:bodyPr/>
                    <a:lstStyle/>
                    <a:p>
                      <a:pPr algn="ctr" fontAlgn="t"/>
                      <a:r>
                        <a:rPr lang="en-US" sz="1200" u="none" strike="noStrike">
                          <a:effectLst/>
                          <a:latin typeface="Tw Cen MT" panose="020B0602020104020603" pitchFamily="34" charset="0"/>
                        </a:rPr>
                        <a:t>3</a:t>
                      </a:r>
                      <a:endParaRPr lang="en-US" sz="1200" b="0" i="0" u="none" strike="noStrike">
                        <a:solidFill>
                          <a:srgbClr val="000000"/>
                        </a:solidFill>
                        <a:effectLst/>
                        <a:latin typeface="Tw Cen MT" panose="020B0602020104020603" pitchFamily="34" charset="0"/>
                      </a:endParaRPr>
                    </a:p>
                  </a:txBody>
                  <a:tcPr marL="7368" marR="7368" marT="7368" marB="0"/>
                </a:tc>
                <a:tc>
                  <a:txBody>
                    <a:bodyPr/>
                    <a:lstStyle/>
                    <a:p>
                      <a:pPr algn="l" fontAlgn="t"/>
                      <a:r>
                        <a:rPr lang="en-US" sz="1200" u="none" strike="noStrike" dirty="0" err="1">
                          <a:effectLst/>
                          <a:latin typeface="Tw Cen MT" panose="020B0602020104020603" pitchFamily="34" charset="0"/>
                        </a:rPr>
                        <a:t>Pengecekan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tempat</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penyimpanan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contoh</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pangan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jadi</a:t>
                      </a:r>
                      <a:r>
                        <a:rPr lang="en-US" sz="1200" u="none" strike="noStrike" dirty="0">
                          <a:effectLst/>
                          <a:latin typeface="Tw Cen MT" panose="020B0602020104020603" pitchFamily="34" charset="0"/>
                        </a:rPr>
                        <a:t> (food bank sampling) yang </a:t>
                      </a:r>
                      <a:r>
                        <a:rPr lang="en-US" sz="1200" u="none" strike="noStrike" dirty="0" err="1">
                          <a:effectLst/>
                          <a:latin typeface="Tw Cen MT" panose="020B0602020104020603" pitchFamily="34" charset="0"/>
                        </a:rPr>
                        <a:t>disimpan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dalam</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jangka</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waktu</a:t>
                      </a:r>
                      <a:r>
                        <a:rPr lang="en-US" sz="1200" u="none" strike="noStrike" dirty="0">
                          <a:effectLst/>
                          <a:latin typeface="Tw Cen MT" panose="020B0602020104020603" pitchFamily="34" charset="0"/>
                        </a:rPr>
                        <a:t> 3 x 24 jam </a:t>
                      </a:r>
                      <a:r>
                        <a:rPr lang="en-US" sz="1200" u="none" strike="noStrike" dirty="0" err="1">
                          <a:effectLst/>
                          <a:latin typeface="Tw Cen MT" panose="020B0602020104020603" pitchFamily="34" charset="0"/>
                        </a:rPr>
                        <a:t>setiap</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seminggu</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sekali</a:t>
                      </a:r>
                      <a:r>
                        <a:rPr lang="en-US" sz="1200" u="none" strike="noStrike" dirty="0">
                          <a:effectLst/>
                          <a:latin typeface="Tw Cen MT" panose="020B0602020104020603" pitchFamily="34" charset="0"/>
                        </a:rPr>
                        <a:t>. </a:t>
                      </a:r>
                      <a:endParaRPr lang="en-US" sz="1200" b="0" i="0" u="none" strike="noStrike" dirty="0">
                        <a:solidFill>
                          <a:srgbClr val="000000"/>
                        </a:solidFill>
                        <a:effectLst/>
                        <a:latin typeface="Tw Cen MT" panose="020B0602020104020603" pitchFamily="34" charset="0"/>
                      </a:endParaRPr>
                    </a:p>
                  </a:txBody>
                  <a:tcPr marL="7368" marR="7368" marT="7368" marB="0"/>
                </a:tc>
                <a:tc>
                  <a:txBody>
                    <a:bodyPr/>
                    <a:lstStyle/>
                    <a:p>
                      <a:pPr algn="ctr"/>
                      <a:r>
                        <a:rPr lang="en-US" sz="1200" dirty="0">
                          <a:latin typeface="Tw Cen MT" panose="020B0602020104020603" pitchFamily="34" charset="0"/>
                        </a:rPr>
                        <a:t>4</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4</a:t>
                      </a:r>
                    </a:p>
                  </a:txBody>
                  <a:tcPr marL="9525" marR="9525" marT="9525" marB="0" anchor="ctr"/>
                </a:tc>
                <a:extLst>
                  <a:ext uri="{0D108BD9-81ED-4DB2-BD59-A6C34878D82A}">
                    <a16:rowId xmlns:a16="http://schemas.microsoft.com/office/drawing/2014/main" val="1571070433"/>
                  </a:ext>
                </a:extLst>
              </a:tr>
              <a:tr h="387037">
                <a:tc>
                  <a:txBody>
                    <a:bodyPr/>
                    <a:lstStyle/>
                    <a:p>
                      <a:pPr algn="l" fontAlgn="ctr"/>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7368" marR="7368" marT="7368" marB="0" anchor="ctr"/>
                </a:tc>
                <a:tc>
                  <a:txBody>
                    <a:bodyPr/>
                    <a:lstStyle/>
                    <a:p>
                      <a:pPr algn="ctr" fontAlgn="t"/>
                      <a:r>
                        <a:rPr lang="en-US" sz="1200" u="none" strike="noStrike">
                          <a:effectLst/>
                          <a:latin typeface="Tw Cen MT" panose="020B0602020104020603" pitchFamily="34" charset="0"/>
                        </a:rPr>
                        <a:t>4</a:t>
                      </a:r>
                      <a:endParaRPr lang="en-US" sz="1200" b="0" i="0" u="none" strike="noStrike">
                        <a:solidFill>
                          <a:srgbClr val="000000"/>
                        </a:solidFill>
                        <a:effectLst/>
                        <a:latin typeface="Tw Cen MT" panose="020B0602020104020603" pitchFamily="34" charset="0"/>
                      </a:endParaRPr>
                    </a:p>
                  </a:txBody>
                  <a:tcPr marL="7368" marR="7368" marT="7368" marB="0"/>
                </a:tc>
                <a:tc>
                  <a:txBody>
                    <a:bodyPr/>
                    <a:lstStyle/>
                    <a:p>
                      <a:pPr algn="l" fontAlgn="t"/>
                      <a:r>
                        <a:rPr lang="en-US" sz="1200" u="none" strike="noStrike" dirty="0" err="1">
                          <a:effectLst/>
                          <a:latin typeface="Tw Cen MT" panose="020B0602020104020603" pitchFamily="34" charset="0"/>
                        </a:rPr>
                        <a:t>Pemeriksaan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angka</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kuman</a:t>
                      </a:r>
                      <a:r>
                        <a:rPr lang="en-US" sz="1200" u="none" strike="noStrike" dirty="0">
                          <a:effectLst/>
                          <a:latin typeface="Tw Cen MT" panose="020B0602020104020603" pitchFamily="34" charset="0"/>
                        </a:rPr>
                        <a:t> E Coli pada </a:t>
                      </a:r>
                      <a:r>
                        <a:rPr lang="en-US" sz="1200" u="none" strike="noStrike" dirty="0" err="1">
                          <a:effectLst/>
                          <a:latin typeface="Tw Cen MT" panose="020B0602020104020603" pitchFamily="34" charset="0"/>
                        </a:rPr>
                        <a:t>pangan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siap</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saji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sebulan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sekali</a:t>
                      </a:r>
                      <a:r>
                        <a:rPr lang="en-US" sz="1200" u="none" strike="noStrike" dirty="0">
                          <a:effectLst/>
                          <a:latin typeface="Tw Cen MT" panose="020B0602020104020603" pitchFamily="34" charset="0"/>
                        </a:rPr>
                        <a:t> (Nasi, </a:t>
                      </a:r>
                      <a:r>
                        <a:rPr lang="en-US" sz="1200" u="none" strike="noStrike" dirty="0" err="1">
                          <a:effectLst/>
                          <a:latin typeface="Tw Cen MT" panose="020B0602020104020603" pitchFamily="34" charset="0"/>
                        </a:rPr>
                        <a:t>sayur</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lauk</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hewani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lauk</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nabati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buah</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makanan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ringan</a:t>
                      </a:r>
                      <a:r>
                        <a:rPr lang="en-US" sz="1200" u="none" strike="noStrike" dirty="0">
                          <a:effectLst/>
                          <a:latin typeface="Tw Cen MT" panose="020B0602020104020603" pitchFamily="34" charset="0"/>
                        </a:rPr>
                        <a:t> dan </a:t>
                      </a:r>
                      <a:r>
                        <a:rPr lang="en-US" sz="1200" u="none" strike="noStrike" dirty="0" err="1">
                          <a:effectLst/>
                          <a:latin typeface="Tw Cen MT" panose="020B0602020104020603" pitchFamily="34" charset="0"/>
                        </a:rPr>
                        <a:t>minuman</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7368" marR="7368" marT="7368" marB="0"/>
                </a:tc>
                <a:tc>
                  <a:txBody>
                    <a:bodyPr/>
                    <a:lstStyle/>
                    <a:p>
                      <a:pPr algn="ctr"/>
                      <a:r>
                        <a:rPr lang="en-US" sz="1200" dirty="0">
                          <a:latin typeface="Tw Cen MT" panose="020B0602020104020603" pitchFamily="34" charset="0"/>
                        </a:rPr>
                        <a:t>7</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9</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9</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9</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6</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6</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7</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7</a:t>
                      </a:r>
                    </a:p>
                  </a:txBody>
                  <a:tcPr marL="9525" marR="9525" marT="9525" marB="0" anchor="ctr"/>
                </a:tc>
                <a:extLst>
                  <a:ext uri="{0D108BD9-81ED-4DB2-BD59-A6C34878D82A}">
                    <a16:rowId xmlns:a16="http://schemas.microsoft.com/office/drawing/2014/main" val="3946477299"/>
                  </a:ext>
                </a:extLst>
              </a:tr>
              <a:tr h="324844">
                <a:tc>
                  <a:txBody>
                    <a:bodyPr/>
                    <a:lstStyle/>
                    <a:p>
                      <a:pPr algn="l" fontAlgn="ctr"/>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7368" marR="7368" marT="7368" marB="0" anchor="ctr"/>
                </a:tc>
                <a:tc>
                  <a:txBody>
                    <a:bodyPr/>
                    <a:lstStyle/>
                    <a:p>
                      <a:pPr algn="ctr" fontAlgn="t"/>
                      <a:r>
                        <a:rPr lang="en-US" sz="1200" u="none" strike="noStrike">
                          <a:effectLst/>
                          <a:latin typeface="Tw Cen MT" panose="020B0602020104020603" pitchFamily="34" charset="0"/>
                        </a:rPr>
                        <a:t>5</a:t>
                      </a:r>
                      <a:endParaRPr lang="en-US" sz="1200" b="0" i="0" u="none" strike="noStrike">
                        <a:solidFill>
                          <a:srgbClr val="000000"/>
                        </a:solidFill>
                        <a:effectLst/>
                        <a:latin typeface="Tw Cen MT" panose="020B0602020104020603" pitchFamily="34" charset="0"/>
                      </a:endParaRPr>
                    </a:p>
                  </a:txBody>
                  <a:tcPr marL="7368" marR="7368" marT="7368" marB="0"/>
                </a:tc>
                <a:tc>
                  <a:txBody>
                    <a:bodyPr/>
                    <a:lstStyle/>
                    <a:p>
                      <a:pPr algn="l" fontAlgn="t"/>
                      <a:r>
                        <a:rPr lang="en-US" sz="1200" u="none" strike="noStrike" dirty="0" err="1">
                          <a:effectLst/>
                          <a:latin typeface="Tw Cen MT" panose="020B0602020104020603" pitchFamily="34" charset="0"/>
                        </a:rPr>
                        <a:t>Pemeriksaan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angka</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kuman</a:t>
                      </a:r>
                      <a:r>
                        <a:rPr lang="en-US" sz="1200" u="none" strike="noStrike" dirty="0">
                          <a:effectLst/>
                          <a:latin typeface="Tw Cen MT" panose="020B0602020104020603" pitchFamily="34" charset="0"/>
                        </a:rPr>
                        <a:t> E Coli pada </a:t>
                      </a:r>
                      <a:r>
                        <a:rPr lang="en-US" sz="1200" u="none" strike="noStrike" dirty="0" err="1">
                          <a:effectLst/>
                          <a:latin typeface="Tw Cen MT" panose="020B0602020104020603" pitchFamily="34" charset="0"/>
                        </a:rPr>
                        <a:t>bahan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pangan</a:t>
                      </a:r>
                      <a:r>
                        <a:rPr lang="en-US" sz="1200" u="none" strike="noStrike" dirty="0">
                          <a:effectLst/>
                          <a:latin typeface="Tw Cen MT" panose="020B0602020104020603" pitchFamily="34" charset="0"/>
                        </a:rPr>
                        <a:t> yang </a:t>
                      </a:r>
                      <a:r>
                        <a:rPr lang="en-US" sz="1200" u="none" strike="noStrike" dirty="0" err="1">
                          <a:effectLst/>
                          <a:latin typeface="Tw Cen MT" panose="020B0602020104020603" pitchFamily="34" charset="0"/>
                        </a:rPr>
                        <a:t>mengandung</a:t>
                      </a:r>
                      <a:r>
                        <a:rPr lang="en-US" sz="1200" u="none" strike="noStrike" dirty="0">
                          <a:effectLst/>
                          <a:latin typeface="Tw Cen MT" panose="020B0602020104020603" pitchFamily="34" charset="0"/>
                        </a:rPr>
                        <a:t> protein </a:t>
                      </a:r>
                      <a:r>
                        <a:rPr lang="en-US" sz="1200" u="none" strike="noStrike" dirty="0" err="1">
                          <a:effectLst/>
                          <a:latin typeface="Tw Cen MT" panose="020B0602020104020603" pitchFamily="34" charset="0"/>
                        </a:rPr>
                        <a:t>tinggi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Daging</a:t>
                      </a:r>
                      <a:r>
                        <a:rPr lang="en-US" sz="1200" u="none" strike="noStrike" dirty="0">
                          <a:effectLst/>
                          <a:latin typeface="Tw Cen MT" panose="020B0602020104020603" pitchFamily="34" charset="0"/>
                        </a:rPr>
                        <a:t> dan </a:t>
                      </a:r>
                      <a:r>
                        <a:rPr lang="en-US" sz="1200" u="none" strike="noStrike" dirty="0" err="1">
                          <a:effectLst/>
                          <a:latin typeface="Tw Cen MT" panose="020B0602020104020603" pitchFamily="34" charset="0"/>
                        </a:rPr>
                        <a:t>Telur</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7368" marR="7368" marT="7368" marB="0"/>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2</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2</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3030099248"/>
                  </a:ext>
                </a:extLst>
              </a:tr>
              <a:tr h="324844">
                <a:tc>
                  <a:txBody>
                    <a:bodyPr/>
                    <a:lstStyle/>
                    <a:p>
                      <a:pPr algn="l" fontAlgn="ctr"/>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7368" marR="7368" marT="7368" marB="0" anchor="ctr"/>
                </a:tc>
                <a:tc>
                  <a:txBody>
                    <a:bodyPr/>
                    <a:lstStyle/>
                    <a:p>
                      <a:pPr algn="ctr" fontAlgn="t"/>
                      <a:r>
                        <a:rPr lang="en-US" sz="1200" u="none" strike="noStrike">
                          <a:effectLst/>
                          <a:latin typeface="Tw Cen MT" panose="020B0602020104020603" pitchFamily="34" charset="0"/>
                        </a:rPr>
                        <a:t>6</a:t>
                      </a:r>
                      <a:endParaRPr lang="en-US" sz="1200" b="0" i="0" u="none" strike="noStrike">
                        <a:solidFill>
                          <a:srgbClr val="000000"/>
                        </a:solidFill>
                        <a:effectLst/>
                        <a:latin typeface="Tw Cen MT" panose="020B0602020104020603" pitchFamily="34" charset="0"/>
                      </a:endParaRPr>
                    </a:p>
                  </a:txBody>
                  <a:tcPr marL="7368" marR="7368" marT="7368" marB="0"/>
                </a:tc>
                <a:tc>
                  <a:txBody>
                    <a:bodyPr/>
                    <a:lstStyle/>
                    <a:p>
                      <a:pPr algn="l" fontAlgn="t"/>
                      <a:r>
                        <a:rPr lang="en-US" sz="1200" u="none" strike="noStrike" dirty="0" err="1">
                          <a:effectLst/>
                          <a:latin typeface="Tw Cen MT" panose="020B0602020104020603" pitchFamily="34" charset="0"/>
                        </a:rPr>
                        <a:t>Pemeriksaan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angka</a:t>
                      </a:r>
                      <a:r>
                        <a:rPr lang="en-US" sz="1200" u="none" strike="noStrike" dirty="0">
                          <a:effectLst/>
                          <a:latin typeface="Tw Cen MT" panose="020B0602020104020603" pitchFamily="34" charset="0"/>
                        </a:rPr>
                        <a:t> total </a:t>
                      </a:r>
                      <a:r>
                        <a:rPr lang="en-US" sz="1200" u="none" strike="noStrike" dirty="0" err="1">
                          <a:effectLst/>
                          <a:latin typeface="Tw Cen MT" panose="020B0602020104020603" pitchFamily="34" charset="0"/>
                        </a:rPr>
                        <a:t>kuman</a:t>
                      </a:r>
                      <a:r>
                        <a:rPr lang="en-US" sz="1200" u="none" strike="noStrike" dirty="0">
                          <a:effectLst/>
                          <a:latin typeface="Tw Cen MT" panose="020B0602020104020603" pitchFamily="34" charset="0"/>
                        </a:rPr>
                        <a:t> E Coli pada </a:t>
                      </a:r>
                      <a:r>
                        <a:rPr lang="en-US" sz="1200" u="none" strike="noStrike" dirty="0" err="1">
                          <a:effectLst/>
                          <a:latin typeface="Tw Cen MT" panose="020B0602020104020603" pitchFamily="34" charset="0"/>
                        </a:rPr>
                        <a:t>alat</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pangan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setiap</a:t>
                      </a:r>
                      <a:r>
                        <a:rPr lang="en-US" sz="1200" u="none" strike="noStrike" dirty="0">
                          <a:effectLst/>
                          <a:latin typeface="Tw Cen MT" panose="020B0602020104020603" pitchFamily="34" charset="0"/>
                        </a:rPr>
                        <a:t> 6 </a:t>
                      </a:r>
                      <a:r>
                        <a:rPr lang="en-US" sz="1200" u="none" strike="noStrike" dirty="0" err="1">
                          <a:effectLst/>
                          <a:latin typeface="Tw Cen MT" panose="020B0602020104020603" pitchFamily="34" charset="0"/>
                        </a:rPr>
                        <a:t>bulan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sekali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Piring</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sendok</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mangkok</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lepek</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gelas</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7368" marR="7368" marT="7368" marB="0"/>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5</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3451950169"/>
                  </a:ext>
                </a:extLst>
              </a:tr>
              <a:tr h="537130">
                <a:tc>
                  <a:txBody>
                    <a:bodyPr/>
                    <a:lstStyle/>
                    <a:p>
                      <a:pPr algn="l" fontAlgn="ctr"/>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7368" marR="7368" marT="7368" marB="0" anchor="ctr"/>
                </a:tc>
                <a:tc>
                  <a:txBody>
                    <a:bodyPr/>
                    <a:lstStyle/>
                    <a:p>
                      <a:pPr algn="ctr" fontAlgn="t"/>
                      <a:r>
                        <a:rPr lang="en-US" sz="1200" u="none" strike="noStrike">
                          <a:effectLst/>
                          <a:latin typeface="Tw Cen MT" panose="020B0602020104020603" pitchFamily="34" charset="0"/>
                        </a:rPr>
                        <a:t>7</a:t>
                      </a:r>
                      <a:endParaRPr lang="en-US" sz="1200" b="0" i="0" u="none" strike="noStrike">
                        <a:solidFill>
                          <a:srgbClr val="000000"/>
                        </a:solidFill>
                        <a:effectLst/>
                        <a:latin typeface="Tw Cen MT" panose="020B0602020104020603" pitchFamily="34" charset="0"/>
                      </a:endParaRPr>
                    </a:p>
                  </a:txBody>
                  <a:tcPr marL="7368" marR="7368" marT="7368" marB="0"/>
                </a:tc>
                <a:tc>
                  <a:txBody>
                    <a:bodyPr/>
                    <a:lstStyle/>
                    <a:p>
                      <a:pPr algn="l" fontAlgn="t"/>
                      <a:r>
                        <a:rPr lang="en-US" sz="1200" u="none" strike="noStrike" dirty="0" err="1">
                          <a:effectLst/>
                          <a:latin typeface="Tw Cen MT" panose="020B0602020104020603" pitchFamily="34" charset="0"/>
                        </a:rPr>
                        <a:t>Pemeriksaan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angka</a:t>
                      </a:r>
                      <a:r>
                        <a:rPr lang="en-US" sz="1200" u="none" strike="noStrike" dirty="0">
                          <a:effectLst/>
                          <a:latin typeface="Tw Cen MT" panose="020B0602020104020603" pitchFamily="34" charset="0"/>
                        </a:rPr>
                        <a:t> total </a:t>
                      </a:r>
                      <a:r>
                        <a:rPr lang="en-US" sz="1200" u="none" strike="noStrike" dirty="0" err="1">
                          <a:effectLst/>
                          <a:latin typeface="Tw Cen MT" panose="020B0602020104020603" pitchFamily="34" charset="0"/>
                        </a:rPr>
                        <a:t>kuman</a:t>
                      </a:r>
                      <a:r>
                        <a:rPr lang="en-US" sz="1200" u="none" strike="noStrike" dirty="0">
                          <a:effectLst/>
                          <a:latin typeface="Tw Cen MT" panose="020B0602020104020603" pitchFamily="34" charset="0"/>
                        </a:rPr>
                        <a:t> dan </a:t>
                      </a:r>
                      <a:r>
                        <a:rPr lang="en-US" sz="1200" u="none" strike="noStrike" dirty="0" err="1">
                          <a:effectLst/>
                          <a:latin typeface="Tw Cen MT" panose="020B0602020104020603" pitchFamily="34" charset="0"/>
                        </a:rPr>
                        <a:t>angka</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kuman</a:t>
                      </a:r>
                      <a:r>
                        <a:rPr lang="en-US" sz="1200" u="none" strike="noStrike" dirty="0">
                          <a:effectLst/>
                          <a:latin typeface="Tw Cen MT" panose="020B0602020104020603" pitchFamily="34" charset="0"/>
                        </a:rPr>
                        <a:t> E Coli  pada </a:t>
                      </a:r>
                      <a:r>
                        <a:rPr lang="en-US" sz="1200" u="none" strike="noStrike" dirty="0" err="1">
                          <a:effectLst/>
                          <a:latin typeface="Tw Cen MT" panose="020B0602020104020603" pitchFamily="34" charset="0"/>
                        </a:rPr>
                        <a:t>alat</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masak</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setiap</a:t>
                      </a:r>
                      <a:r>
                        <a:rPr lang="en-US" sz="1200" u="none" strike="noStrike" dirty="0">
                          <a:effectLst/>
                          <a:latin typeface="Tw Cen MT" panose="020B0602020104020603" pitchFamily="34" charset="0"/>
                        </a:rPr>
                        <a:t> 6 </a:t>
                      </a:r>
                      <a:r>
                        <a:rPr lang="en-US" sz="1200" u="none" strike="noStrike" dirty="0" err="1">
                          <a:effectLst/>
                          <a:latin typeface="Tw Cen MT" panose="020B0602020104020603" pitchFamily="34" charset="0"/>
                        </a:rPr>
                        <a:t>bulan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sekali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Wajan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Panci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Serok</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Sotel</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Telenan</a:t>
                      </a:r>
                      <a:r>
                        <a:rPr lang="en-US" sz="1200" u="none" strike="noStrike" dirty="0">
                          <a:effectLst/>
                          <a:latin typeface="Tw Cen MT" panose="020B0602020104020603" pitchFamily="34" charset="0"/>
                        </a:rPr>
                        <a:t> dan </a:t>
                      </a:r>
                      <a:r>
                        <a:rPr lang="en-US" sz="1200" u="none" strike="noStrike" dirty="0" err="1">
                          <a:effectLst/>
                          <a:latin typeface="Tw Cen MT" panose="020B0602020104020603" pitchFamily="34" charset="0"/>
                        </a:rPr>
                        <a:t>Pisau</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7368" marR="7368" marT="7368" marB="0"/>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6</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6</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889403579"/>
                  </a:ext>
                </a:extLst>
              </a:tr>
              <a:tr h="218701">
                <a:tc>
                  <a:txBody>
                    <a:bodyPr/>
                    <a:lstStyle/>
                    <a:p>
                      <a:pPr algn="l" fontAlgn="ctr"/>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7368" marR="7368" marT="7368" marB="0" anchor="ctr"/>
                </a:tc>
                <a:tc>
                  <a:txBody>
                    <a:bodyPr/>
                    <a:lstStyle/>
                    <a:p>
                      <a:pPr algn="ctr" fontAlgn="t"/>
                      <a:r>
                        <a:rPr lang="en-US" sz="1200" u="none" strike="noStrike">
                          <a:effectLst/>
                          <a:latin typeface="Tw Cen MT" panose="020B0602020104020603" pitchFamily="34" charset="0"/>
                        </a:rPr>
                        <a:t>8</a:t>
                      </a:r>
                      <a:endParaRPr lang="en-US" sz="1200" b="0" i="0" u="none" strike="noStrike">
                        <a:solidFill>
                          <a:srgbClr val="000000"/>
                        </a:solidFill>
                        <a:effectLst/>
                        <a:latin typeface="Tw Cen MT" panose="020B0602020104020603" pitchFamily="34" charset="0"/>
                      </a:endParaRPr>
                    </a:p>
                  </a:txBody>
                  <a:tcPr marL="7368" marR="7368" marT="7368" marB="0"/>
                </a:tc>
                <a:tc>
                  <a:txBody>
                    <a:bodyPr/>
                    <a:lstStyle/>
                    <a:p>
                      <a:pPr algn="l" fontAlgn="t"/>
                      <a:r>
                        <a:rPr lang="en-US" sz="1200" u="none" strike="noStrike" dirty="0" err="1">
                          <a:effectLst/>
                          <a:latin typeface="Tw Cen MT" panose="020B0602020104020603" pitchFamily="34" charset="0"/>
                        </a:rPr>
                        <a:t>Pengusulan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Sertifikat</a:t>
                      </a:r>
                      <a:r>
                        <a:rPr lang="en-US" sz="1200" u="none" strike="noStrike" dirty="0">
                          <a:effectLst/>
                          <a:latin typeface="Tw Cen MT" panose="020B0602020104020603" pitchFamily="34" charset="0"/>
                        </a:rPr>
                        <a:t> Jasa Boga </a:t>
                      </a:r>
                      <a:r>
                        <a:rPr lang="en-US" sz="1200" u="none" strike="noStrike" dirty="0" err="1">
                          <a:effectLst/>
                          <a:latin typeface="Tw Cen MT" panose="020B0602020104020603" pitchFamily="34" charset="0"/>
                        </a:rPr>
                        <a:t>Golongan</a:t>
                      </a:r>
                      <a:r>
                        <a:rPr lang="en-US" sz="1200" u="none" strike="noStrike" dirty="0">
                          <a:effectLst/>
                          <a:latin typeface="Tw Cen MT" panose="020B0602020104020603" pitchFamily="34" charset="0"/>
                        </a:rPr>
                        <a:t> B.</a:t>
                      </a:r>
                      <a:endParaRPr lang="en-US" sz="1200" b="0" i="0" u="none" strike="noStrike" dirty="0">
                        <a:solidFill>
                          <a:srgbClr val="000000"/>
                        </a:solidFill>
                        <a:effectLst/>
                        <a:latin typeface="Tw Cen MT" panose="020B0602020104020603" pitchFamily="34" charset="0"/>
                      </a:endParaRPr>
                    </a:p>
                  </a:txBody>
                  <a:tcPr marL="7368" marR="7368" marT="7368" marB="0"/>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3698824357"/>
                  </a:ext>
                </a:extLst>
              </a:tr>
              <a:tr h="259735">
                <a:tc>
                  <a:txBody>
                    <a:bodyPr/>
                    <a:lstStyle/>
                    <a:p>
                      <a:pPr algn="l" fontAlgn="ctr"/>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7368" marR="7368" marT="7368" marB="0" anchor="ctr"/>
                </a:tc>
                <a:tc>
                  <a:txBody>
                    <a:bodyPr/>
                    <a:lstStyle/>
                    <a:p>
                      <a:pPr algn="ctr" fontAlgn="t"/>
                      <a:r>
                        <a:rPr lang="en-US" sz="1200" u="none" strike="noStrike">
                          <a:effectLst/>
                          <a:latin typeface="Tw Cen MT" panose="020B0602020104020603" pitchFamily="34" charset="0"/>
                        </a:rPr>
                        <a:t>9</a:t>
                      </a:r>
                      <a:endParaRPr lang="en-US" sz="1200" b="0" i="0" u="none" strike="noStrike">
                        <a:solidFill>
                          <a:srgbClr val="000000"/>
                        </a:solidFill>
                        <a:effectLst/>
                        <a:latin typeface="Tw Cen MT" panose="020B0602020104020603" pitchFamily="34" charset="0"/>
                      </a:endParaRPr>
                    </a:p>
                  </a:txBody>
                  <a:tcPr marL="7368" marR="7368" marT="7368" marB="0"/>
                </a:tc>
                <a:tc>
                  <a:txBody>
                    <a:bodyPr/>
                    <a:lstStyle/>
                    <a:p>
                      <a:pPr algn="l" fontAlgn="t"/>
                      <a:r>
                        <a:rPr lang="en-US" sz="1200" u="none" strike="noStrike" dirty="0" err="1">
                          <a:effectLst/>
                          <a:latin typeface="Tw Cen MT" panose="020B0602020104020603" pitchFamily="34" charset="0"/>
                        </a:rPr>
                        <a:t>Pemeriksaan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angka</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kuman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tangan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setiap</a:t>
                      </a:r>
                      <a:r>
                        <a:rPr lang="en-US" sz="1200" u="none" strike="noStrike" dirty="0">
                          <a:effectLst/>
                          <a:latin typeface="Tw Cen MT" panose="020B0602020104020603" pitchFamily="34" charset="0"/>
                        </a:rPr>
                        <a:t> 6 </a:t>
                      </a:r>
                      <a:r>
                        <a:rPr lang="en-US" sz="1200" u="none" strike="noStrike" dirty="0" err="1">
                          <a:effectLst/>
                          <a:latin typeface="Tw Cen MT" panose="020B0602020104020603" pitchFamily="34" charset="0"/>
                        </a:rPr>
                        <a:t>bulan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sekali</a:t>
                      </a:r>
                      <a:r>
                        <a:rPr lang="en-US" sz="1200" u="none" strike="noStrike" dirty="0">
                          <a:effectLst/>
                          <a:latin typeface="Tw Cen MT" panose="020B0602020104020603" pitchFamily="34" charset="0"/>
                        </a:rPr>
                        <a:t> pada </a:t>
                      </a:r>
                      <a:r>
                        <a:rPr lang="en-US" sz="1200" u="none" strike="noStrike" dirty="0" err="1">
                          <a:effectLst/>
                          <a:latin typeface="Tw Cen MT" panose="020B0602020104020603" pitchFamily="34" charset="0"/>
                        </a:rPr>
                        <a:t>petugas</a:t>
                      </a:r>
                      <a:r>
                        <a:rPr lang="en-US" sz="1200" u="none" strike="noStrike" dirty="0">
                          <a:effectLst/>
                          <a:latin typeface="Tw Cen MT" panose="020B0602020104020603" pitchFamily="34" charset="0"/>
                        </a:rPr>
                        <a:t> Inst </a:t>
                      </a:r>
                      <a:r>
                        <a:rPr lang="en-US" sz="1200" u="none" strike="noStrike" dirty="0" err="1">
                          <a:effectLst/>
                          <a:latin typeface="Tw Cen MT" panose="020B0602020104020603" pitchFamily="34" charset="0"/>
                        </a:rPr>
                        <a:t>Gizi</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7368" marR="7368" marT="7368" marB="0"/>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3</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291549479"/>
                  </a:ext>
                </a:extLst>
              </a:tr>
              <a:tr h="195636">
                <a:tc>
                  <a:txBody>
                    <a:bodyPr/>
                    <a:lstStyle/>
                    <a:p>
                      <a:pPr algn="l" fontAlgn="b"/>
                      <a:r>
                        <a:rPr lang="en-US" sz="1200" u="none" strike="noStrike">
                          <a:effectLst/>
                          <a:latin typeface="Tw Cen MT" panose="020B0602020104020603" pitchFamily="34" charset="0"/>
                        </a:rPr>
                        <a:t>e.</a:t>
                      </a:r>
                      <a:endParaRPr lang="en-US" sz="1200" b="0" i="0" u="none" strike="noStrike">
                        <a:solidFill>
                          <a:srgbClr val="000000"/>
                        </a:solidFill>
                        <a:effectLst/>
                        <a:latin typeface="Tw Cen MT" panose="020B0602020104020603" pitchFamily="34" charset="0"/>
                      </a:endParaRPr>
                    </a:p>
                  </a:txBody>
                  <a:tcPr marL="7368" marR="7368" marT="7368" marB="0" anchor="b"/>
                </a:tc>
                <a:tc gridSpan="2">
                  <a:txBody>
                    <a:bodyPr/>
                    <a:lstStyle/>
                    <a:p>
                      <a:pPr algn="l" fontAlgn="t"/>
                      <a:r>
                        <a:rPr lang="en-US" sz="1200" u="none" strike="noStrike" dirty="0" err="1">
                          <a:effectLst/>
                          <a:latin typeface="Tw Cen MT" panose="020B0602020104020603" pitchFamily="34" charset="0"/>
                        </a:rPr>
                        <a:t>Penyehatan</a:t>
                      </a:r>
                      <a:r>
                        <a:rPr lang="en-US" sz="1200" u="none" strike="noStrike" dirty="0">
                          <a:effectLst/>
                          <a:latin typeface="Tw Cen MT" panose="020B0602020104020603" pitchFamily="34" charset="0"/>
                        </a:rPr>
                        <a:t> Sarana dan </a:t>
                      </a:r>
                      <a:r>
                        <a:rPr lang="en-US" sz="1200" u="none" strike="noStrike" dirty="0" err="1">
                          <a:effectLst/>
                          <a:latin typeface="Tw Cen MT" panose="020B0602020104020603" pitchFamily="34" charset="0"/>
                        </a:rPr>
                        <a:t>Bangunan</a:t>
                      </a:r>
                      <a:endParaRPr lang="en-US" sz="1200" u="none" strike="noStrike" dirty="0">
                        <a:effectLst/>
                        <a:latin typeface="Tw Cen MT" panose="020B0602020104020603" pitchFamily="34" charset="0"/>
                      </a:endParaRPr>
                    </a:p>
                  </a:txBody>
                  <a:tcPr marL="7368" marR="7368" marT="7368" marB="0"/>
                </a:tc>
                <a:tc hMerge="1">
                  <a:txBody>
                    <a:bodyPr/>
                    <a:lstStyle/>
                    <a:p>
                      <a:endParaRPr lang="en-US"/>
                    </a:p>
                  </a:txBody>
                  <a:tcPr/>
                </a:tc>
                <a:tc>
                  <a:txBody>
                    <a:bodyPr/>
                    <a:lstStyle/>
                    <a:p>
                      <a:pPr algn="ctr"/>
                      <a:endParaRPr lang="en-US" sz="1200" dirty="0">
                        <a:latin typeface="Tw Cen MT" panose="020B0602020104020603" pitchFamily="34" charset="0"/>
                      </a:endParaRPr>
                    </a:p>
                  </a:txBody>
                  <a:tcPr marL="7368" marR="7368" marT="7368" marB="0" anchor="ctr"/>
                </a:tc>
                <a:tc>
                  <a:txBody>
                    <a:bodyPr/>
                    <a:lstStyle/>
                    <a:p>
                      <a:pPr algn="ctr"/>
                      <a:endParaRPr lang="en-US" sz="1200" dirty="0">
                        <a:latin typeface="Tw Cen MT" panose="020B0602020104020603" pitchFamily="34" charset="0"/>
                      </a:endParaRPr>
                    </a:p>
                  </a:txBody>
                  <a:tcPr marL="7368" marR="7368" marT="7368" marB="0" anchor="ctr"/>
                </a:tc>
                <a:tc>
                  <a:txBody>
                    <a:bodyPr/>
                    <a:lstStyle/>
                    <a:p>
                      <a:pPr algn="ctr"/>
                      <a:endParaRPr lang="en-US" sz="1200" dirty="0">
                        <a:latin typeface="Tw Cen MT" panose="020B0602020104020603" pitchFamily="34" charset="0"/>
                      </a:endParaRPr>
                    </a:p>
                  </a:txBody>
                  <a:tcPr marL="7368" marR="7368" marT="7368" marB="0" anchor="ctr"/>
                </a:tc>
                <a:tc>
                  <a:txBody>
                    <a:bodyPr/>
                    <a:lstStyle/>
                    <a:p>
                      <a:pPr algn="ctr"/>
                      <a:endParaRPr lang="en-US" sz="1200" dirty="0">
                        <a:latin typeface="Tw Cen MT" panose="020B0602020104020603" pitchFamily="34" charset="0"/>
                      </a:endParaRPr>
                    </a:p>
                  </a:txBody>
                  <a:tcPr marL="7368" marR="7368" marT="7368" marB="0" anchor="ctr"/>
                </a:tc>
                <a:tc>
                  <a:txBody>
                    <a:bodyPr/>
                    <a:lstStyle/>
                    <a:p>
                      <a:pPr algn="ctr"/>
                      <a:endParaRPr lang="en-US" sz="1200" dirty="0">
                        <a:latin typeface="Tw Cen MT" panose="020B0602020104020603" pitchFamily="34" charset="0"/>
                      </a:endParaRPr>
                    </a:p>
                  </a:txBody>
                  <a:tcPr marL="7368" marR="7368" marT="7368" marB="0" anchor="ctr"/>
                </a:tc>
                <a:tc>
                  <a:txBody>
                    <a:bodyPr/>
                    <a:lstStyle/>
                    <a:p>
                      <a:pPr algn="ctr"/>
                      <a:endParaRPr lang="en-US" sz="1200" dirty="0">
                        <a:latin typeface="Tw Cen MT" panose="020B0602020104020603" pitchFamily="34" charset="0"/>
                      </a:endParaRPr>
                    </a:p>
                  </a:txBody>
                  <a:tcPr marL="7368" marR="7368" marT="7368" marB="0" anchor="ctr"/>
                </a:tc>
                <a:tc>
                  <a:txBody>
                    <a:bodyPr/>
                    <a:lstStyle/>
                    <a:p>
                      <a:pPr algn="ctr"/>
                      <a:endParaRPr lang="en-US" sz="1200" dirty="0">
                        <a:latin typeface="Tw Cen MT" panose="020B0602020104020603" pitchFamily="34" charset="0"/>
                      </a:endParaRPr>
                    </a:p>
                  </a:txBody>
                  <a:tcPr marL="7368" marR="7368" marT="7368" marB="0" anchor="ctr"/>
                </a:tc>
                <a:tc>
                  <a:txBody>
                    <a:bodyPr/>
                    <a:lstStyle/>
                    <a:p>
                      <a:pPr algn="ctr"/>
                      <a:endParaRPr lang="en-US" sz="1200" dirty="0">
                        <a:latin typeface="Tw Cen MT" panose="020B0602020104020603" pitchFamily="34" charset="0"/>
                      </a:endParaRPr>
                    </a:p>
                  </a:txBody>
                  <a:tcPr marL="7368" marR="7368" marT="7368" marB="0" anchor="ctr"/>
                </a:tc>
                <a:tc>
                  <a:txBody>
                    <a:bodyPr/>
                    <a:lstStyle/>
                    <a:p>
                      <a:pPr algn="ctr"/>
                      <a:endParaRPr lang="en-US" sz="1200" dirty="0">
                        <a:latin typeface="Tw Cen MT" panose="020B0602020104020603" pitchFamily="34" charset="0"/>
                      </a:endParaRPr>
                    </a:p>
                  </a:txBody>
                  <a:tcPr marL="7368" marR="7368" marT="7368" marB="0" anchor="ctr"/>
                </a:tc>
                <a:extLst>
                  <a:ext uri="{0D108BD9-81ED-4DB2-BD59-A6C34878D82A}">
                    <a16:rowId xmlns:a16="http://schemas.microsoft.com/office/drawing/2014/main" val="2451179582"/>
                  </a:ext>
                </a:extLst>
              </a:tr>
              <a:tr h="259735">
                <a:tc>
                  <a:txBody>
                    <a:bodyPr/>
                    <a:lstStyle/>
                    <a:p>
                      <a:pPr algn="l" fontAlgn="ctr"/>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7368" marR="7368" marT="7368" marB="0" anchor="ctr"/>
                </a:tc>
                <a:tc>
                  <a:txBody>
                    <a:bodyPr/>
                    <a:lstStyle/>
                    <a:p>
                      <a:pPr algn="ctr" fontAlgn="t"/>
                      <a:r>
                        <a:rPr lang="en-US" sz="1200" u="none" strike="noStrike">
                          <a:effectLst/>
                          <a:latin typeface="Tw Cen MT" panose="020B0602020104020603" pitchFamily="34" charset="0"/>
                        </a:rPr>
                        <a:t>1</a:t>
                      </a:r>
                      <a:endParaRPr lang="en-US" sz="1200" b="0" i="0" u="none" strike="noStrike">
                        <a:solidFill>
                          <a:srgbClr val="000000"/>
                        </a:solidFill>
                        <a:effectLst/>
                        <a:latin typeface="Tw Cen MT" panose="020B0602020104020603" pitchFamily="34" charset="0"/>
                      </a:endParaRPr>
                    </a:p>
                  </a:txBody>
                  <a:tcPr marL="7368" marR="7368" marT="7368" marB="0"/>
                </a:tc>
                <a:tc>
                  <a:txBody>
                    <a:bodyPr/>
                    <a:lstStyle/>
                    <a:p>
                      <a:pPr algn="l" fontAlgn="t"/>
                      <a:r>
                        <a:rPr lang="en-US" sz="1200" u="none" strike="noStrike" dirty="0" err="1">
                          <a:effectLst/>
                          <a:latin typeface="Tw Cen MT" panose="020B0602020104020603" pitchFamily="34" charset="0"/>
                        </a:rPr>
                        <a:t>Pemantauan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Sanitasi</a:t>
                      </a:r>
                      <a:r>
                        <a:rPr lang="en-US" sz="1200" u="none" strike="noStrike" dirty="0">
                          <a:effectLst/>
                          <a:latin typeface="Tw Cen MT" panose="020B0602020104020603" pitchFamily="34" charset="0"/>
                        </a:rPr>
                        <a:t> Ruang dan </a:t>
                      </a:r>
                      <a:r>
                        <a:rPr lang="en-US" sz="1200" u="none" strike="noStrike" dirty="0" err="1">
                          <a:effectLst/>
                          <a:latin typeface="Tw Cen MT" panose="020B0602020104020603" pitchFamily="34" charset="0"/>
                        </a:rPr>
                        <a:t>Bangunan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untuk</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seluruh</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ruang</a:t>
                      </a:r>
                      <a:r>
                        <a:rPr lang="en-US" sz="1200" u="none" strike="noStrike" dirty="0">
                          <a:effectLst/>
                          <a:latin typeface="Tw Cen MT" panose="020B0602020104020603" pitchFamily="34" charset="0"/>
                        </a:rPr>
                        <a:t> dan </a:t>
                      </a:r>
                      <a:r>
                        <a:rPr lang="en-US" sz="1200" u="none" strike="noStrike" dirty="0" err="1">
                          <a:effectLst/>
                          <a:latin typeface="Tw Cen MT" panose="020B0602020104020603" pitchFamily="34" charset="0"/>
                        </a:rPr>
                        <a:t>Bangunan</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7368" marR="7368" marT="7368" marB="0"/>
                </a:tc>
                <a:tc>
                  <a:txBody>
                    <a:bodyPr/>
                    <a:lstStyle/>
                    <a:p>
                      <a:pPr algn="ctr"/>
                      <a:r>
                        <a:rPr lang="en-US" sz="1200" dirty="0">
                          <a:latin typeface="Tw Cen MT" panose="020B0602020104020603" pitchFamily="34" charset="0"/>
                        </a:rPr>
                        <a:t>56</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56</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56</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56</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56</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56</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56</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56</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56</a:t>
                      </a:r>
                    </a:p>
                  </a:txBody>
                  <a:tcPr marL="9525" marR="9525" marT="9525" marB="0" anchor="ctr"/>
                </a:tc>
                <a:extLst>
                  <a:ext uri="{0D108BD9-81ED-4DB2-BD59-A6C34878D82A}">
                    <a16:rowId xmlns:a16="http://schemas.microsoft.com/office/drawing/2014/main" val="3963081107"/>
                  </a:ext>
                </a:extLst>
              </a:tr>
              <a:tr h="259735">
                <a:tc>
                  <a:txBody>
                    <a:bodyPr/>
                    <a:lstStyle/>
                    <a:p>
                      <a:pPr algn="l" fontAlgn="ctr"/>
                      <a:r>
                        <a:rPr lang="en-US" sz="1200" u="none" strike="noStrike" dirty="0">
                          <a:effectLst/>
                          <a:latin typeface="Tw Cen MT" panose="020B0602020104020603" pitchFamily="34" charset="0"/>
                        </a:rPr>
                        <a:t> </a:t>
                      </a:r>
                      <a:endParaRPr lang="en-US" sz="1200" b="0" i="0" u="none" strike="noStrike" dirty="0">
                        <a:solidFill>
                          <a:srgbClr val="000000"/>
                        </a:solidFill>
                        <a:effectLst/>
                        <a:latin typeface="Tw Cen MT" panose="020B0602020104020603" pitchFamily="34" charset="0"/>
                      </a:endParaRPr>
                    </a:p>
                  </a:txBody>
                  <a:tcPr marL="7368" marR="7368" marT="7368" marB="0" anchor="ctr"/>
                </a:tc>
                <a:tc>
                  <a:txBody>
                    <a:bodyPr/>
                    <a:lstStyle/>
                    <a:p>
                      <a:pPr algn="ctr" fontAlgn="t"/>
                      <a:r>
                        <a:rPr lang="en-US" sz="1200" u="none" strike="noStrike">
                          <a:effectLst/>
                          <a:latin typeface="Tw Cen MT" panose="020B0602020104020603" pitchFamily="34" charset="0"/>
                        </a:rPr>
                        <a:t>2</a:t>
                      </a:r>
                      <a:endParaRPr lang="en-US" sz="1200" b="0" i="0" u="none" strike="noStrike">
                        <a:solidFill>
                          <a:srgbClr val="000000"/>
                        </a:solidFill>
                        <a:effectLst/>
                        <a:latin typeface="Tw Cen MT" panose="020B0602020104020603" pitchFamily="34" charset="0"/>
                      </a:endParaRPr>
                    </a:p>
                  </a:txBody>
                  <a:tcPr marL="7368" marR="7368" marT="7368" marB="0"/>
                </a:tc>
                <a:tc>
                  <a:txBody>
                    <a:bodyPr/>
                    <a:lstStyle/>
                    <a:p>
                      <a:pPr algn="l" fontAlgn="t"/>
                      <a:r>
                        <a:rPr lang="en-US" sz="1200" u="none" strike="noStrike" dirty="0" err="1">
                          <a:effectLst/>
                          <a:latin typeface="Tw Cen MT" panose="020B0602020104020603" pitchFamily="34" charset="0"/>
                        </a:rPr>
                        <a:t>Pemantauan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Pemeliharaan</a:t>
                      </a:r>
                      <a:r>
                        <a:rPr lang="en-US" sz="1200" u="none" strike="noStrike" dirty="0">
                          <a:effectLst/>
                          <a:latin typeface="Tw Cen MT" panose="020B0602020104020603" pitchFamily="34" charset="0"/>
                        </a:rPr>
                        <a:t> Taman Dan </a:t>
                      </a:r>
                      <a:r>
                        <a:rPr lang="en-US" sz="1200" u="none" strike="noStrike" dirty="0" err="1">
                          <a:effectLst/>
                          <a:latin typeface="Tw Cen MT" panose="020B0602020104020603" pitchFamily="34" charset="0"/>
                        </a:rPr>
                        <a:t>Lingkungan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luar</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gedung</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untuk</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seluruh</a:t>
                      </a:r>
                      <a:r>
                        <a:rPr lang="en-US" sz="1200" u="none" strike="noStrike" dirty="0">
                          <a:effectLst/>
                          <a:latin typeface="Tw Cen MT" panose="020B0602020104020603" pitchFamily="34" charset="0"/>
                        </a:rPr>
                        <a:t> area RS.</a:t>
                      </a:r>
                      <a:endParaRPr lang="en-US" sz="1200" b="0" i="0" u="none" strike="noStrike" dirty="0">
                        <a:solidFill>
                          <a:srgbClr val="000000"/>
                        </a:solidFill>
                        <a:effectLst/>
                        <a:latin typeface="Tw Cen MT" panose="020B0602020104020603" pitchFamily="34" charset="0"/>
                      </a:endParaRPr>
                    </a:p>
                  </a:txBody>
                  <a:tcPr marL="7368" marR="7368" marT="7368" marB="0"/>
                </a:tc>
                <a:tc>
                  <a:txBody>
                    <a:bodyPr/>
                    <a:lstStyle/>
                    <a:p>
                      <a:pPr algn="ctr"/>
                      <a:r>
                        <a:rPr lang="en-US" sz="1200" dirty="0">
                          <a:latin typeface="Tw Cen MT" panose="020B0602020104020603" pitchFamily="34" charset="0"/>
                        </a:rPr>
                        <a:t>94</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94</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94</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94</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94</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94</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94</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94</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94</a:t>
                      </a:r>
                    </a:p>
                  </a:txBody>
                  <a:tcPr marL="9525" marR="9525" marT="9525" marB="0" anchor="ctr"/>
                </a:tc>
                <a:extLst>
                  <a:ext uri="{0D108BD9-81ED-4DB2-BD59-A6C34878D82A}">
                    <a16:rowId xmlns:a16="http://schemas.microsoft.com/office/drawing/2014/main" val="380863581"/>
                  </a:ext>
                </a:extLst>
              </a:tr>
              <a:tr h="324844">
                <a:tc>
                  <a:txBody>
                    <a:bodyPr/>
                    <a:lstStyle/>
                    <a:p>
                      <a:pPr algn="l" fontAlgn="ctr"/>
                      <a:r>
                        <a:rPr lang="en-US" sz="1200" u="none" strike="noStrike" dirty="0">
                          <a:effectLst/>
                          <a:latin typeface="Tw Cen MT" panose="020B0602020104020603" pitchFamily="34" charset="0"/>
                        </a:rPr>
                        <a:t> </a:t>
                      </a:r>
                      <a:endParaRPr lang="en-US" sz="1200" b="0" i="0" u="none" strike="noStrike" dirty="0">
                        <a:solidFill>
                          <a:srgbClr val="000000"/>
                        </a:solidFill>
                        <a:effectLst/>
                        <a:latin typeface="Tw Cen MT" panose="020B0602020104020603" pitchFamily="34" charset="0"/>
                      </a:endParaRPr>
                    </a:p>
                  </a:txBody>
                  <a:tcPr marL="7368" marR="7368" marT="7368" marB="0" anchor="ctr"/>
                </a:tc>
                <a:tc>
                  <a:txBody>
                    <a:bodyPr/>
                    <a:lstStyle/>
                    <a:p>
                      <a:pPr algn="ctr" fontAlgn="t"/>
                      <a:r>
                        <a:rPr lang="en-US" sz="1200" u="none" strike="noStrike">
                          <a:effectLst/>
                          <a:latin typeface="Tw Cen MT" panose="020B0602020104020603" pitchFamily="34" charset="0"/>
                        </a:rPr>
                        <a:t>3</a:t>
                      </a:r>
                      <a:endParaRPr lang="en-US" sz="1200" b="0" i="0" u="none" strike="noStrike">
                        <a:solidFill>
                          <a:srgbClr val="000000"/>
                        </a:solidFill>
                        <a:effectLst/>
                        <a:latin typeface="Tw Cen MT" panose="020B0602020104020603" pitchFamily="34" charset="0"/>
                      </a:endParaRPr>
                    </a:p>
                  </a:txBody>
                  <a:tcPr marL="7368" marR="7368" marT="7368" marB="0"/>
                </a:tc>
                <a:tc>
                  <a:txBody>
                    <a:bodyPr/>
                    <a:lstStyle/>
                    <a:p>
                      <a:pPr algn="l" fontAlgn="t"/>
                      <a:r>
                        <a:rPr lang="en-US" sz="1200" u="none" strike="noStrike" dirty="0" err="1">
                          <a:effectLst/>
                          <a:latin typeface="Tw Cen MT" panose="020B0602020104020603" pitchFamily="34" charset="0"/>
                        </a:rPr>
                        <a:t>Pengisian</a:t>
                      </a:r>
                      <a:r>
                        <a:rPr lang="en-US" sz="1200" u="none" strike="noStrike" dirty="0">
                          <a:effectLst/>
                          <a:latin typeface="Tw Cen MT" panose="020B0602020104020603" pitchFamily="34" charset="0"/>
                        </a:rPr>
                        <a:t> Checklist Kesehatan Sarana dan </a:t>
                      </a:r>
                      <a:r>
                        <a:rPr lang="en-US" sz="1200" u="none" strike="noStrike" dirty="0" err="1">
                          <a:effectLst/>
                          <a:latin typeface="Tw Cen MT" panose="020B0602020104020603" pitchFamily="34" charset="0"/>
                        </a:rPr>
                        <a:t>Bangunan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sesuai</a:t>
                      </a:r>
                      <a:r>
                        <a:rPr lang="en-US" sz="1200" u="none" strike="noStrike" dirty="0">
                          <a:effectLst/>
                          <a:latin typeface="Tw Cen MT" panose="020B0602020104020603" pitchFamily="34" charset="0"/>
                        </a:rPr>
                        <a:t> IKL </a:t>
                      </a:r>
                      <a:r>
                        <a:rPr lang="en-US" sz="1200" u="none" strike="noStrike" dirty="0" err="1">
                          <a:effectLst/>
                          <a:latin typeface="Tw Cen MT" panose="020B0602020104020603" pitchFamily="34" charset="0"/>
                        </a:rPr>
                        <a:t>Permenkes</a:t>
                      </a:r>
                      <a:r>
                        <a:rPr lang="en-US" sz="1200" u="none" strike="noStrike" dirty="0">
                          <a:effectLst/>
                          <a:latin typeface="Tw Cen MT" panose="020B0602020104020603" pitchFamily="34" charset="0"/>
                        </a:rPr>
                        <a:t> 7 </a:t>
                      </a:r>
                      <a:r>
                        <a:rPr lang="en-US" sz="1200" u="none" strike="noStrike" dirty="0" err="1">
                          <a:effectLst/>
                          <a:latin typeface="Tw Cen MT" panose="020B0602020104020603" pitchFamily="34" charset="0"/>
                        </a:rPr>
                        <a:t>tahun</a:t>
                      </a:r>
                      <a:r>
                        <a:rPr lang="en-US" sz="1200" u="none" strike="noStrike" dirty="0">
                          <a:effectLst/>
                          <a:latin typeface="Tw Cen MT" panose="020B0602020104020603" pitchFamily="34" charset="0"/>
                        </a:rPr>
                        <a:t> 2019 </a:t>
                      </a:r>
                      <a:r>
                        <a:rPr lang="en-US" sz="1200" u="none" strike="noStrike" dirty="0" err="1">
                          <a:effectLst/>
                          <a:latin typeface="Tw Cen MT" panose="020B0602020104020603" pitchFamily="34" charset="0"/>
                        </a:rPr>
                        <a:t>setiap</a:t>
                      </a:r>
                      <a:r>
                        <a:rPr lang="en-US" sz="1200" u="none" strike="noStrike" dirty="0">
                          <a:effectLst/>
                          <a:latin typeface="Tw Cen MT" panose="020B0602020104020603" pitchFamily="34" charset="0"/>
                        </a:rPr>
                        <a:t> 6 </a:t>
                      </a:r>
                      <a:r>
                        <a:rPr lang="en-US" sz="1200" u="none" strike="noStrike" dirty="0" err="1">
                          <a:effectLst/>
                          <a:latin typeface="Tw Cen MT" panose="020B0602020104020603" pitchFamily="34" charset="0"/>
                        </a:rPr>
                        <a:t>bulan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sekali</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7368" marR="7368" marT="7368" marB="0"/>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2591058528"/>
                  </a:ext>
                </a:extLst>
              </a:tr>
            </a:tbl>
          </a:graphicData>
        </a:graphic>
      </p:graphicFrame>
      <p:sp>
        <p:nvSpPr>
          <p:cNvPr id="3" name="Slide Number Placeholder 2">
            <a:extLst>
              <a:ext uri="{FF2B5EF4-FFF2-40B4-BE49-F238E27FC236}">
                <a16:creationId xmlns:a16="http://schemas.microsoft.com/office/drawing/2014/main" id="{EE7ED42D-BEC9-4419-A791-6308C78371F0}"/>
              </a:ext>
            </a:extLst>
          </p:cNvPr>
          <p:cNvSpPr>
            <a:spLocks noGrp="1"/>
          </p:cNvSpPr>
          <p:nvPr>
            <p:ph type="sldNum" sz="quarter" idx="12"/>
          </p:nvPr>
        </p:nvSpPr>
        <p:spPr/>
        <p:txBody>
          <a:bodyPr/>
          <a:lstStyle/>
          <a:p>
            <a:fld id="{565CE74E-AB26-4998-AD42-012C4C1AD076}" type="slidenum">
              <a:rPr lang="zh-CN" altLang="en-US" smtClean="0"/>
              <a:t>46</a:t>
            </a:fld>
            <a:endParaRPr lang="zh-CN" altLang="en-US"/>
          </a:p>
        </p:txBody>
      </p:sp>
    </p:spTree>
    <p:extLst>
      <p:ext uri="{BB962C8B-B14F-4D97-AF65-F5344CB8AC3E}">
        <p14:creationId xmlns:p14="http://schemas.microsoft.com/office/powerpoint/2010/main" val="6854943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7">
            <a:extLst>
              <a:ext uri="{FF2B5EF4-FFF2-40B4-BE49-F238E27FC236}">
                <a16:creationId xmlns:a16="http://schemas.microsoft.com/office/drawing/2014/main" id="{2F823ECC-D3F8-4B8B-853F-9EC7E119B313}"/>
              </a:ext>
            </a:extLst>
          </p:cNvPr>
          <p:cNvSpPr/>
          <p:nvPr/>
        </p:nvSpPr>
        <p:spPr>
          <a:xfrm>
            <a:off x="104707" y="95711"/>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4</a:t>
            </a:r>
          </a:p>
        </p:txBody>
      </p:sp>
      <p:graphicFrame>
        <p:nvGraphicFramePr>
          <p:cNvPr id="4" name="Table 3">
            <a:extLst>
              <a:ext uri="{FF2B5EF4-FFF2-40B4-BE49-F238E27FC236}">
                <a16:creationId xmlns:a16="http://schemas.microsoft.com/office/drawing/2014/main" id="{3C53B416-E845-4784-9745-898ACD4EAB74}"/>
              </a:ext>
            </a:extLst>
          </p:cNvPr>
          <p:cNvGraphicFramePr>
            <a:graphicFrameLocks noGrp="1"/>
          </p:cNvGraphicFramePr>
          <p:nvPr>
            <p:extLst>
              <p:ext uri="{D42A27DB-BD31-4B8C-83A1-F6EECF244321}">
                <p14:modId xmlns:p14="http://schemas.microsoft.com/office/powerpoint/2010/main" val="1773327340"/>
              </p:ext>
            </p:extLst>
          </p:nvPr>
        </p:nvGraphicFramePr>
        <p:xfrm>
          <a:off x="1320321" y="345304"/>
          <a:ext cx="8273621" cy="5881257"/>
        </p:xfrm>
        <a:graphic>
          <a:graphicData uri="http://schemas.openxmlformats.org/drawingml/2006/table">
            <a:tbl>
              <a:tblPr firstRow="1" bandRow="1">
                <a:tableStyleId>{5C22544A-7EE6-4342-B048-85BDC9FD1C3A}</a:tableStyleId>
              </a:tblPr>
              <a:tblGrid>
                <a:gridCol w="171825">
                  <a:extLst>
                    <a:ext uri="{9D8B030D-6E8A-4147-A177-3AD203B41FA5}">
                      <a16:colId xmlns:a16="http://schemas.microsoft.com/office/drawing/2014/main" val="311126939"/>
                    </a:ext>
                  </a:extLst>
                </a:gridCol>
                <a:gridCol w="222907">
                  <a:extLst>
                    <a:ext uri="{9D8B030D-6E8A-4147-A177-3AD203B41FA5}">
                      <a16:colId xmlns:a16="http://schemas.microsoft.com/office/drawing/2014/main" val="1168913849"/>
                    </a:ext>
                  </a:extLst>
                </a:gridCol>
                <a:gridCol w="2721340">
                  <a:extLst>
                    <a:ext uri="{9D8B030D-6E8A-4147-A177-3AD203B41FA5}">
                      <a16:colId xmlns:a16="http://schemas.microsoft.com/office/drawing/2014/main" val="1654121329"/>
                    </a:ext>
                  </a:extLst>
                </a:gridCol>
                <a:gridCol w="573061">
                  <a:extLst>
                    <a:ext uri="{9D8B030D-6E8A-4147-A177-3AD203B41FA5}">
                      <a16:colId xmlns:a16="http://schemas.microsoft.com/office/drawing/2014/main" val="3381315139"/>
                    </a:ext>
                  </a:extLst>
                </a:gridCol>
                <a:gridCol w="573061">
                  <a:extLst>
                    <a:ext uri="{9D8B030D-6E8A-4147-A177-3AD203B41FA5}">
                      <a16:colId xmlns:a16="http://schemas.microsoft.com/office/drawing/2014/main" val="2997578685"/>
                    </a:ext>
                  </a:extLst>
                </a:gridCol>
                <a:gridCol w="573061">
                  <a:extLst>
                    <a:ext uri="{9D8B030D-6E8A-4147-A177-3AD203B41FA5}">
                      <a16:colId xmlns:a16="http://schemas.microsoft.com/office/drawing/2014/main" val="2264544005"/>
                    </a:ext>
                  </a:extLst>
                </a:gridCol>
                <a:gridCol w="573061">
                  <a:extLst>
                    <a:ext uri="{9D8B030D-6E8A-4147-A177-3AD203B41FA5}">
                      <a16:colId xmlns:a16="http://schemas.microsoft.com/office/drawing/2014/main" val="1722969637"/>
                    </a:ext>
                  </a:extLst>
                </a:gridCol>
                <a:gridCol w="573061">
                  <a:extLst>
                    <a:ext uri="{9D8B030D-6E8A-4147-A177-3AD203B41FA5}">
                      <a16:colId xmlns:a16="http://schemas.microsoft.com/office/drawing/2014/main" val="3696628932"/>
                    </a:ext>
                  </a:extLst>
                </a:gridCol>
                <a:gridCol w="573061">
                  <a:extLst>
                    <a:ext uri="{9D8B030D-6E8A-4147-A177-3AD203B41FA5}">
                      <a16:colId xmlns:a16="http://schemas.microsoft.com/office/drawing/2014/main" val="46651055"/>
                    </a:ext>
                  </a:extLst>
                </a:gridCol>
                <a:gridCol w="573061">
                  <a:extLst>
                    <a:ext uri="{9D8B030D-6E8A-4147-A177-3AD203B41FA5}">
                      <a16:colId xmlns:a16="http://schemas.microsoft.com/office/drawing/2014/main" val="2632907892"/>
                    </a:ext>
                  </a:extLst>
                </a:gridCol>
                <a:gridCol w="573061">
                  <a:extLst>
                    <a:ext uri="{9D8B030D-6E8A-4147-A177-3AD203B41FA5}">
                      <a16:colId xmlns:a16="http://schemas.microsoft.com/office/drawing/2014/main" val="1537086548"/>
                    </a:ext>
                  </a:extLst>
                </a:gridCol>
                <a:gridCol w="573061">
                  <a:extLst>
                    <a:ext uri="{9D8B030D-6E8A-4147-A177-3AD203B41FA5}">
                      <a16:colId xmlns:a16="http://schemas.microsoft.com/office/drawing/2014/main" val="1174143942"/>
                    </a:ext>
                  </a:extLst>
                </a:gridCol>
              </a:tblGrid>
              <a:tr h="190723">
                <a:tc gridSpan="12">
                  <a:txBody>
                    <a:bodyPr/>
                    <a:lstStyle/>
                    <a:p>
                      <a:pPr algn="l" fontAlgn="b"/>
                      <a:r>
                        <a:rPr lang="en-US" sz="1400" u="none" strike="noStrike" dirty="0">
                          <a:effectLst/>
                          <a:latin typeface="Tw Cen MT" panose="020B0602020104020603" pitchFamily="34" charset="0"/>
                        </a:rPr>
                        <a:t>2. </a:t>
                      </a:r>
                      <a:r>
                        <a:rPr lang="en-US" sz="1400" u="none" strike="noStrike" dirty="0" err="1">
                          <a:effectLst/>
                          <a:latin typeface="Tw Cen MT" panose="020B0602020104020603" pitchFamily="34" charset="0"/>
                        </a:rPr>
                        <a:t>Pengamanan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dilakukan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terhadap</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limbah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radiasi</a:t>
                      </a:r>
                      <a:endParaRPr lang="en-US" sz="1400" b="0" i="0" u="none" strike="noStrike" dirty="0">
                        <a:solidFill>
                          <a:srgbClr val="000000"/>
                        </a:solidFill>
                        <a:effectLst/>
                        <a:latin typeface="Tw Cen MT" panose="020B0602020104020603"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1400" b="0" i="0" u="none" strike="noStrike" dirty="0">
                        <a:solidFill>
                          <a:srgbClr val="000000"/>
                        </a:solidFill>
                        <a:effectLst/>
                        <a:latin typeface="Tw Cen MT" panose="020B0602020104020603" pitchFamily="34" charset="0"/>
                      </a:endParaRPr>
                    </a:p>
                  </a:txBody>
                  <a:tcPr marL="9525" marR="9525" marT="9525" marB="0" anchor="b"/>
                </a:tc>
                <a:tc hMerge="1">
                  <a:txBody>
                    <a:bodyPr/>
                    <a:lstStyle/>
                    <a:p>
                      <a:pPr algn="l" fontAlgn="b"/>
                      <a:endParaRPr lang="en-US" sz="1400" b="0" i="0" u="none" strike="noStrike" dirty="0">
                        <a:solidFill>
                          <a:srgbClr val="000000"/>
                        </a:solidFill>
                        <a:effectLst/>
                        <a:latin typeface="Tw Cen MT" panose="020B0602020104020603" pitchFamily="34" charset="0"/>
                      </a:endParaRPr>
                    </a:p>
                  </a:txBody>
                  <a:tcPr marL="9525" marR="9525" marT="9525" marB="0" anchor="b"/>
                </a:tc>
                <a:tc hMerge="1">
                  <a:txBody>
                    <a:bodyPr/>
                    <a:lstStyle/>
                    <a:p>
                      <a:pPr algn="l" fontAlgn="b"/>
                      <a:endParaRPr lang="en-US" sz="1400" b="0" i="0" u="none" strike="noStrike" dirty="0">
                        <a:solidFill>
                          <a:srgbClr val="000000"/>
                        </a:solidFill>
                        <a:effectLst/>
                        <a:latin typeface="Tw Cen MT" panose="020B0602020104020603" pitchFamily="34" charset="0"/>
                      </a:endParaRPr>
                    </a:p>
                  </a:txBody>
                  <a:tcPr marL="9525" marR="9525" marT="9525" marB="0" anchor="b"/>
                </a:tc>
                <a:tc hMerge="1">
                  <a:txBody>
                    <a:bodyPr/>
                    <a:lstStyle/>
                    <a:p>
                      <a:pPr algn="l" fontAlgn="b"/>
                      <a:endParaRPr lang="en-US" sz="1400" b="0" i="0" u="none" strike="noStrike" dirty="0">
                        <a:solidFill>
                          <a:srgbClr val="000000"/>
                        </a:solidFill>
                        <a:effectLst/>
                        <a:latin typeface="Tw Cen MT" panose="020B0602020104020603" pitchFamily="34" charset="0"/>
                      </a:endParaRPr>
                    </a:p>
                  </a:txBody>
                  <a:tcPr marL="9525" marR="9525" marT="9525" marB="0" anchor="b"/>
                </a:tc>
                <a:tc hMerge="1">
                  <a:txBody>
                    <a:bodyPr/>
                    <a:lstStyle/>
                    <a:p>
                      <a:pPr algn="l" fontAlgn="b"/>
                      <a:endParaRPr lang="en-US" sz="1400" b="0" i="0" u="none" strike="noStrike" dirty="0">
                        <a:solidFill>
                          <a:srgbClr val="000000"/>
                        </a:solidFill>
                        <a:effectLst/>
                        <a:latin typeface="Tw Cen MT" panose="020B0602020104020603" pitchFamily="34" charset="0"/>
                      </a:endParaRPr>
                    </a:p>
                  </a:txBody>
                  <a:tcPr marL="9525" marR="9525" marT="9525" marB="0" anchor="b"/>
                </a:tc>
                <a:tc hMerge="1">
                  <a:txBody>
                    <a:bodyPr/>
                    <a:lstStyle/>
                    <a:p>
                      <a:pPr algn="l" fontAlgn="b"/>
                      <a:endParaRPr lang="en-US" sz="1400" b="0" i="0" u="none" strike="noStrike" dirty="0">
                        <a:solidFill>
                          <a:srgbClr val="000000"/>
                        </a:solidFill>
                        <a:effectLst/>
                        <a:latin typeface="Tw Cen MT" panose="020B0602020104020603" pitchFamily="34" charset="0"/>
                      </a:endParaRPr>
                    </a:p>
                  </a:txBody>
                  <a:tcPr marL="9525" marR="9525" marT="9525" marB="0" anchor="b"/>
                </a:tc>
                <a:tc hMerge="1">
                  <a:txBody>
                    <a:bodyPr/>
                    <a:lstStyle/>
                    <a:p>
                      <a:pPr algn="l" fontAlgn="b"/>
                      <a:endParaRPr lang="en-US" sz="1400" b="0" i="0" u="none" strike="noStrike" dirty="0">
                        <a:solidFill>
                          <a:srgbClr val="000000"/>
                        </a:solidFill>
                        <a:effectLst/>
                        <a:latin typeface="Tw Cen MT" panose="020B0602020104020603" pitchFamily="34" charset="0"/>
                      </a:endParaRPr>
                    </a:p>
                  </a:txBody>
                  <a:tcPr marL="9525" marR="9525" marT="9525" marB="0" anchor="b"/>
                </a:tc>
                <a:tc hMerge="1">
                  <a:txBody>
                    <a:bodyPr/>
                    <a:lstStyle/>
                    <a:p>
                      <a:pPr algn="l" fontAlgn="b"/>
                      <a:endParaRPr lang="en-US" sz="1400" b="0" i="0" u="none" strike="noStrike" dirty="0">
                        <a:solidFill>
                          <a:srgbClr val="000000"/>
                        </a:solidFill>
                        <a:effectLst/>
                        <a:latin typeface="Tw Cen MT" panose="020B0602020104020603" pitchFamily="34" charset="0"/>
                      </a:endParaRPr>
                    </a:p>
                  </a:txBody>
                  <a:tcPr marL="9525" marR="9525" marT="9525" marB="0" anchor="b"/>
                </a:tc>
                <a:extLst>
                  <a:ext uri="{0D108BD9-81ED-4DB2-BD59-A6C34878D82A}">
                    <a16:rowId xmlns:a16="http://schemas.microsoft.com/office/drawing/2014/main" val="1604169389"/>
                  </a:ext>
                </a:extLst>
              </a:tr>
              <a:tr h="238647">
                <a:tc>
                  <a:txBody>
                    <a:bodyPr/>
                    <a:lstStyle/>
                    <a:p>
                      <a:pPr algn="l" fontAlgn="b"/>
                      <a:r>
                        <a:rPr lang="en-US" sz="1400" u="none" strike="noStrike">
                          <a:effectLst/>
                          <a:latin typeface="Tw Cen MT" panose="020B0602020104020603" pitchFamily="34" charset="0"/>
                        </a:rPr>
                        <a:t>a.</a:t>
                      </a:r>
                      <a:endParaRPr lang="en-US" sz="1400" b="0" i="0" u="none" strike="noStrike">
                        <a:solidFill>
                          <a:srgbClr val="000000"/>
                        </a:solidFill>
                        <a:effectLst/>
                        <a:latin typeface="Tw Cen MT" panose="020B0602020104020603" pitchFamily="34" charset="0"/>
                      </a:endParaRPr>
                    </a:p>
                  </a:txBody>
                  <a:tcPr marL="9525" marR="9525" marT="9525" marB="0" anchor="b"/>
                </a:tc>
                <a:tc gridSpan="2">
                  <a:txBody>
                    <a:bodyPr/>
                    <a:lstStyle/>
                    <a:p>
                      <a:pPr algn="ctr" fontAlgn="t"/>
                      <a:r>
                        <a:rPr lang="en-US" sz="1400" u="none" strike="noStrike" dirty="0" err="1">
                          <a:effectLst/>
                          <a:latin typeface="Tw Cen MT" panose="020B0602020104020603" pitchFamily="34" charset="0"/>
                        </a:rPr>
                        <a:t>Penyelenggaraan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Pengamanan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Limbah</a:t>
                      </a:r>
                      <a:endParaRPr lang="en-US" sz="1400" b="0" i="0" u="none" strike="noStrike" dirty="0">
                        <a:solidFill>
                          <a:srgbClr val="000000"/>
                        </a:solidFill>
                        <a:effectLst/>
                        <a:latin typeface="Tw Cen MT" panose="020B0602020104020603" pitchFamily="34" charset="0"/>
                      </a:endParaRPr>
                    </a:p>
                  </a:txBody>
                  <a:tcPr marL="9525" marR="9525" marT="9525" marB="0" anchor="ctr"/>
                </a:tc>
                <a:tc hMerge="1">
                  <a:txBody>
                    <a:bodyPr/>
                    <a:lstStyle/>
                    <a:p>
                      <a:endParaRPr lang="en-US"/>
                    </a:p>
                  </a:txBody>
                  <a:tcP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1" i="0" u="none" strike="noStrike" dirty="0">
                          <a:solidFill>
                            <a:srgbClr val="000000"/>
                          </a:solidFill>
                          <a:effectLst/>
                          <a:latin typeface="Tw Cen MT" panose="020B0602020104020603" pitchFamily="34" charset="0"/>
                        </a:rPr>
                        <a:t>FEB</a:t>
                      </a:r>
                    </a:p>
                  </a:txBody>
                  <a:tcPr marL="9525" marR="9525" marT="9525" marB="0" anchor="ctr"/>
                </a:tc>
                <a:tc>
                  <a:txBody>
                    <a:bodyPr/>
                    <a:lstStyle/>
                    <a:p>
                      <a:pPr algn="ctr" fontAlgn="ctr"/>
                      <a:r>
                        <a:rPr lang="en-US" sz="1400" b="1" i="0" u="none" strike="noStrike" dirty="0">
                          <a:solidFill>
                            <a:srgbClr val="000000"/>
                          </a:solidFill>
                          <a:effectLst/>
                          <a:latin typeface="Tw Cen MT" panose="020B0602020104020603" pitchFamily="34" charset="0"/>
                        </a:rPr>
                        <a:t>MAR</a:t>
                      </a:r>
                    </a:p>
                  </a:txBody>
                  <a:tcPr marL="9525" marR="9525" marT="9525" marB="0" anchor="ctr"/>
                </a:tc>
                <a:tc>
                  <a:txBody>
                    <a:bodyPr/>
                    <a:lstStyle/>
                    <a:p>
                      <a:pPr algn="ctr" fontAlgn="ctr"/>
                      <a:r>
                        <a:rPr lang="en-US" sz="1400" b="1" i="0" u="none" strike="noStrike" dirty="0">
                          <a:solidFill>
                            <a:srgbClr val="000000"/>
                          </a:solidFill>
                          <a:effectLst/>
                          <a:latin typeface="Tw Cen MT" panose="020B0602020104020603" pitchFamily="34" charset="0"/>
                        </a:rPr>
                        <a:t>APR</a:t>
                      </a:r>
                    </a:p>
                  </a:txBody>
                  <a:tcPr marL="9525" marR="9525" marT="9525" marB="0" anchor="ctr"/>
                </a:tc>
                <a:tc>
                  <a:txBody>
                    <a:bodyPr/>
                    <a:lstStyle/>
                    <a:p>
                      <a:pPr algn="ctr" fontAlgn="ctr"/>
                      <a:r>
                        <a:rPr lang="en-US" sz="1400" b="1" i="0" u="none" strike="noStrike" dirty="0">
                          <a:solidFill>
                            <a:srgbClr val="000000"/>
                          </a:solidFill>
                          <a:effectLst/>
                          <a:latin typeface="Tw Cen MT" panose="020B0602020104020603" pitchFamily="34" charset="0"/>
                        </a:rPr>
                        <a:t>MEI</a:t>
                      </a:r>
                    </a:p>
                  </a:txBody>
                  <a:tcPr marL="9525" marR="9525" marT="9525" marB="0" anchor="ctr"/>
                </a:tc>
                <a:tc>
                  <a:txBody>
                    <a:bodyPr/>
                    <a:lstStyle/>
                    <a:p>
                      <a:pPr algn="ctr" fontAlgn="ctr"/>
                      <a:r>
                        <a:rPr lang="en-US" sz="1400" b="1" i="0" u="none" strike="noStrike" dirty="0">
                          <a:solidFill>
                            <a:srgbClr val="000000"/>
                          </a:solidFill>
                          <a:effectLst/>
                          <a:latin typeface="Tw Cen MT" panose="020B0602020104020603" pitchFamily="34" charset="0"/>
                        </a:rPr>
                        <a:t>JUN</a:t>
                      </a:r>
                    </a:p>
                  </a:txBody>
                  <a:tcPr marL="9525" marR="9525" marT="9525" marB="0" anchor="ctr"/>
                </a:tc>
                <a:tc>
                  <a:txBody>
                    <a:bodyPr/>
                    <a:lstStyle/>
                    <a:p>
                      <a:pPr algn="ctr" fontAlgn="ctr"/>
                      <a:r>
                        <a:rPr lang="en-US" sz="1400" b="1" i="0" u="none" strike="noStrike" dirty="0">
                          <a:solidFill>
                            <a:srgbClr val="000000"/>
                          </a:solidFill>
                          <a:effectLst/>
                          <a:latin typeface="Tw Cen MT" panose="020B0602020104020603" pitchFamily="34" charset="0"/>
                        </a:rPr>
                        <a:t>JUL</a:t>
                      </a:r>
                    </a:p>
                  </a:txBody>
                  <a:tcPr marL="9525" marR="9525" marT="9525" marB="0" anchor="ctr"/>
                </a:tc>
                <a:tc>
                  <a:txBody>
                    <a:bodyPr/>
                    <a:lstStyle/>
                    <a:p>
                      <a:pPr algn="ctr" fontAlgn="ctr"/>
                      <a:r>
                        <a:rPr lang="en-US" sz="1400" b="1" i="0" u="none" strike="noStrike" dirty="0">
                          <a:solidFill>
                            <a:srgbClr val="000000"/>
                          </a:solidFill>
                          <a:effectLst/>
                          <a:latin typeface="Tw Cen MT" panose="020B0602020104020603" pitchFamily="34" charset="0"/>
                        </a:rPr>
                        <a:t>AGST</a:t>
                      </a:r>
                    </a:p>
                  </a:txBody>
                  <a:tcPr marL="9525" marR="9525" marT="9525" marB="0" anchor="ctr"/>
                </a:tc>
                <a:tc>
                  <a:txBody>
                    <a:bodyPr/>
                    <a:lstStyle/>
                    <a:p>
                      <a:pPr algn="ctr" fontAlgn="ctr"/>
                      <a:r>
                        <a:rPr lang="en-US" sz="1400" b="1" i="0" u="none" strike="noStrike" dirty="0">
                          <a:solidFill>
                            <a:srgbClr val="000000"/>
                          </a:solidFill>
                          <a:effectLst/>
                          <a:latin typeface="Tw Cen MT" panose="020B0602020104020603" pitchFamily="34" charset="0"/>
                        </a:rPr>
                        <a:t>SEP</a:t>
                      </a:r>
                    </a:p>
                  </a:txBody>
                  <a:tcPr marL="9525" marR="9525" marT="9525" marB="0" anchor="ctr"/>
                </a:tc>
                <a:extLst>
                  <a:ext uri="{0D108BD9-81ED-4DB2-BD59-A6C34878D82A}">
                    <a16:rowId xmlns:a16="http://schemas.microsoft.com/office/drawing/2014/main" val="2461408700"/>
                  </a:ext>
                </a:extLst>
              </a:tr>
              <a:tr h="738440">
                <a:tc>
                  <a:txBody>
                    <a:bodyPr/>
                    <a:lstStyle/>
                    <a:p>
                      <a:pPr algn="l" fontAlgn="ctr"/>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1</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dirty="0" err="1">
                          <a:effectLst/>
                          <a:latin typeface="Tw Cen MT" panose="020B0602020104020603" pitchFamily="34" charset="0"/>
                        </a:rPr>
                        <a:t>Penyelenggaraan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Pengamanan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Limbah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Padat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Domestik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dengan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Pemantauan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pengelolaan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sampah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limbah</a:t>
                      </a:r>
                      <a:r>
                        <a:rPr lang="en-US" sz="1400" u="none" strike="noStrike" dirty="0">
                          <a:effectLst/>
                          <a:latin typeface="Tw Cen MT" panose="020B0602020104020603" pitchFamily="34" charset="0"/>
                        </a:rPr>
                        <a:t> non </a:t>
                      </a:r>
                      <a:r>
                        <a:rPr lang="en-US" sz="1400" u="none" strike="noStrike" dirty="0" err="1">
                          <a:effectLst/>
                          <a:latin typeface="Tw Cen MT" panose="020B0602020104020603" pitchFamily="34" charset="0"/>
                        </a:rPr>
                        <a:t>medis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padat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sebulan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sekali</a:t>
                      </a: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cs typeface="Calibri" panose="020F0502020204030204"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3361772361"/>
                  </a:ext>
                </a:extLst>
              </a:tr>
              <a:tr h="373295">
                <a:tc>
                  <a:txBody>
                    <a:bodyPr/>
                    <a:lstStyle/>
                    <a:p>
                      <a:pPr algn="l" fontAlgn="ctr"/>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2</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a:effectLst/>
                          <a:latin typeface="Tw Cen MT" panose="020B0602020104020603" pitchFamily="34" charset="0"/>
                        </a:rPr>
                        <a:t>Pengamanan Limbah Bahan Berbahaya dan Beracun (B3).</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ctr" fontAlgn="ctr"/>
                      <a:endParaRPr lang="en-US" sz="1400" b="0" i="0" u="none" strike="noStrike" dirty="0">
                        <a:solidFill>
                          <a:srgbClr val="000000"/>
                        </a:solidFill>
                        <a:effectLst/>
                        <a:latin typeface="Tw Cen MT" panose="020B0602020104020603" pitchFamily="34" charset="0"/>
                        <a:cs typeface="Calibri" panose="020F0502020204030204" pitchFamily="34" charset="0"/>
                      </a:endParaRP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 </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 </a:t>
                      </a:r>
                    </a:p>
                  </a:txBody>
                  <a:tcPr marL="9525" marR="9525" marT="9525" marB="0" anchor="ct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 </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 </a:t>
                      </a:r>
                    </a:p>
                  </a:txBody>
                  <a:tcPr marL="9525" marR="9525" marT="9525" marB="0" anchor="ct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638081154"/>
                  </a:ext>
                </a:extLst>
              </a:tr>
              <a:tr h="373295">
                <a:tc>
                  <a:txBody>
                    <a:bodyPr/>
                    <a:lstStyle/>
                    <a:p>
                      <a:pPr algn="l" fontAlgn="ctr"/>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it-IT" sz="1400" u="none" strike="noStrike">
                          <a:effectLst/>
                          <a:latin typeface="Tw Cen MT" panose="020B0602020104020603" pitchFamily="34" charset="0"/>
                        </a:rPr>
                        <a:t>a)Pengiriman laporan limbah B3 setiap 3 bulan sekali.</a:t>
                      </a:r>
                      <a:endParaRPr lang="it-IT" sz="1400" b="0" i="0" u="none" strike="noStrike">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cs typeface="Calibri" panose="020F0502020204030204" pitchFamily="34" charset="0"/>
                        </a:rPr>
                        <a:t>1</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4110246417"/>
                  </a:ext>
                </a:extLst>
              </a:tr>
              <a:tr h="373295">
                <a:tc>
                  <a:txBody>
                    <a:bodyPr/>
                    <a:lstStyle/>
                    <a:p>
                      <a:pPr algn="l" fontAlgn="ctr"/>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a:effectLst/>
                          <a:latin typeface="Tw Cen MT" panose="020B0602020104020603" pitchFamily="34" charset="0"/>
                        </a:rPr>
                        <a:t>b)Pemantauan pengelolaan limbah medis padat infeksius sebulan sekali.</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cs typeface="Calibri" panose="020F0502020204030204" pitchFamily="34" charset="0"/>
                        </a:rPr>
                        <a:t>1</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1154468670"/>
                  </a:ext>
                </a:extLst>
              </a:tr>
              <a:tr h="357972">
                <a:tc>
                  <a:txBody>
                    <a:bodyPr/>
                    <a:lstStyle/>
                    <a:p>
                      <a:pPr algn="l" fontAlgn="ctr"/>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a:effectLst/>
                          <a:latin typeface="Tw Cen MT" panose="020B0602020104020603" pitchFamily="34" charset="0"/>
                        </a:rPr>
                        <a:t>c)Pengawasan Penanganan Limbah B3.</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cs typeface="Calibri" panose="020F0502020204030204" pitchFamily="34" charset="0"/>
                        </a:rPr>
                        <a:t>20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extLst>
                  <a:ext uri="{0D108BD9-81ED-4DB2-BD59-A6C34878D82A}">
                    <a16:rowId xmlns:a16="http://schemas.microsoft.com/office/drawing/2014/main" val="3742699271"/>
                  </a:ext>
                </a:extLst>
              </a:tr>
              <a:tr h="555868">
                <a:tc>
                  <a:txBody>
                    <a:bodyPr/>
                    <a:lstStyle/>
                    <a:p>
                      <a:pPr algn="l" fontAlgn="ctr"/>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a:effectLst/>
                          <a:latin typeface="Tw Cen MT" panose="020B0602020104020603" pitchFamily="34" charset="0"/>
                        </a:rPr>
                        <a:t>d)Register serah terima limbah padat infeksius dari ruangan ke petugas khusus sampah Infeksius setiap hari.</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cs typeface="Calibri" panose="020F0502020204030204" pitchFamily="34" charset="0"/>
                        </a:rPr>
                        <a:t>20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extLst>
                  <a:ext uri="{0D108BD9-81ED-4DB2-BD59-A6C34878D82A}">
                    <a16:rowId xmlns:a16="http://schemas.microsoft.com/office/drawing/2014/main" val="1267938659"/>
                  </a:ext>
                </a:extLst>
              </a:tr>
              <a:tr h="555868">
                <a:tc>
                  <a:txBody>
                    <a:bodyPr/>
                    <a:lstStyle/>
                    <a:p>
                      <a:pPr algn="l" fontAlgn="ctr"/>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dirty="0">
                          <a:effectLst/>
                          <a:latin typeface="Tw Cen MT" panose="020B0602020104020603" pitchFamily="34" charset="0"/>
                        </a:rPr>
                        <a:t>e)Register </a:t>
                      </a:r>
                      <a:r>
                        <a:rPr lang="en-US" sz="1400" u="none" strike="noStrike" dirty="0" err="1">
                          <a:effectLst/>
                          <a:latin typeface="Tw Cen MT" panose="020B0602020104020603" pitchFamily="34" charset="0"/>
                        </a:rPr>
                        <a:t>serah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terima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limbah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padat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infeksius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dari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petugas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khusus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sampah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Infeksius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petugas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Instalasi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Sanitasi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setiap</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hari</a:t>
                      </a: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cs typeface="Calibri" panose="020F0502020204030204" pitchFamily="34" charset="0"/>
                        </a:rPr>
                        <a:t>20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extLst>
                  <a:ext uri="{0D108BD9-81ED-4DB2-BD59-A6C34878D82A}">
                    <a16:rowId xmlns:a16="http://schemas.microsoft.com/office/drawing/2014/main" val="2843524951"/>
                  </a:ext>
                </a:extLst>
              </a:tr>
              <a:tr h="379666">
                <a:tc>
                  <a:txBody>
                    <a:bodyPr/>
                    <a:lstStyle/>
                    <a:p>
                      <a:pPr algn="l" fontAlgn="ctr"/>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a:effectLst/>
                          <a:latin typeface="Tw Cen MT" panose="020B0602020104020603" pitchFamily="34" charset="0"/>
                        </a:rPr>
                        <a:t>f)Register serah terima limbah B3 dari ruangan ke petugas Instalasi Sanitasi sebulan sekali.</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cs typeface="Calibri" panose="020F0502020204030204" pitchFamily="34" charset="0"/>
                        </a:rPr>
                        <a:t>20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extLst>
                  <a:ext uri="{0D108BD9-81ED-4DB2-BD59-A6C34878D82A}">
                    <a16:rowId xmlns:a16="http://schemas.microsoft.com/office/drawing/2014/main" val="2363460195"/>
                  </a:ext>
                </a:extLst>
              </a:tr>
              <a:tr h="379666">
                <a:tc>
                  <a:txBody>
                    <a:bodyPr/>
                    <a:lstStyle/>
                    <a:p>
                      <a:pPr algn="l" fontAlgn="ctr"/>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a:effectLst/>
                          <a:latin typeface="Tw Cen MT" panose="020B0602020104020603" pitchFamily="34" charset="0"/>
                        </a:rPr>
                        <a:t>g)Serah terima limbah B3 dengan pihak rekanan sebulan sekali.</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cs typeface="Calibri" panose="020F0502020204030204" pitchFamily="34" charset="0"/>
                        </a:rPr>
                        <a:t>8</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8</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8</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9</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5</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5</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5</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5</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9</a:t>
                      </a:r>
                    </a:p>
                  </a:txBody>
                  <a:tcPr marL="9525" marR="9525" marT="9525" marB="0" anchor="ctr"/>
                </a:tc>
                <a:extLst>
                  <a:ext uri="{0D108BD9-81ED-4DB2-BD59-A6C34878D82A}">
                    <a16:rowId xmlns:a16="http://schemas.microsoft.com/office/drawing/2014/main" val="1623535711"/>
                  </a:ext>
                </a:extLst>
              </a:tr>
            </a:tbl>
          </a:graphicData>
        </a:graphic>
      </p:graphicFrame>
      <p:sp>
        <p:nvSpPr>
          <p:cNvPr id="3" name="Slide Number Placeholder 2">
            <a:extLst>
              <a:ext uri="{FF2B5EF4-FFF2-40B4-BE49-F238E27FC236}">
                <a16:creationId xmlns:a16="http://schemas.microsoft.com/office/drawing/2014/main" id="{B6E59145-1CD0-4C41-82F1-F2A16D4F84E3}"/>
              </a:ext>
            </a:extLst>
          </p:cNvPr>
          <p:cNvSpPr>
            <a:spLocks noGrp="1"/>
          </p:cNvSpPr>
          <p:nvPr>
            <p:ph type="sldNum" sz="quarter" idx="12"/>
          </p:nvPr>
        </p:nvSpPr>
        <p:spPr/>
        <p:txBody>
          <a:bodyPr/>
          <a:lstStyle/>
          <a:p>
            <a:fld id="{565CE74E-AB26-4998-AD42-012C4C1AD076}" type="slidenum">
              <a:rPr lang="zh-CN" altLang="en-US" smtClean="0"/>
              <a:t>47</a:t>
            </a:fld>
            <a:endParaRPr lang="zh-CN" altLang="en-US"/>
          </a:p>
        </p:txBody>
      </p:sp>
    </p:spTree>
    <p:extLst>
      <p:ext uri="{BB962C8B-B14F-4D97-AF65-F5344CB8AC3E}">
        <p14:creationId xmlns:p14="http://schemas.microsoft.com/office/powerpoint/2010/main" val="35628759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7">
            <a:extLst>
              <a:ext uri="{FF2B5EF4-FFF2-40B4-BE49-F238E27FC236}">
                <a16:creationId xmlns:a16="http://schemas.microsoft.com/office/drawing/2014/main" id="{1A8A2508-E87A-41C3-B0D1-E560D86A93C6}"/>
              </a:ext>
            </a:extLst>
          </p:cNvPr>
          <p:cNvSpPr/>
          <p:nvPr/>
        </p:nvSpPr>
        <p:spPr>
          <a:xfrm>
            <a:off x="159560" y="160072"/>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5</a:t>
            </a:r>
          </a:p>
        </p:txBody>
      </p:sp>
      <p:graphicFrame>
        <p:nvGraphicFramePr>
          <p:cNvPr id="4" name="Table 3">
            <a:extLst>
              <a:ext uri="{FF2B5EF4-FFF2-40B4-BE49-F238E27FC236}">
                <a16:creationId xmlns:a16="http://schemas.microsoft.com/office/drawing/2014/main" id="{A32567D2-6B24-422D-B5B4-7F69D5337C9F}"/>
              </a:ext>
            </a:extLst>
          </p:cNvPr>
          <p:cNvGraphicFramePr>
            <a:graphicFrameLocks noGrp="1"/>
          </p:cNvGraphicFramePr>
          <p:nvPr>
            <p:extLst>
              <p:ext uri="{D42A27DB-BD31-4B8C-83A1-F6EECF244321}">
                <p14:modId xmlns:p14="http://schemas.microsoft.com/office/powerpoint/2010/main" val="1590399380"/>
              </p:ext>
            </p:extLst>
          </p:nvPr>
        </p:nvGraphicFramePr>
        <p:xfrm>
          <a:off x="1259834" y="257082"/>
          <a:ext cx="10587641" cy="6279514"/>
        </p:xfrm>
        <a:graphic>
          <a:graphicData uri="http://schemas.openxmlformats.org/drawingml/2006/table">
            <a:tbl>
              <a:tblPr firstRow="1" bandRow="1">
                <a:tableStyleId>{5C22544A-7EE6-4342-B048-85BDC9FD1C3A}</a:tableStyleId>
              </a:tblPr>
              <a:tblGrid>
                <a:gridCol w="140608">
                  <a:extLst>
                    <a:ext uri="{9D8B030D-6E8A-4147-A177-3AD203B41FA5}">
                      <a16:colId xmlns:a16="http://schemas.microsoft.com/office/drawing/2014/main" val="3623255478"/>
                    </a:ext>
                  </a:extLst>
                </a:gridCol>
                <a:gridCol w="248878">
                  <a:extLst>
                    <a:ext uri="{9D8B030D-6E8A-4147-A177-3AD203B41FA5}">
                      <a16:colId xmlns:a16="http://schemas.microsoft.com/office/drawing/2014/main" val="2226316415"/>
                    </a:ext>
                  </a:extLst>
                </a:gridCol>
                <a:gridCol w="3413916">
                  <a:extLst>
                    <a:ext uri="{9D8B030D-6E8A-4147-A177-3AD203B41FA5}">
                      <a16:colId xmlns:a16="http://schemas.microsoft.com/office/drawing/2014/main" val="4223588300"/>
                    </a:ext>
                  </a:extLst>
                </a:gridCol>
                <a:gridCol w="492631">
                  <a:extLst>
                    <a:ext uri="{9D8B030D-6E8A-4147-A177-3AD203B41FA5}">
                      <a16:colId xmlns:a16="http://schemas.microsoft.com/office/drawing/2014/main" val="3707377415"/>
                    </a:ext>
                  </a:extLst>
                </a:gridCol>
                <a:gridCol w="786451">
                  <a:extLst>
                    <a:ext uri="{9D8B030D-6E8A-4147-A177-3AD203B41FA5}">
                      <a16:colId xmlns:a16="http://schemas.microsoft.com/office/drawing/2014/main" val="906178256"/>
                    </a:ext>
                  </a:extLst>
                </a:gridCol>
                <a:gridCol w="786451">
                  <a:extLst>
                    <a:ext uri="{9D8B030D-6E8A-4147-A177-3AD203B41FA5}">
                      <a16:colId xmlns:a16="http://schemas.microsoft.com/office/drawing/2014/main" val="2771997661"/>
                    </a:ext>
                  </a:extLst>
                </a:gridCol>
                <a:gridCol w="786451">
                  <a:extLst>
                    <a:ext uri="{9D8B030D-6E8A-4147-A177-3AD203B41FA5}">
                      <a16:colId xmlns:a16="http://schemas.microsoft.com/office/drawing/2014/main" val="321110108"/>
                    </a:ext>
                  </a:extLst>
                </a:gridCol>
                <a:gridCol w="786451">
                  <a:extLst>
                    <a:ext uri="{9D8B030D-6E8A-4147-A177-3AD203B41FA5}">
                      <a16:colId xmlns:a16="http://schemas.microsoft.com/office/drawing/2014/main" val="1068289057"/>
                    </a:ext>
                  </a:extLst>
                </a:gridCol>
                <a:gridCol w="786451">
                  <a:extLst>
                    <a:ext uri="{9D8B030D-6E8A-4147-A177-3AD203B41FA5}">
                      <a16:colId xmlns:a16="http://schemas.microsoft.com/office/drawing/2014/main" val="3835447015"/>
                    </a:ext>
                  </a:extLst>
                </a:gridCol>
                <a:gridCol w="786451">
                  <a:extLst>
                    <a:ext uri="{9D8B030D-6E8A-4147-A177-3AD203B41FA5}">
                      <a16:colId xmlns:a16="http://schemas.microsoft.com/office/drawing/2014/main" val="1447351474"/>
                    </a:ext>
                  </a:extLst>
                </a:gridCol>
                <a:gridCol w="786451">
                  <a:extLst>
                    <a:ext uri="{9D8B030D-6E8A-4147-A177-3AD203B41FA5}">
                      <a16:colId xmlns:a16="http://schemas.microsoft.com/office/drawing/2014/main" val="752126850"/>
                    </a:ext>
                  </a:extLst>
                </a:gridCol>
                <a:gridCol w="786451">
                  <a:extLst>
                    <a:ext uri="{9D8B030D-6E8A-4147-A177-3AD203B41FA5}">
                      <a16:colId xmlns:a16="http://schemas.microsoft.com/office/drawing/2014/main" val="2610375147"/>
                    </a:ext>
                  </a:extLst>
                </a:gridCol>
              </a:tblGrid>
              <a:tr h="398980">
                <a:tc>
                  <a:txBody>
                    <a:bodyPr/>
                    <a:lstStyle/>
                    <a:p>
                      <a:pPr algn="l" fontAlgn="ctr"/>
                      <a:r>
                        <a:rPr lang="en-US" sz="1200" u="none" strike="noStrike" dirty="0">
                          <a:effectLst/>
                          <a:latin typeface="Tw Cen MT" panose="020B0602020104020603" pitchFamily="34" charset="0"/>
                        </a:rPr>
                        <a:t> </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200" u="none" strike="noStrike" dirty="0">
                          <a:effectLst/>
                          <a:latin typeface="Tw Cen MT" panose="020B0602020104020603" pitchFamily="34" charset="0"/>
                        </a:rPr>
                        <a:t>3</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200" b="1" u="none" strike="noStrike" dirty="0" err="1">
                          <a:effectLst/>
                          <a:latin typeface="Tw Cen MT" panose="020B0602020104020603" pitchFamily="34" charset="0"/>
                        </a:rPr>
                        <a:t>Penyelenggaraan</a:t>
                      </a:r>
                      <a:r>
                        <a:rPr lang="en-US" sz="1200" b="1" u="none" strike="noStrike" dirty="0">
                          <a:effectLst/>
                          <a:latin typeface="Tw Cen MT" panose="020B0602020104020603" pitchFamily="34" charset="0"/>
                        </a:rPr>
                        <a:t> </a:t>
                      </a:r>
                      <a:r>
                        <a:rPr lang="en-US" sz="1200" b="1" u="none" strike="noStrike" dirty="0" err="1">
                          <a:effectLst/>
                          <a:latin typeface="Tw Cen MT" panose="020B0602020104020603" pitchFamily="34" charset="0"/>
                        </a:rPr>
                        <a:t>Pengamanan</a:t>
                      </a:r>
                      <a:r>
                        <a:rPr lang="en-US" sz="1200" b="1" u="none" strike="noStrike" dirty="0">
                          <a:effectLst/>
                          <a:latin typeface="Tw Cen MT" panose="020B0602020104020603" pitchFamily="34" charset="0"/>
                        </a:rPr>
                        <a:t> </a:t>
                      </a:r>
                      <a:r>
                        <a:rPr lang="en-US" sz="1200" b="1" u="none" strike="noStrike" dirty="0" err="1">
                          <a:effectLst/>
                          <a:latin typeface="Tw Cen MT" panose="020B0602020104020603" pitchFamily="34" charset="0"/>
                        </a:rPr>
                        <a:t>Limbah</a:t>
                      </a:r>
                      <a:r>
                        <a:rPr lang="en-US" sz="1200" b="1" u="none" strike="noStrike" dirty="0">
                          <a:effectLst/>
                          <a:latin typeface="Tw Cen MT" panose="020B0602020104020603" pitchFamily="34" charset="0"/>
                        </a:rPr>
                        <a:t> </a:t>
                      </a:r>
                      <a:r>
                        <a:rPr lang="en-US" sz="1200" b="1" u="none" strike="noStrike" dirty="0" err="1">
                          <a:effectLst/>
                          <a:latin typeface="Tw Cen MT" panose="020B0602020104020603" pitchFamily="34" charset="0"/>
                        </a:rPr>
                        <a:t>Cair</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200" b="1" i="0" u="none" strike="noStrike" dirty="0">
                          <a:solidFill>
                            <a:schemeClr val="bg1"/>
                          </a:solidFill>
                          <a:effectLst/>
                          <a:latin typeface="Tw Cen MT" panose="020B0602020104020603" pitchFamily="34" charset="0"/>
                        </a:rPr>
                        <a:t>JAN</a:t>
                      </a:r>
                    </a:p>
                  </a:txBody>
                  <a:tcPr marL="9525" marR="9525" marT="9525" marB="0" anchor="ctr"/>
                </a:tc>
                <a:tc>
                  <a:txBody>
                    <a:bodyPr/>
                    <a:lstStyle/>
                    <a:p>
                      <a:pPr algn="ctr" fontAlgn="ctr"/>
                      <a:r>
                        <a:rPr lang="en-US" sz="1200" b="1" i="0" u="none" strike="noStrike" dirty="0">
                          <a:solidFill>
                            <a:schemeClr val="bg1"/>
                          </a:solidFill>
                          <a:effectLst/>
                          <a:latin typeface="Tw Cen MT" panose="020B0602020104020603" pitchFamily="34" charset="0"/>
                        </a:rPr>
                        <a:t>FEB</a:t>
                      </a:r>
                    </a:p>
                  </a:txBody>
                  <a:tcPr marL="9525" marR="9525" marT="9525" marB="0" anchor="ctr"/>
                </a:tc>
                <a:tc>
                  <a:txBody>
                    <a:bodyPr/>
                    <a:lstStyle/>
                    <a:p>
                      <a:pPr algn="ctr" fontAlgn="ctr"/>
                      <a:r>
                        <a:rPr lang="en-US" sz="1200" b="1" i="0" u="none" strike="noStrike" dirty="0">
                          <a:solidFill>
                            <a:schemeClr val="bg1"/>
                          </a:solidFill>
                          <a:effectLst/>
                          <a:latin typeface="Tw Cen MT" panose="020B0602020104020603" pitchFamily="34" charset="0"/>
                        </a:rPr>
                        <a:t>MAR</a:t>
                      </a:r>
                    </a:p>
                  </a:txBody>
                  <a:tcPr marL="9525" marR="9525" marT="9525" marB="0" anchor="ctr"/>
                </a:tc>
                <a:tc>
                  <a:txBody>
                    <a:bodyPr/>
                    <a:lstStyle/>
                    <a:p>
                      <a:pPr algn="ctr" fontAlgn="ctr"/>
                      <a:r>
                        <a:rPr lang="en-US" sz="1200" b="1" i="0" u="none" strike="noStrike" dirty="0">
                          <a:solidFill>
                            <a:schemeClr val="bg1"/>
                          </a:solidFill>
                          <a:effectLst/>
                          <a:latin typeface="Tw Cen MT" panose="020B0602020104020603" pitchFamily="34" charset="0"/>
                        </a:rPr>
                        <a:t>APR</a:t>
                      </a:r>
                    </a:p>
                  </a:txBody>
                  <a:tcPr marL="9525" marR="9525" marT="9525" marB="0" anchor="ctr"/>
                </a:tc>
                <a:tc>
                  <a:txBody>
                    <a:bodyPr/>
                    <a:lstStyle/>
                    <a:p>
                      <a:pPr algn="ctr" fontAlgn="ctr"/>
                      <a:r>
                        <a:rPr lang="en-US" sz="1200" b="1" i="0" u="none" strike="noStrike" dirty="0">
                          <a:solidFill>
                            <a:schemeClr val="bg1"/>
                          </a:solidFill>
                          <a:effectLst/>
                          <a:latin typeface="Tw Cen MT" panose="020B0602020104020603" pitchFamily="34" charset="0"/>
                        </a:rPr>
                        <a:t>MEI</a:t>
                      </a:r>
                    </a:p>
                  </a:txBody>
                  <a:tcPr marL="9525" marR="9525" marT="9525" marB="0" anchor="ctr"/>
                </a:tc>
                <a:tc>
                  <a:txBody>
                    <a:bodyPr/>
                    <a:lstStyle/>
                    <a:p>
                      <a:pPr algn="ctr" fontAlgn="ctr"/>
                      <a:r>
                        <a:rPr lang="en-US" sz="1200" b="1" i="0" u="none" strike="noStrike" dirty="0">
                          <a:solidFill>
                            <a:schemeClr val="bg1"/>
                          </a:solidFill>
                          <a:effectLst/>
                          <a:latin typeface="Tw Cen MT" panose="020B0602020104020603" pitchFamily="34" charset="0"/>
                        </a:rPr>
                        <a:t>JUN</a:t>
                      </a:r>
                    </a:p>
                  </a:txBody>
                  <a:tcPr marL="9525" marR="9525" marT="9525" marB="0" anchor="ctr"/>
                </a:tc>
                <a:tc>
                  <a:txBody>
                    <a:bodyPr/>
                    <a:lstStyle/>
                    <a:p>
                      <a:pPr algn="ctr" fontAlgn="ctr"/>
                      <a:r>
                        <a:rPr lang="en-US" sz="1200" b="1" i="0" u="none" strike="noStrike" dirty="0">
                          <a:solidFill>
                            <a:schemeClr val="bg1"/>
                          </a:solidFill>
                          <a:effectLst/>
                          <a:latin typeface="Tw Cen MT" panose="020B0602020104020603" pitchFamily="34" charset="0"/>
                        </a:rPr>
                        <a:t>JUL</a:t>
                      </a:r>
                    </a:p>
                  </a:txBody>
                  <a:tcPr marL="9525" marR="9525" marT="9525" marB="0" anchor="ctr"/>
                </a:tc>
                <a:tc>
                  <a:txBody>
                    <a:bodyPr/>
                    <a:lstStyle/>
                    <a:p>
                      <a:pPr algn="ctr" fontAlgn="ctr"/>
                      <a:r>
                        <a:rPr lang="en-US" sz="1200" b="1" i="0" u="none" strike="noStrike" dirty="0">
                          <a:solidFill>
                            <a:schemeClr val="bg1"/>
                          </a:solidFill>
                          <a:effectLst/>
                          <a:latin typeface="Tw Cen MT" panose="020B0602020104020603" pitchFamily="34" charset="0"/>
                        </a:rPr>
                        <a:t>AGST</a:t>
                      </a:r>
                    </a:p>
                  </a:txBody>
                  <a:tcPr marL="9525" marR="9525" marT="9525" marB="0" anchor="ctr"/>
                </a:tc>
                <a:tc>
                  <a:txBody>
                    <a:bodyPr/>
                    <a:lstStyle/>
                    <a:p>
                      <a:pPr algn="ctr" fontAlgn="ctr"/>
                      <a:r>
                        <a:rPr lang="en-US" sz="1200" b="1" i="0" u="none" strike="noStrike" dirty="0">
                          <a:solidFill>
                            <a:schemeClr val="bg1"/>
                          </a:solidFill>
                          <a:effectLst/>
                          <a:latin typeface="Tw Cen MT" panose="020B0602020104020603" pitchFamily="34" charset="0"/>
                        </a:rPr>
                        <a:t>SEP</a:t>
                      </a:r>
                    </a:p>
                  </a:txBody>
                  <a:tcPr marL="9525" marR="9525" marT="9525" marB="0" anchor="ctr"/>
                </a:tc>
                <a:extLst>
                  <a:ext uri="{0D108BD9-81ED-4DB2-BD59-A6C34878D82A}">
                    <a16:rowId xmlns:a16="http://schemas.microsoft.com/office/drawing/2014/main" val="1987194439"/>
                  </a:ext>
                </a:extLst>
              </a:tr>
              <a:tr h="620391">
                <a:tc>
                  <a:txBody>
                    <a:bodyPr/>
                    <a:lstStyle/>
                    <a:p>
                      <a:pPr algn="l" fontAlgn="ctr"/>
                      <a:r>
                        <a:rPr lang="en-US" sz="1200" u="none" strike="noStrike" dirty="0">
                          <a:effectLst/>
                          <a:latin typeface="Tw Cen MT" panose="020B0602020104020603" pitchFamily="34" charset="0"/>
                        </a:rPr>
                        <a:t> </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200" u="none" strike="noStrike" dirty="0">
                          <a:effectLst/>
                          <a:latin typeface="Tw Cen MT" panose="020B0602020104020603" pitchFamily="34" charset="0"/>
                        </a:rPr>
                        <a:t>a)</a:t>
                      </a:r>
                      <a:r>
                        <a:rPr lang="en-US" sz="1200" u="none" strike="noStrike" dirty="0" err="1">
                          <a:effectLst/>
                          <a:latin typeface="Tw Cen MT" panose="020B0602020104020603" pitchFamily="34" charset="0"/>
                        </a:rPr>
                        <a:t>Pengambilan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sampel</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untuk</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pemeriksaan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kualitas</a:t>
                      </a:r>
                      <a:r>
                        <a:rPr lang="en-US" sz="1200" u="none" strike="noStrike" dirty="0">
                          <a:effectLst/>
                          <a:latin typeface="Tw Cen MT" panose="020B0602020104020603" pitchFamily="34" charset="0"/>
                        </a:rPr>
                        <a:t> air </a:t>
                      </a:r>
                      <a:r>
                        <a:rPr lang="en-US" sz="1200" u="none" strike="noStrike" dirty="0" err="1">
                          <a:effectLst/>
                          <a:latin typeface="Tw Cen MT" panose="020B0602020104020603" pitchFamily="34" charset="0"/>
                        </a:rPr>
                        <a:t>limbah</a:t>
                      </a:r>
                      <a:r>
                        <a:rPr lang="en-US" sz="1200" u="none" strike="noStrike" dirty="0">
                          <a:effectLst/>
                          <a:latin typeface="Tw Cen MT" panose="020B0602020104020603" pitchFamily="34" charset="0"/>
                        </a:rPr>
                        <a:t> di </a:t>
                      </a:r>
                      <a:r>
                        <a:rPr lang="en-US" sz="1200" u="none" strike="noStrike" dirty="0" err="1">
                          <a:effectLst/>
                          <a:latin typeface="Tw Cen MT" panose="020B0602020104020603" pitchFamily="34" charset="0"/>
                        </a:rPr>
                        <a:t>Laboratorium</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terakreditasi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sebulan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sekali</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9525" marR="9525" marT="9525" marB="0"/>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3370789179"/>
                  </a:ext>
                </a:extLst>
              </a:tr>
              <a:tr h="513491">
                <a:tc>
                  <a:txBody>
                    <a:bodyPr/>
                    <a:lstStyle/>
                    <a:p>
                      <a:pPr algn="l" fontAlgn="ctr"/>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200" u="none" strike="noStrike" dirty="0">
                          <a:effectLst/>
                          <a:latin typeface="Tw Cen MT" panose="020B0602020104020603" pitchFamily="34" charset="0"/>
                        </a:rPr>
                        <a:t>b)</a:t>
                      </a:r>
                      <a:r>
                        <a:rPr lang="en-US" sz="1200" u="none" strike="noStrike" dirty="0" err="1">
                          <a:effectLst/>
                          <a:latin typeface="Tw Cen MT" panose="020B0602020104020603" pitchFamily="34" charset="0"/>
                        </a:rPr>
                        <a:t>Pengiriman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laporan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hasil</a:t>
                      </a:r>
                      <a:r>
                        <a:rPr lang="en-US" sz="1200" u="none" strike="noStrike" dirty="0">
                          <a:effectLst/>
                          <a:latin typeface="Tw Cen MT" panose="020B0602020104020603" pitchFamily="34" charset="0"/>
                        </a:rPr>
                        <a:t> uji </a:t>
                      </a:r>
                      <a:r>
                        <a:rPr lang="en-US" sz="1200" u="none" strike="noStrike" dirty="0" err="1">
                          <a:effectLst/>
                          <a:latin typeface="Tw Cen MT" panose="020B0602020104020603" pitchFamily="34" charset="0"/>
                        </a:rPr>
                        <a:t>laboratorium</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limbah</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cair</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kepada</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instansi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pemerintah</a:t>
                      </a:r>
                      <a:r>
                        <a:rPr lang="en-US" sz="1200" u="none" strike="noStrike" dirty="0">
                          <a:effectLst/>
                          <a:latin typeface="Tw Cen MT" panose="020B0602020104020603" pitchFamily="34" charset="0"/>
                        </a:rPr>
                        <a:t> 3 </a:t>
                      </a:r>
                      <a:r>
                        <a:rPr lang="en-US" sz="1200" u="none" strike="noStrike" dirty="0" err="1">
                          <a:effectLst/>
                          <a:latin typeface="Tw Cen MT" panose="020B0602020104020603" pitchFamily="34" charset="0"/>
                        </a:rPr>
                        <a:t>bulan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sekali</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9525" marR="9525" marT="9525" marB="0"/>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2071500987"/>
                  </a:ext>
                </a:extLst>
              </a:tr>
              <a:tr h="344837">
                <a:tc>
                  <a:txBody>
                    <a:bodyPr/>
                    <a:lstStyle/>
                    <a:p>
                      <a:pPr algn="l" fontAlgn="ctr"/>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200" u="none" strike="noStrike">
                          <a:effectLst/>
                          <a:latin typeface="Tw Cen MT" panose="020B0602020104020603" pitchFamily="34" charset="0"/>
                        </a:rPr>
                        <a:t>c)Pemeliharaan IPAL internal dilakukan setiap hari.</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ctr" fontAlgn="ctr"/>
                      <a:r>
                        <a:rPr lang="en-US" sz="12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17</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21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21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21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21</a:t>
                      </a:r>
                    </a:p>
                  </a:txBody>
                  <a:tcPr marL="9525" marR="9525" marT="9525" marB="0" anchor="ctr"/>
                </a:tc>
                <a:extLst>
                  <a:ext uri="{0D108BD9-81ED-4DB2-BD59-A6C34878D82A}">
                    <a16:rowId xmlns:a16="http://schemas.microsoft.com/office/drawing/2014/main" val="1857657211"/>
                  </a:ext>
                </a:extLst>
              </a:tr>
              <a:tr h="416626">
                <a:tc>
                  <a:txBody>
                    <a:bodyPr/>
                    <a:lstStyle/>
                    <a:p>
                      <a:pPr algn="l" fontAlgn="ctr"/>
                      <a:r>
                        <a:rPr lang="en-US" sz="1200" u="none" strike="noStrike" dirty="0">
                          <a:effectLst/>
                          <a:latin typeface="Tw Cen MT" panose="020B0602020104020603" pitchFamily="34" charset="0"/>
                        </a:rPr>
                        <a:t> </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200" u="none" strike="noStrike">
                          <a:effectLst/>
                          <a:latin typeface="Tw Cen MT" panose="020B0602020104020603" pitchFamily="34" charset="0"/>
                        </a:rPr>
                        <a:t>d)Pemeliharaan IPAL internal kerja sama dengan pihak rekanan setiap 6 bulan sekali.</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742346476"/>
                  </a:ext>
                </a:extLst>
              </a:tr>
              <a:tr h="513491">
                <a:tc>
                  <a:txBody>
                    <a:bodyPr/>
                    <a:lstStyle/>
                    <a:p>
                      <a:pPr algn="l" fontAlgn="ctr"/>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200" u="none" strike="noStrike" dirty="0">
                          <a:effectLst/>
                          <a:latin typeface="Tw Cen MT" panose="020B0602020104020603" pitchFamily="34" charset="0"/>
                        </a:rPr>
                        <a:t>e)</a:t>
                      </a:r>
                      <a:r>
                        <a:rPr lang="en-US" sz="1200" u="none" strike="noStrike" dirty="0" err="1">
                          <a:effectLst/>
                          <a:latin typeface="Tw Cen MT" panose="020B0602020104020603" pitchFamily="34" charset="0"/>
                        </a:rPr>
                        <a:t>Melakukan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swapantau</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harian</a:t>
                      </a:r>
                      <a:r>
                        <a:rPr lang="en-US" sz="1200" u="none" strike="noStrike" dirty="0">
                          <a:effectLst/>
                          <a:latin typeface="Tw Cen MT" panose="020B0602020104020603" pitchFamily="34" charset="0"/>
                        </a:rPr>
                        <a:t> air </a:t>
                      </a:r>
                      <a:r>
                        <a:rPr lang="en-US" sz="1200" u="none" strike="noStrike" dirty="0" err="1">
                          <a:effectLst/>
                          <a:latin typeface="Tw Cen MT" panose="020B0602020104020603" pitchFamily="34" charset="0"/>
                        </a:rPr>
                        <a:t>limbah</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dengan</a:t>
                      </a:r>
                      <a:r>
                        <a:rPr lang="en-US" sz="1200" u="none" strike="noStrike" dirty="0">
                          <a:effectLst/>
                          <a:latin typeface="Tw Cen MT" panose="020B0602020104020603" pitchFamily="34" charset="0"/>
                        </a:rPr>
                        <a:t> parameter minimal DO, </a:t>
                      </a:r>
                      <a:r>
                        <a:rPr lang="en-US" sz="1200" u="none" strike="noStrike" dirty="0" err="1">
                          <a:effectLst/>
                          <a:latin typeface="Tw Cen MT" panose="020B0602020104020603" pitchFamily="34" charset="0"/>
                        </a:rPr>
                        <a:t>suhu</a:t>
                      </a:r>
                      <a:r>
                        <a:rPr lang="en-US" sz="1200" u="none" strike="noStrike" dirty="0">
                          <a:effectLst/>
                          <a:latin typeface="Tw Cen MT" panose="020B0602020104020603" pitchFamily="34" charset="0"/>
                        </a:rPr>
                        <a:t>, debit dan </a:t>
                      </a:r>
                      <a:r>
                        <a:rPr lang="en-US" sz="1200" u="none" strike="noStrike" dirty="0" err="1">
                          <a:effectLst/>
                          <a:latin typeface="Tw Cen MT" panose="020B0602020104020603" pitchFamily="34" charset="0"/>
                        </a:rPr>
                        <a:t>pH.</a:t>
                      </a:r>
                      <a:endParaRPr lang="en-US" sz="1200" b="0" i="0" u="none" strike="noStrike" dirty="0">
                        <a:solidFill>
                          <a:srgbClr val="000000"/>
                        </a:solidFill>
                        <a:effectLst/>
                        <a:latin typeface="Tw Cen MT" panose="020B0602020104020603" pitchFamily="34" charset="0"/>
                      </a:endParaRPr>
                    </a:p>
                  </a:txBody>
                  <a:tcPr marL="9525" marR="9525" marT="9525" marB="0"/>
                </a:tc>
                <a:tc>
                  <a:txBody>
                    <a:bodyPr/>
                    <a:lstStyle/>
                    <a:p>
                      <a:pPr algn="ctr" fontAlgn="ctr"/>
                      <a:r>
                        <a:rPr lang="en-US" sz="12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201848384"/>
                  </a:ext>
                </a:extLst>
              </a:tr>
              <a:tr h="291302">
                <a:tc>
                  <a:txBody>
                    <a:bodyPr/>
                    <a:lstStyle/>
                    <a:p>
                      <a:pPr algn="l" fontAlgn="ctr"/>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t"/>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fr-FR" sz="1200" u="none" strike="noStrike" dirty="0">
                          <a:effectLst/>
                          <a:latin typeface="Tw Cen MT" panose="020B0602020104020603" pitchFamily="34" charset="0"/>
                        </a:rPr>
                        <a:t>f)</a:t>
                      </a:r>
                      <a:r>
                        <a:rPr lang="fr-FR" sz="1200" u="none" strike="noStrike" dirty="0" err="1">
                          <a:effectLst/>
                          <a:latin typeface="Tw Cen MT" panose="020B0602020104020603" pitchFamily="34" charset="0"/>
                        </a:rPr>
                        <a:t>Desinfeksi</a:t>
                      </a:r>
                      <a:r>
                        <a:rPr lang="fr-FR" sz="1200" u="none" strike="noStrike" dirty="0">
                          <a:effectLst/>
                          <a:latin typeface="Tw Cen MT" panose="020B0602020104020603" pitchFamily="34" charset="0"/>
                        </a:rPr>
                        <a:t> air </a:t>
                      </a:r>
                      <a:r>
                        <a:rPr lang="fr-FR" sz="1200" u="none" strike="noStrike" dirty="0" err="1">
                          <a:effectLst/>
                          <a:latin typeface="Tw Cen MT" panose="020B0602020104020603" pitchFamily="34" charset="0"/>
                        </a:rPr>
                        <a:t>limbah</a:t>
                      </a:r>
                      <a:r>
                        <a:rPr lang="fr-FR" sz="1200" u="none" strike="noStrike" dirty="0">
                          <a:effectLst/>
                          <a:latin typeface="Tw Cen MT" panose="020B0602020104020603" pitchFamily="34" charset="0"/>
                        </a:rPr>
                        <a:t> </a:t>
                      </a:r>
                      <a:r>
                        <a:rPr lang="fr-FR" sz="1200" u="none" strike="noStrike" dirty="0" err="1">
                          <a:effectLst/>
                          <a:latin typeface="Tw Cen MT" panose="020B0602020104020603" pitchFamily="34" charset="0"/>
                        </a:rPr>
                        <a:t>seminggu</a:t>
                      </a:r>
                      <a:r>
                        <a:rPr lang="fr-FR" sz="1200" u="none" strike="noStrike" dirty="0">
                          <a:effectLst/>
                          <a:latin typeface="Tw Cen MT" panose="020B0602020104020603" pitchFamily="34" charset="0"/>
                        </a:rPr>
                        <a:t> </a:t>
                      </a:r>
                      <a:r>
                        <a:rPr lang="fr-FR" sz="1200" u="none" strike="noStrike" dirty="0" err="1">
                          <a:effectLst/>
                          <a:latin typeface="Tw Cen MT" panose="020B0602020104020603" pitchFamily="34" charset="0"/>
                        </a:rPr>
                        <a:t>sekali</a:t>
                      </a:r>
                      <a:r>
                        <a:rPr lang="fr-FR" sz="1200" u="none" strike="noStrike" dirty="0">
                          <a:effectLst/>
                          <a:latin typeface="Tw Cen MT" panose="020B0602020104020603" pitchFamily="34" charset="0"/>
                        </a:rPr>
                        <a:t>.</a:t>
                      </a:r>
                      <a:endParaRPr lang="fr-FR" sz="1200" b="0" i="0" u="none" strike="noStrike" dirty="0">
                        <a:solidFill>
                          <a:srgbClr val="000000"/>
                        </a:solidFill>
                        <a:effectLst/>
                        <a:latin typeface="Tw Cen MT" panose="020B0602020104020603" pitchFamily="34" charset="0"/>
                      </a:endParaRPr>
                    </a:p>
                  </a:txBody>
                  <a:tcPr marL="9525" marR="9525" marT="9525" marB="0"/>
                </a:tc>
                <a:tc>
                  <a:txBody>
                    <a:bodyPr/>
                    <a:lstStyle/>
                    <a:p>
                      <a:pPr algn="ctr" fontAlgn="ctr"/>
                      <a:r>
                        <a:rPr lang="en-US" sz="12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5</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5</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5</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5</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4</a:t>
                      </a:r>
                    </a:p>
                  </a:txBody>
                  <a:tcPr marL="9525" marR="9525" marT="9525" marB="0" anchor="ctr"/>
                </a:tc>
                <a:extLst>
                  <a:ext uri="{0D108BD9-81ED-4DB2-BD59-A6C34878D82A}">
                    <a16:rowId xmlns:a16="http://schemas.microsoft.com/office/drawing/2014/main" val="3979695634"/>
                  </a:ext>
                </a:extLst>
              </a:tr>
              <a:tr h="291302">
                <a:tc>
                  <a:txBody>
                    <a:bodyPr/>
                    <a:lstStyle/>
                    <a:p>
                      <a:pPr algn="l" fontAlgn="ctr"/>
                      <a:r>
                        <a:rPr lang="en-US" sz="1200" u="none" strike="noStrike" dirty="0">
                          <a:effectLst/>
                          <a:latin typeface="Tw Cen MT" panose="020B0602020104020603" pitchFamily="34" charset="0"/>
                        </a:rPr>
                        <a:t> </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l" fontAlgn="t"/>
                      <a:r>
                        <a:rPr lang="en-US" sz="1200" u="none" strike="noStrike">
                          <a:effectLst/>
                          <a:latin typeface="Tw Cen MT" panose="020B0602020104020603" pitchFamily="34" charset="0"/>
                        </a:rPr>
                        <a:t>4</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200" u="none" strike="noStrike">
                          <a:effectLst/>
                          <a:latin typeface="Tw Cen MT" panose="020B0602020104020603" pitchFamily="34" charset="0"/>
                        </a:rPr>
                        <a:t>Pengamanan Limbah Gas </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ctr" fontAlgn="ct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 </a:t>
                      </a:r>
                    </a:p>
                  </a:txBody>
                  <a:tcPr marL="9525" marR="9525" marT="9525" marB="0" anchor="ctr"/>
                </a:tc>
                <a:tc>
                  <a:txBody>
                    <a:bodyPr/>
                    <a:lstStyle/>
                    <a:p>
                      <a:pPr algn="ctr" fontAlgn="ct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endParaRPr lang="en-US" sz="12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040133608"/>
                  </a:ext>
                </a:extLst>
              </a:tr>
              <a:tr h="416626">
                <a:tc>
                  <a:txBody>
                    <a:bodyPr/>
                    <a:lstStyle/>
                    <a:p>
                      <a:pPr algn="l" fontAlgn="ctr"/>
                      <a:r>
                        <a:rPr lang="en-US" sz="1200" u="none" strike="noStrike" dirty="0">
                          <a:effectLst/>
                          <a:latin typeface="Tw Cen MT" panose="020B0602020104020603" pitchFamily="34" charset="0"/>
                        </a:rPr>
                        <a:t> </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l" fontAlgn="t"/>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200" u="none" strike="noStrike" dirty="0">
                          <a:effectLst/>
                          <a:latin typeface="Tw Cen MT" panose="020B0602020104020603" pitchFamily="34" charset="0"/>
                        </a:rPr>
                        <a:t>a)</a:t>
                      </a:r>
                      <a:r>
                        <a:rPr lang="en-US" sz="1200" u="none" strike="noStrike" dirty="0" err="1">
                          <a:effectLst/>
                          <a:latin typeface="Tw Cen MT" panose="020B0602020104020603" pitchFamily="34" charset="0"/>
                        </a:rPr>
                        <a:t>Pemeriksaan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emisi</a:t>
                      </a:r>
                      <a:r>
                        <a:rPr lang="en-US" sz="1200" u="none" strike="noStrike" dirty="0">
                          <a:effectLst/>
                          <a:latin typeface="Tw Cen MT" panose="020B0602020104020603" pitchFamily="34" charset="0"/>
                        </a:rPr>
                        <a:t> gas </a:t>
                      </a:r>
                      <a:r>
                        <a:rPr lang="en-US" sz="1200" u="none" strike="noStrike" dirty="0" err="1">
                          <a:effectLst/>
                          <a:latin typeface="Tw Cen MT" panose="020B0602020104020603" pitchFamily="34" charset="0"/>
                        </a:rPr>
                        <a:t>buang</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dari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cerobong</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genset</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setahun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sekali</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9525" marR="9525" marT="9525" marB="0"/>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610043292"/>
                  </a:ext>
                </a:extLst>
              </a:tr>
              <a:tr h="416626">
                <a:tc>
                  <a:txBody>
                    <a:bodyPr/>
                    <a:lstStyle/>
                    <a:p>
                      <a:pPr algn="l" fontAlgn="ctr"/>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t"/>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200" u="none" strike="noStrike" dirty="0">
                          <a:effectLst/>
                          <a:latin typeface="Tw Cen MT" panose="020B0602020104020603" pitchFamily="34" charset="0"/>
                        </a:rPr>
                        <a:t>b)</a:t>
                      </a:r>
                      <a:r>
                        <a:rPr lang="en-US" sz="1200" u="none" strike="noStrike" dirty="0" err="1">
                          <a:effectLst/>
                          <a:latin typeface="Tw Cen MT" panose="020B0602020104020603" pitchFamily="34" charset="0"/>
                        </a:rPr>
                        <a:t>Pemeriksaan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udara</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ambien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dihalaman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luar</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rumah</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sakit</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setahun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sekali</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9525" marR="9525" marT="9525" marB="0"/>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2</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3117005892"/>
                  </a:ext>
                </a:extLst>
              </a:tr>
              <a:tr h="1639216">
                <a:tc>
                  <a:txBody>
                    <a:bodyPr/>
                    <a:lstStyle/>
                    <a:p>
                      <a:pPr algn="l" fontAlgn="ctr"/>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t"/>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200" u="none" strike="noStrike" dirty="0">
                          <a:effectLst/>
                          <a:latin typeface="Tw Cen MT" panose="020B0602020104020603" pitchFamily="34" charset="0"/>
                        </a:rPr>
                        <a:t>c)</a:t>
                      </a:r>
                      <a:r>
                        <a:rPr lang="en-US" sz="1200" u="none" strike="noStrike" dirty="0" err="1">
                          <a:effectLst/>
                          <a:latin typeface="Tw Cen MT" panose="020B0602020104020603" pitchFamily="34" charset="0"/>
                        </a:rPr>
                        <a:t>Pengiriman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laporan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hasil</a:t>
                      </a:r>
                      <a:r>
                        <a:rPr lang="en-US" sz="1200" u="none" strike="noStrike" dirty="0">
                          <a:effectLst/>
                          <a:latin typeface="Tw Cen MT" panose="020B0602020104020603" pitchFamily="34" charset="0"/>
                        </a:rPr>
                        <a:t> uji </a:t>
                      </a:r>
                      <a:r>
                        <a:rPr lang="en-US" sz="1200" u="none" strike="noStrike" dirty="0" err="1">
                          <a:effectLst/>
                          <a:latin typeface="Tw Cen MT" panose="020B0602020104020603" pitchFamily="34" charset="0"/>
                        </a:rPr>
                        <a:t>atau</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pengukuran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laboratorium</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limbah</a:t>
                      </a:r>
                      <a:r>
                        <a:rPr lang="en-US" sz="1200" u="none" strike="noStrike" dirty="0">
                          <a:effectLst/>
                          <a:latin typeface="Tw Cen MT" panose="020B0602020104020603" pitchFamily="34" charset="0"/>
                        </a:rPr>
                        <a:t> gas </a:t>
                      </a:r>
                      <a:r>
                        <a:rPr lang="en-US" sz="1200" u="none" strike="noStrike" dirty="0" err="1">
                          <a:effectLst/>
                          <a:latin typeface="Tw Cen MT" panose="020B0602020104020603" pitchFamily="34" charset="0"/>
                        </a:rPr>
                        <a:t>kepada</a:t>
                      </a:r>
                      <a:r>
                        <a:rPr lang="en-US" sz="1200" u="none" strike="noStrike" dirty="0">
                          <a:effectLst/>
                          <a:latin typeface="Tw Cen MT" panose="020B0602020104020603" pitchFamily="34" charset="0"/>
                        </a:rPr>
                        <a:t> Kementerian </a:t>
                      </a:r>
                      <a:r>
                        <a:rPr lang="en-US" sz="1200" u="none" strike="noStrike" dirty="0" err="1">
                          <a:effectLst/>
                          <a:latin typeface="Tw Cen MT" panose="020B0602020104020603" pitchFamily="34" charset="0"/>
                        </a:rPr>
                        <a:t>Lingkungan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Hidup</a:t>
                      </a:r>
                      <a:r>
                        <a:rPr lang="en-US" sz="1200" u="none" strike="noStrike" dirty="0">
                          <a:effectLst/>
                          <a:latin typeface="Tw Cen MT" panose="020B0602020104020603" pitchFamily="34" charset="0"/>
                        </a:rPr>
                        <a:t> dan </a:t>
                      </a:r>
                      <a:r>
                        <a:rPr lang="en-US" sz="1200" u="none" strike="noStrike" dirty="0" err="1">
                          <a:effectLst/>
                          <a:latin typeface="Tw Cen MT" panose="020B0602020104020603" pitchFamily="34" charset="0"/>
                        </a:rPr>
                        <a:t>Kehutanan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Dinas</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Lingkungan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Hidup</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atau</a:t>
                      </a:r>
                      <a:r>
                        <a:rPr lang="en-US" sz="1200" u="none" strike="noStrike" dirty="0">
                          <a:effectLst/>
                          <a:latin typeface="Tw Cen MT" panose="020B0602020104020603" pitchFamily="34" charset="0"/>
                        </a:rPr>
                        <a:t> Badan </a:t>
                      </a:r>
                      <a:r>
                        <a:rPr lang="en-US" sz="1200" u="none" strike="noStrike" dirty="0" err="1">
                          <a:effectLst/>
                          <a:latin typeface="Tw Cen MT" panose="020B0602020104020603" pitchFamily="34" charset="0"/>
                        </a:rPr>
                        <a:t>Pengelolaan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Lingkungan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Hidup</a:t>
                      </a:r>
                      <a:r>
                        <a:rPr lang="en-US" sz="1200" u="none" strike="noStrike" dirty="0">
                          <a:effectLst/>
                          <a:latin typeface="Tw Cen MT" panose="020B0602020104020603" pitchFamily="34" charset="0"/>
                        </a:rPr>
                        <a:t> dan </a:t>
                      </a:r>
                      <a:r>
                        <a:rPr lang="en-US" sz="1200" u="none" strike="noStrike" dirty="0" err="1">
                          <a:effectLst/>
                          <a:latin typeface="Tw Cen MT" panose="020B0602020104020603" pitchFamily="34" charset="0"/>
                        </a:rPr>
                        <a:t>dinas</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kesehatan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pemerintah</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daerah</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provinsi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atau</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dinas</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kesehatan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pemerintah</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daerah</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kota</a:t>
                      </a:r>
                      <a:r>
                        <a:rPr lang="en-US" sz="1200" u="none" strike="noStrike" dirty="0">
                          <a:effectLst/>
                          <a:latin typeface="Tw Cen MT" panose="020B0602020104020603" pitchFamily="34" charset="0"/>
                        </a:rPr>
                        <a:t> Surakarta </a:t>
                      </a:r>
                      <a:r>
                        <a:rPr lang="en-US" sz="1200" u="none" strike="noStrike" dirty="0" err="1">
                          <a:effectLst/>
                          <a:latin typeface="Tw Cen MT" panose="020B0602020104020603" pitchFamily="34" charset="0"/>
                        </a:rPr>
                        <a:t>sesuai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Kepmenkes</a:t>
                      </a:r>
                      <a:r>
                        <a:rPr lang="en-US" sz="1200" u="none" strike="noStrike" dirty="0">
                          <a:effectLst/>
                          <a:latin typeface="Tw Cen MT" panose="020B0602020104020603" pitchFamily="34" charset="0"/>
                        </a:rPr>
                        <a:t> 7 </a:t>
                      </a:r>
                      <a:r>
                        <a:rPr lang="en-US" sz="1200" u="none" strike="noStrike" dirty="0" err="1">
                          <a:effectLst/>
                          <a:latin typeface="Tw Cen MT" panose="020B0602020104020603" pitchFamily="34" charset="0"/>
                        </a:rPr>
                        <a:t>tahun</a:t>
                      </a:r>
                      <a:r>
                        <a:rPr lang="en-US" sz="1200" u="none" strike="noStrike" dirty="0">
                          <a:effectLst/>
                          <a:latin typeface="Tw Cen MT" panose="020B0602020104020603" pitchFamily="34" charset="0"/>
                        </a:rPr>
                        <a:t> 2019, minimal </a:t>
                      </a:r>
                      <a:r>
                        <a:rPr lang="en-US" sz="1200" u="none" strike="noStrike" dirty="0" err="1">
                          <a:effectLst/>
                          <a:latin typeface="Tw Cen MT" panose="020B0602020104020603" pitchFamily="34" charset="0"/>
                        </a:rPr>
                        <a:t>setiap</a:t>
                      </a:r>
                      <a:r>
                        <a:rPr lang="en-US" sz="1200" u="none" strike="noStrike" dirty="0">
                          <a:effectLst/>
                          <a:latin typeface="Tw Cen MT" panose="020B0602020104020603" pitchFamily="34" charset="0"/>
                        </a:rPr>
                        <a:t> 1 kali </a:t>
                      </a:r>
                      <a:r>
                        <a:rPr lang="en-US" sz="1200" u="none" strike="noStrike" dirty="0" err="1">
                          <a:effectLst/>
                          <a:latin typeface="Tw Cen MT" panose="020B0602020104020603" pitchFamily="34" charset="0"/>
                        </a:rPr>
                        <a:t>setahun</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9525" marR="9525" marT="9525" marB="0"/>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3154164524"/>
                  </a:ext>
                </a:extLst>
              </a:tr>
              <a:tr h="416626">
                <a:tc>
                  <a:txBody>
                    <a:bodyPr/>
                    <a:lstStyle/>
                    <a:p>
                      <a:pPr algn="ctr" fontAlgn="b"/>
                      <a:r>
                        <a:rPr lang="en-US" sz="1200" u="none" strike="noStrike" dirty="0">
                          <a:effectLst/>
                          <a:latin typeface="Tw Cen MT" panose="020B0602020104020603" pitchFamily="34" charset="0"/>
                        </a:rPr>
                        <a:t>b.</a:t>
                      </a:r>
                      <a:endParaRPr lang="en-US" sz="1200" b="0" i="0" u="none" strike="noStrike" dirty="0">
                        <a:solidFill>
                          <a:srgbClr val="000000"/>
                        </a:solidFill>
                        <a:effectLst/>
                        <a:latin typeface="Tw Cen MT" panose="020B0602020104020603" pitchFamily="34" charset="0"/>
                      </a:endParaRPr>
                    </a:p>
                  </a:txBody>
                  <a:tcPr marL="9525" marR="9525" marT="9525" marB="0" anchor="ctr"/>
                </a:tc>
                <a:tc gridSpan="2">
                  <a:txBody>
                    <a:bodyPr/>
                    <a:lstStyle/>
                    <a:p>
                      <a:pPr algn="l" fontAlgn="t"/>
                      <a:r>
                        <a:rPr lang="fi-FI" sz="1200" u="none" strike="noStrike" dirty="0">
                          <a:effectLst/>
                          <a:latin typeface="Tw Cen MT" panose="020B0602020104020603" pitchFamily="34" charset="0"/>
                        </a:rPr>
                        <a:t>Pengamanan Radiasi. Pengisian Checklist Pengamanan Radiasi 6 bulan sekali</a:t>
                      </a:r>
                      <a:endParaRPr lang="fi-FI" sz="1200" b="0" i="0" u="none" strike="noStrike" dirty="0">
                        <a:solidFill>
                          <a:srgbClr val="000000"/>
                        </a:solidFill>
                        <a:effectLst/>
                        <a:latin typeface="Tw Cen MT" panose="020B0602020104020603" pitchFamily="34" charset="0"/>
                      </a:endParaRPr>
                    </a:p>
                  </a:txBody>
                  <a:tcPr marL="9525" marR="9525" marT="9525" marB="0"/>
                </a:tc>
                <a:tc hMerge="1">
                  <a:txBody>
                    <a:bodyPr/>
                    <a:lstStyle/>
                    <a:p>
                      <a:endParaRPr lang="en-US"/>
                    </a:p>
                  </a:txBody>
                  <a:tcPr/>
                </a:tc>
                <a:tc>
                  <a:txBody>
                    <a:bodyPr/>
                    <a:lstStyle/>
                    <a:p>
                      <a:pPr algn="ctr" fontAlgn="t"/>
                      <a:r>
                        <a:rPr lang="fi-FI" sz="1200" b="0" i="0" u="none" strike="noStrike" dirty="0">
                          <a:solidFill>
                            <a:srgbClr val="000000"/>
                          </a:solidFill>
                          <a:effectLst/>
                          <a:latin typeface="Tw Cen MT" panose="020B0602020104020603" pitchFamily="34" charset="0"/>
                        </a:rPr>
                        <a:t>1</a:t>
                      </a:r>
                    </a:p>
                  </a:txBody>
                  <a:tcPr marL="9525" marR="9525" marT="9525" marB="0"/>
                </a:tc>
                <a:tc>
                  <a:txBody>
                    <a:bodyPr/>
                    <a:lstStyle/>
                    <a:p>
                      <a:pPr algn="ctr" fontAlgn="t"/>
                      <a:r>
                        <a:rPr lang="en-US" sz="1200" b="0" i="0" u="none" strike="noStrike" dirty="0">
                          <a:solidFill>
                            <a:srgbClr val="000000"/>
                          </a:solidFill>
                          <a:effectLst/>
                          <a:latin typeface="Tw Cen MT" panose="020B0602020104020603" pitchFamily="34" charset="0"/>
                        </a:rPr>
                        <a:t>1</a:t>
                      </a:r>
                    </a:p>
                  </a:txBody>
                  <a:tcPr marL="9525" marR="9525" marT="9525" marB="0"/>
                </a:tc>
                <a:tc>
                  <a:txBody>
                    <a:bodyPr/>
                    <a:lstStyle/>
                    <a:p>
                      <a:pPr algn="ctr" fontAlgn="t"/>
                      <a:r>
                        <a:rPr lang="en-US" sz="1200" b="0" i="0" u="none" strike="noStrike" dirty="0">
                          <a:solidFill>
                            <a:srgbClr val="000000"/>
                          </a:solidFill>
                          <a:effectLst/>
                          <a:latin typeface="Tw Cen MT" panose="020B0602020104020603" pitchFamily="34" charset="0"/>
                        </a:rPr>
                        <a:t>1</a:t>
                      </a:r>
                    </a:p>
                  </a:txBody>
                  <a:tcPr marL="9525" marR="9525" marT="9525" marB="0"/>
                </a:tc>
                <a:tc>
                  <a:txBody>
                    <a:bodyPr/>
                    <a:lstStyle/>
                    <a:p>
                      <a:pPr algn="ctr" fontAlgn="t"/>
                      <a:r>
                        <a:rPr lang="en-US" sz="1200" b="0" i="0" u="none" strike="noStrike" dirty="0">
                          <a:solidFill>
                            <a:srgbClr val="000000"/>
                          </a:solidFill>
                          <a:effectLst/>
                          <a:latin typeface="Tw Cen MT" panose="020B0602020104020603" pitchFamily="34" charset="0"/>
                        </a:rPr>
                        <a:t>1</a:t>
                      </a:r>
                    </a:p>
                  </a:txBody>
                  <a:tcPr marL="9525" marR="9525" marT="9525" marB="0"/>
                </a:tc>
                <a:tc>
                  <a:txBody>
                    <a:bodyPr/>
                    <a:lstStyle/>
                    <a:p>
                      <a:pPr algn="ctr" fontAlgn="t"/>
                      <a:r>
                        <a:rPr lang="en-US" sz="1200" b="0" i="0" u="none" strike="noStrike" dirty="0">
                          <a:solidFill>
                            <a:srgbClr val="000000"/>
                          </a:solidFill>
                          <a:effectLst/>
                          <a:latin typeface="Tw Cen MT" panose="020B0602020104020603" pitchFamily="34" charset="0"/>
                        </a:rPr>
                        <a:t>1</a:t>
                      </a:r>
                    </a:p>
                  </a:txBody>
                  <a:tcPr marL="9525" marR="9525" marT="9525" marB="0"/>
                </a:tc>
                <a:tc>
                  <a:txBody>
                    <a:bodyPr/>
                    <a:lstStyle/>
                    <a:p>
                      <a:pPr algn="ctr" fontAlgn="t"/>
                      <a:r>
                        <a:rPr lang="en-US" sz="1200" b="0" i="0" u="none" strike="noStrike" dirty="0">
                          <a:solidFill>
                            <a:srgbClr val="000000"/>
                          </a:solidFill>
                          <a:effectLst/>
                          <a:latin typeface="Tw Cen MT" panose="020B0602020104020603" pitchFamily="34" charset="0"/>
                        </a:rPr>
                        <a:t>1</a:t>
                      </a:r>
                    </a:p>
                  </a:txBody>
                  <a:tcPr marL="9525" marR="9525" marT="9525" marB="0"/>
                </a:tc>
                <a:tc>
                  <a:txBody>
                    <a:bodyPr/>
                    <a:lstStyle/>
                    <a:p>
                      <a:pPr algn="ctr" fontAlgn="t"/>
                      <a:r>
                        <a:rPr lang="en-US" sz="1200" b="0" i="0" u="none" strike="noStrike" dirty="0">
                          <a:solidFill>
                            <a:srgbClr val="000000"/>
                          </a:solidFill>
                          <a:effectLst/>
                          <a:latin typeface="Tw Cen MT" panose="020B0602020104020603" pitchFamily="34" charset="0"/>
                        </a:rPr>
                        <a:t>1</a:t>
                      </a:r>
                    </a:p>
                  </a:txBody>
                  <a:tcPr marL="9525" marR="9525" marT="9525" marB="0"/>
                </a:tc>
                <a:tc>
                  <a:txBody>
                    <a:bodyPr/>
                    <a:lstStyle/>
                    <a:p>
                      <a:pPr algn="ctr" fontAlgn="t"/>
                      <a:r>
                        <a:rPr lang="en-US" sz="1200" b="0" i="0" u="none" strike="noStrike" dirty="0">
                          <a:solidFill>
                            <a:srgbClr val="000000"/>
                          </a:solidFill>
                          <a:effectLst/>
                          <a:latin typeface="Tw Cen MT" panose="020B0602020104020603" pitchFamily="34" charset="0"/>
                        </a:rPr>
                        <a:t>1</a:t>
                      </a:r>
                    </a:p>
                  </a:txBody>
                  <a:tcPr marL="9525" marR="9525" marT="9525" marB="0"/>
                </a:tc>
                <a:tc>
                  <a:txBody>
                    <a:bodyPr/>
                    <a:lstStyle/>
                    <a:p>
                      <a:pPr algn="ctr" fontAlgn="t"/>
                      <a:r>
                        <a:rPr lang="en-US" sz="1200" b="0" i="0" u="none" strike="noStrike" dirty="0">
                          <a:solidFill>
                            <a:srgbClr val="000000"/>
                          </a:solidFill>
                          <a:effectLst/>
                          <a:latin typeface="Tw Cen MT" panose="020B0602020104020603" pitchFamily="34" charset="0"/>
                        </a:rPr>
                        <a:t>1 </a:t>
                      </a:r>
                    </a:p>
                  </a:txBody>
                  <a:tcPr marL="9525" marR="9525" marT="9525" marB="0"/>
                </a:tc>
                <a:extLst>
                  <a:ext uri="{0D108BD9-81ED-4DB2-BD59-A6C34878D82A}">
                    <a16:rowId xmlns:a16="http://schemas.microsoft.com/office/drawing/2014/main" val="3670627794"/>
                  </a:ext>
                </a:extLst>
              </a:tr>
            </a:tbl>
          </a:graphicData>
        </a:graphic>
      </p:graphicFrame>
      <p:sp>
        <p:nvSpPr>
          <p:cNvPr id="3" name="Slide Number Placeholder 2">
            <a:extLst>
              <a:ext uri="{FF2B5EF4-FFF2-40B4-BE49-F238E27FC236}">
                <a16:creationId xmlns:a16="http://schemas.microsoft.com/office/drawing/2014/main" id="{1FA52C2A-3EAC-47D9-846B-24989D60D665}"/>
              </a:ext>
            </a:extLst>
          </p:cNvPr>
          <p:cNvSpPr>
            <a:spLocks noGrp="1"/>
          </p:cNvSpPr>
          <p:nvPr>
            <p:ph type="sldNum" sz="quarter" idx="12"/>
          </p:nvPr>
        </p:nvSpPr>
        <p:spPr/>
        <p:txBody>
          <a:bodyPr/>
          <a:lstStyle/>
          <a:p>
            <a:fld id="{565CE74E-AB26-4998-AD42-012C4C1AD076}" type="slidenum">
              <a:rPr lang="zh-CN" altLang="en-US" smtClean="0"/>
              <a:t>48</a:t>
            </a:fld>
            <a:endParaRPr lang="zh-CN" altLang="en-US"/>
          </a:p>
        </p:txBody>
      </p:sp>
    </p:spTree>
    <p:extLst>
      <p:ext uri="{BB962C8B-B14F-4D97-AF65-F5344CB8AC3E}">
        <p14:creationId xmlns:p14="http://schemas.microsoft.com/office/powerpoint/2010/main" val="4429916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7">
            <a:extLst>
              <a:ext uri="{FF2B5EF4-FFF2-40B4-BE49-F238E27FC236}">
                <a16:creationId xmlns:a16="http://schemas.microsoft.com/office/drawing/2014/main" id="{BC532AA5-B06B-4AB3-B158-F7C13E1A289D}"/>
              </a:ext>
            </a:extLst>
          </p:cNvPr>
          <p:cNvSpPr/>
          <p:nvPr/>
        </p:nvSpPr>
        <p:spPr>
          <a:xfrm>
            <a:off x="112635" y="160072"/>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6</a:t>
            </a:r>
          </a:p>
        </p:txBody>
      </p:sp>
      <p:graphicFrame>
        <p:nvGraphicFramePr>
          <p:cNvPr id="4" name="Table 3">
            <a:extLst>
              <a:ext uri="{FF2B5EF4-FFF2-40B4-BE49-F238E27FC236}">
                <a16:creationId xmlns:a16="http://schemas.microsoft.com/office/drawing/2014/main" id="{8E4CA493-6153-4028-8BCE-0F2DEEBF8814}"/>
              </a:ext>
            </a:extLst>
          </p:cNvPr>
          <p:cNvGraphicFramePr>
            <a:graphicFrameLocks noGrp="1"/>
          </p:cNvGraphicFramePr>
          <p:nvPr>
            <p:extLst>
              <p:ext uri="{D42A27DB-BD31-4B8C-83A1-F6EECF244321}">
                <p14:modId xmlns:p14="http://schemas.microsoft.com/office/powerpoint/2010/main" val="2230402744"/>
              </p:ext>
            </p:extLst>
          </p:nvPr>
        </p:nvGraphicFramePr>
        <p:xfrm>
          <a:off x="1312214" y="409665"/>
          <a:ext cx="7676804" cy="4583533"/>
        </p:xfrm>
        <a:graphic>
          <a:graphicData uri="http://schemas.openxmlformats.org/drawingml/2006/table">
            <a:tbl>
              <a:tblPr firstRow="1" bandRow="1">
                <a:tableStyleId>{5C22544A-7EE6-4342-B048-85BDC9FD1C3A}</a:tableStyleId>
              </a:tblPr>
              <a:tblGrid>
                <a:gridCol w="224543">
                  <a:extLst>
                    <a:ext uri="{9D8B030D-6E8A-4147-A177-3AD203B41FA5}">
                      <a16:colId xmlns:a16="http://schemas.microsoft.com/office/drawing/2014/main" val="1916269599"/>
                    </a:ext>
                  </a:extLst>
                </a:gridCol>
                <a:gridCol w="2262069">
                  <a:extLst>
                    <a:ext uri="{9D8B030D-6E8A-4147-A177-3AD203B41FA5}">
                      <a16:colId xmlns:a16="http://schemas.microsoft.com/office/drawing/2014/main" val="137548073"/>
                    </a:ext>
                  </a:extLst>
                </a:gridCol>
                <a:gridCol w="576688">
                  <a:extLst>
                    <a:ext uri="{9D8B030D-6E8A-4147-A177-3AD203B41FA5}">
                      <a16:colId xmlns:a16="http://schemas.microsoft.com/office/drawing/2014/main" val="3012377785"/>
                    </a:ext>
                  </a:extLst>
                </a:gridCol>
                <a:gridCol w="576688">
                  <a:extLst>
                    <a:ext uri="{9D8B030D-6E8A-4147-A177-3AD203B41FA5}">
                      <a16:colId xmlns:a16="http://schemas.microsoft.com/office/drawing/2014/main" val="2506237508"/>
                    </a:ext>
                  </a:extLst>
                </a:gridCol>
                <a:gridCol w="576688">
                  <a:extLst>
                    <a:ext uri="{9D8B030D-6E8A-4147-A177-3AD203B41FA5}">
                      <a16:colId xmlns:a16="http://schemas.microsoft.com/office/drawing/2014/main" val="1527102208"/>
                    </a:ext>
                  </a:extLst>
                </a:gridCol>
                <a:gridCol w="576688">
                  <a:extLst>
                    <a:ext uri="{9D8B030D-6E8A-4147-A177-3AD203B41FA5}">
                      <a16:colId xmlns:a16="http://schemas.microsoft.com/office/drawing/2014/main" val="4090499298"/>
                    </a:ext>
                  </a:extLst>
                </a:gridCol>
                <a:gridCol w="576688">
                  <a:extLst>
                    <a:ext uri="{9D8B030D-6E8A-4147-A177-3AD203B41FA5}">
                      <a16:colId xmlns:a16="http://schemas.microsoft.com/office/drawing/2014/main" val="608014049"/>
                    </a:ext>
                  </a:extLst>
                </a:gridCol>
                <a:gridCol w="576688">
                  <a:extLst>
                    <a:ext uri="{9D8B030D-6E8A-4147-A177-3AD203B41FA5}">
                      <a16:colId xmlns:a16="http://schemas.microsoft.com/office/drawing/2014/main" val="3097654822"/>
                    </a:ext>
                  </a:extLst>
                </a:gridCol>
                <a:gridCol w="576688">
                  <a:extLst>
                    <a:ext uri="{9D8B030D-6E8A-4147-A177-3AD203B41FA5}">
                      <a16:colId xmlns:a16="http://schemas.microsoft.com/office/drawing/2014/main" val="3118400207"/>
                    </a:ext>
                  </a:extLst>
                </a:gridCol>
                <a:gridCol w="576688">
                  <a:extLst>
                    <a:ext uri="{9D8B030D-6E8A-4147-A177-3AD203B41FA5}">
                      <a16:colId xmlns:a16="http://schemas.microsoft.com/office/drawing/2014/main" val="3349542418"/>
                    </a:ext>
                  </a:extLst>
                </a:gridCol>
                <a:gridCol w="576688">
                  <a:extLst>
                    <a:ext uri="{9D8B030D-6E8A-4147-A177-3AD203B41FA5}">
                      <a16:colId xmlns:a16="http://schemas.microsoft.com/office/drawing/2014/main" val="1694251809"/>
                    </a:ext>
                  </a:extLst>
                </a:gridCol>
              </a:tblGrid>
              <a:tr h="472543">
                <a:tc gridSpan="2">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400" u="none" strike="noStrike" dirty="0">
                          <a:effectLst/>
                          <a:latin typeface="Tw Cen MT" panose="020B0602020104020603" pitchFamily="34" charset="0"/>
                        </a:rPr>
                        <a:t>3. </a:t>
                      </a:r>
                      <a:r>
                        <a:rPr lang="en-US" sz="1400" u="none" strike="noStrike" dirty="0" err="1">
                          <a:effectLst/>
                          <a:latin typeface="Tw Cen MT" panose="020B0602020104020603" pitchFamily="34" charset="0"/>
                        </a:rPr>
                        <a:t>Pengendalian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terhadap</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vektor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binatang</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pembawa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penyakit</a:t>
                      </a:r>
                      <a:endParaRPr lang="en-US" sz="1400" b="0"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l" fontAlgn="t"/>
                      <a:endParaRPr lang="en-US" sz="1600" b="0" i="0" u="none" strike="noStrike" dirty="0">
                        <a:solidFill>
                          <a:srgbClr val="000000"/>
                        </a:solidFill>
                        <a:effectLst/>
                        <a:latin typeface="Arial Narrow" panose="020B0606020202030204" pitchFamily="34" charset="0"/>
                      </a:endParaRPr>
                    </a:p>
                  </a:txBody>
                  <a:tcPr marL="9525" marR="9525" marT="9525" marB="0"/>
                </a:tc>
                <a:tc>
                  <a:txBody>
                    <a:bodyPr/>
                    <a:lstStyle/>
                    <a:p>
                      <a:pPr algn="ctr" fontAlgn="ctr"/>
                      <a:r>
                        <a:rPr lang="en-US" sz="1400" b="1" i="0" u="none" strike="noStrike" dirty="0">
                          <a:solidFill>
                            <a:schemeClr val="bg1"/>
                          </a:solidFill>
                          <a:effectLst/>
                          <a:latin typeface="Tw Cen MT" panose="020B0602020104020603" pitchFamily="34" charset="0"/>
                        </a:rPr>
                        <a:t>JAN </a:t>
                      </a:r>
                    </a:p>
                  </a:txBody>
                  <a:tcPr marL="9525" marR="9525" marT="9525" marB="0" anchor="ctr"/>
                </a:tc>
                <a:tc>
                  <a:txBody>
                    <a:bodyPr/>
                    <a:lstStyle/>
                    <a:p>
                      <a:pPr algn="ctr" fontAlgn="ctr"/>
                      <a:r>
                        <a:rPr lang="en-US" sz="1400" b="1" i="0" u="none" strike="noStrike" dirty="0">
                          <a:solidFill>
                            <a:schemeClr val="bg1"/>
                          </a:solidFill>
                          <a:effectLst/>
                          <a:latin typeface="Tw Cen MT" panose="020B0602020104020603" pitchFamily="34" charset="0"/>
                        </a:rPr>
                        <a:t>FEB</a:t>
                      </a:r>
                    </a:p>
                  </a:txBody>
                  <a:tcPr marL="9525" marR="9525" marT="9525" marB="0" anchor="ctr"/>
                </a:tc>
                <a:tc>
                  <a:txBody>
                    <a:bodyPr/>
                    <a:lstStyle/>
                    <a:p>
                      <a:pPr algn="ctr" fontAlgn="ctr"/>
                      <a:r>
                        <a:rPr lang="en-US" sz="1400" b="1" i="0" u="none" strike="noStrike" dirty="0">
                          <a:solidFill>
                            <a:schemeClr val="bg1"/>
                          </a:solidFill>
                          <a:effectLst/>
                          <a:latin typeface="Tw Cen MT" panose="020B0602020104020603" pitchFamily="34" charset="0"/>
                        </a:rPr>
                        <a:t>MAR</a:t>
                      </a:r>
                    </a:p>
                  </a:txBody>
                  <a:tcPr marL="9525" marR="9525" marT="9525" marB="0" anchor="ctr"/>
                </a:tc>
                <a:tc>
                  <a:txBody>
                    <a:bodyPr/>
                    <a:lstStyle/>
                    <a:p>
                      <a:pPr algn="ctr" fontAlgn="ctr"/>
                      <a:r>
                        <a:rPr lang="en-US" sz="1400" b="1" i="0" u="none" strike="noStrike" dirty="0">
                          <a:solidFill>
                            <a:schemeClr val="bg1"/>
                          </a:solidFill>
                          <a:effectLst/>
                          <a:latin typeface="Tw Cen MT" panose="020B0602020104020603" pitchFamily="34" charset="0"/>
                        </a:rPr>
                        <a:t>APR</a:t>
                      </a:r>
                    </a:p>
                  </a:txBody>
                  <a:tcPr marL="9525" marR="9525" marT="9525" marB="0" anchor="ctr"/>
                </a:tc>
                <a:tc>
                  <a:txBody>
                    <a:bodyPr/>
                    <a:lstStyle/>
                    <a:p>
                      <a:pPr algn="ctr" fontAlgn="ctr"/>
                      <a:r>
                        <a:rPr lang="en-US" sz="1400" b="1" i="0" u="none" strike="noStrike" dirty="0">
                          <a:solidFill>
                            <a:schemeClr val="bg1"/>
                          </a:solidFill>
                          <a:effectLst/>
                          <a:latin typeface="Tw Cen MT" panose="020B0602020104020603" pitchFamily="34" charset="0"/>
                        </a:rPr>
                        <a:t>MEI</a:t>
                      </a:r>
                    </a:p>
                  </a:txBody>
                  <a:tcPr marL="9525" marR="9525" marT="9525" marB="0" anchor="ctr"/>
                </a:tc>
                <a:tc>
                  <a:txBody>
                    <a:bodyPr/>
                    <a:lstStyle/>
                    <a:p>
                      <a:pPr algn="ctr" fontAlgn="ctr"/>
                      <a:r>
                        <a:rPr lang="en-US" sz="1400" b="1" i="0" u="none" strike="noStrike" dirty="0">
                          <a:solidFill>
                            <a:schemeClr val="bg1"/>
                          </a:solidFill>
                          <a:effectLst/>
                          <a:latin typeface="Tw Cen MT" panose="020B0602020104020603" pitchFamily="34" charset="0"/>
                        </a:rPr>
                        <a:t>JUN</a:t>
                      </a:r>
                    </a:p>
                  </a:txBody>
                  <a:tcPr marL="9525" marR="9525" marT="9525" marB="0" anchor="ctr"/>
                </a:tc>
                <a:tc>
                  <a:txBody>
                    <a:bodyPr/>
                    <a:lstStyle/>
                    <a:p>
                      <a:pPr algn="ctr" fontAlgn="ctr"/>
                      <a:r>
                        <a:rPr lang="en-US" sz="1400" b="1" i="0" u="none" strike="noStrike" dirty="0">
                          <a:solidFill>
                            <a:schemeClr val="bg1"/>
                          </a:solidFill>
                          <a:effectLst/>
                          <a:latin typeface="Tw Cen MT" panose="020B0602020104020603" pitchFamily="34" charset="0"/>
                        </a:rPr>
                        <a:t>JUL</a:t>
                      </a:r>
                    </a:p>
                  </a:txBody>
                  <a:tcPr marL="9525" marR="9525" marT="9525" marB="0" anchor="ctr"/>
                </a:tc>
                <a:tc>
                  <a:txBody>
                    <a:bodyPr/>
                    <a:lstStyle/>
                    <a:p>
                      <a:pPr algn="ctr" fontAlgn="ctr"/>
                      <a:r>
                        <a:rPr lang="en-US" sz="1400" b="1" i="0" u="none" strike="noStrike" dirty="0">
                          <a:solidFill>
                            <a:schemeClr val="bg1"/>
                          </a:solidFill>
                          <a:effectLst/>
                          <a:latin typeface="Tw Cen MT" panose="020B0602020104020603" pitchFamily="34" charset="0"/>
                        </a:rPr>
                        <a:t>AGST</a:t>
                      </a:r>
                    </a:p>
                  </a:txBody>
                  <a:tcPr marL="9525" marR="9525" marT="9525" marB="0" anchor="ctr"/>
                </a:tc>
                <a:tc>
                  <a:txBody>
                    <a:bodyPr/>
                    <a:lstStyle/>
                    <a:p>
                      <a:pPr algn="ctr" fontAlgn="ctr"/>
                      <a:r>
                        <a:rPr lang="en-US" sz="1400" b="1" i="0" u="none" strike="noStrike" dirty="0">
                          <a:solidFill>
                            <a:schemeClr val="bg1"/>
                          </a:solidFill>
                          <a:effectLst/>
                          <a:latin typeface="Tw Cen MT" panose="020B0602020104020603" pitchFamily="34" charset="0"/>
                        </a:rPr>
                        <a:t>SEP</a:t>
                      </a:r>
                    </a:p>
                  </a:txBody>
                  <a:tcPr marL="9525" marR="9525" marT="9525" marB="0" anchor="ctr"/>
                </a:tc>
                <a:extLst>
                  <a:ext uri="{0D108BD9-81ED-4DB2-BD59-A6C34878D82A}">
                    <a16:rowId xmlns:a16="http://schemas.microsoft.com/office/drawing/2014/main" val="10000"/>
                  </a:ext>
                </a:extLst>
              </a:tr>
              <a:tr h="328706">
                <a:tc>
                  <a:txBody>
                    <a:bodyPr/>
                    <a:lstStyle/>
                    <a:p>
                      <a:pPr algn="ctr" fontAlgn="b"/>
                      <a:r>
                        <a:rPr lang="en-US" sz="1400" u="none" strike="noStrike" dirty="0">
                          <a:effectLst/>
                          <a:latin typeface="Tw Cen MT" panose="020B0602020104020603" pitchFamily="34" charset="0"/>
                        </a:rPr>
                        <a:t>a.</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l" fontAlgn="t"/>
                      <a:r>
                        <a:rPr lang="en-US" sz="1400" u="none" strike="noStrike" dirty="0" err="1">
                          <a:effectLst/>
                          <a:latin typeface="Tw Cen MT" panose="020B0602020104020603" pitchFamily="34" charset="0"/>
                        </a:rPr>
                        <a:t>Penghitungan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angka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kepadatan</a:t>
                      </a:r>
                      <a:r>
                        <a:rPr lang="en-US" sz="1400" u="none" strike="noStrike" dirty="0">
                          <a:effectLst/>
                          <a:latin typeface="Tw Cen MT" panose="020B0602020104020603" pitchFamily="34" charset="0"/>
                        </a:rPr>
                        <a:t> vector.</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400" dirty="0">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4014287020"/>
                  </a:ext>
                </a:extLst>
              </a:tr>
              <a:tr h="605511">
                <a:tc>
                  <a:txBody>
                    <a:bodyPr/>
                    <a:lstStyle/>
                    <a:p>
                      <a:pPr algn="ctr" fontAlgn="b"/>
                      <a:r>
                        <a:rPr lang="en-US" sz="1400" u="none" strike="noStrike" dirty="0">
                          <a:effectLst/>
                          <a:latin typeface="Tw Cen MT" panose="020B0602020104020603" pitchFamily="34" charset="0"/>
                        </a:rPr>
                        <a:t>b.</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l" fontAlgn="t"/>
                      <a:r>
                        <a:rPr lang="en-US" sz="1400" u="none" strike="noStrike" dirty="0" err="1">
                          <a:effectLst/>
                          <a:latin typeface="Tw Cen MT" panose="020B0602020104020603" pitchFamily="34" charset="0"/>
                        </a:rPr>
                        <a:t>Penghitungan</a:t>
                      </a:r>
                      <a:r>
                        <a:rPr lang="en-US" sz="1400" u="none" strike="noStrike" dirty="0">
                          <a:effectLst/>
                          <a:latin typeface="Tw Cen MT" panose="020B0602020104020603" pitchFamily="34" charset="0"/>
                        </a:rPr>
                        <a:t> Angka </a:t>
                      </a:r>
                      <a:r>
                        <a:rPr lang="en-US" sz="1400" u="none" strike="noStrike" dirty="0" err="1">
                          <a:effectLst/>
                          <a:latin typeface="Tw Cen MT" panose="020B0602020104020603" pitchFamily="34" charset="0"/>
                        </a:rPr>
                        <a:t>kepadatan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untuk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binatang</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pembawa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penyakit</a:t>
                      </a: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400" dirty="0">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2902988650"/>
                  </a:ext>
                </a:extLst>
              </a:tr>
              <a:tr h="866964">
                <a:tc>
                  <a:txBody>
                    <a:bodyPr/>
                    <a:lstStyle/>
                    <a:p>
                      <a:pPr algn="ctr" fontAlgn="b"/>
                      <a:r>
                        <a:rPr lang="en-US" sz="1400" u="none" strike="noStrike" dirty="0">
                          <a:effectLst/>
                          <a:latin typeface="Tw Cen MT" panose="020B0602020104020603" pitchFamily="34" charset="0"/>
                        </a:rPr>
                        <a:t>c.</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l" fontAlgn="t"/>
                      <a:r>
                        <a:rPr lang="sv-SE" sz="1400" u="none" strike="noStrike" dirty="0">
                          <a:effectLst/>
                          <a:latin typeface="Tw Cen MT" panose="020B0602020104020603" pitchFamily="34" charset="0"/>
                        </a:rPr>
                        <a:t>Melaksanakan pengendalian serangga, tikus dan binatang lainnya secara berkala terutama saat terjadi peningkatan populasi.</a:t>
                      </a:r>
                      <a:endParaRPr lang="sv-SE"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400" dirty="0">
                          <a:latin typeface="Tw Cen MT" panose="020B0602020104020603" pitchFamily="34" charset="0"/>
                        </a:rPr>
                        <a:t>12</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12</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12</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12</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12</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12</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12</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12</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12</a:t>
                      </a:r>
                    </a:p>
                  </a:txBody>
                  <a:tcPr marL="9525" marR="9525" marT="9525" marB="0" anchor="ctr"/>
                </a:tc>
                <a:extLst>
                  <a:ext uri="{0D108BD9-81ED-4DB2-BD59-A6C34878D82A}">
                    <a16:rowId xmlns:a16="http://schemas.microsoft.com/office/drawing/2014/main" val="414350817"/>
                  </a:ext>
                </a:extLst>
              </a:tr>
              <a:tr h="605511">
                <a:tc>
                  <a:txBody>
                    <a:bodyPr/>
                    <a:lstStyle/>
                    <a:p>
                      <a:pPr algn="ctr" fontAlgn="b"/>
                      <a:r>
                        <a:rPr lang="en-US" sz="1400" u="none" strike="noStrike" dirty="0">
                          <a:effectLst/>
                          <a:latin typeface="Tw Cen MT" panose="020B0602020104020603" pitchFamily="34" charset="0"/>
                        </a:rPr>
                        <a:t>d.</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l" fontAlgn="t"/>
                      <a:r>
                        <a:rPr lang="en-US" sz="1400" u="none" strike="noStrike" dirty="0" err="1">
                          <a:effectLst/>
                          <a:latin typeface="Tw Cen MT" panose="020B0602020104020603" pitchFamily="34" charset="0"/>
                        </a:rPr>
                        <a:t>Melakukan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Pengendalian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Vektor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Binatang</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Pengganggu</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Lainnya</a:t>
                      </a: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400" dirty="0">
                          <a:latin typeface="Tw Cen MT" panose="020B0602020104020603" pitchFamily="34" charset="0"/>
                        </a:rPr>
                        <a:t>12</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12</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12</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12</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12</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12</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12</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12</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12</a:t>
                      </a:r>
                    </a:p>
                  </a:txBody>
                  <a:tcPr marL="9525" marR="9525" marT="9525" marB="0" anchor="ctr"/>
                </a:tc>
                <a:extLst>
                  <a:ext uri="{0D108BD9-81ED-4DB2-BD59-A6C34878D82A}">
                    <a16:rowId xmlns:a16="http://schemas.microsoft.com/office/drawing/2014/main" val="327274845"/>
                  </a:ext>
                </a:extLst>
              </a:tr>
              <a:tr h="605511">
                <a:tc>
                  <a:txBody>
                    <a:bodyPr/>
                    <a:lstStyle/>
                    <a:p>
                      <a:pPr algn="ctr" fontAlgn="b"/>
                      <a:r>
                        <a:rPr lang="en-US" sz="1400" u="none" strike="noStrike" dirty="0">
                          <a:effectLst/>
                          <a:latin typeface="Tw Cen MT" panose="020B0602020104020603" pitchFamily="34" charset="0"/>
                        </a:rPr>
                        <a:t>e.</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l" fontAlgn="t"/>
                      <a:r>
                        <a:rPr lang="en-US" sz="1400" u="none" strike="noStrike" dirty="0" err="1">
                          <a:effectLst/>
                          <a:latin typeface="Tw Cen MT" panose="020B0602020104020603" pitchFamily="34" charset="0"/>
                        </a:rPr>
                        <a:t>Pengawasan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Pengendalian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Vektor</a:t>
                      </a:r>
                      <a:r>
                        <a:rPr lang="en-US" sz="1400" u="none" strike="noStrike" dirty="0">
                          <a:effectLst/>
                          <a:latin typeface="Tw Cen MT" panose="020B0602020104020603" pitchFamily="34" charset="0"/>
                        </a:rPr>
                        <a:t> dan </a:t>
                      </a:r>
                      <a:r>
                        <a:rPr lang="en-US" sz="1400" u="none" strike="noStrike" dirty="0" err="1">
                          <a:effectLst/>
                          <a:latin typeface="Tw Cen MT" panose="020B0602020104020603" pitchFamily="34" charset="0"/>
                        </a:rPr>
                        <a:t>Binatang</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Pengganggu</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Lainnya</a:t>
                      </a: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400" dirty="0">
                          <a:latin typeface="Tw Cen MT" panose="020B0602020104020603" pitchFamily="34" charset="0"/>
                        </a:rPr>
                        <a:t>12</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12</a:t>
                      </a:r>
                    </a:p>
                  </a:txBody>
                  <a:tcPr marL="9525" marR="9525" marT="9525" marB="0" anchor="ctr"/>
                </a:tc>
                <a:tc>
                  <a:txBody>
                    <a:bodyPr/>
                    <a:lstStyle/>
                    <a:p>
                      <a:pPr algn="ctr"/>
                      <a:r>
                        <a:rPr lang="en-US" sz="1400" dirty="0">
                          <a:latin typeface="Tw Cen MT" panose="020B0602020104020603" pitchFamily="34" charset="0"/>
                        </a:rPr>
                        <a:t>12</a:t>
                      </a:r>
                    </a:p>
                  </a:txBody>
                  <a:tcPr marL="9525" marR="9525" marT="9525" marB="0" anchor="ctr"/>
                </a:tc>
                <a:tc>
                  <a:txBody>
                    <a:bodyPr/>
                    <a:lstStyle/>
                    <a:p>
                      <a:pPr algn="ctr"/>
                      <a:r>
                        <a:rPr lang="en-US" sz="1400" dirty="0">
                          <a:latin typeface="Tw Cen MT" panose="020B0602020104020603" pitchFamily="34" charset="0"/>
                        </a:rPr>
                        <a:t>12</a:t>
                      </a:r>
                    </a:p>
                  </a:txBody>
                  <a:tcPr marL="9525" marR="9525" marT="9525" marB="0" anchor="ctr"/>
                </a:tc>
                <a:tc>
                  <a:txBody>
                    <a:bodyPr/>
                    <a:lstStyle/>
                    <a:p>
                      <a:pPr algn="ctr"/>
                      <a:r>
                        <a:rPr lang="en-US" sz="1400" dirty="0">
                          <a:latin typeface="Tw Cen MT" panose="020B0602020104020603" pitchFamily="34" charset="0"/>
                        </a:rPr>
                        <a:t>12</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12</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12</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12</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12</a:t>
                      </a:r>
                    </a:p>
                  </a:txBody>
                  <a:tcPr marL="9525" marR="9525" marT="9525" marB="0" anchor="ctr"/>
                </a:tc>
                <a:extLst>
                  <a:ext uri="{0D108BD9-81ED-4DB2-BD59-A6C34878D82A}">
                    <a16:rowId xmlns:a16="http://schemas.microsoft.com/office/drawing/2014/main" val="3256084025"/>
                  </a:ext>
                </a:extLst>
              </a:tr>
              <a:tr h="570911">
                <a:tc>
                  <a:txBody>
                    <a:bodyPr/>
                    <a:lstStyle/>
                    <a:p>
                      <a:pPr algn="ctr" fontAlgn="b"/>
                      <a:r>
                        <a:rPr lang="en-US" sz="1400" u="none" strike="noStrike" dirty="0">
                          <a:effectLst/>
                          <a:latin typeface="Tw Cen MT" panose="020B0602020104020603" pitchFamily="34" charset="0"/>
                        </a:rPr>
                        <a:t>f.</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l" fontAlgn="t"/>
                      <a:r>
                        <a:rPr lang="nn-NO" sz="1400" u="none" strike="noStrike" dirty="0">
                          <a:effectLst/>
                          <a:latin typeface="Tw Cen MT" panose="020B0602020104020603" pitchFamily="34" charset="0"/>
                        </a:rPr>
                        <a:t>Evaluasi Pengendalian Vektor dan Binatang Pengganggu Lainnya</a:t>
                      </a:r>
                      <a:endParaRPr lang="nn-NO"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400" dirty="0">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a:r>
                        <a:rPr lang="en-US" sz="1400" dirty="0">
                          <a:latin typeface="Tw Cen MT" panose="020B0602020104020603" pitchFamily="34" charset="0"/>
                        </a:rPr>
                        <a:t>1</a:t>
                      </a:r>
                    </a:p>
                  </a:txBody>
                  <a:tcPr marL="9525" marR="9525" marT="9525" marB="0" anchor="ctr"/>
                </a:tc>
                <a:tc>
                  <a:txBody>
                    <a:bodyPr/>
                    <a:lstStyle/>
                    <a:p>
                      <a:pPr algn="ctr"/>
                      <a:r>
                        <a:rPr lang="en-US" sz="1400" dirty="0">
                          <a:latin typeface="Tw Cen MT" panose="020B0602020104020603" pitchFamily="34" charset="0"/>
                        </a:rPr>
                        <a:t>1</a:t>
                      </a:r>
                    </a:p>
                  </a:txBody>
                  <a:tcPr marL="9525" marR="9525" marT="9525" marB="0" anchor="ctr"/>
                </a:tc>
                <a:tc>
                  <a:txBody>
                    <a:bodyPr/>
                    <a:lstStyle/>
                    <a:p>
                      <a:pPr algn="ctr"/>
                      <a:r>
                        <a:rPr lang="en-US" sz="1400" dirty="0">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2188731196"/>
                  </a:ext>
                </a:extLst>
              </a:tr>
            </a:tbl>
          </a:graphicData>
        </a:graphic>
      </p:graphicFrame>
      <p:sp>
        <p:nvSpPr>
          <p:cNvPr id="3" name="Slide Number Placeholder 2">
            <a:extLst>
              <a:ext uri="{FF2B5EF4-FFF2-40B4-BE49-F238E27FC236}">
                <a16:creationId xmlns:a16="http://schemas.microsoft.com/office/drawing/2014/main" id="{0202896F-E9A6-410D-8D69-2903FE0A0D3B}"/>
              </a:ext>
            </a:extLst>
          </p:cNvPr>
          <p:cNvSpPr>
            <a:spLocks noGrp="1"/>
          </p:cNvSpPr>
          <p:nvPr>
            <p:ph type="sldNum" sz="quarter" idx="12"/>
          </p:nvPr>
        </p:nvSpPr>
        <p:spPr/>
        <p:txBody>
          <a:bodyPr/>
          <a:lstStyle/>
          <a:p>
            <a:fld id="{565CE74E-AB26-4998-AD42-012C4C1AD076}" type="slidenum">
              <a:rPr lang="zh-CN" altLang="en-US" smtClean="0"/>
              <a:t>49</a:t>
            </a:fld>
            <a:endParaRPr lang="zh-CN" altLang="en-US"/>
          </a:p>
        </p:txBody>
      </p:sp>
    </p:spTree>
    <p:extLst>
      <p:ext uri="{BB962C8B-B14F-4D97-AF65-F5344CB8AC3E}">
        <p14:creationId xmlns:p14="http://schemas.microsoft.com/office/powerpoint/2010/main" val="3290242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6">
            <a:extLst>
              <a:ext uri="{FF2B5EF4-FFF2-40B4-BE49-F238E27FC236}">
                <a16:creationId xmlns:a16="http://schemas.microsoft.com/office/drawing/2014/main" id="{055BEDA3-C911-4D1B-B3CE-7A4E824BA166}"/>
              </a:ext>
            </a:extLst>
          </p:cNvPr>
          <p:cNvCxnSpPr>
            <a:cxnSpLocks/>
          </p:cNvCxnSpPr>
          <p:nvPr/>
        </p:nvCxnSpPr>
        <p:spPr>
          <a:xfrm>
            <a:off x="1360478" y="565589"/>
            <a:ext cx="249108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文本框 7">
            <a:extLst>
              <a:ext uri="{FF2B5EF4-FFF2-40B4-BE49-F238E27FC236}">
                <a16:creationId xmlns:a16="http://schemas.microsoft.com/office/drawing/2014/main" id="{7B174A73-A2E1-497F-8B29-6B3905513613}"/>
              </a:ext>
            </a:extLst>
          </p:cNvPr>
          <p:cNvSpPr txBox="1"/>
          <p:nvPr>
            <p:custDataLst>
              <p:tags r:id="rId1"/>
            </p:custDataLst>
          </p:nvPr>
        </p:nvSpPr>
        <p:spPr>
          <a:xfrm>
            <a:off x="957421" y="-116377"/>
            <a:ext cx="7443630" cy="67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Rincian</a:t>
            </a:r>
            <a:r>
              <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 </a:t>
            </a:r>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Realisasi</a:t>
            </a:r>
            <a:r>
              <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 </a:t>
            </a:r>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Anggaran</a:t>
            </a:r>
            <a:r>
              <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 </a:t>
            </a:r>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Belanja</a:t>
            </a:r>
            <a:r>
              <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 </a:t>
            </a:r>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Operasi</a:t>
            </a:r>
            <a:endPar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endParaRPr>
          </a:p>
        </p:txBody>
      </p:sp>
      <p:sp>
        <p:nvSpPr>
          <p:cNvPr id="2" name="Slide Number Placeholder 1">
            <a:extLst>
              <a:ext uri="{FF2B5EF4-FFF2-40B4-BE49-F238E27FC236}">
                <a16:creationId xmlns:a16="http://schemas.microsoft.com/office/drawing/2014/main" id="{9A389DE8-2CBA-430B-B71E-8762258CE1F9}"/>
              </a:ext>
            </a:extLst>
          </p:cNvPr>
          <p:cNvSpPr>
            <a:spLocks noGrp="1"/>
          </p:cNvSpPr>
          <p:nvPr>
            <p:ph type="sldNum" sz="quarter" idx="12"/>
          </p:nvPr>
        </p:nvSpPr>
        <p:spPr/>
        <p:txBody>
          <a:bodyPr/>
          <a:lstStyle/>
          <a:p>
            <a:fld id="{565CE74E-AB26-4998-AD42-012C4C1AD076}" type="slidenum">
              <a:rPr lang="zh-CN" altLang="en-US" smtClean="0"/>
              <a:t>5</a:t>
            </a:fld>
            <a:endParaRPr lang="zh-CN" altLang="en-US"/>
          </a:p>
        </p:txBody>
      </p:sp>
      <p:graphicFrame>
        <p:nvGraphicFramePr>
          <p:cNvPr id="4" name="Table 3">
            <a:extLst>
              <a:ext uri="{FF2B5EF4-FFF2-40B4-BE49-F238E27FC236}">
                <a16:creationId xmlns:a16="http://schemas.microsoft.com/office/drawing/2014/main" id="{25FADD47-5A0D-47E6-B2D3-6CA1414BA44C}"/>
              </a:ext>
            </a:extLst>
          </p:cNvPr>
          <p:cNvGraphicFramePr>
            <a:graphicFrameLocks noGrp="1"/>
          </p:cNvGraphicFramePr>
          <p:nvPr>
            <p:extLst>
              <p:ext uri="{D42A27DB-BD31-4B8C-83A1-F6EECF244321}">
                <p14:modId xmlns:p14="http://schemas.microsoft.com/office/powerpoint/2010/main" val="3871768570"/>
              </p:ext>
            </p:extLst>
          </p:nvPr>
        </p:nvGraphicFramePr>
        <p:xfrm>
          <a:off x="418454" y="883406"/>
          <a:ext cx="11468744" cy="5571447"/>
        </p:xfrm>
        <a:graphic>
          <a:graphicData uri="http://schemas.openxmlformats.org/drawingml/2006/table">
            <a:tbl>
              <a:tblPr firstRow="1" firstCol="1" bandRow="1">
                <a:tableStyleId>{93296810-A885-4BE3-A3E7-6D5BEEA58F35}</a:tableStyleId>
              </a:tblPr>
              <a:tblGrid>
                <a:gridCol w="588936">
                  <a:extLst>
                    <a:ext uri="{9D8B030D-6E8A-4147-A177-3AD203B41FA5}">
                      <a16:colId xmlns:a16="http://schemas.microsoft.com/office/drawing/2014/main" val="1183701635"/>
                    </a:ext>
                  </a:extLst>
                </a:gridCol>
                <a:gridCol w="4904669">
                  <a:extLst>
                    <a:ext uri="{9D8B030D-6E8A-4147-A177-3AD203B41FA5}">
                      <a16:colId xmlns:a16="http://schemas.microsoft.com/office/drawing/2014/main" val="3839394720"/>
                    </a:ext>
                  </a:extLst>
                </a:gridCol>
                <a:gridCol w="1930083">
                  <a:extLst>
                    <a:ext uri="{9D8B030D-6E8A-4147-A177-3AD203B41FA5}">
                      <a16:colId xmlns:a16="http://schemas.microsoft.com/office/drawing/2014/main" val="2293284231"/>
                    </a:ext>
                  </a:extLst>
                </a:gridCol>
                <a:gridCol w="1255363">
                  <a:extLst>
                    <a:ext uri="{9D8B030D-6E8A-4147-A177-3AD203B41FA5}">
                      <a16:colId xmlns:a16="http://schemas.microsoft.com/office/drawing/2014/main" val="2669796647"/>
                    </a:ext>
                  </a:extLst>
                </a:gridCol>
                <a:gridCol w="898902">
                  <a:extLst>
                    <a:ext uri="{9D8B030D-6E8A-4147-A177-3AD203B41FA5}">
                      <a16:colId xmlns:a16="http://schemas.microsoft.com/office/drawing/2014/main" val="3524915003"/>
                    </a:ext>
                  </a:extLst>
                </a:gridCol>
                <a:gridCol w="1890791">
                  <a:extLst>
                    <a:ext uri="{9D8B030D-6E8A-4147-A177-3AD203B41FA5}">
                      <a16:colId xmlns:a16="http://schemas.microsoft.com/office/drawing/2014/main" val="3178991668"/>
                    </a:ext>
                  </a:extLst>
                </a:gridCol>
              </a:tblGrid>
              <a:tr h="223203">
                <a:tc rowSpan="4">
                  <a:txBody>
                    <a:bodyPr/>
                    <a:lstStyle/>
                    <a:p>
                      <a:pPr algn="ctr" fontAlgn="ctr"/>
                      <a:r>
                        <a:rPr lang="en-ID" sz="1600" b="1" u="none" strike="noStrike" dirty="0">
                          <a:solidFill>
                            <a:schemeClr val="tx1"/>
                          </a:solidFill>
                          <a:effectLst/>
                          <a:latin typeface="Tw Cen MT" panose="020B0602020104020603" pitchFamily="34" charset="0"/>
                        </a:rPr>
                        <a:t>NO</a:t>
                      </a:r>
                      <a:endParaRPr lang="en-ID" sz="1600" b="1" i="0" u="none" strike="noStrike" dirty="0">
                        <a:solidFill>
                          <a:schemeClr val="tx1"/>
                        </a:solidFill>
                        <a:effectLst/>
                        <a:latin typeface="Tw Cen MT" panose="020B0602020104020603" pitchFamily="34" charset="0"/>
                      </a:endParaRPr>
                    </a:p>
                  </a:txBody>
                  <a:tcPr marL="8873" marR="8873" marT="8873" marB="0" anchor="ctr"/>
                </a:tc>
                <a:tc rowSpan="4">
                  <a:txBody>
                    <a:bodyPr/>
                    <a:lstStyle/>
                    <a:p>
                      <a:pPr algn="ctr" fontAlgn="ctr"/>
                      <a:r>
                        <a:rPr lang="en-ID" sz="1600" b="1" u="none" strike="noStrike" dirty="0">
                          <a:solidFill>
                            <a:schemeClr val="tx1"/>
                          </a:solidFill>
                          <a:effectLst/>
                          <a:latin typeface="Tw Cen MT" panose="020B0602020104020603" pitchFamily="34" charset="0"/>
                        </a:rPr>
                        <a:t>URAIAN</a:t>
                      </a:r>
                      <a:endParaRPr lang="en-ID" sz="1600" b="1" i="0" u="none" strike="noStrike" dirty="0">
                        <a:solidFill>
                          <a:schemeClr val="tx1"/>
                        </a:solidFill>
                        <a:effectLst/>
                        <a:latin typeface="Tw Cen MT" panose="020B0602020104020603" pitchFamily="34" charset="0"/>
                      </a:endParaRPr>
                    </a:p>
                  </a:txBody>
                  <a:tcPr marL="8873" marR="8873" marT="8873" marB="0" anchor="ctr"/>
                </a:tc>
                <a:tc rowSpan="4">
                  <a:txBody>
                    <a:bodyPr/>
                    <a:lstStyle/>
                    <a:p>
                      <a:pPr algn="ctr" fontAlgn="ctr"/>
                      <a:r>
                        <a:rPr lang="en-ID" sz="1600" b="1" u="none" strike="noStrike" dirty="0">
                          <a:solidFill>
                            <a:schemeClr val="tx1"/>
                          </a:solidFill>
                          <a:effectLst/>
                          <a:latin typeface="Tw Cen MT" panose="020B0602020104020603" pitchFamily="34" charset="0"/>
                        </a:rPr>
                        <a:t> ANGGARAN </a:t>
                      </a:r>
                      <a:endParaRPr lang="en-ID" sz="1600" b="1" i="0" u="none" strike="noStrike" dirty="0">
                        <a:solidFill>
                          <a:schemeClr val="tx1"/>
                        </a:solidFill>
                        <a:effectLst/>
                        <a:latin typeface="Tw Cen MT" panose="020B0602020104020603" pitchFamily="34" charset="0"/>
                      </a:endParaRPr>
                    </a:p>
                  </a:txBody>
                  <a:tcPr marL="8873" marR="8873" marT="8873" marB="0" anchor="ctr"/>
                </a:tc>
                <a:tc>
                  <a:txBody>
                    <a:bodyPr/>
                    <a:lstStyle/>
                    <a:p>
                      <a:pPr algn="ctr" fontAlgn="ctr"/>
                      <a:r>
                        <a:rPr lang="en-ID" sz="1600" b="1" u="none" strike="noStrike">
                          <a:solidFill>
                            <a:schemeClr val="tx1"/>
                          </a:solidFill>
                          <a:effectLst/>
                          <a:latin typeface="Tw Cen MT" panose="020B0602020104020603" pitchFamily="34" charset="0"/>
                        </a:rPr>
                        <a:t>FISIK</a:t>
                      </a:r>
                      <a:endParaRPr lang="en-ID" sz="1600" b="1" i="0" u="none" strike="noStrike">
                        <a:solidFill>
                          <a:schemeClr val="tx1"/>
                        </a:solidFill>
                        <a:effectLst/>
                        <a:latin typeface="Tw Cen MT" panose="020B0602020104020603" pitchFamily="34" charset="0"/>
                      </a:endParaRPr>
                    </a:p>
                  </a:txBody>
                  <a:tcPr marL="8873" marR="8873" marT="8873" marB="0" anchor="ctr"/>
                </a:tc>
                <a:tc gridSpan="2">
                  <a:txBody>
                    <a:bodyPr/>
                    <a:lstStyle/>
                    <a:p>
                      <a:pPr algn="ctr" fontAlgn="ctr"/>
                      <a:r>
                        <a:rPr lang="en-ID" sz="1600" b="1" u="none" strike="noStrike" dirty="0">
                          <a:solidFill>
                            <a:schemeClr val="tx1"/>
                          </a:solidFill>
                          <a:effectLst/>
                          <a:latin typeface="Tw Cen MT" panose="020B0602020104020603" pitchFamily="34" charset="0"/>
                        </a:rPr>
                        <a:t>KEUANGAN</a:t>
                      </a:r>
                      <a:endParaRPr lang="en-ID" sz="1600" b="1" i="0" u="none" strike="noStrike" dirty="0">
                        <a:solidFill>
                          <a:schemeClr val="tx1"/>
                        </a:solidFill>
                        <a:effectLst/>
                        <a:latin typeface="Tw Cen MT" panose="020B0602020104020603" pitchFamily="34" charset="0"/>
                      </a:endParaRPr>
                    </a:p>
                  </a:txBody>
                  <a:tcPr marL="8873" marR="8873" marT="8873" marB="0" anchor="ctr"/>
                </a:tc>
                <a:tc hMerge="1">
                  <a:txBody>
                    <a:bodyPr/>
                    <a:lstStyle/>
                    <a:p>
                      <a:endParaRPr lang="en-ID"/>
                    </a:p>
                  </a:txBody>
                  <a:tcPr/>
                </a:tc>
                <a:extLst>
                  <a:ext uri="{0D108BD9-81ED-4DB2-BD59-A6C34878D82A}">
                    <a16:rowId xmlns:a16="http://schemas.microsoft.com/office/drawing/2014/main" val="1900471161"/>
                  </a:ext>
                </a:extLst>
              </a:tr>
              <a:tr h="212043">
                <a:tc vMerge="1">
                  <a:txBody>
                    <a:bodyPr/>
                    <a:lstStyle/>
                    <a:p>
                      <a:endParaRPr lang="en-ID"/>
                    </a:p>
                  </a:txBody>
                  <a:tcPr/>
                </a:tc>
                <a:tc vMerge="1">
                  <a:txBody>
                    <a:bodyPr/>
                    <a:lstStyle/>
                    <a:p>
                      <a:endParaRPr lang="en-ID"/>
                    </a:p>
                  </a:txBody>
                  <a:tcPr/>
                </a:tc>
                <a:tc vMerge="1">
                  <a:txBody>
                    <a:bodyPr/>
                    <a:lstStyle/>
                    <a:p>
                      <a:endParaRPr lang="en-ID"/>
                    </a:p>
                  </a:txBody>
                  <a:tcPr/>
                </a:tc>
                <a:tc rowSpan="2">
                  <a:txBody>
                    <a:bodyPr/>
                    <a:lstStyle/>
                    <a:p>
                      <a:pPr algn="ctr" fontAlgn="ctr"/>
                      <a:r>
                        <a:rPr lang="en-ID" sz="1600" b="1" u="none" strike="noStrike" dirty="0" err="1">
                          <a:solidFill>
                            <a:schemeClr val="tx1"/>
                          </a:solidFill>
                          <a:effectLst/>
                          <a:latin typeface="Tw Cen MT" panose="020B0602020104020603" pitchFamily="34" charset="0"/>
                        </a:rPr>
                        <a:t>Realisasi</a:t>
                      </a:r>
                      <a:r>
                        <a:rPr lang="en-ID" sz="1600" b="1" u="none" strike="noStrike" dirty="0">
                          <a:solidFill>
                            <a:schemeClr val="tx1"/>
                          </a:solidFill>
                          <a:effectLst/>
                          <a:latin typeface="Tw Cen MT" panose="020B0602020104020603" pitchFamily="34" charset="0"/>
                        </a:rPr>
                        <a:t> s/d </a:t>
                      </a:r>
                      <a:r>
                        <a:rPr lang="en-ID" sz="1600" b="1" u="none" strike="noStrike" dirty="0" err="1">
                          <a:solidFill>
                            <a:schemeClr val="tx1"/>
                          </a:solidFill>
                          <a:effectLst/>
                          <a:latin typeface="Tw Cen MT" panose="020B0602020104020603" pitchFamily="34" charset="0"/>
                        </a:rPr>
                        <a:t>Bulan</a:t>
                      </a:r>
                      <a:r>
                        <a:rPr lang="en-ID" sz="1600" b="1" u="none" strike="noStrike" dirty="0">
                          <a:solidFill>
                            <a:schemeClr val="tx1"/>
                          </a:solidFill>
                          <a:effectLst/>
                          <a:latin typeface="Tw Cen MT" panose="020B0602020104020603" pitchFamily="34" charset="0"/>
                        </a:rPr>
                        <a:t> </a:t>
                      </a:r>
                      <a:r>
                        <a:rPr lang="en-ID" sz="1600" b="1" u="none" strike="noStrike" dirty="0" err="1">
                          <a:solidFill>
                            <a:schemeClr val="tx1"/>
                          </a:solidFill>
                          <a:effectLst/>
                          <a:latin typeface="Tw Cen MT" panose="020B0602020104020603" pitchFamily="34" charset="0"/>
                        </a:rPr>
                        <a:t>Ini</a:t>
                      </a:r>
                      <a:endParaRPr lang="en-ID" sz="1600" b="1" i="0" u="none" strike="noStrike" dirty="0">
                        <a:solidFill>
                          <a:schemeClr val="tx1"/>
                        </a:solidFill>
                        <a:effectLst/>
                        <a:latin typeface="Tw Cen MT" panose="020B0602020104020603" pitchFamily="34" charset="0"/>
                      </a:endParaRPr>
                    </a:p>
                  </a:txBody>
                  <a:tcPr marL="8873" marR="8873" marT="8873" marB="0" anchor="ctr"/>
                </a:tc>
                <a:tc gridSpan="2">
                  <a:txBody>
                    <a:bodyPr/>
                    <a:lstStyle/>
                    <a:p>
                      <a:pPr algn="ctr" fontAlgn="ctr"/>
                      <a:r>
                        <a:rPr lang="en-ID" sz="1600" b="1" u="none" strike="noStrike" dirty="0" err="1">
                          <a:solidFill>
                            <a:schemeClr val="tx1"/>
                          </a:solidFill>
                          <a:effectLst/>
                          <a:latin typeface="Tw Cen MT" panose="020B0602020104020603" pitchFamily="34" charset="0"/>
                        </a:rPr>
                        <a:t>Realisasi</a:t>
                      </a:r>
                      <a:endParaRPr lang="en-ID" sz="1600" b="1" i="0" u="none" strike="noStrike" dirty="0">
                        <a:solidFill>
                          <a:schemeClr val="tx1"/>
                        </a:solidFill>
                        <a:effectLst/>
                        <a:latin typeface="Tw Cen MT" panose="020B0602020104020603" pitchFamily="34" charset="0"/>
                      </a:endParaRPr>
                    </a:p>
                  </a:txBody>
                  <a:tcPr marL="8873" marR="8873" marT="8873" marB="0" anchor="ctr"/>
                </a:tc>
                <a:tc hMerge="1">
                  <a:txBody>
                    <a:bodyPr/>
                    <a:lstStyle/>
                    <a:p>
                      <a:endParaRPr lang="en-ID"/>
                    </a:p>
                  </a:txBody>
                  <a:tcPr/>
                </a:tc>
                <a:extLst>
                  <a:ext uri="{0D108BD9-81ED-4DB2-BD59-A6C34878D82A}">
                    <a16:rowId xmlns:a16="http://schemas.microsoft.com/office/drawing/2014/main" val="4178840464"/>
                  </a:ext>
                </a:extLst>
              </a:tr>
              <a:tr h="377975">
                <a:tc vMerge="1">
                  <a:txBody>
                    <a:bodyPr/>
                    <a:lstStyle/>
                    <a:p>
                      <a:endParaRPr lang="en-ID"/>
                    </a:p>
                  </a:txBody>
                  <a:tcPr/>
                </a:tc>
                <a:tc vMerge="1">
                  <a:txBody>
                    <a:bodyPr/>
                    <a:lstStyle/>
                    <a:p>
                      <a:endParaRPr lang="en-ID"/>
                    </a:p>
                  </a:txBody>
                  <a:tcPr/>
                </a:tc>
                <a:tc vMerge="1">
                  <a:txBody>
                    <a:bodyPr/>
                    <a:lstStyle/>
                    <a:p>
                      <a:endParaRPr lang="en-ID"/>
                    </a:p>
                  </a:txBody>
                  <a:tcPr/>
                </a:tc>
                <a:tc vMerge="1">
                  <a:txBody>
                    <a:bodyPr/>
                    <a:lstStyle/>
                    <a:p>
                      <a:endParaRPr lang="en-ID"/>
                    </a:p>
                  </a:txBody>
                  <a:tcPr/>
                </a:tc>
                <a:tc gridSpan="2">
                  <a:txBody>
                    <a:bodyPr/>
                    <a:lstStyle/>
                    <a:p>
                      <a:pPr algn="ctr" fontAlgn="ctr"/>
                      <a:r>
                        <a:rPr lang="en-ID" sz="1600" b="1" u="none" strike="noStrike" dirty="0">
                          <a:effectLst/>
                          <a:latin typeface="Tw Cen MT" panose="020B0602020104020603" pitchFamily="34" charset="0"/>
                        </a:rPr>
                        <a:t>s/d </a:t>
                      </a:r>
                      <a:r>
                        <a:rPr lang="en-ID" sz="1600" b="1" u="none" strike="noStrike" dirty="0" err="1">
                          <a:effectLst/>
                          <a:latin typeface="Tw Cen MT" panose="020B0602020104020603" pitchFamily="34" charset="0"/>
                        </a:rPr>
                        <a:t>Bulan</a:t>
                      </a:r>
                      <a:r>
                        <a:rPr lang="en-ID" sz="1600" b="1" u="none" strike="noStrike" dirty="0">
                          <a:effectLst/>
                          <a:latin typeface="Tw Cen MT" panose="020B0602020104020603" pitchFamily="34" charset="0"/>
                        </a:rPr>
                        <a:t> </a:t>
                      </a:r>
                      <a:r>
                        <a:rPr lang="en-ID" sz="1600" b="1" u="none" strike="noStrike" dirty="0" err="1">
                          <a:effectLst/>
                          <a:latin typeface="Tw Cen MT" panose="020B0602020104020603" pitchFamily="34" charset="0"/>
                        </a:rPr>
                        <a:t>Ini</a:t>
                      </a:r>
                      <a:endParaRPr lang="en-ID" sz="1600" b="1" i="0" u="none" strike="noStrike" dirty="0">
                        <a:solidFill>
                          <a:srgbClr val="000000"/>
                        </a:solidFill>
                        <a:effectLst/>
                        <a:latin typeface="Tw Cen MT" panose="020B0602020104020603" pitchFamily="34" charset="0"/>
                      </a:endParaRPr>
                    </a:p>
                  </a:txBody>
                  <a:tcPr marL="8873" marR="8873" marT="8873" marB="0" anchor="ctr"/>
                </a:tc>
                <a:tc hMerge="1">
                  <a:txBody>
                    <a:bodyPr/>
                    <a:lstStyle/>
                    <a:p>
                      <a:endParaRPr lang="en-ID"/>
                    </a:p>
                  </a:txBody>
                  <a:tcPr/>
                </a:tc>
                <a:extLst>
                  <a:ext uri="{0D108BD9-81ED-4DB2-BD59-A6C34878D82A}">
                    <a16:rowId xmlns:a16="http://schemas.microsoft.com/office/drawing/2014/main" val="2363711852"/>
                  </a:ext>
                </a:extLst>
              </a:tr>
              <a:tr h="212043">
                <a:tc vMerge="1">
                  <a:txBody>
                    <a:bodyPr/>
                    <a:lstStyle/>
                    <a:p>
                      <a:endParaRPr lang="en-ID"/>
                    </a:p>
                  </a:txBody>
                  <a:tcPr/>
                </a:tc>
                <a:tc vMerge="1">
                  <a:txBody>
                    <a:bodyPr/>
                    <a:lstStyle/>
                    <a:p>
                      <a:endParaRPr lang="en-ID"/>
                    </a:p>
                  </a:txBody>
                  <a:tcPr/>
                </a:tc>
                <a:tc vMerge="1">
                  <a:txBody>
                    <a:bodyPr/>
                    <a:lstStyle/>
                    <a:p>
                      <a:endParaRPr lang="en-ID"/>
                    </a:p>
                  </a:txBody>
                  <a:tcPr/>
                </a:tc>
                <a:tc>
                  <a:txBody>
                    <a:bodyPr/>
                    <a:lstStyle/>
                    <a:p>
                      <a:pPr algn="ctr" fontAlgn="ctr"/>
                      <a:r>
                        <a:rPr lang="en-ID" sz="1600" b="1" u="none" strike="noStrike">
                          <a:effectLst/>
                          <a:latin typeface="Tw Cen MT" panose="020B0602020104020603" pitchFamily="34" charset="0"/>
                        </a:rPr>
                        <a:t>K</a:t>
                      </a:r>
                      <a:endParaRPr lang="en-ID" sz="1600" b="1" i="0" u="none" strike="noStrike">
                        <a:solidFill>
                          <a:srgbClr val="000000"/>
                        </a:solidFill>
                        <a:effectLst/>
                        <a:latin typeface="Tw Cen MT" panose="020B0602020104020603" pitchFamily="34" charset="0"/>
                      </a:endParaRPr>
                    </a:p>
                  </a:txBody>
                  <a:tcPr marL="8873" marR="8873" marT="8873" marB="0" anchor="ctr"/>
                </a:tc>
                <a:tc>
                  <a:txBody>
                    <a:bodyPr/>
                    <a:lstStyle/>
                    <a:p>
                      <a:pPr algn="ctr" fontAlgn="ctr"/>
                      <a:r>
                        <a:rPr lang="en-ID" sz="1600" b="1" u="none" strike="noStrike">
                          <a:effectLst/>
                          <a:latin typeface="Tw Cen MT" panose="020B0602020104020603" pitchFamily="34" charset="0"/>
                        </a:rPr>
                        <a:t>K</a:t>
                      </a:r>
                      <a:endParaRPr lang="en-ID" sz="1600" b="1" i="0" u="none" strike="noStrike">
                        <a:solidFill>
                          <a:srgbClr val="000000"/>
                        </a:solidFill>
                        <a:effectLst/>
                        <a:latin typeface="Tw Cen MT" panose="020B0602020104020603" pitchFamily="34" charset="0"/>
                      </a:endParaRPr>
                    </a:p>
                  </a:txBody>
                  <a:tcPr marL="8873" marR="8873" marT="8873" marB="0" anchor="ctr"/>
                </a:tc>
                <a:tc>
                  <a:txBody>
                    <a:bodyPr/>
                    <a:lstStyle/>
                    <a:p>
                      <a:pPr algn="ctr" fontAlgn="ctr"/>
                      <a:r>
                        <a:rPr lang="en-ID" sz="1600" b="1" u="none" strike="noStrike" dirty="0">
                          <a:effectLst/>
                          <a:latin typeface="Tw Cen MT" panose="020B0602020104020603" pitchFamily="34" charset="0"/>
                        </a:rPr>
                        <a:t>Rp</a:t>
                      </a:r>
                      <a:endParaRPr lang="en-ID" sz="1600" b="1" i="0" u="none" strike="noStrike" dirty="0">
                        <a:solidFill>
                          <a:srgbClr val="000000"/>
                        </a:solidFill>
                        <a:effectLst/>
                        <a:latin typeface="Tw Cen MT" panose="020B0602020104020603" pitchFamily="34" charset="0"/>
                      </a:endParaRPr>
                    </a:p>
                  </a:txBody>
                  <a:tcPr marL="8873" marR="8873" marT="8873" marB="0" anchor="ctr"/>
                </a:tc>
                <a:extLst>
                  <a:ext uri="{0D108BD9-81ED-4DB2-BD59-A6C34878D82A}">
                    <a16:rowId xmlns:a16="http://schemas.microsoft.com/office/drawing/2014/main" val="3271874412"/>
                  </a:ext>
                </a:extLst>
              </a:tr>
              <a:tr h="424085">
                <a:tc>
                  <a:txBody>
                    <a:bodyPr/>
                    <a:lstStyle/>
                    <a:p>
                      <a:pPr algn="ctr" fontAlgn="ctr"/>
                      <a:r>
                        <a:rPr lang="en-ID" sz="1600" u="none" strike="noStrike" dirty="0">
                          <a:solidFill>
                            <a:schemeClr val="tx1"/>
                          </a:solidFill>
                          <a:effectLst/>
                          <a:latin typeface="Tw Cen MT" panose="020B0602020104020603" pitchFamily="34" charset="0"/>
                        </a:rPr>
                        <a:t> </a:t>
                      </a:r>
                      <a:endParaRPr lang="en-ID" sz="1600" b="1" i="0" u="none" strike="noStrike" dirty="0">
                        <a:solidFill>
                          <a:schemeClr val="tx1"/>
                        </a:solidFill>
                        <a:effectLst/>
                        <a:latin typeface="Tw Cen MT" panose="020B0602020104020603" pitchFamily="34" charset="0"/>
                      </a:endParaRPr>
                    </a:p>
                  </a:txBody>
                  <a:tcPr marL="8873" marR="8873" marT="8873" marB="0" anchor="ctr"/>
                </a:tc>
                <a:tc>
                  <a:txBody>
                    <a:bodyPr/>
                    <a:lstStyle/>
                    <a:p>
                      <a:pPr algn="l" fontAlgn="ctr"/>
                      <a:r>
                        <a:rPr lang="en-ID" sz="1600" u="none" strike="noStrike" dirty="0">
                          <a:effectLst/>
                          <a:latin typeface="Tw Cen MT" panose="020B0602020104020603" pitchFamily="34" charset="0"/>
                        </a:rPr>
                        <a:t>RSJD SURAKARTA</a:t>
                      </a:r>
                      <a:endParaRPr lang="en-ID" sz="1600" b="1" i="0" u="none" strike="noStrike" dirty="0">
                        <a:solidFill>
                          <a:srgbClr val="000000"/>
                        </a:solidFill>
                        <a:effectLst/>
                        <a:latin typeface="Tw Cen MT" panose="020B0602020104020603" pitchFamily="34" charset="0"/>
                      </a:endParaRPr>
                    </a:p>
                  </a:txBody>
                  <a:tcPr marL="8873" marR="8873" marT="8873" marB="0" anchor="ctr"/>
                </a:tc>
                <a:tc>
                  <a:txBody>
                    <a:bodyPr/>
                    <a:lstStyle/>
                    <a:p>
                      <a:pPr algn="r" fontAlgn="ctr"/>
                      <a:r>
                        <a:rPr lang="en-ID" sz="1600" u="none" strike="noStrike">
                          <a:effectLst/>
                          <a:latin typeface="Tw Cen MT" panose="020B0602020104020603" pitchFamily="34" charset="0"/>
                        </a:rPr>
                        <a:t>     143.250.143.000 </a:t>
                      </a:r>
                      <a:endParaRPr lang="en-ID" sz="1600" b="1" i="0" u="none" strike="noStrike">
                        <a:solidFill>
                          <a:srgbClr val="000000"/>
                        </a:solidFill>
                        <a:effectLst/>
                        <a:latin typeface="Tw Cen MT" panose="020B0602020104020603" pitchFamily="34" charset="0"/>
                      </a:endParaRPr>
                    </a:p>
                  </a:txBody>
                  <a:tcPr marL="8873" marR="8873" marT="8873" marB="0" anchor="ctr"/>
                </a:tc>
                <a:tc>
                  <a:txBody>
                    <a:bodyPr/>
                    <a:lstStyle/>
                    <a:p>
                      <a:pPr algn="ctr" fontAlgn="ctr"/>
                      <a:r>
                        <a:rPr lang="en-ID" sz="1600" u="none" strike="noStrike">
                          <a:effectLst/>
                          <a:latin typeface="Tw Cen MT" panose="020B0602020104020603" pitchFamily="34" charset="0"/>
                        </a:rPr>
                        <a:t>67,51</a:t>
                      </a:r>
                      <a:endParaRPr lang="en-ID" sz="1600" b="1" i="0" u="none" strike="noStrike">
                        <a:solidFill>
                          <a:srgbClr val="000000"/>
                        </a:solidFill>
                        <a:effectLst/>
                        <a:latin typeface="Tw Cen MT" panose="020B0602020104020603" pitchFamily="34" charset="0"/>
                      </a:endParaRPr>
                    </a:p>
                  </a:txBody>
                  <a:tcPr marL="8873" marR="8873" marT="8873" marB="0" anchor="ctr"/>
                </a:tc>
                <a:tc>
                  <a:txBody>
                    <a:bodyPr/>
                    <a:lstStyle/>
                    <a:p>
                      <a:pPr algn="ctr" fontAlgn="ctr"/>
                      <a:r>
                        <a:rPr lang="en-ID" sz="1600" u="none" strike="noStrike">
                          <a:effectLst/>
                          <a:latin typeface="Tw Cen MT" panose="020B0602020104020603" pitchFamily="34" charset="0"/>
                        </a:rPr>
                        <a:t>51,75</a:t>
                      </a:r>
                      <a:endParaRPr lang="en-ID" sz="1600" b="1" i="0" u="none" strike="noStrike">
                        <a:solidFill>
                          <a:srgbClr val="000000"/>
                        </a:solidFill>
                        <a:effectLst/>
                        <a:latin typeface="Tw Cen MT" panose="020B0602020104020603" pitchFamily="34" charset="0"/>
                      </a:endParaRPr>
                    </a:p>
                  </a:txBody>
                  <a:tcPr marL="8873" marR="8873" marT="8873" marB="0" anchor="ctr"/>
                </a:tc>
                <a:tc>
                  <a:txBody>
                    <a:bodyPr/>
                    <a:lstStyle/>
                    <a:p>
                      <a:pPr algn="r" fontAlgn="ctr"/>
                      <a:r>
                        <a:rPr lang="en-ID" sz="1600" u="none" strike="noStrike">
                          <a:effectLst/>
                          <a:latin typeface="Tw Cen MT" panose="020B0602020104020603" pitchFamily="34" charset="0"/>
                        </a:rPr>
                        <a:t>      74.138.178.908 </a:t>
                      </a:r>
                      <a:endParaRPr lang="en-ID" sz="1600" b="1" i="0" u="none" strike="noStrike">
                        <a:solidFill>
                          <a:srgbClr val="000000"/>
                        </a:solidFill>
                        <a:effectLst/>
                        <a:latin typeface="Tw Cen MT" panose="020B0602020104020603" pitchFamily="34" charset="0"/>
                      </a:endParaRPr>
                    </a:p>
                  </a:txBody>
                  <a:tcPr marL="8873" marR="8873" marT="8873" marB="0" anchor="ctr"/>
                </a:tc>
                <a:extLst>
                  <a:ext uri="{0D108BD9-81ED-4DB2-BD59-A6C34878D82A}">
                    <a16:rowId xmlns:a16="http://schemas.microsoft.com/office/drawing/2014/main" val="3642508496"/>
                  </a:ext>
                </a:extLst>
              </a:tr>
              <a:tr h="424085">
                <a:tc>
                  <a:txBody>
                    <a:bodyPr/>
                    <a:lstStyle/>
                    <a:p>
                      <a:pPr algn="ctr" fontAlgn="ctr"/>
                      <a:r>
                        <a:rPr lang="en-ID" sz="1600" u="none" strike="noStrike" dirty="0">
                          <a:solidFill>
                            <a:schemeClr val="tx1"/>
                          </a:solidFill>
                          <a:effectLst/>
                          <a:latin typeface="Tw Cen MT" panose="020B0602020104020603" pitchFamily="34" charset="0"/>
                        </a:rPr>
                        <a:t>P</a:t>
                      </a:r>
                      <a:endParaRPr lang="en-ID" sz="1600" b="1" i="0" u="none" strike="noStrike" dirty="0">
                        <a:solidFill>
                          <a:schemeClr val="tx1"/>
                        </a:solidFill>
                        <a:effectLst/>
                        <a:latin typeface="Tw Cen MT" panose="020B0602020104020603" pitchFamily="34" charset="0"/>
                      </a:endParaRPr>
                    </a:p>
                  </a:txBody>
                  <a:tcPr marL="8873" marR="8873" marT="8873" marB="0" anchor="ctr"/>
                </a:tc>
                <a:tc>
                  <a:txBody>
                    <a:bodyPr/>
                    <a:lstStyle/>
                    <a:p>
                      <a:pPr algn="l" fontAlgn="ctr"/>
                      <a:r>
                        <a:rPr lang="en-ID" sz="1600" u="none" strike="noStrike" dirty="0">
                          <a:effectLst/>
                          <a:latin typeface="Tw Cen MT" panose="020B0602020104020603" pitchFamily="34" charset="0"/>
                        </a:rPr>
                        <a:t>PROGRAM PENUNJANGURUSAN PEMERINTAHAN DAERAH</a:t>
                      </a:r>
                      <a:endParaRPr lang="en-ID" sz="1600" b="1" i="0" u="none" strike="noStrike" dirty="0">
                        <a:solidFill>
                          <a:srgbClr val="000000"/>
                        </a:solidFill>
                        <a:effectLst/>
                        <a:latin typeface="Tw Cen MT" panose="020B0602020104020603" pitchFamily="34" charset="0"/>
                      </a:endParaRPr>
                    </a:p>
                  </a:txBody>
                  <a:tcPr marL="8873" marR="8873" marT="8873" marB="0" anchor="ctr"/>
                </a:tc>
                <a:tc>
                  <a:txBody>
                    <a:bodyPr/>
                    <a:lstStyle/>
                    <a:p>
                      <a:pPr algn="r" fontAlgn="ctr"/>
                      <a:r>
                        <a:rPr lang="en-ID" sz="1600" u="none" strike="noStrike">
                          <a:effectLst/>
                          <a:latin typeface="Tw Cen MT" panose="020B0602020104020603" pitchFamily="34" charset="0"/>
                        </a:rPr>
                        <a:t>       72.935.143.000 </a:t>
                      </a:r>
                      <a:endParaRPr lang="en-ID" sz="1600" b="1" i="0" u="none" strike="noStrike">
                        <a:solidFill>
                          <a:srgbClr val="000000"/>
                        </a:solidFill>
                        <a:effectLst/>
                        <a:latin typeface="Tw Cen MT" panose="020B0602020104020603" pitchFamily="34" charset="0"/>
                      </a:endParaRPr>
                    </a:p>
                  </a:txBody>
                  <a:tcPr marL="8873" marR="8873" marT="8873" marB="0" anchor="ctr"/>
                </a:tc>
                <a:tc>
                  <a:txBody>
                    <a:bodyPr/>
                    <a:lstStyle/>
                    <a:p>
                      <a:pPr algn="ctr" fontAlgn="ctr"/>
                      <a:r>
                        <a:rPr lang="en-ID" sz="1600" u="none" strike="noStrike">
                          <a:effectLst/>
                          <a:latin typeface="Tw Cen MT" panose="020B0602020104020603" pitchFamily="34" charset="0"/>
                        </a:rPr>
                        <a:t>78,58</a:t>
                      </a:r>
                      <a:endParaRPr lang="en-ID" sz="1600" b="1" i="0" u="none" strike="noStrike">
                        <a:solidFill>
                          <a:srgbClr val="000000"/>
                        </a:solidFill>
                        <a:effectLst/>
                        <a:latin typeface="Tw Cen MT" panose="020B0602020104020603" pitchFamily="34" charset="0"/>
                      </a:endParaRPr>
                    </a:p>
                  </a:txBody>
                  <a:tcPr marL="8873" marR="8873" marT="8873" marB="0" anchor="ctr"/>
                </a:tc>
                <a:tc>
                  <a:txBody>
                    <a:bodyPr/>
                    <a:lstStyle/>
                    <a:p>
                      <a:pPr algn="ctr" fontAlgn="ctr"/>
                      <a:r>
                        <a:rPr lang="en-ID" sz="1600" u="none" strike="noStrike">
                          <a:effectLst/>
                          <a:latin typeface="Tw Cen MT" panose="020B0602020104020603" pitchFamily="34" charset="0"/>
                        </a:rPr>
                        <a:t>61,27</a:t>
                      </a:r>
                      <a:endParaRPr lang="en-ID" sz="1600" b="1" i="0" u="none" strike="noStrike">
                        <a:solidFill>
                          <a:srgbClr val="000000"/>
                        </a:solidFill>
                        <a:effectLst/>
                        <a:latin typeface="Tw Cen MT" panose="020B0602020104020603" pitchFamily="34" charset="0"/>
                      </a:endParaRPr>
                    </a:p>
                  </a:txBody>
                  <a:tcPr marL="8873" marR="8873" marT="8873" marB="0" anchor="ctr"/>
                </a:tc>
                <a:tc>
                  <a:txBody>
                    <a:bodyPr/>
                    <a:lstStyle/>
                    <a:p>
                      <a:pPr algn="r" fontAlgn="ctr"/>
                      <a:r>
                        <a:rPr lang="en-ID" sz="1600" u="none" strike="noStrike">
                          <a:effectLst/>
                          <a:latin typeface="Tw Cen MT" panose="020B0602020104020603" pitchFamily="34" charset="0"/>
                        </a:rPr>
                        <a:t>      44.689.794.140 </a:t>
                      </a:r>
                      <a:endParaRPr lang="en-ID" sz="1600" b="1" i="0" u="none" strike="noStrike">
                        <a:solidFill>
                          <a:srgbClr val="000000"/>
                        </a:solidFill>
                        <a:effectLst/>
                        <a:latin typeface="Tw Cen MT" panose="020B0602020104020603" pitchFamily="34" charset="0"/>
                      </a:endParaRPr>
                    </a:p>
                  </a:txBody>
                  <a:tcPr marL="8873" marR="8873" marT="8873" marB="0" anchor="ctr"/>
                </a:tc>
                <a:extLst>
                  <a:ext uri="{0D108BD9-81ED-4DB2-BD59-A6C34878D82A}">
                    <a16:rowId xmlns:a16="http://schemas.microsoft.com/office/drawing/2014/main" val="1054837290"/>
                  </a:ext>
                </a:extLst>
              </a:tr>
              <a:tr h="212043">
                <a:tc>
                  <a:txBody>
                    <a:bodyPr/>
                    <a:lstStyle/>
                    <a:p>
                      <a:pPr algn="ctr" fontAlgn="ctr"/>
                      <a:r>
                        <a:rPr lang="en-ID" sz="1600" u="none" strike="noStrike">
                          <a:solidFill>
                            <a:schemeClr val="tx1"/>
                          </a:solidFill>
                          <a:effectLst/>
                          <a:latin typeface="Tw Cen MT" panose="020B0602020104020603" pitchFamily="34" charset="0"/>
                        </a:rPr>
                        <a:t>K</a:t>
                      </a:r>
                      <a:endParaRPr lang="en-ID" sz="1600" b="0" i="0" u="none" strike="noStrike">
                        <a:solidFill>
                          <a:schemeClr val="tx1"/>
                        </a:solidFill>
                        <a:effectLst/>
                        <a:latin typeface="Tw Cen MT" panose="020B0602020104020603" pitchFamily="34" charset="0"/>
                      </a:endParaRPr>
                    </a:p>
                  </a:txBody>
                  <a:tcPr marL="8873" marR="8873" marT="8873" marB="0" anchor="ctr"/>
                </a:tc>
                <a:tc>
                  <a:txBody>
                    <a:bodyPr/>
                    <a:lstStyle/>
                    <a:p>
                      <a:pPr algn="l" fontAlgn="ctr"/>
                      <a:r>
                        <a:rPr lang="en-ID" sz="1600" u="none" strike="noStrike">
                          <a:effectLst/>
                          <a:latin typeface="Tw Cen MT" panose="020B0602020104020603" pitchFamily="34" charset="0"/>
                        </a:rPr>
                        <a:t>Administrasi Keuangan</a:t>
                      </a:r>
                      <a:endParaRPr lang="en-ID" sz="1600" b="0" i="0" u="none" strike="noStrike">
                        <a:solidFill>
                          <a:srgbClr val="000000"/>
                        </a:solidFill>
                        <a:effectLst/>
                        <a:latin typeface="Tw Cen MT" panose="020B0602020104020603" pitchFamily="34" charset="0"/>
                      </a:endParaRPr>
                    </a:p>
                  </a:txBody>
                  <a:tcPr marL="8873" marR="8873" marT="8873" marB="0" anchor="ctr"/>
                </a:tc>
                <a:tc>
                  <a:txBody>
                    <a:bodyPr/>
                    <a:lstStyle/>
                    <a:p>
                      <a:pPr algn="r" fontAlgn="ctr"/>
                      <a:r>
                        <a:rPr lang="en-ID" sz="1600" u="none" strike="noStrike">
                          <a:effectLst/>
                          <a:latin typeface="Tw Cen MT" panose="020B0602020104020603" pitchFamily="34" charset="0"/>
                        </a:rPr>
                        <a:t>        72.935.143.000 </a:t>
                      </a:r>
                      <a:endParaRPr lang="en-ID" sz="1600" b="0" i="0" u="none" strike="noStrike">
                        <a:solidFill>
                          <a:srgbClr val="000000"/>
                        </a:solidFill>
                        <a:effectLst/>
                        <a:latin typeface="Tw Cen MT" panose="020B0602020104020603" pitchFamily="34" charset="0"/>
                      </a:endParaRPr>
                    </a:p>
                  </a:txBody>
                  <a:tcPr marL="8873" marR="8873" marT="8873" marB="0" anchor="ctr"/>
                </a:tc>
                <a:tc>
                  <a:txBody>
                    <a:bodyPr/>
                    <a:lstStyle/>
                    <a:p>
                      <a:pPr algn="ctr" fontAlgn="ctr"/>
                      <a:r>
                        <a:rPr lang="en-ID" sz="1600" u="none" strike="noStrike">
                          <a:effectLst/>
                          <a:latin typeface="Tw Cen MT" panose="020B0602020104020603" pitchFamily="34" charset="0"/>
                        </a:rPr>
                        <a:t>78,58</a:t>
                      </a:r>
                      <a:endParaRPr lang="en-ID" sz="1600" b="0" i="0" u="none" strike="noStrike">
                        <a:solidFill>
                          <a:srgbClr val="000000"/>
                        </a:solidFill>
                        <a:effectLst/>
                        <a:latin typeface="Tw Cen MT" panose="020B0602020104020603" pitchFamily="34" charset="0"/>
                      </a:endParaRPr>
                    </a:p>
                  </a:txBody>
                  <a:tcPr marL="8873" marR="8873" marT="8873" marB="0" anchor="ctr"/>
                </a:tc>
                <a:tc>
                  <a:txBody>
                    <a:bodyPr/>
                    <a:lstStyle/>
                    <a:p>
                      <a:pPr algn="ctr" fontAlgn="ctr"/>
                      <a:r>
                        <a:rPr lang="en-ID" sz="1600" u="none" strike="noStrike">
                          <a:effectLst/>
                          <a:latin typeface="Tw Cen MT" panose="020B0602020104020603" pitchFamily="34" charset="0"/>
                        </a:rPr>
                        <a:t>61,27</a:t>
                      </a:r>
                      <a:endParaRPr lang="en-ID" sz="1600" b="0" i="0" u="none" strike="noStrike">
                        <a:solidFill>
                          <a:srgbClr val="000000"/>
                        </a:solidFill>
                        <a:effectLst/>
                        <a:latin typeface="Tw Cen MT" panose="020B0602020104020603" pitchFamily="34" charset="0"/>
                      </a:endParaRPr>
                    </a:p>
                  </a:txBody>
                  <a:tcPr marL="8873" marR="8873" marT="8873" marB="0" anchor="ctr"/>
                </a:tc>
                <a:tc>
                  <a:txBody>
                    <a:bodyPr/>
                    <a:lstStyle/>
                    <a:p>
                      <a:pPr algn="r" fontAlgn="ctr"/>
                      <a:r>
                        <a:rPr lang="en-ID" sz="1600" u="none" strike="noStrike">
                          <a:effectLst/>
                          <a:latin typeface="Tw Cen MT" panose="020B0602020104020603" pitchFamily="34" charset="0"/>
                        </a:rPr>
                        <a:t>       44.689.794.140 </a:t>
                      </a:r>
                      <a:endParaRPr lang="en-ID" sz="1600" b="0" i="0" u="none" strike="noStrike">
                        <a:solidFill>
                          <a:srgbClr val="000000"/>
                        </a:solidFill>
                        <a:effectLst/>
                        <a:latin typeface="Tw Cen MT" panose="020B0602020104020603" pitchFamily="34" charset="0"/>
                      </a:endParaRPr>
                    </a:p>
                  </a:txBody>
                  <a:tcPr marL="8873" marR="8873" marT="8873" marB="0" anchor="ctr"/>
                </a:tc>
                <a:extLst>
                  <a:ext uri="{0D108BD9-81ED-4DB2-BD59-A6C34878D82A}">
                    <a16:rowId xmlns:a16="http://schemas.microsoft.com/office/drawing/2014/main" val="426785038"/>
                  </a:ext>
                </a:extLst>
              </a:tr>
              <a:tr h="212043">
                <a:tc>
                  <a:txBody>
                    <a:bodyPr/>
                    <a:lstStyle/>
                    <a:p>
                      <a:pPr algn="ctr" fontAlgn="ctr"/>
                      <a:r>
                        <a:rPr lang="en-ID" sz="1600" u="none" strike="noStrike" dirty="0">
                          <a:solidFill>
                            <a:schemeClr val="tx1"/>
                          </a:solidFill>
                          <a:effectLst/>
                          <a:latin typeface="Tw Cen MT" panose="020B0602020104020603" pitchFamily="34" charset="0"/>
                        </a:rPr>
                        <a:t>SK</a:t>
                      </a:r>
                      <a:endParaRPr lang="en-ID" sz="1600" b="0" i="0" u="none" strike="noStrike" dirty="0">
                        <a:solidFill>
                          <a:schemeClr val="tx1"/>
                        </a:solidFill>
                        <a:effectLst/>
                        <a:latin typeface="Tw Cen MT" panose="020B0602020104020603" pitchFamily="34" charset="0"/>
                      </a:endParaRPr>
                    </a:p>
                  </a:txBody>
                  <a:tcPr marL="8873" marR="8873" marT="8873" marB="0" anchor="ctr"/>
                </a:tc>
                <a:tc>
                  <a:txBody>
                    <a:bodyPr/>
                    <a:lstStyle/>
                    <a:p>
                      <a:pPr algn="l" fontAlgn="ctr"/>
                      <a:r>
                        <a:rPr lang="en-ID" sz="1600" u="none" strike="noStrike">
                          <a:effectLst/>
                          <a:latin typeface="Tw Cen MT" panose="020B0602020104020603" pitchFamily="34" charset="0"/>
                        </a:rPr>
                        <a:t>Penyediaan Gaji dan Tunjangan ASN **</a:t>
                      </a:r>
                      <a:endParaRPr lang="en-ID" sz="1600" b="0" i="0" u="none" strike="noStrike">
                        <a:solidFill>
                          <a:srgbClr val="000000"/>
                        </a:solidFill>
                        <a:effectLst/>
                        <a:latin typeface="Tw Cen MT" panose="020B0602020104020603" pitchFamily="34" charset="0"/>
                      </a:endParaRPr>
                    </a:p>
                  </a:txBody>
                  <a:tcPr marL="8873" marR="8873" marT="8873" marB="0" anchor="ctr"/>
                </a:tc>
                <a:tc>
                  <a:txBody>
                    <a:bodyPr/>
                    <a:lstStyle/>
                    <a:p>
                      <a:pPr algn="r" fontAlgn="ctr"/>
                      <a:r>
                        <a:rPr lang="en-ID" sz="1600" u="none" strike="noStrike">
                          <a:effectLst/>
                          <a:latin typeface="Tw Cen MT" panose="020B0602020104020603" pitchFamily="34" charset="0"/>
                        </a:rPr>
                        <a:t>        72.935.143.000 </a:t>
                      </a:r>
                      <a:endParaRPr lang="en-ID" sz="1600" b="0" i="0" u="none" strike="noStrike">
                        <a:solidFill>
                          <a:srgbClr val="000000"/>
                        </a:solidFill>
                        <a:effectLst/>
                        <a:latin typeface="Tw Cen MT" panose="020B0602020104020603" pitchFamily="34" charset="0"/>
                      </a:endParaRPr>
                    </a:p>
                  </a:txBody>
                  <a:tcPr marL="8873" marR="8873" marT="8873" marB="0" anchor="ctr"/>
                </a:tc>
                <a:tc>
                  <a:txBody>
                    <a:bodyPr/>
                    <a:lstStyle/>
                    <a:p>
                      <a:pPr algn="ctr" fontAlgn="ctr"/>
                      <a:r>
                        <a:rPr lang="en-ID" sz="1600" u="none" strike="noStrike">
                          <a:effectLst/>
                          <a:latin typeface="Tw Cen MT" panose="020B0602020104020603" pitchFamily="34" charset="0"/>
                        </a:rPr>
                        <a:t>78,58</a:t>
                      </a:r>
                      <a:endParaRPr lang="en-ID" sz="1600" b="0" i="0" u="none" strike="noStrike">
                        <a:solidFill>
                          <a:srgbClr val="000000"/>
                        </a:solidFill>
                        <a:effectLst/>
                        <a:latin typeface="Tw Cen MT" panose="020B0602020104020603" pitchFamily="34" charset="0"/>
                      </a:endParaRPr>
                    </a:p>
                  </a:txBody>
                  <a:tcPr marL="8873" marR="8873" marT="8873" marB="0" anchor="ctr"/>
                </a:tc>
                <a:tc>
                  <a:txBody>
                    <a:bodyPr/>
                    <a:lstStyle/>
                    <a:p>
                      <a:pPr algn="ctr" fontAlgn="ctr"/>
                      <a:r>
                        <a:rPr lang="en-ID" sz="1600" u="none" strike="noStrike">
                          <a:effectLst/>
                          <a:latin typeface="Tw Cen MT" panose="020B0602020104020603" pitchFamily="34" charset="0"/>
                        </a:rPr>
                        <a:t>61,27</a:t>
                      </a:r>
                      <a:endParaRPr lang="en-ID" sz="1600" b="0" i="0" u="none" strike="noStrike">
                        <a:solidFill>
                          <a:srgbClr val="000000"/>
                        </a:solidFill>
                        <a:effectLst/>
                        <a:latin typeface="Tw Cen MT" panose="020B0602020104020603" pitchFamily="34" charset="0"/>
                      </a:endParaRPr>
                    </a:p>
                  </a:txBody>
                  <a:tcPr marL="8873" marR="8873" marT="8873" marB="0" anchor="ctr"/>
                </a:tc>
                <a:tc>
                  <a:txBody>
                    <a:bodyPr/>
                    <a:lstStyle/>
                    <a:p>
                      <a:pPr algn="r" fontAlgn="ctr"/>
                      <a:r>
                        <a:rPr lang="en-ID" sz="1600" u="none" strike="noStrike">
                          <a:effectLst/>
                          <a:latin typeface="Tw Cen MT" panose="020B0602020104020603" pitchFamily="34" charset="0"/>
                        </a:rPr>
                        <a:t>       44.689.794.140 </a:t>
                      </a:r>
                      <a:endParaRPr lang="en-ID" sz="1600" b="0" i="0" u="none" strike="noStrike">
                        <a:solidFill>
                          <a:srgbClr val="000000"/>
                        </a:solidFill>
                        <a:effectLst/>
                        <a:latin typeface="Tw Cen MT" panose="020B0602020104020603" pitchFamily="34" charset="0"/>
                      </a:endParaRPr>
                    </a:p>
                  </a:txBody>
                  <a:tcPr marL="8873" marR="8873" marT="8873" marB="0" anchor="ctr"/>
                </a:tc>
                <a:extLst>
                  <a:ext uri="{0D108BD9-81ED-4DB2-BD59-A6C34878D82A}">
                    <a16:rowId xmlns:a16="http://schemas.microsoft.com/office/drawing/2014/main" val="544854117"/>
                  </a:ext>
                </a:extLst>
              </a:tr>
              <a:tr h="636129">
                <a:tc>
                  <a:txBody>
                    <a:bodyPr/>
                    <a:lstStyle/>
                    <a:p>
                      <a:pPr algn="ctr" fontAlgn="ctr"/>
                      <a:r>
                        <a:rPr lang="en-ID" sz="1600" u="none" strike="noStrike" dirty="0">
                          <a:solidFill>
                            <a:schemeClr val="tx1"/>
                          </a:solidFill>
                          <a:effectLst/>
                          <a:latin typeface="Tw Cen MT" panose="020B0602020104020603" pitchFamily="34" charset="0"/>
                        </a:rPr>
                        <a:t>P</a:t>
                      </a:r>
                      <a:endParaRPr lang="en-ID" sz="1600" b="1" i="0" u="none" strike="noStrike" dirty="0">
                        <a:solidFill>
                          <a:schemeClr val="tx1"/>
                        </a:solidFill>
                        <a:effectLst/>
                        <a:latin typeface="Tw Cen MT" panose="020B0602020104020603" pitchFamily="34" charset="0"/>
                      </a:endParaRPr>
                    </a:p>
                  </a:txBody>
                  <a:tcPr marL="8873" marR="8873" marT="8873" marB="0" anchor="ctr"/>
                </a:tc>
                <a:tc>
                  <a:txBody>
                    <a:bodyPr/>
                    <a:lstStyle/>
                    <a:p>
                      <a:pPr algn="l" fontAlgn="ctr"/>
                      <a:r>
                        <a:rPr lang="sv-SE" sz="1600" u="none" strike="noStrike">
                          <a:effectLst/>
                          <a:latin typeface="Tw Cen MT" panose="020B0602020104020603" pitchFamily="34" charset="0"/>
                        </a:rPr>
                        <a:t>PROGRAM PEMENUHAN UPAYA KESEHATAN PERORANGAN DAN UPAYA KESEHATAN MASYARAKAT</a:t>
                      </a:r>
                      <a:endParaRPr lang="sv-SE" sz="1600" b="1" i="0" u="none" strike="noStrike">
                        <a:solidFill>
                          <a:srgbClr val="000000"/>
                        </a:solidFill>
                        <a:effectLst/>
                        <a:latin typeface="Tw Cen MT" panose="020B0602020104020603" pitchFamily="34" charset="0"/>
                      </a:endParaRPr>
                    </a:p>
                  </a:txBody>
                  <a:tcPr marL="8873" marR="8873" marT="8873" marB="0" anchor="ctr"/>
                </a:tc>
                <a:tc>
                  <a:txBody>
                    <a:bodyPr/>
                    <a:lstStyle/>
                    <a:p>
                      <a:pPr algn="r" fontAlgn="ctr"/>
                      <a:r>
                        <a:rPr lang="en-ID" sz="1600" u="none" strike="noStrike">
                          <a:effectLst/>
                          <a:latin typeface="Tw Cen MT" panose="020B0602020104020603" pitchFamily="34" charset="0"/>
                        </a:rPr>
                        <a:t>       70.175.000.000 </a:t>
                      </a:r>
                      <a:endParaRPr lang="en-ID" sz="1600" b="1" i="0" u="none" strike="noStrike">
                        <a:solidFill>
                          <a:srgbClr val="000000"/>
                        </a:solidFill>
                        <a:effectLst/>
                        <a:latin typeface="Tw Cen MT" panose="020B0602020104020603" pitchFamily="34" charset="0"/>
                      </a:endParaRPr>
                    </a:p>
                  </a:txBody>
                  <a:tcPr marL="8873" marR="8873" marT="8873" marB="0" anchor="ctr"/>
                </a:tc>
                <a:tc>
                  <a:txBody>
                    <a:bodyPr/>
                    <a:lstStyle/>
                    <a:p>
                      <a:pPr algn="ctr" fontAlgn="ctr"/>
                      <a:r>
                        <a:rPr lang="en-ID" sz="1600" u="none" strike="noStrike">
                          <a:effectLst/>
                          <a:latin typeface="Tw Cen MT" panose="020B0602020104020603" pitchFamily="34" charset="0"/>
                        </a:rPr>
                        <a:t>55,99</a:t>
                      </a:r>
                      <a:endParaRPr lang="en-ID" sz="1600" b="1" i="0" u="none" strike="noStrike">
                        <a:solidFill>
                          <a:srgbClr val="000000"/>
                        </a:solidFill>
                        <a:effectLst/>
                        <a:latin typeface="Tw Cen MT" panose="020B0602020104020603" pitchFamily="34" charset="0"/>
                      </a:endParaRPr>
                    </a:p>
                  </a:txBody>
                  <a:tcPr marL="8873" marR="8873" marT="8873" marB="0" anchor="ctr"/>
                </a:tc>
                <a:tc>
                  <a:txBody>
                    <a:bodyPr/>
                    <a:lstStyle/>
                    <a:p>
                      <a:pPr algn="ctr" fontAlgn="ctr"/>
                      <a:r>
                        <a:rPr lang="en-ID" sz="1600" u="none" strike="noStrike">
                          <a:effectLst/>
                          <a:latin typeface="Tw Cen MT" panose="020B0602020104020603" pitchFamily="34" charset="0"/>
                        </a:rPr>
                        <a:t>41,84</a:t>
                      </a:r>
                      <a:endParaRPr lang="en-ID" sz="1600" b="1" i="0" u="none" strike="noStrike">
                        <a:solidFill>
                          <a:srgbClr val="000000"/>
                        </a:solidFill>
                        <a:effectLst/>
                        <a:latin typeface="Tw Cen MT" panose="020B0602020104020603" pitchFamily="34" charset="0"/>
                      </a:endParaRPr>
                    </a:p>
                  </a:txBody>
                  <a:tcPr marL="8873" marR="8873" marT="8873" marB="0" anchor="ctr"/>
                </a:tc>
                <a:tc>
                  <a:txBody>
                    <a:bodyPr/>
                    <a:lstStyle/>
                    <a:p>
                      <a:pPr algn="r" fontAlgn="ctr"/>
                      <a:r>
                        <a:rPr lang="en-ID" sz="1600" u="none" strike="noStrike">
                          <a:effectLst/>
                          <a:latin typeface="Tw Cen MT" panose="020B0602020104020603" pitchFamily="34" charset="0"/>
                        </a:rPr>
                        <a:t>      29.361.483.884 </a:t>
                      </a:r>
                      <a:endParaRPr lang="en-ID" sz="1600" b="1" i="0" u="none" strike="noStrike">
                        <a:solidFill>
                          <a:srgbClr val="000000"/>
                        </a:solidFill>
                        <a:effectLst/>
                        <a:latin typeface="Tw Cen MT" panose="020B0602020104020603" pitchFamily="34" charset="0"/>
                      </a:endParaRPr>
                    </a:p>
                  </a:txBody>
                  <a:tcPr marL="8873" marR="8873" marT="8873" marB="0" anchor="ctr"/>
                </a:tc>
                <a:extLst>
                  <a:ext uri="{0D108BD9-81ED-4DB2-BD59-A6C34878D82A}">
                    <a16:rowId xmlns:a16="http://schemas.microsoft.com/office/drawing/2014/main" val="1073350136"/>
                  </a:ext>
                </a:extLst>
              </a:tr>
              <a:tr h="848172">
                <a:tc>
                  <a:txBody>
                    <a:bodyPr/>
                    <a:lstStyle/>
                    <a:p>
                      <a:pPr algn="ctr" fontAlgn="ctr"/>
                      <a:r>
                        <a:rPr lang="en-ID" sz="1600" u="none" strike="noStrike" dirty="0">
                          <a:solidFill>
                            <a:schemeClr val="tx1"/>
                          </a:solidFill>
                          <a:effectLst/>
                          <a:latin typeface="Tw Cen MT" panose="020B0602020104020603" pitchFamily="34" charset="0"/>
                        </a:rPr>
                        <a:t>K</a:t>
                      </a:r>
                      <a:endParaRPr lang="en-ID" sz="1600" b="0" i="0" u="none" strike="noStrike" dirty="0">
                        <a:solidFill>
                          <a:schemeClr val="tx1"/>
                        </a:solidFill>
                        <a:effectLst/>
                        <a:latin typeface="Tw Cen MT" panose="020B0602020104020603" pitchFamily="34" charset="0"/>
                      </a:endParaRPr>
                    </a:p>
                  </a:txBody>
                  <a:tcPr marL="8873" marR="8873" marT="8873" marB="0" anchor="ctr"/>
                </a:tc>
                <a:tc>
                  <a:txBody>
                    <a:bodyPr/>
                    <a:lstStyle/>
                    <a:p>
                      <a:pPr algn="l" fontAlgn="ctr"/>
                      <a:r>
                        <a:rPr lang="en-ID" sz="1600" u="none" strike="noStrike">
                          <a:effectLst/>
                          <a:latin typeface="Tw Cen MT" panose="020B0602020104020603" pitchFamily="34" charset="0"/>
                        </a:rPr>
                        <a:t>Penyediaan Fasilitas Pelayanan, Sarana, Prasarana dan Alat Kesehatan untuk UKP Rujukan, UKM dan UKM Rujukan Tingkat Daerah Provinsi</a:t>
                      </a:r>
                      <a:endParaRPr lang="en-ID" sz="1600" b="0" i="0" u="none" strike="noStrike">
                        <a:solidFill>
                          <a:srgbClr val="000000"/>
                        </a:solidFill>
                        <a:effectLst/>
                        <a:latin typeface="Tw Cen MT" panose="020B0602020104020603" pitchFamily="34" charset="0"/>
                      </a:endParaRPr>
                    </a:p>
                  </a:txBody>
                  <a:tcPr marL="8873" marR="8873" marT="8873" marB="0" anchor="ctr"/>
                </a:tc>
                <a:tc>
                  <a:txBody>
                    <a:bodyPr/>
                    <a:lstStyle/>
                    <a:p>
                      <a:pPr algn="r" fontAlgn="ctr"/>
                      <a:r>
                        <a:rPr lang="en-ID" sz="1600" u="none" strike="noStrike" dirty="0">
                          <a:effectLst/>
                          <a:latin typeface="Tw Cen MT" panose="020B0602020104020603" pitchFamily="34" charset="0"/>
                        </a:rPr>
                        <a:t>        31.250.000.000 </a:t>
                      </a:r>
                      <a:endParaRPr lang="en-ID" sz="1600" b="0" i="0" u="none" strike="noStrike" dirty="0">
                        <a:solidFill>
                          <a:srgbClr val="000000"/>
                        </a:solidFill>
                        <a:effectLst/>
                        <a:latin typeface="Tw Cen MT" panose="020B0602020104020603" pitchFamily="34" charset="0"/>
                      </a:endParaRPr>
                    </a:p>
                  </a:txBody>
                  <a:tcPr marL="8873" marR="8873" marT="8873" marB="0" anchor="ctr"/>
                </a:tc>
                <a:tc>
                  <a:txBody>
                    <a:bodyPr/>
                    <a:lstStyle/>
                    <a:p>
                      <a:pPr algn="ctr" fontAlgn="ctr"/>
                      <a:r>
                        <a:rPr lang="en-ID" sz="1600" u="none" strike="noStrike">
                          <a:effectLst/>
                          <a:latin typeface="Tw Cen MT" panose="020B0602020104020603" pitchFamily="34" charset="0"/>
                        </a:rPr>
                        <a:t>32,16</a:t>
                      </a:r>
                      <a:endParaRPr lang="en-ID" sz="1600" b="0" i="0" u="none" strike="noStrike">
                        <a:solidFill>
                          <a:srgbClr val="000000"/>
                        </a:solidFill>
                        <a:effectLst/>
                        <a:latin typeface="Tw Cen MT" panose="020B0602020104020603" pitchFamily="34" charset="0"/>
                      </a:endParaRPr>
                    </a:p>
                  </a:txBody>
                  <a:tcPr marL="8873" marR="8873" marT="8873" marB="0" anchor="ctr"/>
                </a:tc>
                <a:tc>
                  <a:txBody>
                    <a:bodyPr/>
                    <a:lstStyle/>
                    <a:p>
                      <a:pPr algn="ctr" fontAlgn="ctr"/>
                      <a:r>
                        <a:rPr lang="en-ID" sz="1600" u="none" strike="noStrike">
                          <a:effectLst/>
                          <a:latin typeface="Tw Cen MT" panose="020B0602020104020603" pitchFamily="34" charset="0"/>
                        </a:rPr>
                        <a:t>19,29</a:t>
                      </a:r>
                      <a:endParaRPr lang="en-ID" sz="1600" b="0" i="0" u="none" strike="noStrike">
                        <a:solidFill>
                          <a:srgbClr val="000000"/>
                        </a:solidFill>
                        <a:effectLst/>
                        <a:latin typeface="Tw Cen MT" panose="020B0602020104020603" pitchFamily="34" charset="0"/>
                      </a:endParaRPr>
                    </a:p>
                  </a:txBody>
                  <a:tcPr marL="8873" marR="8873" marT="8873" marB="0" anchor="ctr"/>
                </a:tc>
                <a:tc>
                  <a:txBody>
                    <a:bodyPr/>
                    <a:lstStyle/>
                    <a:p>
                      <a:pPr algn="r" fontAlgn="ctr"/>
                      <a:r>
                        <a:rPr lang="en-ID" sz="1600" u="none" strike="noStrike">
                          <a:effectLst/>
                          <a:latin typeface="Tw Cen MT" panose="020B0602020104020603" pitchFamily="34" charset="0"/>
                        </a:rPr>
                        <a:t>         6.026.589.396 </a:t>
                      </a:r>
                      <a:endParaRPr lang="en-ID" sz="1600" b="0" i="0" u="none" strike="noStrike">
                        <a:solidFill>
                          <a:srgbClr val="000000"/>
                        </a:solidFill>
                        <a:effectLst/>
                        <a:latin typeface="Tw Cen MT" panose="020B0602020104020603" pitchFamily="34" charset="0"/>
                      </a:endParaRPr>
                    </a:p>
                  </a:txBody>
                  <a:tcPr marL="8873" marR="8873" marT="8873" marB="0" anchor="ctr"/>
                </a:tc>
                <a:extLst>
                  <a:ext uri="{0D108BD9-81ED-4DB2-BD59-A6C34878D82A}">
                    <a16:rowId xmlns:a16="http://schemas.microsoft.com/office/drawing/2014/main" val="4246059043"/>
                  </a:ext>
                </a:extLst>
              </a:tr>
              <a:tr h="212043">
                <a:tc>
                  <a:txBody>
                    <a:bodyPr/>
                    <a:lstStyle/>
                    <a:p>
                      <a:pPr algn="ctr" fontAlgn="ctr"/>
                      <a:r>
                        <a:rPr lang="en-ID" sz="1600" u="none" strike="noStrike" dirty="0">
                          <a:solidFill>
                            <a:schemeClr val="tx1"/>
                          </a:solidFill>
                          <a:effectLst/>
                          <a:latin typeface="Tw Cen MT" panose="020B0602020104020603" pitchFamily="34" charset="0"/>
                        </a:rPr>
                        <a:t>SK</a:t>
                      </a:r>
                      <a:endParaRPr lang="en-ID" sz="1600" b="0" i="0" u="none" strike="noStrike" dirty="0">
                        <a:solidFill>
                          <a:schemeClr val="tx1"/>
                        </a:solidFill>
                        <a:effectLst/>
                        <a:latin typeface="Tw Cen MT" panose="020B0602020104020603" pitchFamily="34" charset="0"/>
                      </a:endParaRPr>
                    </a:p>
                  </a:txBody>
                  <a:tcPr marL="8873" marR="8873" marT="8873" marB="0" anchor="ctr"/>
                </a:tc>
                <a:tc>
                  <a:txBody>
                    <a:bodyPr/>
                    <a:lstStyle/>
                    <a:p>
                      <a:pPr algn="l" fontAlgn="ctr"/>
                      <a:r>
                        <a:rPr lang="fi-FI" sz="1600" u="none" strike="noStrike">
                          <a:effectLst/>
                          <a:latin typeface="Tw Cen MT" panose="020B0602020104020603" pitchFamily="34" charset="0"/>
                        </a:rPr>
                        <a:t>Rehabilitasi dan Pemeliharaan Rumah Sakit **</a:t>
                      </a:r>
                      <a:endParaRPr lang="fi-FI" sz="1600" b="0" i="0" u="none" strike="noStrike">
                        <a:solidFill>
                          <a:srgbClr val="000000"/>
                        </a:solidFill>
                        <a:effectLst/>
                        <a:latin typeface="Tw Cen MT" panose="020B0602020104020603" pitchFamily="34" charset="0"/>
                      </a:endParaRPr>
                    </a:p>
                  </a:txBody>
                  <a:tcPr marL="8873" marR="8873" marT="8873" marB="0" anchor="ctr"/>
                </a:tc>
                <a:tc>
                  <a:txBody>
                    <a:bodyPr/>
                    <a:lstStyle/>
                    <a:p>
                      <a:pPr algn="r" fontAlgn="ctr"/>
                      <a:r>
                        <a:rPr lang="en-ID" sz="1600" u="none" strike="noStrike">
                          <a:effectLst/>
                          <a:latin typeface="Tw Cen MT" panose="020B0602020104020603" pitchFamily="34" charset="0"/>
                        </a:rPr>
                        <a:t>          4.000.000.000 </a:t>
                      </a:r>
                      <a:endParaRPr lang="en-ID" sz="1600" b="0" i="0" u="none" strike="noStrike">
                        <a:solidFill>
                          <a:srgbClr val="000000"/>
                        </a:solidFill>
                        <a:effectLst/>
                        <a:latin typeface="Tw Cen MT" panose="020B0602020104020603" pitchFamily="34" charset="0"/>
                      </a:endParaRPr>
                    </a:p>
                  </a:txBody>
                  <a:tcPr marL="8873" marR="8873" marT="8873" marB="0" anchor="ctr"/>
                </a:tc>
                <a:tc>
                  <a:txBody>
                    <a:bodyPr/>
                    <a:lstStyle/>
                    <a:p>
                      <a:pPr algn="ctr" fontAlgn="ctr"/>
                      <a:r>
                        <a:rPr lang="en-ID" sz="1600" u="none" strike="noStrike">
                          <a:effectLst/>
                          <a:latin typeface="Tw Cen MT" panose="020B0602020104020603" pitchFamily="34" charset="0"/>
                        </a:rPr>
                        <a:t>57,11</a:t>
                      </a:r>
                      <a:endParaRPr lang="en-ID" sz="1600" b="0" i="0" u="none" strike="noStrike">
                        <a:solidFill>
                          <a:srgbClr val="000000"/>
                        </a:solidFill>
                        <a:effectLst/>
                        <a:latin typeface="Tw Cen MT" panose="020B0602020104020603" pitchFamily="34" charset="0"/>
                      </a:endParaRPr>
                    </a:p>
                  </a:txBody>
                  <a:tcPr marL="8873" marR="8873" marT="8873" marB="0" anchor="ctr"/>
                </a:tc>
                <a:tc>
                  <a:txBody>
                    <a:bodyPr/>
                    <a:lstStyle/>
                    <a:p>
                      <a:pPr algn="ctr" fontAlgn="ctr"/>
                      <a:r>
                        <a:rPr lang="en-ID" sz="1600" u="none" strike="noStrike">
                          <a:effectLst/>
                          <a:latin typeface="Tw Cen MT" panose="020B0602020104020603" pitchFamily="34" charset="0"/>
                        </a:rPr>
                        <a:t>19,25</a:t>
                      </a:r>
                      <a:endParaRPr lang="en-ID" sz="1600" b="0" i="0" u="none" strike="noStrike">
                        <a:solidFill>
                          <a:srgbClr val="000000"/>
                        </a:solidFill>
                        <a:effectLst/>
                        <a:latin typeface="Tw Cen MT" panose="020B0602020104020603" pitchFamily="34" charset="0"/>
                      </a:endParaRPr>
                    </a:p>
                  </a:txBody>
                  <a:tcPr marL="8873" marR="8873" marT="8873" marB="0" anchor="ctr"/>
                </a:tc>
                <a:tc>
                  <a:txBody>
                    <a:bodyPr/>
                    <a:lstStyle/>
                    <a:p>
                      <a:pPr algn="r" fontAlgn="ctr"/>
                      <a:r>
                        <a:rPr lang="en-ID" sz="1600" u="none" strike="noStrike">
                          <a:effectLst/>
                          <a:latin typeface="Tw Cen MT" panose="020B0602020104020603" pitchFamily="34" charset="0"/>
                        </a:rPr>
                        <a:t>            769.906.750 </a:t>
                      </a:r>
                      <a:endParaRPr lang="en-ID" sz="1600" b="0" i="0" u="none" strike="noStrike">
                        <a:solidFill>
                          <a:srgbClr val="000000"/>
                        </a:solidFill>
                        <a:effectLst/>
                        <a:latin typeface="Tw Cen MT" panose="020B0602020104020603" pitchFamily="34" charset="0"/>
                      </a:endParaRPr>
                    </a:p>
                  </a:txBody>
                  <a:tcPr marL="8873" marR="8873" marT="8873" marB="0" anchor="ctr"/>
                </a:tc>
                <a:extLst>
                  <a:ext uri="{0D108BD9-81ED-4DB2-BD59-A6C34878D82A}">
                    <a16:rowId xmlns:a16="http://schemas.microsoft.com/office/drawing/2014/main" val="1137115715"/>
                  </a:ext>
                </a:extLst>
              </a:tr>
              <a:tr h="424085">
                <a:tc>
                  <a:txBody>
                    <a:bodyPr/>
                    <a:lstStyle/>
                    <a:p>
                      <a:pPr algn="ctr" fontAlgn="ctr"/>
                      <a:r>
                        <a:rPr lang="en-ID" sz="1600" u="none" strike="noStrike" dirty="0">
                          <a:solidFill>
                            <a:schemeClr val="tx1"/>
                          </a:solidFill>
                          <a:effectLst/>
                          <a:latin typeface="Tw Cen MT" panose="020B0602020104020603" pitchFamily="34" charset="0"/>
                        </a:rPr>
                        <a:t>SK</a:t>
                      </a:r>
                      <a:endParaRPr lang="en-ID" sz="1600" b="0" i="0" u="none" strike="noStrike" dirty="0">
                        <a:solidFill>
                          <a:schemeClr val="tx1"/>
                        </a:solidFill>
                        <a:effectLst/>
                        <a:latin typeface="Tw Cen MT" panose="020B0602020104020603" pitchFamily="34" charset="0"/>
                      </a:endParaRPr>
                    </a:p>
                  </a:txBody>
                  <a:tcPr marL="8873" marR="8873" marT="8873" marB="0" anchor="ctr"/>
                </a:tc>
                <a:tc>
                  <a:txBody>
                    <a:bodyPr/>
                    <a:lstStyle/>
                    <a:p>
                      <a:pPr algn="l" fontAlgn="ctr"/>
                      <a:r>
                        <a:rPr lang="en-ID" sz="1600" u="none" strike="noStrike">
                          <a:effectLst/>
                          <a:latin typeface="Tw Cen MT" panose="020B0602020104020603" pitchFamily="34" charset="0"/>
                        </a:rPr>
                        <a:t>Pengadaan Sarana di Fasilitas Layanan Kesehatan **</a:t>
                      </a:r>
                      <a:endParaRPr lang="en-ID" sz="1600" b="0" i="0" u="none" strike="noStrike">
                        <a:solidFill>
                          <a:srgbClr val="000000"/>
                        </a:solidFill>
                        <a:effectLst/>
                        <a:latin typeface="Tw Cen MT" panose="020B0602020104020603" pitchFamily="34" charset="0"/>
                      </a:endParaRPr>
                    </a:p>
                  </a:txBody>
                  <a:tcPr marL="8873" marR="8873" marT="8873" marB="0" anchor="ctr"/>
                </a:tc>
                <a:tc>
                  <a:txBody>
                    <a:bodyPr/>
                    <a:lstStyle/>
                    <a:p>
                      <a:pPr algn="r" fontAlgn="ctr"/>
                      <a:r>
                        <a:rPr lang="en-ID" sz="1600" u="none" strike="noStrike">
                          <a:effectLst/>
                          <a:latin typeface="Tw Cen MT" panose="020B0602020104020603" pitchFamily="34" charset="0"/>
                        </a:rPr>
                        <a:t>            750.000.000 </a:t>
                      </a:r>
                      <a:endParaRPr lang="en-ID" sz="1600" b="0" i="0" u="none" strike="noStrike">
                        <a:solidFill>
                          <a:srgbClr val="000000"/>
                        </a:solidFill>
                        <a:effectLst/>
                        <a:latin typeface="Tw Cen MT" panose="020B0602020104020603" pitchFamily="34" charset="0"/>
                      </a:endParaRPr>
                    </a:p>
                  </a:txBody>
                  <a:tcPr marL="8873" marR="8873" marT="8873" marB="0" anchor="ctr"/>
                </a:tc>
                <a:tc>
                  <a:txBody>
                    <a:bodyPr/>
                    <a:lstStyle/>
                    <a:p>
                      <a:pPr algn="ctr" fontAlgn="ctr"/>
                      <a:r>
                        <a:rPr lang="en-ID" sz="1600" u="none" strike="noStrike">
                          <a:effectLst/>
                          <a:latin typeface="Tw Cen MT" panose="020B0602020104020603" pitchFamily="34" charset="0"/>
                        </a:rPr>
                        <a:t>100,00</a:t>
                      </a:r>
                      <a:endParaRPr lang="en-ID" sz="1600" b="0" i="0" u="none" strike="noStrike">
                        <a:solidFill>
                          <a:srgbClr val="000000"/>
                        </a:solidFill>
                        <a:effectLst/>
                        <a:latin typeface="Tw Cen MT" panose="020B0602020104020603" pitchFamily="34" charset="0"/>
                      </a:endParaRPr>
                    </a:p>
                  </a:txBody>
                  <a:tcPr marL="8873" marR="8873" marT="8873" marB="0" anchor="ctr"/>
                </a:tc>
                <a:tc>
                  <a:txBody>
                    <a:bodyPr/>
                    <a:lstStyle/>
                    <a:p>
                      <a:pPr algn="ctr" fontAlgn="ctr"/>
                      <a:r>
                        <a:rPr lang="en-ID" sz="1600" u="none" strike="noStrike">
                          <a:effectLst/>
                          <a:latin typeface="Tw Cen MT" panose="020B0602020104020603" pitchFamily="34" charset="0"/>
                        </a:rPr>
                        <a:t>86,66</a:t>
                      </a:r>
                      <a:endParaRPr lang="en-ID" sz="1600" b="0" i="0" u="none" strike="noStrike">
                        <a:solidFill>
                          <a:srgbClr val="000000"/>
                        </a:solidFill>
                        <a:effectLst/>
                        <a:latin typeface="Tw Cen MT" panose="020B0602020104020603" pitchFamily="34" charset="0"/>
                      </a:endParaRPr>
                    </a:p>
                  </a:txBody>
                  <a:tcPr marL="8873" marR="8873" marT="8873" marB="0" anchor="ctr"/>
                </a:tc>
                <a:tc>
                  <a:txBody>
                    <a:bodyPr/>
                    <a:lstStyle/>
                    <a:p>
                      <a:pPr algn="r" fontAlgn="ctr"/>
                      <a:r>
                        <a:rPr lang="en-ID" sz="1600" u="none" strike="noStrike">
                          <a:effectLst/>
                          <a:latin typeface="Tw Cen MT" panose="020B0602020104020603" pitchFamily="34" charset="0"/>
                        </a:rPr>
                        <a:t>            649.950.000 </a:t>
                      </a:r>
                      <a:endParaRPr lang="en-ID" sz="1600" b="0" i="0" u="none" strike="noStrike">
                        <a:solidFill>
                          <a:srgbClr val="000000"/>
                        </a:solidFill>
                        <a:effectLst/>
                        <a:latin typeface="Tw Cen MT" panose="020B0602020104020603" pitchFamily="34" charset="0"/>
                      </a:endParaRPr>
                    </a:p>
                  </a:txBody>
                  <a:tcPr marL="8873" marR="8873" marT="8873" marB="0" anchor="ctr"/>
                </a:tc>
                <a:extLst>
                  <a:ext uri="{0D108BD9-81ED-4DB2-BD59-A6C34878D82A}">
                    <a16:rowId xmlns:a16="http://schemas.microsoft.com/office/drawing/2014/main" val="2297598777"/>
                  </a:ext>
                </a:extLst>
              </a:tr>
              <a:tr h="424085">
                <a:tc>
                  <a:txBody>
                    <a:bodyPr/>
                    <a:lstStyle/>
                    <a:p>
                      <a:pPr algn="ctr" fontAlgn="ctr"/>
                      <a:r>
                        <a:rPr lang="en-ID" sz="1600" u="none" strike="noStrike" dirty="0">
                          <a:solidFill>
                            <a:schemeClr val="tx1"/>
                          </a:solidFill>
                          <a:effectLst/>
                          <a:latin typeface="Tw Cen MT" panose="020B0602020104020603" pitchFamily="34" charset="0"/>
                        </a:rPr>
                        <a:t>SK</a:t>
                      </a:r>
                      <a:endParaRPr lang="en-ID" sz="1600" b="0" i="0" u="none" strike="noStrike" dirty="0">
                        <a:solidFill>
                          <a:schemeClr val="tx1"/>
                        </a:solidFill>
                        <a:effectLst/>
                        <a:latin typeface="Tw Cen MT" panose="020B0602020104020603" pitchFamily="34" charset="0"/>
                      </a:endParaRPr>
                    </a:p>
                  </a:txBody>
                  <a:tcPr marL="8873" marR="8873" marT="8873" marB="0" anchor="ctr"/>
                </a:tc>
                <a:tc>
                  <a:txBody>
                    <a:bodyPr/>
                    <a:lstStyle/>
                    <a:p>
                      <a:pPr algn="l" fontAlgn="ctr"/>
                      <a:r>
                        <a:rPr lang="en-ID" sz="1600" u="none" strike="noStrike">
                          <a:effectLst/>
                          <a:latin typeface="Tw Cen MT" panose="020B0602020104020603" pitchFamily="34" charset="0"/>
                        </a:rPr>
                        <a:t>Pengadaan Prasarana Fasilitas Layanan Kesehatan **</a:t>
                      </a:r>
                      <a:endParaRPr lang="en-ID" sz="1600" b="0" i="0" u="none" strike="noStrike">
                        <a:solidFill>
                          <a:srgbClr val="000000"/>
                        </a:solidFill>
                        <a:effectLst/>
                        <a:latin typeface="Tw Cen MT" panose="020B0602020104020603" pitchFamily="34" charset="0"/>
                      </a:endParaRPr>
                    </a:p>
                  </a:txBody>
                  <a:tcPr marL="8873" marR="8873" marT="8873" marB="0" anchor="ctr"/>
                </a:tc>
                <a:tc>
                  <a:txBody>
                    <a:bodyPr/>
                    <a:lstStyle/>
                    <a:p>
                      <a:pPr algn="r" fontAlgn="ctr"/>
                      <a:r>
                        <a:rPr lang="en-ID" sz="1600" u="none" strike="noStrike">
                          <a:effectLst/>
                          <a:latin typeface="Tw Cen MT" panose="020B0602020104020603" pitchFamily="34" charset="0"/>
                        </a:rPr>
                        <a:t>        18.500.000.000 </a:t>
                      </a:r>
                      <a:endParaRPr lang="en-ID" sz="1600" b="0" i="0" u="none" strike="noStrike">
                        <a:solidFill>
                          <a:srgbClr val="000000"/>
                        </a:solidFill>
                        <a:effectLst/>
                        <a:latin typeface="Tw Cen MT" panose="020B0602020104020603" pitchFamily="34" charset="0"/>
                      </a:endParaRPr>
                    </a:p>
                  </a:txBody>
                  <a:tcPr marL="8873" marR="8873" marT="8873" marB="0" anchor="ctr"/>
                </a:tc>
                <a:tc>
                  <a:txBody>
                    <a:bodyPr/>
                    <a:lstStyle/>
                    <a:p>
                      <a:pPr algn="ctr" fontAlgn="ctr"/>
                      <a:r>
                        <a:rPr lang="en-ID" sz="1600" u="none" strike="noStrike">
                          <a:effectLst/>
                          <a:latin typeface="Tw Cen MT" panose="020B0602020104020603" pitchFamily="34" charset="0"/>
                        </a:rPr>
                        <a:t>10,90</a:t>
                      </a:r>
                      <a:endParaRPr lang="en-ID" sz="1600" b="0" i="0" u="none" strike="noStrike">
                        <a:solidFill>
                          <a:srgbClr val="000000"/>
                        </a:solidFill>
                        <a:effectLst/>
                        <a:latin typeface="Tw Cen MT" panose="020B0602020104020603" pitchFamily="34" charset="0"/>
                      </a:endParaRPr>
                    </a:p>
                  </a:txBody>
                  <a:tcPr marL="8873" marR="8873" marT="8873" marB="0" anchor="ctr"/>
                </a:tc>
                <a:tc>
                  <a:txBody>
                    <a:bodyPr/>
                    <a:lstStyle/>
                    <a:p>
                      <a:pPr algn="ctr" fontAlgn="ctr"/>
                      <a:r>
                        <a:rPr lang="en-ID" sz="1600" u="none" strike="noStrike">
                          <a:effectLst/>
                          <a:latin typeface="Tw Cen MT" panose="020B0602020104020603" pitchFamily="34" charset="0"/>
                        </a:rPr>
                        <a:t>3,74</a:t>
                      </a:r>
                      <a:endParaRPr lang="en-ID" sz="1600" b="0" i="0" u="none" strike="noStrike">
                        <a:solidFill>
                          <a:srgbClr val="000000"/>
                        </a:solidFill>
                        <a:effectLst/>
                        <a:latin typeface="Tw Cen MT" panose="020B0602020104020603" pitchFamily="34" charset="0"/>
                      </a:endParaRPr>
                    </a:p>
                  </a:txBody>
                  <a:tcPr marL="8873" marR="8873" marT="8873" marB="0" anchor="ctr"/>
                </a:tc>
                <a:tc>
                  <a:txBody>
                    <a:bodyPr/>
                    <a:lstStyle/>
                    <a:p>
                      <a:pPr algn="r" fontAlgn="ctr"/>
                      <a:r>
                        <a:rPr lang="en-ID" sz="1600" u="none" strike="noStrike">
                          <a:effectLst/>
                          <a:latin typeface="Tw Cen MT" panose="020B0602020104020603" pitchFamily="34" charset="0"/>
                        </a:rPr>
                        <a:t>            691.944.250 </a:t>
                      </a:r>
                      <a:endParaRPr lang="en-ID" sz="1600" b="0" i="0" u="none" strike="noStrike">
                        <a:solidFill>
                          <a:srgbClr val="000000"/>
                        </a:solidFill>
                        <a:effectLst/>
                        <a:latin typeface="Tw Cen MT" panose="020B0602020104020603" pitchFamily="34" charset="0"/>
                      </a:endParaRPr>
                    </a:p>
                  </a:txBody>
                  <a:tcPr marL="8873" marR="8873" marT="8873" marB="0" anchor="ctr"/>
                </a:tc>
                <a:extLst>
                  <a:ext uri="{0D108BD9-81ED-4DB2-BD59-A6C34878D82A}">
                    <a16:rowId xmlns:a16="http://schemas.microsoft.com/office/drawing/2014/main" val="1124478124"/>
                  </a:ext>
                </a:extLst>
              </a:tr>
              <a:tr h="424085">
                <a:tc>
                  <a:txBody>
                    <a:bodyPr/>
                    <a:lstStyle/>
                    <a:p>
                      <a:pPr algn="ctr" fontAlgn="ctr"/>
                      <a:r>
                        <a:rPr lang="en-ID" sz="1600" u="none" strike="noStrike" dirty="0">
                          <a:solidFill>
                            <a:schemeClr val="tx1"/>
                          </a:solidFill>
                          <a:effectLst/>
                          <a:latin typeface="Tw Cen MT" panose="020B0602020104020603" pitchFamily="34" charset="0"/>
                        </a:rPr>
                        <a:t>SK</a:t>
                      </a:r>
                      <a:endParaRPr lang="en-ID" sz="1600" b="0" i="0" u="none" strike="noStrike" dirty="0">
                        <a:solidFill>
                          <a:schemeClr val="tx1"/>
                        </a:solidFill>
                        <a:effectLst/>
                        <a:latin typeface="Tw Cen MT" panose="020B0602020104020603" pitchFamily="34" charset="0"/>
                      </a:endParaRPr>
                    </a:p>
                  </a:txBody>
                  <a:tcPr marL="8873" marR="8873" marT="8873" marB="0" anchor="ctr"/>
                </a:tc>
                <a:tc>
                  <a:txBody>
                    <a:bodyPr/>
                    <a:lstStyle/>
                    <a:p>
                      <a:pPr algn="l" fontAlgn="ctr"/>
                      <a:r>
                        <a:rPr lang="en-ID" sz="1600" u="none" strike="noStrike">
                          <a:effectLst/>
                          <a:latin typeface="Tw Cen MT" panose="020B0602020104020603" pitchFamily="34" charset="0"/>
                        </a:rPr>
                        <a:t>Pengadaan Bahan Habis Pakai Lainnya (Sprei, Handuk dan Habis Pakai Lainnya) **</a:t>
                      </a:r>
                      <a:endParaRPr lang="en-ID" sz="1600" b="0" i="0" u="none" strike="noStrike">
                        <a:solidFill>
                          <a:srgbClr val="000000"/>
                        </a:solidFill>
                        <a:effectLst/>
                        <a:latin typeface="Tw Cen MT" panose="020B0602020104020603" pitchFamily="34" charset="0"/>
                      </a:endParaRPr>
                    </a:p>
                  </a:txBody>
                  <a:tcPr marL="8873" marR="8873" marT="8873" marB="0" anchor="ctr"/>
                </a:tc>
                <a:tc>
                  <a:txBody>
                    <a:bodyPr/>
                    <a:lstStyle/>
                    <a:p>
                      <a:pPr algn="r" fontAlgn="ctr"/>
                      <a:r>
                        <a:rPr lang="en-ID" sz="1600" u="none" strike="noStrike">
                          <a:effectLst/>
                          <a:latin typeface="Tw Cen MT" panose="020B0602020104020603" pitchFamily="34" charset="0"/>
                        </a:rPr>
                        <a:t>          8.000.000.000 </a:t>
                      </a:r>
                      <a:endParaRPr lang="en-ID" sz="1600" b="0" i="0" u="none" strike="noStrike">
                        <a:solidFill>
                          <a:srgbClr val="000000"/>
                        </a:solidFill>
                        <a:effectLst/>
                        <a:latin typeface="Tw Cen MT" panose="020B0602020104020603" pitchFamily="34" charset="0"/>
                      </a:endParaRPr>
                    </a:p>
                  </a:txBody>
                  <a:tcPr marL="8873" marR="8873" marT="8873" marB="0" anchor="ctr"/>
                </a:tc>
                <a:tc>
                  <a:txBody>
                    <a:bodyPr/>
                    <a:lstStyle/>
                    <a:p>
                      <a:pPr algn="ctr" fontAlgn="ctr"/>
                      <a:r>
                        <a:rPr lang="en-ID" sz="1600" u="none" strike="noStrike">
                          <a:effectLst/>
                          <a:latin typeface="Tw Cen MT" panose="020B0602020104020603" pitchFamily="34" charset="0"/>
                        </a:rPr>
                        <a:t>62,50</a:t>
                      </a:r>
                      <a:endParaRPr lang="en-ID" sz="1600" b="0" i="0" u="none" strike="noStrike">
                        <a:solidFill>
                          <a:srgbClr val="000000"/>
                        </a:solidFill>
                        <a:effectLst/>
                        <a:latin typeface="Tw Cen MT" panose="020B0602020104020603" pitchFamily="34" charset="0"/>
                      </a:endParaRPr>
                    </a:p>
                  </a:txBody>
                  <a:tcPr marL="8873" marR="8873" marT="8873" marB="0" anchor="ctr"/>
                </a:tc>
                <a:tc>
                  <a:txBody>
                    <a:bodyPr/>
                    <a:lstStyle/>
                    <a:p>
                      <a:pPr algn="ctr" fontAlgn="ctr"/>
                      <a:r>
                        <a:rPr lang="en-ID" sz="1600" u="none" strike="noStrike">
                          <a:effectLst/>
                          <a:latin typeface="Tw Cen MT" panose="020B0602020104020603" pitchFamily="34" charset="0"/>
                        </a:rPr>
                        <a:t>48,93</a:t>
                      </a:r>
                      <a:endParaRPr lang="en-ID" sz="1600" b="0" i="0" u="none" strike="noStrike">
                        <a:solidFill>
                          <a:srgbClr val="000000"/>
                        </a:solidFill>
                        <a:effectLst/>
                        <a:latin typeface="Tw Cen MT" panose="020B0602020104020603" pitchFamily="34" charset="0"/>
                      </a:endParaRPr>
                    </a:p>
                  </a:txBody>
                  <a:tcPr marL="8873" marR="8873" marT="8873" marB="0" anchor="ctr"/>
                </a:tc>
                <a:tc>
                  <a:txBody>
                    <a:bodyPr/>
                    <a:lstStyle/>
                    <a:p>
                      <a:pPr algn="r" fontAlgn="ctr"/>
                      <a:r>
                        <a:rPr lang="en-ID" sz="1600" u="none" strike="noStrike" dirty="0">
                          <a:effectLst/>
                          <a:latin typeface="Tw Cen MT" panose="020B0602020104020603" pitchFamily="34" charset="0"/>
                        </a:rPr>
                        <a:t>         3.914.788.396 </a:t>
                      </a:r>
                      <a:endParaRPr lang="en-ID" sz="1600" b="0" i="0" u="none" strike="noStrike" dirty="0">
                        <a:solidFill>
                          <a:srgbClr val="000000"/>
                        </a:solidFill>
                        <a:effectLst/>
                        <a:latin typeface="Tw Cen MT" panose="020B0602020104020603" pitchFamily="34" charset="0"/>
                      </a:endParaRPr>
                    </a:p>
                  </a:txBody>
                  <a:tcPr marL="8873" marR="8873" marT="8873" marB="0" anchor="ctr"/>
                </a:tc>
                <a:extLst>
                  <a:ext uri="{0D108BD9-81ED-4DB2-BD59-A6C34878D82A}">
                    <a16:rowId xmlns:a16="http://schemas.microsoft.com/office/drawing/2014/main" val="1022320631"/>
                  </a:ext>
                </a:extLst>
              </a:tr>
            </a:tbl>
          </a:graphicData>
        </a:graphic>
      </p:graphicFrame>
    </p:spTree>
    <p:extLst>
      <p:ext uri="{BB962C8B-B14F-4D97-AF65-F5344CB8AC3E}">
        <p14:creationId xmlns:p14="http://schemas.microsoft.com/office/powerpoint/2010/main" val="9878673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FB376035-3C7B-442C-8A01-A8237AA78729}"/>
              </a:ext>
            </a:extLst>
          </p:cNvPr>
          <p:cNvGraphicFramePr>
            <a:graphicFrameLocks noGrp="1"/>
          </p:cNvGraphicFramePr>
          <p:nvPr>
            <p:extLst>
              <p:ext uri="{D42A27DB-BD31-4B8C-83A1-F6EECF244321}">
                <p14:modId xmlns:p14="http://schemas.microsoft.com/office/powerpoint/2010/main" val="118665988"/>
              </p:ext>
            </p:extLst>
          </p:nvPr>
        </p:nvGraphicFramePr>
        <p:xfrm>
          <a:off x="1343535" y="409665"/>
          <a:ext cx="10457533" cy="5876271"/>
        </p:xfrm>
        <a:graphic>
          <a:graphicData uri="http://schemas.openxmlformats.org/drawingml/2006/table">
            <a:tbl>
              <a:tblPr firstRow="1" bandRow="1">
                <a:tableStyleId>{5C22544A-7EE6-4342-B048-85BDC9FD1C3A}</a:tableStyleId>
              </a:tblPr>
              <a:tblGrid>
                <a:gridCol w="232615">
                  <a:extLst>
                    <a:ext uri="{9D8B030D-6E8A-4147-A177-3AD203B41FA5}">
                      <a16:colId xmlns:a16="http://schemas.microsoft.com/office/drawing/2014/main" val="702605913"/>
                    </a:ext>
                  </a:extLst>
                </a:gridCol>
                <a:gridCol w="277247">
                  <a:extLst>
                    <a:ext uri="{9D8B030D-6E8A-4147-A177-3AD203B41FA5}">
                      <a16:colId xmlns:a16="http://schemas.microsoft.com/office/drawing/2014/main" val="1834504195"/>
                    </a:ext>
                  </a:extLst>
                </a:gridCol>
                <a:gridCol w="3759478">
                  <a:extLst>
                    <a:ext uri="{9D8B030D-6E8A-4147-A177-3AD203B41FA5}">
                      <a16:colId xmlns:a16="http://schemas.microsoft.com/office/drawing/2014/main" val="1482233985"/>
                    </a:ext>
                  </a:extLst>
                </a:gridCol>
                <a:gridCol w="687577">
                  <a:extLst>
                    <a:ext uri="{9D8B030D-6E8A-4147-A177-3AD203B41FA5}">
                      <a16:colId xmlns:a16="http://schemas.microsoft.com/office/drawing/2014/main" val="1631072491"/>
                    </a:ext>
                  </a:extLst>
                </a:gridCol>
                <a:gridCol w="687577">
                  <a:extLst>
                    <a:ext uri="{9D8B030D-6E8A-4147-A177-3AD203B41FA5}">
                      <a16:colId xmlns:a16="http://schemas.microsoft.com/office/drawing/2014/main" val="2264360254"/>
                    </a:ext>
                  </a:extLst>
                </a:gridCol>
                <a:gridCol w="687577">
                  <a:extLst>
                    <a:ext uri="{9D8B030D-6E8A-4147-A177-3AD203B41FA5}">
                      <a16:colId xmlns:a16="http://schemas.microsoft.com/office/drawing/2014/main" val="4070232498"/>
                    </a:ext>
                  </a:extLst>
                </a:gridCol>
                <a:gridCol w="687577">
                  <a:extLst>
                    <a:ext uri="{9D8B030D-6E8A-4147-A177-3AD203B41FA5}">
                      <a16:colId xmlns:a16="http://schemas.microsoft.com/office/drawing/2014/main" val="1117157047"/>
                    </a:ext>
                  </a:extLst>
                </a:gridCol>
                <a:gridCol w="687577">
                  <a:extLst>
                    <a:ext uri="{9D8B030D-6E8A-4147-A177-3AD203B41FA5}">
                      <a16:colId xmlns:a16="http://schemas.microsoft.com/office/drawing/2014/main" val="1552001142"/>
                    </a:ext>
                  </a:extLst>
                </a:gridCol>
                <a:gridCol w="687577">
                  <a:extLst>
                    <a:ext uri="{9D8B030D-6E8A-4147-A177-3AD203B41FA5}">
                      <a16:colId xmlns:a16="http://schemas.microsoft.com/office/drawing/2014/main" val="1621360811"/>
                    </a:ext>
                  </a:extLst>
                </a:gridCol>
                <a:gridCol w="687577">
                  <a:extLst>
                    <a:ext uri="{9D8B030D-6E8A-4147-A177-3AD203B41FA5}">
                      <a16:colId xmlns:a16="http://schemas.microsoft.com/office/drawing/2014/main" val="3180513763"/>
                    </a:ext>
                  </a:extLst>
                </a:gridCol>
                <a:gridCol w="687577">
                  <a:extLst>
                    <a:ext uri="{9D8B030D-6E8A-4147-A177-3AD203B41FA5}">
                      <a16:colId xmlns:a16="http://schemas.microsoft.com/office/drawing/2014/main" val="2460443921"/>
                    </a:ext>
                  </a:extLst>
                </a:gridCol>
                <a:gridCol w="687577">
                  <a:extLst>
                    <a:ext uri="{9D8B030D-6E8A-4147-A177-3AD203B41FA5}">
                      <a16:colId xmlns:a16="http://schemas.microsoft.com/office/drawing/2014/main" val="1448753607"/>
                    </a:ext>
                  </a:extLst>
                </a:gridCol>
              </a:tblGrid>
              <a:tr h="245028">
                <a:tc gridSpan="12">
                  <a:txBody>
                    <a:bodyPr/>
                    <a:lstStyle/>
                    <a:p>
                      <a:pPr algn="l" fontAlgn="b"/>
                      <a:r>
                        <a:rPr lang="en-US" sz="1200" u="none" strike="noStrike" dirty="0">
                          <a:effectLst/>
                          <a:latin typeface="Tw Cen MT" panose="020B0602020104020603" pitchFamily="34" charset="0"/>
                        </a:rPr>
                        <a:t>4. </a:t>
                      </a:r>
                      <a:r>
                        <a:rPr lang="en-US" sz="1200" u="none" strike="noStrike" dirty="0" err="1">
                          <a:effectLst/>
                          <a:latin typeface="Tw Cen MT" panose="020B0602020104020603" pitchFamily="34" charset="0"/>
                        </a:rPr>
                        <a:t>Upaya</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Pengawasan</a:t>
                      </a:r>
                      <a:endParaRPr lang="en-US" sz="1200" b="0" i="0" u="none" strike="noStrike" dirty="0">
                        <a:solidFill>
                          <a:srgbClr val="000000"/>
                        </a:solidFill>
                        <a:effectLst/>
                        <a:latin typeface="Tw Cen MT" panose="020B0602020104020603" pitchFamily="34" charset="0"/>
                      </a:endParaRPr>
                    </a:p>
                  </a:txBody>
                  <a:tcPr marL="8617" marR="8617" marT="8617"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1400" b="0" i="0" u="none" strike="noStrike" dirty="0">
                        <a:solidFill>
                          <a:srgbClr val="000000"/>
                        </a:solidFill>
                        <a:effectLst/>
                        <a:latin typeface="Tw Cen MT" panose="020B0602020104020603" pitchFamily="34" charset="0"/>
                      </a:endParaRPr>
                    </a:p>
                  </a:txBody>
                  <a:tcPr marL="8617" marR="8617" marT="8617" marB="0" anchor="b"/>
                </a:tc>
                <a:tc hMerge="1">
                  <a:txBody>
                    <a:bodyPr/>
                    <a:lstStyle/>
                    <a:p>
                      <a:pPr algn="l" fontAlgn="b"/>
                      <a:endParaRPr lang="en-US" sz="1400" b="0" i="0" u="none" strike="noStrike" dirty="0">
                        <a:solidFill>
                          <a:srgbClr val="000000"/>
                        </a:solidFill>
                        <a:effectLst/>
                        <a:latin typeface="Tw Cen MT" panose="020B0602020104020603" pitchFamily="34" charset="0"/>
                      </a:endParaRPr>
                    </a:p>
                  </a:txBody>
                  <a:tcPr marL="8617" marR="8617" marT="8617" marB="0" anchor="b"/>
                </a:tc>
                <a:tc hMerge="1">
                  <a:txBody>
                    <a:bodyPr/>
                    <a:lstStyle/>
                    <a:p>
                      <a:pPr algn="l" fontAlgn="b"/>
                      <a:endParaRPr lang="en-US" sz="1400" b="0" i="0" u="none" strike="noStrike" dirty="0">
                        <a:solidFill>
                          <a:srgbClr val="000000"/>
                        </a:solidFill>
                        <a:effectLst/>
                        <a:latin typeface="Tw Cen MT" panose="020B0602020104020603" pitchFamily="34" charset="0"/>
                      </a:endParaRPr>
                    </a:p>
                  </a:txBody>
                  <a:tcPr marL="8617" marR="8617" marT="8617" marB="0" anchor="b"/>
                </a:tc>
                <a:tc hMerge="1">
                  <a:txBody>
                    <a:bodyPr/>
                    <a:lstStyle/>
                    <a:p>
                      <a:pPr algn="l" fontAlgn="b"/>
                      <a:endParaRPr lang="en-US" sz="1400" b="0" i="0" u="none" strike="noStrike" dirty="0">
                        <a:solidFill>
                          <a:srgbClr val="000000"/>
                        </a:solidFill>
                        <a:effectLst/>
                        <a:latin typeface="Tw Cen MT" panose="020B0602020104020603" pitchFamily="34" charset="0"/>
                      </a:endParaRPr>
                    </a:p>
                  </a:txBody>
                  <a:tcPr marL="8617" marR="8617" marT="8617" marB="0" anchor="b"/>
                </a:tc>
                <a:tc hMerge="1">
                  <a:txBody>
                    <a:bodyPr/>
                    <a:lstStyle/>
                    <a:p>
                      <a:pPr algn="l" fontAlgn="b"/>
                      <a:endParaRPr lang="en-US" sz="1400" b="0" i="0" u="none" strike="noStrike" dirty="0">
                        <a:solidFill>
                          <a:srgbClr val="000000"/>
                        </a:solidFill>
                        <a:effectLst/>
                        <a:latin typeface="Tw Cen MT" panose="020B0602020104020603" pitchFamily="34" charset="0"/>
                      </a:endParaRPr>
                    </a:p>
                  </a:txBody>
                  <a:tcPr marL="8617" marR="8617" marT="8617" marB="0" anchor="b"/>
                </a:tc>
                <a:tc hMerge="1">
                  <a:txBody>
                    <a:bodyPr/>
                    <a:lstStyle/>
                    <a:p>
                      <a:pPr algn="l" fontAlgn="b"/>
                      <a:endParaRPr lang="en-US" sz="1400" b="0" i="0" u="none" strike="noStrike" dirty="0">
                        <a:solidFill>
                          <a:srgbClr val="000000"/>
                        </a:solidFill>
                        <a:effectLst/>
                        <a:latin typeface="Tw Cen MT" panose="020B0602020104020603" pitchFamily="34" charset="0"/>
                      </a:endParaRPr>
                    </a:p>
                  </a:txBody>
                  <a:tcPr marL="8617" marR="8617" marT="8617" marB="0" anchor="b"/>
                </a:tc>
                <a:tc hMerge="1">
                  <a:txBody>
                    <a:bodyPr/>
                    <a:lstStyle/>
                    <a:p>
                      <a:pPr algn="l" fontAlgn="b"/>
                      <a:endParaRPr lang="en-US" sz="1400" b="0" i="0" u="none" strike="noStrike" dirty="0">
                        <a:solidFill>
                          <a:srgbClr val="000000"/>
                        </a:solidFill>
                        <a:effectLst/>
                        <a:latin typeface="Tw Cen MT" panose="020B0602020104020603" pitchFamily="34" charset="0"/>
                      </a:endParaRPr>
                    </a:p>
                  </a:txBody>
                  <a:tcPr marL="8617" marR="8617" marT="8617" marB="0" anchor="b"/>
                </a:tc>
                <a:tc hMerge="1">
                  <a:txBody>
                    <a:bodyPr/>
                    <a:lstStyle/>
                    <a:p>
                      <a:pPr algn="l" fontAlgn="b"/>
                      <a:endParaRPr lang="en-US" sz="1400" b="0" i="0" u="none" strike="noStrike" dirty="0">
                        <a:solidFill>
                          <a:srgbClr val="000000"/>
                        </a:solidFill>
                        <a:effectLst/>
                        <a:latin typeface="Tw Cen MT" panose="020B0602020104020603" pitchFamily="34" charset="0"/>
                      </a:endParaRPr>
                    </a:p>
                  </a:txBody>
                  <a:tcPr marL="8617" marR="8617" marT="8617" marB="0" anchor="b"/>
                </a:tc>
                <a:extLst>
                  <a:ext uri="{0D108BD9-81ED-4DB2-BD59-A6C34878D82A}">
                    <a16:rowId xmlns:a16="http://schemas.microsoft.com/office/drawing/2014/main" val="2000793678"/>
                  </a:ext>
                </a:extLst>
              </a:tr>
              <a:tr h="312319">
                <a:tc>
                  <a:txBody>
                    <a:bodyPr/>
                    <a:lstStyle/>
                    <a:p>
                      <a:pPr algn="ctr" fontAlgn="b"/>
                      <a:r>
                        <a:rPr lang="en-US" sz="1200" u="none" strike="noStrike" dirty="0">
                          <a:effectLst/>
                          <a:latin typeface="Tw Cen MT" panose="020B0602020104020603" pitchFamily="34" charset="0"/>
                        </a:rPr>
                        <a:t>a.</a:t>
                      </a:r>
                      <a:endParaRPr lang="en-US" sz="1200" b="0" i="0" u="none" strike="noStrike" dirty="0">
                        <a:solidFill>
                          <a:srgbClr val="000000"/>
                        </a:solidFill>
                        <a:effectLst/>
                        <a:latin typeface="Tw Cen MT" panose="020B0602020104020603" pitchFamily="34" charset="0"/>
                      </a:endParaRPr>
                    </a:p>
                  </a:txBody>
                  <a:tcPr marL="8617" marR="8617" marT="8617" marB="0" anchor="ctr"/>
                </a:tc>
                <a:tc gridSpan="2">
                  <a:txBody>
                    <a:bodyPr/>
                    <a:lstStyle/>
                    <a:p>
                      <a:pPr algn="l" rtl="0" fontAlgn="ctr"/>
                      <a:r>
                        <a:rPr lang="en-US" sz="1200" u="none" strike="noStrike" dirty="0">
                          <a:effectLst/>
                          <a:latin typeface="Tw Cen MT" panose="020B0602020104020603" pitchFamily="34" charset="0"/>
                        </a:rPr>
                        <a:t>Linen (Laundry)</a:t>
                      </a:r>
                      <a:endParaRPr lang="en-US" sz="1200" b="0" i="0" u="none" strike="noStrike" dirty="0">
                        <a:solidFill>
                          <a:srgbClr val="000000"/>
                        </a:solidFill>
                        <a:effectLst/>
                        <a:latin typeface="Tw Cen MT" panose="020B0602020104020603" pitchFamily="34" charset="0"/>
                      </a:endParaRPr>
                    </a:p>
                  </a:txBody>
                  <a:tcPr marL="8617" marR="8617" marT="8617" marB="0" anchor="ctr"/>
                </a:tc>
                <a:tc hMerge="1">
                  <a:txBody>
                    <a:bodyPr/>
                    <a:lstStyle/>
                    <a:p>
                      <a:endParaRPr lang="en-US"/>
                    </a:p>
                  </a:txBody>
                  <a:tcPr/>
                </a:tc>
                <a:tc>
                  <a:txBody>
                    <a:bodyPr/>
                    <a:lstStyle/>
                    <a:p>
                      <a:pPr algn="ctr"/>
                      <a:r>
                        <a:rPr lang="en-US" sz="1200" b="1" dirty="0">
                          <a:latin typeface="Tw Cen MT" panose="020B0602020104020603" pitchFamily="34" charset="0"/>
                        </a:rPr>
                        <a:t> JAN</a:t>
                      </a:r>
                    </a:p>
                  </a:txBody>
                  <a:tcPr marL="8617" marR="8617" marT="8617" marB="0" anchor="ctr"/>
                </a:tc>
                <a:tc>
                  <a:txBody>
                    <a:bodyPr/>
                    <a:lstStyle/>
                    <a:p>
                      <a:pPr algn="ctr"/>
                      <a:r>
                        <a:rPr lang="en-US" sz="1200" b="1" dirty="0">
                          <a:latin typeface="Tw Cen MT" panose="020B0602020104020603" pitchFamily="34" charset="0"/>
                        </a:rPr>
                        <a:t>FEB</a:t>
                      </a:r>
                    </a:p>
                  </a:txBody>
                  <a:tcPr marL="8617" marR="8617" marT="8617" marB="0" anchor="ctr"/>
                </a:tc>
                <a:tc>
                  <a:txBody>
                    <a:bodyPr/>
                    <a:lstStyle/>
                    <a:p>
                      <a:pPr algn="ctr"/>
                      <a:r>
                        <a:rPr lang="en-US" sz="1200" b="1" dirty="0">
                          <a:latin typeface="Tw Cen MT" panose="020B0602020104020603" pitchFamily="34" charset="0"/>
                        </a:rPr>
                        <a:t>MAR</a:t>
                      </a:r>
                    </a:p>
                  </a:txBody>
                  <a:tcPr marL="8617" marR="8617" marT="8617" marB="0" anchor="ctr"/>
                </a:tc>
                <a:tc>
                  <a:txBody>
                    <a:bodyPr/>
                    <a:lstStyle/>
                    <a:p>
                      <a:pPr algn="ctr"/>
                      <a:r>
                        <a:rPr lang="en-US" sz="1200" b="1" dirty="0">
                          <a:latin typeface="Tw Cen MT" panose="020B0602020104020603" pitchFamily="34" charset="0"/>
                        </a:rPr>
                        <a:t>APR</a:t>
                      </a:r>
                    </a:p>
                  </a:txBody>
                  <a:tcPr marL="8617" marR="8617" marT="8617" marB="0" anchor="ctr"/>
                </a:tc>
                <a:tc>
                  <a:txBody>
                    <a:bodyPr/>
                    <a:lstStyle/>
                    <a:p>
                      <a:pPr algn="ctr"/>
                      <a:r>
                        <a:rPr lang="en-US" sz="1200" b="1" dirty="0">
                          <a:latin typeface="Tw Cen MT" panose="020B0602020104020603" pitchFamily="34" charset="0"/>
                        </a:rPr>
                        <a:t>MEI</a:t>
                      </a:r>
                    </a:p>
                  </a:txBody>
                  <a:tcPr marL="8617" marR="8617" marT="8617" marB="0" anchor="ctr"/>
                </a:tc>
                <a:tc>
                  <a:txBody>
                    <a:bodyPr/>
                    <a:lstStyle/>
                    <a:p>
                      <a:pPr algn="ctr"/>
                      <a:r>
                        <a:rPr lang="en-US" sz="1200" b="1" dirty="0">
                          <a:latin typeface="Tw Cen MT" panose="020B0602020104020603" pitchFamily="34" charset="0"/>
                        </a:rPr>
                        <a:t>JUN</a:t>
                      </a:r>
                    </a:p>
                  </a:txBody>
                  <a:tcPr marL="8617" marR="8617" marT="8617" marB="0" anchor="ctr"/>
                </a:tc>
                <a:tc>
                  <a:txBody>
                    <a:bodyPr/>
                    <a:lstStyle/>
                    <a:p>
                      <a:pPr algn="ctr"/>
                      <a:r>
                        <a:rPr lang="en-US" sz="1200" b="1" dirty="0">
                          <a:latin typeface="Tw Cen MT" panose="020B0602020104020603" pitchFamily="34" charset="0"/>
                        </a:rPr>
                        <a:t>JUL</a:t>
                      </a:r>
                    </a:p>
                  </a:txBody>
                  <a:tcPr marL="8617" marR="8617" marT="8617" marB="0" anchor="ctr"/>
                </a:tc>
                <a:tc>
                  <a:txBody>
                    <a:bodyPr/>
                    <a:lstStyle/>
                    <a:p>
                      <a:pPr algn="ctr"/>
                      <a:r>
                        <a:rPr lang="en-US" sz="1200" b="1" dirty="0">
                          <a:latin typeface="Tw Cen MT" panose="020B0602020104020603" pitchFamily="34" charset="0"/>
                        </a:rPr>
                        <a:t>AGST</a:t>
                      </a:r>
                    </a:p>
                  </a:txBody>
                  <a:tcPr marL="8617" marR="8617" marT="8617" marB="0" anchor="ctr"/>
                </a:tc>
                <a:tc>
                  <a:txBody>
                    <a:bodyPr/>
                    <a:lstStyle/>
                    <a:p>
                      <a:pPr algn="ctr"/>
                      <a:r>
                        <a:rPr lang="en-US" sz="1200" b="1" dirty="0">
                          <a:latin typeface="Tw Cen MT" panose="020B0602020104020603" pitchFamily="34" charset="0"/>
                        </a:rPr>
                        <a:t>SEP</a:t>
                      </a:r>
                    </a:p>
                  </a:txBody>
                  <a:tcPr marL="8617" marR="8617" marT="8617" marB="0" anchor="ctr"/>
                </a:tc>
                <a:extLst>
                  <a:ext uri="{0D108BD9-81ED-4DB2-BD59-A6C34878D82A}">
                    <a16:rowId xmlns:a16="http://schemas.microsoft.com/office/drawing/2014/main" val="2678091424"/>
                  </a:ext>
                </a:extLst>
              </a:tr>
              <a:tr h="312319">
                <a:tc>
                  <a:txBody>
                    <a:bodyPr/>
                    <a:lstStyle/>
                    <a:p>
                      <a:pPr algn="ctr" fontAlgn="ctr"/>
                      <a:r>
                        <a:rPr lang="en-US" sz="1200" u="none" strike="noStrike" dirty="0">
                          <a:effectLst/>
                          <a:latin typeface="Tw Cen MT" panose="020B0602020104020603" pitchFamily="34" charset="0"/>
                        </a:rPr>
                        <a:t> </a:t>
                      </a:r>
                      <a:endParaRPr lang="en-US" sz="12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200" u="none" strike="noStrike" dirty="0">
                          <a:effectLst/>
                          <a:latin typeface="Tw Cen MT" panose="020B0602020104020603" pitchFamily="34" charset="0"/>
                        </a:rPr>
                        <a:t>1</a:t>
                      </a:r>
                      <a:endParaRPr lang="en-US" sz="12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l" rtl="0" fontAlgn="ctr"/>
                      <a:r>
                        <a:rPr lang="fi-FI" sz="1200" u="none" strike="noStrike">
                          <a:effectLst/>
                          <a:latin typeface="Tw Cen MT" panose="020B0602020104020603" pitchFamily="34" charset="0"/>
                        </a:rPr>
                        <a:t>Pengisian checklist pelaksanaan pengelolaan linen 6 bulan sekali.</a:t>
                      </a:r>
                      <a:endParaRPr lang="en-US" sz="1200" b="0" i="0" u="none" strike="noStrike" dirty="0">
                        <a:solidFill>
                          <a:srgbClr val="000000"/>
                        </a:solidFill>
                        <a:effectLst/>
                        <a:latin typeface="Tw Cen MT" panose="020B0602020104020603" pitchFamily="34" charset="0"/>
                      </a:endParaRPr>
                    </a:p>
                  </a:txBody>
                  <a:tcPr marL="8617" marR="8617" marT="8617" marB="0"/>
                </a:tc>
                <a:tc>
                  <a:txBody>
                    <a:bodyPr/>
                    <a:lstStyle/>
                    <a:p>
                      <a:pPr algn="ctr"/>
                      <a:r>
                        <a:rPr lang="en-US" sz="1200" dirty="0">
                          <a:latin typeface="Tw Cen MT" panose="020B0602020104020603" pitchFamily="34" charset="0"/>
                        </a:rPr>
                        <a:t>0</a:t>
                      </a:r>
                    </a:p>
                  </a:txBody>
                  <a:tcPr marL="8617" marR="8617" marT="8617"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311182752"/>
                  </a:ext>
                </a:extLst>
              </a:tr>
              <a:tr h="480545">
                <a:tc>
                  <a:txBody>
                    <a:bodyPr/>
                    <a:lstStyle/>
                    <a:p>
                      <a:pPr algn="ctr" fontAlgn="ctr"/>
                      <a:r>
                        <a:rPr lang="en-US" sz="1200" u="none" strike="noStrike" dirty="0">
                          <a:effectLst/>
                          <a:latin typeface="Tw Cen MT" panose="020B0602020104020603" pitchFamily="34" charset="0"/>
                        </a:rPr>
                        <a:t> </a:t>
                      </a:r>
                      <a:endParaRPr lang="en-US" sz="12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200" u="none" strike="noStrike" dirty="0">
                          <a:effectLst/>
                          <a:latin typeface="Tw Cen MT" panose="020B0602020104020603" pitchFamily="34" charset="0"/>
                        </a:rPr>
                        <a:t>2</a:t>
                      </a:r>
                      <a:endParaRPr lang="en-US" sz="12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200" u="none" strike="noStrike" dirty="0" err="1">
                          <a:effectLst/>
                          <a:latin typeface="Tw Cen MT" panose="020B0602020104020603" pitchFamily="34" charset="0"/>
                        </a:rPr>
                        <a:t>Pemantauan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penggunaan</a:t>
                      </a:r>
                      <a:r>
                        <a:rPr lang="en-US" sz="1200" u="none" strike="noStrike" dirty="0">
                          <a:effectLst/>
                          <a:latin typeface="Tw Cen MT" panose="020B0602020104020603" pitchFamily="34" charset="0"/>
                        </a:rPr>
                        <a:t> APD (masker, </a:t>
                      </a:r>
                      <a:r>
                        <a:rPr lang="en-US" sz="1200" u="none" strike="noStrike" dirty="0" err="1">
                          <a:effectLst/>
                          <a:latin typeface="Tw Cen MT" panose="020B0602020104020603" pitchFamily="34" charset="0"/>
                        </a:rPr>
                        <a:t>sarung</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tangan</a:t>
                      </a:r>
                      <a:r>
                        <a:rPr lang="en-US" sz="1200" u="none" strike="noStrike" dirty="0">
                          <a:effectLst/>
                          <a:latin typeface="Tw Cen MT" panose="020B0602020104020603" pitchFamily="34" charset="0"/>
                        </a:rPr>
                        <a:t>, apron, </a:t>
                      </a:r>
                      <a:r>
                        <a:rPr lang="en-US" sz="1200" u="none" strike="noStrike" dirty="0" err="1">
                          <a:effectLst/>
                          <a:latin typeface="Tw Cen MT" panose="020B0602020104020603" pitchFamily="34" charset="0"/>
                        </a:rPr>
                        <a:t>sepatu</a:t>
                      </a:r>
                      <a:r>
                        <a:rPr lang="en-US" sz="1200" u="none" strike="noStrike" dirty="0">
                          <a:effectLst/>
                          <a:latin typeface="Tw Cen MT" panose="020B0602020104020603" pitchFamily="34" charset="0"/>
                        </a:rPr>
                        <a:t> boot, </a:t>
                      </a:r>
                      <a:r>
                        <a:rPr lang="en-US" sz="1200" u="none" strike="noStrike" dirty="0" err="1">
                          <a:effectLst/>
                          <a:latin typeface="Tw Cen MT" panose="020B0602020104020603" pitchFamily="34" charset="0"/>
                        </a:rPr>
                        <a:t>penutup</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kepala</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Petugas</a:t>
                      </a:r>
                      <a:r>
                        <a:rPr lang="en-US" sz="1200" u="none" strike="noStrike" dirty="0">
                          <a:effectLst/>
                          <a:latin typeface="Tw Cen MT" panose="020B0602020104020603" pitchFamily="34" charset="0"/>
                        </a:rPr>
                        <a:t> Laundry </a:t>
                      </a:r>
                      <a:r>
                        <a:rPr lang="en-US" sz="1200" u="none" strike="noStrike" dirty="0" err="1">
                          <a:effectLst/>
                          <a:latin typeface="Tw Cen MT" panose="020B0602020104020603" pitchFamily="34" charset="0"/>
                        </a:rPr>
                        <a:t>seminggu</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sekali</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8617" marR="8617" marT="8617" marB="0"/>
                </a:tc>
                <a:tc>
                  <a:txBody>
                    <a:bodyPr/>
                    <a:lstStyle/>
                    <a:p>
                      <a:pPr algn="ctr"/>
                      <a:r>
                        <a:rPr lang="en-US" sz="1200" dirty="0">
                          <a:latin typeface="Tw Cen MT" panose="020B0602020104020603" pitchFamily="34" charset="0"/>
                        </a:rPr>
                        <a:t>4</a:t>
                      </a:r>
                    </a:p>
                  </a:txBody>
                  <a:tcPr marL="8617" marR="8617" marT="8617" marB="0" anchor="ctr"/>
                </a:tc>
                <a:tc>
                  <a:txBody>
                    <a:bodyPr/>
                    <a:lstStyle/>
                    <a:p>
                      <a:pPr algn="ctr" fontAlgn="ctr"/>
                      <a:r>
                        <a:rPr lang="en-US" sz="1200" b="0" i="0" u="none" strike="noStrike">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4</a:t>
                      </a:r>
                    </a:p>
                  </a:txBody>
                  <a:tcPr marL="9525" marR="9525" marT="9525" marB="0" anchor="ctr"/>
                </a:tc>
                <a:extLst>
                  <a:ext uri="{0D108BD9-81ED-4DB2-BD59-A6C34878D82A}">
                    <a16:rowId xmlns:a16="http://schemas.microsoft.com/office/drawing/2014/main" val="4087837232"/>
                  </a:ext>
                </a:extLst>
              </a:tr>
              <a:tr h="376597">
                <a:tc>
                  <a:txBody>
                    <a:bodyPr/>
                    <a:lstStyle/>
                    <a:p>
                      <a:pPr algn="ctr" fontAlgn="b"/>
                      <a:r>
                        <a:rPr lang="en-US" sz="1200" u="none" strike="noStrike" dirty="0">
                          <a:effectLst/>
                          <a:latin typeface="Tw Cen MT" panose="020B0602020104020603" pitchFamily="34" charset="0"/>
                        </a:rPr>
                        <a:t> </a:t>
                      </a:r>
                      <a:endParaRPr lang="en-US" sz="12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200" u="none" strike="noStrike" dirty="0">
                          <a:effectLst/>
                          <a:latin typeface="Tw Cen MT" panose="020B0602020104020603" pitchFamily="34" charset="0"/>
                        </a:rPr>
                        <a:t>3</a:t>
                      </a:r>
                      <a:endParaRPr lang="en-US" sz="12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200" u="none" strike="noStrike">
                          <a:effectLst/>
                          <a:latin typeface="Tw Cen MT" panose="020B0602020104020603" pitchFamily="34" charset="0"/>
                        </a:rPr>
                        <a:t>Pengusulan pemeriksaaan kesehatan secara berkala petugas laundry.</a:t>
                      </a:r>
                      <a:endParaRPr lang="en-US" sz="1200" b="0" i="0" u="none" strike="noStrike">
                        <a:solidFill>
                          <a:srgbClr val="000000"/>
                        </a:solidFill>
                        <a:effectLst/>
                        <a:latin typeface="Tw Cen MT" panose="020B0602020104020603" pitchFamily="34" charset="0"/>
                      </a:endParaRPr>
                    </a:p>
                  </a:txBody>
                  <a:tcPr marL="8617" marR="8617" marT="8617" marB="0"/>
                </a:tc>
                <a:tc>
                  <a:txBody>
                    <a:bodyPr/>
                    <a:lstStyle/>
                    <a:p>
                      <a:pPr algn="ctr"/>
                      <a:r>
                        <a:rPr lang="en-US" sz="1200" dirty="0">
                          <a:latin typeface="Tw Cen MT" panose="020B0602020104020603" pitchFamily="34" charset="0"/>
                        </a:rPr>
                        <a:t>1</a:t>
                      </a:r>
                    </a:p>
                  </a:txBody>
                  <a:tcPr marL="8617" marR="8617" marT="8617" marB="0" anchor="ctr"/>
                </a:tc>
                <a:tc>
                  <a:txBody>
                    <a:bodyPr/>
                    <a:lstStyle/>
                    <a:p>
                      <a:pPr algn="ctr" fontAlgn="ctr"/>
                      <a:r>
                        <a:rPr lang="en-US" sz="1200" b="0" i="0" u="none" strike="noStrike">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3244806374"/>
                  </a:ext>
                </a:extLst>
              </a:tr>
              <a:tr h="376597">
                <a:tc>
                  <a:txBody>
                    <a:bodyPr/>
                    <a:lstStyle/>
                    <a:p>
                      <a:pPr algn="ctr" fontAlgn="b"/>
                      <a:r>
                        <a:rPr lang="en-US" sz="1200" u="none" strike="noStrike" dirty="0">
                          <a:effectLst/>
                          <a:latin typeface="Tw Cen MT" panose="020B0602020104020603" pitchFamily="34" charset="0"/>
                        </a:rPr>
                        <a:t> </a:t>
                      </a:r>
                      <a:endParaRPr lang="en-US" sz="12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200" u="none" strike="noStrike" dirty="0">
                          <a:effectLst/>
                          <a:latin typeface="Tw Cen MT" panose="020B0602020104020603" pitchFamily="34" charset="0"/>
                        </a:rPr>
                        <a:t>4</a:t>
                      </a:r>
                      <a:endParaRPr lang="en-US" sz="12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200" u="none" strike="noStrike">
                          <a:effectLst/>
                          <a:latin typeface="Tw Cen MT" panose="020B0602020104020603" pitchFamily="34" charset="0"/>
                        </a:rPr>
                        <a:t>Pengusulan imunisasi hepatitis B petugas laundry setiap 6 (enam) bulan sekali.</a:t>
                      </a:r>
                      <a:endParaRPr lang="en-US" sz="1200" b="0" i="0" u="none" strike="noStrike">
                        <a:solidFill>
                          <a:srgbClr val="000000"/>
                        </a:solidFill>
                        <a:effectLst/>
                        <a:latin typeface="Tw Cen MT" panose="020B0602020104020603" pitchFamily="34" charset="0"/>
                      </a:endParaRPr>
                    </a:p>
                  </a:txBody>
                  <a:tcPr marL="8617" marR="8617" marT="8617" marB="0"/>
                </a:tc>
                <a:tc>
                  <a:txBody>
                    <a:bodyPr/>
                    <a:lstStyle/>
                    <a:p>
                      <a:pPr algn="ctr"/>
                      <a:r>
                        <a:rPr lang="en-US" sz="1200" dirty="0">
                          <a:latin typeface="Tw Cen MT" panose="020B0602020104020603" pitchFamily="34" charset="0"/>
                        </a:rPr>
                        <a:t>0</a:t>
                      </a:r>
                    </a:p>
                  </a:txBody>
                  <a:tcPr marL="8617" marR="8617" marT="8617" marB="0" anchor="ctr"/>
                </a:tc>
                <a:tc>
                  <a:txBody>
                    <a:bodyPr/>
                    <a:lstStyle/>
                    <a:p>
                      <a:pPr algn="ctr" fontAlgn="ctr"/>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022680541"/>
                  </a:ext>
                </a:extLst>
              </a:tr>
              <a:tr h="480545">
                <a:tc>
                  <a:txBody>
                    <a:bodyPr/>
                    <a:lstStyle/>
                    <a:p>
                      <a:pPr algn="ctr" fontAlgn="b"/>
                      <a:r>
                        <a:rPr lang="en-US" sz="1200" u="none" strike="noStrike" dirty="0">
                          <a:effectLst/>
                          <a:latin typeface="Tw Cen MT" panose="020B0602020104020603" pitchFamily="34" charset="0"/>
                        </a:rPr>
                        <a:t> </a:t>
                      </a:r>
                      <a:endParaRPr lang="en-US" sz="12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200" u="none" strike="noStrike" dirty="0">
                          <a:effectLst/>
                          <a:latin typeface="Tw Cen MT" panose="020B0602020104020603" pitchFamily="34" charset="0"/>
                        </a:rPr>
                        <a:t>5</a:t>
                      </a:r>
                      <a:endParaRPr lang="en-US" sz="12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200" u="none" strike="noStrike" dirty="0" err="1">
                          <a:effectLst/>
                          <a:latin typeface="Tw Cen MT" panose="020B0602020104020603" pitchFamily="34" charset="0"/>
                        </a:rPr>
                        <a:t>Pemeriksaan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angka</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kuman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Usap</a:t>
                      </a:r>
                      <a:r>
                        <a:rPr lang="en-US" sz="1200" u="none" strike="noStrike" dirty="0">
                          <a:effectLst/>
                          <a:latin typeface="Tw Cen MT" panose="020B0602020104020603" pitchFamily="34" charset="0"/>
                        </a:rPr>
                        <a:t> linen </a:t>
                      </a:r>
                      <a:r>
                        <a:rPr lang="en-US" sz="1200" u="none" strike="noStrike" dirty="0" err="1">
                          <a:effectLst/>
                          <a:latin typeface="Tw Cen MT" panose="020B0602020104020603" pitchFamily="34" charset="0"/>
                        </a:rPr>
                        <a:t>bersih</a:t>
                      </a:r>
                      <a:r>
                        <a:rPr lang="en-US" sz="1200" u="none" strike="noStrike" dirty="0">
                          <a:effectLst/>
                          <a:latin typeface="Tw Cen MT" panose="020B0602020104020603" pitchFamily="34" charset="0"/>
                        </a:rPr>
                        <a:t>) pada IGD, Inst Laundry dan Inst </a:t>
                      </a:r>
                      <a:r>
                        <a:rPr lang="en-US" sz="1200" u="none" strike="noStrike" dirty="0" err="1">
                          <a:effectLst/>
                          <a:latin typeface="Tw Cen MT" panose="020B0602020104020603" pitchFamily="34" charset="0"/>
                        </a:rPr>
                        <a:t>Gizi</a:t>
                      </a:r>
                      <a:r>
                        <a:rPr lang="en-US" sz="1200" u="none" strike="noStrike" dirty="0">
                          <a:effectLst/>
                          <a:latin typeface="Tw Cen MT" panose="020B0602020104020603" pitchFamily="34" charset="0"/>
                        </a:rPr>
                        <a:t> (3) </a:t>
                      </a:r>
                      <a:r>
                        <a:rPr lang="en-US" sz="1200" u="none" strike="noStrike" dirty="0" err="1">
                          <a:effectLst/>
                          <a:latin typeface="Tw Cen MT" panose="020B0602020104020603" pitchFamily="34" charset="0"/>
                        </a:rPr>
                        <a:t>setiap</a:t>
                      </a:r>
                      <a:r>
                        <a:rPr lang="en-US" sz="1200" u="none" strike="noStrike" dirty="0">
                          <a:effectLst/>
                          <a:latin typeface="Tw Cen MT" panose="020B0602020104020603" pitchFamily="34" charset="0"/>
                        </a:rPr>
                        <a:t> 6 </a:t>
                      </a:r>
                      <a:r>
                        <a:rPr lang="en-US" sz="1200" u="none" strike="noStrike" dirty="0" err="1">
                          <a:effectLst/>
                          <a:latin typeface="Tw Cen MT" panose="020B0602020104020603" pitchFamily="34" charset="0"/>
                        </a:rPr>
                        <a:t>bulan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sekali</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8617" marR="8617" marT="8617" marB="0"/>
                </a:tc>
                <a:tc>
                  <a:txBody>
                    <a:bodyPr/>
                    <a:lstStyle/>
                    <a:p>
                      <a:pPr algn="ctr"/>
                      <a:r>
                        <a:rPr lang="en-US" sz="1200" dirty="0">
                          <a:latin typeface="Tw Cen MT" panose="020B0602020104020603" pitchFamily="34" charset="0"/>
                        </a:rPr>
                        <a:t>5</a:t>
                      </a:r>
                    </a:p>
                  </a:txBody>
                  <a:tcPr marL="8617" marR="8617" marT="8617" marB="0" anchor="ctr"/>
                </a:tc>
                <a:tc>
                  <a:txBody>
                    <a:bodyPr/>
                    <a:lstStyle/>
                    <a:p>
                      <a:pPr algn="ctr" fontAlgn="ctr"/>
                      <a:r>
                        <a:rPr lang="en-US" sz="1200" b="0" i="0" u="none" strike="noStrike" dirty="0">
                          <a:solidFill>
                            <a:srgbClr val="000000"/>
                          </a:solidFill>
                          <a:effectLst/>
                          <a:latin typeface="Tw Cen MT" panose="020B0602020104020603" pitchFamily="34" charset="0"/>
                        </a:rPr>
                        <a:t>5</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35712229"/>
                  </a:ext>
                </a:extLst>
              </a:tr>
              <a:tr h="312319">
                <a:tc>
                  <a:txBody>
                    <a:bodyPr/>
                    <a:lstStyle/>
                    <a:p>
                      <a:pPr algn="ctr" fontAlgn="b"/>
                      <a:r>
                        <a:rPr lang="en-US" sz="1200" u="none" strike="noStrike" dirty="0">
                          <a:effectLst/>
                          <a:latin typeface="Tw Cen MT" panose="020B0602020104020603" pitchFamily="34" charset="0"/>
                        </a:rPr>
                        <a:t>b.</a:t>
                      </a:r>
                      <a:endParaRPr lang="en-US" sz="1200" b="0" i="0" u="none" strike="noStrike" dirty="0">
                        <a:solidFill>
                          <a:srgbClr val="000000"/>
                        </a:solidFill>
                        <a:effectLst/>
                        <a:latin typeface="Tw Cen MT" panose="020B0602020104020603" pitchFamily="34" charset="0"/>
                      </a:endParaRPr>
                    </a:p>
                  </a:txBody>
                  <a:tcPr marL="8617" marR="8617" marT="8617" marB="0" anchor="ctr"/>
                </a:tc>
                <a:tc gridSpan="2">
                  <a:txBody>
                    <a:bodyPr/>
                    <a:lstStyle/>
                    <a:p>
                      <a:pPr algn="l" fontAlgn="t"/>
                      <a:r>
                        <a:rPr lang="en-US" sz="1200" u="none" strike="noStrike" dirty="0" err="1">
                          <a:effectLst/>
                          <a:latin typeface="Tw Cen MT" panose="020B0602020104020603" pitchFamily="34" charset="0"/>
                        </a:rPr>
                        <a:t>Pengawasan</a:t>
                      </a:r>
                      <a:r>
                        <a:rPr lang="en-US" sz="1200" u="none" strike="noStrike" dirty="0">
                          <a:effectLst/>
                          <a:latin typeface="Tw Cen MT" panose="020B0602020104020603" pitchFamily="34" charset="0"/>
                        </a:rPr>
                        <a:t> Proses </a:t>
                      </a:r>
                      <a:r>
                        <a:rPr lang="en-US" sz="1200" u="none" strike="noStrike" dirty="0" err="1">
                          <a:effectLst/>
                          <a:latin typeface="Tw Cen MT" panose="020B0602020104020603" pitchFamily="34" charset="0"/>
                        </a:rPr>
                        <a:t>Dekontaminasi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Melalui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Disinfeksi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dan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Sterilisasi</a:t>
                      </a:r>
                      <a:endParaRPr lang="en-US" sz="1200" b="0" i="0" u="none" strike="noStrike" dirty="0">
                        <a:solidFill>
                          <a:srgbClr val="000000"/>
                        </a:solidFill>
                        <a:effectLst/>
                        <a:latin typeface="Tw Cen MT" panose="020B0602020104020603" pitchFamily="34" charset="0"/>
                      </a:endParaRPr>
                    </a:p>
                  </a:txBody>
                  <a:tcPr marL="8617" marR="8617" marT="8617" marB="0"/>
                </a:tc>
                <a:tc hMerge="1">
                  <a:txBody>
                    <a:bodyPr/>
                    <a:lstStyle/>
                    <a:p>
                      <a:endParaRPr lang="en-US"/>
                    </a:p>
                  </a:txBody>
                  <a:tcPr/>
                </a:tc>
                <a:tc>
                  <a:txBody>
                    <a:bodyPr/>
                    <a:lstStyle/>
                    <a:p>
                      <a:pPr algn="ctr"/>
                      <a:endParaRPr lang="en-US" sz="1200" dirty="0">
                        <a:latin typeface="Tw Cen MT" panose="020B0602020104020603" pitchFamily="34" charset="0"/>
                      </a:endParaRPr>
                    </a:p>
                  </a:txBody>
                  <a:tcPr marL="8617" marR="8617" marT="8617" marB="0" anchor="ctr"/>
                </a:tc>
                <a:tc>
                  <a:txBody>
                    <a:bodyPr/>
                    <a:lstStyle/>
                    <a:p>
                      <a:pPr algn="ctr"/>
                      <a:endParaRPr lang="en-US" sz="1200" dirty="0">
                        <a:latin typeface="Tw Cen MT" panose="020B0602020104020603" pitchFamily="34" charset="0"/>
                      </a:endParaRPr>
                    </a:p>
                  </a:txBody>
                  <a:tcPr marL="8617" marR="8617" marT="8617" marB="0" anchor="ctr"/>
                </a:tc>
                <a:tc>
                  <a:txBody>
                    <a:bodyPr/>
                    <a:lstStyle/>
                    <a:p>
                      <a:pPr algn="ctr"/>
                      <a:endParaRPr lang="en-US" sz="1200" dirty="0">
                        <a:latin typeface="Tw Cen MT" panose="020B0602020104020603" pitchFamily="34" charset="0"/>
                      </a:endParaRPr>
                    </a:p>
                  </a:txBody>
                  <a:tcPr marL="8617" marR="8617" marT="8617" marB="0" anchor="ctr"/>
                </a:tc>
                <a:tc>
                  <a:txBody>
                    <a:bodyPr/>
                    <a:lstStyle/>
                    <a:p>
                      <a:pPr algn="ctr"/>
                      <a:endParaRPr lang="en-US" sz="1200" dirty="0">
                        <a:latin typeface="Tw Cen MT" panose="020B0602020104020603" pitchFamily="34" charset="0"/>
                      </a:endParaRPr>
                    </a:p>
                  </a:txBody>
                  <a:tcPr marL="8617" marR="8617" marT="8617" marB="0" anchor="ctr"/>
                </a:tc>
                <a:tc>
                  <a:txBody>
                    <a:bodyPr/>
                    <a:lstStyle/>
                    <a:p>
                      <a:pPr algn="ctr"/>
                      <a:endParaRPr lang="en-US" sz="1200" dirty="0">
                        <a:latin typeface="Tw Cen MT" panose="020B0602020104020603" pitchFamily="34" charset="0"/>
                      </a:endParaRPr>
                    </a:p>
                  </a:txBody>
                  <a:tcPr marL="8617" marR="8617" marT="8617" marB="0" anchor="ctr"/>
                </a:tc>
                <a:tc>
                  <a:txBody>
                    <a:bodyPr/>
                    <a:lstStyle/>
                    <a:p>
                      <a:pPr algn="ctr"/>
                      <a:endParaRPr lang="en-US" sz="1200" dirty="0">
                        <a:latin typeface="Tw Cen MT" panose="020B0602020104020603" pitchFamily="34" charset="0"/>
                      </a:endParaRPr>
                    </a:p>
                  </a:txBody>
                  <a:tcPr marL="8617" marR="8617" marT="8617" marB="0" anchor="ctr"/>
                </a:tc>
                <a:tc>
                  <a:txBody>
                    <a:bodyPr/>
                    <a:lstStyle/>
                    <a:p>
                      <a:pPr algn="ctr"/>
                      <a:endParaRPr lang="en-US" sz="1200" dirty="0">
                        <a:latin typeface="Tw Cen MT" panose="020B0602020104020603" pitchFamily="34" charset="0"/>
                      </a:endParaRPr>
                    </a:p>
                  </a:txBody>
                  <a:tcPr marL="8617" marR="8617" marT="8617" marB="0" anchor="ctr"/>
                </a:tc>
                <a:tc>
                  <a:txBody>
                    <a:bodyPr/>
                    <a:lstStyle/>
                    <a:p>
                      <a:pPr algn="ctr"/>
                      <a:endParaRPr lang="en-US" sz="1200" dirty="0">
                        <a:latin typeface="Tw Cen MT" panose="020B0602020104020603" pitchFamily="34" charset="0"/>
                      </a:endParaRPr>
                    </a:p>
                  </a:txBody>
                  <a:tcPr marL="8617" marR="8617" marT="8617" marB="0" anchor="ctr"/>
                </a:tc>
                <a:tc>
                  <a:txBody>
                    <a:bodyPr/>
                    <a:lstStyle/>
                    <a:p>
                      <a:pPr algn="ctr"/>
                      <a:endParaRPr lang="en-US" sz="1200" dirty="0">
                        <a:latin typeface="Tw Cen MT" panose="020B0602020104020603" pitchFamily="34" charset="0"/>
                      </a:endParaRPr>
                    </a:p>
                  </a:txBody>
                  <a:tcPr marL="8617" marR="8617" marT="8617" marB="0" anchor="ctr"/>
                </a:tc>
                <a:extLst>
                  <a:ext uri="{0D108BD9-81ED-4DB2-BD59-A6C34878D82A}">
                    <a16:rowId xmlns:a16="http://schemas.microsoft.com/office/drawing/2014/main" val="1160400943"/>
                  </a:ext>
                </a:extLst>
              </a:tr>
              <a:tr h="480545">
                <a:tc>
                  <a:txBody>
                    <a:bodyPr/>
                    <a:lstStyle/>
                    <a:p>
                      <a:pPr algn="ctr" fontAlgn="b"/>
                      <a:r>
                        <a:rPr lang="en-US" sz="1200" u="none" strike="noStrike" dirty="0">
                          <a:effectLst/>
                          <a:latin typeface="Tw Cen MT" panose="020B0602020104020603" pitchFamily="34" charset="0"/>
                        </a:rPr>
                        <a:t> </a:t>
                      </a:r>
                      <a:endParaRPr lang="en-US" sz="12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200" u="none" strike="noStrike" dirty="0">
                          <a:effectLst/>
                          <a:latin typeface="Tw Cen MT" panose="020B0602020104020603" pitchFamily="34" charset="0"/>
                        </a:rPr>
                        <a:t>1</a:t>
                      </a:r>
                      <a:endParaRPr lang="en-US" sz="12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200" u="none" strike="noStrike">
                          <a:effectLst/>
                          <a:latin typeface="Tw Cen MT" panose="020B0602020104020603" pitchFamily="34" charset="0"/>
                        </a:rPr>
                        <a:t>Pengisian checklist monitoring pelaksanaan dekontaminasi melalui desinfeksi dan sterilisasi sebulan sekali.</a:t>
                      </a:r>
                      <a:endParaRPr lang="en-US" sz="1200" b="0" i="0" u="none" strike="noStrike">
                        <a:solidFill>
                          <a:srgbClr val="000000"/>
                        </a:solidFill>
                        <a:effectLst/>
                        <a:latin typeface="Tw Cen MT" panose="020B0602020104020603" pitchFamily="34" charset="0"/>
                      </a:endParaRPr>
                    </a:p>
                  </a:txBody>
                  <a:tcPr marL="8617" marR="8617" marT="8617" marB="0"/>
                </a:tc>
                <a:tc>
                  <a:txBody>
                    <a:bodyPr/>
                    <a:lstStyle/>
                    <a:p>
                      <a:pPr algn="ctr"/>
                      <a:r>
                        <a:rPr lang="en-US" sz="1200" dirty="0">
                          <a:latin typeface="Tw Cen MT" panose="020B0602020104020603" pitchFamily="34" charset="0"/>
                        </a:rPr>
                        <a:t>1</a:t>
                      </a:r>
                    </a:p>
                  </a:txBody>
                  <a:tcPr marL="8617" marR="8617" marT="8617"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3774813436"/>
                  </a:ext>
                </a:extLst>
              </a:tr>
              <a:tr h="779332">
                <a:tc>
                  <a:txBody>
                    <a:bodyPr/>
                    <a:lstStyle/>
                    <a:p>
                      <a:pPr algn="ctr" fontAlgn="b"/>
                      <a:r>
                        <a:rPr lang="en-US" sz="1200" u="none" strike="noStrike" dirty="0">
                          <a:effectLst/>
                          <a:latin typeface="Tw Cen MT" panose="020B0602020104020603" pitchFamily="34" charset="0"/>
                        </a:rPr>
                        <a:t> </a:t>
                      </a:r>
                      <a:endParaRPr lang="en-US" sz="12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200" u="none" strike="noStrike" dirty="0">
                          <a:effectLst/>
                          <a:latin typeface="Tw Cen MT" panose="020B0602020104020603" pitchFamily="34" charset="0"/>
                        </a:rPr>
                        <a:t>2</a:t>
                      </a:r>
                      <a:endParaRPr lang="en-US" sz="12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200" u="none" strike="noStrike" dirty="0" err="1">
                          <a:effectLst/>
                          <a:latin typeface="Tw Cen MT" panose="020B0602020104020603" pitchFamily="34" charset="0"/>
                        </a:rPr>
                        <a:t>Pemantauan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kualitas</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hasil</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sterilisasi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Usap</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alat</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medis</a:t>
                      </a:r>
                      <a:r>
                        <a:rPr lang="en-US" sz="1200" u="none" strike="noStrike" dirty="0">
                          <a:effectLst/>
                          <a:latin typeface="Tw Cen MT" panose="020B0602020104020603" pitchFamily="34" charset="0"/>
                        </a:rPr>
                        <a:t>) 6 </a:t>
                      </a:r>
                      <a:r>
                        <a:rPr lang="en-US" sz="1200" u="none" strike="noStrike" dirty="0" err="1">
                          <a:effectLst/>
                          <a:latin typeface="Tw Cen MT" panose="020B0602020104020603" pitchFamily="34" charset="0"/>
                        </a:rPr>
                        <a:t>bulan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sekali</a:t>
                      </a:r>
                      <a:r>
                        <a:rPr lang="en-US" sz="1200" u="none" strike="noStrike" dirty="0">
                          <a:effectLst/>
                          <a:latin typeface="Tw Cen MT" panose="020B0602020104020603" pitchFamily="34" charset="0"/>
                        </a:rPr>
                        <a:t>  pada </a:t>
                      </a:r>
                      <a:r>
                        <a:rPr lang="en-US" sz="1200" u="none" strike="noStrike" dirty="0" err="1">
                          <a:effectLst/>
                          <a:latin typeface="Tw Cen MT" panose="020B0602020104020603" pitchFamily="34" charset="0"/>
                        </a:rPr>
                        <a:t>ruang</a:t>
                      </a:r>
                      <a:r>
                        <a:rPr lang="en-US" sz="1200" u="none" strike="noStrike" dirty="0">
                          <a:effectLst/>
                          <a:latin typeface="Tw Cen MT" panose="020B0602020104020603" pitchFamily="34" charset="0"/>
                        </a:rPr>
                        <a:t> IGD (</a:t>
                      </a:r>
                      <a:r>
                        <a:rPr lang="en-US" sz="1200" u="none" strike="noStrike" dirty="0" err="1">
                          <a:effectLst/>
                          <a:latin typeface="Tw Cen MT" panose="020B0602020104020603" pitchFamily="34" charset="0"/>
                        </a:rPr>
                        <a:t>gunting</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pinset,kom</a:t>
                      </a:r>
                      <a:r>
                        <a:rPr lang="en-US" sz="1200" u="none" strike="noStrike" dirty="0">
                          <a:effectLst/>
                          <a:latin typeface="Tw Cen MT" panose="020B0602020104020603" pitchFamily="34" charset="0"/>
                        </a:rPr>
                        <a:t>), pada </a:t>
                      </a:r>
                      <a:r>
                        <a:rPr lang="en-US" sz="1200" u="none" strike="noStrike" dirty="0" err="1">
                          <a:effectLst/>
                          <a:latin typeface="Tw Cen MT" panose="020B0602020104020603" pitchFamily="34" charset="0"/>
                        </a:rPr>
                        <a:t>ruang</a:t>
                      </a:r>
                      <a:r>
                        <a:rPr lang="en-US" sz="1200" u="none" strike="noStrike" dirty="0">
                          <a:effectLst/>
                          <a:latin typeface="Tw Cen MT" panose="020B0602020104020603" pitchFamily="34" charset="0"/>
                        </a:rPr>
                        <a:t> I Gigi (tang, </a:t>
                      </a:r>
                      <a:r>
                        <a:rPr lang="en-US" sz="1200" u="none" strike="noStrike" dirty="0" err="1">
                          <a:effectLst/>
                          <a:latin typeface="Tw Cen MT" panose="020B0602020104020603" pitchFamily="34" charset="0"/>
                        </a:rPr>
                        <a:t>exavator</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pinset</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bein</a:t>
                      </a:r>
                      <a:r>
                        <a:rPr lang="en-US" sz="1200" u="none" strike="noStrike" dirty="0">
                          <a:effectLst/>
                          <a:latin typeface="Tw Cen MT" panose="020B0602020104020603" pitchFamily="34" charset="0"/>
                        </a:rPr>
                        <a:t>, sonde, scaler) dan pada </a:t>
                      </a:r>
                      <a:r>
                        <a:rPr lang="en-US" sz="1200" u="none" strike="noStrike" dirty="0" err="1">
                          <a:effectLst/>
                          <a:latin typeface="Tw Cen MT" panose="020B0602020104020603" pitchFamily="34" charset="0"/>
                        </a:rPr>
                        <a:t>ruang</a:t>
                      </a:r>
                      <a:r>
                        <a:rPr lang="en-US" sz="1200" u="none" strike="noStrike" dirty="0">
                          <a:effectLst/>
                          <a:latin typeface="Tw Cen MT" panose="020B0602020104020603" pitchFamily="34" charset="0"/>
                        </a:rPr>
                        <a:t> ECT (</a:t>
                      </a:r>
                      <a:r>
                        <a:rPr lang="en-US" sz="1200" u="none" strike="noStrike" dirty="0" err="1">
                          <a:effectLst/>
                          <a:latin typeface="Tw Cen MT" panose="020B0602020104020603" pitchFamily="34" charset="0"/>
                        </a:rPr>
                        <a:t>opa</a:t>
                      </a:r>
                      <a:r>
                        <a:rPr lang="en-US" sz="1200" u="none" strike="noStrike" dirty="0">
                          <a:effectLst/>
                          <a:latin typeface="Tw Cen MT" panose="020B0602020104020603" pitchFamily="34" charset="0"/>
                        </a:rPr>
                        <a:t>, bite block, bite block oval, </a:t>
                      </a:r>
                      <a:r>
                        <a:rPr lang="en-US" sz="1200" u="none" strike="noStrike" dirty="0" err="1">
                          <a:effectLst/>
                          <a:latin typeface="Tw Cen MT" panose="020B0602020104020603" pitchFamily="34" charset="0"/>
                        </a:rPr>
                        <a:t>elektroda</a:t>
                      </a:r>
                      <a:r>
                        <a:rPr lang="en-US" sz="1200" u="none" strike="noStrike" dirty="0">
                          <a:effectLst/>
                          <a:latin typeface="Tw Cen MT" panose="020B0602020104020603" pitchFamily="34" charset="0"/>
                        </a:rPr>
                        <a:t>, face mouth</a:t>
                      </a:r>
                      <a:endParaRPr lang="en-US" sz="1200" b="0" i="0" u="none" strike="noStrike" dirty="0">
                        <a:solidFill>
                          <a:srgbClr val="000000"/>
                        </a:solidFill>
                        <a:effectLst/>
                        <a:latin typeface="Tw Cen MT" panose="020B0602020104020603" pitchFamily="34" charset="0"/>
                      </a:endParaRPr>
                    </a:p>
                  </a:txBody>
                  <a:tcPr marL="8617" marR="8617" marT="8617" marB="0"/>
                </a:tc>
                <a:tc>
                  <a:txBody>
                    <a:bodyPr/>
                    <a:lstStyle/>
                    <a:p>
                      <a:pPr algn="ctr"/>
                      <a:r>
                        <a:rPr lang="en-US" sz="1200" dirty="0">
                          <a:latin typeface="Tw Cen MT" panose="020B0602020104020603" pitchFamily="34" charset="0"/>
                        </a:rPr>
                        <a:t>0</a:t>
                      </a:r>
                    </a:p>
                  </a:txBody>
                  <a:tcPr marL="8617" marR="8617" marT="8617"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7</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2008110629"/>
                  </a:ext>
                </a:extLst>
              </a:tr>
              <a:tr h="312319">
                <a:tc>
                  <a:txBody>
                    <a:bodyPr/>
                    <a:lstStyle/>
                    <a:p>
                      <a:pPr algn="ctr" fontAlgn="b"/>
                      <a:r>
                        <a:rPr lang="en-US" sz="1200" u="none" strike="noStrike" dirty="0">
                          <a:effectLst/>
                          <a:latin typeface="Tw Cen MT" panose="020B0602020104020603" pitchFamily="34" charset="0"/>
                        </a:rPr>
                        <a:t>c.</a:t>
                      </a:r>
                      <a:endParaRPr lang="en-US" sz="1200" b="0" i="0" u="none" strike="noStrike" dirty="0">
                        <a:solidFill>
                          <a:srgbClr val="000000"/>
                        </a:solidFill>
                        <a:effectLst/>
                        <a:latin typeface="Tw Cen MT" panose="020B0602020104020603" pitchFamily="34" charset="0"/>
                      </a:endParaRPr>
                    </a:p>
                  </a:txBody>
                  <a:tcPr marL="8617" marR="8617" marT="8617" marB="0" anchor="ctr"/>
                </a:tc>
                <a:tc gridSpan="2">
                  <a:txBody>
                    <a:bodyPr/>
                    <a:lstStyle/>
                    <a:p>
                      <a:pPr algn="l" rtl="0" fontAlgn="ctr"/>
                      <a:r>
                        <a:rPr lang="en-US" sz="1200" u="none" strike="noStrike" dirty="0" err="1">
                          <a:effectLst/>
                          <a:latin typeface="Tw Cen MT" panose="020B0602020104020603" pitchFamily="34" charset="0"/>
                        </a:rPr>
                        <a:t>Pengawasan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Kegiatan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Konstruksi</a:t>
                      </a:r>
                      <a:r>
                        <a:rPr lang="en-US" sz="1200" u="none" strike="noStrike" dirty="0">
                          <a:effectLst/>
                          <a:latin typeface="Tw Cen MT" panose="020B0602020104020603" pitchFamily="34" charset="0"/>
                        </a:rPr>
                        <a:t>/</a:t>
                      </a:r>
                      <a:r>
                        <a:rPr lang="en-US" sz="1200" u="none" strike="noStrike" dirty="0" err="1">
                          <a:effectLst/>
                          <a:latin typeface="Tw Cen MT" panose="020B0602020104020603" pitchFamily="34" charset="0"/>
                        </a:rPr>
                        <a:t>Renovasi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Bangunan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Rumah</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Sakit</a:t>
                      </a:r>
                      <a:endParaRPr lang="en-US" sz="1200" b="0" i="0" u="none" strike="noStrike" dirty="0">
                        <a:solidFill>
                          <a:srgbClr val="000000"/>
                        </a:solidFill>
                        <a:effectLst/>
                        <a:latin typeface="Tw Cen MT" panose="020B0602020104020603" pitchFamily="34" charset="0"/>
                      </a:endParaRPr>
                    </a:p>
                  </a:txBody>
                  <a:tcPr marL="8617" marR="8617" marT="8617" marB="0" anchor="ctr"/>
                </a:tc>
                <a:tc hMerge="1">
                  <a:txBody>
                    <a:bodyPr/>
                    <a:lstStyle/>
                    <a:p>
                      <a:endParaRPr lang="en-US"/>
                    </a:p>
                  </a:txBody>
                  <a:tcPr/>
                </a:tc>
                <a:tc>
                  <a:txBody>
                    <a:bodyPr/>
                    <a:lstStyle/>
                    <a:p>
                      <a:pPr algn="ctr"/>
                      <a:endParaRPr lang="en-US" sz="1200" dirty="0">
                        <a:latin typeface="Tw Cen MT" panose="020B0602020104020603" pitchFamily="34" charset="0"/>
                      </a:endParaRPr>
                    </a:p>
                  </a:txBody>
                  <a:tcPr marL="8617" marR="8617" marT="8617" marB="0" anchor="ctr"/>
                </a:tc>
                <a:tc>
                  <a:txBody>
                    <a:bodyPr/>
                    <a:lstStyle/>
                    <a:p>
                      <a:pPr algn="ctr"/>
                      <a:endParaRPr lang="en-US" sz="1200" dirty="0">
                        <a:latin typeface="Tw Cen MT" panose="020B0602020104020603" pitchFamily="34" charset="0"/>
                      </a:endParaRPr>
                    </a:p>
                  </a:txBody>
                  <a:tcPr marL="8617" marR="8617" marT="8617" marB="0" anchor="ctr"/>
                </a:tc>
                <a:tc>
                  <a:txBody>
                    <a:bodyPr/>
                    <a:lstStyle/>
                    <a:p>
                      <a:pPr algn="ctr"/>
                      <a:endParaRPr lang="en-US" sz="1200" dirty="0">
                        <a:latin typeface="Tw Cen MT" panose="020B0602020104020603" pitchFamily="34" charset="0"/>
                      </a:endParaRPr>
                    </a:p>
                  </a:txBody>
                  <a:tcPr marL="8617" marR="8617" marT="8617" marB="0" anchor="ctr"/>
                </a:tc>
                <a:tc>
                  <a:txBody>
                    <a:bodyPr/>
                    <a:lstStyle/>
                    <a:p>
                      <a:pPr algn="ctr"/>
                      <a:endParaRPr lang="en-US" sz="1200" dirty="0">
                        <a:latin typeface="Tw Cen MT" panose="020B0602020104020603" pitchFamily="34" charset="0"/>
                      </a:endParaRPr>
                    </a:p>
                  </a:txBody>
                  <a:tcPr marL="8617" marR="8617" marT="8617" marB="0" anchor="ctr"/>
                </a:tc>
                <a:tc>
                  <a:txBody>
                    <a:bodyPr/>
                    <a:lstStyle/>
                    <a:p>
                      <a:pPr algn="ctr"/>
                      <a:endParaRPr lang="en-US" sz="1200" dirty="0">
                        <a:latin typeface="Tw Cen MT" panose="020B0602020104020603" pitchFamily="34" charset="0"/>
                      </a:endParaRPr>
                    </a:p>
                  </a:txBody>
                  <a:tcPr marL="8617" marR="8617" marT="8617" marB="0" anchor="ctr"/>
                </a:tc>
                <a:tc>
                  <a:txBody>
                    <a:bodyPr/>
                    <a:lstStyle/>
                    <a:p>
                      <a:pPr algn="ctr"/>
                      <a:endParaRPr lang="en-US" sz="1200" dirty="0">
                        <a:latin typeface="Tw Cen MT" panose="020B0602020104020603" pitchFamily="34" charset="0"/>
                      </a:endParaRPr>
                    </a:p>
                  </a:txBody>
                  <a:tcPr marL="8617" marR="8617" marT="8617" marB="0" anchor="ctr"/>
                </a:tc>
                <a:tc>
                  <a:txBody>
                    <a:bodyPr/>
                    <a:lstStyle/>
                    <a:p>
                      <a:pPr algn="ctr"/>
                      <a:endParaRPr lang="en-US" sz="1200" dirty="0">
                        <a:latin typeface="Tw Cen MT" panose="020B0602020104020603" pitchFamily="34" charset="0"/>
                      </a:endParaRPr>
                    </a:p>
                  </a:txBody>
                  <a:tcPr marL="8617" marR="8617" marT="8617" marB="0" anchor="ctr"/>
                </a:tc>
                <a:tc>
                  <a:txBody>
                    <a:bodyPr/>
                    <a:lstStyle/>
                    <a:p>
                      <a:pPr algn="ctr"/>
                      <a:endParaRPr lang="en-US" sz="1200" dirty="0">
                        <a:latin typeface="Tw Cen MT" panose="020B0602020104020603" pitchFamily="34" charset="0"/>
                      </a:endParaRPr>
                    </a:p>
                  </a:txBody>
                  <a:tcPr marL="8617" marR="8617" marT="8617" marB="0" anchor="ctr"/>
                </a:tc>
                <a:tc>
                  <a:txBody>
                    <a:bodyPr/>
                    <a:lstStyle/>
                    <a:p>
                      <a:pPr algn="ctr"/>
                      <a:endParaRPr lang="en-US" sz="1200" dirty="0">
                        <a:latin typeface="Tw Cen MT" panose="020B0602020104020603" pitchFamily="34" charset="0"/>
                      </a:endParaRPr>
                    </a:p>
                  </a:txBody>
                  <a:tcPr marL="8617" marR="8617" marT="8617" marB="0" anchor="ctr"/>
                </a:tc>
                <a:extLst>
                  <a:ext uri="{0D108BD9-81ED-4DB2-BD59-A6C34878D82A}">
                    <a16:rowId xmlns:a16="http://schemas.microsoft.com/office/drawing/2014/main" val="3883663970"/>
                  </a:ext>
                </a:extLst>
              </a:tr>
              <a:tr h="376597">
                <a:tc>
                  <a:txBody>
                    <a:bodyPr/>
                    <a:lstStyle/>
                    <a:p>
                      <a:pPr algn="ctr" fontAlgn="b"/>
                      <a:r>
                        <a:rPr lang="en-US" sz="1200" u="none" strike="noStrike" dirty="0">
                          <a:effectLst/>
                          <a:latin typeface="Tw Cen MT" panose="020B0602020104020603" pitchFamily="34" charset="0"/>
                        </a:rPr>
                        <a:t> </a:t>
                      </a:r>
                      <a:endParaRPr lang="en-US" sz="12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200" u="none" strike="noStrike">
                          <a:effectLst/>
                          <a:latin typeface="Tw Cen MT" panose="020B0602020104020603" pitchFamily="34" charset="0"/>
                        </a:rPr>
                        <a:t>1</a:t>
                      </a:r>
                      <a:endParaRPr lang="en-US" sz="1200" b="0" i="0" u="none" strike="noStrike">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200" u="none" strike="noStrike">
                          <a:effectLst/>
                          <a:latin typeface="Tw Cen MT" panose="020B0602020104020603" pitchFamily="34" charset="0"/>
                        </a:rPr>
                        <a:t>Melaksanakan Pengawasan Keselamatan dan Kesehatan Kerja Fasilitas Kesehatan Lingkungan.</a:t>
                      </a:r>
                      <a:endParaRPr lang="en-US" sz="1200" b="0" i="0" u="none" strike="noStrike">
                        <a:solidFill>
                          <a:srgbClr val="000000"/>
                        </a:solidFill>
                        <a:effectLst/>
                        <a:latin typeface="Tw Cen MT" panose="020B0602020104020603" pitchFamily="34" charset="0"/>
                      </a:endParaRPr>
                    </a:p>
                  </a:txBody>
                  <a:tcPr marL="8617" marR="8617" marT="8617" marB="0"/>
                </a:tc>
                <a:tc>
                  <a:txBody>
                    <a:bodyPr/>
                    <a:lstStyle/>
                    <a:p>
                      <a:pPr algn="ctr"/>
                      <a:r>
                        <a:rPr lang="en-US" sz="1200" dirty="0">
                          <a:latin typeface="Tw Cen MT" panose="020B0602020104020603" pitchFamily="34" charset="0"/>
                        </a:rPr>
                        <a:t>1</a:t>
                      </a:r>
                    </a:p>
                  </a:txBody>
                  <a:tcPr marL="8617" marR="8617" marT="8617"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3437823012"/>
                  </a:ext>
                </a:extLst>
              </a:tr>
              <a:tr h="372334">
                <a:tc>
                  <a:txBody>
                    <a:bodyPr/>
                    <a:lstStyle/>
                    <a:p>
                      <a:pPr algn="ctr" fontAlgn="b"/>
                      <a:r>
                        <a:rPr lang="en-US" sz="1200" u="none" strike="noStrike" dirty="0">
                          <a:effectLst/>
                          <a:latin typeface="Tw Cen MT" panose="020B0602020104020603" pitchFamily="34" charset="0"/>
                        </a:rPr>
                        <a:t> </a:t>
                      </a:r>
                      <a:endParaRPr lang="en-US" sz="12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200" u="none" strike="noStrike">
                          <a:effectLst/>
                          <a:latin typeface="Tw Cen MT" panose="020B0602020104020603" pitchFamily="34" charset="0"/>
                        </a:rPr>
                        <a:t>2</a:t>
                      </a:r>
                      <a:endParaRPr lang="en-US" sz="1200" b="0" i="0" u="none" strike="noStrike">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200" u="none" strike="noStrike" dirty="0" err="1">
                          <a:effectLst/>
                          <a:latin typeface="Tw Cen MT" panose="020B0602020104020603" pitchFamily="34" charset="0"/>
                        </a:rPr>
                        <a:t>Pengawasan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Kegiatan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Kontruksi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atau</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Renovasi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Bangunan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Rumah</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Sakit</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8617" marR="8617" marT="8617" marB="0"/>
                </a:tc>
                <a:tc>
                  <a:txBody>
                    <a:bodyPr/>
                    <a:lstStyle/>
                    <a:p>
                      <a:pPr algn="ctr"/>
                      <a:r>
                        <a:rPr lang="en-US" sz="1200" dirty="0">
                          <a:latin typeface="Tw Cen MT" panose="020B0602020104020603" pitchFamily="34" charset="0"/>
                        </a:rPr>
                        <a:t>1</a:t>
                      </a:r>
                    </a:p>
                  </a:txBody>
                  <a:tcPr marL="8617" marR="8617" marT="8617" marB="0" anchor="ctr"/>
                </a:tc>
                <a:tc>
                  <a:txBody>
                    <a:bodyPr/>
                    <a:lstStyle/>
                    <a:p>
                      <a:pPr algn="ctr" fontAlgn="ctr"/>
                      <a:r>
                        <a:rPr lang="en-US" sz="1200" b="0" i="0" u="none" strike="noStrike">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627425034"/>
                  </a:ext>
                </a:extLst>
              </a:tr>
              <a:tr h="312319">
                <a:tc>
                  <a:txBody>
                    <a:bodyPr/>
                    <a:lstStyle/>
                    <a:p>
                      <a:pPr algn="ctr" fontAlgn="b"/>
                      <a:r>
                        <a:rPr lang="en-US" sz="1200" u="none" strike="noStrike" dirty="0">
                          <a:effectLst/>
                          <a:latin typeface="Tw Cen MT" panose="020B0602020104020603" pitchFamily="34" charset="0"/>
                        </a:rPr>
                        <a:t>d.</a:t>
                      </a:r>
                      <a:endParaRPr lang="en-US" sz="1200" b="0" i="0" u="none" strike="noStrike" dirty="0">
                        <a:solidFill>
                          <a:srgbClr val="000000"/>
                        </a:solidFill>
                        <a:effectLst/>
                        <a:latin typeface="Tw Cen MT" panose="020B0602020104020603" pitchFamily="34" charset="0"/>
                      </a:endParaRPr>
                    </a:p>
                  </a:txBody>
                  <a:tcPr marL="8617" marR="8617" marT="8617" marB="0" anchor="ctr"/>
                </a:tc>
                <a:tc gridSpan="2">
                  <a:txBody>
                    <a:bodyPr/>
                    <a:lstStyle/>
                    <a:p>
                      <a:pPr algn="l" fontAlgn="t"/>
                      <a:r>
                        <a:rPr lang="sv-SE" sz="1200" u="none" strike="noStrike" dirty="0">
                          <a:effectLst/>
                          <a:latin typeface="Tw Cen MT" panose="020B0602020104020603" pitchFamily="34" charset="0"/>
                        </a:rPr>
                        <a:t>Pengawasan Rumah Sakit Ramah Lingkungan</a:t>
                      </a:r>
                      <a:endParaRPr lang="sv-SE" sz="1200" b="0" i="0" u="none" strike="noStrike" dirty="0">
                        <a:solidFill>
                          <a:srgbClr val="000000"/>
                        </a:solidFill>
                        <a:effectLst/>
                        <a:latin typeface="Tw Cen MT" panose="020B0602020104020603" pitchFamily="34" charset="0"/>
                      </a:endParaRPr>
                    </a:p>
                  </a:txBody>
                  <a:tcPr marL="8617" marR="8617" marT="8617" marB="0" anchor="ctr"/>
                </a:tc>
                <a:tc hMerge="1">
                  <a:txBody>
                    <a:bodyPr/>
                    <a:lstStyle/>
                    <a:p>
                      <a:endParaRPr lang="en-US"/>
                    </a:p>
                  </a:txBody>
                  <a:tcPr/>
                </a:tc>
                <a:tc>
                  <a:txBody>
                    <a:bodyPr/>
                    <a:lstStyle/>
                    <a:p>
                      <a:pPr algn="ctr"/>
                      <a:r>
                        <a:rPr lang="en-US" sz="1200" dirty="0">
                          <a:latin typeface="Tw Cen MT" panose="020B0602020104020603" pitchFamily="34" charset="0"/>
                        </a:rPr>
                        <a:t>1</a:t>
                      </a:r>
                    </a:p>
                  </a:txBody>
                  <a:tcPr marL="8617" marR="8617" marT="8617"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2379640804"/>
                  </a:ext>
                </a:extLst>
              </a:tr>
            </a:tbl>
          </a:graphicData>
        </a:graphic>
      </p:graphicFrame>
      <p:sp>
        <p:nvSpPr>
          <p:cNvPr id="2" name="Slide Number Placeholder 1">
            <a:extLst>
              <a:ext uri="{FF2B5EF4-FFF2-40B4-BE49-F238E27FC236}">
                <a16:creationId xmlns:a16="http://schemas.microsoft.com/office/drawing/2014/main" id="{E24D5C5E-8706-4F5F-AA31-2AF6EED58A0F}"/>
              </a:ext>
            </a:extLst>
          </p:cNvPr>
          <p:cNvSpPr>
            <a:spLocks noGrp="1"/>
          </p:cNvSpPr>
          <p:nvPr>
            <p:ph type="sldNum" sz="quarter" idx="12"/>
          </p:nvPr>
        </p:nvSpPr>
        <p:spPr/>
        <p:txBody>
          <a:bodyPr/>
          <a:lstStyle/>
          <a:p>
            <a:fld id="{565CE74E-AB26-4998-AD42-012C4C1AD076}" type="slidenum">
              <a:rPr lang="zh-CN" altLang="en-US" smtClean="0"/>
              <a:t>50</a:t>
            </a:fld>
            <a:endParaRPr lang="zh-CN" altLang="en-US"/>
          </a:p>
        </p:txBody>
      </p:sp>
      <p:sp>
        <p:nvSpPr>
          <p:cNvPr id="4" name="Pentagon 7">
            <a:extLst>
              <a:ext uri="{FF2B5EF4-FFF2-40B4-BE49-F238E27FC236}">
                <a16:creationId xmlns:a16="http://schemas.microsoft.com/office/drawing/2014/main" id="{BC532AA5-B06B-4AB3-B158-F7C13E1A289D}"/>
              </a:ext>
            </a:extLst>
          </p:cNvPr>
          <p:cNvSpPr/>
          <p:nvPr/>
        </p:nvSpPr>
        <p:spPr>
          <a:xfrm>
            <a:off x="112635" y="160072"/>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sz="2410" kern="0" dirty="0">
                <a:solidFill>
                  <a:srgbClr val="44546A"/>
                </a:solidFill>
                <a:latin typeface="Arial Black" pitchFamily="34" charset="0"/>
              </a:rPr>
              <a:t>7</a:t>
            </a:r>
            <a:endPar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endParaRPr>
          </a:p>
        </p:txBody>
      </p:sp>
    </p:spTree>
    <p:extLst>
      <p:ext uri="{BB962C8B-B14F-4D97-AF65-F5344CB8AC3E}">
        <p14:creationId xmlns:p14="http://schemas.microsoft.com/office/powerpoint/2010/main" val="3018588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a:extLst>
              <a:ext uri="{FF2B5EF4-FFF2-40B4-BE49-F238E27FC236}">
                <a16:creationId xmlns:a16="http://schemas.microsoft.com/office/drawing/2014/main" id="{5E446848-3513-4462-9102-A534BB49F219}"/>
              </a:ext>
            </a:extLst>
          </p:cNvPr>
          <p:cNvGraphicFramePr>
            <a:graphicFrameLocks/>
          </p:cNvGraphicFramePr>
          <p:nvPr>
            <p:extLst>
              <p:ext uri="{D42A27DB-BD31-4B8C-83A1-F6EECF244321}">
                <p14:modId xmlns:p14="http://schemas.microsoft.com/office/powerpoint/2010/main" val="4197130487"/>
              </p:ext>
            </p:extLst>
          </p:nvPr>
        </p:nvGraphicFramePr>
        <p:xfrm>
          <a:off x="557586" y="1074943"/>
          <a:ext cx="8484813" cy="3101484"/>
        </p:xfrm>
        <a:graphic>
          <a:graphicData uri="http://schemas.openxmlformats.org/drawingml/2006/table">
            <a:tbl>
              <a:tblPr firstRow="1" bandRow="1"/>
              <a:tblGrid>
                <a:gridCol w="729291">
                  <a:extLst>
                    <a:ext uri="{9D8B030D-6E8A-4147-A177-3AD203B41FA5}">
                      <a16:colId xmlns:a16="http://schemas.microsoft.com/office/drawing/2014/main" val="20000"/>
                    </a:ext>
                  </a:extLst>
                </a:gridCol>
                <a:gridCol w="2943432">
                  <a:extLst>
                    <a:ext uri="{9D8B030D-6E8A-4147-A177-3AD203B41FA5}">
                      <a16:colId xmlns:a16="http://schemas.microsoft.com/office/drawing/2014/main" val="20001"/>
                    </a:ext>
                  </a:extLst>
                </a:gridCol>
                <a:gridCol w="691906">
                  <a:extLst>
                    <a:ext uri="{9D8B030D-6E8A-4147-A177-3AD203B41FA5}">
                      <a16:colId xmlns:a16="http://schemas.microsoft.com/office/drawing/2014/main" val="20002"/>
                    </a:ext>
                  </a:extLst>
                </a:gridCol>
                <a:gridCol w="710380">
                  <a:extLst>
                    <a:ext uri="{9D8B030D-6E8A-4147-A177-3AD203B41FA5}">
                      <a16:colId xmlns:a16="http://schemas.microsoft.com/office/drawing/2014/main" val="1155104521"/>
                    </a:ext>
                  </a:extLst>
                </a:gridCol>
                <a:gridCol w="852451">
                  <a:extLst>
                    <a:ext uri="{9D8B030D-6E8A-4147-A177-3AD203B41FA5}">
                      <a16:colId xmlns:a16="http://schemas.microsoft.com/office/drawing/2014/main" val="3346980395"/>
                    </a:ext>
                  </a:extLst>
                </a:gridCol>
                <a:gridCol w="852451">
                  <a:extLst>
                    <a:ext uri="{9D8B030D-6E8A-4147-A177-3AD203B41FA5}">
                      <a16:colId xmlns:a16="http://schemas.microsoft.com/office/drawing/2014/main" val="2799430544"/>
                    </a:ext>
                  </a:extLst>
                </a:gridCol>
                <a:gridCol w="852451">
                  <a:extLst>
                    <a:ext uri="{9D8B030D-6E8A-4147-A177-3AD203B41FA5}">
                      <a16:colId xmlns:a16="http://schemas.microsoft.com/office/drawing/2014/main" val="544668570"/>
                    </a:ext>
                  </a:extLst>
                </a:gridCol>
                <a:gridCol w="852451">
                  <a:extLst>
                    <a:ext uri="{9D8B030D-6E8A-4147-A177-3AD203B41FA5}">
                      <a16:colId xmlns:a16="http://schemas.microsoft.com/office/drawing/2014/main" val="2296566729"/>
                    </a:ext>
                  </a:extLst>
                </a:gridCol>
              </a:tblGrid>
              <a:tr h="584368">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31" marR="182731" marT="68759" marB="68759"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KEGIATAN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31" marR="182731" marT="68759" marB="68759"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31" marR="182731" marT="68759" marB="68759"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731" marR="182731" marT="68759" marB="68759"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182731" marR="182731" marT="68759" marB="68759"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APR</a:t>
                      </a:r>
                    </a:p>
                  </a:txBody>
                  <a:tcPr marL="182731" marR="182731" marT="68759" marB="68759"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MEI</a:t>
                      </a:r>
                    </a:p>
                  </a:txBody>
                  <a:tcPr marL="182731" marR="182731" marT="68759" marB="68759"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JUN</a:t>
                      </a:r>
                    </a:p>
                  </a:txBody>
                  <a:tcPr marL="182731" marR="182731" marT="68759" marB="68759"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3186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1</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PENGELOLAAN ASRAMA ( ORANG )</a:t>
                      </a: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400" dirty="0">
                          <a:latin typeface="Tw Cen MT" panose="020B0602020104020603" pitchFamily="34" charset="0"/>
                        </a:rPr>
                        <a:t> 60</a:t>
                      </a: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144</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241</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110</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64</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51</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1"/>
                  </a:ext>
                </a:extLst>
              </a:tr>
              <a:tr h="1925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2</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PRAKTEKAN ( ORANG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211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374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483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273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166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184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925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3</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DOKTER MUDA (ORANG)</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4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3"/>
                  </a:ext>
                </a:extLst>
              </a:tr>
              <a:tr h="1925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4</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MAGANG ( ORANG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925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5</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PRAPENELITIAN ( ORANG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4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5"/>
                  </a:ext>
                </a:extLst>
              </a:tr>
              <a:tr h="1925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6</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PENELITIAN ( ORANG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925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7</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KUNJUNGAN ( ORANG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4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7"/>
                  </a:ext>
                </a:extLst>
              </a:tr>
              <a:tr h="1925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8</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SURAT KETERANGAN</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203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152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126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66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103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925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9</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MOU (DOKUMEN)</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4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9"/>
                  </a:ext>
                </a:extLst>
              </a:tr>
              <a:tr h="23186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10</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DIKLAT INTERNAL  (PESERTA)</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29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24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227221273"/>
                  </a:ext>
                </a:extLst>
              </a:tr>
              <a:tr h="23186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11</a:t>
                      </a:r>
                    </a:p>
                  </a:txBody>
                  <a:tcPr marL="19034" marR="19034" marT="14329"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DIKLAT EKSTERNAL  (PESERTA)</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a:r>
                        <a:rPr lang="en-US" sz="1400" dirty="0">
                          <a:latin typeface="Tw Cen MT" panose="020B0602020104020603" pitchFamily="34" charset="0"/>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b">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b">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b">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22</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93622887"/>
                  </a:ext>
                </a:extLst>
              </a:tr>
            </a:tbl>
          </a:graphicData>
        </a:graphic>
      </p:graphicFrame>
      <p:graphicFrame>
        <p:nvGraphicFramePr>
          <p:cNvPr id="4" name="Content Placeholder 4">
            <a:extLst>
              <a:ext uri="{FF2B5EF4-FFF2-40B4-BE49-F238E27FC236}">
                <a16:creationId xmlns:a16="http://schemas.microsoft.com/office/drawing/2014/main" id="{8D19E686-7D64-46A8-ABE5-546F34D8058C}"/>
              </a:ext>
            </a:extLst>
          </p:cNvPr>
          <p:cNvGraphicFramePr>
            <a:graphicFrameLocks/>
          </p:cNvGraphicFramePr>
          <p:nvPr>
            <p:extLst>
              <p:ext uri="{D42A27DB-BD31-4B8C-83A1-F6EECF244321}">
                <p14:modId xmlns:p14="http://schemas.microsoft.com/office/powerpoint/2010/main" val="511231562"/>
              </p:ext>
            </p:extLst>
          </p:nvPr>
        </p:nvGraphicFramePr>
        <p:xfrm>
          <a:off x="557585" y="5289468"/>
          <a:ext cx="10429726" cy="1218647"/>
        </p:xfrm>
        <a:graphic>
          <a:graphicData uri="http://schemas.openxmlformats.org/drawingml/2006/table">
            <a:tbl>
              <a:tblPr firstRow="1" bandRow="1"/>
              <a:tblGrid>
                <a:gridCol w="636114">
                  <a:extLst>
                    <a:ext uri="{9D8B030D-6E8A-4147-A177-3AD203B41FA5}">
                      <a16:colId xmlns:a16="http://schemas.microsoft.com/office/drawing/2014/main" val="20000"/>
                    </a:ext>
                  </a:extLst>
                </a:gridCol>
                <a:gridCol w="1668437">
                  <a:extLst>
                    <a:ext uri="{9D8B030D-6E8A-4147-A177-3AD203B41FA5}">
                      <a16:colId xmlns:a16="http://schemas.microsoft.com/office/drawing/2014/main" val="20001"/>
                    </a:ext>
                  </a:extLst>
                </a:gridCol>
                <a:gridCol w="765641">
                  <a:extLst>
                    <a:ext uri="{9D8B030D-6E8A-4147-A177-3AD203B41FA5}">
                      <a16:colId xmlns:a16="http://schemas.microsoft.com/office/drawing/2014/main" val="20002"/>
                    </a:ext>
                  </a:extLst>
                </a:gridCol>
                <a:gridCol w="824964">
                  <a:extLst>
                    <a:ext uri="{9D8B030D-6E8A-4147-A177-3AD203B41FA5}">
                      <a16:colId xmlns:a16="http://schemas.microsoft.com/office/drawing/2014/main" val="1638021549"/>
                    </a:ext>
                  </a:extLst>
                </a:gridCol>
                <a:gridCol w="933510">
                  <a:extLst>
                    <a:ext uri="{9D8B030D-6E8A-4147-A177-3AD203B41FA5}">
                      <a16:colId xmlns:a16="http://schemas.microsoft.com/office/drawing/2014/main" val="875436965"/>
                    </a:ext>
                  </a:extLst>
                </a:gridCol>
                <a:gridCol w="933510">
                  <a:extLst>
                    <a:ext uri="{9D8B030D-6E8A-4147-A177-3AD203B41FA5}">
                      <a16:colId xmlns:a16="http://schemas.microsoft.com/office/drawing/2014/main" val="1341905165"/>
                    </a:ext>
                  </a:extLst>
                </a:gridCol>
                <a:gridCol w="933510">
                  <a:extLst>
                    <a:ext uri="{9D8B030D-6E8A-4147-A177-3AD203B41FA5}">
                      <a16:colId xmlns:a16="http://schemas.microsoft.com/office/drawing/2014/main" val="1756596297"/>
                    </a:ext>
                  </a:extLst>
                </a:gridCol>
                <a:gridCol w="933510">
                  <a:extLst>
                    <a:ext uri="{9D8B030D-6E8A-4147-A177-3AD203B41FA5}">
                      <a16:colId xmlns:a16="http://schemas.microsoft.com/office/drawing/2014/main" val="4025057151"/>
                    </a:ext>
                  </a:extLst>
                </a:gridCol>
                <a:gridCol w="933510">
                  <a:extLst>
                    <a:ext uri="{9D8B030D-6E8A-4147-A177-3AD203B41FA5}">
                      <a16:colId xmlns:a16="http://schemas.microsoft.com/office/drawing/2014/main" val="2761073686"/>
                    </a:ext>
                  </a:extLst>
                </a:gridCol>
                <a:gridCol w="933510">
                  <a:extLst>
                    <a:ext uri="{9D8B030D-6E8A-4147-A177-3AD203B41FA5}">
                      <a16:colId xmlns:a16="http://schemas.microsoft.com/office/drawing/2014/main" val="3130543927"/>
                    </a:ext>
                  </a:extLst>
                </a:gridCol>
                <a:gridCol w="933510">
                  <a:extLst>
                    <a:ext uri="{9D8B030D-6E8A-4147-A177-3AD203B41FA5}">
                      <a16:colId xmlns:a16="http://schemas.microsoft.com/office/drawing/2014/main" val="3051851394"/>
                    </a:ext>
                  </a:extLst>
                </a:gridCol>
              </a:tblGrid>
              <a:tr h="346792">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31" marR="182731" marT="68759" marB="687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latin typeface="Tw Cen MT" panose="020B0602020104020603" pitchFamily="34" charset="0"/>
                        </a:rPr>
                        <a:t>INDIKATOR</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31" marR="182731" marT="68759" marB="687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latin typeface="Tw Cen MT" panose="020B0602020104020603" pitchFamily="34" charset="0"/>
                        </a:rPr>
                        <a:t>JAN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31" marR="182731" marT="68759" marB="687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731" marR="182731" marT="68759" marB="687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182731" marR="182731" marT="68759" marB="687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APR</a:t>
                      </a:r>
                    </a:p>
                  </a:txBody>
                  <a:tcPr marL="182731" marR="182731" marT="68759" marB="687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MEI</a:t>
                      </a:r>
                    </a:p>
                  </a:txBody>
                  <a:tcPr marL="182731" marR="182731" marT="68759" marB="687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JUN</a:t>
                      </a:r>
                    </a:p>
                  </a:txBody>
                  <a:tcPr marL="182731" marR="182731" marT="68759" marB="687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JUL</a:t>
                      </a:r>
                    </a:p>
                  </a:txBody>
                  <a:tcPr marL="182731" marR="182731" marT="68759" marB="687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AGST</a:t>
                      </a:r>
                    </a:p>
                  </a:txBody>
                  <a:tcPr marL="182731" marR="182731" marT="68759" marB="687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SEP</a:t>
                      </a:r>
                    </a:p>
                  </a:txBody>
                  <a:tcPr marL="182731" marR="182731" marT="68759" marB="687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0619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1</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400" dirty="0" err="1">
                          <a:latin typeface="Tw Cen MT" panose="020B0602020104020603" pitchFamily="34" charset="0"/>
                        </a:rPr>
                        <a:t>Persentase</a:t>
                      </a:r>
                      <a:r>
                        <a:rPr lang="en-US" sz="1400" dirty="0">
                          <a:latin typeface="Tw Cen MT" panose="020B0602020104020603" pitchFamily="34" charset="0"/>
                        </a:rPr>
                        <a:t> </a:t>
                      </a:r>
                      <a:r>
                        <a:rPr lang="en-US" sz="1400" dirty="0" err="1">
                          <a:latin typeface="Tw Cen MT" panose="020B0602020104020603" pitchFamily="34" charset="0"/>
                        </a:rPr>
                        <a:t>pegawai</a:t>
                      </a:r>
                      <a:r>
                        <a:rPr lang="en-US" sz="1400" dirty="0">
                          <a:latin typeface="Tw Cen MT" panose="020B0602020104020603" pitchFamily="34" charset="0"/>
                        </a:rPr>
                        <a:t> yang </a:t>
                      </a:r>
                      <a:r>
                        <a:rPr lang="en-US" sz="1400" dirty="0" err="1">
                          <a:latin typeface="Tw Cen MT" panose="020B0602020104020603" pitchFamily="34" charset="0"/>
                        </a:rPr>
                        <a:t>mengikuti</a:t>
                      </a:r>
                      <a:r>
                        <a:rPr lang="en-US" sz="1400" dirty="0">
                          <a:latin typeface="Tw Cen MT" panose="020B0602020104020603" pitchFamily="34" charset="0"/>
                        </a:rPr>
                        <a:t> </a:t>
                      </a:r>
                      <a:r>
                        <a:rPr lang="en-US" sz="1400" dirty="0" err="1">
                          <a:latin typeface="Tw Cen MT" panose="020B0602020104020603" pitchFamily="34" charset="0"/>
                        </a:rPr>
                        <a:t>pelatihan</a:t>
                      </a:r>
                      <a:r>
                        <a:rPr lang="en-US" sz="1400" dirty="0">
                          <a:latin typeface="Tw Cen MT" panose="020B0602020104020603" pitchFamily="34" charset="0"/>
                        </a:rPr>
                        <a:t>/</a:t>
                      </a:r>
                      <a:r>
                        <a:rPr lang="en-US" sz="1400" baseline="0" dirty="0">
                          <a:latin typeface="Tw Cen MT" panose="020B0602020104020603" pitchFamily="34" charset="0"/>
                        </a:rPr>
                        <a:t> </a:t>
                      </a:r>
                      <a:r>
                        <a:rPr lang="en-US" sz="1400" baseline="0" dirty="0" err="1">
                          <a:latin typeface="Tw Cen MT" panose="020B0602020104020603" pitchFamily="34" charset="0"/>
                        </a:rPr>
                        <a:t>Bintek</a:t>
                      </a:r>
                      <a:r>
                        <a:rPr lang="en-US" sz="1400" baseline="0" dirty="0">
                          <a:latin typeface="Tw Cen MT" panose="020B0602020104020603" pitchFamily="34" charset="0"/>
                        </a:rPr>
                        <a:t> </a:t>
                      </a:r>
                      <a:r>
                        <a:rPr lang="en-US" sz="1400" baseline="0" dirty="0" err="1">
                          <a:latin typeface="Tw Cen MT" panose="020B0602020104020603" pitchFamily="34" charset="0"/>
                        </a:rPr>
                        <a:t>selama</a:t>
                      </a:r>
                      <a:r>
                        <a:rPr lang="en-US" sz="1400" baseline="0" dirty="0">
                          <a:latin typeface="Tw Cen MT" panose="020B0602020104020603" pitchFamily="34" charset="0"/>
                        </a:rPr>
                        <a:t> jam/ </a:t>
                      </a:r>
                      <a:r>
                        <a:rPr lang="en-US" sz="1400" baseline="0" dirty="0" err="1">
                          <a:latin typeface="Tw Cen MT" panose="020B0602020104020603" pitchFamily="34" charset="0"/>
                        </a:rPr>
                        <a:t>tahun</a:t>
                      </a:r>
                      <a:r>
                        <a:rPr lang="en-US" sz="1400" baseline="0" dirty="0">
                          <a:latin typeface="Tw Cen MT" panose="020B0602020104020603" pitchFamily="34" charset="0"/>
                        </a:rPr>
                        <a:t> (%)</a:t>
                      </a:r>
                      <a:endParaRPr lang="en-US" sz="1400" dirty="0">
                        <a:solidFill>
                          <a:schemeClr val="tx2"/>
                        </a:solidFill>
                        <a:latin typeface="Tw Cen MT" panose="020B0602020104020603" pitchFamily="34" charset="0"/>
                        <a:ea typeface="Verdana" pitchFamily="34" charset="0"/>
                        <a:cs typeface="Verdana" pitchFamily="34" charset="0"/>
                      </a:endParaRPr>
                    </a:p>
                  </a:txBody>
                  <a:tcPr marL="19034" marR="19034" marT="14329" marB="0"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0%</a:t>
                      </a:r>
                    </a:p>
                  </a:txBody>
                  <a:tcPr marL="19030" marR="19030" marT="14348" marB="0"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1.7%</a:t>
                      </a:r>
                    </a:p>
                  </a:txBody>
                  <a:tcPr marL="19030" marR="19030" marT="14348" marB="0" anchor="ctr">
                    <a:lnL>
                      <a:noFill/>
                    </a:lnL>
                    <a:lnR>
                      <a:noFill/>
                    </a:lnR>
                    <a:lnT w="12700" cap="flat" cmpd="sng" algn="ctr">
                      <a:solidFill>
                        <a:srgbClr val="70AD47"/>
                      </a:solidFill>
                      <a:prstDash val="solid"/>
                      <a:round/>
                      <a:headEnd type="none" w="med" len="med"/>
                      <a:tailEnd type="none" w="med" len="med"/>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2.65%</a:t>
                      </a:r>
                    </a:p>
                  </a:txBody>
                  <a:tcPr marL="19030" marR="19030" marT="14348" marB="0" anchor="ctr">
                    <a:lnL>
                      <a:noFill/>
                    </a:lnL>
                    <a:lnR>
                      <a:noFill/>
                    </a:lnR>
                    <a:lnT w="12700" cap="flat" cmpd="sng" algn="ctr">
                      <a:solidFill>
                        <a:srgbClr val="70AD47"/>
                      </a:solidFill>
                      <a:prstDash val="solid"/>
                      <a:round/>
                      <a:headEnd type="none" w="med" len="med"/>
                      <a:tailEnd type="none" w="med" len="med"/>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3.9%</a:t>
                      </a:r>
                    </a:p>
                  </a:txBody>
                  <a:tcPr marL="19030" marR="19030" marT="14348" marB="0" anchor="ctr">
                    <a:lnL>
                      <a:noFill/>
                    </a:lnL>
                    <a:lnR>
                      <a:noFill/>
                    </a:lnR>
                    <a:lnT w="12700" cap="flat" cmpd="sng" algn="ctr">
                      <a:solidFill>
                        <a:srgbClr val="70AD47"/>
                      </a:solidFill>
                      <a:prstDash val="solid"/>
                      <a:round/>
                      <a:headEnd type="none" w="med" len="med"/>
                      <a:tailEnd type="none" w="med" len="med"/>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5.9%</a:t>
                      </a:r>
                    </a:p>
                  </a:txBody>
                  <a:tcPr marL="19030" marR="19030" marT="14348" marB="0" anchor="ctr">
                    <a:lnL>
                      <a:noFill/>
                    </a:lnL>
                    <a:lnR>
                      <a:noFill/>
                    </a:lnR>
                    <a:lnT w="12700" cap="flat" cmpd="sng" algn="ctr">
                      <a:solidFill>
                        <a:srgbClr val="70AD47"/>
                      </a:solidFill>
                      <a:prstDash val="solid"/>
                      <a:round/>
                      <a:headEnd type="none" w="med" len="med"/>
                      <a:tailEnd type="none" w="med" len="med"/>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5.9%</a:t>
                      </a:r>
                    </a:p>
                  </a:txBody>
                  <a:tcPr marL="9525" marR="9525" marT="9525" marB="0" anchor="ctr">
                    <a:lnL>
                      <a:noFill/>
                    </a:lnL>
                    <a:lnR>
                      <a:noFill/>
                    </a:lnR>
                    <a:lnT w="12700" cap="flat" cmpd="sng" algn="ctr">
                      <a:solidFill>
                        <a:srgbClr val="70AD47"/>
                      </a:solidFill>
                      <a:prstDash val="solid"/>
                      <a:round/>
                      <a:headEnd type="none" w="med" len="med"/>
                      <a:tailEnd type="none" w="med" len="med"/>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7.01%</a:t>
                      </a:r>
                    </a:p>
                  </a:txBody>
                  <a:tcPr marL="9525" marR="9525" marT="9525" marB="0" anchor="ctr">
                    <a:lnL>
                      <a:noFill/>
                    </a:lnL>
                    <a:lnR>
                      <a:noFill/>
                    </a:lnR>
                    <a:lnT w="12700" cap="flat" cmpd="sng" algn="ctr">
                      <a:solidFill>
                        <a:srgbClr val="70AD47"/>
                      </a:solidFill>
                      <a:prstDash val="solid"/>
                      <a:round/>
                      <a:headEnd type="none" w="med" len="med"/>
                      <a:tailEnd type="none" w="med" len="med"/>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8.31%</a:t>
                      </a:r>
                    </a:p>
                  </a:txBody>
                  <a:tcPr marL="9525" marR="9525" marT="9525" marB="0" anchor="ctr">
                    <a:lnL>
                      <a:noFill/>
                    </a:lnL>
                    <a:lnR>
                      <a:noFill/>
                    </a:lnR>
                    <a:lnT w="12700" cap="flat" cmpd="sng" algn="ctr">
                      <a:solidFill>
                        <a:srgbClr val="70AD47"/>
                      </a:solidFill>
                      <a:prstDash val="solid"/>
                      <a:round/>
                      <a:headEnd type="none" w="med" len="med"/>
                      <a:tailEnd type="none" w="med" len="med"/>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8.13%</a:t>
                      </a:r>
                    </a:p>
                  </a:txBody>
                  <a:tcPr marL="9525" marR="9525" marT="9525" marB="0" anchor="ctr">
                    <a:lnL>
                      <a:noFill/>
                    </a:lnL>
                    <a:lnR>
                      <a:noFill/>
                    </a:lnR>
                    <a:lnT w="12700" cap="flat" cmpd="sng" algn="ctr">
                      <a:solidFill>
                        <a:srgbClr val="70AD47"/>
                      </a:solidFill>
                      <a:prstDash val="solid"/>
                      <a:round/>
                      <a:headEnd type="none" w="med" len="med"/>
                      <a:tailEnd type="none" w="med" len="med"/>
                    </a:lnT>
                    <a:lnB w="12700" cmpd="sng">
                      <a:solidFill>
                        <a:srgbClr val="70AD47"/>
                      </a:solid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1"/>
                  </a:ext>
                </a:extLst>
              </a:tr>
            </a:tbl>
          </a:graphicData>
        </a:graphic>
      </p:graphicFrame>
      <p:grpSp>
        <p:nvGrpSpPr>
          <p:cNvPr id="5" name="Group 4">
            <a:extLst>
              <a:ext uri="{FF2B5EF4-FFF2-40B4-BE49-F238E27FC236}">
                <a16:creationId xmlns:a16="http://schemas.microsoft.com/office/drawing/2014/main" id="{CA7059E4-204D-4499-B4D2-F2FF303F9D93}"/>
              </a:ext>
            </a:extLst>
          </p:cNvPr>
          <p:cNvGrpSpPr/>
          <p:nvPr/>
        </p:nvGrpSpPr>
        <p:grpSpPr>
          <a:xfrm>
            <a:off x="617931" y="599413"/>
            <a:ext cx="2927368" cy="419026"/>
            <a:chOff x="840098" y="83062"/>
            <a:chExt cx="2851298" cy="499186"/>
          </a:xfrm>
        </p:grpSpPr>
        <p:sp>
          <p:nvSpPr>
            <p:cNvPr id="6" name="Pentagon 6">
              <a:extLst>
                <a:ext uri="{FF2B5EF4-FFF2-40B4-BE49-F238E27FC236}">
                  <a16:creationId xmlns:a16="http://schemas.microsoft.com/office/drawing/2014/main" id="{7EC3B0AB-243F-4350-855D-BFCA71AD4147}"/>
                </a:ext>
              </a:extLst>
            </p:cNvPr>
            <p:cNvSpPr/>
            <p:nvPr/>
          </p:nvSpPr>
          <p:spPr>
            <a:xfrm>
              <a:off x="840098" y="83062"/>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1</a:t>
              </a:r>
            </a:p>
          </p:txBody>
        </p:sp>
        <p:sp>
          <p:nvSpPr>
            <p:cNvPr id="7" name="Chevron 11">
              <a:extLst>
                <a:ext uri="{FF2B5EF4-FFF2-40B4-BE49-F238E27FC236}">
                  <a16:creationId xmlns:a16="http://schemas.microsoft.com/office/drawing/2014/main" id="{A99327A8-E9FC-4B1B-9375-1276CE0F5CEB}"/>
                </a:ext>
              </a:extLst>
            </p:cNvPr>
            <p:cNvSpPr/>
            <p:nvPr/>
          </p:nvSpPr>
          <p:spPr>
            <a:xfrm>
              <a:off x="1766990" y="95596"/>
              <a:ext cx="1924406" cy="486652"/>
            </a:xfrm>
            <a:prstGeom prst="chevron">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1" i="0" u="none" strike="noStrike" kern="0" cap="none" spc="0" normalizeH="0" baseline="0" noProof="0" dirty="0">
                  <a:ln>
                    <a:noFill/>
                  </a:ln>
                  <a:solidFill>
                    <a:srgbClr val="44546A"/>
                  </a:solidFill>
                  <a:effectLst/>
                  <a:uLnTx/>
                  <a:uFillTx/>
                  <a:latin typeface="Calibri Light" panose="020F0302020204030204"/>
                  <a:ea typeface="+mn-ea"/>
                  <a:cs typeface="+mn-cs"/>
                </a:rPr>
                <a:t>KEGIATAN</a:t>
              </a:r>
            </a:p>
          </p:txBody>
        </p:sp>
      </p:grpSp>
      <p:grpSp>
        <p:nvGrpSpPr>
          <p:cNvPr id="8" name="Group 7">
            <a:extLst>
              <a:ext uri="{FF2B5EF4-FFF2-40B4-BE49-F238E27FC236}">
                <a16:creationId xmlns:a16="http://schemas.microsoft.com/office/drawing/2014/main" id="{FC639CA5-F366-4849-98DC-E525A73D69F1}"/>
              </a:ext>
            </a:extLst>
          </p:cNvPr>
          <p:cNvGrpSpPr/>
          <p:nvPr/>
        </p:nvGrpSpPr>
        <p:grpSpPr>
          <a:xfrm>
            <a:off x="557585" y="4729721"/>
            <a:ext cx="5104491" cy="419644"/>
            <a:chOff x="836612" y="4643033"/>
            <a:chExt cx="5562598" cy="502281"/>
          </a:xfrm>
        </p:grpSpPr>
        <p:sp>
          <p:nvSpPr>
            <p:cNvPr id="9" name="Pentagon 7">
              <a:extLst>
                <a:ext uri="{FF2B5EF4-FFF2-40B4-BE49-F238E27FC236}">
                  <a16:creationId xmlns:a16="http://schemas.microsoft.com/office/drawing/2014/main" id="{FBA94941-CDE3-43B8-B3E7-4CADE624C3FF}"/>
                </a:ext>
              </a:extLst>
            </p:cNvPr>
            <p:cNvSpPr/>
            <p:nvPr/>
          </p:nvSpPr>
          <p:spPr>
            <a:xfrm>
              <a:off x="836612" y="4648200"/>
              <a:ext cx="1066800" cy="497114"/>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2</a:t>
              </a:r>
            </a:p>
          </p:txBody>
        </p:sp>
        <p:sp>
          <p:nvSpPr>
            <p:cNvPr id="10" name="Chevron 12">
              <a:extLst>
                <a:ext uri="{FF2B5EF4-FFF2-40B4-BE49-F238E27FC236}">
                  <a16:creationId xmlns:a16="http://schemas.microsoft.com/office/drawing/2014/main" id="{2F221B31-8C44-4027-9761-27C857C7F976}"/>
                </a:ext>
              </a:extLst>
            </p:cNvPr>
            <p:cNvSpPr/>
            <p:nvPr/>
          </p:nvSpPr>
          <p:spPr>
            <a:xfrm>
              <a:off x="1785710" y="4643035"/>
              <a:ext cx="4613502" cy="484631"/>
            </a:xfrm>
            <a:prstGeom prst="chevron">
              <a:avLst/>
            </a:prstGeom>
            <a:solidFill>
              <a:srgbClr val="FFC000"/>
            </a:solidFill>
            <a:ln w="12700" cap="flat" cmpd="sng" algn="ctr">
              <a:noFill/>
              <a:prstDash val="solid"/>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410" b="1" i="0" u="none" strike="noStrike" kern="0" cap="none" spc="0" normalizeH="0" baseline="0" noProof="0" dirty="0">
                  <a:ln>
                    <a:noFill/>
                  </a:ln>
                  <a:solidFill>
                    <a:srgbClr val="44546A"/>
                  </a:solidFill>
                  <a:effectLst/>
                  <a:uLnTx/>
                  <a:uFillTx/>
                  <a:latin typeface="Calibri Light" panose="020F0302020204030204"/>
                  <a:ea typeface="+mn-ea"/>
                  <a:cs typeface="+mn-cs"/>
                </a:rPr>
                <a:t>PENINGKATAN MUTU SDM</a:t>
              </a:r>
            </a:p>
          </p:txBody>
        </p:sp>
      </p:grpSp>
      <p:sp>
        <p:nvSpPr>
          <p:cNvPr id="12" name="Rounded Rectangle 5">
            <a:extLst>
              <a:ext uri="{FF2B5EF4-FFF2-40B4-BE49-F238E27FC236}">
                <a16:creationId xmlns:a16="http://schemas.microsoft.com/office/drawing/2014/main" id="{635B9EBE-02F1-4C95-8B16-9D11D3C7EF4A}"/>
              </a:ext>
            </a:extLst>
          </p:cNvPr>
          <p:cNvSpPr/>
          <p:nvPr/>
        </p:nvSpPr>
        <p:spPr>
          <a:xfrm>
            <a:off x="1075295" y="113989"/>
            <a:ext cx="3797616"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SUB BAGIAN DIKLITBANG</a:t>
            </a:r>
            <a:endParaRPr lang="en-US" sz="2800" dirty="0">
              <a:solidFill>
                <a:schemeClr val="bg1"/>
              </a:solidFill>
              <a:latin typeface="Tw Cen MT Condensed" panose="020B0606020104020203" pitchFamily="34" charset="0"/>
            </a:endParaRPr>
          </a:p>
        </p:txBody>
      </p:sp>
      <p:sp>
        <p:nvSpPr>
          <p:cNvPr id="3" name="Slide Number Placeholder 2">
            <a:extLst>
              <a:ext uri="{FF2B5EF4-FFF2-40B4-BE49-F238E27FC236}">
                <a16:creationId xmlns:a16="http://schemas.microsoft.com/office/drawing/2014/main" id="{A7D7EA1A-E49C-4608-9521-49D323BA7AC8}"/>
              </a:ext>
            </a:extLst>
          </p:cNvPr>
          <p:cNvSpPr>
            <a:spLocks noGrp="1"/>
          </p:cNvSpPr>
          <p:nvPr>
            <p:ph type="sldNum" sz="quarter" idx="12"/>
          </p:nvPr>
        </p:nvSpPr>
        <p:spPr/>
        <p:txBody>
          <a:bodyPr/>
          <a:lstStyle/>
          <a:p>
            <a:fld id="{565CE74E-AB26-4998-AD42-012C4C1AD076}" type="slidenum">
              <a:rPr lang="zh-CN" altLang="en-US" smtClean="0"/>
              <a:t>51</a:t>
            </a:fld>
            <a:endParaRPr lang="zh-CN" altLang="en-US"/>
          </a:p>
        </p:txBody>
      </p:sp>
      <p:pic>
        <p:nvPicPr>
          <p:cNvPr id="14" name="Picture 13">
            <a:extLst>
              <a:ext uri="{FF2B5EF4-FFF2-40B4-BE49-F238E27FC236}">
                <a16:creationId xmlns:a16="http://schemas.microsoft.com/office/drawing/2014/main" id="{02D1D2AF-89DE-46DF-8E5E-921EADB58ADE}"/>
              </a:ext>
            </a:extLst>
          </p:cNvPr>
          <p:cNvPicPr>
            <a:picLocks noChangeAspect="1"/>
          </p:cNvPicPr>
          <p:nvPr/>
        </p:nvPicPr>
        <p:blipFill>
          <a:blip r:embed="rId3"/>
          <a:stretch>
            <a:fillRect/>
          </a:stretch>
        </p:blipFill>
        <p:spPr>
          <a:xfrm>
            <a:off x="216359" y="120044"/>
            <a:ext cx="682452" cy="747448"/>
          </a:xfrm>
          <a:prstGeom prst="rect">
            <a:avLst/>
          </a:prstGeom>
        </p:spPr>
      </p:pic>
    </p:spTree>
    <p:extLst>
      <p:ext uri="{BB962C8B-B14F-4D97-AF65-F5344CB8AC3E}">
        <p14:creationId xmlns:p14="http://schemas.microsoft.com/office/powerpoint/2010/main" val="5239573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a:extLst>
              <a:ext uri="{FF2B5EF4-FFF2-40B4-BE49-F238E27FC236}">
                <a16:creationId xmlns:a16="http://schemas.microsoft.com/office/drawing/2014/main" id="{5E446848-3513-4462-9102-A534BB49F219}"/>
              </a:ext>
            </a:extLst>
          </p:cNvPr>
          <p:cNvGraphicFramePr>
            <a:graphicFrameLocks/>
          </p:cNvGraphicFramePr>
          <p:nvPr>
            <p:extLst>
              <p:ext uri="{D42A27DB-BD31-4B8C-83A1-F6EECF244321}">
                <p14:modId xmlns:p14="http://schemas.microsoft.com/office/powerpoint/2010/main" val="342692091"/>
              </p:ext>
            </p:extLst>
          </p:nvPr>
        </p:nvGraphicFramePr>
        <p:xfrm>
          <a:off x="617930" y="1102632"/>
          <a:ext cx="6174755" cy="3895716"/>
        </p:xfrm>
        <a:graphic>
          <a:graphicData uri="http://schemas.openxmlformats.org/drawingml/2006/table">
            <a:tbl>
              <a:tblPr firstRow="1" bandRow="1">
                <a:tableStyleId>{68D230F3-CF80-4859-8CE7-A43EE81993B5}</a:tableStyleId>
              </a:tblPr>
              <a:tblGrid>
                <a:gridCol w="748304">
                  <a:extLst>
                    <a:ext uri="{9D8B030D-6E8A-4147-A177-3AD203B41FA5}">
                      <a16:colId xmlns:a16="http://schemas.microsoft.com/office/drawing/2014/main" val="20000"/>
                    </a:ext>
                  </a:extLst>
                </a:gridCol>
                <a:gridCol w="2881935">
                  <a:extLst>
                    <a:ext uri="{9D8B030D-6E8A-4147-A177-3AD203B41FA5}">
                      <a16:colId xmlns:a16="http://schemas.microsoft.com/office/drawing/2014/main" val="20001"/>
                    </a:ext>
                  </a:extLst>
                </a:gridCol>
                <a:gridCol w="848172">
                  <a:extLst>
                    <a:ext uri="{9D8B030D-6E8A-4147-A177-3AD203B41FA5}">
                      <a16:colId xmlns:a16="http://schemas.microsoft.com/office/drawing/2014/main" val="20002"/>
                    </a:ext>
                  </a:extLst>
                </a:gridCol>
                <a:gridCol w="848172">
                  <a:extLst>
                    <a:ext uri="{9D8B030D-6E8A-4147-A177-3AD203B41FA5}">
                      <a16:colId xmlns:a16="http://schemas.microsoft.com/office/drawing/2014/main" val="2690106123"/>
                    </a:ext>
                  </a:extLst>
                </a:gridCol>
                <a:gridCol w="848172">
                  <a:extLst>
                    <a:ext uri="{9D8B030D-6E8A-4147-A177-3AD203B41FA5}">
                      <a16:colId xmlns:a16="http://schemas.microsoft.com/office/drawing/2014/main" val="2460355738"/>
                    </a:ext>
                  </a:extLst>
                </a:gridCol>
              </a:tblGrid>
              <a:tr h="516998">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31" marR="182731" marT="68759" marB="68759" anchor="ct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KEGIATAN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31" marR="182731" marT="68759" marB="68759" anchor="ct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JUL</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31" marR="182731" marT="68759" marB="68759" anchor="ct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AGST</a:t>
                      </a:r>
                    </a:p>
                  </a:txBody>
                  <a:tcPr marL="182731" marR="182731" marT="68759" marB="68759" anchor="ct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SEP</a:t>
                      </a:r>
                    </a:p>
                  </a:txBody>
                  <a:tcPr marL="182731" marR="182731" marT="68759" marB="68759" anchor="ctr"/>
                </a:tc>
                <a:extLst>
                  <a:ext uri="{0D108BD9-81ED-4DB2-BD59-A6C34878D82A}">
                    <a16:rowId xmlns:a16="http://schemas.microsoft.com/office/drawing/2014/main" val="10000"/>
                  </a:ext>
                </a:extLst>
              </a:tr>
              <a:tr h="24133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1</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tc>
                <a:tc>
                  <a:txBody>
                    <a:bodyPr/>
                    <a:lstStyle/>
                    <a:p>
                      <a:pPr algn="l" fontAlgn="ctr"/>
                      <a:r>
                        <a:rPr lang="en-US" sz="1400" u="none" strike="noStrike" dirty="0" err="1">
                          <a:effectLst/>
                          <a:latin typeface="Tw Cen MT" panose="020B0602020104020603" pitchFamily="34" charset="0"/>
                        </a:rPr>
                        <a:t>Praktik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Klinik</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endParaRPr lang="en-US" sz="1400" dirty="0">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 </a:t>
                      </a:r>
                    </a:p>
                  </a:txBody>
                  <a:tcPr marL="9525" marR="9525" marT="9525" marB="0" anchor="ct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10001"/>
                  </a:ext>
                </a:extLst>
              </a:tr>
              <a:tr h="241337">
                <a:tc rowSpan="4">
                  <a:txBody>
                    <a:bodyPr/>
                    <a:lstStyle/>
                    <a:p>
                      <a:pPr algn="ctr" fontAlgn="b"/>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tc>
                <a:tc>
                  <a:txBody>
                    <a:bodyPr/>
                    <a:lstStyle/>
                    <a:p>
                      <a:pPr algn="l" fontAlgn="ctr"/>
                      <a:r>
                        <a:rPr lang="en-US" sz="1400" u="none" strike="noStrike" dirty="0">
                          <a:effectLst/>
                          <a:latin typeface="Tw Cen MT" panose="020B0602020104020603" pitchFamily="34" charset="0"/>
                        </a:rPr>
                        <a:t>PPDS</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rPr>
                        <a:t>7</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 -</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tc>
                <a:extLst>
                  <a:ext uri="{0D108BD9-81ED-4DB2-BD59-A6C34878D82A}">
                    <a16:rowId xmlns:a16="http://schemas.microsoft.com/office/drawing/2014/main" val="606268800"/>
                  </a:ext>
                </a:extLst>
              </a:tr>
              <a:tr h="241337">
                <a:tc vMerge="1">
                  <a:txBody>
                    <a:bodyPr/>
                    <a:lstStyle/>
                    <a:p>
                      <a:pPr algn="ctr" fontAlgn="b"/>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tc>
                <a:tc>
                  <a:txBody>
                    <a:bodyPr/>
                    <a:lstStyle/>
                    <a:p>
                      <a:pPr algn="l" fontAlgn="ctr"/>
                      <a:r>
                        <a:rPr lang="en-US" sz="1400" u="none" strike="noStrike" dirty="0" err="1">
                          <a:effectLst/>
                          <a:latin typeface="Tw Cen MT" panose="020B0602020104020603" pitchFamily="34" charset="0"/>
                        </a:rPr>
                        <a:t>Kedokteran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Umum</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Dokter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Muda</a:t>
                      </a: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rPr>
                        <a:t>20</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 -</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tc>
                <a:extLst>
                  <a:ext uri="{0D108BD9-81ED-4DB2-BD59-A6C34878D82A}">
                    <a16:rowId xmlns:a16="http://schemas.microsoft.com/office/drawing/2014/main" val="284082263"/>
                  </a:ext>
                </a:extLst>
              </a:tr>
              <a:tr h="241337">
                <a:tc vMerge="1">
                  <a:txBody>
                    <a:bodyPr/>
                    <a:lstStyle/>
                    <a:p>
                      <a:pPr algn="ctr" fontAlgn="b"/>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tc>
                <a:tc>
                  <a:txBody>
                    <a:bodyPr/>
                    <a:lstStyle/>
                    <a:p>
                      <a:pPr algn="l" fontAlgn="ctr"/>
                      <a:r>
                        <a:rPr lang="en-US" sz="1400" u="none" strike="noStrike" dirty="0">
                          <a:effectLst/>
                          <a:latin typeface="Tw Cen MT" panose="020B0602020104020603" pitchFamily="34" charset="0"/>
                        </a:rPr>
                        <a:t>D3 </a:t>
                      </a:r>
                      <a:r>
                        <a:rPr lang="en-US" sz="1400" u="none" strike="noStrike" dirty="0" err="1">
                          <a:effectLst/>
                          <a:latin typeface="Tw Cen MT" panose="020B0602020104020603" pitchFamily="34" charset="0"/>
                        </a:rPr>
                        <a:t>Keperawatan</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rPr>
                        <a:t>51</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 -</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85</a:t>
                      </a:r>
                    </a:p>
                  </a:txBody>
                  <a:tcPr marL="9525" marR="9525" marT="9525" marB="0" anchor="ctr"/>
                </a:tc>
                <a:extLst>
                  <a:ext uri="{0D108BD9-81ED-4DB2-BD59-A6C34878D82A}">
                    <a16:rowId xmlns:a16="http://schemas.microsoft.com/office/drawing/2014/main" val="1090922415"/>
                  </a:ext>
                </a:extLst>
              </a:tr>
              <a:tr h="241337">
                <a:tc vMerge="1">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tc>
                <a:tc>
                  <a:txBody>
                    <a:bodyPr/>
                    <a:lstStyle/>
                    <a:p>
                      <a:pPr algn="l" fontAlgn="ctr"/>
                      <a:r>
                        <a:rPr lang="en-US" sz="1400" u="none" strike="noStrike" dirty="0">
                          <a:effectLst/>
                          <a:latin typeface="Tw Cen MT" panose="020B0602020104020603" pitchFamily="34" charset="0"/>
                        </a:rPr>
                        <a:t>S1 </a:t>
                      </a:r>
                      <a:r>
                        <a:rPr lang="en-US" sz="1400" u="none" strike="noStrike" dirty="0" err="1">
                          <a:effectLst/>
                          <a:latin typeface="Tw Cen MT" panose="020B0602020104020603" pitchFamily="34" charset="0"/>
                        </a:rPr>
                        <a:t>Keperawatan</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rPr>
                        <a:t>24</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 -</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24</a:t>
                      </a:r>
                    </a:p>
                  </a:txBody>
                  <a:tcPr marL="9525" marR="9525" marT="9525" marB="0" anchor="ctr"/>
                </a:tc>
                <a:extLst>
                  <a:ext uri="{0D108BD9-81ED-4DB2-BD59-A6C34878D82A}">
                    <a16:rowId xmlns:a16="http://schemas.microsoft.com/office/drawing/2014/main" val="10002"/>
                  </a:ext>
                </a:extLst>
              </a:tr>
              <a:tr h="24133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2</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tc>
                <a:tc>
                  <a:txBody>
                    <a:bodyPr/>
                    <a:lstStyle/>
                    <a:p>
                      <a:pPr algn="l" fontAlgn="ctr"/>
                      <a:r>
                        <a:rPr lang="en-US" sz="1400" u="none" strike="noStrike" dirty="0" err="1">
                          <a:effectLst/>
                          <a:latin typeface="Tw Cen MT" panose="020B0602020104020603" pitchFamily="34" charset="0"/>
                        </a:rPr>
                        <a:t>Magang</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 -</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tc>
                <a:extLst>
                  <a:ext uri="{0D108BD9-81ED-4DB2-BD59-A6C34878D82A}">
                    <a16:rowId xmlns:a16="http://schemas.microsoft.com/office/drawing/2014/main" val="10003"/>
                  </a:ext>
                </a:extLst>
              </a:tr>
              <a:tr h="24133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3</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tc>
                <a:tc>
                  <a:txBody>
                    <a:bodyPr/>
                    <a:lstStyle/>
                    <a:p>
                      <a:pPr algn="l" fontAlgn="ctr"/>
                      <a:r>
                        <a:rPr lang="en-US" sz="1400" u="none" strike="noStrike" dirty="0" err="1">
                          <a:effectLst/>
                          <a:latin typeface="Tw Cen MT" panose="020B0602020104020603" pitchFamily="34" charset="0"/>
                        </a:rPr>
                        <a:t>Pra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Penelitian</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a:effectLst/>
                          <a:latin typeface="Tw Cen MT" panose="020B0602020104020603" pitchFamily="34" charset="0"/>
                        </a:rPr>
                        <a:t>-</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 -</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tc>
                <a:extLst>
                  <a:ext uri="{0D108BD9-81ED-4DB2-BD59-A6C34878D82A}">
                    <a16:rowId xmlns:a16="http://schemas.microsoft.com/office/drawing/2014/main" val="10004"/>
                  </a:ext>
                </a:extLst>
              </a:tr>
              <a:tr h="24133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4</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tc>
                <a:tc>
                  <a:txBody>
                    <a:bodyPr/>
                    <a:lstStyle/>
                    <a:p>
                      <a:pPr algn="l" fontAlgn="ctr"/>
                      <a:r>
                        <a:rPr lang="en-US" sz="1400" u="none" strike="noStrike" dirty="0" err="1">
                          <a:effectLst/>
                          <a:latin typeface="Tw Cen MT" panose="020B0602020104020603" pitchFamily="34" charset="0"/>
                        </a:rPr>
                        <a:t>Penelitian</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tc>
                <a:extLst>
                  <a:ext uri="{0D108BD9-81ED-4DB2-BD59-A6C34878D82A}">
                    <a16:rowId xmlns:a16="http://schemas.microsoft.com/office/drawing/2014/main" val="10005"/>
                  </a:ext>
                </a:extLst>
              </a:tr>
              <a:tr h="24133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5</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tc>
                <a:tc>
                  <a:txBody>
                    <a:bodyPr/>
                    <a:lstStyle/>
                    <a:p>
                      <a:pPr algn="l" fontAlgn="ctr"/>
                      <a:r>
                        <a:rPr lang="en-US" sz="1400" u="none" strike="noStrike" dirty="0">
                          <a:effectLst/>
                          <a:latin typeface="Tw Cen MT" panose="020B0602020104020603" pitchFamily="34" charset="0"/>
                        </a:rPr>
                        <a:t>Surat </a:t>
                      </a:r>
                      <a:r>
                        <a:rPr lang="en-US" sz="1400" u="none" strike="noStrike" dirty="0" err="1">
                          <a:effectLst/>
                          <a:latin typeface="Tw Cen MT" panose="020B0602020104020603" pitchFamily="34" charset="0"/>
                        </a:rPr>
                        <a:t>Keterangan</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146</a:t>
                      </a:r>
                    </a:p>
                  </a:txBody>
                  <a:tcPr marL="9525" marR="9525" marT="9525" marB="0" anchor="ctr"/>
                </a:tc>
                <a:extLst>
                  <a:ext uri="{0D108BD9-81ED-4DB2-BD59-A6C34878D82A}">
                    <a16:rowId xmlns:a16="http://schemas.microsoft.com/office/drawing/2014/main" val="10006"/>
                  </a:ext>
                </a:extLst>
              </a:tr>
              <a:tr h="24133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6</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tc>
                <a:tc>
                  <a:txBody>
                    <a:bodyPr/>
                    <a:lstStyle/>
                    <a:p>
                      <a:pPr algn="l" fontAlgn="ctr"/>
                      <a:r>
                        <a:rPr lang="en-US" sz="1400" u="none" strike="noStrike" dirty="0">
                          <a:effectLst/>
                          <a:latin typeface="Tw Cen MT" panose="020B0602020104020603" pitchFamily="34" charset="0"/>
                        </a:rPr>
                        <a:t>MOU (</a:t>
                      </a:r>
                      <a:r>
                        <a:rPr lang="en-US" sz="1400" u="none" strike="noStrike" dirty="0" err="1">
                          <a:effectLst/>
                          <a:latin typeface="Tw Cen MT" panose="020B0602020104020603" pitchFamily="34" charset="0"/>
                        </a:rPr>
                        <a:t>Dokumen</a:t>
                      </a: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3</a:t>
                      </a:r>
                    </a:p>
                  </a:txBody>
                  <a:tcPr marL="9525" marR="9525" marT="9525" marB="0" anchor="ctr"/>
                </a:tc>
                <a:extLst>
                  <a:ext uri="{0D108BD9-81ED-4DB2-BD59-A6C34878D82A}">
                    <a16:rowId xmlns:a16="http://schemas.microsoft.com/office/drawing/2014/main" val="10007"/>
                  </a:ext>
                </a:extLst>
              </a:tr>
              <a:tr h="24133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7</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tc>
                <a:tc>
                  <a:txBody>
                    <a:bodyPr/>
                    <a:lstStyle/>
                    <a:p>
                      <a:pPr algn="l" fontAlgn="ctr"/>
                      <a:r>
                        <a:rPr lang="en-US" sz="1400" u="none" strike="noStrike" dirty="0" err="1">
                          <a:effectLst/>
                          <a:latin typeface="Tw Cen MT" panose="020B0602020104020603" pitchFamily="34" charset="0"/>
                        </a:rPr>
                        <a:t>Pengembangan</a:t>
                      </a:r>
                      <a:r>
                        <a:rPr lang="en-US" sz="1400" u="none" strike="noStrike" dirty="0">
                          <a:effectLst/>
                          <a:latin typeface="Tw Cen MT" panose="020B0602020104020603" pitchFamily="34" charset="0"/>
                        </a:rPr>
                        <a:t> SDM</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 </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 </a:t>
                      </a:r>
                    </a:p>
                  </a:txBody>
                  <a:tcPr marL="9525" marR="9525" marT="9525" marB="0" anchor="ctr"/>
                </a:tc>
                <a:extLst>
                  <a:ext uri="{0D108BD9-81ED-4DB2-BD59-A6C34878D82A}">
                    <a16:rowId xmlns:a16="http://schemas.microsoft.com/office/drawing/2014/main" val="10008"/>
                  </a:ext>
                </a:extLst>
              </a:tr>
              <a:tr h="241337">
                <a:tc row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tc>
                <a:tc>
                  <a:txBody>
                    <a:bodyPr/>
                    <a:lstStyle/>
                    <a:p>
                      <a:pPr algn="l" fontAlgn="ctr"/>
                      <a:r>
                        <a:rPr lang="en-US" sz="1400" u="none" strike="noStrike" dirty="0" err="1">
                          <a:effectLst/>
                          <a:latin typeface="Tw Cen MT" panose="020B0602020104020603" pitchFamily="34" charset="0"/>
                        </a:rPr>
                        <a:t>Pelatihan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Eksternal</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 -</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25</a:t>
                      </a:r>
                    </a:p>
                  </a:txBody>
                  <a:tcPr marL="9525" marR="9525" marT="9525" marB="0" anchor="ctr"/>
                </a:tc>
                <a:extLst>
                  <a:ext uri="{0D108BD9-81ED-4DB2-BD59-A6C34878D82A}">
                    <a16:rowId xmlns:a16="http://schemas.microsoft.com/office/drawing/2014/main" val="10009"/>
                  </a:ext>
                </a:extLst>
              </a:tr>
              <a:tr h="241337">
                <a:tc vMerge="1">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tc>
                <a:tc>
                  <a:txBody>
                    <a:bodyPr/>
                    <a:lstStyle/>
                    <a:p>
                      <a:pPr algn="l" fontAlgn="ctr"/>
                      <a:r>
                        <a:rPr lang="en-US" sz="1400" u="none" strike="noStrike">
                          <a:effectLst/>
                          <a:latin typeface="Tw Cen MT" panose="020B0602020104020603" pitchFamily="34" charset="0"/>
                        </a:rPr>
                        <a:t>Pelatihan Internal</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30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24</a:t>
                      </a:r>
                    </a:p>
                  </a:txBody>
                  <a:tcPr marL="9525" marR="9525" marT="9525" marB="0" anchor="ctr"/>
                </a:tc>
                <a:extLst>
                  <a:ext uri="{0D108BD9-81ED-4DB2-BD59-A6C34878D82A}">
                    <a16:rowId xmlns:a16="http://schemas.microsoft.com/office/drawing/2014/main" val="1227221273"/>
                  </a:ext>
                </a:extLst>
              </a:tr>
              <a:tr h="24133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8</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tc>
                <a:tc>
                  <a:txBody>
                    <a:bodyPr/>
                    <a:lstStyle/>
                    <a:p>
                      <a:pPr algn="l" fontAlgn="ctr"/>
                      <a:r>
                        <a:rPr lang="en-US" sz="1400" u="none" strike="noStrike" dirty="0" err="1">
                          <a:effectLst/>
                          <a:latin typeface="Tw Cen MT" panose="020B0602020104020603" pitchFamily="34" charset="0"/>
                        </a:rPr>
                        <a:t>Pengelolaan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Asrama</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rPr>
                        <a:t>51</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34</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 -</a:t>
                      </a:r>
                    </a:p>
                  </a:txBody>
                  <a:tcPr marL="9525" marR="9525" marT="9525" marB="0" anchor="ctr"/>
                </a:tc>
                <a:extLst>
                  <a:ext uri="{0D108BD9-81ED-4DB2-BD59-A6C34878D82A}">
                    <a16:rowId xmlns:a16="http://schemas.microsoft.com/office/drawing/2014/main" val="193622887"/>
                  </a:ext>
                </a:extLst>
              </a:tr>
            </a:tbl>
          </a:graphicData>
        </a:graphic>
      </p:graphicFrame>
      <p:grpSp>
        <p:nvGrpSpPr>
          <p:cNvPr id="5" name="Group 4">
            <a:extLst>
              <a:ext uri="{FF2B5EF4-FFF2-40B4-BE49-F238E27FC236}">
                <a16:creationId xmlns:a16="http://schemas.microsoft.com/office/drawing/2014/main" id="{CA7059E4-204D-4499-B4D2-F2FF303F9D93}"/>
              </a:ext>
            </a:extLst>
          </p:cNvPr>
          <p:cNvGrpSpPr/>
          <p:nvPr/>
        </p:nvGrpSpPr>
        <p:grpSpPr>
          <a:xfrm>
            <a:off x="617931" y="599413"/>
            <a:ext cx="2927368" cy="419026"/>
            <a:chOff x="840098" y="83062"/>
            <a:chExt cx="2851298" cy="499186"/>
          </a:xfrm>
        </p:grpSpPr>
        <p:sp>
          <p:nvSpPr>
            <p:cNvPr id="6" name="Pentagon 6">
              <a:extLst>
                <a:ext uri="{FF2B5EF4-FFF2-40B4-BE49-F238E27FC236}">
                  <a16:creationId xmlns:a16="http://schemas.microsoft.com/office/drawing/2014/main" id="{7EC3B0AB-243F-4350-855D-BFCA71AD4147}"/>
                </a:ext>
              </a:extLst>
            </p:cNvPr>
            <p:cNvSpPr/>
            <p:nvPr/>
          </p:nvSpPr>
          <p:spPr>
            <a:xfrm>
              <a:off x="840098" y="83062"/>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1</a:t>
              </a:r>
            </a:p>
          </p:txBody>
        </p:sp>
        <p:sp>
          <p:nvSpPr>
            <p:cNvPr id="7" name="Chevron 11">
              <a:extLst>
                <a:ext uri="{FF2B5EF4-FFF2-40B4-BE49-F238E27FC236}">
                  <a16:creationId xmlns:a16="http://schemas.microsoft.com/office/drawing/2014/main" id="{A99327A8-E9FC-4B1B-9375-1276CE0F5CEB}"/>
                </a:ext>
              </a:extLst>
            </p:cNvPr>
            <p:cNvSpPr/>
            <p:nvPr/>
          </p:nvSpPr>
          <p:spPr>
            <a:xfrm>
              <a:off x="1766990" y="95596"/>
              <a:ext cx="1924406" cy="486652"/>
            </a:xfrm>
            <a:prstGeom prst="chevron">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1" i="0" u="none" strike="noStrike" kern="0" cap="none" spc="0" normalizeH="0" baseline="0" noProof="0" dirty="0">
                  <a:ln>
                    <a:noFill/>
                  </a:ln>
                  <a:solidFill>
                    <a:srgbClr val="44546A"/>
                  </a:solidFill>
                  <a:effectLst/>
                  <a:uLnTx/>
                  <a:uFillTx/>
                  <a:latin typeface="Calibri Light" panose="020F0302020204030204"/>
                  <a:ea typeface="+mn-ea"/>
                  <a:cs typeface="+mn-cs"/>
                </a:rPr>
                <a:t>KEGIATAN</a:t>
              </a:r>
            </a:p>
          </p:txBody>
        </p:sp>
      </p:grpSp>
      <p:sp>
        <p:nvSpPr>
          <p:cNvPr id="12" name="Rounded Rectangle 5">
            <a:extLst>
              <a:ext uri="{FF2B5EF4-FFF2-40B4-BE49-F238E27FC236}">
                <a16:creationId xmlns:a16="http://schemas.microsoft.com/office/drawing/2014/main" id="{635B9EBE-02F1-4C95-8B16-9D11D3C7EF4A}"/>
              </a:ext>
            </a:extLst>
          </p:cNvPr>
          <p:cNvSpPr/>
          <p:nvPr/>
        </p:nvSpPr>
        <p:spPr>
          <a:xfrm>
            <a:off x="1075295" y="113989"/>
            <a:ext cx="3797616"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SUB BAGIAN DIKLITBANG</a:t>
            </a:r>
            <a:endParaRPr lang="en-US" sz="2800" dirty="0">
              <a:solidFill>
                <a:schemeClr val="bg1"/>
              </a:solidFill>
              <a:latin typeface="Tw Cen MT Condensed" panose="020B0606020104020203" pitchFamily="34" charset="0"/>
            </a:endParaRPr>
          </a:p>
        </p:txBody>
      </p:sp>
      <p:sp>
        <p:nvSpPr>
          <p:cNvPr id="3" name="Slide Number Placeholder 2">
            <a:extLst>
              <a:ext uri="{FF2B5EF4-FFF2-40B4-BE49-F238E27FC236}">
                <a16:creationId xmlns:a16="http://schemas.microsoft.com/office/drawing/2014/main" id="{A7D7EA1A-E49C-4608-9521-49D323BA7AC8}"/>
              </a:ext>
            </a:extLst>
          </p:cNvPr>
          <p:cNvSpPr>
            <a:spLocks noGrp="1"/>
          </p:cNvSpPr>
          <p:nvPr>
            <p:ph type="sldNum" sz="quarter" idx="12"/>
          </p:nvPr>
        </p:nvSpPr>
        <p:spPr/>
        <p:txBody>
          <a:bodyPr/>
          <a:lstStyle/>
          <a:p>
            <a:fld id="{565CE74E-AB26-4998-AD42-012C4C1AD076}" type="slidenum">
              <a:rPr lang="zh-CN" altLang="en-US" smtClean="0"/>
              <a:t>52</a:t>
            </a:fld>
            <a:endParaRPr lang="zh-CN" altLang="en-US"/>
          </a:p>
        </p:txBody>
      </p:sp>
      <p:pic>
        <p:nvPicPr>
          <p:cNvPr id="14" name="Picture 13">
            <a:extLst>
              <a:ext uri="{FF2B5EF4-FFF2-40B4-BE49-F238E27FC236}">
                <a16:creationId xmlns:a16="http://schemas.microsoft.com/office/drawing/2014/main" id="{02D1D2AF-89DE-46DF-8E5E-921EADB58ADE}"/>
              </a:ext>
            </a:extLst>
          </p:cNvPr>
          <p:cNvPicPr>
            <a:picLocks noChangeAspect="1"/>
          </p:cNvPicPr>
          <p:nvPr/>
        </p:nvPicPr>
        <p:blipFill>
          <a:blip r:embed="rId3"/>
          <a:stretch>
            <a:fillRect/>
          </a:stretch>
        </p:blipFill>
        <p:spPr>
          <a:xfrm>
            <a:off x="216359" y="120044"/>
            <a:ext cx="682452" cy="747448"/>
          </a:xfrm>
          <a:prstGeom prst="rect">
            <a:avLst/>
          </a:prstGeom>
        </p:spPr>
      </p:pic>
    </p:spTree>
    <p:extLst>
      <p:ext uri="{BB962C8B-B14F-4D97-AF65-F5344CB8AC3E}">
        <p14:creationId xmlns:p14="http://schemas.microsoft.com/office/powerpoint/2010/main" val="33228883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a:extLst>
              <a:ext uri="{FF2B5EF4-FFF2-40B4-BE49-F238E27FC236}">
                <a16:creationId xmlns:a16="http://schemas.microsoft.com/office/drawing/2014/main" id="{80441A0E-4F54-4A04-9574-67F741EE09FB}"/>
              </a:ext>
            </a:extLst>
          </p:cNvPr>
          <p:cNvGraphicFramePr>
            <a:graphicFrameLocks/>
          </p:cNvGraphicFramePr>
          <p:nvPr>
            <p:extLst>
              <p:ext uri="{D42A27DB-BD31-4B8C-83A1-F6EECF244321}">
                <p14:modId xmlns:p14="http://schemas.microsoft.com/office/powerpoint/2010/main" val="2135900654"/>
              </p:ext>
            </p:extLst>
          </p:nvPr>
        </p:nvGraphicFramePr>
        <p:xfrm>
          <a:off x="1215388" y="909576"/>
          <a:ext cx="6520725" cy="5759729"/>
        </p:xfrm>
        <a:graphic>
          <a:graphicData uri="http://schemas.openxmlformats.org/drawingml/2006/table">
            <a:tbl>
              <a:tblPr firstRow="1" bandRow="1"/>
              <a:tblGrid>
                <a:gridCol w="248102">
                  <a:extLst>
                    <a:ext uri="{9D8B030D-6E8A-4147-A177-3AD203B41FA5}">
                      <a16:colId xmlns:a16="http://schemas.microsoft.com/office/drawing/2014/main" val="20000"/>
                    </a:ext>
                  </a:extLst>
                </a:gridCol>
                <a:gridCol w="2112448">
                  <a:extLst>
                    <a:ext uri="{9D8B030D-6E8A-4147-A177-3AD203B41FA5}">
                      <a16:colId xmlns:a16="http://schemas.microsoft.com/office/drawing/2014/main" val="20001"/>
                    </a:ext>
                  </a:extLst>
                </a:gridCol>
                <a:gridCol w="407234">
                  <a:extLst>
                    <a:ext uri="{9D8B030D-6E8A-4147-A177-3AD203B41FA5}">
                      <a16:colId xmlns:a16="http://schemas.microsoft.com/office/drawing/2014/main" val="3158327203"/>
                    </a:ext>
                  </a:extLst>
                </a:gridCol>
                <a:gridCol w="399248">
                  <a:extLst>
                    <a:ext uri="{9D8B030D-6E8A-4147-A177-3AD203B41FA5}">
                      <a16:colId xmlns:a16="http://schemas.microsoft.com/office/drawing/2014/main" val="3060184069"/>
                    </a:ext>
                  </a:extLst>
                </a:gridCol>
                <a:gridCol w="479099">
                  <a:extLst>
                    <a:ext uri="{9D8B030D-6E8A-4147-A177-3AD203B41FA5}">
                      <a16:colId xmlns:a16="http://schemas.microsoft.com/office/drawing/2014/main" val="4258602567"/>
                    </a:ext>
                  </a:extLst>
                </a:gridCol>
                <a:gridCol w="479099">
                  <a:extLst>
                    <a:ext uri="{9D8B030D-6E8A-4147-A177-3AD203B41FA5}">
                      <a16:colId xmlns:a16="http://schemas.microsoft.com/office/drawing/2014/main" val="1421007163"/>
                    </a:ext>
                  </a:extLst>
                </a:gridCol>
                <a:gridCol w="479099">
                  <a:extLst>
                    <a:ext uri="{9D8B030D-6E8A-4147-A177-3AD203B41FA5}">
                      <a16:colId xmlns:a16="http://schemas.microsoft.com/office/drawing/2014/main" val="2867599545"/>
                    </a:ext>
                  </a:extLst>
                </a:gridCol>
                <a:gridCol w="479099">
                  <a:extLst>
                    <a:ext uri="{9D8B030D-6E8A-4147-A177-3AD203B41FA5}">
                      <a16:colId xmlns:a16="http://schemas.microsoft.com/office/drawing/2014/main" val="1954934254"/>
                    </a:ext>
                  </a:extLst>
                </a:gridCol>
                <a:gridCol w="479099">
                  <a:extLst>
                    <a:ext uri="{9D8B030D-6E8A-4147-A177-3AD203B41FA5}">
                      <a16:colId xmlns:a16="http://schemas.microsoft.com/office/drawing/2014/main" val="3058646924"/>
                    </a:ext>
                  </a:extLst>
                </a:gridCol>
                <a:gridCol w="479099">
                  <a:extLst>
                    <a:ext uri="{9D8B030D-6E8A-4147-A177-3AD203B41FA5}">
                      <a16:colId xmlns:a16="http://schemas.microsoft.com/office/drawing/2014/main" val="1540567694"/>
                    </a:ext>
                  </a:extLst>
                </a:gridCol>
                <a:gridCol w="479099">
                  <a:extLst>
                    <a:ext uri="{9D8B030D-6E8A-4147-A177-3AD203B41FA5}">
                      <a16:colId xmlns:a16="http://schemas.microsoft.com/office/drawing/2014/main" val="2836063714"/>
                    </a:ext>
                  </a:extLst>
                </a:gridCol>
              </a:tblGrid>
              <a:tr h="221815">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solidFill>
                            <a:schemeClr val="tx1"/>
                          </a:solidFill>
                          <a:latin typeface="Tw Cen MT" panose="020B0602020104020603" pitchFamily="34" charset="0"/>
                        </a:rPr>
                        <a:t>NO</a:t>
                      </a:r>
                      <a:endPar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solidFill>
                            <a:schemeClr val="tx1"/>
                          </a:solidFill>
                          <a:latin typeface="Tw Cen MT" panose="020B0602020104020603" pitchFamily="34" charset="0"/>
                        </a:rPr>
                        <a:t>JENIS</a:t>
                      </a:r>
                      <a:r>
                        <a:rPr lang="en-US" sz="1400" b="1" baseline="0" dirty="0">
                          <a:solidFill>
                            <a:schemeClr val="tx1"/>
                          </a:solidFill>
                          <a:latin typeface="Tw Cen MT" panose="020B0602020104020603" pitchFamily="34" charset="0"/>
                        </a:rPr>
                        <a:t> </a:t>
                      </a:r>
                      <a:r>
                        <a:rPr lang="en-US" sz="1400" b="1" dirty="0">
                          <a:solidFill>
                            <a:schemeClr val="tx1"/>
                          </a:solidFill>
                          <a:latin typeface="Tw Cen MT" panose="020B0602020104020603" pitchFamily="34" charset="0"/>
                        </a:rPr>
                        <a:t>KEGIATAN</a:t>
                      </a:r>
                      <a:endPar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gridSpan="3">
                  <a:txBody>
                    <a:bodyPr/>
                    <a:lstStyle/>
                    <a:p>
                      <a:pPr algn="ctr"/>
                      <a:r>
                        <a:rPr lang="en-US" sz="1400" b="1" dirty="0">
                          <a:solidFill>
                            <a:schemeClr val="tx1"/>
                          </a:solidFill>
                          <a:latin typeface="Tw Cen MT" panose="020B0602020104020603" pitchFamily="34" charset="0"/>
                        </a:rPr>
                        <a:t>BULAN</a:t>
                      </a:r>
                      <a:endParaRPr lang="en-US" sz="1400" dirty="0">
                        <a:latin typeface="Tw Cen MT" panose="020B0602020104020603" pitchFamily="34" charset="0"/>
                      </a:endParaRPr>
                    </a:p>
                  </a:txBody>
                  <a:tcPr marL="0" marR="0" marT="0"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dirty="0">
                        <a:latin typeface="Tw Cen MT" panose="020B0602020104020603" pitchFamily="34" charset="0"/>
                      </a:endParaRPr>
                    </a:p>
                  </a:txBody>
                  <a:tcPr marL="0" marR="0" marT="0"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dirty="0">
                        <a:latin typeface="Tw Cen MT" panose="020B0602020104020603" pitchFamily="34" charset="0"/>
                      </a:endParaRPr>
                    </a:p>
                  </a:txBody>
                  <a:tcPr marL="0" marR="0" marT="0"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latin typeface="Tw Cen MT" panose="020B0602020104020603" pitchFamily="34" charset="0"/>
                      </a:endParaRPr>
                    </a:p>
                  </a:txBody>
                  <a:tcPr marL="0" marR="0" marT="0"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latin typeface="Tw Cen MT" panose="020B0602020104020603" pitchFamily="34" charset="0"/>
                      </a:endParaRPr>
                    </a:p>
                  </a:txBody>
                  <a:tcPr marL="0" marR="0" marT="0"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latin typeface="Tw Cen MT" panose="020B0602020104020603" pitchFamily="34" charset="0"/>
                      </a:endParaRPr>
                    </a:p>
                  </a:txBody>
                  <a:tcPr marL="0" marR="0" marT="0"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latin typeface="Tw Cen MT" panose="020B0602020104020603" pitchFamily="34" charset="0"/>
                      </a:endParaRPr>
                    </a:p>
                  </a:txBody>
                  <a:tcPr marL="0" marR="0" marT="0"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latin typeface="Tw Cen MT" panose="020B0602020104020603" pitchFamily="34" charset="0"/>
                      </a:endParaRPr>
                    </a:p>
                  </a:txBody>
                  <a:tcPr marL="0" marR="0" marT="0"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latin typeface="Tw Cen MT" panose="020B0602020104020603" pitchFamily="34" charset="0"/>
                      </a:endParaRPr>
                    </a:p>
                  </a:txBody>
                  <a:tcPr marL="0" marR="0" marT="0"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1815">
                <a:tc vMerge="1">
                  <a:txBody>
                    <a:bodyPr/>
                    <a:lstStyle/>
                    <a:p>
                      <a:endParaRPr lang="en-US" sz="800" dirty="0">
                        <a:latin typeface="Calibri" panose="020F0502020204030204" pitchFamily="34" charset="0"/>
                      </a:endParaRPr>
                    </a:p>
                  </a:txBody>
                  <a:tcPr/>
                </a:tc>
                <a:tc vMerge="1">
                  <a:txBody>
                    <a:bodyPr/>
                    <a:lstStyle/>
                    <a:p>
                      <a:endParaRPr lang="en-US"/>
                    </a:p>
                  </a:txBody>
                  <a:tcPr/>
                </a:tc>
                <a:tc>
                  <a:txBody>
                    <a:bodyPr/>
                    <a:lstStyle/>
                    <a:p>
                      <a:pPr algn="ctr"/>
                      <a:r>
                        <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rPr>
                        <a:t>JAN</a:t>
                      </a:r>
                    </a:p>
                  </a:txBody>
                  <a:tcPr marL="0" marR="0" marT="0" marB="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rPr>
                        <a:t>FEB</a:t>
                      </a:r>
                    </a:p>
                  </a:txBody>
                  <a:tcPr marL="0" marR="0" marT="0" marB="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rPr>
                        <a:t>MAR</a:t>
                      </a:r>
                    </a:p>
                  </a:txBody>
                  <a:tcPr marL="0" marR="0" marT="0" marB="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rPr>
                        <a:t>APR</a:t>
                      </a:r>
                    </a:p>
                  </a:txBody>
                  <a:tcPr marL="0" marR="0" marT="0" marB="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rPr>
                        <a:t>MEI</a:t>
                      </a:r>
                    </a:p>
                  </a:txBody>
                  <a:tcPr marL="0" marR="0" marT="0" marB="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rPr>
                        <a:t>JUN</a:t>
                      </a:r>
                    </a:p>
                  </a:txBody>
                  <a:tcPr marL="0" marR="0" marT="0" marB="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rPr>
                        <a:t>JUL</a:t>
                      </a:r>
                    </a:p>
                  </a:txBody>
                  <a:tcPr marL="0" marR="0" marT="0" marB="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rPr>
                        <a:t>AGST</a:t>
                      </a:r>
                    </a:p>
                  </a:txBody>
                  <a:tcPr marL="0" marR="0" marT="0" marB="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rPr>
                        <a:t>SEP</a:t>
                      </a:r>
                    </a:p>
                  </a:txBody>
                  <a:tcPr marL="0" marR="0" marT="0" marB="0" anchor="ctr">
                    <a:lnL w="12700" cmpd="sng">
                      <a:solidFill>
                        <a:srgbClr val="ED7D31"/>
                      </a:solid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1"/>
                  </a:ext>
                </a:extLst>
              </a:tr>
              <a:tr h="44363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400" u="none" strike="noStrike" dirty="0" err="1">
                          <a:solidFill>
                            <a:schemeClr val="tx1"/>
                          </a:solidFill>
                          <a:effectLst/>
                          <a:latin typeface="Tw Cen MT" panose="020B0602020104020603" pitchFamily="34" charset="0"/>
                        </a:rPr>
                        <a:t>Menyiapkan</a:t>
                      </a:r>
                      <a:r>
                        <a:rPr lang="en-US" sz="1400" u="none" strike="noStrike" dirty="0">
                          <a:solidFill>
                            <a:schemeClr val="tx1"/>
                          </a:solidFill>
                          <a:effectLst/>
                          <a:latin typeface="Tw Cen MT" panose="020B0602020104020603" pitchFamily="34" charset="0"/>
                        </a:rPr>
                        <a:t> </a:t>
                      </a:r>
                      <a:r>
                        <a:rPr lang="en-US" sz="1400" u="none" strike="noStrike" dirty="0" err="1">
                          <a:solidFill>
                            <a:schemeClr val="tx1"/>
                          </a:solidFill>
                          <a:effectLst/>
                          <a:latin typeface="Tw Cen MT" panose="020B0602020104020603" pitchFamily="34" charset="0"/>
                        </a:rPr>
                        <a:t>surat</a:t>
                      </a:r>
                      <a:r>
                        <a:rPr lang="en-US" sz="1400" u="none" strike="noStrike" baseline="0" dirty="0">
                          <a:solidFill>
                            <a:schemeClr val="tx1"/>
                          </a:solidFill>
                          <a:effectLst/>
                          <a:latin typeface="Tw Cen MT" panose="020B0602020104020603" pitchFamily="34" charset="0"/>
                        </a:rPr>
                        <a:t> </a:t>
                      </a:r>
                      <a:r>
                        <a:rPr lang="en-US" sz="1400" u="none" strike="noStrike" baseline="0" dirty="0" err="1">
                          <a:solidFill>
                            <a:schemeClr val="tx1"/>
                          </a:solidFill>
                          <a:effectLst/>
                          <a:latin typeface="Tw Cen MT" panose="020B0602020104020603" pitchFamily="34" charset="0"/>
                        </a:rPr>
                        <a:t>kabar</a:t>
                      </a:r>
                      <a:r>
                        <a:rPr lang="en-US" sz="1400" u="none" strike="noStrike" baseline="0" dirty="0">
                          <a:solidFill>
                            <a:schemeClr val="tx1"/>
                          </a:solidFill>
                          <a:effectLst/>
                          <a:latin typeface="Tw Cen MT" panose="020B0602020104020603" pitchFamily="34" charset="0"/>
                        </a:rPr>
                        <a:t> </a:t>
                      </a:r>
                      <a:r>
                        <a:rPr lang="en-US" sz="1400" u="none" strike="noStrike" baseline="0" dirty="0" err="1">
                          <a:solidFill>
                            <a:schemeClr val="tx1"/>
                          </a:solidFill>
                          <a:effectLst/>
                          <a:latin typeface="Tw Cen MT" panose="020B0602020104020603" pitchFamily="34" charset="0"/>
                        </a:rPr>
                        <a:t>untuk</a:t>
                      </a:r>
                      <a:r>
                        <a:rPr lang="en-US" sz="1400" u="none" strike="noStrike" baseline="0" dirty="0">
                          <a:solidFill>
                            <a:schemeClr val="tx1"/>
                          </a:solidFill>
                          <a:effectLst/>
                          <a:latin typeface="Tw Cen MT" panose="020B0602020104020603" pitchFamily="34" charset="0"/>
                        </a:rPr>
                        <a:t> </a:t>
                      </a:r>
                      <a:r>
                        <a:rPr lang="en-US" sz="1400" u="none" strike="noStrike" baseline="0" dirty="0" err="1">
                          <a:solidFill>
                            <a:schemeClr val="tx1"/>
                          </a:solidFill>
                          <a:effectLst/>
                          <a:latin typeface="Tw Cen MT" panose="020B0602020104020603" pitchFamily="34" charset="0"/>
                        </a:rPr>
                        <a:t>bacaan</a:t>
                      </a:r>
                      <a:r>
                        <a:rPr lang="en-US" sz="1400" u="none" strike="noStrike" baseline="0" dirty="0">
                          <a:solidFill>
                            <a:schemeClr val="tx1"/>
                          </a:solidFill>
                          <a:effectLst/>
                          <a:latin typeface="Tw Cen MT" panose="020B0602020104020603" pitchFamily="34" charset="0"/>
                        </a:rPr>
                        <a:t> </a:t>
                      </a:r>
                      <a:r>
                        <a:rPr lang="en-US" sz="1400" u="none" strike="noStrike" baseline="0" dirty="0" err="1">
                          <a:solidFill>
                            <a:schemeClr val="tx1"/>
                          </a:solidFill>
                          <a:effectLst/>
                          <a:latin typeface="Tw Cen MT" panose="020B0602020104020603" pitchFamily="34" charset="0"/>
                        </a:rPr>
                        <a:t>diruang</a:t>
                      </a:r>
                      <a:r>
                        <a:rPr lang="en-US" sz="1400" u="none" strike="noStrike" baseline="0" dirty="0">
                          <a:solidFill>
                            <a:schemeClr val="tx1"/>
                          </a:solidFill>
                          <a:effectLst/>
                          <a:latin typeface="Tw Cen MT" panose="020B0602020104020603" pitchFamily="34" charset="0"/>
                        </a:rPr>
                        <a:t> </a:t>
                      </a:r>
                      <a:r>
                        <a:rPr lang="en-US" sz="1400" u="none" strike="noStrike" baseline="0" dirty="0" err="1">
                          <a:solidFill>
                            <a:schemeClr val="tx1"/>
                          </a:solidFill>
                          <a:effectLst/>
                          <a:latin typeface="Tw Cen MT" panose="020B0602020104020603" pitchFamily="34" charset="0"/>
                        </a:rPr>
                        <a:t>tunggu</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4363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Menerima dan menyambungkan</a:t>
                      </a:r>
                      <a:r>
                        <a:rPr lang="fi-FI" sz="1400" u="none" strike="noStrike" baseline="0" dirty="0">
                          <a:solidFill>
                            <a:schemeClr val="tx1"/>
                          </a:solidFill>
                          <a:effectLst/>
                          <a:latin typeface="Tw Cen MT" panose="020B0602020104020603" pitchFamily="34" charset="0"/>
                        </a:rPr>
                        <a:t> telepon</a:t>
                      </a:r>
                      <a:endParaRPr lang="fi-FI" sz="1400" b="0" i="0" u="none" strike="noStrike" baseline="0"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0" dirty="0">
                          <a:latin typeface="Tw Cen MT" panose="020B0602020104020603" pitchFamily="34" charset="0"/>
                        </a:rPr>
                        <a:t>144</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135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225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154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137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192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220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175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170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88726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solidFill>
                            <a:schemeClr val="tx1"/>
                          </a:solidFill>
                          <a:effectLst/>
                          <a:latin typeface="Tw Cen MT" panose="020B0602020104020603" pitchFamily="34" charset="0"/>
                        </a:rPr>
                        <a:t>3</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Membuat</a:t>
                      </a:r>
                      <a:r>
                        <a:rPr lang="fi-FI" sz="1400" u="none" strike="noStrike" baseline="0" dirty="0">
                          <a:solidFill>
                            <a:schemeClr val="tx1"/>
                          </a:solidFill>
                          <a:effectLst/>
                          <a:latin typeface="Tw Cen MT" panose="020B0602020104020603" pitchFamily="34" charset="0"/>
                        </a:rPr>
                        <a:t> laporan tertulis penyampaian informasi Pembina Apel beserta sosialisasi dari bidang terkait pada tiap apel pagi</a:t>
                      </a: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6544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solidFill>
                            <a:schemeClr val="tx1"/>
                          </a:solidFill>
                          <a:effectLst/>
                          <a:latin typeface="Tw Cen MT" panose="020B0602020104020603" pitchFamily="34" charset="0"/>
                        </a:rPr>
                        <a:t>4</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Melaksanakan dan menyiapkan keperluan kegiatan survey kepuasan pelanggan</a:t>
                      </a: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lnSpc>
                          <a:spcPct val="100000"/>
                        </a:lnSpc>
                      </a:pP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r"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5"/>
                  </a:ext>
                </a:extLst>
              </a:tr>
              <a:tr h="33272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a. Rawat</a:t>
                      </a:r>
                      <a:r>
                        <a:rPr lang="fi-FI" sz="1400" u="none" strike="noStrike" baseline="0" dirty="0">
                          <a:solidFill>
                            <a:schemeClr val="tx1"/>
                          </a:solidFill>
                          <a:effectLst/>
                          <a:latin typeface="Tw Cen MT" panose="020B0602020104020603" pitchFamily="34" charset="0"/>
                        </a:rPr>
                        <a:t> Jalan (Lembar)</a:t>
                      </a: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216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3272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b. Rawat Inap (Lembar)</a:t>
                      </a: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dirty="0">
                          <a:latin typeface="Tw Cen MT" panose="020B0602020104020603" pitchFamily="34" charset="0"/>
                        </a:rPr>
                        <a:t>216</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7"/>
                  </a:ext>
                </a:extLst>
              </a:tr>
              <a:tr h="33272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c. Instalasi</a:t>
                      </a:r>
                      <a:r>
                        <a:rPr lang="fi-FI" sz="1400" u="none" strike="noStrike" baseline="0" dirty="0">
                          <a:solidFill>
                            <a:schemeClr val="tx1"/>
                          </a:solidFill>
                          <a:effectLst/>
                          <a:latin typeface="Tw Cen MT" panose="020B0602020104020603" pitchFamily="34" charset="0"/>
                        </a:rPr>
                        <a:t> Farmasi (Responden)</a:t>
                      </a: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60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3272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d. Instalasi Lain (Responden)</a:t>
                      </a: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dirty="0">
                          <a:latin typeface="Tw Cen MT" panose="020B0602020104020603" pitchFamily="34" charset="0"/>
                        </a:rPr>
                        <a:t>540</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540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540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540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540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540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540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540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540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9"/>
                  </a:ext>
                </a:extLst>
              </a:tr>
              <a:tr h="44363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solidFill>
                            <a:schemeClr val="tx1"/>
                          </a:solidFill>
                          <a:effectLst/>
                          <a:latin typeface="Tw Cen MT" panose="020B0602020104020603" pitchFamily="34" charset="0"/>
                        </a:rPr>
                        <a:t>5</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400" u="none" strike="noStrike" dirty="0" err="1">
                          <a:solidFill>
                            <a:schemeClr val="tx1"/>
                          </a:solidFill>
                          <a:effectLst/>
                          <a:latin typeface="Tw Cen MT" panose="020B0602020104020603" pitchFamily="34" charset="0"/>
                        </a:rPr>
                        <a:t>Menyiapkan</a:t>
                      </a:r>
                      <a:r>
                        <a:rPr lang="en-US" sz="1400" u="none" strike="noStrike" dirty="0">
                          <a:solidFill>
                            <a:schemeClr val="tx1"/>
                          </a:solidFill>
                          <a:effectLst/>
                          <a:latin typeface="Tw Cen MT" panose="020B0602020104020603" pitchFamily="34" charset="0"/>
                        </a:rPr>
                        <a:t> </a:t>
                      </a:r>
                      <a:r>
                        <a:rPr lang="en-US" sz="1400" u="none" strike="noStrike" dirty="0" err="1">
                          <a:solidFill>
                            <a:schemeClr val="tx1"/>
                          </a:solidFill>
                          <a:effectLst/>
                          <a:latin typeface="Tw Cen MT" panose="020B0602020104020603" pitchFamily="34" charset="0"/>
                        </a:rPr>
                        <a:t>blangko</a:t>
                      </a:r>
                      <a:r>
                        <a:rPr lang="en-US" sz="1400" u="none" strike="noStrike" dirty="0">
                          <a:solidFill>
                            <a:schemeClr val="tx1"/>
                          </a:solidFill>
                          <a:effectLst/>
                          <a:latin typeface="Tw Cen MT" panose="020B0602020104020603" pitchFamily="34" charset="0"/>
                        </a:rPr>
                        <a:t> </a:t>
                      </a:r>
                      <a:r>
                        <a:rPr lang="en-US" sz="1400" u="none" strike="noStrike" dirty="0" err="1">
                          <a:solidFill>
                            <a:schemeClr val="tx1"/>
                          </a:solidFill>
                          <a:effectLst/>
                          <a:latin typeface="Tw Cen MT" panose="020B0602020104020603" pitchFamily="34" charset="0"/>
                        </a:rPr>
                        <a:t>kotak</a:t>
                      </a:r>
                      <a:r>
                        <a:rPr lang="en-US" sz="1400" u="none" strike="noStrike" dirty="0">
                          <a:solidFill>
                            <a:schemeClr val="tx1"/>
                          </a:solidFill>
                          <a:effectLst/>
                          <a:latin typeface="Tw Cen MT" panose="020B0602020104020603" pitchFamily="34" charset="0"/>
                        </a:rPr>
                        <a:t> saran (</a:t>
                      </a:r>
                      <a:r>
                        <a:rPr lang="en-US" sz="1400" u="none" strike="noStrike" dirty="0" err="1">
                          <a:solidFill>
                            <a:schemeClr val="tx1"/>
                          </a:solidFill>
                          <a:effectLst/>
                          <a:latin typeface="Tw Cen MT" panose="020B0602020104020603" pitchFamily="34" charset="0"/>
                        </a:rPr>
                        <a:t>Lembar</a:t>
                      </a:r>
                      <a:r>
                        <a:rPr lang="en-US" sz="1400" u="none" strike="noStrike" dirty="0">
                          <a:solidFill>
                            <a:schemeClr val="tx1"/>
                          </a:solidFill>
                          <a:effectLst/>
                          <a:latin typeface="Tw Cen MT" panose="020B0602020104020603" pitchFamily="34" charset="0"/>
                        </a:rPr>
                        <a:t>)</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135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135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135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135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135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135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135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135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135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4363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solidFill>
                            <a:schemeClr val="tx1"/>
                          </a:solidFill>
                          <a:effectLst/>
                          <a:latin typeface="Tw Cen MT" panose="020B0602020104020603" pitchFamily="34" charset="0"/>
                        </a:rPr>
                        <a:t>6</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400" u="none" strike="noStrike" dirty="0" err="1">
                          <a:solidFill>
                            <a:schemeClr val="tx1"/>
                          </a:solidFill>
                          <a:effectLst/>
                          <a:latin typeface="Tw Cen MT" panose="020B0602020104020603" pitchFamily="34" charset="0"/>
                        </a:rPr>
                        <a:t>Menyiapkan</a:t>
                      </a:r>
                      <a:r>
                        <a:rPr lang="en-US" sz="1400" u="none" strike="noStrike" dirty="0">
                          <a:solidFill>
                            <a:schemeClr val="tx1"/>
                          </a:solidFill>
                          <a:effectLst/>
                          <a:latin typeface="Tw Cen MT" panose="020B0602020104020603" pitchFamily="34" charset="0"/>
                        </a:rPr>
                        <a:t> </a:t>
                      </a:r>
                      <a:r>
                        <a:rPr lang="en-US" sz="1400" u="none" strike="noStrike" dirty="0" err="1">
                          <a:solidFill>
                            <a:schemeClr val="tx1"/>
                          </a:solidFill>
                          <a:effectLst/>
                          <a:latin typeface="Tw Cen MT" panose="020B0602020104020603" pitchFamily="34" charset="0"/>
                        </a:rPr>
                        <a:t>leaftlet</a:t>
                      </a:r>
                      <a:r>
                        <a:rPr lang="en-US" sz="1400" u="none" strike="noStrike" dirty="0">
                          <a:solidFill>
                            <a:schemeClr val="tx1"/>
                          </a:solidFill>
                          <a:effectLst/>
                          <a:latin typeface="Tw Cen MT" panose="020B0602020104020603" pitchFamily="34" charset="0"/>
                        </a:rPr>
                        <a:t> dan </a:t>
                      </a:r>
                      <a:r>
                        <a:rPr lang="en-US" sz="1400" u="none" strike="noStrike" dirty="0" err="1">
                          <a:solidFill>
                            <a:schemeClr val="tx1"/>
                          </a:solidFill>
                          <a:effectLst/>
                          <a:latin typeface="Tw Cen MT" panose="020B0602020104020603" pitchFamily="34" charset="0"/>
                        </a:rPr>
                        <a:t>kebutuhan</a:t>
                      </a:r>
                      <a:r>
                        <a:rPr lang="en-US" sz="1400" u="none" strike="noStrike" dirty="0">
                          <a:solidFill>
                            <a:schemeClr val="tx1"/>
                          </a:solidFill>
                          <a:effectLst/>
                          <a:latin typeface="Tw Cen MT" panose="020B0602020104020603" pitchFamily="34" charset="0"/>
                        </a:rPr>
                        <a:t> </a:t>
                      </a:r>
                      <a:r>
                        <a:rPr lang="en-US" sz="1400" u="none" strike="noStrike" dirty="0" err="1">
                          <a:solidFill>
                            <a:schemeClr val="tx1"/>
                          </a:solidFill>
                          <a:effectLst/>
                          <a:latin typeface="Tw Cen MT" panose="020B0602020104020603" pitchFamily="34" charset="0"/>
                        </a:rPr>
                        <a:t>promosi</a:t>
                      </a:r>
                      <a:r>
                        <a:rPr lang="en-US" sz="1400" u="none" strike="noStrike" dirty="0">
                          <a:solidFill>
                            <a:schemeClr val="tx1"/>
                          </a:solidFill>
                          <a:effectLst/>
                          <a:latin typeface="Tw Cen MT" panose="020B0602020104020603" pitchFamily="34" charset="0"/>
                        </a:rPr>
                        <a:t> RS (</a:t>
                      </a:r>
                      <a:r>
                        <a:rPr lang="en-US" sz="1400" u="none" strike="noStrike" dirty="0" err="1">
                          <a:solidFill>
                            <a:schemeClr val="tx1"/>
                          </a:solidFill>
                          <a:effectLst/>
                          <a:latin typeface="Tw Cen MT" panose="020B0602020104020603" pitchFamily="34" charset="0"/>
                        </a:rPr>
                        <a:t>Instalasi</a:t>
                      </a:r>
                      <a:r>
                        <a:rPr lang="en-US" sz="1400" u="none" strike="noStrike" dirty="0">
                          <a:solidFill>
                            <a:schemeClr val="tx1"/>
                          </a:solidFill>
                          <a:effectLst/>
                          <a:latin typeface="Tw Cen MT" panose="020B0602020104020603" pitchFamily="34" charset="0"/>
                        </a:rPr>
                        <a:t>)</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dirty="0">
                          <a:latin typeface="Tw Cen MT" panose="020B0602020104020603" pitchFamily="34" charset="0"/>
                        </a:rPr>
                        <a:t>20</a:t>
                      </a:r>
                    </a:p>
                  </a:txBody>
                  <a:tcPr marL="0" marR="0" marT="0"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1"/>
                  </a:ext>
                </a:extLst>
              </a:tr>
            </a:tbl>
          </a:graphicData>
        </a:graphic>
      </p:graphicFrame>
      <p:sp>
        <p:nvSpPr>
          <p:cNvPr id="8" name="Rounded Rectangle 5">
            <a:extLst>
              <a:ext uri="{FF2B5EF4-FFF2-40B4-BE49-F238E27FC236}">
                <a16:creationId xmlns:a16="http://schemas.microsoft.com/office/drawing/2014/main" id="{44A4F41B-91E4-404D-B19B-88AFD8FB1904}"/>
              </a:ext>
            </a:extLst>
          </p:cNvPr>
          <p:cNvSpPr/>
          <p:nvPr/>
        </p:nvSpPr>
        <p:spPr>
          <a:xfrm>
            <a:off x="1215389" y="333336"/>
            <a:ext cx="5130894"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HUMAS DAN PEMASARAN</a:t>
            </a:r>
            <a:endParaRPr lang="en-US" sz="2800" dirty="0">
              <a:solidFill>
                <a:schemeClr val="bg1"/>
              </a:solidFill>
              <a:latin typeface="Tw Cen MT Condensed" panose="020B0606020104020203" pitchFamily="34" charset="0"/>
            </a:endParaRPr>
          </a:p>
        </p:txBody>
      </p:sp>
      <p:sp>
        <p:nvSpPr>
          <p:cNvPr id="3" name="Slide Number Placeholder 2">
            <a:extLst>
              <a:ext uri="{FF2B5EF4-FFF2-40B4-BE49-F238E27FC236}">
                <a16:creationId xmlns:a16="http://schemas.microsoft.com/office/drawing/2014/main" id="{0337730D-75DA-4ABC-B066-A6F32B5CF4BA}"/>
              </a:ext>
            </a:extLst>
          </p:cNvPr>
          <p:cNvSpPr>
            <a:spLocks noGrp="1"/>
          </p:cNvSpPr>
          <p:nvPr>
            <p:ph type="sldNum" sz="quarter" idx="12"/>
          </p:nvPr>
        </p:nvSpPr>
        <p:spPr/>
        <p:txBody>
          <a:bodyPr/>
          <a:lstStyle/>
          <a:p>
            <a:fld id="{565CE74E-AB26-4998-AD42-012C4C1AD076}" type="slidenum">
              <a:rPr lang="zh-CN" altLang="en-US" smtClean="0"/>
              <a:t>53</a:t>
            </a:fld>
            <a:endParaRPr lang="zh-CN" altLang="en-US"/>
          </a:p>
        </p:txBody>
      </p:sp>
      <p:pic>
        <p:nvPicPr>
          <p:cNvPr id="6" name="Picture 5">
            <a:extLst>
              <a:ext uri="{FF2B5EF4-FFF2-40B4-BE49-F238E27FC236}">
                <a16:creationId xmlns:a16="http://schemas.microsoft.com/office/drawing/2014/main" id="{A4076357-4244-4465-AE14-4975AD4D7A65}"/>
              </a:ext>
            </a:extLst>
          </p:cNvPr>
          <p:cNvPicPr>
            <a:picLocks noChangeAspect="1"/>
          </p:cNvPicPr>
          <p:nvPr/>
        </p:nvPicPr>
        <p:blipFill>
          <a:blip r:embed="rId3"/>
          <a:stretch>
            <a:fillRect/>
          </a:stretch>
        </p:blipFill>
        <p:spPr>
          <a:xfrm>
            <a:off x="121296" y="119335"/>
            <a:ext cx="880550" cy="964413"/>
          </a:xfrm>
          <a:prstGeom prst="rect">
            <a:avLst/>
          </a:prstGeom>
        </p:spPr>
      </p:pic>
    </p:spTree>
    <p:extLst>
      <p:ext uri="{BB962C8B-B14F-4D97-AF65-F5344CB8AC3E}">
        <p14:creationId xmlns:p14="http://schemas.microsoft.com/office/powerpoint/2010/main" val="31993566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5">
            <a:extLst>
              <a:ext uri="{FF2B5EF4-FFF2-40B4-BE49-F238E27FC236}">
                <a16:creationId xmlns:a16="http://schemas.microsoft.com/office/drawing/2014/main" id="{44A4F41B-91E4-404D-B19B-88AFD8FB1904}"/>
              </a:ext>
            </a:extLst>
          </p:cNvPr>
          <p:cNvSpPr/>
          <p:nvPr/>
        </p:nvSpPr>
        <p:spPr>
          <a:xfrm>
            <a:off x="1215389" y="333336"/>
            <a:ext cx="5130894"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HUMAS DAN PEMASARAN</a:t>
            </a:r>
            <a:endParaRPr lang="en-US" sz="2800" dirty="0">
              <a:solidFill>
                <a:schemeClr val="bg1"/>
              </a:solidFill>
              <a:latin typeface="Tw Cen MT Condensed" panose="020B0606020104020203" pitchFamily="34" charset="0"/>
            </a:endParaRPr>
          </a:p>
        </p:txBody>
      </p:sp>
      <p:sp>
        <p:nvSpPr>
          <p:cNvPr id="3" name="Slide Number Placeholder 2">
            <a:extLst>
              <a:ext uri="{FF2B5EF4-FFF2-40B4-BE49-F238E27FC236}">
                <a16:creationId xmlns:a16="http://schemas.microsoft.com/office/drawing/2014/main" id="{0337730D-75DA-4ABC-B066-A6F32B5CF4BA}"/>
              </a:ext>
            </a:extLst>
          </p:cNvPr>
          <p:cNvSpPr>
            <a:spLocks noGrp="1"/>
          </p:cNvSpPr>
          <p:nvPr>
            <p:ph type="sldNum" sz="quarter" idx="12"/>
          </p:nvPr>
        </p:nvSpPr>
        <p:spPr/>
        <p:txBody>
          <a:bodyPr/>
          <a:lstStyle/>
          <a:p>
            <a:fld id="{565CE74E-AB26-4998-AD42-012C4C1AD076}" type="slidenum">
              <a:rPr lang="zh-CN" altLang="en-US" smtClean="0"/>
              <a:t>54</a:t>
            </a:fld>
            <a:endParaRPr lang="zh-CN" altLang="en-US"/>
          </a:p>
        </p:txBody>
      </p:sp>
      <p:pic>
        <p:nvPicPr>
          <p:cNvPr id="6" name="Picture 5">
            <a:extLst>
              <a:ext uri="{FF2B5EF4-FFF2-40B4-BE49-F238E27FC236}">
                <a16:creationId xmlns:a16="http://schemas.microsoft.com/office/drawing/2014/main" id="{A4076357-4244-4465-AE14-4975AD4D7A65}"/>
              </a:ext>
            </a:extLst>
          </p:cNvPr>
          <p:cNvPicPr>
            <a:picLocks noChangeAspect="1"/>
          </p:cNvPicPr>
          <p:nvPr/>
        </p:nvPicPr>
        <p:blipFill>
          <a:blip r:embed="rId3"/>
          <a:stretch>
            <a:fillRect/>
          </a:stretch>
        </p:blipFill>
        <p:spPr>
          <a:xfrm>
            <a:off x="121296" y="119335"/>
            <a:ext cx="880550" cy="964413"/>
          </a:xfrm>
          <a:prstGeom prst="rect">
            <a:avLst/>
          </a:prstGeom>
        </p:spPr>
      </p:pic>
      <p:graphicFrame>
        <p:nvGraphicFramePr>
          <p:cNvPr id="7" name="Content Placeholder 4">
            <a:extLst>
              <a:ext uri="{FF2B5EF4-FFF2-40B4-BE49-F238E27FC236}">
                <a16:creationId xmlns:a16="http://schemas.microsoft.com/office/drawing/2014/main" id="{2CF9DBE6-CF3A-4464-BD25-684E70E4CA78}"/>
              </a:ext>
            </a:extLst>
          </p:cNvPr>
          <p:cNvGraphicFramePr>
            <a:graphicFrameLocks/>
          </p:cNvGraphicFramePr>
          <p:nvPr>
            <p:extLst>
              <p:ext uri="{D42A27DB-BD31-4B8C-83A1-F6EECF244321}">
                <p14:modId xmlns:p14="http://schemas.microsoft.com/office/powerpoint/2010/main" val="4099486698"/>
              </p:ext>
            </p:extLst>
          </p:nvPr>
        </p:nvGraphicFramePr>
        <p:xfrm>
          <a:off x="1215387" y="869315"/>
          <a:ext cx="6970674" cy="5852160"/>
        </p:xfrm>
        <a:graphic>
          <a:graphicData uri="http://schemas.openxmlformats.org/drawingml/2006/table">
            <a:tbl>
              <a:tblPr firstRow="1" bandRow="1"/>
              <a:tblGrid>
                <a:gridCol w="390729">
                  <a:extLst>
                    <a:ext uri="{9D8B030D-6E8A-4147-A177-3AD203B41FA5}">
                      <a16:colId xmlns:a16="http://schemas.microsoft.com/office/drawing/2014/main" val="20000"/>
                    </a:ext>
                  </a:extLst>
                </a:gridCol>
                <a:gridCol w="2058453">
                  <a:extLst>
                    <a:ext uri="{9D8B030D-6E8A-4147-A177-3AD203B41FA5}">
                      <a16:colId xmlns:a16="http://schemas.microsoft.com/office/drawing/2014/main" val="20001"/>
                    </a:ext>
                  </a:extLst>
                </a:gridCol>
                <a:gridCol w="502388">
                  <a:extLst>
                    <a:ext uri="{9D8B030D-6E8A-4147-A177-3AD203B41FA5}">
                      <a16:colId xmlns:a16="http://schemas.microsoft.com/office/drawing/2014/main" val="3856038254"/>
                    </a:ext>
                  </a:extLst>
                </a:gridCol>
                <a:gridCol w="502388">
                  <a:extLst>
                    <a:ext uri="{9D8B030D-6E8A-4147-A177-3AD203B41FA5}">
                      <a16:colId xmlns:a16="http://schemas.microsoft.com/office/drawing/2014/main" val="4281912596"/>
                    </a:ext>
                  </a:extLst>
                </a:gridCol>
                <a:gridCol w="502388">
                  <a:extLst>
                    <a:ext uri="{9D8B030D-6E8A-4147-A177-3AD203B41FA5}">
                      <a16:colId xmlns:a16="http://schemas.microsoft.com/office/drawing/2014/main" val="2851386836"/>
                    </a:ext>
                  </a:extLst>
                </a:gridCol>
                <a:gridCol w="502388">
                  <a:extLst>
                    <a:ext uri="{9D8B030D-6E8A-4147-A177-3AD203B41FA5}">
                      <a16:colId xmlns:a16="http://schemas.microsoft.com/office/drawing/2014/main" val="3718741793"/>
                    </a:ext>
                  </a:extLst>
                </a:gridCol>
                <a:gridCol w="502388">
                  <a:extLst>
                    <a:ext uri="{9D8B030D-6E8A-4147-A177-3AD203B41FA5}">
                      <a16:colId xmlns:a16="http://schemas.microsoft.com/office/drawing/2014/main" val="1305706553"/>
                    </a:ext>
                  </a:extLst>
                </a:gridCol>
                <a:gridCol w="502388">
                  <a:extLst>
                    <a:ext uri="{9D8B030D-6E8A-4147-A177-3AD203B41FA5}">
                      <a16:colId xmlns:a16="http://schemas.microsoft.com/office/drawing/2014/main" val="1544911245"/>
                    </a:ext>
                  </a:extLst>
                </a:gridCol>
                <a:gridCol w="502388">
                  <a:extLst>
                    <a:ext uri="{9D8B030D-6E8A-4147-A177-3AD203B41FA5}">
                      <a16:colId xmlns:a16="http://schemas.microsoft.com/office/drawing/2014/main" val="3515753027"/>
                    </a:ext>
                  </a:extLst>
                </a:gridCol>
                <a:gridCol w="502388">
                  <a:extLst>
                    <a:ext uri="{9D8B030D-6E8A-4147-A177-3AD203B41FA5}">
                      <a16:colId xmlns:a16="http://schemas.microsoft.com/office/drawing/2014/main" val="667536598"/>
                    </a:ext>
                  </a:extLst>
                </a:gridCol>
                <a:gridCol w="502388">
                  <a:extLst>
                    <a:ext uri="{9D8B030D-6E8A-4147-A177-3AD203B41FA5}">
                      <a16:colId xmlns:a16="http://schemas.microsoft.com/office/drawing/2014/main" val="2960533152"/>
                    </a:ext>
                  </a:extLst>
                </a:gridCol>
              </a:tblGrid>
              <a:tr h="210120">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200" dirty="0">
                          <a:latin typeface="Tw Cen MT" panose="020B0602020104020603" pitchFamily="34" charset="0"/>
                        </a:rPr>
                        <a:t>NO</a:t>
                      </a:r>
                      <a:endParaRPr lang="en-US" sz="12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200" dirty="0">
                          <a:latin typeface="Tw Cen MT" panose="020B0602020104020603" pitchFamily="34" charset="0"/>
                        </a:rPr>
                        <a:t>JENIS</a:t>
                      </a:r>
                      <a:r>
                        <a:rPr lang="en-US" sz="1200" baseline="0" dirty="0">
                          <a:latin typeface="Tw Cen MT" panose="020B0602020104020603" pitchFamily="34" charset="0"/>
                        </a:rPr>
                        <a:t> </a:t>
                      </a:r>
                      <a:r>
                        <a:rPr lang="en-US" sz="1200" dirty="0">
                          <a:latin typeface="Tw Cen MT" panose="020B0602020104020603" pitchFamily="34" charset="0"/>
                        </a:rPr>
                        <a:t>KEGIATAN</a:t>
                      </a:r>
                      <a:endParaRPr lang="en-US" sz="12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gridSpan="3">
                  <a:txBody>
                    <a:bodyPr/>
                    <a:lstStyle/>
                    <a:p>
                      <a:pPr algn="ctr"/>
                      <a:r>
                        <a:rPr lang="en-US" sz="1200" b="1" dirty="0">
                          <a:latin typeface="Tw Cen MT" panose="020B0602020104020603" pitchFamily="34" charset="0"/>
                        </a:rPr>
                        <a:t>BULAN</a:t>
                      </a:r>
                      <a:endParaRPr lang="en-US" sz="12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2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2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vMerge="1">
                  <a:txBody>
                    <a:bodyPr/>
                    <a:lstStyle/>
                    <a:p>
                      <a:endParaRPr lang="en-US" sz="800" dirty="0">
                        <a:latin typeface="Calibri" panose="020F0502020204030204" pitchFamily="34" charset="0"/>
                      </a:endParaRPr>
                    </a:p>
                  </a:txBody>
                  <a:tcPr/>
                </a:tc>
                <a:tc vMerge="1">
                  <a:txBody>
                    <a:bodyPr/>
                    <a:lstStyle/>
                    <a:p>
                      <a:endParaRPr lang="en-US"/>
                    </a:p>
                  </a:txBody>
                  <a:tcPr/>
                </a:tc>
                <a:tc>
                  <a:txBody>
                    <a:bodyPr/>
                    <a:lstStyle/>
                    <a:p>
                      <a:pPr algn="ctr"/>
                      <a:r>
                        <a:rPr lang="en-US" sz="1200" b="1" dirty="0">
                          <a:latin typeface="Tw Cen MT" panose="020B0602020104020603" pitchFamily="34" charset="0"/>
                        </a:rPr>
                        <a:t>JAN</a:t>
                      </a:r>
                    </a:p>
                  </a:txBody>
                  <a:tcPr marL="45910" marR="4591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200" b="1" dirty="0">
                          <a:latin typeface="Tw Cen MT" panose="020B0602020104020603" pitchFamily="34" charset="0"/>
                        </a:rPr>
                        <a:t>FEB</a:t>
                      </a:r>
                    </a:p>
                  </a:txBody>
                  <a:tcPr marL="45910" marR="4591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200" b="1" dirty="0">
                          <a:latin typeface="Tw Cen MT" panose="020B0602020104020603" pitchFamily="34" charset="0"/>
                        </a:rPr>
                        <a:t>MAR</a:t>
                      </a:r>
                    </a:p>
                  </a:txBody>
                  <a:tcPr marL="45910" marR="4591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200" b="1" dirty="0">
                          <a:latin typeface="Tw Cen MT" panose="020B0602020104020603" pitchFamily="34" charset="0"/>
                        </a:rPr>
                        <a:t>APR</a:t>
                      </a:r>
                    </a:p>
                  </a:txBody>
                  <a:tcPr marL="45910" marR="4591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200" b="1" dirty="0">
                          <a:latin typeface="Tw Cen MT" panose="020B0602020104020603" pitchFamily="34" charset="0"/>
                        </a:rPr>
                        <a:t>MEI</a:t>
                      </a:r>
                    </a:p>
                  </a:txBody>
                  <a:tcPr marL="45910" marR="4591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200" b="1" dirty="0">
                          <a:latin typeface="Tw Cen MT" panose="020B0602020104020603" pitchFamily="34" charset="0"/>
                        </a:rPr>
                        <a:t>JUN</a:t>
                      </a:r>
                    </a:p>
                  </a:txBody>
                  <a:tcPr marL="45910" marR="4591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200" b="1" dirty="0">
                          <a:latin typeface="Tw Cen MT" panose="020B0602020104020603" pitchFamily="34" charset="0"/>
                        </a:rPr>
                        <a:t>JUL</a:t>
                      </a:r>
                    </a:p>
                  </a:txBody>
                  <a:tcPr marL="45910" marR="4591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200" b="1" dirty="0">
                          <a:latin typeface="Tw Cen MT" panose="020B0602020104020603" pitchFamily="34" charset="0"/>
                        </a:rPr>
                        <a:t>AGST</a:t>
                      </a:r>
                    </a:p>
                  </a:txBody>
                  <a:tcPr marL="45910" marR="4591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200" b="1" dirty="0">
                          <a:latin typeface="Tw Cen MT" panose="020B0602020104020603" pitchFamily="34" charset="0"/>
                        </a:rPr>
                        <a:t>SEP</a:t>
                      </a:r>
                    </a:p>
                  </a:txBody>
                  <a:tcPr marL="45910" marR="45910" anchor="ctr">
                    <a:lnL w="12700" cmpd="sng">
                      <a:solidFill>
                        <a:srgbClr val="ED7D31"/>
                      </a:solid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1"/>
                  </a:ext>
                </a:extLst>
              </a:tr>
              <a:tr h="280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200" u="none" strike="noStrike" dirty="0">
                          <a:effectLst/>
                          <a:latin typeface="Tw Cen MT" panose="020B0602020104020603" pitchFamily="34" charset="0"/>
                        </a:rPr>
                        <a:t>7</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200" u="none" strike="noStrike" dirty="0" err="1">
                          <a:effectLst/>
                          <a:latin typeface="Tw Cen MT" panose="020B0602020104020603" pitchFamily="34" charset="0"/>
                        </a:rPr>
                        <a:t>Cetak</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Leaftlet</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p>
                      <a:pPr algn="ctr" fontAlgn="b">
                        <a:lnSpc>
                          <a:spcPct val="100000"/>
                        </a:lnSpc>
                      </a:pP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lnSpc>
                          <a:spcPct val="100000"/>
                        </a:lnSpc>
                      </a:pP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80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200" u="none" strike="noStrike" baseline="0" dirty="0">
                          <a:effectLst/>
                          <a:latin typeface="Tw Cen MT" panose="020B0602020104020603" pitchFamily="34" charset="0"/>
                        </a:rPr>
                        <a:t>a. Leaflet Lama</a:t>
                      </a:r>
                      <a:endParaRPr lang="fi-FI" sz="1200" b="0" i="0" u="none" strike="noStrike" baseline="0"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lnSpc>
                          <a:spcPct val="100000"/>
                        </a:lnSpc>
                      </a:pPr>
                      <a:r>
                        <a:rPr lang="en-US" sz="1200" dirty="0">
                          <a:latin typeface="Tw Cen MT" panose="020B0602020104020603" pitchFamily="34" charset="0"/>
                        </a:rPr>
                        <a:t>-</a:t>
                      </a:r>
                      <a:endParaRPr lang="fi-FI" sz="1200" b="0" i="0" u="none" strike="noStrike" baseline="0"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lnSpc>
                          <a:spcPct val="100000"/>
                        </a:lnSpc>
                      </a:pPr>
                      <a:r>
                        <a:rPr lang="fi-FI" sz="1200" b="0" i="0" u="none" strike="noStrike" baseline="0"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a:t>
                      </a: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280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200" u="none" strike="noStrike" dirty="0">
                          <a:effectLst/>
                          <a:latin typeface="Tw Cen MT" panose="020B0602020104020603" pitchFamily="34" charset="0"/>
                        </a:rPr>
                        <a:t>b. Leaflet Edukasi</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lnSpc>
                          <a:spcPct val="100000"/>
                        </a:lnSpc>
                      </a:pPr>
                      <a:r>
                        <a:rPr lang="en-US" sz="1200" dirty="0">
                          <a:latin typeface="Tw Cen MT" panose="020B0602020104020603" pitchFamily="34" charset="0"/>
                        </a:rPr>
                        <a:t>-</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lnSpc>
                          <a:spcPct val="100000"/>
                        </a:lnSpc>
                      </a:pPr>
                      <a:r>
                        <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200" u="none" strike="noStrike" dirty="0">
                          <a:effectLst/>
                          <a:latin typeface="Tw Cen MT" panose="020B0602020104020603" pitchFamily="34" charset="0"/>
                        </a:rPr>
                        <a:t>c. Leaflet Instalasi</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lnSpc>
                          <a:spcPct val="100000"/>
                        </a:lnSpc>
                      </a:pPr>
                      <a:r>
                        <a:rPr lang="en-US" sz="1200" dirty="0">
                          <a:latin typeface="Tw Cen MT" panose="020B0602020104020603" pitchFamily="34" charset="0"/>
                        </a:rPr>
                        <a:t>-</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lnSpc>
                          <a:spcPct val="100000"/>
                        </a:lnSpc>
                      </a:pPr>
                      <a:r>
                        <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a:t>
                      </a: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5"/>
                  </a:ext>
                </a:extLst>
              </a:tr>
              <a:tr h="280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200" u="none" strike="noStrike" dirty="0">
                          <a:effectLst/>
                          <a:latin typeface="Tw Cen MT" panose="020B0602020104020603" pitchFamily="34" charset="0"/>
                        </a:rPr>
                        <a:t>d. MMT &amp; Banner</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lnSpc>
                          <a:spcPct val="100000"/>
                        </a:lnSpc>
                      </a:pPr>
                      <a:r>
                        <a:rPr lang="en-US" sz="1200" dirty="0">
                          <a:latin typeface="Tw Cen MT" panose="020B0602020104020603" pitchFamily="34" charset="0"/>
                        </a:rPr>
                        <a:t>-</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lnSpc>
                          <a:spcPct val="100000"/>
                        </a:lnSpc>
                      </a:pPr>
                      <a:r>
                        <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80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200" u="none" strike="noStrike" dirty="0">
                          <a:effectLst/>
                          <a:latin typeface="Tw Cen MT" panose="020B0602020104020603" pitchFamily="34" charset="0"/>
                        </a:rPr>
                        <a:t>8</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200" u="none" strike="noStrike" dirty="0">
                          <a:effectLst/>
                          <a:latin typeface="Tw Cen MT" panose="020B0602020104020603" pitchFamily="34" charset="0"/>
                        </a:rPr>
                        <a:t>Pemasaran ke</a:t>
                      </a:r>
                      <a:r>
                        <a:rPr lang="fi-FI" sz="1200" u="none" strike="noStrike" baseline="0" dirty="0">
                          <a:effectLst/>
                          <a:latin typeface="Tw Cen MT" panose="020B0602020104020603" pitchFamily="34" charset="0"/>
                        </a:rPr>
                        <a:t> Instansi Pemerintah dan Swasta</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lnSpc>
                          <a:spcPct val="100000"/>
                        </a:lnSpc>
                      </a:pPr>
                      <a:r>
                        <a:rPr lang="en-US" sz="1200" dirty="0">
                          <a:latin typeface="Tw Cen MT" panose="020B0602020104020603" pitchFamily="34" charset="0"/>
                        </a:rPr>
                        <a:t>-</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lnSpc>
                          <a:spcPct val="100000"/>
                        </a:lnSpc>
                      </a:pPr>
                      <a:r>
                        <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a:t>
                      </a: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7"/>
                  </a:ext>
                </a:extLst>
              </a:tr>
              <a:tr h="280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200" u="none" strike="noStrike" dirty="0">
                          <a:effectLst/>
                          <a:latin typeface="Tw Cen MT" panose="020B0602020104020603" pitchFamily="34" charset="0"/>
                        </a:rPr>
                        <a:t>9</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200" u="none" strike="noStrike" dirty="0">
                          <a:effectLst/>
                          <a:latin typeface="Tw Cen MT" panose="020B0602020104020603" pitchFamily="34" charset="0"/>
                        </a:rPr>
                        <a:t>Input Data &amp; pengetikan tugas Instalasi</a:t>
                      </a:r>
                      <a:r>
                        <a:rPr lang="fi-FI" sz="1200" u="none" strike="noStrike" baseline="0" dirty="0">
                          <a:effectLst/>
                          <a:latin typeface="Tw Cen MT" panose="020B0602020104020603" pitchFamily="34" charset="0"/>
                        </a:rPr>
                        <a:t> Humas &amp; Pemasaran</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lnSpc>
                          <a:spcPct val="100000"/>
                        </a:lnSpc>
                      </a:pPr>
                      <a:r>
                        <a:rPr lang="en-US" sz="1200" dirty="0">
                          <a:latin typeface="Tw Cen MT" panose="020B0602020104020603" pitchFamily="34" charset="0"/>
                        </a:rPr>
                        <a:t>-</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lnSpc>
                          <a:spcPct val="100000"/>
                        </a:lnSpc>
                      </a:pPr>
                      <a:r>
                        <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5020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l" defTabSz="914400" rtl="0" eaLnBrk="1" fontAlgn="b" latinLnBrk="0" hangingPunct="1">
                        <a:lnSpc>
                          <a:spcPct val="100000"/>
                        </a:lnSpc>
                        <a:spcBef>
                          <a:spcPts val="0"/>
                        </a:spcBef>
                        <a:spcAft>
                          <a:spcPts val="0"/>
                        </a:spcAft>
                        <a:buClrTx/>
                        <a:buSzTx/>
                        <a:buFontTx/>
                        <a:buNone/>
                        <a:tabLst/>
                        <a:defRPr/>
                      </a:pPr>
                      <a:r>
                        <a:rPr lang="fi-FI" sz="1200" u="none" strike="noStrike" baseline="0" dirty="0">
                          <a:effectLst/>
                          <a:latin typeface="Tw Cen MT" panose="020B0602020104020603" pitchFamily="34" charset="0"/>
                        </a:rPr>
                        <a:t>a. Pengajuan Foto Twitter, Web, Facebook, Instagram dan Path</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dirty="0">
                          <a:latin typeface="Tw Cen MT" panose="020B0602020104020603" pitchFamily="34" charset="0"/>
                        </a:rPr>
                        <a:t>37</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a:solidFill>
                            <a:srgbClr val="000000"/>
                          </a:solidFill>
                          <a:effectLst/>
                          <a:latin typeface="Tw Cen MT" panose="020B0602020104020603" pitchFamily="34" charset="0"/>
                        </a:rPr>
                        <a:t>34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a:solidFill>
                            <a:srgbClr val="000000"/>
                          </a:solidFill>
                          <a:effectLst/>
                          <a:latin typeface="Tw Cen MT" panose="020B0602020104020603" pitchFamily="34" charset="0"/>
                        </a:rPr>
                        <a:t>17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14</a:t>
                      </a: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000000"/>
                          </a:solidFill>
                          <a:effectLst/>
                          <a:latin typeface="Tw Cen MT" panose="020B0602020104020603" pitchFamily="34" charset="0"/>
                        </a:rPr>
                        <a:t>27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a:solidFill>
                            <a:srgbClr val="000000"/>
                          </a:solidFill>
                          <a:effectLst/>
                          <a:latin typeface="Tw Cen MT" panose="020B0602020104020603" pitchFamily="34" charset="0"/>
                        </a:rPr>
                        <a:t>38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9"/>
                  </a:ext>
                </a:extLst>
              </a:tr>
              <a:tr h="280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l" defTabSz="914400" rtl="0" eaLnBrk="1" fontAlgn="b" latinLnBrk="0" hangingPunct="1">
                        <a:lnSpc>
                          <a:spcPct val="100000"/>
                        </a:lnSpc>
                        <a:spcBef>
                          <a:spcPts val="0"/>
                        </a:spcBef>
                        <a:spcAft>
                          <a:spcPts val="0"/>
                        </a:spcAft>
                        <a:buClrTx/>
                        <a:buSzTx/>
                        <a:buFontTx/>
                        <a:buNone/>
                        <a:tabLst/>
                        <a:defRPr/>
                      </a:pPr>
                      <a:r>
                        <a:rPr lang="fi-FI" sz="1200" u="none" strike="noStrike" dirty="0">
                          <a:effectLst/>
                          <a:latin typeface="Tw Cen MT" panose="020B0602020104020603" pitchFamily="34" charset="0"/>
                        </a:rPr>
                        <a:t>b. Laporan Kegiatan Humas</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dirty="0">
                          <a:latin typeface="Tw Cen MT" panose="020B0602020104020603" pitchFamily="34" charset="0"/>
                        </a:rPr>
                        <a:t>2</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1</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80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200" u="none" strike="noStrike" dirty="0">
                          <a:effectLst/>
                          <a:latin typeface="Tw Cen MT" panose="020B0602020104020603" pitchFamily="34" charset="0"/>
                        </a:rPr>
                        <a:t>c. Jadwal </a:t>
                      </a:r>
                      <a:r>
                        <a:rPr lang="en-US" sz="1200" u="none" strike="noStrike" dirty="0" err="1">
                          <a:effectLst/>
                          <a:latin typeface="Tw Cen MT" panose="020B0602020104020603" pitchFamily="34" charset="0"/>
                        </a:rPr>
                        <a:t>Penugasan</a:t>
                      </a:r>
                      <a:r>
                        <a:rPr lang="en-US" sz="1200" u="none" strike="noStrike" baseline="0" dirty="0">
                          <a:effectLst/>
                          <a:latin typeface="Tw Cen MT" panose="020B0602020104020603" pitchFamily="34" charset="0"/>
                        </a:rPr>
                        <a:t> </a:t>
                      </a:r>
                      <a:r>
                        <a:rPr lang="en-US" sz="1200" u="none" strike="noStrike" baseline="0" dirty="0" err="1">
                          <a:effectLst/>
                          <a:latin typeface="Tw Cen MT" panose="020B0602020104020603" pitchFamily="34" charset="0"/>
                        </a:rPr>
                        <a:t>Inspektur</a:t>
                      </a:r>
                      <a:r>
                        <a:rPr lang="en-US" sz="1200" u="none" strike="noStrike" baseline="0" dirty="0">
                          <a:effectLst/>
                          <a:latin typeface="Tw Cen MT" panose="020B0602020104020603" pitchFamily="34" charset="0"/>
                        </a:rPr>
                        <a:t> Apel </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lnSpc>
                          <a:spcPct val="100000"/>
                        </a:lnSpc>
                      </a:pPr>
                      <a:r>
                        <a:rPr lang="en-US" sz="1200" dirty="0">
                          <a:latin typeface="Tw Cen MT" panose="020B0602020104020603" pitchFamily="34" charset="0"/>
                        </a:rPr>
                        <a:t>-</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lnSpc>
                          <a:spcPct val="100000"/>
                        </a:lnSpc>
                      </a:pPr>
                      <a:r>
                        <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a:t>
                      </a: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1"/>
                  </a:ext>
                </a:extLst>
              </a:tr>
              <a:tr h="35020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200" u="none" strike="noStrike" dirty="0">
                          <a:effectLst/>
                          <a:latin typeface="Tw Cen MT" panose="020B0602020104020603" pitchFamily="34" charset="0"/>
                        </a:rPr>
                        <a:t>10</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200" u="none" strike="noStrike" dirty="0" err="1">
                          <a:effectLst/>
                          <a:latin typeface="Tw Cen MT" panose="020B0602020104020603" pitchFamily="34" charset="0"/>
                        </a:rPr>
                        <a:t>Menyampaikan</a:t>
                      </a:r>
                      <a:r>
                        <a:rPr lang="en-US" sz="1200" u="none" strike="noStrike" baseline="0" dirty="0">
                          <a:effectLst/>
                          <a:latin typeface="Tw Cen MT" panose="020B0602020104020603" pitchFamily="34" charset="0"/>
                        </a:rPr>
                        <a:t> </a:t>
                      </a:r>
                      <a:r>
                        <a:rPr lang="en-US" sz="1200" u="none" strike="noStrike" baseline="0" dirty="0" err="1">
                          <a:effectLst/>
                          <a:latin typeface="Tw Cen MT" panose="020B0602020104020603" pitchFamily="34" charset="0"/>
                        </a:rPr>
                        <a:t>informasi</a:t>
                      </a:r>
                      <a:r>
                        <a:rPr lang="en-US" sz="1200" u="none" strike="noStrike" baseline="0" dirty="0">
                          <a:effectLst/>
                          <a:latin typeface="Tw Cen MT" panose="020B0602020104020603" pitchFamily="34" charset="0"/>
                        </a:rPr>
                        <a:t> </a:t>
                      </a:r>
                      <a:r>
                        <a:rPr lang="en-US" sz="1200" u="none" strike="noStrike" baseline="0" dirty="0" err="1">
                          <a:effectLst/>
                          <a:latin typeface="Tw Cen MT" panose="020B0602020104020603" pitchFamily="34" charset="0"/>
                        </a:rPr>
                        <a:t>kedinasan</a:t>
                      </a:r>
                      <a:r>
                        <a:rPr lang="en-US" sz="1200" u="none" strike="noStrike" baseline="0" dirty="0">
                          <a:effectLst/>
                          <a:latin typeface="Tw Cen MT" panose="020B0602020104020603" pitchFamily="34" charset="0"/>
                        </a:rPr>
                        <a:t> </a:t>
                      </a:r>
                      <a:r>
                        <a:rPr lang="en-US" sz="1200" u="none" strike="noStrike" baseline="0" dirty="0" err="1">
                          <a:effectLst/>
                          <a:latin typeface="Tw Cen MT" panose="020B0602020104020603" pitchFamily="34" charset="0"/>
                        </a:rPr>
                        <a:t>dalam</a:t>
                      </a:r>
                      <a:r>
                        <a:rPr lang="en-US" sz="1200" u="none" strike="noStrike" baseline="0" dirty="0">
                          <a:effectLst/>
                          <a:latin typeface="Tw Cen MT" panose="020B0602020104020603" pitchFamily="34" charset="0"/>
                        </a:rPr>
                        <a:t> </a:t>
                      </a:r>
                      <a:r>
                        <a:rPr lang="en-US" sz="1200" u="none" strike="noStrike" baseline="0" dirty="0" err="1">
                          <a:effectLst/>
                          <a:latin typeface="Tw Cen MT" panose="020B0602020104020603" pitchFamily="34" charset="0"/>
                        </a:rPr>
                        <a:t>bentuk</a:t>
                      </a:r>
                      <a:r>
                        <a:rPr lang="en-US" sz="1200" u="none" strike="noStrike" baseline="0" dirty="0">
                          <a:effectLst/>
                          <a:latin typeface="Tw Cen MT" panose="020B0602020104020603" pitchFamily="34" charset="0"/>
                        </a:rPr>
                        <a:t> SMS Gateway</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lnSpc>
                          <a:spcPct val="100000"/>
                        </a:lnSpc>
                      </a:pPr>
                      <a:r>
                        <a:rPr lang="en-US" sz="1200" dirty="0">
                          <a:latin typeface="Tw Cen MT" panose="020B0602020104020603" pitchFamily="34" charset="0"/>
                        </a:rPr>
                        <a:t>-</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lnSpc>
                          <a:spcPct val="100000"/>
                        </a:lnSpc>
                      </a:pPr>
                      <a:r>
                        <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35020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200" u="none" strike="noStrike" dirty="0">
                          <a:effectLst/>
                          <a:latin typeface="Tw Cen MT" panose="020B0602020104020603" pitchFamily="34" charset="0"/>
                        </a:rPr>
                        <a:t>11</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200" u="none" strike="noStrike" dirty="0" err="1">
                          <a:effectLst/>
                          <a:latin typeface="Tw Cen MT" panose="020B0602020104020603" pitchFamily="34" charset="0"/>
                        </a:rPr>
                        <a:t>Pemberian</a:t>
                      </a:r>
                      <a:r>
                        <a:rPr lang="en-US" sz="1200" u="none" strike="noStrike" baseline="0" dirty="0">
                          <a:effectLst/>
                          <a:latin typeface="Tw Cen MT" panose="020B0602020104020603" pitchFamily="34" charset="0"/>
                        </a:rPr>
                        <a:t> </a:t>
                      </a:r>
                      <a:r>
                        <a:rPr lang="en-US" sz="1200" u="none" strike="noStrike" baseline="0" dirty="0" err="1">
                          <a:effectLst/>
                          <a:latin typeface="Tw Cen MT" panose="020B0602020104020603" pitchFamily="34" charset="0"/>
                        </a:rPr>
                        <a:t>informasi</a:t>
                      </a:r>
                      <a:r>
                        <a:rPr lang="en-US" sz="1200" u="none" strike="noStrike" baseline="0" dirty="0">
                          <a:effectLst/>
                          <a:latin typeface="Tw Cen MT" panose="020B0602020104020603" pitchFamily="34" charset="0"/>
                        </a:rPr>
                        <a:t> &amp; </a:t>
                      </a:r>
                      <a:r>
                        <a:rPr lang="en-US" sz="1200" u="none" strike="noStrike" baseline="0" dirty="0" err="1">
                          <a:effectLst/>
                          <a:latin typeface="Tw Cen MT" panose="020B0602020104020603" pitchFamily="34" charset="0"/>
                        </a:rPr>
                        <a:t>pelayanan</a:t>
                      </a:r>
                      <a:r>
                        <a:rPr lang="en-US" sz="1200" u="none" strike="noStrike" baseline="0" dirty="0">
                          <a:effectLst/>
                          <a:latin typeface="Tw Cen MT" panose="020B0602020104020603" pitchFamily="34" charset="0"/>
                        </a:rPr>
                        <a:t> </a:t>
                      </a:r>
                      <a:r>
                        <a:rPr lang="en-US" sz="1200" u="none" strike="noStrike" baseline="0" dirty="0" err="1">
                          <a:effectLst/>
                          <a:latin typeface="Tw Cen MT" panose="020B0602020104020603" pitchFamily="34" charset="0"/>
                        </a:rPr>
                        <a:t>kepada</a:t>
                      </a:r>
                      <a:r>
                        <a:rPr lang="en-US" sz="1200" u="none" strike="noStrike" baseline="0" dirty="0">
                          <a:effectLst/>
                          <a:latin typeface="Tw Cen MT" panose="020B0602020104020603" pitchFamily="34" charset="0"/>
                        </a:rPr>
                        <a:t> </a:t>
                      </a:r>
                      <a:r>
                        <a:rPr lang="en-US" sz="1200" u="none" strike="noStrike" baseline="0" dirty="0" err="1">
                          <a:effectLst/>
                          <a:latin typeface="Tw Cen MT" panose="020B0602020104020603" pitchFamily="34" charset="0"/>
                        </a:rPr>
                        <a:t>pelanggan</a:t>
                      </a:r>
                      <a:r>
                        <a:rPr lang="en-US" sz="1200" u="none" strike="noStrike" baseline="0" dirty="0">
                          <a:effectLst/>
                          <a:latin typeface="Tw Cen MT" panose="020B0602020104020603" pitchFamily="34" charset="0"/>
                        </a:rPr>
                        <a:t> (Customer)</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b">
                        <a:lnSpc>
                          <a:spcPct val="100000"/>
                        </a:lnSpc>
                      </a:pPr>
                      <a:r>
                        <a:rPr lang="en-US" sz="1200" dirty="0">
                          <a:latin typeface="Tw Cen MT" panose="020B0602020104020603" pitchFamily="34" charset="0"/>
                        </a:rPr>
                        <a:t>15</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a:solidFill>
                            <a:srgbClr val="000000"/>
                          </a:solidFill>
                          <a:effectLst/>
                          <a:latin typeface="Tw Cen MT" panose="020B0602020104020603" pitchFamily="34" charset="0"/>
                        </a:rPr>
                        <a:t>13</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000000"/>
                          </a:solidFill>
                          <a:effectLst/>
                          <a:latin typeface="Tw Cen MT" panose="020B0602020104020603" pitchFamily="34" charset="0"/>
                        </a:rPr>
                        <a:t>15</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000000"/>
                          </a:solidFill>
                          <a:effectLst/>
                          <a:latin typeface="Tw Cen MT" panose="020B0602020104020603" pitchFamily="34" charset="0"/>
                        </a:rPr>
                        <a:t>23</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000000"/>
                          </a:solidFill>
                          <a:effectLst/>
                          <a:latin typeface="Tw Cen MT" panose="020B0602020104020603" pitchFamily="34" charset="0"/>
                        </a:rPr>
                        <a:t>17</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b">
                        <a:lnSpc>
                          <a:spcPct val="100000"/>
                        </a:lnSpc>
                      </a:pPr>
                      <a:r>
                        <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10</a:t>
                      </a:r>
                    </a:p>
                  </a:txBody>
                  <a:tcPr marL="45910" marR="4591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12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dirty="0">
                          <a:solidFill>
                            <a:srgbClr val="000000"/>
                          </a:solidFill>
                          <a:effectLst/>
                          <a:latin typeface="Tw Cen MT" panose="020B0602020104020603" pitchFamily="34" charset="0"/>
                        </a:rPr>
                        <a:t>17</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5050785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a:extLst>
              <a:ext uri="{FF2B5EF4-FFF2-40B4-BE49-F238E27FC236}">
                <a16:creationId xmlns:a16="http://schemas.microsoft.com/office/drawing/2014/main" id="{FFE13B08-1E38-4D87-8326-BFF759AB55F4}"/>
              </a:ext>
            </a:extLst>
          </p:cNvPr>
          <p:cNvGraphicFramePr>
            <a:graphicFrameLocks/>
          </p:cNvGraphicFramePr>
          <p:nvPr>
            <p:extLst>
              <p:ext uri="{D42A27DB-BD31-4B8C-83A1-F6EECF244321}">
                <p14:modId xmlns:p14="http://schemas.microsoft.com/office/powerpoint/2010/main" val="1583739578"/>
              </p:ext>
            </p:extLst>
          </p:nvPr>
        </p:nvGraphicFramePr>
        <p:xfrm>
          <a:off x="1215385" y="943431"/>
          <a:ext cx="7014216" cy="3555997"/>
        </p:xfrm>
        <a:graphic>
          <a:graphicData uri="http://schemas.openxmlformats.org/drawingml/2006/table">
            <a:tbl>
              <a:tblPr firstRow="1" bandRow="1"/>
              <a:tblGrid>
                <a:gridCol w="423057">
                  <a:extLst>
                    <a:ext uri="{9D8B030D-6E8A-4147-A177-3AD203B41FA5}">
                      <a16:colId xmlns:a16="http://schemas.microsoft.com/office/drawing/2014/main" val="20000"/>
                    </a:ext>
                  </a:extLst>
                </a:gridCol>
                <a:gridCol w="1848798">
                  <a:extLst>
                    <a:ext uri="{9D8B030D-6E8A-4147-A177-3AD203B41FA5}">
                      <a16:colId xmlns:a16="http://schemas.microsoft.com/office/drawing/2014/main" val="20001"/>
                    </a:ext>
                  </a:extLst>
                </a:gridCol>
                <a:gridCol w="526929">
                  <a:extLst>
                    <a:ext uri="{9D8B030D-6E8A-4147-A177-3AD203B41FA5}">
                      <a16:colId xmlns:a16="http://schemas.microsoft.com/office/drawing/2014/main" val="20002"/>
                    </a:ext>
                  </a:extLst>
                </a:gridCol>
                <a:gridCol w="526929">
                  <a:extLst>
                    <a:ext uri="{9D8B030D-6E8A-4147-A177-3AD203B41FA5}">
                      <a16:colId xmlns:a16="http://schemas.microsoft.com/office/drawing/2014/main" val="1227142032"/>
                    </a:ext>
                  </a:extLst>
                </a:gridCol>
                <a:gridCol w="526929">
                  <a:extLst>
                    <a:ext uri="{9D8B030D-6E8A-4147-A177-3AD203B41FA5}">
                      <a16:colId xmlns:a16="http://schemas.microsoft.com/office/drawing/2014/main" val="968799628"/>
                    </a:ext>
                  </a:extLst>
                </a:gridCol>
                <a:gridCol w="526929">
                  <a:extLst>
                    <a:ext uri="{9D8B030D-6E8A-4147-A177-3AD203B41FA5}">
                      <a16:colId xmlns:a16="http://schemas.microsoft.com/office/drawing/2014/main" val="1641168632"/>
                    </a:ext>
                  </a:extLst>
                </a:gridCol>
                <a:gridCol w="526929">
                  <a:extLst>
                    <a:ext uri="{9D8B030D-6E8A-4147-A177-3AD203B41FA5}">
                      <a16:colId xmlns:a16="http://schemas.microsoft.com/office/drawing/2014/main" val="2248915222"/>
                    </a:ext>
                  </a:extLst>
                </a:gridCol>
                <a:gridCol w="526929">
                  <a:extLst>
                    <a:ext uri="{9D8B030D-6E8A-4147-A177-3AD203B41FA5}">
                      <a16:colId xmlns:a16="http://schemas.microsoft.com/office/drawing/2014/main" val="448239083"/>
                    </a:ext>
                  </a:extLst>
                </a:gridCol>
                <a:gridCol w="526929">
                  <a:extLst>
                    <a:ext uri="{9D8B030D-6E8A-4147-A177-3AD203B41FA5}">
                      <a16:colId xmlns:a16="http://schemas.microsoft.com/office/drawing/2014/main" val="3514983631"/>
                    </a:ext>
                  </a:extLst>
                </a:gridCol>
                <a:gridCol w="526929">
                  <a:extLst>
                    <a:ext uri="{9D8B030D-6E8A-4147-A177-3AD203B41FA5}">
                      <a16:colId xmlns:a16="http://schemas.microsoft.com/office/drawing/2014/main" val="3552343685"/>
                    </a:ext>
                  </a:extLst>
                </a:gridCol>
                <a:gridCol w="526929">
                  <a:extLst>
                    <a:ext uri="{9D8B030D-6E8A-4147-A177-3AD203B41FA5}">
                      <a16:colId xmlns:a16="http://schemas.microsoft.com/office/drawing/2014/main" val="1874652484"/>
                    </a:ext>
                  </a:extLst>
                </a:gridCol>
              </a:tblGrid>
              <a:tr h="361015">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JENIS</a:t>
                      </a:r>
                      <a:r>
                        <a:rPr lang="en-US" sz="1400" baseline="0" dirty="0">
                          <a:latin typeface="Tw Cen MT" panose="020B0602020104020603" pitchFamily="34" charset="0"/>
                        </a:rPr>
                        <a:t> </a:t>
                      </a:r>
                      <a:r>
                        <a:rPr lang="en-US" sz="1400" dirty="0">
                          <a:latin typeface="Tw Cen MT" panose="020B0602020104020603" pitchFamily="34" charset="0"/>
                        </a:rPr>
                        <a:t>KEGIATAN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gridSpan="3">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BULAN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61015">
                <a:tc vMerge="1">
                  <a:txBody>
                    <a:bodyPr/>
                    <a:lstStyle/>
                    <a:p>
                      <a:endParaRPr lang="en-US" sz="800" dirty="0">
                        <a:latin typeface="Calibri" panose="020F0502020204030204" pitchFamily="34" charset="0"/>
                      </a:endParaRPr>
                    </a:p>
                  </a:txBody>
                  <a:tcPr/>
                </a:tc>
                <a:tc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JAN</a:t>
                      </a:r>
                      <a:endParaRPr kumimoji="0" lang="en-US" sz="1400" b="1" i="0" u="none" strike="noStrike" kern="1200" cap="none" spc="0" normalizeH="0" baseline="0" noProof="0" dirty="0">
                        <a:ln>
                          <a:noFill/>
                        </a:ln>
                        <a:solidFill>
                          <a:srgbClr val="44546A"/>
                        </a:solidFill>
                        <a:effectLst/>
                        <a:uLnTx/>
                        <a:uFillTx/>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w="12700" cmpd="sng">
                      <a:solidFill>
                        <a:srgbClr val="ED7D31"/>
                      </a:solidFill>
                    </a:lnL>
                    <a:lnR w="12700" cap="flat" cmpd="sng" algn="ctr">
                      <a:solidFill>
                        <a:srgbClr val="ED7D31"/>
                      </a:solidFill>
                      <a:prstDash val="solid"/>
                      <a:round/>
                      <a:headEnd type="none" w="med" len="med"/>
                      <a:tailEnd type="none" w="med" len="med"/>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546A"/>
                          </a:solidFill>
                          <a:effectLst/>
                          <a:uLnTx/>
                          <a:uFillTx/>
                          <a:latin typeface="Tw Cen MT" panose="020B0602020104020603" pitchFamily="34" charset="0"/>
                          <a:ea typeface="Verdana" panose="020B0604030504040204" pitchFamily="34" charset="0"/>
                          <a:cs typeface="Verdana" panose="020B0604030504040204" pitchFamily="34" charset="0"/>
                        </a:rPr>
                        <a:t>FEB</a:t>
                      </a:r>
                    </a:p>
                  </a:txBody>
                  <a:tcPr marL="45910" marR="4591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546A"/>
                          </a:solidFill>
                          <a:effectLst/>
                          <a:uLnTx/>
                          <a:uFillTx/>
                          <a:latin typeface="Tw Cen MT" panose="020B0602020104020603" pitchFamily="34" charset="0"/>
                          <a:ea typeface="Verdana" panose="020B0604030504040204" pitchFamily="34" charset="0"/>
                          <a:cs typeface="Verdana" panose="020B0604030504040204" pitchFamily="34" charset="0"/>
                        </a:rPr>
                        <a:t>MAR</a:t>
                      </a:r>
                    </a:p>
                  </a:txBody>
                  <a:tcPr marL="45910" marR="4591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546A"/>
                          </a:solidFill>
                          <a:effectLst/>
                          <a:uLnTx/>
                          <a:uFillTx/>
                          <a:latin typeface="Tw Cen MT" panose="020B0602020104020603" pitchFamily="34" charset="0"/>
                          <a:ea typeface="Verdana" panose="020B0604030504040204" pitchFamily="34" charset="0"/>
                          <a:cs typeface="Verdana" panose="020B0604030504040204" pitchFamily="34" charset="0"/>
                        </a:rPr>
                        <a:t>APR</a:t>
                      </a:r>
                    </a:p>
                  </a:txBody>
                  <a:tcPr marL="45910" marR="4591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546A"/>
                          </a:solidFill>
                          <a:effectLst/>
                          <a:uLnTx/>
                          <a:uFillTx/>
                          <a:latin typeface="Tw Cen MT" panose="020B0602020104020603" pitchFamily="34" charset="0"/>
                          <a:ea typeface="Verdana" panose="020B0604030504040204" pitchFamily="34" charset="0"/>
                          <a:cs typeface="Verdana" panose="020B0604030504040204" pitchFamily="34" charset="0"/>
                        </a:rPr>
                        <a:t>MEI</a:t>
                      </a:r>
                    </a:p>
                  </a:txBody>
                  <a:tcPr marL="45910" marR="4591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546A"/>
                          </a:solidFill>
                          <a:effectLst/>
                          <a:uLnTx/>
                          <a:uFillTx/>
                          <a:latin typeface="Tw Cen MT" panose="020B0602020104020603" pitchFamily="34" charset="0"/>
                          <a:ea typeface="Verdana" panose="020B0604030504040204" pitchFamily="34" charset="0"/>
                          <a:cs typeface="Verdana" panose="020B0604030504040204" pitchFamily="34" charset="0"/>
                        </a:rPr>
                        <a:t>JUN</a:t>
                      </a:r>
                    </a:p>
                  </a:txBody>
                  <a:tcPr marL="45910" marR="4591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546A"/>
                          </a:solidFill>
                          <a:effectLst/>
                          <a:uLnTx/>
                          <a:uFillTx/>
                          <a:latin typeface="Tw Cen MT" panose="020B0602020104020603" pitchFamily="34" charset="0"/>
                          <a:ea typeface="Verdana" panose="020B0604030504040204" pitchFamily="34" charset="0"/>
                          <a:cs typeface="Verdana" panose="020B0604030504040204" pitchFamily="34" charset="0"/>
                        </a:rPr>
                        <a:t>JUL</a:t>
                      </a:r>
                    </a:p>
                  </a:txBody>
                  <a:tcPr marL="45910" marR="4591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546A"/>
                          </a:solidFill>
                          <a:effectLst/>
                          <a:uLnTx/>
                          <a:uFillTx/>
                          <a:latin typeface="Tw Cen MT" panose="020B0602020104020603" pitchFamily="34" charset="0"/>
                          <a:ea typeface="Verdana" panose="020B0604030504040204" pitchFamily="34" charset="0"/>
                          <a:cs typeface="Verdana" panose="020B0604030504040204" pitchFamily="34" charset="0"/>
                        </a:rPr>
                        <a:t>AGST</a:t>
                      </a:r>
                    </a:p>
                  </a:txBody>
                  <a:tcPr marL="45910" marR="4591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546A"/>
                          </a:solidFill>
                          <a:effectLst/>
                          <a:uLnTx/>
                          <a:uFillTx/>
                          <a:latin typeface="Tw Cen MT" panose="020B0602020104020603" pitchFamily="34" charset="0"/>
                          <a:ea typeface="Verdana" panose="020B0604030504040204" pitchFamily="34" charset="0"/>
                          <a:cs typeface="Verdana" panose="020B0604030504040204" pitchFamily="34" charset="0"/>
                        </a:rPr>
                        <a:t>SEP</a:t>
                      </a:r>
                    </a:p>
                  </a:txBody>
                  <a:tcPr marL="45910" marR="45910" anchor="ctr">
                    <a:lnL w="12700" cmpd="sng">
                      <a:solidFill>
                        <a:srgbClr val="ED7D31"/>
                      </a:solid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1"/>
                  </a:ext>
                </a:extLst>
              </a:tr>
              <a:tr h="86643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12</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400" u="none" strike="noStrike" dirty="0" err="1">
                          <a:effectLst/>
                          <a:latin typeface="Tw Cen MT"/>
                        </a:rPr>
                        <a:t>Membuat</a:t>
                      </a:r>
                      <a:r>
                        <a:rPr lang="en-US" sz="1400" u="none" strike="noStrike" dirty="0">
                          <a:effectLst/>
                          <a:latin typeface="Tw Cen MT"/>
                        </a:rPr>
                        <a:t> </a:t>
                      </a:r>
                      <a:r>
                        <a:rPr lang="en-US" sz="1400" u="none" strike="noStrike" dirty="0" err="1">
                          <a:effectLst/>
                          <a:latin typeface="Tw Cen MT"/>
                        </a:rPr>
                        <a:t>jadwal</a:t>
                      </a:r>
                      <a:r>
                        <a:rPr lang="en-US" sz="1400" u="none" strike="noStrike" dirty="0">
                          <a:effectLst/>
                          <a:latin typeface="Tw Cen MT"/>
                        </a:rPr>
                        <a:t> </a:t>
                      </a:r>
                      <a:r>
                        <a:rPr lang="en-US" sz="1400" u="none" strike="noStrike" dirty="0" err="1">
                          <a:effectLst/>
                          <a:latin typeface="Tw Cen MT"/>
                        </a:rPr>
                        <a:t>penugasan</a:t>
                      </a:r>
                      <a:r>
                        <a:rPr lang="en-US" sz="1400" u="none" strike="noStrike" dirty="0">
                          <a:effectLst/>
                          <a:latin typeface="Tw Cen MT"/>
                        </a:rPr>
                        <a:t> </a:t>
                      </a:r>
                      <a:r>
                        <a:rPr lang="en-US" sz="1400" u="none" strike="noStrike" dirty="0" err="1">
                          <a:effectLst/>
                          <a:latin typeface="Tw Cen MT"/>
                        </a:rPr>
                        <a:t>Inspektur</a:t>
                      </a:r>
                      <a:r>
                        <a:rPr lang="en-US" sz="1400" u="none" strike="noStrike" dirty="0">
                          <a:effectLst/>
                          <a:latin typeface="Tw Cen MT"/>
                        </a:rPr>
                        <a:t> &amp; Pembina Apel </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p>
                      <a:pPr algn="ctr"/>
                      <a:r>
                        <a:rPr lang="en-US" sz="1400" dirty="0"/>
                        <a:t>-</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1372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13</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baseline="0" dirty="0">
                          <a:effectLst/>
                          <a:latin typeface="Tw Cen MT" panose="020B0602020104020603" pitchFamily="34" charset="0"/>
                        </a:rPr>
                        <a:t>Dokumentasi Foto dan Video</a:t>
                      </a:r>
                      <a:endParaRPr lang="fi-FI" sz="1400" b="0" i="0" u="none" strike="noStrike" baseline="0"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dirty="0"/>
                        <a:t>4</a:t>
                      </a: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15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17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38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48737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14</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effectLst/>
                          <a:latin typeface="Tw Cen MT" panose="020B0602020104020603" pitchFamily="34" charset="0"/>
                        </a:rPr>
                        <a:t>Publikasi</a:t>
                      </a:r>
                      <a:r>
                        <a:rPr lang="fi-FI" sz="1400" u="none" strike="noStrike" baseline="0" dirty="0">
                          <a:effectLst/>
                          <a:latin typeface="Tw Cen MT" panose="020B0602020104020603" pitchFamily="34" charset="0"/>
                        </a:rPr>
                        <a:t> Media Sosial</a:t>
                      </a:r>
                      <a:endParaRPr lang="fi-FI"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t>36</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34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43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41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36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44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42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68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86643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15</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effectLst/>
                          <a:latin typeface="Tw Cen MT" panose="020B0602020104020603" pitchFamily="34" charset="0"/>
                        </a:rPr>
                        <a:t>Input materi pelayanan RS dan Info Publlik di</a:t>
                      </a:r>
                      <a:r>
                        <a:rPr lang="fi-FI" sz="1400" u="none" strike="noStrike" baseline="0" dirty="0">
                          <a:effectLst/>
                          <a:latin typeface="Tw Cen MT" panose="020B0602020104020603" pitchFamily="34" charset="0"/>
                        </a:rPr>
                        <a:t> Website</a:t>
                      </a:r>
                      <a:endParaRPr lang="fi-FI"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dirty="0"/>
                        <a:t>2</a:t>
                      </a:r>
                    </a:p>
                  </a:txBody>
                  <a:tcPr marL="45910" marR="4591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5"/>
                  </a:ext>
                </a:extLst>
              </a:tr>
            </a:tbl>
          </a:graphicData>
        </a:graphic>
      </p:graphicFrame>
      <p:sp>
        <p:nvSpPr>
          <p:cNvPr id="6" name="Slide Number Placeholder 5">
            <a:extLst>
              <a:ext uri="{FF2B5EF4-FFF2-40B4-BE49-F238E27FC236}">
                <a16:creationId xmlns:a16="http://schemas.microsoft.com/office/drawing/2014/main" id="{2222C563-6793-4A7C-BEBD-0BD62059404B}"/>
              </a:ext>
            </a:extLst>
          </p:cNvPr>
          <p:cNvSpPr>
            <a:spLocks noGrp="1"/>
          </p:cNvSpPr>
          <p:nvPr>
            <p:ph type="sldNum" sz="quarter" idx="12"/>
          </p:nvPr>
        </p:nvSpPr>
        <p:spPr/>
        <p:txBody>
          <a:bodyPr/>
          <a:lstStyle/>
          <a:p>
            <a:fld id="{565CE74E-AB26-4998-AD42-012C4C1AD076}" type="slidenum">
              <a:rPr lang="zh-CN" altLang="en-US" smtClean="0"/>
              <a:t>55</a:t>
            </a:fld>
            <a:endParaRPr lang="zh-CN" altLang="en-US"/>
          </a:p>
        </p:txBody>
      </p:sp>
      <p:sp>
        <p:nvSpPr>
          <p:cNvPr id="10" name="Rounded Rectangle 5">
            <a:extLst>
              <a:ext uri="{FF2B5EF4-FFF2-40B4-BE49-F238E27FC236}">
                <a16:creationId xmlns:a16="http://schemas.microsoft.com/office/drawing/2014/main" id="{44A4F41B-91E4-404D-B19B-88AFD8FB1904}"/>
              </a:ext>
            </a:extLst>
          </p:cNvPr>
          <p:cNvSpPr/>
          <p:nvPr/>
        </p:nvSpPr>
        <p:spPr>
          <a:xfrm>
            <a:off x="1215389" y="333336"/>
            <a:ext cx="5130894"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HUMAS DAN PEMASARAN</a:t>
            </a:r>
            <a:endParaRPr lang="en-US" sz="2800" dirty="0">
              <a:solidFill>
                <a:schemeClr val="bg1"/>
              </a:solidFill>
              <a:latin typeface="Tw Cen MT Condensed" panose="020B0606020104020203" pitchFamily="34" charset="0"/>
            </a:endParaRPr>
          </a:p>
        </p:txBody>
      </p:sp>
      <p:pic>
        <p:nvPicPr>
          <p:cNvPr id="11" name="Picture 10">
            <a:extLst>
              <a:ext uri="{FF2B5EF4-FFF2-40B4-BE49-F238E27FC236}">
                <a16:creationId xmlns:a16="http://schemas.microsoft.com/office/drawing/2014/main" id="{A4076357-4244-4465-AE14-4975AD4D7A65}"/>
              </a:ext>
            </a:extLst>
          </p:cNvPr>
          <p:cNvPicPr>
            <a:picLocks noChangeAspect="1"/>
          </p:cNvPicPr>
          <p:nvPr/>
        </p:nvPicPr>
        <p:blipFill>
          <a:blip r:embed="rId3"/>
          <a:stretch>
            <a:fillRect/>
          </a:stretch>
        </p:blipFill>
        <p:spPr>
          <a:xfrm>
            <a:off x="121296" y="119335"/>
            <a:ext cx="880550" cy="964413"/>
          </a:xfrm>
          <a:prstGeom prst="rect">
            <a:avLst/>
          </a:prstGeom>
        </p:spPr>
      </p:pic>
    </p:spTree>
    <p:extLst>
      <p:ext uri="{BB962C8B-B14F-4D97-AF65-F5344CB8AC3E}">
        <p14:creationId xmlns:p14="http://schemas.microsoft.com/office/powerpoint/2010/main" val="28390930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222C563-6793-4A7C-BEBD-0BD62059404B}"/>
              </a:ext>
            </a:extLst>
          </p:cNvPr>
          <p:cNvSpPr>
            <a:spLocks noGrp="1"/>
          </p:cNvSpPr>
          <p:nvPr>
            <p:ph type="sldNum" sz="quarter" idx="12"/>
          </p:nvPr>
        </p:nvSpPr>
        <p:spPr/>
        <p:txBody>
          <a:bodyPr/>
          <a:lstStyle/>
          <a:p>
            <a:fld id="{565CE74E-AB26-4998-AD42-012C4C1AD076}" type="slidenum">
              <a:rPr lang="zh-CN" altLang="en-US" smtClean="0"/>
              <a:t>56</a:t>
            </a:fld>
            <a:endParaRPr lang="zh-CN" altLang="en-US"/>
          </a:p>
        </p:txBody>
      </p:sp>
      <p:sp>
        <p:nvSpPr>
          <p:cNvPr id="7" name="Rounded Rectangle 5">
            <a:extLst>
              <a:ext uri="{FF2B5EF4-FFF2-40B4-BE49-F238E27FC236}">
                <a16:creationId xmlns:a16="http://schemas.microsoft.com/office/drawing/2014/main" id="{24339830-907D-43EB-9564-0B956B56A09C}"/>
              </a:ext>
            </a:extLst>
          </p:cNvPr>
          <p:cNvSpPr/>
          <p:nvPr/>
        </p:nvSpPr>
        <p:spPr>
          <a:xfrm>
            <a:off x="2250845" y="402392"/>
            <a:ext cx="3210491"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SIM RS</a:t>
            </a:r>
            <a:endParaRPr lang="en-US" sz="2800" dirty="0">
              <a:solidFill>
                <a:schemeClr val="bg1"/>
              </a:solidFill>
              <a:latin typeface="Tw Cen MT Condensed" panose="020B0606020104020203" pitchFamily="34" charset="0"/>
            </a:endParaRPr>
          </a:p>
        </p:txBody>
      </p:sp>
      <p:graphicFrame>
        <p:nvGraphicFramePr>
          <p:cNvPr id="8" name="Content Placeholder 4">
            <a:extLst>
              <a:ext uri="{FF2B5EF4-FFF2-40B4-BE49-F238E27FC236}">
                <a16:creationId xmlns:a16="http://schemas.microsoft.com/office/drawing/2014/main" id="{313AC246-3D32-43B4-BCCA-76AD2083723D}"/>
              </a:ext>
            </a:extLst>
          </p:cNvPr>
          <p:cNvGraphicFramePr>
            <a:graphicFrameLocks/>
          </p:cNvGraphicFramePr>
          <p:nvPr>
            <p:extLst>
              <p:ext uri="{D42A27DB-BD31-4B8C-83A1-F6EECF244321}">
                <p14:modId xmlns:p14="http://schemas.microsoft.com/office/powerpoint/2010/main" val="1013166260"/>
              </p:ext>
            </p:extLst>
          </p:nvPr>
        </p:nvGraphicFramePr>
        <p:xfrm>
          <a:off x="1324419" y="1022053"/>
          <a:ext cx="6745526" cy="4328160"/>
        </p:xfrm>
        <a:graphic>
          <a:graphicData uri="http://schemas.openxmlformats.org/drawingml/2006/table">
            <a:tbl>
              <a:tblPr firstRow="1" bandRow="1"/>
              <a:tblGrid>
                <a:gridCol w="304416">
                  <a:extLst>
                    <a:ext uri="{9D8B030D-6E8A-4147-A177-3AD203B41FA5}">
                      <a16:colId xmlns:a16="http://schemas.microsoft.com/office/drawing/2014/main" val="20000"/>
                    </a:ext>
                  </a:extLst>
                </a:gridCol>
                <a:gridCol w="1762829">
                  <a:extLst>
                    <a:ext uri="{9D8B030D-6E8A-4147-A177-3AD203B41FA5}">
                      <a16:colId xmlns:a16="http://schemas.microsoft.com/office/drawing/2014/main" val="20001"/>
                    </a:ext>
                  </a:extLst>
                </a:gridCol>
                <a:gridCol w="519809">
                  <a:extLst>
                    <a:ext uri="{9D8B030D-6E8A-4147-A177-3AD203B41FA5}">
                      <a16:colId xmlns:a16="http://schemas.microsoft.com/office/drawing/2014/main" val="20002"/>
                    </a:ext>
                  </a:extLst>
                </a:gridCol>
                <a:gridCol w="519809">
                  <a:extLst>
                    <a:ext uri="{9D8B030D-6E8A-4147-A177-3AD203B41FA5}">
                      <a16:colId xmlns:a16="http://schemas.microsoft.com/office/drawing/2014/main" val="1481809785"/>
                    </a:ext>
                  </a:extLst>
                </a:gridCol>
                <a:gridCol w="519809">
                  <a:extLst>
                    <a:ext uri="{9D8B030D-6E8A-4147-A177-3AD203B41FA5}">
                      <a16:colId xmlns:a16="http://schemas.microsoft.com/office/drawing/2014/main" val="1823973398"/>
                    </a:ext>
                  </a:extLst>
                </a:gridCol>
                <a:gridCol w="519809">
                  <a:extLst>
                    <a:ext uri="{9D8B030D-6E8A-4147-A177-3AD203B41FA5}">
                      <a16:colId xmlns:a16="http://schemas.microsoft.com/office/drawing/2014/main" val="499956594"/>
                    </a:ext>
                  </a:extLst>
                </a:gridCol>
                <a:gridCol w="519809">
                  <a:extLst>
                    <a:ext uri="{9D8B030D-6E8A-4147-A177-3AD203B41FA5}">
                      <a16:colId xmlns:a16="http://schemas.microsoft.com/office/drawing/2014/main" val="1131946264"/>
                    </a:ext>
                  </a:extLst>
                </a:gridCol>
                <a:gridCol w="519809">
                  <a:extLst>
                    <a:ext uri="{9D8B030D-6E8A-4147-A177-3AD203B41FA5}">
                      <a16:colId xmlns:a16="http://schemas.microsoft.com/office/drawing/2014/main" val="2196830183"/>
                    </a:ext>
                  </a:extLst>
                </a:gridCol>
                <a:gridCol w="519809">
                  <a:extLst>
                    <a:ext uri="{9D8B030D-6E8A-4147-A177-3AD203B41FA5}">
                      <a16:colId xmlns:a16="http://schemas.microsoft.com/office/drawing/2014/main" val="4116776788"/>
                    </a:ext>
                  </a:extLst>
                </a:gridCol>
                <a:gridCol w="519809">
                  <a:extLst>
                    <a:ext uri="{9D8B030D-6E8A-4147-A177-3AD203B41FA5}">
                      <a16:colId xmlns:a16="http://schemas.microsoft.com/office/drawing/2014/main" val="3015614618"/>
                    </a:ext>
                  </a:extLst>
                </a:gridCol>
                <a:gridCol w="519809">
                  <a:extLst>
                    <a:ext uri="{9D8B030D-6E8A-4147-A177-3AD203B41FA5}">
                      <a16:colId xmlns:a16="http://schemas.microsoft.com/office/drawing/2014/main" val="2216537989"/>
                    </a:ext>
                  </a:extLst>
                </a:gridCol>
              </a:tblGrid>
              <a:tr h="244242">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JENIS</a:t>
                      </a:r>
                      <a:r>
                        <a:rPr lang="en-US" sz="1400" baseline="0" dirty="0">
                          <a:latin typeface="Tw Cen MT" panose="020B0602020104020603" pitchFamily="34" charset="0"/>
                        </a:rPr>
                        <a:t> </a:t>
                      </a:r>
                      <a:r>
                        <a:rPr lang="en-US" sz="1400" dirty="0">
                          <a:latin typeface="Tw Cen MT" panose="020B0602020104020603" pitchFamily="34" charset="0"/>
                        </a:rPr>
                        <a:t>KEGIATAN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gridSpan="7">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BULAN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44242">
                <a:tc vMerge="1">
                  <a:txBody>
                    <a:bodyPr/>
                    <a:lstStyle/>
                    <a:p>
                      <a:endParaRPr lang="en-US" sz="800" dirty="0">
                        <a:latin typeface="Calibri" panose="020F0502020204030204" pitchFamily="34" charset="0"/>
                      </a:endParaRPr>
                    </a:p>
                  </a:txBody>
                  <a:tcPr/>
                </a:tc>
                <a:tc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400" b="1" dirty="0">
                          <a:latin typeface="Tw Cen MT" panose="020B0602020104020603" pitchFamily="34" charset="0"/>
                        </a:rPr>
                        <a:t>JAN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w="12700" cmpd="sng">
                      <a:solidFill>
                        <a:srgbClr val="5B9BD5"/>
                      </a:solidFill>
                    </a:lnL>
                    <a:lnR w="12700" cap="flat" cmpd="sng" algn="ctr">
                      <a:solidFill>
                        <a:srgbClr val="5B9BD5"/>
                      </a:solidFill>
                      <a:prstDash val="solid"/>
                      <a:round/>
                      <a:headEnd type="none" w="med" len="med"/>
                      <a:tailEnd type="none" w="med" len="med"/>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45910" marR="45910"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45910" marR="45910"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APR</a:t>
                      </a:r>
                    </a:p>
                  </a:txBody>
                  <a:tcPr marL="45910" marR="45910"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MEI</a:t>
                      </a:r>
                    </a:p>
                  </a:txBody>
                  <a:tcPr marL="45910" marR="45910"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JUN</a:t>
                      </a:r>
                    </a:p>
                  </a:txBody>
                  <a:tcPr marL="45910" marR="45910"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JUL</a:t>
                      </a:r>
                    </a:p>
                  </a:txBody>
                  <a:tcPr marL="45910" marR="45910"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AGST</a:t>
                      </a:r>
                    </a:p>
                  </a:txBody>
                  <a:tcPr marL="45910" marR="45910"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SEP</a:t>
                      </a:r>
                    </a:p>
                  </a:txBody>
                  <a:tcPr marL="45910" marR="45910" anchor="ctr">
                    <a:lnL w="12700" cmpd="sng">
                      <a:solidFill>
                        <a:srgbClr val="5B9BD5"/>
                      </a:solid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1"/>
                  </a:ext>
                </a:extLst>
              </a:tr>
              <a:tr h="41521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1</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400" u="none" strike="noStrike" dirty="0" err="1">
                          <a:effectLst/>
                          <a:latin typeface="Tw Cen MT" panose="020B0602020104020603" pitchFamily="34" charset="0"/>
                        </a:rPr>
                        <a:t>Pengelolaan</a:t>
                      </a:r>
                      <a:r>
                        <a:rPr lang="en-US" sz="1400" u="none" strike="noStrike" baseline="0" dirty="0">
                          <a:effectLst/>
                          <a:latin typeface="Tw Cen MT" panose="020B0602020104020603" pitchFamily="34" charset="0"/>
                        </a:rPr>
                        <a:t> </a:t>
                      </a:r>
                      <a:r>
                        <a:rPr lang="en-US" sz="1400" u="none" strike="noStrike" baseline="0" dirty="0" err="1">
                          <a:effectLst/>
                          <a:latin typeface="Tw Cen MT" panose="020B0602020104020603" pitchFamily="34" charset="0"/>
                        </a:rPr>
                        <a:t>perangkat</a:t>
                      </a:r>
                      <a:r>
                        <a:rPr lang="en-US" sz="1400" u="none" strike="noStrike" baseline="0" dirty="0">
                          <a:effectLst/>
                          <a:latin typeface="Tw Cen MT" panose="020B0602020104020603" pitchFamily="34" charset="0"/>
                        </a:rPr>
                        <a:t> </a:t>
                      </a:r>
                      <a:r>
                        <a:rPr lang="en-US" sz="1400" u="none" strike="noStrike" baseline="0" dirty="0" err="1">
                          <a:effectLst/>
                          <a:latin typeface="Tw Cen MT" panose="020B0602020104020603" pitchFamily="34" charset="0"/>
                        </a:rPr>
                        <a:t>lunak</a:t>
                      </a:r>
                      <a:r>
                        <a:rPr lang="en-US" sz="1400" u="none" strike="noStrike" baseline="0" dirty="0">
                          <a:effectLst/>
                          <a:latin typeface="Tw Cen MT" panose="020B0602020104020603" pitchFamily="34" charset="0"/>
                        </a:rPr>
                        <a:t> (software)</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23</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32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36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56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36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38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54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55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58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1521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2</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u="none" strike="noStrike" dirty="0" err="1">
                          <a:effectLst/>
                          <a:latin typeface="Tw Cen MT" panose="020B0602020104020603" pitchFamily="34" charset="0"/>
                        </a:rPr>
                        <a:t>Pengelolaan</a:t>
                      </a:r>
                      <a:r>
                        <a:rPr lang="en-US" sz="1400" u="none" strike="noStrike" baseline="0" dirty="0">
                          <a:effectLst/>
                          <a:latin typeface="Tw Cen MT" panose="020B0602020104020603" pitchFamily="34" charset="0"/>
                        </a:rPr>
                        <a:t> </a:t>
                      </a:r>
                      <a:r>
                        <a:rPr lang="en-US" sz="1400" u="none" strike="noStrike" baseline="0" dirty="0" err="1">
                          <a:effectLst/>
                          <a:latin typeface="Tw Cen MT" panose="020B0602020104020603" pitchFamily="34" charset="0"/>
                        </a:rPr>
                        <a:t>perangkat</a:t>
                      </a:r>
                      <a:r>
                        <a:rPr lang="en-US" sz="1400" u="none" strike="noStrike" baseline="0" dirty="0">
                          <a:effectLst/>
                          <a:latin typeface="Tw Cen MT" panose="020B0602020104020603" pitchFamily="34" charset="0"/>
                        </a:rPr>
                        <a:t> </a:t>
                      </a:r>
                      <a:r>
                        <a:rPr lang="en-US" sz="1400" u="none" strike="noStrike" baseline="0" dirty="0" err="1">
                          <a:effectLst/>
                          <a:latin typeface="Tw Cen MT" panose="020B0602020104020603" pitchFamily="34" charset="0"/>
                        </a:rPr>
                        <a:t>keras</a:t>
                      </a:r>
                      <a:r>
                        <a:rPr lang="en-US" sz="1400" u="none" strike="noStrike" baseline="0" dirty="0">
                          <a:effectLst/>
                          <a:latin typeface="Tw Cen MT" panose="020B0602020104020603" pitchFamily="34" charset="0"/>
                        </a:rPr>
                        <a:t> (hardware)</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dirty="0">
                          <a:latin typeface="Tw Cen MT" panose="020B0602020104020603" pitchFamily="34" charset="0"/>
                        </a:rPr>
                        <a:t>22</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51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35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45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43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32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3"/>
                  </a:ext>
                </a:extLst>
              </a:tr>
              <a:tr h="3297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3</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400" dirty="0" err="1">
                          <a:latin typeface="Tw Cen MT" panose="020B0602020104020603" pitchFamily="34" charset="0"/>
                        </a:rPr>
                        <a:t>Perbaikan</a:t>
                      </a:r>
                      <a:r>
                        <a:rPr lang="en-US" sz="1400" dirty="0">
                          <a:latin typeface="Tw Cen MT" panose="020B0602020104020603" pitchFamily="34" charset="0"/>
                        </a:rPr>
                        <a:t> Printer</a:t>
                      </a:r>
                      <a:endParaRPr lang="en-US" sz="1400" dirty="0">
                        <a:solidFill>
                          <a:schemeClr val="tx2"/>
                        </a:solidFill>
                        <a:latin typeface="Tw Cen MT" panose="020B0602020104020603" pitchFamily="34" charset="0"/>
                        <a:ea typeface="Verdana" pitchFamily="34" charset="0"/>
                        <a:cs typeface="Verdana"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24</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32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50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37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56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79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50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68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297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4</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400" dirty="0" err="1">
                          <a:latin typeface="Tw Cen MT" panose="020B0602020104020603" pitchFamily="34" charset="0"/>
                        </a:rPr>
                        <a:t>Pengelolaan</a:t>
                      </a:r>
                      <a:r>
                        <a:rPr lang="en-US" sz="1400" baseline="0" dirty="0">
                          <a:latin typeface="Tw Cen MT" panose="020B0602020104020603" pitchFamily="34" charset="0"/>
                        </a:rPr>
                        <a:t> </a:t>
                      </a:r>
                      <a:r>
                        <a:rPr lang="en-US" sz="1400" baseline="0" dirty="0" err="1">
                          <a:latin typeface="Tw Cen MT" panose="020B0602020104020603" pitchFamily="34" charset="0"/>
                        </a:rPr>
                        <a:t>jaringan</a:t>
                      </a:r>
                      <a:endParaRPr lang="en-US" sz="1400" dirty="0">
                        <a:solidFill>
                          <a:schemeClr val="tx2"/>
                        </a:solidFill>
                        <a:latin typeface="Tw Cen MT" panose="020B0602020104020603" pitchFamily="34" charset="0"/>
                        <a:ea typeface="Verdana" pitchFamily="34" charset="0"/>
                        <a:cs typeface="Verdana"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dirty="0">
                          <a:latin typeface="Tw Cen MT" panose="020B0602020104020603" pitchFamily="34" charset="0"/>
                        </a:rPr>
                        <a:t>12</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30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5"/>
                  </a:ext>
                </a:extLst>
              </a:tr>
              <a:tr h="3297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5</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400" dirty="0" err="1">
                          <a:latin typeface="Tw Cen MT" panose="020B0602020104020603" pitchFamily="34" charset="0"/>
                        </a:rPr>
                        <a:t>Pencadangan</a:t>
                      </a:r>
                      <a:r>
                        <a:rPr lang="en-US" sz="1400" dirty="0">
                          <a:latin typeface="Tw Cen MT" panose="020B0602020104020603" pitchFamily="34" charset="0"/>
                        </a:rPr>
                        <a:t> data (backup)</a:t>
                      </a:r>
                      <a:endParaRPr lang="en-US" sz="1400" dirty="0">
                        <a:solidFill>
                          <a:schemeClr val="tx2"/>
                        </a:solidFill>
                        <a:latin typeface="Tw Cen MT" panose="020B0602020104020603" pitchFamily="34" charset="0"/>
                        <a:ea typeface="Verdana" pitchFamily="34" charset="0"/>
                        <a:cs typeface="Verdana"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15</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25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29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297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6</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400" dirty="0">
                          <a:solidFill>
                            <a:schemeClr val="tx1"/>
                          </a:solidFill>
                          <a:latin typeface="Tw Cen MT" panose="020B0602020104020603" pitchFamily="34" charset="0"/>
                          <a:ea typeface="Verdana" pitchFamily="34" charset="0"/>
                          <a:cs typeface="Verdana" pitchFamily="34" charset="0"/>
                        </a:rPr>
                        <a:t>Programming                                                                                                               </a:t>
                      </a:r>
                    </a:p>
                  </a:txBody>
                  <a:tcPr marL="45910" marR="4591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dirty="0">
                          <a:latin typeface="Tw Cen MT" panose="020B0602020104020603" pitchFamily="34" charset="0"/>
                        </a:rPr>
                        <a:t>47</a:t>
                      </a:r>
                    </a:p>
                  </a:txBody>
                  <a:tcPr marL="45910" marR="4591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37</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36</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36</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42</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38</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23</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26</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7"/>
                  </a:ext>
                </a:extLst>
              </a:tr>
              <a:tr h="329727">
                <a:tc>
                  <a:txBody>
                    <a:bodyPr/>
                    <a:lstStyle/>
                    <a:p>
                      <a:pPr algn="ctr" fontAlgn="ctr">
                        <a:lnSpc>
                          <a:spcPct val="150000"/>
                        </a:lnSpc>
                      </a:pPr>
                      <a:r>
                        <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7</a:t>
                      </a:r>
                    </a:p>
                  </a:txBody>
                  <a:tcPr marL="45910" marR="4591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400" dirty="0" err="1">
                          <a:latin typeface="Tw Cen MT" panose="020B0602020104020603" pitchFamily="34" charset="0"/>
                        </a:rPr>
                        <a:t>Pemeliharaan</a:t>
                      </a:r>
                      <a:r>
                        <a:rPr lang="en-US" sz="1400" dirty="0">
                          <a:latin typeface="Tw Cen MT" panose="020B0602020104020603" pitchFamily="34" charset="0"/>
                        </a:rPr>
                        <a:t> </a:t>
                      </a:r>
                      <a:r>
                        <a:rPr lang="en-US" sz="1400" dirty="0" err="1">
                          <a:latin typeface="Tw Cen MT" panose="020B0602020104020603" pitchFamily="34" charset="0"/>
                        </a:rPr>
                        <a:t>rutin</a:t>
                      </a:r>
                      <a:r>
                        <a:rPr lang="en-US" sz="1400" dirty="0">
                          <a:latin typeface="Tw Cen MT" panose="020B0602020104020603" pitchFamily="34" charset="0"/>
                        </a:rPr>
                        <a:t> </a:t>
                      </a:r>
                      <a:r>
                        <a:rPr lang="en-US" sz="1400" dirty="0" err="1">
                          <a:latin typeface="Tw Cen MT" panose="020B0602020104020603" pitchFamily="34" charset="0"/>
                        </a:rPr>
                        <a:t>komputer</a:t>
                      </a:r>
                      <a:endParaRPr lang="en-US" sz="1400" dirty="0">
                        <a:solidFill>
                          <a:schemeClr val="tx2"/>
                        </a:solidFill>
                        <a:latin typeface="Tw Cen MT" panose="020B0602020104020603" pitchFamily="34" charset="0"/>
                        <a:ea typeface="Verdana" pitchFamily="34" charset="0"/>
                        <a:cs typeface="Verdana" pitchFamily="34" charset="0"/>
                      </a:endParaRPr>
                    </a:p>
                  </a:txBody>
                  <a:tcPr marL="45910" marR="4591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dirty="0">
                          <a:latin typeface="Tw Cen MT" panose="020B0602020104020603" pitchFamily="34" charset="0"/>
                        </a:rPr>
                        <a:t>14</a:t>
                      </a:r>
                    </a:p>
                  </a:txBody>
                  <a:tcPr marL="45910" marR="4591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21</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18</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15</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13</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832725955"/>
                  </a:ext>
                </a:extLst>
              </a:tr>
              <a:tr h="329727">
                <a:tc>
                  <a:txBody>
                    <a:bodyPr/>
                    <a:lstStyle/>
                    <a:p>
                      <a:pPr algn="ctr" fontAlgn="ctr">
                        <a:lnSpc>
                          <a:spcPct val="150000"/>
                        </a:lnSpc>
                      </a:pPr>
                      <a:r>
                        <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8</a:t>
                      </a:r>
                    </a:p>
                  </a:txBody>
                  <a:tcPr marL="45910" marR="4591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p>
                      <a:r>
                        <a:rPr lang="en-US" sz="1400" dirty="0">
                          <a:solidFill>
                            <a:schemeClr val="tx2"/>
                          </a:solidFill>
                          <a:latin typeface="Tw Cen MT" panose="020B0602020104020603" pitchFamily="34" charset="0"/>
                          <a:ea typeface="Verdana" pitchFamily="34" charset="0"/>
                          <a:cs typeface="Verdana" pitchFamily="34" charset="0"/>
                        </a:rPr>
                        <a:t>CCTV</a:t>
                      </a:r>
                    </a:p>
                  </a:txBody>
                  <a:tcPr marL="45910" marR="4591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dirty="0">
                          <a:latin typeface="Tw Cen MT" panose="020B0602020104020603" pitchFamily="34" charset="0"/>
                        </a:rPr>
                        <a:t>-</a:t>
                      </a:r>
                    </a:p>
                  </a:txBody>
                  <a:tcPr marL="45910" marR="4591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3468309322"/>
                  </a:ext>
                </a:extLst>
              </a:tr>
            </a:tbl>
          </a:graphicData>
        </a:graphic>
      </p:graphicFrame>
      <p:pic>
        <p:nvPicPr>
          <p:cNvPr id="9" name="Picture 8">
            <a:extLst>
              <a:ext uri="{FF2B5EF4-FFF2-40B4-BE49-F238E27FC236}">
                <a16:creationId xmlns:a16="http://schemas.microsoft.com/office/drawing/2014/main" id="{C8FD6284-A6CF-4204-B679-8D736A491EBE}"/>
              </a:ext>
            </a:extLst>
          </p:cNvPr>
          <p:cNvPicPr>
            <a:picLocks noChangeAspect="1"/>
          </p:cNvPicPr>
          <p:nvPr/>
        </p:nvPicPr>
        <p:blipFill>
          <a:blip r:embed="rId3"/>
          <a:stretch>
            <a:fillRect/>
          </a:stretch>
        </p:blipFill>
        <p:spPr>
          <a:xfrm>
            <a:off x="1324421" y="273703"/>
            <a:ext cx="767657" cy="808060"/>
          </a:xfrm>
          <a:prstGeom prst="rect">
            <a:avLst/>
          </a:prstGeom>
        </p:spPr>
      </p:pic>
    </p:spTree>
    <p:extLst>
      <p:ext uri="{BB962C8B-B14F-4D97-AF65-F5344CB8AC3E}">
        <p14:creationId xmlns:p14="http://schemas.microsoft.com/office/powerpoint/2010/main" val="31623452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3">
            <a:extLst>
              <a:ext uri="{FF2B5EF4-FFF2-40B4-BE49-F238E27FC236}">
                <a16:creationId xmlns:a16="http://schemas.microsoft.com/office/drawing/2014/main" id="{D37B5673-E004-4FD7-A89A-F217299BEE36}"/>
              </a:ext>
            </a:extLst>
          </p:cNvPr>
          <p:cNvSpPr txBox="1">
            <a:spLocks/>
          </p:cNvSpPr>
          <p:nvPr/>
        </p:nvSpPr>
        <p:spPr>
          <a:xfrm>
            <a:off x="1721135" y="1119651"/>
            <a:ext cx="5575300" cy="15734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7200" dirty="0">
                <a:latin typeface="Tw Cen MT Condensed Extra Bold" panose="020B0803020202020204" pitchFamily="34" charset="0"/>
                <a:sym typeface="Arial" panose="020B0604020202020204" pitchFamily="34" charset="0"/>
              </a:rPr>
              <a:t>STANDAR PELAYANAN MINIMAL</a:t>
            </a:r>
          </a:p>
          <a:p>
            <a:pPr marL="0" indent="0">
              <a:buNone/>
            </a:pPr>
            <a:r>
              <a:rPr lang="en-US" altLang="zh-CN" sz="7200" dirty="0">
                <a:latin typeface="Tw Cen MT Condensed Extra Bold" panose="020B0803020202020204" pitchFamily="34" charset="0"/>
                <a:sym typeface="Arial" panose="020B0604020202020204" pitchFamily="34" charset="0"/>
              </a:rPr>
              <a:t>(SPM)</a:t>
            </a:r>
          </a:p>
        </p:txBody>
      </p:sp>
      <p:sp>
        <p:nvSpPr>
          <p:cNvPr id="2" name="Slide Number Placeholder 1">
            <a:extLst>
              <a:ext uri="{FF2B5EF4-FFF2-40B4-BE49-F238E27FC236}">
                <a16:creationId xmlns:a16="http://schemas.microsoft.com/office/drawing/2014/main" id="{D20FB80E-341C-4925-8031-D010C0127DEE}"/>
              </a:ext>
            </a:extLst>
          </p:cNvPr>
          <p:cNvSpPr>
            <a:spLocks noGrp="1"/>
          </p:cNvSpPr>
          <p:nvPr>
            <p:ph type="sldNum" sz="quarter" idx="12"/>
          </p:nvPr>
        </p:nvSpPr>
        <p:spPr/>
        <p:txBody>
          <a:bodyPr/>
          <a:lstStyle/>
          <a:p>
            <a:fld id="{565CE74E-AB26-4998-AD42-012C4C1AD076}" type="slidenum">
              <a:rPr lang="zh-CN" altLang="en-US" smtClean="0"/>
              <a:t>57</a:t>
            </a:fld>
            <a:endParaRPr lang="zh-CN" altLang="en-US"/>
          </a:p>
        </p:txBody>
      </p:sp>
      <p:pic>
        <p:nvPicPr>
          <p:cNvPr id="3" name="Picture 2"/>
          <p:cNvPicPr>
            <a:picLocks noChangeAspect="1"/>
          </p:cNvPicPr>
          <p:nvPr/>
        </p:nvPicPr>
        <p:blipFill>
          <a:blip r:embed="rId3"/>
          <a:stretch>
            <a:fillRect/>
          </a:stretch>
        </p:blipFill>
        <p:spPr>
          <a:xfrm>
            <a:off x="-565295" y="-1"/>
            <a:ext cx="2523963" cy="1896020"/>
          </a:xfrm>
          <a:prstGeom prst="rect">
            <a:avLst/>
          </a:prstGeom>
        </p:spPr>
      </p:pic>
      <p:pic>
        <p:nvPicPr>
          <p:cNvPr id="4" name="Picture 3"/>
          <p:cNvPicPr>
            <a:picLocks noChangeAspect="1"/>
          </p:cNvPicPr>
          <p:nvPr/>
        </p:nvPicPr>
        <p:blipFill>
          <a:blip r:embed="rId4"/>
          <a:stretch>
            <a:fillRect/>
          </a:stretch>
        </p:blipFill>
        <p:spPr>
          <a:xfrm>
            <a:off x="5452598" y="40347"/>
            <a:ext cx="6316003" cy="6316003"/>
          </a:xfrm>
          <a:prstGeom prst="rect">
            <a:avLst/>
          </a:prstGeom>
        </p:spPr>
      </p:pic>
    </p:spTree>
    <p:extLst>
      <p:ext uri="{BB962C8B-B14F-4D97-AF65-F5344CB8AC3E}">
        <p14:creationId xmlns:p14="http://schemas.microsoft.com/office/powerpoint/2010/main" val="8581918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1497699" y="628590"/>
            <a:ext cx="7475820" cy="672980"/>
          </a:xfrm>
          <a:prstGeom prst="rect">
            <a:avLst/>
          </a:prstGeom>
          <a:solidFill>
            <a:srgbClr val="C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r>
              <a:rPr lang="en-US" altLang="zh-CN" sz="4000" dirty="0">
                <a:solidFill>
                  <a:schemeClr val="accent6">
                    <a:lumMod val="50000"/>
                  </a:schemeClr>
                </a:solidFill>
                <a:latin typeface="Tw Cen MT Condensed Extra Bold" panose="020B0803020202020204" pitchFamily="34" charset="0"/>
                <a:ea typeface="Calibri" panose="020F0502020204030204" pitchFamily="34" charset="0"/>
                <a:cs typeface="Calibri" panose="020F0502020204030204" pitchFamily="34" charset="0"/>
              </a:rPr>
              <a:t>CAPAIAN SPM s/d SEPTEMBER 2021</a:t>
            </a:r>
            <a:endParaRPr lang="zh-CN" altLang="en-US" sz="4000" dirty="0">
              <a:solidFill>
                <a:schemeClr val="accent6">
                  <a:lumMod val="50000"/>
                </a:schemeClr>
              </a:solidFill>
              <a:latin typeface="Tw Cen MT Condensed Extra Bold" panose="020B0803020202020204" pitchFamily="34" charset="0"/>
              <a:ea typeface="Calibri" panose="020F0502020204030204" pitchFamily="34" charset="0"/>
              <a:cs typeface="Calibri" panose="020F0502020204030204" pitchFamily="34" charset="0"/>
            </a:endParaRPr>
          </a:p>
        </p:txBody>
      </p:sp>
      <p:graphicFrame>
        <p:nvGraphicFramePr>
          <p:cNvPr id="41" name="Diagram 40">
            <a:extLst>
              <a:ext uri="{FF2B5EF4-FFF2-40B4-BE49-F238E27FC236}">
                <a16:creationId xmlns:a16="http://schemas.microsoft.com/office/drawing/2014/main" id="{8B77EA3E-E90C-470D-868B-A37D0CF821AB}"/>
              </a:ext>
            </a:extLst>
          </p:cNvPr>
          <p:cNvGraphicFramePr/>
          <p:nvPr/>
        </p:nvGraphicFramePr>
        <p:xfrm>
          <a:off x="7710934" y="1741697"/>
          <a:ext cx="3971900" cy="3986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2" name="Chart 41">
            <a:extLst>
              <a:ext uri="{FF2B5EF4-FFF2-40B4-BE49-F238E27FC236}">
                <a16:creationId xmlns:a16="http://schemas.microsoft.com/office/drawing/2014/main" id="{8A9B2567-0B6D-4BA6-BF13-C61982EE434E}"/>
              </a:ext>
            </a:extLst>
          </p:cNvPr>
          <p:cNvGraphicFramePr/>
          <p:nvPr/>
        </p:nvGraphicFramePr>
        <p:xfrm>
          <a:off x="611488" y="1596678"/>
          <a:ext cx="6964515" cy="4855224"/>
        </p:xfrm>
        <a:graphic>
          <a:graphicData uri="http://schemas.openxmlformats.org/drawingml/2006/chart">
            <c:chart xmlns:c="http://schemas.openxmlformats.org/drawingml/2006/chart" xmlns:r="http://schemas.openxmlformats.org/officeDocument/2006/relationships" r:id="rId8"/>
          </a:graphicData>
        </a:graphic>
      </p:graphicFrame>
      <p:pic>
        <p:nvPicPr>
          <p:cNvPr id="15" name="Picture 14">
            <a:extLst>
              <a:ext uri="{FF2B5EF4-FFF2-40B4-BE49-F238E27FC236}">
                <a16:creationId xmlns:a16="http://schemas.microsoft.com/office/drawing/2014/main" id="{2C6F061A-3B6B-4FD7-9244-55171DF9D27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2792" y="-124474"/>
            <a:ext cx="1656028" cy="16560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081A0C3E-7A5E-41F6-A06A-CE303648FE75}"/>
              </a:ext>
            </a:extLst>
          </p:cNvPr>
          <p:cNvGraphicFramePr>
            <a:graphicFrameLocks noGrp="1"/>
          </p:cNvGraphicFramePr>
          <p:nvPr/>
        </p:nvGraphicFramePr>
        <p:xfrm>
          <a:off x="406101" y="800827"/>
          <a:ext cx="11215624" cy="5310895"/>
        </p:xfrm>
        <a:graphic>
          <a:graphicData uri="http://schemas.openxmlformats.org/drawingml/2006/table">
            <a:tbl>
              <a:tblPr firstRow="1" firstCol="1" bandRow="1">
                <a:tableStyleId>{B301B821-A1FF-4177-AEE7-76D212191A09}</a:tableStyleId>
              </a:tblPr>
              <a:tblGrid>
                <a:gridCol w="416442">
                  <a:extLst>
                    <a:ext uri="{9D8B030D-6E8A-4147-A177-3AD203B41FA5}">
                      <a16:colId xmlns:a16="http://schemas.microsoft.com/office/drawing/2014/main" val="20000"/>
                    </a:ext>
                  </a:extLst>
                </a:gridCol>
                <a:gridCol w="1908278">
                  <a:extLst>
                    <a:ext uri="{9D8B030D-6E8A-4147-A177-3AD203B41FA5}">
                      <a16:colId xmlns:a16="http://schemas.microsoft.com/office/drawing/2014/main" val="20001"/>
                    </a:ext>
                  </a:extLst>
                </a:gridCol>
                <a:gridCol w="1139862">
                  <a:extLst>
                    <a:ext uri="{9D8B030D-6E8A-4147-A177-3AD203B41FA5}">
                      <a16:colId xmlns:a16="http://schemas.microsoft.com/office/drawing/2014/main" val="20002"/>
                    </a:ext>
                  </a:extLst>
                </a:gridCol>
                <a:gridCol w="683915">
                  <a:extLst>
                    <a:ext uri="{9D8B030D-6E8A-4147-A177-3AD203B41FA5}">
                      <a16:colId xmlns:a16="http://schemas.microsoft.com/office/drawing/2014/main" val="20003"/>
                    </a:ext>
                  </a:extLst>
                </a:gridCol>
                <a:gridCol w="630276">
                  <a:extLst>
                    <a:ext uri="{9D8B030D-6E8A-4147-A177-3AD203B41FA5}">
                      <a16:colId xmlns:a16="http://schemas.microsoft.com/office/drawing/2014/main" val="543750417"/>
                    </a:ext>
                  </a:extLst>
                </a:gridCol>
                <a:gridCol w="643685">
                  <a:extLst>
                    <a:ext uri="{9D8B030D-6E8A-4147-A177-3AD203B41FA5}">
                      <a16:colId xmlns:a16="http://schemas.microsoft.com/office/drawing/2014/main" val="2795381044"/>
                    </a:ext>
                  </a:extLst>
                </a:gridCol>
                <a:gridCol w="643685">
                  <a:extLst>
                    <a:ext uri="{9D8B030D-6E8A-4147-A177-3AD203B41FA5}">
                      <a16:colId xmlns:a16="http://schemas.microsoft.com/office/drawing/2014/main" val="3591084776"/>
                    </a:ext>
                  </a:extLst>
                </a:gridCol>
                <a:gridCol w="643685">
                  <a:extLst>
                    <a:ext uri="{9D8B030D-6E8A-4147-A177-3AD203B41FA5}">
                      <a16:colId xmlns:a16="http://schemas.microsoft.com/office/drawing/2014/main" val="2624482456"/>
                    </a:ext>
                  </a:extLst>
                </a:gridCol>
                <a:gridCol w="643685">
                  <a:extLst>
                    <a:ext uri="{9D8B030D-6E8A-4147-A177-3AD203B41FA5}">
                      <a16:colId xmlns:a16="http://schemas.microsoft.com/office/drawing/2014/main" val="1583759654"/>
                    </a:ext>
                  </a:extLst>
                </a:gridCol>
                <a:gridCol w="730840">
                  <a:extLst>
                    <a:ext uri="{9D8B030D-6E8A-4147-A177-3AD203B41FA5}">
                      <a16:colId xmlns:a16="http://schemas.microsoft.com/office/drawing/2014/main" val="2576603173"/>
                    </a:ext>
                  </a:extLst>
                </a:gridCol>
                <a:gridCol w="556531">
                  <a:extLst>
                    <a:ext uri="{9D8B030D-6E8A-4147-A177-3AD203B41FA5}">
                      <a16:colId xmlns:a16="http://schemas.microsoft.com/office/drawing/2014/main" val="761828878"/>
                    </a:ext>
                  </a:extLst>
                </a:gridCol>
                <a:gridCol w="643685">
                  <a:extLst>
                    <a:ext uri="{9D8B030D-6E8A-4147-A177-3AD203B41FA5}">
                      <a16:colId xmlns:a16="http://schemas.microsoft.com/office/drawing/2014/main" val="2063375635"/>
                    </a:ext>
                  </a:extLst>
                </a:gridCol>
                <a:gridCol w="643685">
                  <a:extLst>
                    <a:ext uri="{9D8B030D-6E8A-4147-A177-3AD203B41FA5}">
                      <a16:colId xmlns:a16="http://schemas.microsoft.com/office/drawing/2014/main" val="2506404911"/>
                    </a:ext>
                  </a:extLst>
                </a:gridCol>
                <a:gridCol w="643685">
                  <a:extLst>
                    <a:ext uri="{9D8B030D-6E8A-4147-A177-3AD203B41FA5}">
                      <a16:colId xmlns:a16="http://schemas.microsoft.com/office/drawing/2014/main" val="2856272241"/>
                    </a:ext>
                  </a:extLst>
                </a:gridCol>
                <a:gridCol w="643685">
                  <a:extLst>
                    <a:ext uri="{9D8B030D-6E8A-4147-A177-3AD203B41FA5}">
                      <a16:colId xmlns:a16="http://schemas.microsoft.com/office/drawing/2014/main" val="4164333620"/>
                    </a:ext>
                  </a:extLst>
                </a:gridCol>
              </a:tblGrid>
              <a:tr h="223938">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gridSpan="6">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gridSpan="6">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223938">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MEI</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JUN</a:t>
                      </a: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MEI</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JUN</a:t>
                      </a:r>
                    </a:p>
                  </a:txBody>
                  <a:tcPr marL="0" marR="0" marT="0" marB="0" anchor="ctr"/>
                </a:tc>
                <a:extLst>
                  <a:ext uri="{0D108BD9-81ED-4DB2-BD59-A6C34878D82A}">
                    <a16:rowId xmlns:a16="http://schemas.microsoft.com/office/drawing/2014/main" val="10001"/>
                  </a:ext>
                </a:extLst>
              </a:tr>
              <a:tr h="447877">
                <a:tc>
                  <a:txBody>
                    <a:bodyPr/>
                    <a:lstStyle/>
                    <a:p>
                      <a:pPr algn="ctr" fontAlgn="t"/>
                      <a:r>
                        <a:rPr lang="en-US" sz="1400" u="none" strike="noStrike" dirty="0">
                          <a:effectLst/>
                          <a:latin typeface="Tw Cen MT" panose="020B0602020104020603" pitchFamily="34" charset="0"/>
                        </a:rPr>
                        <a:t>1.</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nl-NL" sz="1400" u="none" strike="noStrike" dirty="0">
                          <a:effectLst/>
                          <a:latin typeface="Tw Cen MT" panose="020B0602020104020603" pitchFamily="34" charset="0"/>
                        </a:rPr>
                        <a:t>Kemampuan menangani   life saving anak dan dewasa</a:t>
                      </a:r>
                      <a:endParaRPr lang="nl-NL"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r>
                        <a:rPr lang="en-US" sz="1400" dirty="0">
                          <a:latin typeface="Tw Cen MT" panose="020B0602020104020603" pitchFamily="34" charset="0"/>
                        </a:rPr>
                        <a:t>100</a:t>
                      </a:r>
                    </a:p>
                  </a:txBody>
                  <a:tcPr marL="0" marR="0" marT="0" marB="0" anchor="ctr" anchorCtr="1"/>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2"/>
                  </a:ext>
                </a:extLst>
              </a:tr>
              <a:tr h="447877">
                <a:tc>
                  <a:txBody>
                    <a:bodyPr/>
                    <a:lstStyle/>
                    <a:p>
                      <a:pPr algn="ctr" fontAlgn="ctr"/>
                      <a:r>
                        <a:rPr lang="en-US" sz="1400" u="none" strike="noStrike" dirty="0">
                          <a:effectLst/>
                          <a:latin typeface="Tw Cen MT" panose="020B0602020104020603" pitchFamily="34" charset="0"/>
                        </a:rPr>
                        <a:t>2.</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a:effectLst/>
                          <a:latin typeface="Tw Cen MT" panose="020B0602020104020603" pitchFamily="34" charset="0"/>
                        </a:rPr>
                        <a:t>Jam </a:t>
                      </a:r>
                      <a:r>
                        <a:rPr lang="en-US" sz="1400" u="none" strike="noStrike" dirty="0" err="1">
                          <a:effectLst/>
                          <a:latin typeface="Tw Cen MT" panose="020B0602020104020603" pitchFamily="34" charset="0"/>
                        </a:rPr>
                        <a:t>buka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Gawat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Darurat</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24 Jam</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r>
                        <a:rPr lang="en-US" sz="1400" dirty="0">
                          <a:latin typeface="Tw Cen MT" panose="020B0602020104020603" pitchFamily="34" charset="0"/>
                        </a:rPr>
                        <a:t>24 Jam</a:t>
                      </a:r>
                    </a:p>
                  </a:txBody>
                  <a:tcPr marL="0" marR="0" marT="0" marB="0" anchor="ctr" anchorCtr="1"/>
                </a:tc>
                <a:tc>
                  <a:txBody>
                    <a:bodyPr/>
                    <a:lstStyle/>
                    <a:p>
                      <a:pPr algn="ctr" fontAlgn="ctr"/>
                      <a:r>
                        <a:rPr lang="en-US" sz="1400" b="0" i="0" u="none" strike="noStrike">
                          <a:solidFill>
                            <a:srgbClr val="000000"/>
                          </a:solidFill>
                          <a:effectLst/>
                          <a:latin typeface="Tw Cen MT" panose="020B0602020104020603" pitchFamily="34" charset="0"/>
                        </a:rPr>
                        <a:t>24 Jam</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24 Jam</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24 Jam</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24 Jam</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24 Jam</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3"/>
                  </a:ext>
                </a:extLst>
              </a:tr>
              <a:tr h="671815">
                <a:tc>
                  <a:txBody>
                    <a:bodyPr/>
                    <a:lstStyle/>
                    <a:p>
                      <a:pPr algn="ctr" fontAlgn="t"/>
                      <a:r>
                        <a:rPr lang="en-US" sz="1400" u="none" strike="noStrike" dirty="0">
                          <a:effectLst/>
                          <a:latin typeface="Tw Cen MT" panose="020B0602020104020603" pitchFamily="34" charset="0"/>
                        </a:rPr>
                        <a:t>3.</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Pemberi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gawat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darurat</a:t>
                      </a:r>
                      <a:r>
                        <a:rPr lang="en-US" sz="1400" u="none" strike="noStrike" dirty="0">
                          <a:effectLst/>
                          <a:latin typeface="Tw Cen MT" panose="020B0602020104020603" pitchFamily="34" charset="0"/>
                        </a:rPr>
                        <a:t> yang </a:t>
                      </a:r>
                      <a:r>
                        <a:rPr lang="en-US" sz="1400" u="none" strike="noStrike" dirty="0" err="1">
                          <a:effectLst/>
                          <a:latin typeface="Tw Cen MT" panose="020B0602020104020603" pitchFamily="34" charset="0"/>
                        </a:rPr>
                        <a:t>bersertifikat</a:t>
                      </a:r>
                      <a:r>
                        <a:rPr lang="en-US" sz="1400" u="none" strike="noStrike" dirty="0">
                          <a:effectLst/>
                          <a:latin typeface="Tw Cen MT" panose="020B0602020104020603" pitchFamily="34" charset="0"/>
                        </a:rPr>
                        <a:t> yang </a:t>
                      </a:r>
                      <a:r>
                        <a:rPr lang="en-US" sz="1400" u="none" strike="noStrike" dirty="0" err="1">
                          <a:effectLst/>
                          <a:latin typeface="Tw Cen MT" panose="020B0602020104020603" pitchFamily="34" charset="0"/>
                        </a:rPr>
                        <a:t>masih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berlaku</a:t>
                      </a:r>
                      <a:r>
                        <a:rPr lang="en-US" sz="1400" u="none" strike="noStrike" dirty="0">
                          <a:effectLst/>
                          <a:latin typeface="Tw Cen MT" panose="020B0602020104020603" pitchFamily="34" charset="0"/>
                        </a:rPr>
                        <a:t> BLS/PPGD/GELS/ALS</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r>
                        <a:rPr lang="en-US" sz="1400" dirty="0">
                          <a:latin typeface="Tw Cen MT" panose="020B0602020104020603" pitchFamily="34" charset="0"/>
                        </a:rPr>
                        <a:t>100%</a:t>
                      </a:r>
                    </a:p>
                  </a:txBody>
                  <a:tcPr marL="0" marR="0" marT="0" marB="0" anchor="ctr" anchorCtr="1"/>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4"/>
                  </a:ext>
                </a:extLst>
              </a:tr>
              <a:tr h="447877">
                <a:tc>
                  <a:txBody>
                    <a:bodyPr/>
                    <a:lstStyle/>
                    <a:p>
                      <a:pPr algn="ctr" fontAlgn="ctr"/>
                      <a:r>
                        <a:rPr lang="en-US" sz="1400" u="none" strike="noStrike" dirty="0">
                          <a:effectLst/>
                          <a:latin typeface="Tw Cen MT" panose="020B0602020104020603" pitchFamily="34" charset="0"/>
                        </a:rPr>
                        <a:t>4.</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Ketersediaan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tim</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penanggulangan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bencana</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 Tim</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r>
                        <a:rPr lang="en-US" sz="1400" dirty="0">
                          <a:latin typeface="Tw Cen MT" panose="020B0602020104020603" pitchFamily="34" charset="0"/>
                        </a:rPr>
                        <a:t>1 Tim</a:t>
                      </a:r>
                    </a:p>
                  </a:txBody>
                  <a:tcPr marL="0" marR="0" marT="0" marB="0" anchor="ctr" anchorCtr="1"/>
                </a:tc>
                <a:tc>
                  <a:txBody>
                    <a:bodyPr/>
                    <a:lstStyle/>
                    <a:p>
                      <a:pPr algn="ctr" fontAlgn="ctr"/>
                      <a:r>
                        <a:rPr lang="en-US" sz="1400" b="0" i="0" u="none" strike="noStrike">
                          <a:solidFill>
                            <a:srgbClr val="000000"/>
                          </a:solidFill>
                          <a:effectLst/>
                          <a:latin typeface="Tw Cen MT" panose="020B0602020104020603" pitchFamily="34" charset="0"/>
                        </a:rPr>
                        <a:t>1 Tim</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 Tim</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 Tim</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 Tim</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 Tim</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5"/>
                  </a:ext>
                </a:extLst>
              </a:tr>
              <a:tr h="754392">
                <a:tc>
                  <a:txBody>
                    <a:bodyPr/>
                    <a:lstStyle/>
                    <a:p>
                      <a:pPr algn="ctr" fontAlgn="t"/>
                      <a:r>
                        <a:rPr lang="en-US" sz="1400" u="none" strike="noStrike" dirty="0">
                          <a:effectLst/>
                          <a:latin typeface="Tw Cen MT" panose="020B0602020104020603" pitchFamily="34" charset="0"/>
                        </a:rPr>
                        <a:t>5.</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t"/>
                      <a:r>
                        <a:rPr lang="nn-NO" sz="1400" u="none" strike="noStrike" dirty="0">
                          <a:effectLst/>
                          <a:latin typeface="Tw Cen MT" panose="020B0602020104020603" pitchFamily="34" charset="0"/>
                        </a:rPr>
                        <a:t>Waktu tanggap pelayanan Dokter </a:t>
                      </a:r>
                    </a:p>
                    <a:p>
                      <a:pPr algn="just" fontAlgn="t"/>
                      <a:r>
                        <a:rPr lang="nn-NO" sz="1400" u="none" strike="noStrike" dirty="0">
                          <a:effectLst/>
                          <a:latin typeface="Tw Cen MT" panose="020B0602020104020603" pitchFamily="34" charset="0"/>
                        </a:rPr>
                        <a:t>di Gawat Darurat</a:t>
                      </a:r>
                      <a:endParaRPr lang="nn-NO"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marL="117475" indent="0" algn="ctr" fontAlgn="ctr"/>
                      <a:r>
                        <a:rPr lang="nb-NO" sz="1400" u="none" strike="noStrike" dirty="0">
                          <a:effectLst/>
                          <a:latin typeface="Tw Cen MT" panose="020B0602020104020603" pitchFamily="34" charset="0"/>
                        </a:rPr>
                        <a:t>≤ 5 menit terlayani setelah pasien datang</a:t>
                      </a:r>
                      <a:endParaRPr lang="nb-NO"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r>
                        <a:rPr lang="en-US" sz="1400" dirty="0">
                          <a:latin typeface="Tw Cen MT" panose="020B0602020104020603" pitchFamily="34" charset="0"/>
                        </a:rPr>
                        <a:t>100%</a:t>
                      </a:r>
                    </a:p>
                  </a:txBody>
                  <a:tcPr marL="0" marR="0" marT="0" marB="0" anchor="ctr" anchorCtr="1"/>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6"/>
                  </a:ext>
                </a:extLst>
              </a:tr>
              <a:tr h="268608">
                <a:tc>
                  <a:txBody>
                    <a:bodyPr/>
                    <a:lstStyle/>
                    <a:p>
                      <a:pPr algn="ctr" fontAlgn="ctr"/>
                      <a:r>
                        <a:rPr lang="en-US" sz="1400" u="none" strike="noStrike" dirty="0">
                          <a:effectLst/>
                          <a:latin typeface="Tw Cen MT" panose="020B0602020104020603" pitchFamily="34" charset="0"/>
                        </a:rPr>
                        <a:t>6.</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Kepuasan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Pelanggan</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70 %</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r>
                        <a:rPr lang="en-US" sz="1400" dirty="0">
                          <a:latin typeface="Tw Cen MT" panose="020B0602020104020603" pitchFamily="34" charset="0"/>
                        </a:rPr>
                        <a:t>-</a:t>
                      </a:r>
                    </a:p>
                  </a:txBody>
                  <a:tcPr marL="0" marR="0" marT="0" marB="0" anchor="ctr" anchorCtr="1"/>
                </a:tc>
                <a:tc>
                  <a:txBody>
                    <a:bodyPr/>
                    <a:lstStyle/>
                    <a:p>
                      <a:r>
                        <a:rPr lang="en-US" sz="1400" dirty="0">
                          <a:latin typeface="Tw Cen MT" panose="020B0602020104020603" pitchFamily="34" charset="0"/>
                        </a:rPr>
                        <a:t>-</a:t>
                      </a:r>
                    </a:p>
                  </a:txBody>
                  <a:tcPr marL="0" marR="0" marT="0" marB="0" anchor="ctr" anchorCtr="1"/>
                </a:tc>
                <a:tc>
                  <a:txBody>
                    <a:bodyPr/>
                    <a:lstStyle/>
                    <a:p>
                      <a:r>
                        <a:rPr lang="en-US" sz="1400" dirty="0">
                          <a:latin typeface="Tw Cen MT" panose="020B0602020104020603" pitchFamily="34" charset="0"/>
                        </a:rPr>
                        <a:t>90,79%</a:t>
                      </a:r>
                    </a:p>
                  </a:txBody>
                  <a:tcPr marL="0" marR="0" marT="0" marB="0" anchor="ctr" anchorCtr="1"/>
                </a:tc>
                <a:tc>
                  <a:txBody>
                    <a:bodyPr/>
                    <a:lstStyle/>
                    <a:p>
                      <a:r>
                        <a:rPr lang="en-US" sz="1400" dirty="0">
                          <a:latin typeface="Tw Cen MT" panose="020B0602020104020603" pitchFamily="34" charset="0"/>
                        </a:rPr>
                        <a:t>-</a:t>
                      </a:r>
                    </a:p>
                  </a:txBody>
                  <a:tcPr marL="0" marR="0" marT="0" marB="0" anchor="ctr" anchorCtr="1"/>
                </a:tc>
                <a:tc>
                  <a:txBody>
                    <a:bodyPr/>
                    <a:lstStyle/>
                    <a:p>
                      <a:r>
                        <a:rPr lang="en-US" sz="1400" dirty="0">
                          <a:latin typeface="Tw Cen MT" panose="020B0602020104020603" pitchFamily="34" charset="0"/>
                        </a:rPr>
                        <a:t>-</a:t>
                      </a:r>
                    </a:p>
                  </a:txBody>
                  <a:tcPr marL="0" marR="0" marT="0" marB="0" anchor="ctr" anchorCtr="1"/>
                </a:tc>
                <a:tc>
                  <a:txBody>
                    <a:bodyPr/>
                    <a:lstStyle/>
                    <a:p>
                      <a:r>
                        <a:rPr lang="en-US" sz="1400" dirty="0">
                          <a:latin typeface="Tw Cen MT" panose="020B0602020104020603" pitchFamily="34" charset="0"/>
                        </a:rPr>
                        <a:t>90,05%</a:t>
                      </a:r>
                    </a:p>
                  </a:txBody>
                  <a:tcPr marL="0" marR="0" marT="0" marB="0" anchor="ctr" anchorCtr="1"/>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7"/>
                  </a:ext>
                </a:extLst>
              </a:tr>
              <a:tr h="263740">
                <a:tc>
                  <a:txBody>
                    <a:bodyPr/>
                    <a:lstStyle/>
                    <a:p>
                      <a:pPr algn="ctr" fontAlgn="ctr"/>
                      <a:r>
                        <a:rPr lang="en-US" sz="1400" u="none" strike="noStrike" dirty="0">
                          <a:effectLst/>
                          <a:latin typeface="Tw Cen MT" panose="020B0602020104020603" pitchFamily="34" charset="0"/>
                        </a:rPr>
                        <a:t>7.</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Kematian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Pasien</a:t>
                      </a:r>
                      <a:r>
                        <a:rPr lang="en-US" sz="1400" u="none" strike="noStrike" dirty="0">
                          <a:effectLst/>
                          <a:latin typeface="Tw Cen MT" panose="020B0602020104020603" pitchFamily="34" charset="0"/>
                        </a:rPr>
                        <a:t> &lt; 24 Jam</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2 ‰</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8"/>
                  </a:ext>
                </a:extLst>
              </a:tr>
              <a:tr h="447877">
                <a:tc>
                  <a:txBody>
                    <a:bodyPr/>
                    <a:lstStyle/>
                    <a:p>
                      <a:pPr algn="ctr" fontAlgn="ctr"/>
                      <a:r>
                        <a:rPr lang="en-US" sz="1400" u="none" strike="noStrike" dirty="0">
                          <a:effectLst/>
                          <a:latin typeface="Tw Cen MT" panose="020B0602020104020603" pitchFamily="34" charset="0"/>
                        </a:rPr>
                        <a:t>8.</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sv-SE" sz="1400" u="none" strike="noStrike" dirty="0">
                          <a:effectLst/>
                          <a:latin typeface="Tw Cen MT" panose="020B0602020104020603" pitchFamily="34" charset="0"/>
                        </a:rPr>
                        <a:t>Pasien dapat ditenangkan dalam waktu ≤  48 Jam</a:t>
                      </a:r>
                      <a:endParaRPr lang="sv-SE"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9"/>
                  </a:ext>
                </a:extLst>
              </a:tr>
              <a:tr h="447877">
                <a:tc>
                  <a:txBody>
                    <a:bodyPr/>
                    <a:lstStyle/>
                    <a:p>
                      <a:pPr algn="ctr" fontAlgn="t"/>
                      <a:r>
                        <a:rPr lang="en-US" sz="1400" u="none" strike="noStrike" dirty="0">
                          <a:effectLst/>
                          <a:latin typeface="Tw Cen MT" panose="020B0602020104020603" pitchFamily="34" charset="0"/>
                        </a:rPr>
                        <a:t>9.</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Tidak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adanya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pasien</a:t>
                      </a:r>
                      <a:r>
                        <a:rPr lang="en-US" sz="1400" u="none" strike="noStrike" dirty="0">
                          <a:effectLst/>
                          <a:latin typeface="Tw Cen MT" panose="020B0602020104020603" pitchFamily="34" charset="0"/>
                        </a:rPr>
                        <a:t> yang </a:t>
                      </a:r>
                      <a:r>
                        <a:rPr lang="en-US" sz="1400" u="none" strike="noStrike" dirty="0" err="1">
                          <a:effectLst/>
                          <a:latin typeface="Tw Cen MT" panose="020B0602020104020603" pitchFamily="34" charset="0"/>
                        </a:rPr>
                        <a:t>diharuskan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membayar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uang</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muka</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10"/>
                  </a:ext>
                </a:extLst>
              </a:tr>
            </a:tbl>
          </a:graphicData>
        </a:graphic>
      </p:graphicFrame>
      <p:sp>
        <p:nvSpPr>
          <p:cNvPr id="15" name="TextBox 14">
            <a:extLst>
              <a:ext uri="{FF2B5EF4-FFF2-40B4-BE49-F238E27FC236}">
                <a16:creationId xmlns:a16="http://schemas.microsoft.com/office/drawing/2014/main" id="{6935A6A8-3E23-4CC6-8184-B67D5706A287}"/>
              </a:ext>
            </a:extLst>
          </p:cNvPr>
          <p:cNvSpPr txBox="1"/>
          <p:nvPr/>
        </p:nvSpPr>
        <p:spPr>
          <a:xfrm>
            <a:off x="10271111" y="6211503"/>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
        <p:nvSpPr>
          <p:cNvPr id="16" name="Rectangle: Diagonal Corners Rounded 15">
            <a:extLst>
              <a:ext uri="{FF2B5EF4-FFF2-40B4-BE49-F238E27FC236}">
                <a16:creationId xmlns:a16="http://schemas.microsoft.com/office/drawing/2014/main" id="{B99A77AC-885A-4033-8603-B6AEA203E5D4}"/>
              </a:ext>
            </a:extLst>
          </p:cNvPr>
          <p:cNvSpPr/>
          <p:nvPr/>
        </p:nvSpPr>
        <p:spPr>
          <a:xfrm>
            <a:off x="406104" y="216706"/>
            <a:ext cx="991431" cy="37685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IGD</a:t>
            </a:r>
          </a:p>
        </p:txBody>
      </p:sp>
      <p:sp>
        <p:nvSpPr>
          <p:cNvPr id="2" name="Slide Number Placeholder 1">
            <a:extLst>
              <a:ext uri="{FF2B5EF4-FFF2-40B4-BE49-F238E27FC236}">
                <a16:creationId xmlns:a16="http://schemas.microsoft.com/office/drawing/2014/main" id="{CAA8B448-9A02-48DD-9F40-FFB2B436F24F}"/>
              </a:ext>
            </a:extLst>
          </p:cNvPr>
          <p:cNvSpPr>
            <a:spLocks noGrp="1"/>
          </p:cNvSpPr>
          <p:nvPr>
            <p:ph type="sldNum" sz="quarter" idx="12"/>
          </p:nvPr>
        </p:nvSpPr>
        <p:spPr/>
        <p:txBody>
          <a:bodyPr/>
          <a:lstStyle/>
          <a:p>
            <a:fld id="{565CE74E-AB26-4998-AD42-012C4C1AD076}" type="slidenum">
              <a:rPr lang="zh-CN" altLang="en-US" smtClean="0"/>
              <a:t>59</a:t>
            </a:fld>
            <a:endParaRPr lang="zh-CN" altLang="en-US"/>
          </a:p>
        </p:txBody>
      </p:sp>
      <p:pic>
        <p:nvPicPr>
          <p:cNvPr id="3" name="Picture 2">
            <a:extLst>
              <a:ext uri="{FF2B5EF4-FFF2-40B4-BE49-F238E27FC236}">
                <a16:creationId xmlns:a16="http://schemas.microsoft.com/office/drawing/2014/main" id="{12F75D09-8511-425D-ADF1-78FB83C250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219" y="5891438"/>
            <a:ext cx="911781" cy="911781"/>
          </a:xfrm>
          <a:prstGeom prst="rect">
            <a:avLst/>
          </a:prstGeom>
        </p:spPr>
      </p:pic>
    </p:spTree>
    <p:extLst>
      <p:ext uri="{BB962C8B-B14F-4D97-AF65-F5344CB8AC3E}">
        <p14:creationId xmlns:p14="http://schemas.microsoft.com/office/powerpoint/2010/main" val="2079322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6">
            <a:extLst>
              <a:ext uri="{FF2B5EF4-FFF2-40B4-BE49-F238E27FC236}">
                <a16:creationId xmlns:a16="http://schemas.microsoft.com/office/drawing/2014/main" id="{055BEDA3-C911-4D1B-B3CE-7A4E824BA166}"/>
              </a:ext>
            </a:extLst>
          </p:cNvPr>
          <p:cNvCxnSpPr>
            <a:cxnSpLocks/>
          </p:cNvCxnSpPr>
          <p:nvPr/>
        </p:nvCxnSpPr>
        <p:spPr>
          <a:xfrm>
            <a:off x="1360478" y="672505"/>
            <a:ext cx="249108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9A389DE8-2CBA-430B-B71E-8762258CE1F9}"/>
              </a:ext>
            </a:extLst>
          </p:cNvPr>
          <p:cNvSpPr>
            <a:spLocks noGrp="1"/>
          </p:cNvSpPr>
          <p:nvPr>
            <p:ph type="sldNum" sz="quarter" idx="12"/>
          </p:nvPr>
        </p:nvSpPr>
        <p:spPr/>
        <p:txBody>
          <a:bodyPr/>
          <a:lstStyle/>
          <a:p>
            <a:fld id="{565CE74E-AB26-4998-AD42-012C4C1AD076}" type="slidenum">
              <a:rPr lang="zh-CN" altLang="en-US" smtClean="0"/>
              <a:t>6</a:t>
            </a:fld>
            <a:endParaRPr lang="zh-CN" altLang="en-US"/>
          </a:p>
        </p:txBody>
      </p:sp>
      <p:sp>
        <p:nvSpPr>
          <p:cNvPr id="7" name="文本框 7">
            <a:extLst>
              <a:ext uri="{FF2B5EF4-FFF2-40B4-BE49-F238E27FC236}">
                <a16:creationId xmlns:a16="http://schemas.microsoft.com/office/drawing/2014/main" id="{8D3E5165-B894-4ED3-A9B8-BF998AAA1860}"/>
              </a:ext>
            </a:extLst>
          </p:cNvPr>
          <p:cNvSpPr txBox="1"/>
          <p:nvPr>
            <p:custDataLst>
              <p:tags r:id="rId1"/>
            </p:custDataLst>
          </p:nvPr>
        </p:nvSpPr>
        <p:spPr>
          <a:xfrm>
            <a:off x="957421" y="-116377"/>
            <a:ext cx="7443630" cy="67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Rincian</a:t>
            </a:r>
            <a:r>
              <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 </a:t>
            </a:r>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Realisasi</a:t>
            </a:r>
            <a:r>
              <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 </a:t>
            </a:r>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Anggaran</a:t>
            </a:r>
            <a:r>
              <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 </a:t>
            </a:r>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Belanja</a:t>
            </a:r>
            <a:r>
              <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 </a:t>
            </a:r>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Operasi</a:t>
            </a:r>
            <a:endPar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endParaRPr>
          </a:p>
        </p:txBody>
      </p:sp>
      <p:graphicFrame>
        <p:nvGraphicFramePr>
          <p:cNvPr id="3" name="Table 2">
            <a:extLst>
              <a:ext uri="{FF2B5EF4-FFF2-40B4-BE49-F238E27FC236}">
                <a16:creationId xmlns:a16="http://schemas.microsoft.com/office/drawing/2014/main" id="{51663F5B-1AB1-4986-84DB-28A349BAFA9A}"/>
              </a:ext>
            </a:extLst>
          </p:cNvPr>
          <p:cNvGraphicFramePr>
            <a:graphicFrameLocks noGrp="1"/>
          </p:cNvGraphicFramePr>
          <p:nvPr>
            <p:extLst>
              <p:ext uri="{D42A27DB-BD31-4B8C-83A1-F6EECF244321}">
                <p14:modId xmlns:p14="http://schemas.microsoft.com/office/powerpoint/2010/main" val="2517151631"/>
              </p:ext>
            </p:extLst>
          </p:nvPr>
        </p:nvGraphicFramePr>
        <p:xfrm>
          <a:off x="495946" y="784267"/>
          <a:ext cx="11282766" cy="5756007"/>
        </p:xfrm>
        <a:graphic>
          <a:graphicData uri="http://schemas.openxmlformats.org/drawingml/2006/table">
            <a:tbl>
              <a:tblPr firstRow="1" firstCol="1" bandRow="1">
                <a:tableStyleId>{93296810-A885-4BE3-A3E7-6D5BEEA58F35}</a:tableStyleId>
              </a:tblPr>
              <a:tblGrid>
                <a:gridCol w="835383">
                  <a:extLst>
                    <a:ext uri="{9D8B030D-6E8A-4147-A177-3AD203B41FA5}">
                      <a16:colId xmlns:a16="http://schemas.microsoft.com/office/drawing/2014/main" val="2057879896"/>
                    </a:ext>
                  </a:extLst>
                </a:gridCol>
                <a:gridCol w="4569138">
                  <a:extLst>
                    <a:ext uri="{9D8B030D-6E8A-4147-A177-3AD203B41FA5}">
                      <a16:colId xmlns:a16="http://schemas.microsoft.com/office/drawing/2014/main" val="3198366915"/>
                    </a:ext>
                  </a:extLst>
                </a:gridCol>
                <a:gridCol w="2119021">
                  <a:extLst>
                    <a:ext uri="{9D8B030D-6E8A-4147-A177-3AD203B41FA5}">
                      <a16:colId xmlns:a16="http://schemas.microsoft.com/office/drawing/2014/main" val="3164708179"/>
                    </a:ext>
                  </a:extLst>
                </a:gridCol>
                <a:gridCol w="985027">
                  <a:extLst>
                    <a:ext uri="{9D8B030D-6E8A-4147-A177-3AD203B41FA5}">
                      <a16:colId xmlns:a16="http://schemas.microsoft.com/office/drawing/2014/main" val="3416633914"/>
                    </a:ext>
                  </a:extLst>
                </a:gridCol>
                <a:gridCol w="914400">
                  <a:extLst>
                    <a:ext uri="{9D8B030D-6E8A-4147-A177-3AD203B41FA5}">
                      <a16:colId xmlns:a16="http://schemas.microsoft.com/office/drawing/2014/main" val="2227701792"/>
                    </a:ext>
                  </a:extLst>
                </a:gridCol>
                <a:gridCol w="1859797">
                  <a:extLst>
                    <a:ext uri="{9D8B030D-6E8A-4147-A177-3AD203B41FA5}">
                      <a16:colId xmlns:a16="http://schemas.microsoft.com/office/drawing/2014/main" val="2513679089"/>
                    </a:ext>
                  </a:extLst>
                </a:gridCol>
              </a:tblGrid>
              <a:tr h="276864">
                <a:tc rowSpan="4">
                  <a:txBody>
                    <a:bodyPr/>
                    <a:lstStyle/>
                    <a:p>
                      <a:pPr algn="ctr" fontAlgn="ctr"/>
                      <a:r>
                        <a:rPr lang="en-ID" sz="1600" b="1" u="none" strike="noStrike" dirty="0">
                          <a:solidFill>
                            <a:schemeClr val="tx1"/>
                          </a:solidFill>
                          <a:effectLst/>
                          <a:latin typeface="Tw Cen MT" panose="020B0602020104020603" pitchFamily="34" charset="0"/>
                        </a:rPr>
                        <a:t>NO</a:t>
                      </a:r>
                      <a:endParaRPr lang="en-ID" sz="1600" b="1" i="0" u="none" strike="noStrike" dirty="0">
                        <a:solidFill>
                          <a:schemeClr val="tx1"/>
                        </a:solidFill>
                        <a:effectLst/>
                        <a:latin typeface="Tw Cen MT" panose="020B0602020104020603" pitchFamily="34" charset="0"/>
                      </a:endParaRPr>
                    </a:p>
                  </a:txBody>
                  <a:tcPr marL="9525" marR="9525" marT="9525" marB="0" anchor="ctr"/>
                </a:tc>
                <a:tc rowSpan="4">
                  <a:txBody>
                    <a:bodyPr/>
                    <a:lstStyle/>
                    <a:p>
                      <a:pPr algn="ctr" fontAlgn="ctr"/>
                      <a:r>
                        <a:rPr lang="en-ID" sz="1600" b="1" u="none" strike="noStrike" dirty="0">
                          <a:solidFill>
                            <a:schemeClr val="tx1"/>
                          </a:solidFill>
                          <a:effectLst/>
                          <a:latin typeface="Tw Cen MT" panose="020B0602020104020603" pitchFamily="34" charset="0"/>
                        </a:rPr>
                        <a:t>URAIAN</a:t>
                      </a:r>
                      <a:endParaRPr lang="en-ID" sz="1600" b="1" i="0" u="none" strike="noStrike" dirty="0">
                        <a:solidFill>
                          <a:schemeClr val="tx1"/>
                        </a:solidFill>
                        <a:effectLst/>
                        <a:latin typeface="Tw Cen MT" panose="020B0602020104020603" pitchFamily="34" charset="0"/>
                      </a:endParaRPr>
                    </a:p>
                  </a:txBody>
                  <a:tcPr marL="9525" marR="9525" marT="9525" marB="0" anchor="ctr"/>
                </a:tc>
                <a:tc rowSpan="4">
                  <a:txBody>
                    <a:bodyPr/>
                    <a:lstStyle/>
                    <a:p>
                      <a:pPr algn="ctr" fontAlgn="ctr"/>
                      <a:r>
                        <a:rPr lang="en-ID" sz="1600" b="1" u="none" strike="noStrike" dirty="0">
                          <a:solidFill>
                            <a:schemeClr val="tx1"/>
                          </a:solidFill>
                          <a:effectLst/>
                          <a:latin typeface="Tw Cen MT" panose="020B0602020104020603" pitchFamily="34" charset="0"/>
                        </a:rPr>
                        <a:t> ANGGARAN </a:t>
                      </a:r>
                      <a:endParaRPr lang="en-ID" sz="1600" b="1" i="0" u="none" strike="noStrike" dirty="0">
                        <a:solidFill>
                          <a:schemeClr val="tx1"/>
                        </a:solidFill>
                        <a:effectLst/>
                        <a:latin typeface="Tw Cen MT" panose="020B0602020104020603" pitchFamily="34" charset="0"/>
                      </a:endParaRPr>
                    </a:p>
                  </a:txBody>
                  <a:tcPr marL="9525" marR="9525" marT="9525" marB="0" anchor="ctr"/>
                </a:tc>
                <a:tc>
                  <a:txBody>
                    <a:bodyPr/>
                    <a:lstStyle/>
                    <a:p>
                      <a:pPr algn="ctr" fontAlgn="ctr"/>
                      <a:r>
                        <a:rPr lang="en-ID" sz="1600" b="1" u="none" strike="noStrike" dirty="0">
                          <a:solidFill>
                            <a:schemeClr val="tx1"/>
                          </a:solidFill>
                          <a:effectLst/>
                          <a:latin typeface="Tw Cen MT" panose="020B0602020104020603" pitchFamily="34" charset="0"/>
                        </a:rPr>
                        <a:t>FISIK</a:t>
                      </a:r>
                      <a:endParaRPr lang="en-ID" sz="1600" b="1" i="0" u="none" strike="noStrike" dirty="0">
                        <a:solidFill>
                          <a:schemeClr val="tx1"/>
                        </a:solidFill>
                        <a:effectLst/>
                        <a:latin typeface="Tw Cen MT" panose="020B0602020104020603" pitchFamily="34" charset="0"/>
                      </a:endParaRPr>
                    </a:p>
                  </a:txBody>
                  <a:tcPr marL="9525" marR="9525" marT="9525" marB="0" anchor="ctr"/>
                </a:tc>
                <a:tc gridSpan="2">
                  <a:txBody>
                    <a:bodyPr/>
                    <a:lstStyle/>
                    <a:p>
                      <a:pPr algn="ctr" fontAlgn="ctr"/>
                      <a:r>
                        <a:rPr lang="en-ID" sz="1600" b="1" u="none" strike="noStrike" dirty="0">
                          <a:solidFill>
                            <a:schemeClr val="tx1"/>
                          </a:solidFill>
                          <a:effectLst/>
                          <a:latin typeface="Tw Cen MT" panose="020B0602020104020603" pitchFamily="34" charset="0"/>
                        </a:rPr>
                        <a:t>KEUANGAN</a:t>
                      </a:r>
                      <a:endParaRPr lang="en-ID" sz="1600" b="1" i="0" u="none" strike="noStrike" dirty="0">
                        <a:solidFill>
                          <a:schemeClr val="tx1"/>
                        </a:solidFill>
                        <a:effectLst/>
                        <a:latin typeface="Tw Cen MT" panose="020B0602020104020603" pitchFamily="34" charset="0"/>
                      </a:endParaRPr>
                    </a:p>
                  </a:txBody>
                  <a:tcPr marL="9525" marR="9525" marT="9525" marB="0" anchor="ctr"/>
                </a:tc>
                <a:tc hMerge="1">
                  <a:txBody>
                    <a:bodyPr/>
                    <a:lstStyle/>
                    <a:p>
                      <a:endParaRPr lang="en-ID"/>
                    </a:p>
                  </a:txBody>
                  <a:tcPr/>
                </a:tc>
                <a:extLst>
                  <a:ext uri="{0D108BD9-81ED-4DB2-BD59-A6C34878D82A}">
                    <a16:rowId xmlns:a16="http://schemas.microsoft.com/office/drawing/2014/main" val="1202968668"/>
                  </a:ext>
                </a:extLst>
              </a:tr>
              <a:tr h="263021">
                <a:tc vMerge="1">
                  <a:txBody>
                    <a:bodyPr/>
                    <a:lstStyle/>
                    <a:p>
                      <a:endParaRPr lang="en-ID"/>
                    </a:p>
                  </a:txBody>
                  <a:tcPr/>
                </a:tc>
                <a:tc vMerge="1">
                  <a:txBody>
                    <a:bodyPr/>
                    <a:lstStyle/>
                    <a:p>
                      <a:endParaRPr lang="en-ID"/>
                    </a:p>
                  </a:txBody>
                  <a:tcPr/>
                </a:tc>
                <a:tc vMerge="1">
                  <a:txBody>
                    <a:bodyPr/>
                    <a:lstStyle/>
                    <a:p>
                      <a:endParaRPr lang="en-ID"/>
                    </a:p>
                  </a:txBody>
                  <a:tcPr/>
                </a:tc>
                <a:tc rowSpan="2">
                  <a:txBody>
                    <a:bodyPr/>
                    <a:lstStyle/>
                    <a:p>
                      <a:pPr algn="ctr" fontAlgn="ctr"/>
                      <a:r>
                        <a:rPr lang="en-ID" sz="1600" b="1" u="none" strike="noStrike" dirty="0" err="1">
                          <a:solidFill>
                            <a:schemeClr val="tx1"/>
                          </a:solidFill>
                          <a:effectLst/>
                          <a:latin typeface="Tw Cen MT" panose="020B0602020104020603" pitchFamily="34" charset="0"/>
                        </a:rPr>
                        <a:t>Realisasi</a:t>
                      </a:r>
                      <a:r>
                        <a:rPr lang="en-ID" sz="1600" b="1" u="none" strike="noStrike" dirty="0">
                          <a:solidFill>
                            <a:schemeClr val="tx1"/>
                          </a:solidFill>
                          <a:effectLst/>
                          <a:latin typeface="Tw Cen MT" panose="020B0602020104020603" pitchFamily="34" charset="0"/>
                        </a:rPr>
                        <a:t> s/d </a:t>
                      </a:r>
                      <a:r>
                        <a:rPr lang="en-ID" sz="1600" b="1" u="none" strike="noStrike" dirty="0" err="1">
                          <a:solidFill>
                            <a:schemeClr val="tx1"/>
                          </a:solidFill>
                          <a:effectLst/>
                          <a:latin typeface="Tw Cen MT" panose="020B0602020104020603" pitchFamily="34" charset="0"/>
                        </a:rPr>
                        <a:t>Bulan</a:t>
                      </a:r>
                      <a:r>
                        <a:rPr lang="en-ID" sz="1600" b="1" u="none" strike="noStrike" dirty="0">
                          <a:solidFill>
                            <a:schemeClr val="tx1"/>
                          </a:solidFill>
                          <a:effectLst/>
                          <a:latin typeface="Tw Cen MT" panose="020B0602020104020603" pitchFamily="34" charset="0"/>
                        </a:rPr>
                        <a:t> </a:t>
                      </a:r>
                      <a:r>
                        <a:rPr lang="en-ID" sz="1600" b="1" u="none" strike="noStrike" dirty="0" err="1">
                          <a:solidFill>
                            <a:schemeClr val="tx1"/>
                          </a:solidFill>
                          <a:effectLst/>
                          <a:latin typeface="Tw Cen MT" panose="020B0602020104020603" pitchFamily="34" charset="0"/>
                        </a:rPr>
                        <a:t>Ini</a:t>
                      </a:r>
                      <a:endParaRPr lang="en-ID" sz="1600" b="1" i="0" u="none" strike="noStrike" dirty="0">
                        <a:solidFill>
                          <a:schemeClr val="tx1"/>
                        </a:solidFill>
                        <a:effectLst/>
                        <a:latin typeface="Tw Cen MT" panose="020B0602020104020603" pitchFamily="34" charset="0"/>
                      </a:endParaRPr>
                    </a:p>
                  </a:txBody>
                  <a:tcPr marL="9525" marR="9525" marT="9525" marB="0" anchor="ctr"/>
                </a:tc>
                <a:tc gridSpan="2">
                  <a:txBody>
                    <a:bodyPr/>
                    <a:lstStyle/>
                    <a:p>
                      <a:pPr algn="ctr" fontAlgn="ctr"/>
                      <a:r>
                        <a:rPr lang="en-ID" sz="1600" b="1" u="none" strike="noStrike">
                          <a:solidFill>
                            <a:schemeClr val="tx1"/>
                          </a:solidFill>
                          <a:effectLst/>
                          <a:latin typeface="Tw Cen MT" panose="020B0602020104020603" pitchFamily="34" charset="0"/>
                        </a:rPr>
                        <a:t>Realisasi</a:t>
                      </a:r>
                      <a:endParaRPr lang="en-ID" sz="1600" b="1" i="0" u="none" strike="noStrike">
                        <a:solidFill>
                          <a:schemeClr val="tx1"/>
                        </a:solidFill>
                        <a:effectLst/>
                        <a:latin typeface="Tw Cen MT" panose="020B0602020104020603" pitchFamily="34" charset="0"/>
                      </a:endParaRPr>
                    </a:p>
                  </a:txBody>
                  <a:tcPr marL="9525" marR="9525" marT="9525" marB="0" anchor="ctr"/>
                </a:tc>
                <a:tc hMerge="1">
                  <a:txBody>
                    <a:bodyPr/>
                    <a:lstStyle/>
                    <a:p>
                      <a:endParaRPr lang="en-ID"/>
                    </a:p>
                  </a:txBody>
                  <a:tcPr/>
                </a:tc>
                <a:extLst>
                  <a:ext uri="{0D108BD9-81ED-4DB2-BD59-A6C34878D82A}">
                    <a16:rowId xmlns:a16="http://schemas.microsoft.com/office/drawing/2014/main" val="3390775788"/>
                  </a:ext>
                </a:extLst>
              </a:tr>
              <a:tr h="481744">
                <a:tc vMerge="1">
                  <a:txBody>
                    <a:bodyPr/>
                    <a:lstStyle/>
                    <a:p>
                      <a:endParaRPr lang="en-ID"/>
                    </a:p>
                  </a:txBody>
                  <a:tcPr/>
                </a:tc>
                <a:tc vMerge="1">
                  <a:txBody>
                    <a:bodyPr/>
                    <a:lstStyle/>
                    <a:p>
                      <a:endParaRPr lang="en-ID"/>
                    </a:p>
                  </a:txBody>
                  <a:tcPr/>
                </a:tc>
                <a:tc vMerge="1">
                  <a:txBody>
                    <a:bodyPr/>
                    <a:lstStyle/>
                    <a:p>
                      <a:endParaRPr lang="en-ID"/>
                    </a:p>
                  </a:txBody>
                  <a:tcPr/>
                </a:tc>
                <a:tc vMerge="1">
                  <a:txBody>
                    <a:bodyPr/>
                    <a:lstStyle/>
                    <a:p>
                      <a:endParaRPr lang="en-ID"/>
                    </a:p>
                  </a:txBody>
                  <a:tcPr/>
                </a:tc>
                <a:tc gridSpan="2">
                  <a:txBody>
                    <a:bodyPr/>
                    <a:lstStyle/>
                    <a:p>
                      <a:pPr algn="ctr" fontAlgn="ctr"/>
                      <a:r>
                        <a:rPr lang="en-ID" sz="1600" b="1" u="none" strike="noStrike" dirty="0">
                          <a:solidFill>
                            <a:schemeClr val="tx1"/>
                          </a:solidFill>
                          <a:effectLst/>
                          <a:latin typeface="Tw Cen MT" panose="020B0602020104020603" pitchFamily="34" charset="0"/>
                        </a:rPr>
                        <a:t>s/d </a:t>
                      </a:r>
                      <a:r>
                        <a:rPr lang="en-ID" sz="1600" b="1" u="none" strike="noStrike" dirty="0" err="1">
                          <a:solidFill>
                            <a:schemeClr val="tx1"/>
                          </a:solidFill>
                          <a:effectLst/>
                          <a:latin typeface="Tw Cen MT" panose="020B0602020104020603" pitchFamily="34" charset="0"/>
                        </a:rPr>
                        <a:t>Bulan</a:t>
                      </a:r>
                      <a:r>
                        <a:rPr lang="en-ID" sz="1600" b="1" u="none" strike="noStrike" dirty="0">
                          <a:solidFill>
                            <a:schemeClr val="tx1"/>
                          </a:solidFill>
                          <a:effectLst/>
                          <a:latin typeface="Tw Cen MT" panose="020B0602020104020603" pitchFamily="34" charset="0"/>
                        </a:rPr>
                        <a:t> </a:t>
                      </a:r>
                      <a:r>
                        <a:rPr lang="en-ID" sz="1600" b="1" u="none" strike="noStrike" dirty="0" err="1">
                          <a:solidFill>
                            <a:schemeClr val="tx1"/>
                          </a:solidFill>
                          <a:effectLst/>
                          <a:latin typeface="Tw Cen MT" panose="020B0602020104020603" pitchFamily="34" charset="0"/>
                        </a:rPr>
                        <a:t>Ini</a:t>
                      </a:r>
                      <a:endParaRPr lang="en-ID" sz="1600" b="1" i="0" u="none" strike="noStrike" dirty="0">
                        <a:solidFill>
                          <a:schemeClr val="tx1"/>
                        </a:solidFill>
                        <a:effectLst/>
                        <a:latin typeface="Tw Cen MT" panose="020B0602020104020603" pitchFamily="34" charset="0"/>
                      </a:endParaRPr>
                    </a:p>
                  </a:txBody>
                  <a:tcPr marL="9525" marR="9525" marT="9525" marB="0" anchor="ctr"/>
                </a:tc>
                <a:tc hMerge="1">
                  <a:txBody>
                    <a:bodyPr/>
                    <a:lstStyle/>
                    <a:p>
                      <a:endParaRPr lang="en-ID"/>
                    </a:p>
                  </a:txBody>
                  <a:tcPr/>
                </a:tc>
                <a:extLst>
                  <a:ext uri="{0D108BD9-81ED-4DB2-BD59-A6C34878D82A}">
                    <a16:rowId xmlns:a16="http://schemas.microsoft.com/office/drawing/2014/main" val="3821795102"/>
                  </a:ext>
                </a:extLst>
              </a:tr>
              <a:tr h="263021">
                <a:tc vMerge="1">
                  <a:txBody>
                    <a:bodyPr/>
                    <a:lstStyle/>
                    <a:p>
                      <a:endParaRPr lang="en-ID"/>
                    </a:p>
                  </a:txBody>
                  <a:tcPr/>
                </a:tc>
                <a:tc vMerge="1">
                  <a:txBody>
                    <a:bodyPr/>
                    <a:lstStyle/>
                    <a:p>
                      <a:endParaRPr lang="en-ID"/>
                    </a:p>
                  </a:txBody>
                  <a:tcPr/>
                </a:tc>
                <a:tc vMerge="1">
                  <a:txBody>
                    <a:bodyPr/>
                    <a:lstStyle/>
                    <a:p>
                      <a:endParaRPr lang="en-ID"/>
                    </a:p>
                  </a:txBody>
                  <a:tcPr/>
                </a:tc>
                <a:tc>
                  <a:txBody>
                    <a:bodyPr/>
                    <a:lstStyle/>
                    <a:p>
                      <a:pPr algn="ctr" fontAlgn="ctr"/>
                      <a:r>
                        <a:rPr lang="en-ID" sz="1600" b="1" u="none" strike="noStrike">
                          <a:solidFill>
                            <a:schemeClr val="tx1"/>
                          </a:solidFill>
                          <a:effectLst/>
                          <a:latin typeface="Tw Cen MT" panose="020B0602020104020603" pitchFamily="34" charset="0"/>
                        </a:rPr>
                        <a:t>K</a:t>
                      </a:r>
                      <a:endParaRPr lang="en-ID" sz="1600" b="1" i="0" u="none" strike="noStrike">
                        <a:solidFill>
                          <a:schemeClr val="tx1"/>
                        </a:solidFill>
                        <a:effectLst/>
                        <a:latin typeface="Tw Cen MT" panose="020B0602020104020603" pitchFamily="34" charset="0"/>
                      </a:endParaRPr>
                    </a:p>
                  </a:txBody>
                  <a:tcPr marL="9525" marR="9525" marT="9525" marB="0" anchor="ctr"/>
                </a:tc>
                <a:tc>
                  <a:txBody>
                    <a:bodyPr/>
                    <a:lstStyle/>
                    <a:p>
                      <a:pPr algn="ctr" fontAlgn="ctr"/>
                      <a:r>
                        <a:rPr lang="en-ID" sz="1600" b="1" u="none" strike="noStrike">
                          <a:solidFill>
                            <a:schemeClr val="tx1"/>
                          </a:solidFill>
                          <a:effectLst/>
                          <a:latin typeface="Tw Cen MT" panose="020B0602020104020603" pitchFamily="34" charset="0"/>
                        </a:rPr>
                        <a:t>K</a:t>
                      </a:r>
                      <a:endParaRPr lang="en-ID" sz="1600" b="1" i="0" u="none" strike="noStrike">
                        <a:solidFill>
                          <a:schemeClr val="tx1"/>
                        </a:solidFill>
                        <a:effectLst/>
                        <a:latin typeface="Tw Cen MT" panose="020B0602020104020603" pitchFamily="34" charset="0"/>
                      </a:endParaRPr>
                    </a:p>
                  </a:txBody>
                  <a:tcPr marL="9525" marR="9525" marT="9525" marB="0" anchor="ctr"/>
                </a:tc>
                <a:tc>
                  <a:txBody>
                    <a:bodyPr/>
                    <a:lstStyle/>
                    <a:p>
                      <a:pPr algn="ctr" fontAlgn="ctr"/>
                      <a:r>
                        <a:rPr lang="en-ID" sz="1600" b="1" u="none" strike="noStrike" dirty="0">
                          <a:solidFill>
                            <a:schemeClr val="tx1"/>
                          </a:solidFill>
                          <a:effectLst/>
                          <a:latin typeface="Tw Cen MT" panose="020B0602020104020603" pitchFamily="34" charset="0"/>
                        </a:rPr>
                        <a:t>Rp</a:t>
                      </a:r>
                      <a:endParaRPr lang="en-ID" sz="1600" b="1" i="0" u="none" strike="noStrike" dirty="0">
                        <a:solidFill>
                          <a:schemeClr val="tx1"/>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604292634"/>
                  </a:ext>
                </a:extLst>
              </a:tr>
              <a:tr h="789063">
                <a:tc>
                  <a:txBody>
                    <a:bodyPr/>
                    <a:lstStyle/>
                    <a:p>
                      <a:pPr algn="ctr" fontAlgn="ctr"/>
                      <a:r>
                        <a:rPr lang="en-ID" sz="1600" u="none" strike="noStrike" dirty="0">
                          <a:solidFill>
                            <a:schemeClr val="tx1"/>
                          </a:solidFill>
                          <a:effectLst/>
                          <a:latin typeface="Tw Cen MT" panose="020B0602020104020603" pitchFamily="34" charset="0"/>
                        </a:rPr>
                        <a:t>K</a:t>
                      </a:r>
                      <a:endParaRPr lang="en-ID" sz="1600" b="0" i="0" u="none" strike="noStrike" dirty="0">
                        <a:solidFill>
                          <a:schemeClr val="tx1"/>
                        </a:solidFill>
                        <a:effectLst/>
                        <a:latin typeface="Tw Cen MT" panose="020B0602020104020603" pitchFamily="34" charset="0"/>
                      </a:endParaRPr>
                    </a:p>
                  </a:txBody>
                  <a:tcPr marL="9525" marR="9525" marT="9525" marB="0" anchor="ctr"/>
                </a:tc>
                <a:tc>
                  <a:txBody>
                    <a:bodyPr/>
                    <a:lstStyle/>
                    <a:p>
                      <a:pPr algn="l" fontAlgn="ctr"/>
                      <a:r>
                        <a:rPr lang="en-ID" sz="1600" u="none" strike="noStrike">
                          <a:effectLst/>
                          <a:latin typeface="Tw Cen MT" panose="020B0602020104020603" pitchFamily="34" charset="0"/>
                        </a:rPr>
                        <a:t>Penyediaan Layanan Kesehatan Untuk UkP Rujukan, UKM dan UKM Rujukan Tingkat Daerah Provinsi</a:t>
                      </a:r>
                      <a:endParaRPr lang="en-ID"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r" fontAlgn="ctr"/>
                      <a:r>
                        <a:rPr lang="en-ID" sz="1600" u="none" strike="noStrike">
                          <a:effectLst/>
                          <a:latin typeface="Tw Cen MT" panose="020B0602020104020603" pitchFamily="34" charset="0"/>
                        </a:rPr>
                        <a:t>        38.100.000.000 </a:t>
                      </a:r>
                      <a:endParaRPr lang="en-ID"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1600" u="none" strike="noStrike">
                          <a:effectLst/>
                          <a:latin typeface="Tw Cen MT" panose="020B0602020104020603" pitchFamily="34" charset="0"/>
                        </a:rPr>
                        <a:t>75,13</a:t>
                      </a:r>
                      <a:endParaRPr lang="en-ID"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1600" u="none" strike="noStrike">
                          <a:effectLst/>
                          <a:latin typeface="Tw Cen MT" panose="020B0602020104020603" pitchFamily="34" charset="0"/>
                        </a:rPr>
                        <a:t>59,96</a:t>
                      </a:r>
                      <a:endParaRPr lang="en-ID"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r" fontAlgn="ctr"/>
                      <a:r>
                        <a:rPr lang="en-ID" sz="1600" u="none" strike="noStrike">
                          <a:effectLst/>
                          <a:latin typeface="Tw Cen MT" panose="020B0602020104020603" pitchFamily="34" charset="0"/>
                        </a:rPr>
                        <a:t>       22.845.819.519 </a:t>
                      </a:r>
                      <a:endParaRPr lang="en-ID" sz="16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3609657745"/>
                  </a:ext>
                </a:extLst>
              </a:tr>
              <a:tr h="263021">
                <a:tc>
                  <a:txBody>
                    <a:bodyPr/>
                    <a:lstStyle/>
                    <a:p>
                      <a:pPr algn="ctr" fontAlgn="ctr"/>
                      <a:r>
                        <a:rPr lang="en-ID" sz="1600" u="none" strike="noStrike">
                          <a:solidFill>
                            <a:schemeClr val="tx1"/>
                          </a:solidFill>
                          <a:effectLst/>
                          <a:latin typeface="Tw Cen MT" panose="020B0602020104020603" pitchFamily="34" charset="0"/>
                        </a:rPr>
                        <a:t>SK</a:t>
                      </a:r>
                      <a:endParaRPr lang="en-ID" sz="1600" b="0" i="0" u="none" strike="noStrike">
                        <a:solidFill>
                          <a:schemeClr val="tx1"/>
                        </a:solidFill>
                        <a:effectLst/>
                        <a:latin typeface="Tw Cen MT" panose="020B0602020104020603" pitchFamily="34" charset="0"/>
                      </a:endParaRPr>
                    </a:p>
                  </a:txBody>
                  <a:tcPr marL="9525" marR="9525" marT="9525" marB="0" anchor="ctr"/>
                </a:tc>
                <a:tc>
                  <a:txBody>
                    <a:bodyPr/>
                    <a:lstStyle/>
                    <a:p>
                      <a:pPr algn="l" fontAlgn="ctr"/>
                      <a:r>
                        <a:rPr lang="en-ID" sz="1600" u="none" strike="noStrike">
                          <a:effectLst/>
                          <a:latin typeface="Tw Cen MT" panose="020B0602020104020603" pitchFamily="34" charset="0"/>
                        </a:rPr>
                        <a:t>Operasional Pelayanan Rumah Sakit **</a:t>
                      </a:r>
                      <a:endParaRPr lang="en-ID"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r" fontAlgn="ctr"/>
                      <a:r>
                        <a:rPr lang="en-ID" sz="1600" u="none" strike="noStrike">
                          <a:effectLst/>
                          <a:latin typeface="Tw Cen MT" panose="020B0602020104020603" pitchFamily="34" charset="0"/>
                        </a:rPr>
                        <a:t>        38.100.000.000 </a:t>
                      </a:r>
                      <a:endParaRPr lang="en-ID"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1600" u="none" strike="noStrike">
                          <a:effectLst/>
                          <a:latin typeface="Tw Cen MT" panose="020B0602020104020603" pitchFamily="34" charset="0"/>
                        </a:rPr>
                        <a:t>75,13</a:t>
                      </a:r>
                      <a:endParaRPr lang="en-ID"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1600" u="none" strike="noStrike">
                          <a:effectLst/>
                          <a:latin typeface="Tw Cen MT" panose="020B0602020104020603" pitchFamily="34" charset="0"/>
                        </a:rPr>
                        <a:t>59,96</a:t>
                      </a:r>
                      <a:endParaRPr lang="en-ID"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r" fontAlgn="ctr"/>
                      <a:r>
                        <a:rPr lang="en-ID" sz="1600" u="none" strike="noStrike">
                          <a:effectLst/>
                          <a:latin typeface="Tw Cen MT" panose="020B0602020104020603" pitchFamily="34" charset="0"/>
                        </a:rPr>
                        <a:t>       22.845.819.519 </a:t>
                      </a:r>
                      <a:endParaRPr lang="en-ID" sz="16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3256340340"/>
                  </a:ext>
                </a:extLst>
              </a:tr>
              <a:tr h="789063">
                <a:tc>
                  <a:txBody>
                    <a:bodyPr/>
                    <a:lstStyle/>
                    <a:p>
                      <a:pPr algn="ctr" fontAlgn="ctr"/>
                      <a:r>
                        <a:rPr lang="en-ID" sz="1600" u="none" strike="noStrike" dirty="0">
                          <a:solidFill>
                            <a:schemeClr val="tx1"/>
                          </a:solidFill>
                          <a:effectLst/>
                          <a:latin typeface="Tw Cen MT" panose="020B0602020104020603" pitchFamily="34" charset="0"/>
                        </a:rPr>
                        <a:t>K</a:t>
                      </a:r>
                      <a:endParaRPr lang="en-ID" sz="1600" b="0" i="0" u="none" strike="noStrike" dirty="0">
                        <a:solidFill>
                          <a:schemeClr val="tx1"/>
                        </a:solidFill>
                        <a:effectLst/>
                        <a:latin typeface="Tw Cen MT" panose="020B0602020104020603" pitchFamily="34" charset="0"/>
                      </a:endParaRPr>
                    </a:p>
                  </a:txBody>
                  <a:tcPr marL="9525" marR="9525" marT="9525" marB="0" anchor="ctr"/>
                </a:tc>
                <a:tc>
                  <a:txBody>
                    <a:bodyPr/>
                    <a:lstStyle/>
                    <a:p>
                      <a:pPr algn="l" fontAlgn="ctr"/>
                      <a:r>
                        <a:rPr lang="en-ID" sz="1600" u="none" strike="noStrike">
                          <a:effectLst/>
                          <a:latin typeface="Tw Cen MT" panose="020B0602020104020603" pitchFamily="34" charset="0"/>
                        </a:rPr>
                        <a:t>Penerbitan Izin Rumah Sakit kelas B dan Fasilitas Pelayanan Kesehatan Tingkat Daerah Provinsi</a:t>
                      </a:r>
                      <a:endParaRPr lang="en-ID"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r" fontAlgn="ctr"/>
                      <a:r>
                        <a:rPr lang="en-ID" sz="1600" u="none" strike="noStrike">
                          <a:effectLst/>
                          <a:latin typeface="Tw Cen MT" panose="020B0602020104020603" pitchFamily="34" charset="0"/>
                        </a:rPr>
                        <a:t>            825.000.000 </a:t>
                      </a:r>
                      <a:endParaRPr lang="en-ID"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1600" u="none" strike="noStrike">
                          <a:effectLst/>
                          <a:latin typeface="Tw Cen MT" panose="020B0602020104020603" pitchFamily="34" charset="0"/>
                        </a:rPr>
                        <a:t>74,97</a:t>
                      </a:r>
                      <a:endParaRPr lang="en-ID"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1600" u="none" strike="noStrike">
                          <a:effectLst/>
                          <a:latin typeface="Tw Cen MT" panose="020B0602020104020603" pitchFamily="34" charset="0"/>
                        </a:rPr>
                        <a:t>59,28</a:t>
                      </a:r>
                      <a:endParaRPr lang="en-ID"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r" fontAlgn="ctr"/>
                      <a:r>
                        <a:rPr lang="en-ID" sz="1600" u="none" strike="noStrike" dirty="0">
                          <a:effectLst/>
                          <a:latin typeface="Tw Cen MT" panose="020B0602020104020603" pitchFamily="34" charset="0"/>
                        </a:rPr>
                        <a:t>            489.074.969 </a:t>
                      </a:r>
                      <a:endParaRPr lang="en-ID" sz="16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254926521"/>
                  </a:ext>
                </a:extLst>
              </a:tr>
              <a:tr h="263021">
                <a:tc>
                  <a:txBody>
                    <a:bodyPr/>
                    <a:lstStyle/>
                    <a:p>
                      <a:pPr algn="ctr" fontAlgn="ctr"/>
                      <a:r>
                        <a:rPr lang="en-ID" sz="1600" u="none" strike="noStrike" dirty="0">
                          <a:solidFill>
                            <a:schemeClr val="tx1"/>
                          </a:solidFill>
                          <a:effectLst/>
                          <a:latin typeface="Tw Cen MT" panose="020B0602020104020603" pitchFamily="34" charset="0"/>
                        </a:rPr>
                        <a:t>SK</a:t>
                      </a:r>
                      <a:endParaRPr lang="en-ID" sz="1600" b="0" i="0" u="none" strike="noStrike" dirty="0">
                        <a:solidFill>
                          <a:schemeClr val="tx1"/>
                        </a:solidFill>
                        <a:effectLst/>
                        <a:latin typeface="Tw Cen MT" panose="020B0602020104020603" pitchFamily="34" charset="0"/>
                      </a:endParaRPr>
                    </a:p>
                  </a:txBody>
                  <a:tcPr marL="9525" marR="9525" marT="9525" marB="0" anchor="ctr"/>
                </a:tc>
                <a:tc>
                  <a:txBody>
                    <a:bodyPr/>
                    <a:lstStyle/>
                    <a:p>
                      <a:pPr algn="l" fontAlgn="ctr"/>
                      <a:r>
                        <a:rPr lang="fi-FI" sz="1600" u="none" strike="noStrike">
                          <a:effectLst/>
                          <a:latin typeface="Tw Cen MT" panose="020B0602020104020603" pitchFamily="34" charset="0"/>
                        </a:rPr>
                        <a:t>Peningkatan Tata Kelola Rumah Sakit **</a:t>
                      </a:r>
                      <a:endParaRPr lang="fi-FI"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r" fontAlgn="ctr"/>
                      <a:r>
                        <a:rPr lang="en-ID" sz="1600" u="none" strike="noStrike">
                          <a:effectLst/>
                          <a:latin typeface="Tw Cen MT" panose="020B0602020104020603" pitchFamily="34" charset="0"/>
                        </a:rPr>
                        <a:t>            825.000.000 </a:t>
                      </a:r>
                      <a:endParaRPr lang="en-ID"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1600" u="none" strike="noStrike">
                          <a:effectLst/>
                          <a:latin typeface="Tw Cen MT" panose="020B0602020104020603" pitchFamily="34" charset="0"/>
                        </a:rPr>
                        <a:t>74,97</a:t>
                      </a:r>
                      <a:endParaRPr lang="en-ID"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1600" u="none" strike="noStrike">
                          <a:effectLst/>
                          <a:latin typeface="Tw Cen MT" panose="020B0602020104020603" pitchFamily="34" charset="0"/>
                        </a:rPr>
                        <a:t>59,28</a:t>
                      </a:r>
                      <a:endParaRPr lang="en-ID"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r" fontAlgn="ctr"/>
                      <a:r>
                        <a:rPr lang="en-ID" sz="1600" u="none" strike="noStrike">
                          <a:effectLst/>
                          <a:latin typeface="Tw Cen MT" panose="020B0602020104020603" pitchFamily="34" charset="0"/>
                        </a:rPr>
                        <a:t>            489.074.969 </a:t>
                      </a:r>
                      <a:endParaRPr lang="en-ID" sz="16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843686212"/>
                  </a:ext>
                </a:extLst>
              </a:tr>
              <a:tr h="526042">
                <a:tc>
                  <a:txBody>
                    <a:bodyPr/>
                    <a:lstStyle/>
                    <a:p>
                      <a:pPr algn="ctr" fontAlgn="ctr"/>
                      <a:r>
                        <a:rPr lang="en-ID" sz="1600" u="none" strike="noStrike" dirty="0">
                          <a:solidFill>
                            <a:schemeClr val="tx1"/>
                          </a:solidFill>
                          <a:effectLst/>
                          <a:latin typeface="Tw Cen MT" panose="020B0602020104020603" pitchFamily="34" charset="0"/>
                        </a:rPr>
                        <a:t>P</a:t>
                      </a:r>
                      <a:endParaRPr lang="en-ID" sz="1600" b="1" i="0" u="none" strike="noStrike" dirty="0">
                        <a:solidFill>
                          <a:schemeClr val="tx1"/>
                        </a:solidFill>
                        <a:effectLst/>
                        <a:latin typeface="Tw Cen MT" panose="020B0602020104020603" pitchFamily="34" charset="0"/>
                      </a:endParaRPr>
                    </a:p>
                  </a:txBody>
                  <a:tcPr marL="9525" marR="9525" marT="9525" marB="0" anchor="ctr"/>
                </a:tc>
                <a:tc>
                  <a:txBody>
                    <a:bodyPr/>
                    <a:lstStyle/>
                    <a:p>
                      <a:pPr algn="l" fontAlgn="ctr"/>
                      <a:r>
                        <a:rPr lang="en-ID" sz="1600" u="none" strike="noStrike">
                          <a:effectLst/>
                          <a:latin typeface="Tw Cen MT" panose="020B0602020104020603" pitchFamily="34" charset="0"/>
                        </a:rPr>
                        <a:t>PROGRAM PEMBERDAYAAN MASYARAKAT BIDANG KESEHATAN</a:t>
                      </a:r>
                      <a:endParaRPr lang="en-ID" sz="1600" b="1" i="0" u="none" strike="noStrike">
                        <a:solidFill>
                          <a:srgbClr val="000000"/>
                        </a:solidFill>
                        <a:effectLst/>
                        <a:latin typeface="Tw Cen MT" panose="020B0602020104020603" pitchFamily="34" charset="0"/>
                      </a:endParaRPr>
                    </a:p>
                  </a:txBody>
                  <a:tcPr marL="9525" marR="9525" marT="9525" marB="0" anchor="ctr"/>
                </a:tc>
                <a:tc>
                  <a:txBody>
                    <a:bodyPr/>
                    <a:lstStyle/>
                    <a:p>
                      <a:pPr algn="r" fontAlgn="ctr"/>
                      <a:r>
                        <a:rPr lang="en-ID" sz="1600" u="none" strike="noStrike">
                          <a:effectLst/>
                          <a:latin typeface="Tw Cen MT" panose="020B0602020104020603" pitchFamily="34" charset="0"/>
                        </a:rPr>
                        <a:t>            140.000.000 </a:t>
                      </a:r>
                      <a:endParaRPr lang="en-ID" sz="16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1600" u="none" strike="noStrike">
                          <a:effectLst/>
                          <a:latin typeface="Tw Cen MT" panose="020B0602020104020603" pitchFamily="34" charset="0"/>
                        </a:rPr>
                        <a:t>74,97</a:t>
                      </a:r>
                      <a:endParaRPr lang="en-ID" sz="16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1600" u="none" strike="noStrike">
                          <a:effectLst/>
                          <a:latin typeface="Tw Cen MT" panose="020B0602020104020603" pitchFamily="34" charset="0"/>
                        </a:rPr>
                        <a:t>62,07</a:t>
                      </a:r>
                      <a:endParaRPr lang="en-ID" sz="1600" b="1" i="0" u="none" strike="noStrike">
                        <a:solidFill>
                          <a:srgbClr val="000000"/>
                        </a:solidFill>
                        <a:effectLst/>
                        <a:latin typeface="Tw Cen MT" panose="020B0602020104020603" pitchFamily="34" charset="0"/>
                      </a:endParaRPr>
                    </a:p>
                  </a:txBody>
                  <a:tcPr marL="9525" marR="9525" marT="9525" marB="0" anchor="ctr"/>
                </a:tc>
                <a:tc>
                  <a:txBody>
                    <a:bodyPr/>
                    <a:lstStyle/>
                    <a:p>
                      <a:pPr algn="r" fontAlgn="ctr"/>
                      <a:r>
                        <a:rPr lang="en-ID" sz="1600" u="none" strike="noStrike">
                          <a:effectLst/>
                          <a:latin typeface="Tw Cen MT" panose="020B0602020104020603" pitchFamily="34" charset="0"/>
                        </a:rPr>
                        <a:t>             86.900.884 </a:t>
                      </a:r>
                      <a:endParaRPr lang="en-ID" sz="1600" b="1"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1240570974"/>
                  </a:ext>
                </a:extLst>
              </a:tr>
              <a:tr h="789063">
                <a:tc>
                  <a:txBody>
                    <a:bodyPr/>
                    <a:lstStyle/>
                    <a:p>
                      <a:pPr algn="ctr" fontAlgn="ctr"/>
                      <a:r>
                        <a:rPr lang="en-ID" sz="1600" u="none" strike="noStrike" dirty="0">
                          <a:solidFill>
                            <a:schemeClr val="tx1"/>
                          </a:solidFill>
                          <a:effectLst/>
                          <a:latin typeface="Tw Cen MT" panose="020B0602020104020603" pitchFamily="34" charset="0"/>
                        </a:rPr>
                        <a:t>K</a:t>
                      </a:r>
                      <a:endParaRPr lang="en-ID" sz="1600" b="0" i="0" u="none" strike="noStrike" dirty="0">
                        <a:solidFill>
                          <a:schemeClr val="tx1"/>
                        </a:solidFill>
                        <a:effectLst/>
                        <a:latin typeface="Tw Cen MT" panose="020B0602020104020603" pitchFamily="34" charset="0"/>
                      </a:endParaRPr>
                    </a:p>
                  </a:txBody>
                  <a:tcPr marL="9525" marR="9525" marT="9525" marB="0" anchor="ctr"/>
                </a:tc>
                <a:tc>
                  <a:txBody>
                    <a:bodyPr/>
                    <a:lstStyle/>
                    <a:p>
                      <a:pPr algn="l" fontAlgn="ctr"/>
                      <a:r>
                        <a:rPr lang="en-ID" sz="1600" u="none" strike="noStrike">
                          <a:effectLst/>
                          <a:latin typeface="Tw Cen MT" panose="020B0602020104020603" pitchFamily="34" charset="0"/>
                        </a:rPr>
                        <a:t>Advokasi, Pemberdayaan,Kemitraan, Peningkatan Peran serta Masyarakat dan Llintas Sektor Tingkat Daerah Provinsi</a:t>
                      </a:r>
                      <a:endParaRPr lang="en-ID"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r" fontAlgn="ctr"/>
                      <a:r>
                        <a:rPr lang="en-ID" sz="1600" u="none" strike="noStrike" dirty="0">
                          <a:effectLst/>
                          <a:latin typeface="Tw Cen MT" panose="020B0602020104020603" pitchFamily="34" charset="0"/>
                        </a:rPr>
                        <a:t>            140.000.000 </a:t>
                      </a:r>
                      <a:endParaRPr lang="en-ID"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1600" u="none" strike="noStrike">
                          <a:effectLst/>
                          <a:latin typeface="Tw Cen MT" panose="020B0602020104020603" pitchFamily="34" charset="0"/>
                        </a:rPr>
                        <a:t>74,97</a:t>
                      </a:r>
                      <a:endParaRPr lang="en-ID"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1600" u="none" strike="noStrike">
                          <a:effectLst/>
                          <a:latin typeface="Tw Cen MT" panose="020B0602020104020603" pitchFamily="34" charset="0"/>
                        </a:rPr>
                        <a:t>62,07</a:t>
                      </a:r>
                      <a:endParaRPr lang="en-ID"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r" fontAlgn="ctr"/>
                      <a:r>
                        <a:rPr lang="en-ID" sz="1600" u="none" strike="noStrike" dirty="0">
                          <a:effectLst/>
                          <a:latin typeface="Tw Cen MT" panose="020B0602020104020603" pitchFamily="34" charset="0"/>
                        </a:rPr>
                        <a:t>              86.900.884 </a:t>
                      </a:r>
                      <a:endParaRPr lang="en-ID" sz="16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019856946"/>
                  </a:ext>
                </a:extLst>
              </a:tr>
              <a:tr h="1052084">
                <a:tc>
                  <a:txBody>
                    <a:bodyPr/>
                    <a:lstStyle/>
                    <a:p>
                      <a:pPr algn="ctr" fontAlgn="ctr"/>
                      <a:r>
                        <a:rPr lang="en-ID" sz="1600" u="none" strike="noStrike" dirty="0">
                          <a:solidFill>
                            <a:schemeClr val="tx1"/>
                          </a:solidFill>
                          <a:effectLst/>
                          <a:latin typeface="Tw Cen MT" panose="020B0602020104020603" pitchFamily="34" charset="0"/>
                        </a:rPr>
                        <a:t>SK</a:t>
                      </a:r>
                      <a:endParaRPr lang="en-ID" sz="1600" b="0" i="0" u="none" strike="noStrike" dirty="0">
                        <a:solidFill>
                          <a:schemeClr val="tx1"/>
                        </a:solidFill>
                        <a:effectLst/>
                        <a:latin typeface="Tw Cen MT" panose="020B0602020104020603" pitchFamily="34" charset="0"/>
                      </a:endParaRPr>
                    </a:p>
                  </a:txBody>
                  <a:tcPr marL="9525" marR="9525" marT="9525" marB="0" anchor="ctr"/>
                </a:tc>
                <a:tc>
                  <a:txBody>
                    <a:bodyPr/>
                    <a:lstStyle/>
                    <a:p>
                      <a:pPr algn="l" fontAlgn="ctr"/>
                      <a:r>
                        <a:rPr lang="en-ID" sz="1600" u="none" strike="noStrike">
                          <a:effectLst/>
                          <a:latin typeface="Tw Cen MT" panose="020B0602020104020603" pitchFamily="34" charset="0"/>
                        </a:rPr>
                        <a:t>Peningkatan Upaya Advokasi Kesehatan, Pemberdayaan, Penggalangan Kemitraan, Peran serta Masyarakat dan Lintas Sektor Tingkat Daerah Provinsi **</a:t>
                      </a:r>
                      <a:endParaRPr lang="en-ID"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r" fontAlgn="ctr"/>
                      <a:r>
                        <a:rPr lang="en-ID" sz="1600" u="none" strike="noStrike">
                          <a:effectLst/>
                          <a:latin typeface="Tw Cen MT" panose="020B0602020104020603" pitchFamily="34" charset="0"/>
                        </a:rPr>
                        <a:t>            140.000.000 </a:t>
                      </a:r>
                      <a:endParaRPr lang="en-ID"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1600" u="none" strike="noStrike">
                          <a:effectLst/>
                          <a:latin typeface="Tw Cen MT" panose="020B0602020104020603" pitchFamily="34" charset="0"/>
                        </a:rPr>
                        <a:t>74,97</a:t>
                      </a:r>
                      <a:endParaRPr lang="en-ID"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1600" u="none" strike="noStrike">
                          <a:effectLst/>
                          <a:latin typeface="Tw Cen MT" panose="020B0602020104020603" pitchFamily="34" charset="0"/>
                        </a:rPr>
                        <a:t>62,07</a:t>
                      </a:r>
                      <a:endParaRPr lang="en-ID"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r" fontAlgn="ctr"/>
                      <a:r>
                        <a:rPr lang="en-ID" sz="1600" u="none" strike="noStrike" dirty="0">
                          <a:effectLst/>
                          <a:latin typeface="Tw Cen MT" panose="020B0602020104020603" pitchFamily="34" charset="0"/>
                        </a:rPr>
                        <a:t>              86.900.884 </a:t>
                      </a:r>
                      <a:endParaRPr lang="en-ID" sz="16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957856705"/>
                  </a:ext>
                </a:extLst>
              </a:tr>
            </a:tbl>
          </a:graphicData>
        </a:graphic>
      </p:graphicFrame>
    </p:spTree>
    <p:extLst>
      <p:ext uri="{BB962C8B-B14F-4D97-AF65-F5344CB8AC3E}">
        <p14:creationId xmlns:p14="http://schemas.microsoft.com/office/powerpoint/2010/main" val="34474555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081A0C3E-7A5E-41F6-A06A-CE303648FE75}"/>
              </a:ext>
            </a:extLst>
          </p:cNvPr>
          <p:cNvGraphicFramePr>
            <a:graphicFrameLocks noGrp="1"/>
          </p:cNvGraphicFramePr>
          <p:nvPr/>
        </p:nvGraphicFramePr>
        <p:xfrm>
          <a:off x="406101" y="800827"/>
          <a:ext cx="7560029" cy="5687235"/>
        </p:xfrm>
        <a:graphic>
          <a:graphicData uri="http://schemas.openxmlformats.org/drawingml/2006/table">
            <a:tbl>
              <a:tblPr firstRow="1" firstCol="1" bandRow="1">
                <a:tableStyleId>{B301B821-A1FF-4177-AEE7-76D212191A09}</a:tableStyleId>
              </a:tblPr>
              <a:tblGrid>
                <a:gridCol w="408402">
                  <a:extLst>
                    <a:ext uri="{9D8B030D-6E8A-4147-A177-3AD203B41FA5}">
                      <a16:colId xmlns:a16="http://schemas.microsoft.com/office/drawing/2014/main" val="20000"/>
                    </a:ext>
                  </a:extLst>
                </a:gridCol>
                <a:gridCol w="1871438">
                  <a:extLst>
                    <a:ext uri="{9D8B030D-6E8A-4147-A177-3AD203B41FA5}">
                      <a16:colId xmlns:a16="http://schemas.microsoft.com/office/drawing/2014/main" val="20001"/>
                    </a:ext>
                  </a:extLst>
                </a:gridCol>
                <a:gridCol w="1117857">
                  <a:extLst>
                    <a:ext uri="{9D8B030D-6E8A-4147-A177-3AD203B41FA5}">
                      <a16:colId xmlns:a16="http://schemas.microsoft.com/office/drawing/2014/main" val="20002"/>
                    </a:ext>
                  </a:extLst>
                </a:gridCol>
                <a:gridCol w="670713">
                  <a:extLst>
                    <a:ext uri="{9D8B030D-6E8A-4147-A177-3AD203B41FA5}">
                      <a16:colId xmlns:a16="http://schemas.microsoft.com/office/drawing/2014/main" val="20003"/>
                    </a:ext>
                  </a:extLst>
                </a:gridCol>
                <a:gridCol w="670713">
                  <a:extLst>
                    <a:ext uri="{9D8B030D-6E8A-4147-A177-3AD203B41FA5}">
                      <a16:colId xmlns:a16="http://schemas.microsoft.com/office/drawing/2014/main" val="1826487151"/>
                    </a:ext>
                  </a:extLst>
                </a:gridCol>
                <a:gridCol w="670713">
                  <a:extLst>
                    <a:ext uri="{9D8B030D-6E8A-4147-A177-3AD203B41FA5}">
                      <a16:colId xmlns:a16="http://schemas.microsoft.com/office/drawing/2014/main" val="2806542688"/>
                    </a:ext>
                  </a:extLst>
                </a:gridCol>
                <a:gridCol w="716731">
                  <a:extLst>
                    <a:ext uri="{9D8B030D-6E8A-4147-A177-3AD203B41FA5}">
                      <a16:colId xmlns:a16="http://schemas.microsoft.com/office/drawing/2014/main" val="2576603173"/>
                    </a:ext>
                  </a:extLst>
                </a:gridCol>
                <a:gridCol w="716731">
                  <a:extLst>
                    <a:ext uri="{9D8B030D-6E8A-4147-A177-3AD203B41FA5}">
                      <a16:colId xmlns:a16="http://schemas.microsoft.com/office/drawing/2014/main" val="4026781701"/>
                    </a:ext>
                  </a:extLst>
                </a:gridCol>
                <a:gridCol w="716731">
                  <a:extLst>
                    <a:ext uri="{9D8B030D-6E8A-4147-A177-3AD203B41FA5}">
                      <a16:colId xmlns:a16="http://schemas.microsoft.com/office/drawing/2014/main" val="3217367926"/>
                    </a:ext>
                  </a:extLst>
                </a:gridCol>
              </a:tblGrid>
              <a:tr h="223938">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gridSpan="3">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gridSpan="3">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223938">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panose="020B0602020104020603" pitchFamily="34" charset="0"/>
                        </a:rPr>
                        <a:t>JUL</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AGS</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SEP</a:t>
                      </a:r>
                    </a:p>
                  </a:txBody>
                  <a:tcPr marL="0" marR="0" marT="0" marB="0" anchor="ctr"/>
                </a:tc>
                <a:tc>
                  <a:txBody>
                    <a:bodyPr/>
                    <a:lstStyle/>
                    <a:p>
                      <a:pPr algn="ctr" fontAlgn="ctr"/>
                      <a:r>
                        <a:rPr lang="en-US" sz="1400" b="1" u="none" strike="noStrike" dirty="0">
                          <a:effectLst/>
                          <a:latin typeface="Tw Cen MT" panose="020B0602020104020603" pitchFamily="34" charset="0"/>
                        </a:rPr>
                        <a:t>JUL</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AGS</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SEP</a:t>
                      </a:r>
                    </a:p>
                  </a:txBody>
                  <a:tcPr marL="0" marR="0" marT="0" marB="0" anchor="ctr"/>
                </a:tc>
                <a:extLst>
                  <a:ext uri="{0D108BD9-81ED-4DB2-BD59-A6C34878D82A}">
                    <a16:rowId xmlns:a16="http://schemas.microsoft.com/office/drawing/2014/main" val="10001"/>
                  </a:ext>
                </a:extLst>
              </a:tr>
              <a:tr h="447877">
                <a:tc>
                  <a:txBody>
                    <a:bodyPr/>
                    <a:lstStyle/>
                    <a:p>
                      <a:pPr algn="ctr" fontAlgn="t"/>
                      <a:r>
                        <a:rPr lang="en-US" sz="1400" u="none" strike="noStrike" dirty="0">
                          <a:effectLst/>
                          <a:latin typeface="Tw Cen MT" panose="020B0602020104020603" pitchFamily="34" charset="0"/>
                        </a:rPr>
                        <a:t>1.</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nl-NL" sz="1400" u="none" strike="noStrike" dirty="0">
                          <a:effectLst/>
                          <a:latin typeface="Tw Cen MT" panose="020B0602020104020603" pitchFamily="34" charset="0"/>
                        </a:rPr>
                        <a:t>Kemampuan menangani   life saving anak dan dewasa</a:t>
                      </a:r>
                      <a:endParaRPr lang="nl-NL"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r>
                        <a:rPr lang="en-US" sz="1400" dirty="0">
                          <a:latin typeface="Tw Cen MT" panose="020B0602020104020603" pitchFamily="34" charset="0"/>
                        </a:rPr>
                        <a:t>100</a:t>
                      </a:r>
                    </a:p>
                  </a:txBody>
                  <a:tcPr marL="0" marR="0" marT="0" marB="0" anchor="ctr" anchorCtr="1"/>
                </a:tc>
                <a:tc>
                  <a:txBody>
                    <a:bodyPr/>
                    <a:lstStyle/>
                    <a:p>
                      <a:r>
                        <a:rPr lang="en-US" sz="1400" dirty="0">
                          <a:latin typeface="Tw Cen MT" panose="020B0602020104020603" pitchFamily="34" charset="0"/>
                        </a:rPr>
                        <a:t>100</a:t>
                      </a:r>
                    </a:p>
                  </a:txBody>
                  <a:tcPr marL="0" marR="0" marT="0" marB="0" anchor="ctr" anchorCtr="1"/>
                </a:tc>
                <a:tc>
                  <a:txBody>
                    <a:bodyPr/>
                    <a:lstStyle/>
                    <a:p>
                      <a:r>
                        <a:rPr lang="en-US" sz="1400" dirty="0">
                          <a:latin typeface="Tw Cen MT" panose="020B0602020104020603" pitchFamily="34" charset="0"/>
                        </a:rPr>
                        <a:t>100</a:t>
                      </a:r>
                    </a:p>
                  </a:txBody>
                  <a:tcPr marL="0" marR="0" marT="0" marB="0" anchor="ctr" anchorCtr="1"/>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2"/>
                  </a:ext>
                </a:extLst>
              </a:tr>
              <a:tr h="447877">
                <a:tc>
                  <a:txBody>
                    <a:bodyPr/>
                    <a:lstStyle/>
                    <a:p>
                      <a:pPr algn="ctr" fontAlgn="ctr"/>
                      <a:r>
                        <a:rPr lang="en-US" sz="1400" u="none" strike="noStrike" dirty="0">
                          <a:effectLst/>
                          <a:latin typeface="Tw Cen MT" panose="020B0602020104020603" pitchFamily="34" charset="0"/>
                        </a:rPr>
                        <a:t>2.</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a:effectLst/>
                          <a:latin typeface="Tw Cen MT" panose="020B0602020104020603" pitchFamily="34" charset="0"/>
                        </a:rPr>
                        <a:t>Jam </a:t>
                      </a:r>
                      <a:r>
                        <a:rPr lang="en-US" sz="1400" u="none" strike="noStrike" dirty="0" err="1">
                          <a:effectLst/>
                          <a:latin typeface="Tw Cen MT" panose="020B0602020104020603" pitchFamily="34" charset="0"/>
                        </a:rPr>
                        <a:t>buka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Gawat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Darurat</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24 Jam</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r>
                        <a:rPr lang="en-US" sz="1400" dirty="0">
                          <a:latin typeface="Tw Cen MT" panose="020B0602020104020603" pitchFamily="34" charset="0"/>
                        </a:rPr>
                        <a:t>24 Jam</a:t>
                      </a:r>
                    </a:p>
                  </a:txBody>
                  <a:tcPr marL="0" marR="0" marT="0" marB="0" anchor="ctr" anchorCtr="1"/>
                </a:tc>
                <a:tc>
                  <a:txBody>
                    <a:bodyPr/>
                    <a:lstStyle/>
                    <a:p>
                      <a:r>
                        <a:rPr lang="en-US" sz="1400" dirty="0">
                          <a:latin typeface="Tw Cen MT" panose="020B0602020104020603" pitchFamily="34" charset="0"/>
                        </a:rPr>
                        <a:t>24 Jam</a:t>
                      </a:r>
                    </a:p>
                  </a:txBody>
                  <a:tcPr marL="0" marR="0" marT="0" marB="0" anchor="ctr" anchorCtr="1"/>
                </a:tc>
                <a:tc>
                  <a:txBody>
                    <a:bodyPr/>
                    <a:lstStyle/>
                    <a:p>
                      <a:r>
                        <a:rPr lang="en-US" sz="1400" dirty="0">
                          <a:latin typeface="Tw Cen MT" panose="020B0602020104020603" pitchFamily="34" charset="0"/>
                        </a:rPr>
                        <a:t>24 Jam</a:t>
                      </a:r>
                    </a:p>
                  </a:txBody>
                  <a:tcPr marL="0" marR="0" marT="0" marB="0" anchor="ctr" anchorCtr="1"/>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3"/>
                  </a:ext>
                </a:extLst>
              </a:tr>
              <a:tr h="671815">
                <a:tc>
                  <a:txBody>
                    <a:bodyPr/>
                    <a:lstStyle/>
                    <a:p>
                      <a:pPr algn="ctr" fontAlgn="t"/>
                      <a:r>
                        <a:rPr lang="en-US" sz="1400" u="none" strike="noStrike" dirty="0">
                          <a:effectLst/>
                          <a:latin typeface="Tw Cen MT" panose="020B0602020104020603" pitchFamily="34" charset="0"/>
                        </a:rPr>
                        <a:t>3.</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Pemberi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gawat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darurat</a:t>
                      </a:r>
                      <a:r>
                        <a:rPr lang="en-US" sz="1400" u="none" strike="noStrike" dirty="0">
                          <a:effectLst/>
                          <a:latin typeface="Tw Cen MT" panose="020B0602020104020603" pitchFamily="34" charset="0"/>
                        </a:rPr>
                        <a:t> yang </a:t>
                      </a:r>
                      <a:r>
                        <a:rPr lang="en-US" sz="1400" u="none" strike="noStrike" dirty="0" err="1">
                          <a:effectLst/>
                          <a:latin typeface="Tw Cen MT" panose="020B0602020104020603" pitchFamily="34" charset="0"/>
                        </a:rPr>
                        <a:t>bersertifikat</a:t>
                      </a:r>
                      <a:r>
                        <a:rPr lang="en-US" sz="1400" u="none" strike="noStrike" dirty="0">
                          <a:effectLst/>
                          <a:latin typeface="Tw Cen MT" panose="020B0602020104020603" pitchFamily="34" charset="0"/>
                        </a:rPr>
                        <a:t> yang </a:t>
                      </a:r>
                      <a:r>
                        <a:rPr lang="en-US" sz="1400" u="none" strike="noStrike" dirty="0" err="1">
                          <a:effectLst/>
                          <a:latin typeface="Tw Cen MT" panose="020B0602020104020603" pitchFamily="34" charset="0"/>
                        </a:rPr>
                        <a:t>masih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berlaku</a:t>
                      </a:r>
                      <a:r>
                        <a:rPr lang="en-US" sz="1400" u="none" strike="noStrike" dirty="0">
                          <a:effectLst/>
                          <a:latin typeface="Tw Cen MT" panose="020B0602020104020603" pitchFamily="34" charset="0"/>
                        </a:rPr>
                        <a:t> BLS/PPGD/GELS/ALS</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r>
                        <a:rPr lang="en-US" sz="1400" dirty="0">
                          <a:latin typeface="Tw Cen MT" panose="020B0602020104020603" pitchFamily="34" charset="0"/>
                        </a:rPr>
                        <a:t>100%</a:t>
                      </a:r>
                    </a:p>
                  </a:txBody>
                  <a:tcPr marL="0" marR="0" marT="0" marB="0" anchor="ctr" anchorCtr="1"/>
                </a:tc>
                <a:tc>
                  <a:txBody>
                    <a:bodyPr/>
                    <a:lstStyle/>
                    <a:p>
                      <a:r>
                        <a:rPr lang="en-US" sz="1400" dirty="0">
                          <a:latin typeface="Tw Cen MT" panose="020B0602020104020603" pitchFamily="34" charset="0"/>
                        </a:rPr>
                        <a:t>100%</a:t>
                      </a:r>
                    </a:p>
                  </a:txBody>
                  <a:tcPr marL="0" marR="0" marT="0" marB="0" anchor="ctr" anchorCtr="1"/>
                </a:tc>
                <a:tc>
                  <a:txBody>
                    <a:bodyPr/>
                    <a:lstStyle/>
                    <a:p>
                      <a:r>
                        <a:rPr lang="en-US" sz="1400" dirty="0">
                          <a:latin typeface="Tw Cen MT" panose="020B0602020104020603" pitchFamily="34" charset="0"/>
                        </a:rPr>
                        <a:t>100%</a:t>
                      </a:r>
                    </a:p>
                  </a:txBody>
                  <a:tcPr marL="0" marR="0" marT="0" marB="0" anchor="ctr" anchorCtr="1"/>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4"/>
                  </a:ext>
                </a:extLst>
              </a:tr>
              <a:tr h="447877">
                <a:tc>
                  <a:txBody>
                    <a:bodyPr/>
                    <a:lstStyle/>
                    <a:p>
                      <a:pPr algn="ctr" fontAlgn="ctr"/>
                      <a:r>
                        <a:rPr lang="en-US" sz="1400" u="none" strike="noStrike" dirty="0">
                          <a:effectLst/>
                          <a:latin typeface="Tw Cen MT" panose="020B0602020104020603" pitchFamily="34" charset="0"/>
                        </a:rPr>
                        <a:t>4.</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Ketersediaan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tim</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penanggulangan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bencana</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 Tim</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r>
                        <a:rPr lang="en-US" sz="1400" dirty="0">
                          <a:latin typeface="Tw Cen MT" panose="020B0602020104020603" pitchFamily="34" charset="0"/>
                        </a:rPr>
                        <a:t>1 Tim</a:t>
                      </a:r>
                    </a:p>
                  </a:txBody>
                  <a:tcPr marL="0" marR="0" marT="0" marB="0" anchor="ctr" anchorCtr="1"/>
                </a:tc>
                <a:tc>
                  <a:txBody>
                    <a:bodyPr/>
                    <a:lstStyle/>
                    <a:p>
                      <a:r>
                        <a:rPr lang="en-US" sz="1400" dirty="0">
                          <a:latin typeface="Tw Cen MT" panose="020B0602020104020603" pitchFamily="34" charset="0"/>
                        </a:rPr>
                        <a:t>1 Tim</a:t>
                      </a:r>
                    </a:p>
                  </a:txBody>
                  <a:tcPr marL="0" marR="0" marT="0" marB="0" anchor="ctr" anchorCtr="1"/>
                </a:tc>
                <a:tc>
                  <a:txBody>
                    <a:bodyPr/>
                    <a:lstStyle/>
                    <a:p>
                      <a:r>
                        <a:rPr lang="en-US" sz="1400" dirty="0">
                          <a:latin typeface="Tw Cen MT" panose="020B0602020104020603" pitchFamily="34" charset="0"/>
                        </a:rPr>
                        <a:t>1 Tim</a:t>
                      </a:r>
                    </a:p>
                  </a:txBody>
                  <a:tcPr marL="0" marR="0" marT="0" marB="0" anchor="ctr" anchorCtr="1"/>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5"/>
                  </a:ext>
                </a:extLst>
              </a:tr>
              <a:tr h="754392">
                <a:tc>
                  <a:txBody>
                    <a:bodyPr/>
                    <a:lstStyle/>
                    <a:p>
                      <a:pPr algn="ctr" fontAlgn="t"/>
                      <a:r>
                        <a:rPr lang="en-US" sz="1400" u="none" strike="noStrike" dirty="0">
                          <a:effectLst/>
                          <a:latin typeface="Tw Cen MT" panose="020B0602020104020603" pitchFamily="34" charset="0"/>
                        </a:rPr>
                        <a:t>5.</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t"/>
                      <a:r>
                        <a:rPr lang="nn-NO" sz="1400" u="none" strike="noStrike" dirty="0">
                          <a:effectLst/>
                          <a:latin typeface="Tw Cen MT" panose="020B0602020104020603" pitchFamily="34" charset="0"/>
                        </a:rPr>
                        <a:t>Waktu tanggap pelayanan Dokter </a:t>
                      </a:r>
                    </a:p>
                    <a:p>
                      <a:pPr algn="just" fontAlgn="t"/>
                      <a:r>
                        <a:rPr lang="nn-NO" sz="1400" u="none" strike="noStrike" dirty="0">
                          <a:effectLst/>
                          <a:latin typeface="Tw Cen MT" panose="020B0602020104020603" pitchFamily="34" charset="0"/>
                        </a:rPr>
                        <a:t>di Gawat Darurat</a:t>
                      </a:r>
                      <a:endParaRPr lang="nn-NO"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marL="117475" indent="0" algn="ctr" fontAlgn="ctr"/>
                      <a:r>
                        <a:rPr lang="nb-NO" sz="1400" u="none" strike="noStrike" dirty="0">
                          <a:effectLst/>
                          <a:latin typeface="Tw Cen MT" panose="020B0602020104020603" pitchFamily="34" charset="0"/>
                        </a:rPr>
                        <a:t>≤ 5 menit terlayani setelah pasien datang</a:t>
                      </a:r>
                      <a:endParaRPr lang="nb-NO"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r>
                        <a:rPr lang="en-US" sz="1400" dirty="0">
                          <a:latin typeface="Tw Cen MT" panose="020B0602020104020603" pitchFamily="34" charset="0"/>
                        </a:rPr>
                        <a:t>100%</a:t>
                      </a:r>
                    </a:p>
                  </a:txBody>
                  <a:tcPr marL="0" marR="0" marT="0" marB="0" anchor="ctr" anchorCtr="1"/>
                </a:tc>
                <a:tc>
                  <a:txBody>
                    <a:bodyPr/>
                    <a:lstStyle/>
                    <a:p>
                      <a:r>
                        <a:rPr lang="en-US" sz="1400" dirty="0">
                          <a:latin typeface="Tw Cen MT" panose="020B0602020104020603" pitchFamily="34" charset="0"/>
                        </a:rPr>
                        <a:t>100%</a:t>
                      </a:r>
                    </a:p>
                  </a:txBody>
                  <a:tcPr marL="0" marR="0" marT="0" marB="0" anchor="ctr" anchorCtr="1"/>
                </a:tc>
                <a:tc>
                  <a:txBody>
                    <a:bodyPr/>
                    <a:lstStyle/>
                    <a:p>
                      <a:r>
                        <a:rPr lang="en-US" sz="1400" dirty="0">
                          <a:latin typeface="Tw Cen MT" panose="020B0602020104020603" pitchFamily="34" charset="0"/>
                        </a:rPr>
                        <a:t>100%</a:t>
                      </a:r>
                    </a:p>
                  </a:txBody>
                  <a:tcPr marL="0" marR="0" marT="0" marB="0" anchor="ctr" anchorCtr="1"/>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6"/>
                  </a:ext>
                </a:extLst>
              </a:tr>
              <a:tr h="268608">
                <a:tc>
                  <a:txBody>
                    <a:bodyPr/>
                    <a:lstStyle/>
                    <a:p>
                      <a:pPr algn="ctr" fontAlgn="ctr"/>
                      <a:r>
                        <a:rPr lang="en-US" sz="1400" u="none" strike="noStrike" dirty="0">
                          <a:effectLst/>
                          <a:latin typeface="Tw Cen MT" panose="020B0602020104020603" pitchFamily="34" charset="0"/>
                        </a:rPr>
                        <a:t>6.</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Kepuasan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Pelanggan</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70 %</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r>
                        <a:rPr lang="en-US" sz="1400" dirty="0">
                          <a:latin typeface="Tw Cen MT" panose="020B0602020104020603" pitchFamily="34" charset="0"/>
                        </a:rPr>
                        <a:t>-</a:t>
                      </a:r>
                    </a:p>
                  </a:txBody>
                  <a:tcPr marL="0" marR="0" marT="0" marB="0" anchor="ctr" anchorCtr="1"/>
                </a:tc>
                <a:tc>
                  <a:txBody>
                    <a:bodyPr/>
                    <a:lstStyle/>
                    <a:p>
                      <a:r>
                        <a:rPr lang="en-US" sz="1400" dirty="0">
                          <a:latin typeface="Tw Cen MT" panose="020B0602020104020603" pitchFamily="34" charset="0"/>
                        </a:rPr>
                        <a:t>-</a:t>
                      </a:r>
                    </a:p>
                  </a:txBody>
                  <a:tcPr marL="0" marR="0" marT="0" marB="0" anchor="ctr" anchorCtr="1"/>
                </a:tc>
                <a:tc>
                  <a:txBody>
                    <a:bodyPr/>
                    <a:lstStyle/>
                    <a:p>
                      <a:r>
                        <a:rPr lang="en-US" sz="1400" dirty="0">
                          <a:latin typeface="Tw Cen MT" panose="020B0602020104020603" pitchFamily="34" charset="0"/>
                        </a:rPr>
                        <a:t>90,09%</a:t>
                      </a:r>
                    </a:p>
                  </a:txBody>
                  <a:tcPr marL="0" marR="0" marT="0" marB="0" anchor="ctr" anchorCtr="1"/>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7"/>
                  </a:ext>
                </a:extLst>
              </a:tr>
              <a:tr h="263740">
                <a:tc>
                  <a:txBody>
                    <a:bodyPr/>
                    <a:lstStyle/>
                    <a:p>
                      <a:pPr algn="ctr" fontAlgn="ctr"/>
                      <a:r>
                        <a:rPr lang="en-US" sz="1400" u="none" strike="noStrike" dirty="0">
                          <a:effectLst/>
                          <a:latin typeface="Tw Cen MT" panose="020B0602020104020603" pitchFamily="34" charset="0"/>
                        </a:rPr>
                        <a:t>7.</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Kematian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Pasien</a:t>
                      </a:r>
                      <a:r>
                        <a:rPr lang="en-US" sz="1400" u="none" strike="noStrike" dirty="0">
                          <a:effectLst/>
                          <a:latin typeface="Tw Cen MT" panose="020B0602020104020603" pitchFamily="34" charset="0"/>
                        </a:rPr>
                        <a:t> &lt; 24 Jam</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2 ‰</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8"/>
                  </a:ext>
                </a:extLst>
              </a:tr>
              <a:tr h="447877">
                <a:tc>
                  <a:txBody>
                    <a:bodyPr/>
                    <a:lstStyle/>
                    <a:p>
                      <a:pPr algn="ctr" fontAlgn="ctr"/>
                      <a:r>
                        <a:rPr lang="en-US" sz="1400" u="none" strike="noStrike" dirty="0">
                          <a:effectLst/>
                          <a:latin typeface="Tw Cen MT" panose="020B0602020104020603" pitchFamily="34" charset="0"/>
                        </a:rPr>
                        <a:t>8.</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sv-SE" sz="1400" u="none" strike="noStrike" dirty="0">
                          <a:effectLst/>
                          <a:latin typeface="Tw Cen MT" panose="020B0602020104020603" pitchFamily="34" charset="0"/>
                        </a:rPr>
                        <a:t>Pasien dapat ditenangkan dalam waktu ≤  48 Jam</a:t>
                      </a:r>
                      <a:endParaRPr lang="sv-SE"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9"/>
                  </a:ext>
                </a:extLst>
              </a:tr>
              <a:tr h="447877">
                <a:tc>
                  <a:txBody>
                    <a:bodyPr/>
                    <a:lstStyle/>
                    <a:p>
                      <a:pPr algn="ctr" fontAlgn="t"/>
                      <a:r>
                        <a:rPr lang="en-US" sz="1400" u="none" strike="noStrike" dirty="0">
                          <a:effectLst/>
                          <a:latin typeface="Tw Cen MT" panose="020B0602020104020603" pitchFamily="34" charset="0"/>
                        </a:rPr>
                        <a:t>9.</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Tidak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adanya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pasien</a:t>
                      </a:r>
                      <a:r>
                        <a:rPr lang="en-US" sz="1400" u="none" strike="noStrike" dirty="0">
                          <a:effectLst/>
                          <a:latin typeface="Tw Cen MT" panose="020B0602020104020603" pitchFamily="34" charset="0"/>
                        </a:rPr>
                        <a:t> yang </a:t>
                      </a:r>
                      <a:r>
                        <a:rPr lang="en-US" sz="1400" u="none" strike="noStrike" dirty="0" err="1">
                          <a:effectLst/>
                          <a:latin typeface="Tw Cen MT" panose="020B0602020104020603" pitchFamily="34" charset="0"/>
                        </a:rPr>
                        <a:t>diharuskan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membayar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uang</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muka</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10"/>
                  </a:ext>
                </a:extLst>
              </a:tr>
            </a:tbl>
          </a:graphicData>
        </a:graphic>
      </p:graphicFrame>
      <p:sp>
        <p:nvSpPr>
          <p:cNvPr id="15" name="TextBox 14">
            <a:extLst>
              <a:ext uri="{FF2B5EF4-FFF2-40B4-BE49-F238E27FC236}">
                <a16:creationId xmlns:a16="http://schemas.microsoft.com/office/drawing/2014/main" id="{6935A6A8-3E23-4CC6-8184-B67D5706A287}"/>
              </a:ext>
            </a:extLst>
          </p:cNvPr>
          <p:cNvSpPr txBox="1"/>
          <p:nvPr/>
        </p:nvSpPr>
        <p:spPr>
          <a:xfrm>
            <a:off x="10271111" y="6211503"/>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
        <p:nvSpPr>
          <p:cNvPr id="16" name="Rectangle: Diagonal Corners Rounded 15">
            <a:extLst>
              <a:ext uri="{FF2B5EF4-FFF2-40B4-BE49-F238E27FC236}">
                <a16:creationId xmlns:a16="http://schemas.microsoft.com/office/drawing/2014/main" id="{B99A77AC-885A-4033-8603-B6AEA203E5D4}"/>
              </a:ext>
            </a:extLst>
          </p:cNvPr>
          <p:cNvSpPr/>
          <p:nvPr/>
        </p:nvSpPr>
        <p:spPr>
          <a:xfrm>
            <a:off x="406104" y="216706"/>
            <a:ext cx="991431" cy="37685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IGD</a:t>
            </a:r>
          </a:p>
        </p:txBody>
      </p:sp>
      <p:sp>
        <p:nvSpPr>
          <p:cNvPr id="2" name="Slide Number Placeholder 1">
            <a:extLst>
              <a:ext uri="{FF2B5EF4-FFF2-40B4-BE49-F238E27FC236}">
                <a16:creationId xmlns:a16="http://schemas.microsoft.com/office/drawing/2014/main" id="{CAA8B448-9A02-48DD-9F40-FFB2B436F24F}"/>
              </a:ext>
            </a:extLst>
          </p:cNvPr>
          <p:cNvSpPr>
            <a:spLocks noGrp="1"/>
          </p:cNvSpPr>
          <p:nvPr>
            <p:ph type="sldNum" sz="quarter" idx="12"/>
          </p:nvPr>
        </p:nvSpPr>
        <p:spPr/>
        <p:txBody>
          <a:bodyPr/>
          <a:lstStyle/>
          <a:p>
            <a:fld id="{565CE74E-AB26-4998-AD42-012C4C1AD076}" type="slidenum">
              <a:rPr lang="zh-CN" altLang="en-US" smtClean="0"/>
              <a:t>60</a:t>
            </a:fld>
            <a:endParaRPr lang="zh-CN" altLang="en-US"/>
          </a:p>
        </p:txBody>
      </p:sp>
      <p:pic>
        <p:nvPicPr>
          <p:cNvPr id="3" name="Picture 2">
            <a:extLst>
              <a:ext uri="{FF2B5EF4-FFF2-40B4-BE49-F238E27FC236}">
                <a16:creationId xmlns:a16="http://schemas.microsoft.com/office/drawing/2014/main" id="{12F75D09-8511-425D-ADF1-78FB83C250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219" y="5891438"/>
            <a:ext cx="911781" cy="911781"/>
          </a:xfrm>
          <a:prstGeom prst="rect">
            <a:avLst/>
          </a:prstGeom>
        </p:spPr>
      </p:pic>
    </p:spTree>
    <p:extLst>
      <p:ext uri="{BB962C8B-B14F-4D97-AF65-F5344CB8AC3E}">
        <p14:creationId xmlns:p14="http://schemas.microsoft.com/office/powerpoint/2010/main" val="17703430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2251D3-A507-47E8-8053-51FF85963F40}"/>
              </a:ext>
            </a:extLst>
          </p:cNvPr>
          <p:cNvSpPr>
            <a:spLocks noGrp="1"/>
          </p:cNvSpPr>
          <p:nvPr>
            <p:ph type="sldNum" sz="quarter" idx="12"/>
          </p:nvPr>
        </p:nvSpPr>
        <p:spPr/>
        <p:txBody>
          <a:bodyPr/>
          <a:lstStyle/>
          <a:p>
            <a:fld id="{565CE74E-AB26-4998-AD42-012C4C1AD076}" type="slidenum">
              <a:rPr lang="zh-CN" altLang="en-US" smtClean="0"/>
              <a:t>61</a:t>
            </a:fld>
            <a:endParaRPr lang="zh-CN" altLang="en-US"/>
          </a:p>
        </p:txBody>
      </p:sp>
      <p:graphicFrame>
        <p:nvGraphicFramePr>
          <p:cNvPr id="3" name="Table 2">
            <a:extLst>
              <a:ext uri="{FF2B5EF4-FFF2-40B4-BE49-F238E27FC236}">
                <a16:creationId xmlns:a16="http://schemas.microsoft.com/office/drawing/2014/main" id="{87E110C1-9BA2-4877-9D76-4845011B7CD3}"/>
              </a:ext>
            </a:extLst>
          </p:cNvPr>
          <p:cNvGraphicFramePr>
            <a:graphicFrameLocks noGrp="1"/>
          </p:cNvGraphicFramePr>
          <p:nvPr/>
        </p:nvGraphicFramePr>
        <p:xfrm>
          <a:off x="174523" y="783805"/>
          <a:ext cx="11842958" cy="5946849"/>
        </p:xfrm>
        <a:graphic>
          <a:graphicData uri="http://schemas.openxmlformats.org/drawingml/2006/table">
            <a:tbl>
              <a:tblPr firstRow="1" firstCol="1" bandRow="1">
                <a:tableStyleId>{10A1B5D5-9B99-4C35-A422-299274C87663}</a:tableStyleId>
              </a:tblPr>
              <a:tblGrid>
                <a:gridCol w="328250">
                  <a:extLst>
                    <a:ext uri="{9D8B030D-6E8A-4147-A177-3AD203B41FA5}">
                      <a16:colId xmlns:a16="http://schemas.microsoft.com/office/drawing/2014/main" val="20000"/>
                    </a:ext>
                  </a:extLst>
                </a:gridCol>
                <a:gridCol w="618104">
                  <a:extLst>
                    <a:ext uri="{9D8B030D-6E8A-4147-A177-3AD203B41FA5}">
                      <a16:colId xmlns:a16="http://schemas.microsoft.com/office/drawing/2014/main" val="20001"/>
                    </a:ext>
                  </a:extLst>
                </a:gridCol>
                <a:gridCol w="825910">
                  <a:extLst>
                    <a:ext uri="{9D8B030D-6E8A-4147-A177-3AD203B41FA5}">
                      <a16:colId xmlns:a16="http://schemas.microsoft.com/office/drawing/2014/main" val="20002"/>
                    </a:ext>
                  </a:extLst>
                </a:gridCol>
                <a:gridCol w="1032387">
                  <a:extLst>
                    <a:ext uri="{9D8B030D-6E8A-4147-A177-3AD203B41FA5}">
                      <a16:colId xmlns:a16="http://schemas.microsoft.com/office/drawing/2014/main" val="20003"/>
                    </a:ext>
                  </a:extLst>
                </a:gridCol>
                <a:gridCol w="1002891">
                  <a:extLst>
                    <a:ext uri="{9D8B030D-6E8A-4147-A177-3AD203B41FA5}">
                      <a16:colId xmlns:a16="http://schemas.microsoft.com/office/drawing/2014/main" val="2194745650"/>
                    </a:ext>
                  </a:extLst>
                </a:gridCol>
                <a:gridCol w="899651">
                  <a:extLst>
                    <a:ext uri="{9D8B030D-6E8A-4147-A177-3AD203B41FA5}">
                      <a16:colId xmlns:a16="http://schemas.microsoft.com/office/drawing/2014/main" val="1773991411"/>
                    </a:ext>
                  </a:extLst>
                </a:gridCol>
                <a:gridCol w="1032387">
                  <a:extLst>
                    <a:ext uri="{9D8B030D-6E8A-4147-A177-3AD203B41FA5}">
                      <a16:colId xmlns:a16="http://schemas.microsoft.com/office/drawing/2014/main" val="4263342879"/>
                    </a:ext>
                  </a:extLst>
                </a:gridCol>
                <a:gridCol w="1002891">
                  <a:extLst>
                    <a:ext uri="{9D8B030D-6E8A-4147-A177-3AD203B41FA5}">
                      <a16:colId xmlns:a16="http://schemas.microsoft.com/office/drawing/2014/main" val="2426792670"/>
                    </a:ext>
                  </a:extLst>
                </a:gridCol>
                <a:gridCol w="973393">
                  <a:extLst>
                    <a:ext uri="{9D8B030D-6E8A-4147-A177-3AD203B41FA5}">
                      <a16:colId xmlns:a16="http://schemas.microsoft.com/office/drawing/2014/main" val="1011098623"/>
                    </a:ext>
                  </a:extLst>
                </a:gridCol>
                <a:gridCol w="662224">
                  <a:extLst>
                    <a:ext uri="{9D8B030D-6E8A-4147-A177-3AD203B41FA5}">
                      <a16:colId xmlns:a16="http://schemas.microsoft.com/office/drawing/2014/main" val="1551910753"/>
                    </a:ext>
                  </a:extLst>
                </a:gridCol>
                <a:gridCol w="692974">
                  <a:extLst>
                    <a:ext uri="{9D8B030D-6E8A-4147-A177-3AD203B41FA5}">
                      <a16:colId xmlns:a16="http://schemas.microsoft.com/office/drawing/2014/main" val="1785112365"/>
                    </a:ext>
                  </a:extLst>
                </a:gridCol>
                <a:gridCol w="692974">
                  <a:extLst>
                    <a:ext uri="{9D8B030D-6E8A-4147-A177-3AD203B41FA5}">
                      <a16:colId xmlns:a16="http://schemas.microsoft.com/office/drawing/2014/main" val="2939054436"/>
                    </a:ext>
                  </a:extLst>
                </a:gridCol>
                <a:gridCol w="692974">
                  <a:extLst>
                    <a:ext uri="{9D8B030D-6E8A-4147-A177-3AD203B41FA5}">
                      <a16:colId xmlns:a16="http://schemas.microsoft.com/office/drawing/2014/main" val="1243029919"/>
                    </a:ext>
                  </a:extLst>
                </a:gridCol>
                <a:gridCol w="692974">
                  <a:extLst>
                    <a:ext uri="{9D8B030D-6E8A-4147-A177-3AD203B41FA5}">
                      <a16:colId xmlns:a16="http://schemas.microsoft.com/office/drawing/2014/main" val="1380698541"/>
                    </a:ext>
                  </a:extLst>
                </a:gridCol>
                <a:gridCol w="692974">
                  <a:extLst>
                    <a:ext uri="{9D8B030D-6E8A-4147-A177-3AD203B41FA5}">
                      <a16:colId xmlns:a16="http://schemas.microsoft.com/office/drawing/2014/main" val="2048810275"/>
                    </a:ext>
                  </a:extLst>
                </a:gridCol>
              </a:tblGrid>
              <a:tr h="311113">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gridSpan="6">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gridSpan="6">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311113">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MEI</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JUN</a:t>
                      </a: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MEI</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JUN</a:t>
                      </a:r>
                    </a:p>
                  </a:txBody>
                  <a:tcPr marL="0" marR="0" marT="0" marB="0" anchor="ctr"/>
                </a:tc>
                <a:extLst>
                  <a:ext uri="{0D108BD9-81ED-4DB2-BD59-A6C34878D82A}">
                    <a16:rowId xmlns:a16="http://schemas.microsoft.com/office/drawing/2014/main" val="10001"/>
                  </a:ext>
                </a:extLst>
              </a:tr>
              <a:tr h="1244450">
                <a:tc>
                  <a:txBody>
                    <a:bodyPr/>
                    <a:lstStyle/>
                    <a:p>
                      <a:pPr algn="ctr" fontAlgn="b"/>
                      <a:r>
                        <a:rPr lang="en-US" sz="1400" u="none" strike="noStrike" dirty="0">
                          <a:effectLst/>
                          <a:latin typeface="Tw Cen MT" panose="020B0602020104020603" pitchFamily="34" charset="0"/>
                        </a:rPr>
                        <a:t>1.</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nn-NO" sz="1400" u="none" strike="noStrike" dirty="0">
                          <a:effectLst/>
                          <a:latin typeface="Tw Cen MT" panose="020B0602020104020603" pitchFamily="34" charset="0"/>
                        </a:rPr>
                        <a:t>Dokter pemberi pelayanan di Poliklinik Spesialis </a:t>
                      </a:r>
                      <a:endParaRPr lang="nn-NO"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l" fontAlgn="ctr"/>
                      <a:r>
                        <a:rPr lang="en-US" sz="1400" u="none" strike="noStrike" dirty="0">
                          <a:effectLst/>
                          <a:latin typeface="Tw Cen MT" panose="020B0602020104020603" pitchFamily="34" charset="0"/>
                        </a:rPr>
                        <a:t>100% </a:t>
                      </a:r>
                      <a:r>
                        <a:rPr lang="en-US" sz="1400" u="none" strike="noStrike" dirty="0" err="1">
                          <a:effectLst/>
                          <a:latin typeface="Tw Cen MT" panose="020B0602020104020603" pitchFamily="34" charset="0"/>
                        </a:rPr>
                        <a:t>Dokter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Spesialis</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2"/>
                  </a:ext>
                </a:extLst>
              </a:tr>
              <a:tr h="4044463">
                <a:tc>
                  <a:txBody>
                    <a:bodyPr/>
                    <a:lstStyle/>
                    <a:p>
                      <a:pPr algn="ctr" fontAlgn="ctr"/>
                      <a:r>
                        <a:rPr lang="en-US" sz="1400" u="none" strike="noStrike" dirty="0">
                          <a:effectLst/>
                          <a:latin typeface="Tw Cen MT" panose="020B0602020104020603" pitchFamily="34" charset="0"/>
                        </a:rPr>
                        <a:t>2.</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l" fontAlgn="ctr"/>
                      <a:r>
                        <a:rPr lang="fi-FI" sz="1400" u="none" strike="noStrike" dirty="0">
                          <a:effectLst/>
                          <a:latin typeface="Tw Cen MT" panose="020B0602020104020603" pitchFamily="34" charset="0"/>
                        </a:rPr>
                        <a:t>Ketersediaan Pelayanan di Rawat Jalan</a:t>
                      </a:r>
                      <a:endParaRPr lang="fi-FI"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marL="117475" indent="0" algn="l" fontAlgn="t"/>
                      <a:r>
                        <a:rPr lang="en-US" sz="1400" u="none" strike="noStrike" dirty="0">
                          <a:effectLst/>
                          <a:latin typeface="Tw Cen MT" panose="020B0602020104020603" pitchFamily="34" charset="0"/>
                        </a:rPr>
                        <a:t>a. </a:t>
                      </a:r>
                      <a:r>
                        <a:rPr lang="en-US" sz="1400" u="none" strike="noStrike" dirty="0" err="1">
                          <a:effectLst/>
                          <a:latin typeface="Tw Cen MT" panose="020B0602020104020603" pitchFamily="34" charset="0"/>
                        </a:rPr>
                        <a:t>Anak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Remaja</a:t>
                      </a:r>
                    </a:p>
                    <a:p>
                      <a:pPr marL="117475" indent="0" algn="l" fontAlgn="t"/>
                      <a:r>
                        <a:rPr lang="en-US" sz="1400" u="none" strike="noStrike" dirty="0">
                          <a:effectLst/>
                          <a:latin typeface="Tw Cen MT" panose="020B0602020104020603" pitchFamily="34" charset="0"/>
                        </a:rPr>
                        <a:t>b. NAPZA</a:t>
                      </a:r>
                    </a:p>
                    <a:p>
                      <a:pPr marL="117475" indent="0" algn="l" fontAlgn="t"/>
                      <a:r>
                        <a:rPr lang="en-US" sz="1400" u="none" strike="noStrike" dirty="0">
                          <a:effectLst/>
                          <a:latin typeface="Tw Cen MT" panose="020B0602020104020603" pitchFamily="34" charset="0"/>
                        </a:rPr>
                        <a:t>c. </a:t>
                      </a:r>
                      <a:r>
                        <a:rPr lang="en-US" sz="1400" u="none" strike="noStrike" dirty="0" err="1">
                          <a:effectLst/>
                          <a:latin typeface="Tw Cen MT" panose="020B0602020104020603" pitchFamily="34" charset="0"/>
                        </a:rPr>
                        <a:t>Gangguan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Psikotik</a:t>
                      </a:r>
                      <a:r>
                        <a:rPr lang="en-US" sz="1400" u="none" strike="noStrike" dirty="0">
                          <a:effectLst/>
                          <a:latin typeface="Tw Cen MT" panose="020B0602020104020603" pitchFamily="34" charset="0"/>
                        </a:rPr>
                        <a:t> </a:t>
                      </a:r>
                    </a:p>
                    <a:p>
                      <a:pPr marL="117475" indent="0" algn="l" fontAlgn="t"/>
                      <a:r>
                        <a:rPr lang="en-US" sz="1400" u="none" strike="noStrike" dirty="0">
                          <a:effectLst/>
                          <a:latin typeface="Tw Cen MT" panose="020B0602020104020603" pitchFamily="34" charset="0"/>
                        </a:rPr>
                        <a:t>d. </a:t>
                      </a:r>
                      <a:r>
                        <a:rPr lang="en-US" sz="1400" u="none" strike="noStrike" dirty="0" err="1">
                          <a:effectLst/>
                          <a:latin typeface="Tw Cen MT" panose="020B0602020104020603" pitchFamily="34" charset="0"/>
                        </a:rPr>
                        <a:t>Gangguan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Neurotik</a:t>
                      </a:r>
                    </a:p>
                    <a:p>
                      <a:pPr marL="117475" indent="0" algn="l" fontAlgn="t"/>
                      <a:r>
                        <a:rPr lang="en-US" sz="1400" u="none" strike="noStrike" dirty="0">
                          <a:effectLst/>
                          <a:latin typeface="Tw Cen MT" panose="020B0602020104020603" pitchFamily="34" charset="0"/>
                        </a:rPr>
                        <a:t>e. Mental </a:t>
                      </a:r>
                      <a:r>
                        <a:rPr lang="en-US" sz="1400" u="none" strike="noStrike" dirty="0" err="1">
                          <a:effectLst/>
                          <a:latin typeface="Tw Cen MT" panose="020B0602020104020603" pitchFamily="34" charset="0"/>
                        </a:rPr>
                        <a:t>Retardasi</a:t>
                      </a:r>
                    </a:p>
                    <a:p>
                      <a:pPr marL="117475" indent="0" algn="l" fontAlgn="t"/>
                      <a:r>
                        <a:rPr lang="en-US" sz="1400" u="none" strike="noStrike" dirty="0">
                          <a:effectLst/>
                          <a:latin typeface="Tw Cen MT" panose="020B0602020104020603" pitchFamily="34" charset="0"/>
                        </a:rPr>
                        <a:t>f.  Mental Organik</a:t>
                      </a:r>
                    </a:p>
                    <a:p>
                      <a:pPr marL="117475" indent="0" algn="l" fontAlgn="t"/>
                      <a:r>
                        <a:rPr lang="en-US" sz="1400" u="none" strike="noStrike" dirty="0">
                          <a:effectLst/>
                          <a:latin typeface="Tw Cen MT" panose="020B0602020104020603" pitchFamily="34" charset="0"/>
                        </a:rPr>
                        <a:t>g. </a:t>
                      </a:r>
                      <a:r>
                        <a:rPr lang="en-US" sz="1400" u="none" strike="noStrike" dirty="0" err="1">
                          <a:effectLst/>
                          <a:latin typeface="Tw Cen MT" panose="020B0602020104020603" pitchFamily="34" charset="0"/>
                        </a:rPr>
                        <a:t>Psikogeriatri</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Anak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Remaja</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b. NAPZA</a:t>
                      </a: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c.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Gangguan</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Psikotik</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d.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Gangguan</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Neurotik</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e. Mental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Retardasi</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f.  Mental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Organik</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g.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Psikogeriatri</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Verdana" pitchFamily="34" charset="0"/>
                        <a:cs typeface="+mn-cs"/>
                      </a:endParaRPr>
                    </a:p>
                  </a:txBody>
                  <a:tcPr marL="9525" marR="9525" marT="9525" marB="0" anchor="ctr"/>
                </a:tc>
                <a:tc>
                  <a:txBody>
                    <a:bodyPr/>
                    <a:lstStyle/>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Anak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Remaja</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b. NAPZA</a:t>
                      </a: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c.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Gangguan</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Psikotik</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d.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Gangguan</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Neurotik</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e. Mental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Retardasi</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f.  Mental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Organik</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g.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Psikogeriatri</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Verdana" pitchFamily="34" charset="0"/>
                        <a:cs typeface="+mn-cs"/>
                      </a:endParaRPr>
                    </a:p>
                  </a:txBody>
                  <a:tcPr marL="9525" marR="9525" marT="9525" marB="0" anchor="ctr"/>
                </a:tc>
                <a:tc>
                  <a:txBody>
                    <a:bodyPr/>
                    <a:lstStyle/>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Anak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Remaja</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b. NAPZA</a:t>
                      </a: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c.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Gangguan</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Psikotik</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d.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Gangguan</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Neurotik</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e. Mental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Retardasi</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f.  Mental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Organik</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g.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Psikogeriatri</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Verdana" pitchFamily="34" charset="0"/>
                        <a:cs typeface="+mn-cs"/>
                      </a:endParaRPr>
                    </a:p>
                  </a:txBody>
                  <a:tcPr marL="9525" marR="9525" marT="9525" marB="0" anchor="ctr"/>
                </a:tc>
                <a:tc>
                  <a:txBody>
                    <a:bodyPr/>
                    <a:lstStyle/>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Anak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Remaja</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b. NAPZA</a:t>
                      </a: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c.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Gangguan</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Psikotik</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d.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Gangguan</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Neurotik</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e. Mental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Retardasi</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f.  Mental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Organik</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g.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Psikogeriatri</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Verdana" pitchFamily="34" charset="0"/>
                        <a:cs typeface="+mn-cs"/>
                      </a:endParaRPr>
                    </a:p>
                  </a:txBody>
                  <a:tcPr marL="9525" marR="9525" marT="9525" marB="0" anchor="ctr"/>
                </a:tc>
                <a:tc>
                  <a:txBody>
                    <a:bodyPr/>
                    <a:lstStyle/>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Anak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Remaja</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b. NAPZA</a:t>
                      </a: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c.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Gangguan</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Psikotik</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d.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Gangguan</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Neurotik</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e. Mental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Retardasi</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f.  Mental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Organik</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g.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Psikogeriatri</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Verdana" pitchFamily="34" charset="0"/>
                        <a:cs typeface="+mn-cs"/>
                      </a:endParaRPr>
                    </a:p>
                  </a:txBody>
                  <a:tcPr marL="9525" marR="9525" marT="9525" marB="0" anchor="ctr"/>
                </a:tc>
                <a:tc>
                  <a:txBody>
                    <a:bodyPr/>
                    <a:lstStyle/>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Anak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Remaja</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b. NAPZA</a:t>
                      </a: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c.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Gangguan</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Psikotik</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d.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Gangguan</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Neurotik</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e. Mental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Retardasi</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f.  Mental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Organik</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g.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Psikogeriatri</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Verdana" pitchFamily="34" charset="0"/>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3"/>
                  </a:ext>
                </a:extLst>
              </a:tr>
            </a:tbl>
          </a:graphicData>
        </a:graphic>
      </p:graphicFrame>
      <p:sp>
        <p:nvSpPr>
          <p:cNvPr id="4" name="Rectangle: Diagonal Corners Rounded 3">
            <a:extLst>
              <a:ext uri="{FF2B5EF4-FFF2-40B4-BE49-F238E27FC236}">
                <a16:creationId xmlns:a16="http://schemas.microsoft.com/office/drawing/2014/main" id="{2822DDBB-AEA0-4AED-87EA-03BE1B361AC0}"/>
              </a:ext>
            </a:extLst>
          </p:cNvPr>
          <p:cNvSpPr/>
          <p:nvPr/>
        </p:nvSpPr>
        <p:spPr>
          <a:xfrm>
            <a:off x="331305" y="113229"/>
            <a:ext cx="1828800" cy="435427"/>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RAWAT JALAN</a:t>
            </a:r>
          </a:p>
        </p:txBody>
      </p:sp>
    </p:spTree>
    <p:extLst>
      <p:ext uri="{BB962C8B-B14F-4D97-AF65-F5344CB8AC3E}">
        <p14:creationId xmlns:p14="http://schemas.microsoft.com/office/powerpoint/2010/main" val="27238205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2251D3-A507-47E8-8053-51FF85963F40}"/>
              </a:ext>
            </a:extLst>
          </p:cNvPr>
          <p:cNvSpPr>
            <a:spLocks noGrp="1"/>
          </p:cNvSpPr>
          <p:nvPr>
            <p:ph type="sldNum" sz="quarter" idx="12"/>
          </p:nvPr>
        </p:nvSpPr>
        <p:spPr/>
        <p:txBody>
          <a:bodyPr/>
          <a:lstStyle/>
          <a:p>
            <a:fld id="{565CE74E-AB26-4998-AD42-012C4C1AD076}" type="slidenum">
              <a:rPr lang="zh-CN" altLang="en-US" smtClean="0"/>
              <a:t>62</a:t>
            </a:fld>
            <a:endParaRPr lang="zh-CN" altLang="en-US"/>
          </a:p>
        </p:txBody>
      </p:sp>
      <p:graphicFrame>
        <p:nvGraphicFramePr>
          <p:cNvPr id="3" name="Table 2">
            <a:extLst>
              <a:ext uri="{FF2B5EF4-FFF2-40B4-BE49-F238E27FC236}">
                <a16:creationId xmlns:a16="http://schemas.microsoft.com/office/drawing/2014/main" id="{87E110C1-9BA2-4877-9D76-4845011B7CD3}"/>
              </a:ext>
            </a:extLst>
          </p:cNvPr>
          <p:cNvGraphicFramePr>
            <a:graphicFrameLocks noGrp="1"/>
          </p:cNvGraphicFramePr>
          <p:nvPr/>
        </p:nvGraphicFramePr>
        <p:xfrm>
          <a:off x="174523" y="783805"/>
          <a:ext cx="7295660" cy="5130165"/>
        </p:xfrm>
        <a:graphic>
          <a:graphicData uri="http://schemas.openxmlformats.org/drawingml/2006/table">
            <a:tbl>
              <a:tblPr firstRow="1" firstCol="1" bandRow="1">
                <a:tableStyleId>{10A1B5D5-9B99-4C35-A422-299274C87663}</a:tableStyleId>
              </a:tblPr>
              <a:tblGrid>
                <a:gridCol w="392332">
                  <a:extLst>
                    <a:ext uri="{9D8B030D-6E8A-4147-A177-3AD203B41FA5}">
                      <a16:colId xmlns:a16="http://schemas.microsoft.com/office/drawing/2014/main" val="20000"/>
                    </a:ext>
                  </a:extLst>
                </a:gridCol>
                <a:gridCol w="738772">
                  <a:extLst>
                    <a:ext uri="{9D8B030D-6E8A-4147-A177-3AD203B41FA5}">
                      <a16:colId xmlns:a16="http://schemas.microsoft.com/office/drawing/2014/main" val="20001"/>
                    </a:ext>
                  </a:extLst>
                </a:gridCol>
                <a:gridCol w="987146">
                  <a:extLst>
                    <a:ext uri="{9D8B030D-6E8A-4147-A177-3AD203B41FA5}">
                      <a16:colId xmlns:a16="http://schemas.microsoft.com/office/drawing/2014/main" val="20002"/>
                    </a:ext>
                  </a:extLst>
                </a:gridCol>
                <a:gridCol w="992868">
                  <a:extLst>
                    <a:ext uri="{9D8B030D-6E8A-4147-A177-3AD203B41FA5}">
                      <a16:colId xmlns:a16="http://schemas.microsoft.com/office/drawing/2014/main" val="20003"/>
                    </a:ext>
                  </a:extLst>
                </a:gridCol>
                <a:gridCol w="945396">
                  <a:extLst>
                    <a:ext uri="{9D8B030D-6E8A-4147-A177-3AD203B41FA5}">
                      <a16:colId xmlns:a16="http://schemas.microsoft.com/office/drawing/2014/main" val="1558186979"/>
                    </a:ext>
                  </a:extLst>
                </a:gridCol>
                <a:gridCol w="1069383">
                  <a:extLst>
                    <a:ext uri="{9D8B030D-6E8A-4147-A177-3AD203B41FA5}">
                      <a16:colId xmlns:a16="http://schemas.microsoft.com/office/drawing/2014/main" val="2613981985"/>
                    </a:ext>
                  </a:extLst>
                </a:gridCol>
                <a:gridCol w="759417">
                  <a:extLst>
                    <a:ext uri="{9D8B030D-6E8A-4147-A177-3AD203B41FA5}">
                      <a16:colId xmlns:a16="http://schemas.microsoft.com/office/drawing/2014/main" val="1551910753"/>
                    </a:ext>
                  </a:extLst>
                </a:gridCol>
                <a:gridCol w="712922">
                  <a:extLst>
                    <a:ext uri="{9D8B030D-6E8A-4147-A177-3AD203B41FA5}">
                      <a16:colId xmlns:a16="http://schemas.microsoft.com/office/drawing/2014/main" val="1374630324"/>
                    </a:ext>
                  </a:extLst>
                </a:gridCol>
                <a:gridCol w="697424">
                  <a:extLst>
                    <a:ext uri="{9D8B030D-6E8A-4147-A177-3AD203B41FA5}">
                      <a16:colId xmlns:a16="http://schemas.microsoft.com/office/drawing/2014/main" val="198586325"/>
                    </a:ext>
                  </a:extLst>
                </a:gridCol>
              </a:tblGrid>
              <a:tr h="184874">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gridSpan="3">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gridSpan="3">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184874">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JUL</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AGS</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SEP</a:t>
                      </a: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JUL</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AGS</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SEP</a:t>
                      </a:r>
                    </a:p>
                  </a:txBody>
                  <a:tcPr marL="0" marR="0" marT="0" marB="0" anchor="ctr"/>
                </a:tc>
                <a:extLst>
                  <a:ext uri="{0D108BD9-81ED-4DB2-BD59-A6C34878D82A}">
                    <a16:rowId xmlns:a16="http://schemas.microsoft.com/office/drawing/2014/main" val="10001"/>
                  </a:ext>
                </a:extLst>
              </a:tr>
              <a:tr h="867594">
                <a:tc>
                  <a:txBody>
                    <a:bodyPr/>
                    <a:lstStyle/>
                    <a:p>
                      <a:pPr algn="ctr" fontAlgn="b"/>
                      <a:r>
                        <a:rPr lang="en-US" sz="1400" u="none" strike="noStrike" dirty="0">
                          <a:effectLst/>
                          <a:latin typeface="Tw Cen MT" panose="020B0602020104020603" pitchFamily="34" charset="0"/>
                        </a:rPr>
                        <a:t>1.</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nn-NO" sz="1400" u="none" strike="noStrike" dirty="0">
                          <a:effectLst/>
                          <a:latin typeface="Tw Cen MT" panose="020B0602020104020603" pitchFamily="34" charset="0"/>
                        </a:rPr>
                        <a:t>Dokter pemberi pelayanan di Poliklinik Spesialis </a:t>
                      </a:r>
                      <a:endParaRPr lang="nn-NO"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l" fontAlgn="ctr"/>
                      <a:r>
                        <a:rPr lang="en-US" sz="1400" u="none" strike="noStrike" dirty="0">
                          <a:effectLst/>
                          <a:latin typeface="Tw Cen MT" panose="020B0602020104020603" pitchFamily="34" charset="0"/>
                        </a:rPr>
                        <a:t>100% </a:t>
                      </a:r>
                      <a:r>
                        <a:rPr lang="en-US" sz="1400" u="none" strike="noStrike" dirty="0" err="1">
                          <a:effectLst/>
                          <a:latin typeface="Tw Cen MT" panose="020B0602020104020603" pitchFamily="34" charset="0"/>
                        </a:rPr>
                        <a:t>Dokter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Spesialis</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2"/>
                  </a:ext>
                </a:extLst>
              </a:tr>
              <a:tr h="2403368">
                <a:tc>
                  <a:txBody>
                    <a:bodyPr/>
                    <a:lstStyle/>
                    <a:p>
                      <a:pPr algn="ctr" fontAlgn="ctr"/>
                      <a:r>
                        <a:rPr lang="en-US" sz="1400" u="none" strike="noStrike" dirty="0">
                          <a:effectLst/>
                          <a:latin typeface="Tw Cen MT" panose="020B0602020104020603" pitchFamily="34" charset="0"/>
                        </a:rPr>
                        <a:t>2.</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l" fontAlgn="ctr"/>
                      <a:r>
                        <a:rPr lang="fi-FI" sz="1400" u="none" strike="noStrike" dirty="0">
                          <a:effectLst/>
                          <a:latin typeface="Tw Cen MT" panose="020B0602020104020603" pitchFamily="34" charset="0"/>
                        </a:rPr>
                        <a:t>Ketersediaan Pelayanan di Rawat Jalan</a:t>
                      </a:r>
                      <a:endParaRPr lang="fi-FI"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marL="117475" indent="0" algn="l" fontAlgn="t"/>
                      <a:r>
                        <a:rPr lang="en-US" sz="1400" u="none" strike="noStrike" dirty="0">
                          <a:effectLst/>
                          <a:latin typeface="Tw Cen MT" panose="020B0602020104020603" pitchFamily="34" charset="0"/>
                        </a:rPr>
                        <a:t>a. </a:t>
                      </a:r>
                      <a:r>
                        <a:rPr lang="en-US" sz="1400" u="none" strike="noStrike" dirty="0" err="1">
                          <a:effectLst/>
                          <a:latin typeface="Tw Cen MT" panose="020B0602020104020603" pitchFamily="34" charset="0"/>
                        </a:rPr>
                        <a:t>Anak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Remaja</a:t>
                      </a:r>
                    </a:p>
                    <a:p>
                      <a:pPr marL="117475" indent="0" algn="l" fontAlgn="t"/>
                      <a:r>
                        <a:rPr lang="en-US" sz="1400" u="none" strike="noStrike" dirty="0">
                          <a:effectLst/>
                          <a:latin typeface="Tw Cen MT" panose="020B0602020104020603" pitchFamily="34" charset="0"/>
                        </a:rPr>
                        <a:t>b. NAPZA</a:t>
                      </a:r>
                    </a:p>
                    <a:p>
                      <a:pPr marL="117475" indent="0" algn="l" fontAlgn="t"/>
                      <a:r>
                        <a:rPr lang="en-US" sz="1400" u="none" strike="noStrike" dirty="0">
                          <a:effectLst/>
                          <a:latin typeface="Tw Cen MT" panose="020B0602020104020603" pitchFamily="34" charset="0"/>
                        </a:rPr>
                        <a:t>c. </a:t>
                      </a:r>
                      <a:r>
                        <a:rPr lang="en-US" sz="1400" u="none" strike="noStrike" dirty="0" err="1">
                          <a:effectLst/>
                          <a:latin typeface="Tw Cen MT" panose="020B0602020104020603" pitchFamily="34" charset="0"/>
                        </a:rPr>
                        <a:t>Gangguan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Psikotik</a:t>
                      </a:r>
                      <a:r>
                        <a:rPr lang="en-US" sz="1400" u="none" strike="noStrike" dirty="0">
                          <a:effectLst/>
                          <a:latin typeface="Tw Cen MT" panose="020B0602020104020603" pitchFamily="34" charset="0"/>
                        </a:rPr>
                        <a:t> </a:t>
                      </a:r>
                    </a:p>
                    <a:p>
                      <a:pPr marL="117475" indent="0" algn="l" fontAlgn="t"/>
                      <a:r>
                        <a:rPr lang="en-US" sz="1400" u="none" strike="noStrike" dirty="0">
                          <a:effectLst/>
                          <a:latin typeface="Tw Cen MT" panose="020B0602020104020603" pitchFamily="34" charset="0"/>
                        </a:rPr>
                        <a:t>d. </a:t>
                      </a:r>
                      <a:r>
                        <a:rPr lang="en-US" sz="1400" u="none" strike="noStrike" dirty="0" err="1">
                          <a:effectLst/>
                          <a:latin typeface="Tw Cen MT" panose="020B0602020104020603" pitchFamily="34" charset="0"/>
                        </a:rPr>
                        <a:t>Gangguan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Neurotik</a:t>
                      </a:r>
                    </a:p>
                    <a:p>
                      <a:pPr marL="117475" indent="0" algn="l" fontAlgn="t"/>
                      <a:r>
                        <a:rPr lang="en-US" sz="1400" u="none" strike="noStrike" dirty="0">
                          <a:effectLst/>
                          <a:latin typeface="Tw Cen MT" panose="020B0602020104020603" pitchFamily="34" charset="0"/>
                        </a:rPr>
                        <a:t>e. Mental </a:t>
                      </a:r>
                      <a:r>
                        <a:rPr lang="en-US" sz="1400" u="none" strike="noStrike" dirty="0" err="1">
                          <a:effectLst/>
                          <a:latin typeface="Tw Cen MT" panose="020B0602020104020603" pitchFamily="34" charset="0"/>
                        </a:rPr>
                        <a:t>Retardasi</a:t>
                      </a:r>
                    </a:p>
                    <a:p>
                      <a:pPr marL="117475" indent="0" algn="l" fontAlgn="t"/>
                      <a:r>
                        <a:rPr lang="en-US" sz="1400" u="none" strike="noStrike" dirty="0">
                          <a:effectLst/>
                          <a:latin typeface="Tw Cen MT" panose="020B0602020104020603" pitchFamily="34" charset="0"/>
                        </a:rPr>
                        <a:t>f.  Mental Organik</a:t>
                      </a:r>
                    </a:p>
                    <a:p>
                      <a:pPr marL="117475" indent="0" algn="l" fontAlgn="t"/>
                      <a:r>
                        <a:rPr lang="en-US" sz="1400" u="none" strike="noStrike" dirty="0">
                          <a:effectLst/>
                          <a:latin typeface="Tw Cen MT" panose="020B0602020104020603" pitchFamily="34" charset="0"/>
                        </a:rPr>
                        <a:t>g. </a:t>
                      </a:r>
                      <a:r>
                        <a:rPr lang="en-US" sz="1400" u="none" strike="noStrike" dirty="0" err="1">
                          <a:effectLst/>
                          <a:latin typeface="Tw Cen MT" panose="020B0602020104020603" pitchFamily="34" charset="0"/>
                        </a:rPr>
                        <a:t>Psikogeriatri</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Anak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Remaja</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b. NAPZA</a:t>
                      </a: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c.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Gangguan</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Psikotik</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d.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Gangguan</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Neurotik</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e. Mental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Retardasi</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f.  Mental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Organik</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g.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Psikogeriatri</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Verdana" pitchFamily="34" charset="0"/>
                        <a:cs typeface="+mn-cs"/>
                      </a:endParaRPr>
                    </a:p>
                  </a:txBody>
                  <a:tcPr marL="9525" marR="9525" marT="9525" marB="0" anchor="ctr"/>
                </a:tc>
                <a:tc>
                  <a:txBody>
                    <a:bodyPr/>
                    <a:lstStyle/>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Anak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Remaja</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b. NAPZA</a:t>
                      </a: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c.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Gangguan</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Psikotik</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d.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Gangguan</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Neurotik</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e. Mental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Retardasi</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f.  Mental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Organik</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g.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Psikogeriatri</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Verdana" pitchFamily="34" charset="0"/>
                        <a:cs typeface="+mn-cs"/>
                      </a:endParaRPr>
                    </a:p>
                  </a:txBody>
                  <a:tcPr marL="9525" marR="9525" marT="9525" marB="0" anchor="ctr"/>
                </a:tc>
                <a:tc>
                  <a:txBody>
                    <a:bodyPr/>
                    <a:lstStyle/>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Anak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Remaja</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b. NAPZA</a:t>
                      </a: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c.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Gangguan</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Psikotik</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d.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Gangguan</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Neurotik</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e. Mental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Retardasi</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f.  Mental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Organik</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g.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Psikogeriatri</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Verdana" pitchFamily="34" charset="0"/>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3"/>
                  </a:ext>
                </a:extLst>
              </a:tr>
            </a:tbl>
          </a:graphicData>
        </a:graphic>
      </p:graphicFrame>
      <p:sp>
        <p:nvSpPr>
          <p:cNvPr id="4" name="Rectangle: Diagonal Corners Rounded 3">
            <a:extLst>
              <a:ext uri="{FF2B5EF4-FFF2-40B4-BE49-F238E27FC236}">
                <a16:creationId xmlns:a16="http://schemas.microsoft.com/office/drawing/2014/main" id="{2822DDBB-AEA0-4AED-87EA-03BE1B361AC0}"/>
              </a:ext>
            </a:extLst>
          </p:cNvPr>
          <p:cNvSpPr/>
          <p:nvPr/>
        </p:nvSpPr>
        <p:spPr>
          <a:xfrm>
            <a:off x="331305" y="113229"/>
            <a:ext cx="1828800" cy="435427"/>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RAWAT JALAN</a:t>
            </a:r>
          </a:p>
        </p:txBody>
      </p:sp>
    </p:spTree>
    <p:extLst>
      <p:ext uri="{BB962C8B-B14F-4D97-AF65-F5344CB8AC3E}">
        <p14:creationId xmlns:p14="http://schemas.microsoft.com/office/powerpoint/2010/main" val="56915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A61AF8-D0E4-4681-8EC4-7196B38C820D}"/>
              </a:ext>
            </a:extLst>
          </p:cNvPr>
          <p:cNvSpPr>
            <a:spLocks noGrp="1"/>
          </p:cNvSpPr>
          <p:nvPr>
            <p:ph type="sldNum" sz="quarter" idx="12"/>
          </p:nvPr>
        </p:nvSpPr>
        <p:spPr/>
        <p:txBody>
          <a:bodyPr/>
          <a:lstStyle/>
          <a:p>
            <a:fld id="{565CE74E-AB26-4998-AD42-012C4C1AD076}" type="slidenum">
              <a:rPr lang="zh-CN" altLang="en-US" smtClean="0"/>
              <a:t>63</a:t>
            </a:fld>
            <a:endParaRPr lang="zh-CN" altLang="en-US"/>
          </a:p>
        </p:txBody>
      </p:sp>
      <p:graphicFrame>
        <p:nvGraphicFramePr>
          <p:cNvPr id="3" name="Table 2">
            <a:extLst>
              <a:ext uri="{FF2B5EF4-FFF2-40B4-BE49-F238E27FC236}">
                <a16:creationId xmlns:a16="http://schemas.microsoft.com/office/drawing/2014/main" id="{D6CCD7EA-A691-450A-9582-7AD0D6C60FB8}"/>
              </a:ext>
            </a:extLst>
          </p:cNvPr>
          <p:cNvGraphicFramePr>
            <a:graphicFrameLocks noGrp="1"/>
          </p:cNvGraphicFramePr>
          <p:nvPr/>
        </p:nvGraphicFramePr>
        <p:xfrm>
          <a:off x="251684" y="629202"/>
          <a:ext cx="11688633" cy="2788015"/>
        </p:xfrm>
        <a:graphic>
          <a:graphicData uri="http://schemas.openxmlformats.org/drawingml/2006/table">
            <a:tbl>
              <a:tblPr firstRow="1" firstCol="1" bandRow="1">
                <a:tableStyleId>{10A1B5D5-9B99-4C35-A422-299274C87663}</a:tableStyleId>
              </a:tblPr>
              <a:tblGrid>
                <a:gridCol w="317513">
                  <a:extLst>
                    <a:ext uri="{9D8B030D-6E8A-4147-A177-3AD203B41FA5}">
                      <a16:colId xmlns:a16="http://schemas.microsoft.com/office/drawing/2014/main" val="20000"/>
                    </a:ext>
                  </a:extLst>
                </a:gridCol>
                <a:gridCol w="1050372">
                  <a:extLst>
                    <a:ext uri="{9D8B030D-6E8A-4147-A177-3AD203B41FA5}">
                      <a16:colId xmlns:a16="http://schemas.microsoft.com/office/drawing/2014/main" val="20001"/>
                    </a:ext>
                  </a:extLst>
                </a:gridCol>
                <a:gridCol w="928125">
                  <a:extLst>
                    <a:ext uri="{9D8B030D-6E8A-4147-A177-3AD203B41FA5}">
                      <a16:colId xmlns:a16="http://schemas.microsoft.com/office/drawing/2014/main" val="20002"/>
                    </a:ext>
                  </a:extLst>
                </a:gridCol>
                <a:gridCol w="730124">
                  <a:extLst>
                    <a:ext uri="{9D8B030D-6E8A-4147-A177-3AD203B41FA5}">
                      <a16:colId xmlns:a16="http://schemas.microsoft.com/office/drawing/2014/main" val="20003"/>
                    </a:ext>
                  </a:extLst>
                </a:gridCol>
                <a:gridCol w="717750">
                  <a:extLst>
                    <a:ext uri="{9D8B030D-6E8A-4147-A177-3AD203B41FA5}">
                      <a16:colId xmlns:a16="http://schemas.microsoft.com/office/drawing/2014/main" val="2194745650"/>
                    </a:ext>
                  </a:extLst>
                </a:gridCol>
                <a:gridCol w="705375">
                  <a:extLst>
                    <a:ext uri="{9D8B030D-6E8A-4147-A177-3AD203B41FA5}">
                      <a16:colId xmlns:a16="http://schemas.microsoft.com/office/drawing/2014/main" val="1773991411"/>
                    </a:ext>
                  </a:extLst>
                </a:gridCol>
                <a:gridCol w="711715">
                  <a:extLst>
                    <a:ext uri="{9D8B030D-6E8A-4147-A177-3AD203B41FA5}">
                      <a16:colId xmlns:a16="http://schemas.microsoft.com/office/drawing/2014/main" val="4263342879"/>
                    </a:ext>
                  </a:extLst>
                </a:gridCol>
                <a:gridCol w="796413">
                  <a:extLst>
                    <a:ext uri="{9D8B030D-6E8A-4147-A177-3AD203B41FA5}">
                      <a16:colId xmlns:a16="http://schemas.microsoft.com/office/drawing/2014/main" val="2426792670"/>
                    </a:ext>
                  </a:extLst>
                </a:gridCol>
                <a:gridCol w="811161">
                  <a:extLst>
                    <a:ext uri="{9D8B030D-6E8A-4147-A177-3AD203B41FA5}">
                      <a16:colId xmlns:a16="http://schemas.microsoft.com/office/drawing/2014/main" val="2807843955"/>
                    </a:ext>
                  </a:extLst>
                </a:gridCol>
                <a:gridCol w="1002891">
                  <a:extLst>
                    <a:ext uri="{9D8B030D-6E8A-4147-A177-3AD203B41FA5}">
                      <a16:colId xmlns:a16="http://schemas.microsoft.com/office/drawing/2014/main" val="1551910753"/>
                    </a:ext>
                  </a:extLst>
                </a:gridCol>
                <a:gridCol w="678425">
                  <a:extLst>
                    <a:ext uri="{9D8B030D-6E8A-4147-A177-3AD203B41FA5}">
                      <a16:colId xmlns:a16="http://schemas.microsoft.com/office/drawing/2014/main" val="1785112365"/>
                    </a:ext>
                  </a:extLst>
                </a:gridCol>
                <a:gridCol w="855407">
                  <a:extLst>
                    <a:ext uri="{9D8B030D-6E8A-4147-A177-3AD203B41FA5}">
                      <a16:colId xmlns:a16="http://schemas.microsoft.com/office/drawing/2014/main" val="2939054436"/>
                    </a:ext>
                  </a:extLst>
                </a:gridCol>
                <a:gridCol w="457200">
                  <a:extLst>
                    <a:ext uri="{9D8B030D-6E8A-4147-A177-3AD203B41FA5}">
                      <a16:colId xmlns:a16="http://schemas.microsoft.com/office/drawing/2014/main" val="1243029919"/>
                    </a:ext>
                  </a:extLst>
                </a:gridCol>
                <a:gridCol w="958645">
                  <a:extLst>
                    <a:ext uri="{9D8B030D-6E8A-4147-A177-3AD203B41FA5}">
                      <a16:colId xmlns:a16="http://schemas.microsoft.com/office/drawing/2014/main" val="1380698541"/>
                    </a:ext>
                  </a:extLst>
                </a:gridCol>
                <a:gridCol w="967517">
                  <a:extLst>
                    <a:ext uri="{9D8B030D-6E8A-4147-A177-3AD203B41FA5}">
                      <a16:colId xmlns:a16="http://schemas.microsoft.com/office/drawing/2014/main" val="2987495724"/>
                    </a:ext>
                  </a:extLst>
                </a:gridCol>
              </a:tblGrid>
              <a:tr h="308535">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gridSpan="6">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gridSpan="6">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308535">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MEI</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JUN</a:t>
                      </a: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MEI</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JUN</a:t>
                      </a:r>
                    </a:p>
                  </a:txBody>
                  <a:tcPr marL="0" marR="0" marT="0" marB="0" anchor="ctr"/>
                </a:tc>
                <a:extLst>
                  <a:ext uri="{0D108BD9-81ED-4DB2-BD59-A6C34878D82A}">
                    <a16:rowId xmlns:a16="http://schemas.microsoft.com/office/drawing/2014/main" val="10001"/>
                  </a:ext>
                </a:extLst>
              </a:tr>
              <a:tr h="913795">
                <a:tc>
                  <a:txBody>
                    <a:bodyPr/>
                    <a:lstStyle/>
                    <a:p>
                      <a:pPr algn="ctr" fontAlgn="t"/>
                      <a:r>
                        <a:rPr lang="en-US" sz="1400" u="none" strike="noStrike" dirty="0">
                          <a:effectLst/>
                          <a:latin typeface="Tw Cen MT" panose="020B0602020104020603" pitchFamily="34" charset="0"/>
                        </a:rPr>
                        <a:t>3.</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l" fontAlgn="t"/>
                      <a:r>
                        <a:rPr lang="en-US" sz="1400" u="none" strike="noStrike" dirty="0">
                          <a:effectLst/>
                          <a:latin typeface="Tw Cen MT" panose="020B0602020104020603" pitchFamily="34" charset="0"/>
                        </a:rPr>
                        <a:t>Jam </a:t>
                      </a:r>
                      <a:r>
                        <a:rPr lang="en-US" sz="1400" u="none" strike="noStrike" dirty="0" err="1">
                          <a:effectLst/>
                          <a:latin typeface="Tw Cen MT" panose="020B0602020104020603" pitchFamily="34" charset="0"/>
                        </a:rPr>
                        <a:t>buka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t>
                      </a:r>
                      <a:br>
                        <a:rPr lang="en-US" sz="1400" u="none" strike="noStrike" dirty="0">
                          <a:effectLst/>
                          <a:latin typeface="Tw Cen MT" panose="020B0602020104020603" pitchFamily="34" charset="0"/>
                        </a:rPr>
                      </a:br>
                      <a:r>
                        <a:rPr lang="en-US" sz="1400" u="none" strike="noStrike" dirty="0">
                          <a:effectLst/>
                          <a:latin typeface="Tw Cen MT" panose="020B0602020104020603" pitchFamily="34" charset="0"/>
                        </a:rPr>
                        <a:t>08.00 s/d 13.00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11"/>
                  </a:ext>
                </a:extLst>
              </a:tr>
              <a:tr h="617070">
                <a:tc>
                  <a:txBody>
                    <a:bodyPr/>
                    <a:lstStyle/>
                    <a:p>
                      <a:pPr algn="ctr" fontAlgn="ctr"/>
                      <a:r>
                        <a:rPr lang="en-US" sz="1400" u="none" strike="noStrike" dirty="0">
                          <a:effectLst/>
                          <a:latin typeface="Tw Cen MT" panose="020B0602020104020603" pitchFamily="34" charset="0"/>
                        </a:rPr>
                        <a:t>4.</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fi-FI" sz="1400" u="none" strike="noStrike" dirty="0">
                          <a:effectLst/>
                          <a:latin typeface="Tw Cen MT" panose="020B0602020104020603" pitchFamily="34" charset="0"/>
                        </a:rPr>
                        <a:t>Waktu tunggu di Rawat Jalan </a:t>
                      </a:r>
                      <a:endParaRPr lang="fi-FI"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≤60 </a:t>
                      </a:r>
                      <a:r>
                        <a:rPr lang="en-US" sz="1400" u="none" strike="noStrike" dirty="0" err="1">
                          <a:effectLst/>
                          <a:latin typeface="Tw Cen MT" panose="020B0602020104020603" pitchFamily="34" charset="0"/>
                        </a:rPr>
                        <a:t>Menit</a:t>
                      </a:r>
                      <a:endParaRPr lang="en-US" sz="1400" b="0" i="0" u="none" strike="noStrike" dirty="0" err="1">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37.53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33.39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35.54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31.52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31.29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31.29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12"/>
                  </a:ext>
                </a:extLst>
              </a:tr>
              <a:tr h="617070">
                <a:tc>
                  <a:txBody>
                    <a:bodyPr/>
                    <a:lstStyle/>
                    <a:p>
                      <a:pPr algn="ctr" fontAlgn="ctr"/>
                      <a:r>
                        <a:rPr lang="en-US" sz="1400" u="none" strike="noStrike" dirty="0">
                          <a:effectLst/>
                          <a:latin typeface="Tw Cen MT" panose="020B0602020104020603" pitchFamily="34" charset="0"/>
                        </a:rPr>
                        <a:t>5.</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Kepuasan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Pelanggan</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≤90%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r>
                        <a:rPr lang="en-US" sz="1400" dirty="0">
                          <a:latin typeface="Tw Cen MT" panose="020B0602020104020603" pitchFamily="34" charset="0"/>
                        </a:rPr>
                        <a:t>-</a:t>
                      </a:r>
                    </a:p>
                  </a:txBody>
                  <a:tcPr marL="0" marR="0" marT="0" marB="0" anchor="ctr" anchorCtr="1"/>
                </a:tc>
                <a:tc>
                  <a:txBody>
                    <a:bodyPr/>
                    <a:lstStyle/>
                    <a:p>
                      <a:r>
                        <a:rPr lang="en-US" sz="1400" dirty="0">
                          <a:latin typeface="Tw Cen MT" panose="020B0602020104020603" pitchFamily="34" charset="0"/>
                        </a:rPr>
                        <a:t>-</a:t>
                      </a:r>
                    </a:p>
                  </a:txBody>
                  <a:tcPr marL="0" marR="0" marT="0" marB="0" anchor="ctr" anchorCtr="1"/>
                </a:tc>
                <a:tc>
                  <a:txBody>
                    <a:bodyPr/>
                    <a:lstStyle/>
                    <a:p>
                      <a:r>
                        <a:rPr lang="en-US" sz="1400" dirty="0">
                          <a:latin typeface="Tw Cen MT" panose="020B0602020104020603" pitchFamily="34" charset="0"/>
                        </a:rPr>
                        <a:t>90,15%</a:t>
                      </a:r>
                    </a:p>
                  </a:txBody>
                  <a:tcPr marL="0" marR="0" marT="0" marB="0" anchor="ctr" anchorCtr="1"/>
                </a:tc>
                <a:tc>
                  <a:txBody>
                    <a:bodyPr/>
                    <a:lstStyle/>
                    <a:p>
                      <a:r>
                        <a:rPr lang="en-US" sz="1400" dirty="0">
                          <a:latin typeface="Tw Cen MT" panose="020B0602020104020603" pitchFamily="34" charset="0"/>
                        </a:rPr>
                        <a:t>-</a:t>
                      </a:r>
                    </a:p>
                  </a:txBody>
                  <a:tcPr marL="0" marR="0" marT="0" marB="0"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a:t>
                      </a:r>
                    </a:p>
                  </a:txBody>
                  <a:tcPr marL="0" marR="0" marT="0" marB="0" anchor="ctr" anchorCtr="1"/>
                </a:tc>
                <a:tc>
                  <a:txBody>
                    <a:bodyPr/>
                    <a:lstStyle/>
                    <a:p>
                      <a:r>
                        <a:rPr lang="en-US" sz="1400" dirty="0">
                          <a:latin typeface="Tw Cen MT" panose="020B0602020104020603" pitchFamily="34" charset="0"/>
                        </a:rPr>
                        <a:t>90,13%</a:t>
                      </a:r>
                    </a:p>
                  </a:txBody>
                  <a:tcPr marL="0" marR="0" marT="0" marB="0" anchor="ctr" anchorCtr="1"/>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0" marR="0" marT="0" marB="0" anchor="ctr" anchorCtr="1"/>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0" marR="0" marT="0" marB="0" anchor="ctr" anchorCtr="1"/>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nchorCtr="1"/>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0" marR="0" marT="0" marB="0" anchor="ctr" anchorCtr="1"/>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0" marR="0" marT="0" marB="0" anchor="ctr" anchorCtr="1"/>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nchorCtr="1"/>
                </a:tc>
                <a:extLst>
                  <a:ext uri="{0D108BD9-81ED-4DB2-BD59-A6C34878D82A}">
                    <a16:rowId xmlns:a16="http://schemas.microsoft.com/office/drawing/2014/main" val="10013"/>
                  </a:ext>
                </a:extLst>
              </a:tr>
            </a:tbl>
          </a:graphicData>
        </a:graphic>
      </p:graphicFrame>
      <p:sp>
        <p:nvSpPr>
          <p:cNvPr id="4" name="Rectangle: Diagonal Corners Rounded 3">
            <a:extLst>
              <a:ext uri="{FF2B5EF4-FFF2-40B4-BE49-F238E27FC236}">
                <a16:creationId xmlns:a16="http://schemas.microsoft.com/office/drawing/2014/main" id="{A6925368-25B2-430A-A06A-09ADCE6EFB70}"/>
              </a:ext>
            </a:extLst>
          </p:cNvPr>
          <p:cNvSpPr/>
          <p:nvPr/>
        </p:nvSpPr>
        <p:spPr>
          <a:xfrm>
            <a:off x="331305" y="113229"/>
            <a:ext cx="1828800" cy="435427"/>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RAWAT JALAN</a:t>
            </a:r>
          </a:p>
        </p:txBody>
      </p:sp>
      <p:graphicFrame>
        <p:nvGraphicFramePr>
          <p:cNvPr id="5" name="Table 4">
            <a:extLst>
              <a:ext uri="{FF2B5EF4-FFF2-40B4-BE49-F238E27FC236}">
                <a16:creationId xmlns:a16="http://schemas.microsoft.com/office/drawing/2014/main" id="{71112CBC-A146-4030-BF6A-5EEC60BF5A1C}"/>
              </a:ext>
            </a:extLst>
          </p:cNvPr>
          <p:cNvGraphicFramePr>
            <a:graphicFrameLocks noGrp="1"/>
          </p:cNvGraphicFramePr>
          <p:nvPr/>
        </p:nvGraphicFramePr>
        <p:xfrm>
          <a:off x="251684" y="3618161"/>
          <a:ext cx="5653169" cy="3134111"/>
        </p:xfrm>
        <a:graphic>
          <a:graphicData uri="http://schemas.openxmlformats.org/drawingml/2006/table">
            <a:tbl>
              <a:tblPr firstRow="1" firstCol="1" bandRow="1">
                <a:tableStyleId>{10A1B5D5-9B99-4C35-A422-299274C87663}</a:tableStyleId>
              </a:tblPr>
              <a:tblGrid>
                <a:gridCol w="239485">
                  <a:extLst>
                    <a:ext uri="{9D8B030D-6E8A-4147-A177-3AD203B41FA5}">
                      <a16:colId xmlns:a16="http://schemas.microsoft.com/office/drawing/2014/main" val="20000"/>
                    </a:ext>
                  </a:extLst>
                </a:gridCol>
                <a:gridCol w="792247">
                  <a:extLst>
                    <a:ext uri="{9D8B030D-6E8A-4147-A177-3AD203B41FA5}">
                      <a16:colId xmlns:a16="http://schemas.microsoft.com/office/drawing/2014/main" val="20001"/>
                    </a:ext>
                  </a:extLst>
                </a:gridCol>
                <a:gridCol w="700041">
                  <a:extLst>
                    <a:ext uri="{9D8B030D-6E8A-4147-A177-3AD203B41FA5}">
                      <a16:colId xmlns:a16="http://schemas.microsoft.com/office/drawing/2014/main" val="20002"/>
                    </a:ext>
                  </a:extLst>
                </a:gridCol>
                <a:gridCol w="648040">
                  <a:extLst>
                    <a:ext uri="{9D8B030D-6E8A-4147-A177-3AD203B41FA5}">
                      <a16:colId xmlns:a16="http://schemas.microsoft.com/office/drawing/2014/main" val="20003"/>
                    </a:ext>
                  </a:extLst>
                </a:gridCol>
                <a:gridCol w="648040">
                  <a:extLst>
                    <a:ext uri="{9D8B030D-6E8A-4147-A177-3AD203B41FA5}">
                      <a16:colId xmlns:a16="http://schemas.microsoft.com/office/drawing/2014/main" val="1236793616"/>
                    </a:ext>
                  </a:extLst>
                </a:gridCol>
                <a:gridCol w="648040">
                  <a:extLst>
                    <a:ext uri="{9D8B030D-6E8A-4147-A177-3AD203B41FA5}">
                      <a16:colId xmlns:a16="http://schemas.microsoft.com/office/drawing/2014/main" val="747547038"/>
                    </a:ext>
                  </a:extLst>
                </a:gridCol>
                <a:gridCol w="659092">
                  <a:extLst>
                    <a:ext uri="{9D8B030D-6E8A-4147-A177-3AD203B41FA5}">
                      <a16:colId xmlns:a16="http://schemas.microsoft.com/office/drawing/2014/main" val="1551910753"/>
                    </a:ext>
                  </a:extLst>
                </a:gridCol>
                <a:gridCol w="659092">
                  <a:extLst>
                    <a:ext uri="{9D8B030D-6E8A-4147-A177-3AD203B41FA5}">
                      <a16:colId xmlns:a16="http://schemas.microsoft.com/office/drawing/2014/main" val="2124155122"/>
                    </a:ext>
                  </a:extLst>
                </a:gridCol>
                <a:gridCol w="659092">
                  <a:extLst>
                    <a:ext uri="{9D8B030D-6E8A-4147-A177-3AD203B41FA5}">
                      <a16:colId xmlns:a16="http://schemas.microsoft.com/office/drawing/2014/main" val="390499919"/>
                    </a:ext>
                  </a:extLst>
                </a:gridCol>
              </a:tblGrid>
              <a:tr h="308535">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gridSpan="3">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gridSpan="3">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308535">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JUL</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AGS</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SEP</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JUL</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AGS</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SEP</a:t>
                      </a:r>
                    </a:p>
                  </a:txBody>
                  <a:tcPr marL="0" marR="0" marT="0" marB="0" anchor="ctr"/>
                </a:tc>
                <a:extLst>
                  <a:ext uri="{0D108BD9-81ED-4DB2-BD59-A6C34878D82A}">
                    <a16:rowId xmlns:a16="http://schemas.microsoft.com/office/drawing/2014/main" val="10001"/>
                  </a:ext>
                </a:extLst>
              </a:tr>
              <a:tr h="1046531">
                <a:tc>
                  <a:txBody>
                    <a:bodyPr/>
                    <a:lstStyle/>
                    <a:p>
                      <a:pPr algn="ctr" fontAlgn="t"/>
                      <a:r>
                        <a:rPr lang="en-US" sz="1400" u="none" strike="noStrike" dirty="0">
                          <a:effectLst/>
                          <a:latin typeface="Tw Cen MT" panose="020B0602020104020603" pitchFamily="34" charset="0"/>
                        </a:rPr>
                        <a:t>3.</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l" fontAlgn="t"/>
                      <a:r>
                        <a:rPr lang="en-US" sz="1400" u="none" strike="noStrike" dirty="0">
                          <a:effectLst/>
                          <a:latin typeface="Tw Cen MT" panose="020B0602020104020603" pitchFamily="34" charset="0"/>
                        </a:rPr>
                        <a:t>Jam </a:t>
                      </a:r>
                      <a:r>
                        <a:rPr lang="en-US" sz="1400" u="none" strike="noStrike" dirty="0" err="1">
                          <a:effectLst/>
                          <a:latin typeface="Tw Cen MT" panose="020B0602020104020603" pitchFamily="34" charset="0"/>
                        </a:rPr>
                        <a:t>buka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t>
                      </a:r>
                      <a:br>
                        <a:rPr lang="en-US" sz="1400" u="none" strike="noStrike" dirty="0">
                          <a:effectLst/>
                          <a:latin typeface="Tw Cen MT" panose="020B0602020104020603" pitchFamily="34" charset="0"/>
                        </a:rPr>
                      </a:br>
                      <a:r>
                        <a:rPr lang="en-US" sz="1400" u="none" strike="noStrike" dirty="0">
                          <a:effectLst/>
                          <a:latin typeface="Tw Cen MT" panose="020B0602020104020603" pitchFamily="34" charset="0"/>
                        </a:rPr>
                        <a:t>08.00 s/d 13.00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11"/>
                  </a:ext>
                </a:extLst>
              </a:tr>
              <a:tr h="617070">
                <a:tc>
                  <a:txBody>
                    <a:bodyPr/>
                    <a:lstStyle/>
                    <a:p>
                      <a:pPr algn="ctr" fontAlgn="ctr"/>
                      <a:r>
                        <a:rPr lang="en-US" sz="1400" u="none" strike="noStrike" dirty="0">
                          <a:effectLst/>
                          <a:latin typeface="Tw Cen MT" panose="020B0602020104020603" pitchFamily="34" charset="0"/>
                        </a:rPr>
                        <a:t>4.</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fi-FI" sz="1400" u="none" strike="noStrike" dirty="0">
                          <a:effectLst/>
                          <a:latin typeface="Tw Cen MT" panose="020B0602020104020603" pitchFamily="34" charset="0"/>
                        </a:rPr>
                        <a:t>Waktu tunggu di Rawat Jalan </a:t>
                      </a:r>
                      <a:endParaRPr lang="fi-FI"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≤60 </a:t>
                      </a:r>
                      <a:r>
                        <a:rPr lang="en-US" sz="1400" u="none" strike="noStrike" dirty="0" err="1">
                          <a:effectLst/>
                          <a:latin typeface="Tw Cen MT" panose="020B0602020104020603" pitchFamily="34" charset="0"/>
                        </a:rPr>
                        <a:t>Menit</a:t>
                      </a:r>
                      <a:endParaRPr lang="en-US" sz="1400" b="0" i="0" u="none" strike="noStrike" dirty="0" err="1">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31.29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40.94 </a:t>
                      </a:r>
                      <a:r>
                        <a:rPr kumimoji="0" lang="en-US" sz="1400" b="0" i="0" u="none" strike="noStrike" kern="1200" cap="none" spc="0" normalizeH="0" baseline="0" noProof="0" dirty="0" err="1">
                          <a:ln>
                            <a:noFill/>
                          </a:ln>
                          <a:solidFill>
                            <a:srgbClr val="000000"/>
                          </a:solidFill>
                          <a:effectLst/>
                          <a:uLnTx/>
                          <a:uFillTx/>
                          <a:latin typeface="Tw Cen MT" panose="020B0602020104020603" pitchFamily="34" charset="0"/>
                          <a:ea typeface="+mn-ea"/>
                          <a:cs typeface="+mn-cs"/>
                        </a:rPr>
                        <a:t>Menit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40.94 </a:t>
                      </a:r>
                      <a:r>
                        <a:rPr kumimoji="0" lang="en-US" sz="1400" b="0" i="0" u="none" strike="noStrike" kern="1200" cap="none" spc="0" normalizeH="0" baseline="0" noProof="0" dirty="0" err="1">
                          <a:ln>
                            <a:noFill/>
                          </a:ln>
                          <a:solidFill>
                            <a:srgbClr val="000000"/>
                          </a:solidFill>
                          <a:effectLst/>
                          <a:uLnTx/>
                          <a:uFillTx/>
                          <a:latin typeface="Tw Cen MT" panose="020B0602020104020603" pitchFamily="34" charset="0"/>
                          <a:ea typeface="+mn-ea"/>
                          <a:cs typeface="+mn-cs"/>
                        </a:rPr>
                        <a:t>Menit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12"/>
                  </a:ext>
                </a:extLst>
              </a:tr>
              <a:tr h="617070">
                <a:tc>
                  <a:txBody>
                    <a:bodyPr/>
                    <a:lstStyle/>
                    <a:p>
                      <a:pPr algn="ctr" fontAlgn="ctr"/>
                      <a:r>
                        <a:rPr lang="en-US" sz="1400" u="none" strike="noStrike" dirty="0">
                          <a:effectLst/>
                          <a:latin typeface="Tw Cen MT" panose="020B0602020104020603" pitchFamily="34" charset="0"/>
                        </a:rPr>
                        <a:t>5.</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Kepuasan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Pelanggan</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≤90%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r>
                        <a:rPr lang="en-US" sz="1400" dirty="0">
                          <a:latin typeface="Tw Cen MT" panose="020B0602020104020603" pitchFamily="34" charset="0"/>
                        </a:rPr>
                        <a:t>-</a:t>
                      </a:r>
                    </a:p>
                  </a:txBody>
                  <a:tcPr marL="0" marR="0" marT="0" marB="0" anchor="ctr" anchorCtr="1"/>
                </a:tc>
                <a:tc>
                  <a:txBody>
                    <a:bodyPr/>
                    <a:lstStyle/>
                    <a:p>
                      <a:r>
                        <a:rPr lang="en-US" sz="1400" dirty="0">
                          <a:latin typeface="Tw Cen MT" panose="020B0602020104020603" pitchFamily="34" charset="0"/>
                        </a:rPr>
                        <a:t>-</a:t>
                      </a:r>
                    </a:p>
                  </a:txBody>
                  <a:tcPr marL="0" marR="0" marT="0" marB="0" anchor="ctr" anchorCtr="1"/>
                </a:tc>
                <a:tc>
                  <a:txBody>
                    <a:bodyPr/>
                    <a:lstStyle/>
                    <a:p>
                      <a:r>
                        <a:rPr lang="en-US" sz="1400" dirty="0">
                          <a:latin typeface="Tw Cen MT" panose="020B0602020104020603" pitchFamily="34" charset="0"/>
                        </a:rPr>
                        <a:t>90,19%</a:t>
                      </a:r>
                    </a:p>
                  </a:txBody>
                  <a:tcPr marL="0" marR="0" marT="0" marB="0" anchor="ctr" anchorCtr="1"/>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0" marR="0" marT="0" marB="0" anchor="ctr" anchorCtr="1"/>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0" marR="0" marT="0" marB="0" anchor="ctr" anchorCtr="1"/>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nchorCtr="1"/>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8843996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C9ADB83-5CED-47F3-AA81-2A06DE63E3BE}"/>
              </a:ext>
            </a:extLst>
          </p:cNvPr>
          <p:cNvGraphicFramePr>
            <a:graphicFrameLocks noGrp="1"/>
          </p:cNvGraphicFramePr>
          <p:nvPr/>
        </p:nvGraphicFramePr>
        <p:xfrm>
          <a:off x="553930" y="694888"/>
          <a:ext cx="11084139" cy="2788244"/>
        </p:xfrm>
        <a:graphic>
          <a:graphicData uri="http://schemas.openxmlformats.org/drawingml/2006/table">
            <a:tbl>
              <a:tblPr firstRow="1" firstCol="1" bandRow="1">
                <a:tableStyleId>{10A1B5D5-9B99-4C35-A422-299274C87663}</a:tableStyleId>
              </a:tblPr>
              <a:tblGrid>
                <a:gridCol w="303518">
                  <a:extLst>
                    <a:ext uri="{9D8B030D-6E8A-4147-A177-3AD203B41FA5}">
                      <a16:colId xmlns:a16="http://schemas.microsoft.com/office/drawing/2014/main" val="20000"/>
                    </a:ext>
                  </a:extLst>
                </a:gridCol>
                <a:gridCol w="901653">
                  <a:extLst>
                    <a:ext uri="{9D8B030D-6E8A-4147-A177-3AD203B41FA5}">
                      <a16:colId xmlns:a16="http://schemas.microsoft.com/office/drawing/2014/main" val="20001"/>
                    </a:ext>
                  </a:extLst>
                </a:gridCol>
                <a:gridCol w="1072589">
                  <a:extLst>
                    <a:ext uri="{9D8B030D-6E8A-4147-A177-3AD203B41FA5}">
                      <a16:colId xmlns:a16="http://schemas.microsoft.com/office/drawing/2014/main" val="20002"/>
                    </a:ext>
                  </a:extLst>
                </a:gridCol>
                <a:gridCol w="573052">
                  <a:extLst>
                    <a:ext uri="{9D8B030D-6E8A-4147-A177-3AD203B41FA5}">
                      <a16:colId xmlns:a16="http://schemas.microsoft.com/office/drawing/2014/main" val="20003"/>
                    </a:ext>
                  </a:extLst>
                </a:gridCol>
                <a:gridCol w="876598">
                  <a:extLst>
                    <a:ext uri="{9D8B030D-6E8A-4147-A177-3AD203B41FA5}">
                      <a16:colId xmlns:a16="http://schemas.microsoft.com/office/drawing/2014/main" val="3410935707"/>
                    </a:ext>
                  </a:extLst>
                </a:gridCol>
                <a:gridCol w="776153">
                  <a:extLst>
                    <a:ext uri="{9D8B030D-6E8A-4147-A177-3AD203B41FA5}">
                      <a16:colId xmlns:a16="http://schemas.microsoft.com/office/drawing/2014/main" val="3230213193"/>
                    </a:ext>
                  </a:extLst>
                </a:gridCol>
                <a:gridCol w="776153">
                  <a:extLst>
                    <a:ext uri="{9D8B030D-6E8A-4147-A177-3AD203B41FA5}">
                      <a16:colId xmlns:a16="http://schemas.microsoft.com/office/drawing/2014/main" val="1145060693"/>
                    </a:ext>
                  </a:extLst>
                </a:gridCol>
                <a:gridCol w="393890">
                  <a:extLst>
                    <a:ext uri="{9D8B030D-6E8A-4147-A177-3AD203B41FA5}">
                      <a16:colId xmlns:a16="http://schemas.microsoft.com/office/drawing/2014/main" val="1138221106"/>
                    </a:ext>
                  </a:extLst>
                </a:gridCol>
                <a:gridCol w="836941">
                  <a:extLst>
                    <a:ext uri="{9D8B030D-6E8A-4147-A177-3AD203B41FA5}">
                      <a16:colId xmlns:a16="http://schemas.microsoft.com/office/drawing/2014/main" val="577843915"/>
                    </a:ext>
                  </a:extLst>
                </a:gridCol>
                <a:gridCol w="870155">
                  <a:extLst>
                    <a:ext uri="{9D8B030D-6E8A-4147-A177-3AD203B41FA5}">
                      <a16:colId xmlns:a16="http://schemas.microsoft.com/office/drawing/2014/main" val="1308775653"/>
                    </a:ext>
                  </a:extLst>
                </a:gridCol>
                <a:gridCol w="530942">
                  <a:extLst>
                    <a:ext uri="{9D8B030D-6E8A-4147-A177-3AD203B41FA5}">
                      <a16:colId xmlns:a16="http://schemas.microsoft.com/office/drawing/2014/main" val="3437589288"/>
                    </a:ext>
                  </a:extLst>
                </a:gridCol>
                <a:gridCol w="914400">
                  <a:extLst>
                    <a:ext uri="{9D8B030D-6E8A-4147-A177-3AD203B41FA5}">
                      <a16:colId xmlns:a16="http://schemas.microsoft.com/office/drawing/2014/main" val="1000287367"/>
                    </a:ext>
                  </a:extLst>
                </a:gridCol>
                <a:gridCol w="634181">
                  <a:extLst>
                    <a:ext uri="{9D8B030D-6E8A-4147-A177-3AD203B41FA5}">
                      <a16:colId xmlns:a16="http://schemas.microsoft.com/office/drawing/2014/main" val="3755210546"/>
                    </a:ext>
                  </a:extLst>
                </a:gridCol>
                <a:gridCol w="840658">
                  <a:extLst>
                    <a:ext uri="{9D8B030D-6E8A-4147-A177-3AD203B41FA5}">
                      <a16:colId xmlns:a16="http://schemas.microsoft.com/office/drawing/2014/main" val="2684595353"/>
                    </a:ext>
                  </a:extLst>
                </a:gridCol>
                <a:gridCol w="783256">
                  <a:extLst>
                    <a:ext uri="{9D8B030D-6E8A-4147-A177-3AD203B41FA5}">
                      <a16:colId xmlns:a16="http://schemas.microsoft.com/office/drawing/2014/main" val="3835305235"/>
                    </a:ext>
                  </a:extLst>
                </a:gridCol>
              </a:tblGrid>
              <a:tr h="192490">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gridSpan="6">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gridSpan="6">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227924">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MEI</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JUN</a:t>
                      </a: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MEI</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JUN</a:t>
                      </a:r>
                    </a:p>
                  </a:txBody>
                  <a:tcPr marL="0" marR="0" marT="0" marB="0" anchor="ctr"/>
                </a:tc>
                <a:extLst>
                  <a:ext uri="{0D108BD9-81ED-4DB2-BD59-A6C34878D82A}">
                    <a16:rowId xmlns:a16="http://schemas.microsoft.com/office/drawing/2014/main" val="10001"/>
                  </a:ext>
                </a:extLst>
              </a:tr>
              <a:tr h="530005">
                <a:tc rowSpan="2">
                  <a:txBody>
                    <a:bodyPr/>
                    <a:lstStyle/>
                    <a:p>
                      <a:pPr algn="ctr" fontAlgn="t"/>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ndParaRPr>
                    </a:p>
                  </a:txBody>
                  <a:tcPr marL="0" marR="0" marT="0" marB="0"/>
                </a:tc>
                <a:tc rowSpan="2">
                  <a:txBody>
                    <a:bodyPr/>
                    <a:lstStyle/>
                    <a:p>
                      <a:pPr algn="l" fontAlgn="t"/>
                      <a:r>
                        <a:rPr lang="it-IT" sz="1400" u="none" strike="noStrike" dirty="0" err="1">
                          <a:effectLst/>
                          <a:latin typeface="Tw Cen MT" panose="020B0602020104020603" pitchFamily="34" charset="0"/>
                        </a:rPr>
                        <a:t>Pemberi</a:t>
                      </a:r>
                      <a:r>
                        <a:rPr lang="it-IT" sz="1400" u="none" strike="noStrike" dirty="0">
                          <a:effectLst/>
                          <a:latin typeface="Tw Cen MT" panose="020B0602020104020603" pitchFamily="34" charset="0"/>
                        </a:rPr>
                        <a:t> </a:t>
                      </a:r>
                      <a:r>
                        <a:rPr lang="it-IT" sz="1400" u="none" strike="noStrike" dirty="0" err="1">
                          <a:effectLst/>
                          <a:latin typeface="Tw Cen MT" panose="020B0602020104020603" pitchFamily="34" charset="0"/>
                        </a:rPr>
                        <a:t>Pelayanan</a:t>
                      </a:r>
                      <a:r>
                        <a:rPr lang="it-IT" sz="1400" u="none" strike="noStrike" dirty="0">
                          <a:effectLst/>
                          <a:latin typeface="Tw Cen MT" panose="020B0602020104020603" pitchFamily="34" charset="0"/>
                        </a:rPr>
                        <a:t> di </a:t>
                      </a:r>
                      <a:r>
                        <a:rPr lang="it-IT" sz="1400" u="none" strike="noStrike" dirty="0" err="1">
                          <a:effectLst/>
                          <a:latin typeface="Tw Cen MT" panose="020B0602020104020603" pitchFamily="34" charset="0"/>
                        </a:rPr>
                        <a:t>Rawat</a:t>
                      </a:r>
                      <a:r>
                        <a:rPr lang="it-IT" sz="1400" u="none" strike="noStrike" dirty="0">
                          <a:effectLst/>
                          <a:latin typeface="Tw Cen MT" panose="020B0602020104020603" pitchFamily="34" charset="0"/>
                        </a:rPr>
                        <a:t> </a:t>
                      </a:r>
                      <a:r>
                        <a:rPr lang="it-IT" sz="1400" u="none" strike="noStrike" dirty="0" err="1">
                          <a:effectLst/>
                          <a:latin typeface="Tw Cen MT" panose="020B0602020104020603" pitchFamily="34" charset="0"/>
                        </a:rPr>
                        <a:t>Inap</a:t>
                      </a:r>
                      <a:endParaRPr lang="it-IT" sz="1400" b="0" i="0" u="none" strike="noStrike" dirty="0" err="1">
                        <a:solidFill>
                          <a:srgbClr val="000000"/>
                        </a:solidFill>
                        <a:effectLst/>
                        <a:latin typeface="Tw Cen MT" panose="020B0602020104020603" pitchFamily="34" charset="0"/>
                      </a:endParaRPr>
                    </a:p>
                  </a:txBody>
                  <a:tcPr marL="0" marR="0" marT="0" marB="0"/>
                </a:tc>
                <a:tc>
                  <a:txBody>
                    <a:bodyPr/>
                    <a:lstStyle/>
                    <a:p>
                      <a:pPr algn="l" fontAlgn="ctr"/>
                      <a:r>
                        <a:rPr lang="en-US" sz="1400" u="none" strike="noStrike" dirty="0">
                          <a:effectLst/>
                          <a:latin typeface="Tw Cen MT" panose="020B0602020104020603" pitchFamily="34" charset="0"/>
                        </a:rPr>
                        <a:t>a. </a:t>
                      </a:r>
                      <a:r>
                        <a:rPr lang="en-US" sz="1400" u="none" strike="noStrike" dirty="0" err="1">
                          <a:effectLst/>
                          <a:latin typeface="Tw Cen MT" panose="020B0602020104020603" pitchFamily="34" charset="0"/>
                        </a:rPr>
                        <a:t>Dokter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Spesialis</a:t>
                      </a:r>
                      <a:r>
                        <a:rPr lang="en-US" sz="1400" u="none" strike="noStrike" dirty="0">
                          <a:effectLst/>
                          <a:latin typeface="Tw Cen MT" panose="020B0602020104020603" pitchFamily="34" charset="0"/>
                        </a:rPr>
                        <a:t> dan </a:t>
                      </a:r>
                      <a:r>
                        <a:rPr lang="en-US" sz="1400" u="none" strike="noStrike" dirty="0" err="1">
                          <a:effectLst/>
                          <a:latin typeface="Tw Cen MT" panose="020B0602020104020603" pitchFamily="34" charset="0"/>
                        </a:rPr>
                        <a:t>Dokter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Umum</a:t>
                      </a:r>
                      <a:endParaRPr lang="en-US" sz="1400" b="0" i="0" u="none" strike="noStrike" dirty="0">
                        <a:solidFill>
                          <a:srgbClr val="000000"/>
                        </a:solidFill>
                        <a:effectLst/>
                        <a:latin typeface="Tw Cen MT" panose="020B0602020104020603" pitchFamily="34" charset="0"/>
                      </a:endParaRPr>
                    </a:p>
                  </a:txBody>
                  <a:tcPr marL="0" marR="0" marT="0" marB="0" anchor="ctr"/>
                </a:tc>
                <a:tc gridSpan="6">
                  <a:txBody>
                    <a:bodyPr/>
                    <a:lstStyle/>
                    <a:p>
                      <a:pPr algn="ctr"/>
                      <a:r>
                        <a:rPr lang="en-US" sz="1400" dirty="0">
                          <a:latin typeface="Tw Cen MT" panose="020B0602020104020603" pitchFamily="34" charset="0"/>
                        </a:rPr>
                        <a:t>100</a:t>
                      </a:r>
                    </a:p>
                  </a:txBody>
                  <a:tcPr marL="0" marR="0" marT="0" marB="0" anchor="ctr"/>
                </a:tc>
                <a:tc hMerge="1">
                  <a:txBody>
                    <a:bodyPr/>
                    <a:lstStyle/>
                    <a:p>
                      <a:pPr algn="ctr"/>
                      <a:r>
                        <a:rPr lang="en-US" sz="1400" dirty="0">
                          <a:latin typeface="Tw Cen MT" panose="020B0602020104020603" pitchFamily="34" charset="0"/>
                        </a:rPr>
                        <a:t> 100%</a:t>
                      </a:r>
                    </a:p>
                  </a:txBody>
                  <a:tcPr marL="0" marR="0" marT="0" marB="0" anchor="ctr"/>
                </a:tc>
                <a:tc hMerge="1">
                  <a:txBody>
                    <a:bodyPr/>
                    <a:lstStyle/>
                    <a:p>
                      <a:pPr algn="ctr"/>
                      <a:r>
                        <a:rPr lang="en-US" sz="1400" dirty="0">
                          <a:latin typeface="Tw Cen MT" panose="020B0602020104020603" pitchFamily="34" charset="0"/>
                        </a:rPr>
                        <a:t> 100%</a:t>
                      </a:r>
                    </a:p>
                  </a:txBody>
                  <a:tcPr marL="0" marR="0" marT="0" marB="0" anchor="ctr"/>
                </a:tc>
                <a:tc hMerge="1">
                  <a:txBody>
                    <a:bodyPr/>
                    <a:lstStyle/>
                    <a:p>
                      <a:pPr algn="ctr"/>
                      <a:r>
                        <a:rPr lang="en-US" sz="1400" dirty="0">
                          <a:latin typeface="Tw Cen MT" panose="020B0602020104020603" pitchFamily="34" charset="0"/>
                        </a:rPr>
                        <a:t> 100%</a:t>
                      </a:r>
                    </a:p>
                  </a:txBody>
                  <a:tcPr marL="0" marR="0" marT="0" marB="0" anchor="ctr"/>
                </a:tc>
                <a:tc hMerge="1">
                  <a:txBody>
                    <a:bodyPr/>
                    <a:lstStyle/>
                    <a:p>
                      <a:pPr algn="ctr"/>
                      <a:endParaRPr lang="en-US" sz="1400" dirty="0">
                        <a:latin typeface="Tw Cen MT" panose="020B0602020104020603" pitchFamily="34" charset="0"/>
                      </a:endParaRPr>
                    </a:p>
                  </a:txBody>
                  <a:tcPr marL="0" marR="0" marT="0" marB="0" anchor="ctr"/>
                </a:tc>
                <a:tc hMerge="1">
                  <a:txBody>
                    <a:bodyPr/>
                    <a:lstStyle/>
                    <a:p>
                      <a:pPr algn="ctr"/>
                      <a:endParaRPr lang="en-US" sz="1400" dirty="0">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a:t>
                      </a:r>
                    </a:p>
                  </a:txBody>
                  <a:tcPr marL="0" marR="0" marT="0" marB="0" anchor="ctr"/>
                </a:tc>
                <a:tc>
                  <a:txBody>
                    <a:bodyPr/>
                    <a:lstStyle/>
                    <a:p>
                      <a:pPr algn="ctr"/>
                      <a:r>
                        <a:rPr lang="en-US" sz="1400" dirty="0">
                          <a:latin typeface="Tw Cen MT" panose="020B0602020104020603" pitchFamily="34" charset="0"/>
                        </a:rPr>
                        <a:t>-</a:t>
                      </a:r>
                    </a:p>
                  </a:txBody>
                  <a:tcPr marL="0" marR="0" marT="0" marB="0" anchor="ctr"/>
                </a:tc>
                <a:tc>
                  <a:txBody>
                    <a:bodyPr/>
                    <a:lstStyle/>
                    <a:p>
                      <a:pPr algn="ctr"/>
                      <a:r>
                        <a:rPr lang="en-US" sz="1400" dirty="0">
                          <a:latin typeface="Tw Cen MT" panose="020B0602020104020603" pitchFamily="34" charset="0"/>
                        </a:rPr>
                        <a:t>-</a:t>
                      </a:r>
                    </a:p>
                  </a:txBody>
                  <a:tcPr marL="0" marR="0" marT="0" marB="0" anchor="ctr"/>
                </a:tc>
                <a:tc>
                  <a:txBody>
                    <a:bodyPr/>
                    <a:lstStyle/>
                    <a:p>
                      <a:pPr algn="ctr"/>
                      <a:r>
                        <a:rPr lang="en-US" sz="1400" dirty="0">
                          <a:latin typeface="Tw Cen MT" panose="020B0602020104020603" pitchFamily="34" charset="0"/>
                        </a:rPr>
                        <a:t>-</a:t>
                      </a:r>
                    </a:p>
                  </a:txBody>
                  <a:tcPr marL="0" marR="0" marT="0" marB="0" anchor="ctr"/>
                </a:tc>
                <a:tc>
                  <a:txBody>
                    <a:bodyPr/>
                    <a:lstStyle/>
                    <a:p>
                      <a:pPr algn="ctr"/>
                      <a:r>
                        <a:rPr lang="en-US" sz="1400" dirty="0">
                          <a:latin typeface="Tw Cen MT" panose="020B0602020104020603" pitchFamily="34" charset="0"/>
                        </a:rPr>
                        <a:t>-</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extLst>
                  <a:ext uri="{0D108BD9-81ED-4DB2-BD59-A6C34878D82A}">
                    <a16:rowId xmlns:a16="http://schemas.microsoft.com/office/drawing/2014/main" val="10002"/>
                  </a:ext>
                </a:extLst>
              </a:tr>
              <a:tr h="531721">
                <a:tc vMerge="1">
                  <a:txBody>
                    <a:bodyPr/>
                    <a:lstStyle/>
                    <a:p>
                      <a:endParaRPr lang="en-US"/>
                    </a:p>
                  </a:txBody>
                  <a:tcPr/>
                </a:tc>
                <a:tc vMerge="1">
                  <a:txBody>
                    <a:bodyPr/>
                    <a:lstStyle/>
                    <a:p>
                      <a:endParaRPr lang="en-US"/>
                    </a:p>
                  </a:txBody>
                  <a:tcPr/>
                </a:tc>
                <a:tc>
                  <a:txBody>
                    <a:bodyPr/>
                    <a:lstStyle/>
                    <a:p>
                      <a:pPr algn="l" fontAlgn="ctr"/>
                      <a:r>
                        <a:rPr lang="en-US" sz="1400" u="none" strike="noStrike" dirty="0">
                          <a:effectLst/>
                          <a:latin typeface="Tw Cen MT" panose="020B0602020104020603" pitchFamily="34" charset="0"/>
                        </a:rPr>
                        <a:t>b. </a:t>
                      </a:r>
                      <a:r>
                        <a:rPr lang="en-US" sz="1400" u="none" strike="noStrike" dirty="0" err="1">
                          <a:effectLst/>
                          <a:latin typeface="Tw Cen MT" panose="020B0602020104020603" pitchFamily="34" charset="0"/>
                        </a:rPr>
                        <a:t>Perawat</a:t>
                      </a:r>
                      <a:r>
                        <a:rPr lang="en-US" sz="1400" u="none" strike="noStrike" dirty="0">
                          <a:effectLst/>
                          <a:latin typeface="Tw Cen MT" panose="020B0602020104020603" pitchFamily="34" charset="0"/>
                        </a:rPr>
                        <a:t> minimal </a:t>
                      </a:r>
                      <a:r>
                        <a:rPr lang="en-US" sz="1400" u="none" strike="noStrike" dirty="0" err="1">
                          <a:effectLst/>
                          <a:latin typeface="Tw Cen MT" panose="020B0602020104020603" pitchFamily="34" charset="0"/>
                        </a:rPr>
                        <a:t>pendidikan</a:t>
                      </a:r>
                      <a:r>
                        <a:rPr lang="en-US" sz="1400" u="none" strike="noStrike" dirty="0">
                          <a:effectLst/>
                          <a:latin typeface="Tw Cen MT" panose="020B0602020104020603" pitchFamily="34" charset="0"/>
                        </a:rPr>
                        <a:t> D3</a:t>
                      </a:r>
                      <a:endParaRPr lang="en-US" sz="1400" b="0" i="0" u="none" strike="noStrike" dirty="0">
                        <a:solidFill>
                          <a:srgbClr val="000000"/>
                        </a:solidFill>
                        <a:effectLst/>
                        <a:latin typeface="Tw Cen MT" panose="020B0602020104020603" pitchFamily="34" charset="0"/>
                      </a:endParaRPr>
                    </a:p>
                  </a:txBody>
                  <a:tcPr marL="0" marR="0" marT="0" marB="0" anchor="ctr"/>
                </a:tc>
                <a:tc gridSpan="6">
                  <a:txBody>
                    <a:bodyPr/>
                    <a:lstStyle/>
                    <a:p>
                      <a:pPr algn="ctr"/>
                      <a:r>
                        <a:rPr lang="en-US" sz="1400" dirty="0">
                          <a:latin typeface="Tw Cen MT" panose="020B0602020104020603" pitchFamily="34" charset="0"/>
                        </a:rPr>
                        <a:t> 100</a:t>
                      </a:r>
                    </a:p>
                  </a:txBody>
                  <a:tcPr marL="0" marR="0" marT="0" marB="0" anchor="ctr"/>
                </a:tc>
                <a:tc hMerge="1">
                  <a:txBody>
                    <a:bodyPr/>
                    <a:lstStyle/>
                    <a:p>
                      <a:pPr algn="ctr"/>
                      <a:r>
                        <a:rPr lang="en-US" sz="1400" dirty="0">
                          <a:latin typeface="Tw Cen MT" panose="020B0602020104020603" pitchFamily="34" charset="0"/>
                        </a:rPr>
                        <a:t>  100%</a:t>
                      </a:r>
                    </a:p>
                  </a:txBody>
                  <a:tcPr marL="0" marR="0" marT="0" marB="0" anchor="ctr"/>
                </a:tc>
                <a:tc hMerge="1">
                  <a:txBody>
                    <a:bodyPr/>
                    <a:lstStyle/>
                    <a:p>
                      <a:pPr algn="ctr"/>
                      <a:r>
                        <a:rPr lang="en-US" sz="1400" dirty="0">
                          <a:latin typeface="Tw Cen MT" panose="020B0602020104020603" pitchFamily="34" charset="0"/>
                        </a:rPr>
                        <a:t>  100%</a:t>
                      </a:r>
                    </a:p>
                  </a:txBody>
                  <a:tcPr marL="0" marR="0" marT="0" marB="0" anchor="ctr"/>
                </a:tc>
                <a:tc hMerge="1">
                  <a:txBody>
                    <a:bodyPr/>
                    <a:lstStyle/>
                    <a:p>
                      <a:pPr algn="ctr"/>
                      <a:r>
                        <a:rPr lang="en-US" sz="1400" dirty="0">
                          <a:latin typeface="Tw Cen MT" panose="020B0602020104020603" pitchFamily="34" charset="0"/>
                        </a:rPr>
                        <a:t>  100%</a:t>
                      </a:r>
                    </a:p>
                  </a:txBody>
                  <a:tcPr marL="0" marR="0" marT="0" marB="0" anchor="ctr"/>
                </a:tc>
                <a:tc hMerge="1">
                  <a:txBody>
                    <a:bodyPr/>
                    <a:lstStyle/>
                    <a:p>
                      <a:pPr algn="ctr"/>
                      <a:endParaRPr lang="en-US" sz="1400" dirty="0">
                        <a:latin typeface="Tw Cen MT" panose="020B0602020104020603" pitchFamily="34" charset="0"/>
                      </a:endParaRPr>
                    </a:p>
                  </a:txBody>
                  <a:tcPr marL="0" marR="0" marT="0" marB="0" anchor="ctr"/>
                </a:tc>
                <a:tc hMerge="1">
                  <a:txBody>
                    <a:bodyPr/>
                    <a:lstStyle/>
                    <a:p>
                      <a:pPr algn="ctr"/>
                      <a:endParaRPr lang="en-US" sz="1400" dirty="0">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a:t>
                      </a:r>
                    </a:p>
                  </a:txBody>
                  <a:tcPr marL="0" marR="0" marT="0" marB="0" anchor="ctr"/>
                </a:tc>
                <a:tc>
                  <a:txBody>
                    <a:bodyPr/>
                    <a:lstStyle/>
                    <a:p>
                      <a:pPr algn="ctr"/>
                      <a:r>
                        <a:rPr lang="en-US" sz="1400" dirty="0">
                          <a:latin typeface="Tw Cen MT" panose="020B0602020104020603" pitchFamily="34" charset="0"/>
                        </a:rPr>
                        <a:t>-</a:t>
                      </a:r>
                    </a:p>
                  </a:txBody>
                  <a:tcPr marL="0" marR="0" marT="0" marB="0" anchor="ctr"/>
                </a:tc>
                <a:tc>
                  <a:txBody>
                    <a:bodyPr/>
                    <a:lstStyle/>
                    <a:p>
                      <a:pPr algn="ctr"/>
                      <a:r>
                        <a:rPr lang="en-US" sz="1400" dirty="0">
                          <a:latin typeface="Tw Cen MT" panose="020B0602020104020603" pitchFamily="34" charset="0"/>
                        </a:rPr>
                        <a:t>-</a:t>
                      </a:r>
                    </a:p>
                  </a:txBody>
                  <a:tcPr marL="0" marR="0" marT="0" marB="0" anchor="ctr"/>
                </a:tc>
                <a:tc>
                  <a:txBody>
                    <a:bodyPr/>
                    <a:lstStyle/>
                    <a:p>
                      <a:pPr algn="ctr"/>
                      <a:r>
                        <a:rPr lang="en-US" sz="1400" dirty="0">
                          <a:latin typeface="Tw Cen MT" panose="020B0602020104020603" pitchFamily="34" charset="0"/>
                        </a:rPr>
                        <a:t>-</a:t>
                      </a:r>
                    </a:p>
                  </a:txBody>
                  <a:tcPr marL="0" marR="0" marT="0" marB="0" anchor="ctr"/>
                </a:tc>
                <a:tc>
                  <a:txBody>
                    <a:bodyPr/>
                    <a:lstStyle/>
                    <a:p>
                      <a:pPr algn="ctr"/>
                      <a:r>
                        <a:rPr lang="en-US" sz="1400" dirty="0">
                          <a:latin typeface="Tw Cen MT" panose="020B0602020104020603" pitchFamily="34" charset="0"/>
                        </a:rPr>
                        <a:t>-</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extLst>
                  <a:ext uri="{0D108BD9-81ED-4DB2-BD59-A6C34878D82A}">
                    <a16:rowId xmlns:a16="http://schemas.microsoft.com/office/drawing/2014/main" val="10003"/>
                  </a:ext>
                </a:extLst>
              </a:tr>
              <a:tr h="883341">
                <a:tc>
                  <a:txBody>
                    <a:bodyPr/>
                    <a:lstStyle/>
                    <a:p>
                      <a:pPr algn="ctr" fontAlgn="ctr"/>
                      <a:r>
                        <a:rPr lang="en-US" sz="1400" u="none" strike="noStrike" dirty="0">
                          <a:effectLst/>
                          <a:latin typeface="Tw Cen MT" panose="020B0602020104020603" pitchFamily="34" charset="0"/>
                        </a:rPr>
                        <a:t>2.</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Dokter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penanggung</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jawab</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pasien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rawat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inap</a:t>
                      </a:r>
                      <a:endParaRPr lang="en-US" sz="1400" b="0" i="0" u="none" strike="noStrike" dirty="0" err="1">
                        <a:solidFill>
                          <a:srgbClr val="000000"/>
                        </a:solidFill>
                        <a:effectLst/>
                        <a:latin typeface="Tw Cen MT" panose="020B0602020104020603" pitchFamily="34" charset="0"/>
                      </a:endParaRPr>
                    </a:p>
                  </a:txBody>
                  <a:tcPr marL="0" marR="0" marT="0" marB="0" anchor="ctr"/>
                </a:tc>
                <a:tc>
                  <a:txBody>
                    <a:bodyPr/>
                    <a:lstStyle/>
                    <a:p>
                      <a:pPr algn="l" fontAlgn="ctr"/>
                      <a:r>
                        <a:rPr lang="en-US" sz="1400" u="none" strike="noStrike" dirty="0">
                          <a:effectLst/>
                          <a:latin typeface="Tw Cen MT" panose="020B0602020104020603" pitchFamily="34" charset="0"/>
                        </a:rPr>
                        <a:t> 100%                                                                          </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  100%</a:t>
                      </a:r>
                    </a:p>
                  </a:txBody>
                  <a:tcPr marL="0" marR="0" marT="0" marB="0" anchor="ctr"/>
                </a:tc>
                <a:tc>
                  <a:txBody>
                    <a:bodyPr/>
                    <a:lstStyle/>
                    <a:p>
                      <a:pPr algn="ctr"/>
                      <a:r>
                        <a:rPr lang="en-US" sz="1400" dirty="0">
                          <a:latin typeface="Tw Cen MT" panose="020B0602020104020603" pitchFamily="34" charset="0"/>
                        </a:rPr>
                        <a:t>  100%</a:t>
                      </a:r>
                    </a:p>
                  </a:txBody>
                  <a:tcPr marL="0" marR="0" marT="0" marB="0" anchor="ctr"/>
                </a:tc>
                <a:tc>
                  <a:txBody>
                    <a:bodyPr/>
                    <a:lstStyle/>
                    <a:p>
                      <a:pPr algn="ctr"/>
                      <a:r>
                        <a:rPr lang="en-US" sz="1400" dirty="0">
                          <a:latin typeface="Tw Cen MT" panose="020B0602020104020603" pitchFamily="34" charset="0"/>
                        </a:rPr>
                        <a:t>  100%</a:t>
                      </a:r>
                    </a:p>
                  </a:txBody>
                  <a:tcPr marL="0" marR="0" marT="0" marB="0" anchor="ctr"/>
                </a:tc>
                <a:tc>
                  <a:txBody>
                    <a:bodyPr/>
                    <a:lstStyle/>
                    <a:p>
                      <a:pPr algn="ctr"/>
                      <a:r>
                        <a:rPr lang="en-US" sz="1400" dirty="0">
                          <a:latin typeface="Tw Cen MT" panose="020B0602020104020603" pitchFamily="34" charset="0"/>
                        </a:rPr>
                        <a:t>  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extLst>
                  <a:ext uri="{0D108BD9-81ED-4DB2-BD59-A6C34878D82A}">
                    <a16:rowId xmlns:a16="http://schemas.microsoft.com/office/drawing/2014/main" val="10004"/>
                  </a:ext>
                </a:extLst>
              </a:tr>
            </a:tbl>
          </a:graphicData>
        </a:graphic>
      </p:graphicFrame>
      <p:sp>
        <p:nvSpPr>
          <p:cNvPr id="6" name="TextBox 5">
            <a:extLst>
              <a:ext uri="{FF2B5EF4-FFF2-40B4-BE49-F238E27FC236}">
                <a16:creationId xmlns:a16="http://schemas.microsoft.com/office/drawing/2014/main" id="{A96F43CC-01B1-4BBA-87DA-CC22DA8114AD}"/>
              </a:ext>
            </a:extLst>
          </p:cNvPr>
          <p:cNvSpPr txBox="1"/>
          <p:nvPr/>
        </p:nvSpPr>
        <p:spPr>
          <a:xfrm>
            <a:off x="10478114" y="6136700"/>
            <a:ext cx="102107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
        <p:nvSpPr>
          <p:cNvPr id="7" name="Rectangle: Diagonal Corners Rounded 6">
            <a:extLst>
              <a:ext uri="{FF2B5EF4-FFF2-40B4-BE49-F238E27FC236}">
                <a16:creationId xmlns:a16="http://schemas.microsoft.com/office/drawing/2014/main" id="{AB1F9338-1BF2-4E56-AD35-4D72AB45FFD4}"/>
              </a:ext>
            </a:extLst>
          </p:cNvPr>
          <p:cNvSpPr/>
          <p:nvPr/>
        </p:nvSpPr>
        <p:spPr>
          <a:xfrm>
            <a:off x="481568" y="109536"/>
            <a:ext cx="1658726" cy="36570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RAWAT INAP</a:t>
            </a:r>
          </a:p>
        </p:txBody>
      </p:sp>
      <p:sp>
        <p:nvSpPr>
          <p:cNvPr id="2" name="Slide Number Placeholder 1">
            <a:extLst>
              <a:ext uri="{FF2B5EF4-FFF2-40B4-BE49-F238E27FC236}">
                <a16:creationId xmlns:a16="http://schemas.microsoft.com/office/drawing/2014/main" id="{5465BFF2-5E87-48DF-B4A3-9A83B0DF5988}"/>
              </a:ext>
            </a:extLst>
          </p:cNvPr>
          <p:cNvSpPr>
            <a:spLocks noGrp="1"/>
          </p:cNvSpPr>
          <p:nvPr>
            <p:ph type="sldNum" sz="quarter" idx="12"/>
          </p:nvPr>
        </p:nvSpPr>
        <p:spPr/>
        <p:txBody>
          <a:bodyPr/>
          <a:lstStyle/>
          <a:p>
            <a:fld id="{565CE74E-AB26-4998-AD42-012C4C1AD076}" type="slidenum">
              <a:rPr lang="zh-CN" altLang="en-US" smtClean="0"/>
              <a:t>64</a:t>
            </a:fld>
            <a:endParaRPr lang="zh-CN" altLang="en-US"/>
          </a:p>
        </p:txBody>
      </p:sp>
      <p:pic>
        <p:nvPicPr>
          <p:cNvPr id="4" name="Picture 3">
            <a:extLst>
              <a:ext uri="{FF2B5EF4-FFF2-40B4-BE49-F238E27FC236}">
                <a16:creationId xmlns:a16="http://schemas.microsoft.com/office/drawing/2014/main" id="{40CBC6DA-1B68-4A6A-AF6B-D3A0DF273D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219" y="5891438"/>
            <a:ext cx="911781" cy="911781"/>
          </a:xfrm>
          <a:prstGeom prst="rect">
            <a:avLst/>
          </a:prstGeom>
        </p:spPr>
      </p:pic>
      <p:graphicFrame>
        <p:nvGraphicFramePr>
          <p:cNvPr id="8" name="Table 7">
            <a:extLst>
              <a:ext uri="{FF2B5EF4-FFF2-40B4-BE49-F238E27FC236}">
                <a16:creationId xmlns:a16="http://schemas.microsoft.com/office/drawing/2014/main" id="{B8C5AB45-981D-4D9F-B670-22F80AF41041}"/>
              </a:ext>
            </a:extLst>
          </p:cNvPr>
          <p:cNvGraphicFramePr>
            <a:graphicFrameLocks noGrp="1"/>
          </p:cNvGraphicFramePr>
          <p:nvPr/>
        </p:nvGraphicFramePr>
        <p:xfrm>
          <a:off x="553931" y="3702782"/>
          <a:ext cx="7722163" cy="3001604"/>
        </p:xfrm>
        <a:graphic>
          <a:graphicData uri="http://schemas.openxmlformats.org/drawingml/2006/table">
            <a:tbl>
              <a:tblPr firstRow="1" firstCol="1" bandRow="1">
                <a:tableStyleId>{10A1B5D5-9B99-4C35-A422-299274C87663}</a:tableStyleId>
              </a:tblPr>
              <a:tblGrid>
                <a:gridCol w="324674">
                  <a:extLst>
                    <a:ext uri="{9D8B030D-6E8A-4147-A177-3AD203B41FA5}">
                      <a16:colId xmlns:a16="http://schemas.microsoft.com/office/drawing/2014/main" val="20000"/>
                    </a:ext>
                  </a:extLst>
                </a:gridCol>
                <a:gridCol w="814069">
                  <a:extLst>
                    <a:ext uri="{9D8B030D-6E8A-4147-A177-3AD203B41FA5}">
                      <a16:colId xmlns:a16="http://schemas.microsoft.com/office/drawing/2014/main" val="20001"/>
                    </a:ext>
                  </a:extLst>
                </a:gridCol>
                <a:gridCol w="970675">
                  <a:extLst>
                    <a:ext uri="{9D8B030D-6E8A-4147-A177-3AD203B41FA5}">
                      <a16:colId xmlns:a16="http://schemas.microsoft.com/office/drawing/2014/main" val="20002"/>
                    </a:ext>
                  </a:extLst>
                </a:gridCol>
                <a:gridCol w="940107">
                  <a:extLst>
                    <a:ext uri="{9D8B030D-6E8A-4147-A177-3AD203B41FA5}">
                      <a16:colId xmlns:a16="http://schemas.microsoft.com/office/drawing/2014/main" val="20003"/>
                    </a:ext>
                  </a:extLst>
                </a:gridCol>
                <a:gridCol w="940107">
                  <a:extLst>
                    <a:ext uri="{9D8B030D-6E8A-4147-A177-3AD203B41FA5}">
                      <a16:colId xmlns:a16="http://schemas.microsoft.com/office/drawing/2014/main" val="343219919"/>
                    </a:ext>
                  </a:extLst>
                </a:gridCol>
                <a:gridCol w="940107">
                  <a:extLst>
                    <a:ext uri="{9D8B030D-6E8A-4147-A177-3AD203B41FA5}">
                      <a16:colId xmlns:a16="http://schemas.microsoft.com/office/drawing/2014/main" val="2888986803"/>
                    </a:ext>
                  </a:extLst>
                </a:gridCol>
                <a:gridCol w="930808">
                  <a:extLst>
                    <a:ext uri="{9D8B030D-6E8A-4147-A177-3AD203B41FA5}">
                      <a16:colId xmlns:a16="http://schemas.microsoft.com/office/drawing/2014/main" val="1308775653"/>
                    </a:ext>
                  </a:extLst>
                </a:gridCol>
                <a:gridCol w="930808">
                  <a:extLst>
                    <a:ext uri="{9D8B030D-6E8A-4147-A177-3AD203B41FA5}">
                      <a16:colId xmlns:a16="http://schemas.microsoft.com/office/drawing/2014/main" val="87775900"/>
                    </a:ext>
                  </a:extLst>
                </a:gridCol>
                <a:gridCol w="930808">
                  <a:extLst>
                    <a:ext uri="{9D8B030D-6E8A-4147-A177-3AD203B41FA5}">
                      <a16:colId xmlns:a16="http://schemas.microsoft.com/office/drawing/2014/main" val="3436897264"/>
                    </a:ext>
                  </a:extLst>
                </a:gridCol>
              </a:tblGrid>
              <a:tr h="192490">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gridSpan="3">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gridSpan="3">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227924">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panose="020B0602020104020603" pitchFamily="34" charset="0"/>
                        </a:rPr>
                        <a:t>JUL</a:t>
                      </a:r>
                      <a:endParaRPr lang="en-US" sz="1400" b="1" i="0" u="none" strike="noStrike" dirty="0">
                        <a:solidFill>
                          <a:schemeClr val="tx2"/>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AGS</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SEP</a:t>
                      </a:r>
                    </a:p>
                  </a:txBody>
                  <a:tcPr marL="0" marR="0" marT="0" marB="0" anchor="ctr"/>
                </a:tc>
                <a:tc>
                  <a:txBody>
                    <a:bodyPr/>
                    <a:lstStyle/>
                    <a:p>
                      <a:pPr algn="ctr" fontAlgn="ctr"/>
                      <a:r>
                        <a:rPr lang="en-US" sz="1400" b="1" u="none" strike="noStrike" dirty="0">
                          <a:effectLst/>
                          <a:latin typeface="Tw Cen MT" panose="020B0602020104020603" pitchFamily="34" charset="0"/>
                        </a:rPr>
                        <a:t>JUL</a:t>
                      </a:r>
                      <a:endParaRPr lang="en-US" sz="1400" b="1" i="0" u="none" strike="noStrike" dirty="0">
                        <a:solidFill>
                          <a:schemeClr val="tx2"/>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AGS</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SEP</a:t>
                      </a:r>
                    </a:p>
                  </a:txBody>
                  <a:tcPr marL="0" marR="0" marT="0" marB="0" anchor="ctr"/>
                </a:tc>
                <a:extLst>
                  <a:ext uri="{0D108BD9-81ED-4DB2-BD59-A6C34878D82A}">
                    <a16:rowId xmlns:a16="http://schemas.microsoft.com/office/drawing/2014/main" val="10001"/>
                  </a:ext>
                </a:extLst>
              </a:tr>
              <a:tr h="530005">
                <a:tc rowSpan="2">
                  <a:txBody>
                    <a:bodyPr/>
                    <a:lstStyle/>
                    <a:p>
                      <a:pPr algn="ctr" fontAlgn="t"/>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ndParaRPr>
                    </a:p>
                  </a:txBody>
                  <a:tcPr marL="0" marR="0" marT="0" marB="0"/>
                </a:tc>
                <a:tc rowSpan="2">
                  <a:txBody>
                    <a:bodyPr/>
                    <a:lstStyle/>
                    <a:p>
                      <a:pPr algn="l" fontAlgn="t"/>
                      <a:r>
                        <a:rPr lang="it-IT" sz="1400" u="none" strike="noStrike" dirty="0" err="1">
                          <a:effectLst/>
                          <a:latin typeface="Tw Cen MT" panose="020B0602020104020603" pitchFamily="34" charset="0"/>
                        </a:rPr>
                        <a:t>Pemberi</a:t>
                      </a:r>
                      <a:r>
                        <a:rPr lang="it-IT" sz="1400" u="none" strike="noStrike" dirty="0">
                          <a:effectLst/>
                          <a:latin typeface="Tw Cen MT" panose="020B0602020104020603" pitchFamily="34" charset="0"/>
                        </a:rPr>
                        <a:t> </a:t>
                      </a:r>
                      <a:r>
                        <a:rPr lang="it-IT" sz="1400" u="none" strike="noStrike" dirty="0" err="1">
                          <a:effectLst/>
                          <a:latin typeface="Tw Cen MT" panose="020B0602020104020603" pitchFamily="34" charset="0"/>
                        </a:rPr>
                        <a:t>Pelayanan</a:t>
                      </a:r>
                      <a:r>
                        <a:rPr lang="it-IT" sz="1400" u="none" strike="noStrike" dirty="0">
                          <a:effectLst/>
                          <a:latin typeface="Tw Cen MT" panose="020B0602020104020603" pitchFamily="34" charset="0"/>
                        </a:rPr>
                        <a:t> di </a:t>
                      </a:r>
                      <a:r>
                        <a:rPr lang="it-IT" sz="1400" u="none" strike="noStrike" dirty="0" err="1">
                          <a:effectLst/>
                          <a:latin typeface="Tw Cen MT" panose="020B0602020104020603" pitchFamily="34" charset="0"/>
                        </a:rPr>
                        <a:t>Rawat</a:t>
                      </a:r>
                      <a:r>
                        <a:rPr lang="it-IT" sz="1400" u="none" strike="noStrike" dirty="0">
                          <a:effectLst/>
                          <a:latin typeface="Tw Cen MT" panose="020B0602020104020603" pitchFamily="34" charset="0"/>
                        </a:rPr>
                        <a:t> </a:t>
                      </a:r>
                      <a:r>
                        <a:rPr lang="it-IT" sz="1400" u="none" strike="noStrike" dirty="0" err="1">
                          <a:effectLst/>
                          <a:latin typeface="Tw Cen MT" panose="020B0602020104020603" pitchFamily="34" charset="0"/>
                        </a:rPr>
                        <a:t>Inap</a:t>
                      </a:r>
                      <a:endParaRPr lang="it-IT" sz="1400" b="0" i="0" u="none" strike="noStrike" dirty="0" err="1">
                        <a:solidFill>
                          <a:srgbClr val="000000"/>
                        </a:solidFill>
                        <a:effectLst/>
                        <a:latin typeface="Tw Cen MT" panose="020B0602020104020603" pitchFamily="34" charset="0"/>
                      </a:endParaRPr>
                    </a:p>
                  </a:txBody>
                  <a:tcPr marL="0" marR="0" marT="0" marB="0"/>
                </a:tc>
                <a:tc>
                  <a:txBody>
                    <a:bodyPr/>
                    <a:lstStyle/>
                    <a:p>
                      <a:pPr algn="l" fontAlgn="ctr"/>
                      <a:r>
                        <a:rPr lang="en-US" sz="1400" u="none" strike="noStrike" dirty="0">
                          <a:effectLst/>
                          <a:latin typeface="Tw Cen MT" panose="020B0602020104020603" pitchFamily="34" charset="0"/>
                        </a:rPr>
                        <a:t>a. </a:t>
                      </a:r>
                      <a:r>
                        <a:rPr lang="en-US" sz="1400" u="none" strike="noStrike" dirty="0" err="1">
                          <a:effectLst/>
                          <a:latin typeface="Tw Cen MT" panose="020B0602020104020603" pitchFamily="34" charset="0"/>
                        </a:rPr>
                        <a:t>Dokter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Spesialis</a:t>
                      </a:r>
                      <a:r>
                        <a:rPr lang="en-US" sz="1400" u="none" strike="noStrike" dirty="0">
                          <a:effectLst/>
                          <a:latin typeface="Tw Cen MT" panose="020B0602020104020603" pitchFamily="34" charset="0"/>
                        </a:rPr>
                        <a:t> dan </a:t>
                      </a:r>
                      <a:r>
                        <a:rPr lang="en-US" sz="1400" u="none" strike="noStrike" dirty="0" err="1">
                          <a:effectLst/>
                          <a:latin typeface="Tw Cen MT" panose="020B0602020104020603" pitchFamily="34" charset="0"/>
                        </a:rPr>
                        <a:t>Dokter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Umum</a:t>
                      </a:r>
                      <a:endParaRPr lang="en-US" sz="1400" b="0" i="0" u="none" strike="noStrike" dirty="0">
                        <a:solidFill>
                          <a:srgbClr val="000000"/>
                        </a:solidFill>
                        <a:effectLst/>
                        <a:latin typeface="Tw Cen MT" panose="020B0602020104020603" pitchFamily="34" charset="0"/>
                      </a:endParaRPr>
                    </a:p>
                  </a:txBody>
                  <a:tcPr marL="0" marR="0" marT="0" marB="0" anchor="ctr"/>
                </a:tc>
                <a:tc gridSpan="3">
                  <a:txBody>
                    <a:bodyPr/>
                    <a:lstStyle/>
                    <a:p>
                      <a:pPr algn="ctr" fontAlgn="ctr"/>
                      <a:r>
                        <a:rPr lang="en-US" sz="1400" b="0" i="0" u="none" strike="noStrike" dirty="0" err="1">
                          <a:solidFill>
                            <a:srgbClr val="000000"/>
                          </a:solidFill>
                          <a:effectLst/>
                          <a:latin typeface="Tw Cen MT" panose="020B0602020104020603" pitchFamily="34" charset="0"/>
                        </a:rPr>
                        <a:t>Periode</a:t>
                      </a:r>
                      <a:r>
                        <a:rPr lang="en-US" sz="1400" b="0" i="0" u="none" strike="noStrike" dirty="0">
                          <a:solidFill>
                            <a:srgbClr val="000000"/>
                          </a:solidFill>
                          <a:effectLst/>
                          <a:latin typeface="Tw Cen MT" panose="020B0602020104020603" pitchFamily="34" charset="0"/>
                        </a:rPr>
                        <a:t> Analisa </a:t>
                      </a:r>
                      <a:r>
                        <a:rPr lang="en-US" sz="1400" b="0" i="0" u="none" strike="noStrike" dirty="0" err="1">
                          <a:solidFill>
                            <a:srgbClr val="000000"/>
                          </a:solidFill>
                          <a:effectLst/>
                          <a:latin typeface="Tw Cen MT" panose="020B0602020104020603" pitchFamily="34" charset="0"/>
                        </a:rPr>
                        <a:t>Setiap</a:t>
                      </a:r>
                      <a:r>
                        <a:rPr lang="en-US" sz="1400" b="0" i="0" u="none" strike="noStrike" dirty="0">
                          <a:solidFill>
                            <a:srgbClr val="000000"/>
                          </a:solidFill>
                          <a:effectLst/>
                          <a:latin typeface="Tw Cen MT" panose="020B0602020104020603" pitchFamily="34" charset="0"/>
                        </a:rPr>
                        <a:t> 6 </a:t>
                      </a:r>
                      <a:r>
                        <a:rPr lang="en-US" sz="1400" b="0" i="0" u="none" strike="noStrike" dirty="0" err="1">
                          <a:solidFill>
                            <a:srgbClr val="000000"/>
                          </a:solidFill>
                          <a:effectLst/>
                          <a:latin typeface="Tw Cen MT" panose="020B0602020104020603" pitchFamily="34" charset="0"/>
                        </a:rPr>
                        <a:t>bulan</a:t>
                      </a:r>
                      <a:endParaRPr lang="en-US" sz="1400" b="0" i="0" u="none" strike="noStrike" dirty="0">
                        <a:solidFill>
                          <a:srgbClr val="000000"/>
                        </a:solidFill>
                        <a:effectLst/>
                        <a:latin typeface="Tw Cen MT" panose="020B0602020104020603" pitchFamily="34" charset="0"/>
                      </a:endParaRPr>
                    </a:p>
                  </a:txBody>
                  <a:tcPr marL="0" marR="0" marT="0" marB="0" anchor="ctr"/>
                </a:tc>
                <a:tc hMerge="1">
                  <a:txBody>
                    <a:bodyPr/>
                    <a:lstStyle/>
                    <a:p>
                      <a:pPr algn="ctr"/>
                      <a:r>
                        <a:rPr lang="en-US" sz="1400" dirty="0">
                          <a:latin typeface="Tw Cen MT" panose="020B0602020104020603" pitchFamily="34" charset="0"/>
                        </a:rPr>
                        <a:t>-</a:t>
                      </a:r>
                    </a:p>
                  </a:txBody>
                  <a:tcPr marL="0" marR="0" marT="0" marB="0" anchor="ctr"/>
                </a:tc>
                <a:tc hMerge="1">
                  <a:txBody>
                    <a:bodyPr/>
                    <a:lstStyle/>
                    <a:p>
                      <a:pPr algn="ctr" fontAlgn="ct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a:t>
                      </a:r>
                    </a:p>
                  </a:txBody>
                  <a:tcPr marL="0" marR="0" marT="0" marB="0" anchor="ctr"/>
                </a:tc>
                <a:tc>
                  <a:txBody>
                    <a:bodyPr/>
                    <a:lstStyle/>
                    <a:p>
                      <a:pPr algn="ctr"/>
                      <a:r>
                        <a:rPr lang="en-US" sz="1400" dirty="0">
                          <a:latin typeface="Tw Cen MT" panose="020B0602020104020603" pitchFamily="34" charset="0"/>
                        </a:rPr>
                        <a:t>-</a:t>
                      </a:r>
                    </a:p>
                  </a:txBody>
                  <a:tcPr marL="0" marR="0" marT="0" marB="0" anchor="ctr"/>
                </a:tc>
                <a:tc>
                  <a:txBody>
                    <a:bodyPr/>
                    <a:lstStyle/>
                    <a:p>
                      <a:pPr algn="ctr"/>
                      <a:r>
                        <a:rPr lang="en-US" sz="1400" dirty="0">
                          <a:latin typeface="Tw Cen MT" panose="020B0602020104020603" pitchFamily="34" charset="0"/>
                        </a:rPr>
                        <a:t>-</a:t>
                      </a:r>
                    </a:p>
                  </a:txBody>
                  <a:tcPr marL="0" marR="0" marT="0" marB="0" anchor="ctr"/>
                </a:tc>
                <a:extLst>
                  <a:ext uri="{0D108BD9-81ED-4DB2-BD59-A6C34878D82A}">
                    <a16:rowId xmlns:a16="http://schemas.microsoft.com/office/drawing/2014/main" val="10002"/>
                  </a:ext>
                </a:extLst>
              </a:tr>
              <a:tr h="255665">
                <a:tc vMerge="1">
                  <a:txBody>
                    <a:bodyPr/>
                    <a:lstStyle/>
                    <a:p>
                      <a:endParaRPr lang="en-US"/>
                    </a:p>
                  </a:txBody>
                  <a:tcPr/>
                </a:tc>
                <a:tc vMerge="1">
                  <a:txBody>
                    <a:bodyPr/>
                    <a:lstStyle/>
                    <a:p>
                      <a:endParaRPr lang="en-US"/>
                    </a:p>
                  </a:txBody>
                  <a:tcPr/>
                </a:tc>
                <a:tc>
                  <a:txBody>
                    <a:bodyPr/>
                    <a:lstStyle/>
                    <a:p>
                      <a:pPr algn="l" fontAlgn="ctr"/>
                      <a:r>
                        <a:rPr lang="en-US" sz="1400" u="none" strike="noStrike" dirty="0">
                          <a:effectLst/>
                          <a:latin typeface="Tw Cen MT" panose="020B0602020104020603" pitchFamily="34" charset="0"/>
                        </a:rPr>
                        <a:t>b. </a:t>
                      </a:r>
                      <a:r>
                        <a:rPr lang="en-US" sz="1400" u="none" strike="noStrike" dirty="0" err="1">
                          <a:effectLst/>
                          <a:latin typeface="Tw Cen MT" panose="020B0602020104020603" pitchFamily="34" charset="0"/>
                        </a:rPr>
                        <a:t>Perawat</a:t>
                      </a:r>
                      <a:r>
                        <a:rPr lang="en-US" sz="1400" u="none" strike="noStrike" dirty="0">
                          <a:effectLst/>
                          <a:latin typeface="Tw Cen MT" panose="020B0602020104020603" pitchFamily="34" charset="0"/>
                        </a:rPr>
                        <a:t> minimal </a:t>
                      </a:r>
                      <a:r>
                        <a:rPr lang="en-US" sz="1400" u="none" strike="noStrike" dirty="0" err="1">
                          <a:effectLst/>
                          <a:latin typeface="Tw Cen MT" panose="020B0602020104020603" pitchFamily="34" charset="0"/>
                        </a:rPr>
                        <a:t>pendidikan</a:t>
                      </a:r>
                      <a:r>
                        <a:rPr lang="en-US" sz="1400" u="none" strike="noStrike" dirty="0">
                          <a:effectLst/>
                          <a:latin typeface="Tw Cen MT" panose="020B0602020104020603" pitchFamily="34" charset="0"/>
                        </a:rPr>
                        <a:t> D3</a:t>
                      </a:r>
                      <a:endParaRPr lang="en-US" sz="1400" b="0" i="0" u="none" strike="noStrike" dirty="0">
                        <a:solidFill>
                          <a:srgbClr val="000000"/>
                        </a:solidFill>
                        <a:effectLst/>
                        <a:latin typeface="Tw Cen MT" panose="020B0602020104020603" pitchFamily="34" charset="0"/>
                      </a:endParaRPr>
                    </a:p>
                  </a:txBody>
                  <a:tcPr marL="0" marR="0" marT="0" marB="0" anchor="ctr"/>
                </a:tc>
                <a:tc gridSpan="3">
                  <a:txBody>
                    <a:bodyPr/>
                    <a:lstStyle/>
                    <a:p>
                      <a:pPr algn="ctr" fontAlgn="ctr"/>
                      <a:r>
                        <a:rPr lang="en-US" sz="1400" b="0" i="0" u="none" strike="noStrike" dirty="0" err="1">
                          <a:solidFill>
                            <a:srgbClr val="000000"/>
                          </a:solidFill>
                          <a:effectLst/>
                          <a:latin typeface="Tw Cen MT" panose="020B0602020104020603" pitchFamily="34" charset="0"/>
                        </a:rPr>
                        <a:t>Periode</a:t>
                      </a:r>
                      <a:r>
                        <a:rPr lang="en-US" sz="1400" b="0" i="0" u="none" strike="noStrike" dirty="0">
                          <a:solidFill>
                            <a:srgbClr val="000000"/>
                          </a:solidFill>
                          <a:effectLst/>
                          <a:latin typeface="Tw Cen MT" panose="020B0602020104020603" pitchFamily="34" charset="0"/>
                        </a:rPr>
                        <a:t> Analisa </a:t>
                      </a:r>
                      <a:r>
                        <a:rPr lang="en-US" sz="1400" b="0" i="0" u="none" strike="noStrike" dirty="0" err="1">
                          <a:solidFill>
                            <a:srgbClr val="000000"/>
                          </a:solidFill>
                          <a:effectLst/>
                          <a:latin typeface="Tw Cen MT" panose="020B0602020104020603" pitchFamily="34" charset="0"/>
                        </a:rPr>
                        <a:t>Setiap</a:t>
                      </a:r>
                      <a:r>
                        <a:rPr lang="en-US" sz="1400" b="0" i="0" u="none" strike="noStrike" dirty="0">
                          <a:solidFill>
                            <a:srgbClr val="000000"/>
                          </a:solidFill>
                          <a:effectLst/>
                          <a:latin typeface="Tw Cen MT" panose="020B0602020104020603" pitchFamily="34" charset="0"/>
                        </a:rPr>
                        <a:t> 6 </a:t>
                      </a:r>
                      <a:r>
                        <a:rPr lang="en-US" sz="1400" b="0" i="0" u="none" strike="noStrike" dirty="0" err="1">
                          <a:solidFill>
                            <a:srgbClr val="000000"/>
                          </a:solidFill>
                          <a:effectLst/>
                          <a:latin typeface="Tw Cen MT" panose="020B0602020104020603" pitchFamily="34" charset="0"/>
                        </a:rPr>
                        <a:t>bulan</a:t>
                      </a:r>
                      <a:endParaRPr lang="en-US" sz="1400" b="0" i="0" u="none" strike="noStrike" dirty="0">
                        <a:solidFill>
                          <a:srgbClr val="000000"/>
                        </a:solidFill>
                        <a:effectLst/>
                        <a:latin typeface="Tw Cen MT" panose="020B0602020104020603" pitchFamily="34" charset="0"/>
                      </a:endParaRPr>
                    </a:p>
                  </a:txBody>
                  <a:tcPr marL="0" marR="0" marT="0" marB="0" anchor="ctr"/>
                </a:tc>
                <a:tc hMerge="1">
                  <a:txBody>
                    <a:bodyPr/>
                    <a:lstStyle/>
                    <a:p>
                      <a:pPr algn="ctr"/>
                      <a:r>
                        <a:rPr lang="en-US" sz="1400" dirty="0">
                          <a:latin typeface="Tw Cen MT" panose="020B0602020104020603" pitchFamily="34" charset="0"/>
                        </a:rPr>
                        <a:t>  -</a:t>
                      </a:r>
                    </a:p>
                  </a:txBody>
                  <a:tcPr marL="0" marR="0" marT="0" marB="0" anchor="ctr"/>
                </a:tc>
                <a:tc hMerge="1">
                  <a:txBody>
                    <a:bodyPr/>
                    <a:lstStyle/>
                    <a:p>
                      <a:pPr algn="ctr" fontAlgn="ct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a:t>
                      </a:r>
                    </a:p>
                  </a:txBody>
                  <a:tcPr marL="0" marR="0" marT="0" marB="0" anchor="ctr"/>
                </a:tc>
                <a:tc>
                  <a:txBody>
                    <a:bodyPr/>
                    <a:lstStyle/>
                    <a:p>
                      <a:pPr algn="ctr"/>
                      <a:r>
                        <a:rPr lang="en-US" sz="1400" dirty="0">
                          <a:latin typeface="Tw Cen MT" panose="020B0602020104020603" pitchFamily="34" charset="0"/>
                        </a:rPr>
                        <a:t>  -</a:t>
                      </a:r>
                    </a:p>
                  </a:txBody>
                  <a:tcPr marL="0" marR="0" marT="0" marB="0" anchor="ctr"/>
                </a:tc>
                <a:tc>
                  <a:txBody>
                    <a:bodyPr/>
                    <a:lstStyle/>
                    <a:p>
                      <a:pPr algn="ctr"/>
                      <a:r>
                        <a:rPr lang="en-US" sz="1400" dirty="0">
                          <a:latin typeface="Tw Cen MT" panose="020B0602020104020603" pitchFamily="34" charset="0"/>
                        </a:rPr>
                        <a:t>  -</a:t>
                      </a:r>
                    </a:p>
                  </a:txBody>
                  <a:tcPr marL="0" marR="0" marT="0" marB="0" anchor="ctr"/>
                </a:tc>
                <a:extLst>
                  <a:ext uri="{0D108BD9-81ED-4DB2-BD59-A6C34878D82A}">
                    <a16:rowId xmlns:a16="http://schemas.microsoft.com/office/drawing/2014/main" val="10003"/>
                  </a:ext>
                </a:extLst>
              </a:tr>
              <a:tr h="883341">
                <a:tc>
                  <a:txBody>
                    <a:bodyPr/>
                    <a:lstStyle/>
                    <a:p>
                      <a:pPr algn="ctr" fontAlgn="ctr"/>
                      <a:r>
                        <a:rPr lang="en-US" sz="1400" u="none" strike="noStrike" dirty="0">
                          <a:effectLst/>
                          <a:latin typeface="Tw Cen MT" panose="020B0602020104020603" pitchFamily="34" charset="0"/>
                        </a:rPr>
                        <a:t>2.</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Dokter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penanggung</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jawab</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pasien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rawat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inap</a:t>
                      </a:r>
                      <a:endParaRPr lang="en-US" sz="1400" b="0" i="0" u="none" strike="noStrike" dirty="0" err="1">
                        <a:solidFill>
                          <a:srgbClr val="000000"/>
                        </a:solidFill>
                        <a:effectLst/>
                        <a:latin typeface="Tw Cen MT" panose="020B0602020104020603" pitchFamily="34" charset="0"/>
                      </a:endParaRPr>
                    </a:p>
                  </a:txBody>
                  <a:tcPr marL="0" marR="0" marT="0" marB="0" anchor="ctr"/>
                </a:tc>
                <a:tc>
                  <a:txBody>
                    <a:bodyPr/>
                    <a:lstStyle/>
                    <a:p>
                      <a:pPr algn="l" fontAlgn="ctr"/>
                      <a:r>
                        <a:rPr lang="en-US" sz="1400" u="none" strike="noStrike" dirty="0">
                          <a:effectLst/>
                          <a:latin typeface="Tw Cen MT" panose="020B0602020104020603" pitchFamily="34" charset="0"/>
                        </a:rPr>
                        <a:t> 100%                                                                          </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  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0451858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82A437-E2D2-4893-A262-A30497CAA872}"/>
              </a:ext>
            </a:extLst>
          </p:cNvPr>
          <p:cNvSpPr>
            <a:spLocks noGrp="1"/>
          </p:cNvSpPr>
          <p:nvPr>
            <p:ph type="sldNum" sz="quarter" idx="12"/>
          </p:nvPr>
        </p:nvSpPr>
        <p:spPr/>
        <p:txBody>
          <a:bodyPr/>
          <a:lstStyle/>
          <a:p>
            <a:fld id="{565CE74E-AB26-4998-AD42-012C4C1AD076}" type="slidenum">
              <a:rPr lang="zh-CN" altLang="en-US" smtClean="0"/>
              <a:t>65</a:t>
            </a:fld>
            <a:endParaRPr lang="zh-CN" altLang="en-US"/>
          </a:p>
        </p:txBody>
      </p:sp>
      <p:graphicFrame>
        <p:nvGraphicFramePr>
          <p:cNvPr id="3" name="Table 2">
            <a:extLst>
              <a:ext uri="{FF2B5EF4-FFF2-40B4-BE49-F238E27FC236}">
                <a16:creationId xmlns:a16="http://schemas.microsoft.com/office/drawing/2014/main" id="{785B875A-F7D9-4E86-800D-6320B67A5048}"/>
              </a:ext>
            </a:extLst>
          </p:cNvPr>
          <p:cNvGraphicFramePr>
            <a:graphicFrameLocks noGrp="1"/>
          </p:cNvGraphicFramePr>
          <p:nvPr/>
        </p:nvGraphicFramePr>
        <p:xfrm>
          <a:off x="313691" y="669148"/>
          <a:ext cx="11276087" cy="5561924"/>
        </p:xfrm>
        <a:graphic>
          <a:graphicData uri="http://schemas.openxmlformats.org/drawingml/2006/table">
            <a:tbl>
              <a:tblPr firstRow="1" firstCol="1" bandRow="1">
                <a:tableStyleId>{10A1B5D5-9B99-4C35-A422-299274C87663}</a:tableStyleId>
              </a:tblPr>
              <a:tblGrid>
                <a:gridCol w="297894">
                  <a:extLst>
                    <a:ext uri="{9D8B030D-6E8A-4147-A177-3AD203B41FA5}">
                      <a16:colId xmlns:a16="http://schemas.microsoft.com/office/drawing/2014/main" val="20000"/>
                    </a:ext>
                  </a:extLst>
                </a:gridCol>
                <a:gridCol w="725616">
                  <a:extLst>
                    <a:ext uri="{9D8B030D-6E8A-4147-A177-3AD203B41FA5}">
                      <a16:colId xmlns:a16="http://schemas.microsoft.com/office/drawing/2014/main" val="20001"/>
                    </a:ext>
                  </a:extLst>
                </a:gridCol>
                <a:gridCol w="695070">
                  <a:extLst>
                    <a:ext uri="{9D8B030D-6E8A-4147-A177-3AD203B41FA5}">
                      <a16:colId xmlns:a16="http://schemas.microsoft.com/office/drawing/2014/main" val="20002"/>
                    </a:ext>
                  </a:extLst>
                </a:gridCol>
                <a:gridCol w="752585">
                  <a:extLst>
                    <a:ext uri="{9D8B030D-6E8A-4147-A177-3AD203B41FA5}">
                      <a16:colId xmlns:a16="http://schemas.microsoft.com/office/drawing/2014/main" val="20003"/>
                    </a:ext>
                  </a:extLst>
                </a:gridCol>
                <a:gridCol w="1033211">
                  <a:extLst>
                    <a:ext uri="{9D8B030D-6E8A-4147-A177-3AD203B41FA5}">
                      <a16:colId xmlns:a16="http://schemas.microsoft.com/office/drawing/2014/main" val="3410935707"/>
                    </a:ext>
                  </a:extLst>
                </a:gridCol>
                <a:gridCol w="915745">
                  <a:extLst>
                    <a:ext uri="{9D8B030D-6E8A-4147-A177-3AD203B41FA5}">
                      <a16:colId xmlns:a16="http://schemas.microsoft.com/office/drawing/2014/main" val="3230213193"/>
                    </a:ext>
                  </a:extLst>
                </a:gridCol>
                <a:gridCol w="761774">
                  <a:extLst>
                    <a:ext uri="{9D8B030D-6E8A-4147-A177-3AD203B41FA5}">
                      <a16:colId xmlns:a16="http://schemas.microsoft.com/office/drawing/2014/main" val="1145060693"/>
                    </a:ext>
                  </a:extLst>
                </a:gridCol>
                <a:gridCol w="761774">
                  <a:extLst>
                    <a:ext uri="{9D8B030D-6E8A-4147-A177-3AD203B41FA5}">
                      <a16:colId xmlns:a16="http://schemas.microsoft.com/office/drawing/2014/main" val="1138221106"/>
                    </a:ext>
                  </a:extLst>
                </a:gridCol>
                <a:gridCol w="761774">
                  <a:extLst>
                    <a:ext uri="{9D8B030D-6E8A-4147-A177-3AD203B41FA5}">
                      <a16:colId xmlns:a16="http://schemas.microsoft.com/office/drawing/2014/main" val="3830659407"/>
                    </a:ext>
                  </a:extLst>
                </a:gridCol>
                <a:gridCol w="761774">
                  <a:extLst>
                    <a:ext uri="{9D8B030D-6E8A-4147-A177-3AD203B41FA5}">
                      <a16:colId xmlns:a16="http://schemas.microsoft.com/office/drawing/2014/main" val="1308775653"/>
                    </a:ext>
                  </a:extLst>
                </a:gridCol>
                <a:gridCol w="761774">
                  <a:extLst>
                    <a:ext uri="{9D8B030D-6E8A-4147-A177-3AD203B41FA5}">
                      <a16:colId xmlns:a16="http://schemas.microsoft.com/office/drawing/2014/main" val="3437589288"/>
                    </a:ext>
                  </a:extLst>
                </a:gridCol>
                <a:gridCol w="761774">
                  <a:extLst>
                    <a:ext uri="{9D8B030D-6E8A-4147-A177-3AD203B41FA5}">
                      <a16:colId xmlns:a16="http://schemas.microsoft.com/office/drawing/2014/main" val="1000287367"/>
                    </a:ext>
                  </a:extLst>
                </a:gridCol>
                <a:gridCol w="761774">
                  <a:extLst>
                    <a:ext uri="{9D8B030D-6E8A-4147-A177-3AD203B41FA5}">
                      <a16:colId xmlns:a16="http://schemas.microsoft.com/office/drawing/2014/main" val="3755210546"/>
                    </a:ext>
                  </a:extLst>
                </a:gridCol>
                <a:gridCol w="761774">
                  <a:extLst>
                    <a:ext uri="{9D8B030D-6E8A-4147-A177-3AD203B41FA5}">
                      <a16:colId xmlns:a16="http://schemas.microsoft.com/office/drawing/2014/main" val="2684595353"/>
                    </a:ext>
                  </a:extLst>
                </a:gridCol>
                <a:gridCol w="761774">
                  <a:extLst>
                    <a:ext uri="{9D8B030D-6E8A-4147-A177-3AD203B41FA5}">
                      <a16:colId xmlns:a16="http://schemas.microsoft.com/office/drawing/2014/main" val="3763298763"/>
                    </a:ext>
                  </a:extLst>
                </a:gridCol>
              </a:tblGrid>
              <a:tr h="192490">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gridSpan="6">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gridSpan="6">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227924">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MEI</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JUN</a:t>
                      </a: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MEI</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JUN</a:t>
                      </a:r>
                    </a:p>
                  </a:txBody>
                  <a:tcPr marL="0" marR="0" marT="0" marB="0" anchor="ctr"/>
                </a:tc>
                <a:extLst>
                  <a:ext uri="{0D108BD9-81ED-4DB2-BD59-A6C34878D82A}">
                    <a16:rowId xmlns:a16="http://schemas.microsoft.com/office/drawing/2014/main" val="10001"/>
                  </a:ext>
                </a:extLst>
              </a:tr>
              <a:tr h="736570">
                <a:tc>
                  <a:txBody>
                    <a:bodyPr/>
                    <a:lstStyle/>
                    <a:p>
                      <a:pPr algn="ctr" fontAlgn="t"/>
                      <a:r>
                        <a:rPr lang="en-US" sz="1400" u="none" strike="noStrike" dirty="0">
                          <a:effectLst/>
                          <a:latin typeface="Tw Cen MT" panose="020B0602020104020603" pitchFamily="34" charset="0"/>
                        </a:rPr>
                        <a:t>3.</a:t>
                      </a:r>
                      <a:endParaRPr lang="en-US" sz="1400" b="0" i="0" u="none" strike="noStrike" dirty="0">
                        <a:solidFill>
                          <a:srgbClr val="000000"/>
                        </a:solidFill>
                        <a:effectLst/>
                        <a:latin typeface="Tw Cen MT" panose="020B0602020104020603" pitchFamily="34" charset="0"/>
                      </a:endParaRPr>
                    </a:p>
                  </a:txBody>
                  <a:tcPr marL="0" marR="0" marT="0" marB="0"/>
                </a:tc>
                <a:tc>
                  <a:txBody>
                    <a:bodyPr/>
                    <a:lstStyle/>
                    <a:p>
                      <a:pPr algn="just" fontAlgn="t"/>
                      <a:r>
                        <a:rPr lang="en-US" sz="1400" u="none" strike="noStrike" dirty="0" err="1">
                          <a:effectLst/>
                          <a:latin typeface="Tw Cen MT" panose="020B0602020104020603" pitchFamily="34" charset="0"/>
                        </a:rPr>
                        <a:t>Ketersediaan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rawat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inap</a:t>
                      </a:r>
                      <a:r>
                        <a:rPr lang="en-US" sz="1400" u="none" strike="noStrike" dirty="0">
                          <a:effectLst/>
                          <a:latin typeface="Tw Cen MT" panose="020B0602020104020603" pitchFamily="34" charset="0"/>
                        </a:rPr>
                        <a:t>                                                                                                                                            </a:t>
                      </a:r>
                    </a:p>
                    <a:p>
                      <a:pPr algn="just" fontAlgn="t"/>
                      <a:r>
                        <a:rPr lang="en-US" sz="1400" b="0" i="0" u="none" strike="noStrike" dirty="0">
                          <a:solidFill>
                            <a:srgbClr val="000000"/>
                          </a:solidFill>
                          <a:effectLst/>
                          <a:latin typeface="Tw Cen MT" panose="020B0602020104020603" pitchFamily="34" charset="0"/>
                        </a:rPr>
                        <a:t>                                                                                                                                              </a:t>
                      </a:r>
                    </a:p>
                  </a:txBody>
                  <a:tcPr marL="0" marR="0" marT="0" marB="0"/>
                </a:tc>
                <a:tc>
                  <a:txBody>
                    <a:bodyPr/>
                    <a:lstStyle/>
                    <a:p>
                      <a:pPr algn="l" fontAlgn="ctr"/>
                      <a:r>
                        <a:rPr lang="en-US" sz="1400" u="none" strike="noStrike" dirty="0">
                          <a:effectLst/>
                          <a:latin typeface="Tw Cen MT" panose="020B0602020104020603" pitchFamily="34" charset="0"/>
                        </a:rPr>
                        <a:t>NAPZA, </a:t>
                      </a:r>
                      <a:r>
                        <a:rPr lang="en-US" sz="1400" u="none" strike="noStrike" dirty="0" err="1">
                          <a:effectLst/>
                          <a:latin typeface="Tw Cen MT" panose="020B0602020104020603" pitchFamily="34" charset="0"/>
                        </a:rPr>
                        <a:t>Gangguan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Psikotik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Gangguan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Neurotik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Gangguan</a:t>
                      </a:r>
                      <a:r>
                        <a:rPr lang="en-US" sz="1400" u="none" strike="noStrike" dirty="0">
                          <a:effectLst/>
                          <a:latin typeface="Tw Cen MT" panose="020B0602020104020603" pitchFamily="34" charset="0"/>
                        </a:rPr>
                        <a:t> Mental Organik.</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err="1">
                          <a:latin typeface="Tw Cen MT" panose="020B0602020104020603" pitchFamily="34" charset="0"/>
                        </a:rPr>
                        <a:t>Pelayanan</a:t>
                      </a:r>
                      <a:r>
                        <a:rPr lang="en-US" sz="1400" dirty="0">
                          <a:latin typeface="Tw Cen MT" panose="020B0602020104020603" pitchFamily="34" charset="0"/>
                        </a:rPr>
                        <a:t> Kesehatan Jiwa </a:t>
                      </a:r>
                      <a:r>
                        <a:rPr lang="en-US" sz="1400" dirty="0" err="1">
                          <a:latin typeface="Tw Cen MT" panose="020B0602020104020603" pitchFamily="34" charset="0"/>
                        </a:rPr>
                        <a:t>anak</a:t>
                      </a:r>
                      <a:r>
                        <a:rPr lang="en-US" sz="1400" dirty="0">
                          <a:latin typeface="Tw Cen MT" panose="020B0602020104020603" pitchFamily="34" charset="0"/>
                        </a:rPr>
                        <a:t> dan </a:t>
                      </a:r>
                      <a:r>
                        <a:rPr lang="en-US" sz="1400" dirty="0" err="1">
                          <a:latin typeface="Tw Cen MT" panose="020B0602020104020603" pitchFamily="34" charset="0"/>
                        </a:rPr>
                        <a:t>remaja,NAPZA</a:t>
                      </a:r>
                      <a:r>
                        <a:rPr lang="en-US" sz="1400" dirty="0">
                          <a:latin typeface="Tw Cen MT" panose="020B0602020104020603" pitchFamily="34" charset="0"/>
                        </a:rPr>
                        <a:t>,</a:t>
                      </a:r>
                    </a:p>
                    <a:p>
                      <a:pPr algn="ctr"/>
                      <a:r>
                        <a:rPr lang="en-US" sz="1400" dirty="0" err="1">
                          <a:latin typeface="Tw Cen MT" panose="020B0602020104020603" pitchFamily="34" charset="0"/>
                        </a:rPr>
                        <a:t>Gangguan</a:t>
                      </a:r>
                      <a:r>
                        <a:rPr lang="en-US" sz="1400" dirty="0">
                          <a:latin typeface="Tw Cen MT" panose="020B0602020104020603" pitchFamily="34" charset="0"/>
                        </a:rPr>
                        <a:t> </a:t>
                      </a:r>
                      <a:r>
                        <a:rPr lang="en-US" sz="1400" dirty="0" err="1">
                          <a:latin typeface="Tw Cen MT" panose="020B0602020104020603" pitchFamily="34" charset="0"/>
                        </a:rPr>
                        <a:t>Psikotik,Gangguan</a:t>
                      </a:r>
                      <a:r>
                        <a:rPr lang="en-US" sz="1400" dirty="0">
                          <a:latin typeface="Tw Cen MT" panose="020B0602020104020603" pitchFamily="34" charset="0"/>
                        </a:rPr>
                        <a:t> Neurotic, Mental </a:t>
                      </a:r>
                      <a:r>
                        <a:rPr lang="en-US" sz="1400" dirty="0" err="1">
                          <a:latin typeface="Tw Cen MT" panose="020B0602020104020603" pitchFamily="34" charset="0"/>
                        </a:rPr>
                        <a:t>Retardasi</a:t>
                      </a:r>
                      <a:r>
                        <a:rPr lang="en-US" sz="1400" dirty="0">
                          <a:latin typeface="Tw Cen MT" panose="020B0602020104020603" pitchFamily="34" charset="0"/>
                        </a:rPr>
                        <a:t> ,Mental </a:t>
                      </a:r>
                      <a:r>
                        <a:rPr lang="en-US" sz="1400" dirty="0" err="1">
                          <a:latin typeface="Tw Cen MT" panose="020B0602020104020603" pitchFamily="34" charset="0"/>
                        </a:rPr>
                        <a:t>Organik,Psikogeriatri</a:t>
                      </a:r>
                      <a:r>
                        <a:rPr lang="en-US" sz="1400" dirty="0">
                          <a:latin typeface="Tw Cen MT" panose="020B0602020104020603" pitchFamily="34" charset="0"/>
                        </a:rPr>
                        <a:t> ,</a:t>
                      </a:r>
                      <a:r>
                        <a:rPr lang="en-US" sz="1400" dirty="0" err="1">
                          <a:latin typeface="Tw Cen MT" panose="020B0602020104020603" pitchFamily="34" charset="0"/>
                        </a:rPr>
                        <a:t>Tumbuh</a:t>
                      </a:r>
                      <a:r>
                        <a:rPr lang="en-US" sz="1400" dirty="0">
                          <a:latin typeface="Tw Cen MT" panose="020B0602020104020603" pitchFamily="34" charset="0"/>
                        </a:rPr>
                        <a:t> </a:t>
                      </a:r>
                      <a:r>
                        <a:rPr lang="en-US" sz="1400" dirty="0" err="1">
                          <a:latin typeface="Tw Cen MT" panose="020B0602020104020603" pitchFamily="34" charset="0"/>
                        </a:rPr>
                        <a:t>Kembang</a:t>
                      </a:r>
                      <a:r>
                        <a:rPr lang="en-US" sz="1400" dirty="0">
                          <a:latin typeface="Tw Cen MT" panose="020B0602020104020603" pitchFamily="34" charset="0"/>
                        </a:rPr>
                        <a:t> Anak    </a:t>
                      </a:r>
                    </a:p>
                  </a:txBody>
                  <a:tcPr marL="0" marR="0" marT="0" marB="0" anchor="ctr"/>
                </a:tc>
                <a:tc>
                  <a:txBody>
                    <a:bodyPr/>
                    <a:lstStyle/>
                    <a:p>
                      <a:pPr algn="ctr"/>
                      <a:r>
                        <a:rPr lang="en-US" sz="1400" dirty="0" err="1">
                          <a:latin typeface="Tw Cen MT" panose="020B0602020104020603" pitchFamily="34" charset="0"/>
                        </a:rPr>
                        <a:t>Pelayanan</a:t>
                      </a:r>
                      <a:r>
                        <a:rPr lang="en-US" sz="1400" dirty="0">
                          <a:latin typeface="Tw Cen MT" panose="020B0602020104020603" pitchFamily="34" charset="0"/>
                        </a:rPr>
                        <a:t> Kesehatan Jiwa </a:t>
                      </a:r>
                      <a:r>
                        <a:rPr lang="en-US" sz="1400" dirty="0" err="1">
                          <a:latin typeface="Tw Cen MT" panose="020B0602020104020603" pitchFamily="34" charset="0"/>
                        </a:rPr>
                        <a:t>anak</a:t>
                      </a:r>
                      <a:r>
                        <a:rPr lang="en-US" sz="1400" dirty="0">
                          <a:latin typeface="Tw Cen MT" panose="020B0602020104020603" pitchFamily="34" charset="0"/>
                        </a:rPr>
                        <a:t> dan </a:t>
                      </a:r>
                      <a:r>
                        <a:rPr lang="en-US" sz="1400" dirty="0" err="1">
                          <a:latin typeface="Tw Cen MT" panose="020B0602020104020603" pitchFamily="34" charset="0"/>
                        </a:rPr>
                        <a:t>remaja,NAPZA</a:t>
                      </a:r>
                      <a:r>
                        <a:rPr lang="en-US" sz="1400" dirty="0">
                          <a:latin typeface="Tw Cen MT" panose="020B0602020104020603" pitchFamily="34" charset="0"/>
                        </a:rPr>
                        <a:t>,</a:t>
                      </a:r>
                    </a:p>
                    <a:p>
                      <a:pPr algn="ctr"/>
                      <a:r>
                        <a:rPr lang="en-US" sz="1400" dirty="0" err="1">
                          <a:latin typeface="Tw Cen MT" panose="020B0602020104020603" pitchFamily="34" charset="0"/>
                        </a:rPr>
                        <a:t>Gangguan</a:t>
                      </a:r>
                      <a:r>
                        <a:rPr lang="en-US" sz="1400" dirty="0">
                          <a:latin typeface="Tw Cen MT" panose="020B0602020104020603" pitchFamily="34" charset="0"/>
                        </a:rPr>
                        <a:t> </a:t>
                      </a:r>
                      <a:r>
                        <a:rPr lang="en-US" sz="1400" dirty="0" err="1">
                          <a:latin typeface="Tw Cen MT" panose="020B0602020104020603" pitchFamily="34" charset="0"/>
                        </a:rPr>
                        <a:t>Psikotik,Gangguan</a:t>
                      </a:r>
                      <a:r>
                        <a:rPr lang="en-US" sz="1400" dirty="0">
                          <a:latin typeface="Tw Cen MT" panose="020B0602020104020603" pitchFamily="34" charset="0"/>
                        </a:rPr>
                        <a:t> Neurotic, Mental </a:t>
                      </a:r>
                      <a:r>
                        <a:rPr lang="en-US" sz="1400" dirty="0" err="1">
                          <a:latin typeface="Tw Cen MT" panose="020B0602020104020603" pitchFamily="34" charset="0"/>
                        </a:rPr>
                        <a:t>Retardasi</a:t>
                      </a:r>
                      <a:r>
                        <a:rPr lang="en-US" sz="1400" dirty="0">
                          <a:latin typeface="Tw Cen MT" panose="020B0602020104020603" pitchFamily="34" charset="0"/>
                        </a:rPr>
                        <a:t> ,Mental </a:t>
                      </a:r>
                      <a:r>
                        <a:rPr lang="en-US" sz="1400" dirty="0" err="1">
                          <a:latin typeface="Tw Cen MT" panose="020B0602020104020603" pitchFamily="34" charset="0"/>
                        </a:rPr>
                        <a:t>Organik,Psikogeriatri</a:t>
                      </a:r>
                      <a:r>
                        <a:rPr lang="en-US" sz="1400" dirty="0">
                          <a:latin typeface="Tw Cen MT" panose="020B0602020104020603" pitchFamily="34" charset="0"/>
                        </a:rPr>
                        <a:t> ,</a:t>
                      </a:r>
                      <a:r>
                        <a:rPr lang="en-US" sz="1400" dirty="0" err="1">
                          <a:latin typeface="Tw Cen MT" panose="020B0602020104020603" pitchFamily="34" charset="0"/>
                        </a:rPr>
                        <a:t>Tumbuh</a:t>
                      </a:r>
                      <a:r>
                        <a:rPr lang="en-US" sz="1400" dirty="0">
                          <a:latin typeface="Tw Cen MT" panose="020B0602020104020603" pitchFamily="34" charset="0"/>
                        </a:rPr>
                        <a:t> </a:t>
                      </a:r>
                      <a:r>
                        <a:rPr lang="en-US" sz="1400" dirty="0" err="1">
                          <a:latin typeface="Tw Cen MT" panose="020B0602020104020603" pitchFamily="34" charset="0"/>
                        </a:rPr>
                        <a:t>Kembang</a:t>
                      </a:r>
                      <a:r>
                        <a:rPr lang="en-US" sz="1400" dirty="0">
                          <a:latin typeface="Tw Cen MT" panose="020B0602020104020603" pitchFamily="34" charset="0"/>
                        </a:rPr>
                        <a:t> Anak    </a:t>
                      </a:r>
                    </a:p>
                  </a:txBody>
                  <a:tcPr marL="0" marR="0" marT="0" marB="0" anchor="ctr"/>
                </a:tc>
                <a:tc>
                  <a:txBody>
                    <a:bodyPr/>
                    <a:lstStyle/>
                    <a:p>
                      <a:pPr algn="ctr"/>
                      <a:r>
                        <a:rPr lang="en-US" sz="1400" dirty="0" err="1">
                          <a:latin typeface="Tw Cen MT" panose="020B0602020104020603" pitchFamily="34" charset="0"/>
                        </a:rPr>
                        <a:t>Pelayanan</a:t>
                      </a:r>
                      <a:r>
                        <a:rPr lang="en-US" sz="1400" dirty="0">
                          <a:latin typeface="Tw Cen MT" panose="020B0602020104020603" pitchFamily="34" charset="0"/>
                        </a:rPr>
                        <a:t> Kesehatan Jiwa </a:t>
                      </a:r>
                      <a:r>
                        <a:rPr lang="en-US" sz="1400" dirty="0" err="1">
                          <a:latin typeface="Tw Cen MT" panose="020B0602020104020603" pitchFamily="34" charset="0"/>
                        </a:rPr>
                        <a:t>anak</a:t>
                      </a:r>
                      <a:r>
                        <a:rPr lang="en-US" sz="1400" dirty="0">
                          <a:latin typeface="Tw Cen MT" panose="020B0602020104020603" pitchFamily="34" charset="0"/>
                        </a:rPr>
                        <a:t> dan </a:t>
                      </a:r>
                      <a:r>
                        <a:rPr lang="en-US" sz="1400" dirty="0" err="1">
                          <a:latin typeface="Tw Cen MT" panose="020B0602020104020603" pitchFamily="34" charset="0"/>
                        </a:rPr>
                        <a:t>remaja,NAPZA</a:t>
                      </a:r>
                      <a:r>
                        <a:rPr lang="en-US" sz="1400" dirty="0">
                          <a:latin typeface="Tw Cen MT" panose="020B0602020104020603" pitchFamily="34" charset="0"/>
                        </a:rPr>
                        <a:t>,</a:t>
                      </a:r>
                    </a:p>
                    <a:p>
                      <a:pPr algn="ctr"/>
                      <a:r>
                        <a:rPr lang="en-US" sz="1400" dirty="0" err="1">
                          <a:latin typeface="Tw Cen MT" panose="020B0602020104020603" pitchFamily="34" charset="0"/>
                        </a:rPr>
                        <a:t>Gangguan</a:t>
                      </a:r>
                      <a:r>
                        <a:rPr lang="en-US" sz="1400" dirty="0">
                          <a:latin typeface="Tw Cen MT" panose="020B0602020104020603" pitchFamily="34" charset="0"/>
                        </a:rPr>
                        <a:t> </a:t>
                      </a:r>
                      <a:r>
                        <a:rPr lang="en-US" sz="1400" dirty="0" err="1">
                          <a:latin typeface="Tw Cen MT" panose="020B0602020104020603" pitchFamily="34" charset="0"/>
                        </a:rPr>
                        <a:t>Psikotik,Gangguan</a:t>
                      </a:r>
                      <a:r>
                        <a:rPr lang="en-US" sz="1400" dirty="0">
                          <a:latin typeface="Tw Cen MT" panose="020B0602020104020603" pitchFamily="34" charset="0"/>
                        </a:rPr>
                        <a:t> Neurotic, Mental </a:t>
                      </a:r>
                      <a:r>
                        <a:rPr lang="en-US" sz="1400" dirty="0" err="1">
                          <a:latin typeface="Tw Cen MT" panose="020B0602020104020603" pitchFamily="34" charset="0"/>
                        </a:rPr>
                        <a:t>Retardasi</a:t>
                      </a:r>
                      <a:r>
                        <a:rPr lang="en-US" sz="1400" dirty="0">
                          <a:latin typeface="Tw Cen MT" panose="020B0602020104020603" pitchFamily="34" charset="0"/>
                        </a:rPr>
                        <a:t> ,Mental </a:t>
                      </a:r>
                      <a:r>
                        <a:rPr lang="en-US" sz="1400" dirty="0" err="1">
                          <a:latin typeface="Tw Cen MT" panose="020B0602020104020603" pitchFamily="34" charset="0"/>
                        </a:rPr>
                        <a:t>Organik,Psikogeriatri</a:t>
                      </a:r>
                      <a:r>
                        <a:rPr lang="en-US" sz="1400" dirty="0">
                          <a:latin typeface="Tw Cen MT" panose="020B0602020104020603" pitchFamily="34" charset="0"/>
                        </a:rPr>
                        <a:t> ,</a:t>
                      </a:r>
                      <a:r>
                        <a:rPr lang="en-US" sz="1400" dirty="0" err="1">
                          <a:latin typeface="Tw Cen MT" panose="020B0602020104020603" pitchFamily="34" charset="0"/>
                        </a:rPr>
                        <a:t>Tumbuh</a:t>
                      </a:r>
                      <a:r>
                        <a:rPr lang="en-US" sz="1400" dirty="0">
                          <a:latin typeface="Tw Cen MT" panose="020B0602020104020603" pitchFamily="34" charset="0"/>
                        </a:rPr>
                        <a:t> </a:t>
                      </a:r>
                      <a:r>
                        <a:rPr lang="en-US" sz="1400" dirty="0" err="1">
                          <a:latin typeface="Tw Cen MT" panose="020B0602020104020603" pitchFamily="34" charset="0"/>
                        </a:rPr>
                        <a:t>Kembang</a:t>
                      </a:r>
                      <a:r>
                        <a:rPr lang="en-US" sz="1400" dirty="0">
                          <a:latin typeface="Tw Cen MT" panose="020B0602020104020603" pitchFamily="34" charset="0"/>
                        </a:rPr>
                        <a:t> Anak    </a:t>
                      </a:r>
                    </a:p>
                  </a:txBody>
                  <a:tcPr marL="0" marR="0" marT="0" marB="0" anchor="ctr"/>
                </a:tc>
                <a:tc>
                  <a:txBody>
                    <a:bodyPr/>
                    <a:lstStyle/>
                    <a:p>
                      <a:pPr algn="ctr"/>
                      <a:r>
                        <a:rPr lang="en-US" sz="1400" dirty="0" err="1">
                          <a:latin typeface="Tw Cen MT" panose="020B0602020104020603" pitchFamily="34" charset="0"/>
                        </a:rPr>
                        <a:t>Pelayanan</a:t>
                      </a:r>
                      <a:r>
                        <a:rPr lang="en-US" sz="1400" dirty="0">
                          <a:latin typeface="Tw Cen MT" panose="020B0602020104020603" pitchFamily="34" charset="0"/>
                        </a:rPr>
                        <a:t> Kesehatan Jiwa </a:t>
                      </a:r>
                      <a:r>
                        <a:rPr lang="en-US" sz="1400" dirty="0" err="1">
                          <a:latin typeface="Tw Cen MT" panose="020B0602020104020603" pitchFamily="34" charset="0"/>
                        </a:rPr>
                        <a:t>anak</a:t>
                      </a:r>
                      <a:r>
                        <a:rPr lang="en-US" sz="1400" dirty="0">
                          <a:latin typeface="Tw Cen MT" panose="020B0602020104020603" pitchFamily="34" charset="0"/>
                        </a:rPr>
                        <a:t> dan </a:t>
                      </a:r>
                      <a:r>
                        <a:rPr lang="en-US" sz="1400" dirty="0" err="1">
                          <a:latin typeface="Tw Cen MT" panose="020B0602020104020603" pitchFamily="34" charset="0"/>
                        </a:rPr>
                        <a:t>remaja,NAPZA</a:t>
                      </a:r>
                      <a:r>
                        <a:rPr lang="en-US" sz="1400" dirty="0">
                          <a:latin typeface="Tw Cen MT" panose="020B0602020104020603" pitchFamily="34" charset="0"/>
                        </a:rPr>
                        <a:t>,</a:t>
                      </a:r>
                    </a:p>
                    <a:p>
                      <a:pPr algn="ctr"/>
                      <a:r>
                        <a:rPr lang="en-US" sz="1400" dirty="0" err="1">
                          <a:latin typeface="Tw Cen MT" panose="020B0602020104020603" pitchFamily="34" charset="0"/>
                        </a:rPr>
                        <a:t>Gangguan</a:t>
                      </a:r>
                      <a:r>
                        <a:rPr lang="en-US" sz="1400" dirty="0">
                          <a:latin typeface="Tw Cen MT" panose="020B0602020104020603" pitchFamily="34" charset="0"/>
                        </a:rPr>
                        <a:t> </a:t>
                      </a:r>
                      <a:r>
                        <a:rPr lang="en-US" sz="1400" dirty="0" err="1">
                          <a:latin typeface="Tw Cen MT" panose="020B0602020104020603" pitchFamily="34" charset="0"/>
                        </a:rPr>
                        <a:t>Psikotik,Gangguan</a:t>
                      </a:r>
                      <a:r>
                        <a:rPr lang="en-US" sz="1400" dirty="0">
                          <a:latin typeface="Tw Cen MT" panose="020B0602020104020603" pitchFamily="34" charset="0"/>
                        </a:rPr>
                        <a:t> Neurotic, Mental </a:t>
                      </a:r>
                      <a:r>
                        <a:rPr lang="en-US" sz="1400" dirty="0" err="1">
                          <a:latin typeface="Tw Cen MT" panose="020B0602020104020603" pitchFamily="34" charset="0"/>
                        </a:rPr>
                        <a:t>Retardasi</a:t>
                      </a:r>
                      <a:r>
                        <a:rPr lang="en-US" sz="1400" dirty="0">
                          <a:latin typeface="Tw Cen MT" panose="020B0602020104020603" pitchFamily="34" charset="0"/>
                        </a:rPr>
                        <a:t> ,Mental </a:t>
                      </a:r>
                      <a:r>
                        <a:rPr lang="en-US" sz="1400" dirty="0" err="1">
                          <a:latin typeface="Tw Cen MT" panose="020B0602020104020603" pitchFamily="34" charset="0"/>
                        </a:rPr>
                        <a:t>Organik,Psikogeriatri</a:t>
                      </a:r>
                      <a:r>
                        <a:rPr lang="en-US" sz="1400" dirty="0">
                          <a:latin typeface="Tw Cen MT" panose="020B0602020104020603" pitchFamily="34" charset="0"/>
                        </a:rPr>
                        <a:t> ,</a:t>
                      </a:r>
                      <a:r>
                        <a:rPr lang="en-US" sz="1400" dirty="0" err="1">
                          <a:latin typeface="Tw Cen MT" panose="020B0602020104020603" pitchFamily="34" charset="0"/>
                        </a:rPr>
                        <a:t>Tumbuh</a:t>
                      </a:r>
                      <a:r>
                        <a:rPr lang="en-US" sz="1400" dirty="0">
                          <a:latin typeface="Tw Cen MT" panose="020B0602020104020603" pitchFamily="34" charset="0"/>
                        </a:rPr>
                        <a:t> </a:t>
                      </a:r>
                      <a:r>
                        <a:rPr lang="en-US" sz="1400" dirty="0" err="1">
                          <a:latin typeface="Tw Cen MT" panose="020B0602020104020603" pitchFamily="34" charset="0"/>
                        </a:rPr>
                        <a:t>Kembang</a:t>
                      </a:r>
                      <a:r>
                        <a:rPr lang="en-US" sz="1400" dirty="0">
                          <a:latin typeface="Tw Cen MT" panose="020B0602020104020603" pitchFamily="34" charset="0"/>
                        </a:rPr>
                        <a:t> Anak    </a:t>
                      </a:r>
                    </a:p>
                  </a:txBody>
                  <a:tcPr marL="0" marR="0" marT="0" marB="0" anchor="ctr"/>
                </a:tc>
                <a:tc>
                  <a:txBody>
                    <a:bodyPr/>
                    <a:lstStyle/>
                    <a:p>
                      <a:pPr algn="ctr"/>
                      <a:r>
                        <a:rPr lang="en-US" sz="1400" dirty="0" err="1">
                          <a:latin typeface="Tw Cen MT" panose="020B0602020104020603" pitchFamily="34" charset="0"/>
                        </a:rPr>
                        <a:t>Pelayanan</a:t>
                      </a:r>
                      <a:r>
                        <a:rPr lang="en-US" sz="1400" dirty="0">
                          <a:latin typeface="Tw Cen MT" panose="020B0602020104020603" pitchFamily="34" charset="0"/>
                        </a:rPr>
                        <a:t> Kesehatan Jiwa </a:t>
                      </a:r>
                      <a:r>
                        <a:rPr lang="en-US" sz="1400" dirty="0" err="1">
                          <a:latin typeface="Tw Cen MT" panose="020B0602020104020603" pitchFamily="34" charset="0"/>
                        </a:rPr>
                        <a:t>anak</a:t>
                      </a:r>
                      <a:r>
                        <a:rPr lang="en-US" sz="1400" dirty="0">
                          <a:latin typeface="Tw Cen MT" panose="020B0602020104020603" pitchFamily="34" charset="0"/>
                        </a:rPr>
                        <a:t> dan </a:t>
                      </a:r>
                      <a:r>
                        <a:rPr lang="en-US" sz="1400" dirty="0" err="1">
                          <a:latin typeface="Tw Cen MT" panose="020B0602020104020603" pitchFamily="34" charset="0"/>
                        </a:rPr>
                        <a:t>remaja,NAPZA</a:t>
                      </a:r>
                      <a:r>
                        <a:rPr lang="en-US" sz="1400" dirty="0">
                          <a:latin typeface="Tw Cen MT" panose="020B0602020104020603" pitchFamily="34" charset="0"/>
                        </a:rPr>
                        <a:t>,</a:t>
                      </a:r>
                    </a:p>
                    <a:p>
                      <a:pPr algn="ctr"/>
                      <a:r>
                        <a:rPr lang="en-US" sz="1400" dirty="0" err="1">
                          <a:latin typeface="Tw Cen MT" panose="020B0602020104020603" pitchFamily="34" charset="0"/>
                        </a:rPr>
                        <a:t>Gangguan</a:t>
                      </a:r>
                      <a:r>
                        <a:rPr lang="en-US" sz="1400" dirty="0">
                          <a:latin typeface="Tw Cen MT" panose="020B0602020104020603" pitchFamily="34" charset="0"/>
                        </a:rPr>
                        <a:t> </a:t>
                      </a:r>
                      <a:r>
                        <a:rPr lang="en-US" sz="1400" dirty="0" err="1">
                          <a:latin typeface="Tw Cen MT" panose="020B0602020104020603" pitchFamily="34" charset="0"/>
                        </a:rPr>
                        <a:t>Psikotik,Gangguan</a:t>
                      </a:r>
                      <a:r>
                        <a:rPr lang="en-US" sz="1400" dirty="0">
                          <a:latin typeface="Tw Cen MT" panose="020B0602020104020603" pitchFamily="34" charset="0"/>
                        </a:rPr>
                        <a:t> Neurotic, Mental </a:t>
                      </a:r>
                      <a:r>
                        <a:rPr lang="en-US" sz="1400" dirty="0" err="1">
                          <a:latin typeface="Tw Cen MT" panose="020B0602020104020603" pitchFamily="34" charset="0"/>
                        </a:rPr>
                        <a:t>Retardasi</a:t>
                      </a:r>
                      <a:r>
                        <a:rPr lang="en-US" sz="1400" dirty="0">
                          <a:latin typeface="Tw Cen MT" panose="020B0602020104020603" pitchFamily="34" charset="0"/>
                        </a:rPr>
                        <a:t> ,Mental </a:t>
                      </a:r>
                      <a:r>
                        <a:rPr lang="en-US" sz="1400" dirty="0" err="1">
                          <a:latin typeface="Tw Cen MT" panose="020B0602020104020603" pitchFamily="34" charset="0"/>
                        </a:rPr>
                        <a:t>Organik,Psikogeriatri</a:t>
                      </a:r>
                      <a:r>
                        <a:rPr lang="en-US" sz="1400" dirty="0">
                          <a:latin typeface="Tw Cen MT" panose="020B0602020104020603" pitchFamily="34" charset="0"/>
                        </a:rPr>
                        <a:t> ,</a:t>
                      </a:r>
                      <a:r>
                        <a:rPr lang="en-US" sz="1400" dirty="0" err="1">
                          <a:latin typeface="Tw Cen MT" panose="020B0602020104020603" pitchFamily="34" charset="0"/>
                        </a:rPr>
                        <a:t>Tumbuh</a:t>
                      </a:r>
                      <a:r>
                        <a:rPr lang="en-US" sz="1400" dirty="0">
                          <a:latin typeface="Tw Cen MT" panose="020B0602020104020603" pitchFamily="34" charset="0"/>
                        </a:rPr>
                        <a:t> </a:t>
                      </a:r>
                      <a:r>
                        <a:rPr lang="en-US" sz="1400" dirty="0" err="1">
                          <a:latin typeface="Tw Cen MT" panose="020B0602020104020603" pitchFamily="34" charset="0"/>
                        </a:rPr>
                        <a:t>Kembang</a:t>
                      </a:r>
                      <a:r>
                        <a:rPr lang="en-US" sz="1400" dirty="0">
                          <a:latin typeface="Tw Cen MT" panose="020B0602020104020603" pitchFamily="34" charset="0"/>
                        </a:rPr>
                        <a:t> Anak    </a:t>
                      </a:r>
                    </a:p>
                  </a:txBody>
                  <a:tcPr marL="0" marR="0" marT="0" marB="0" anchor="ctr"/>
                </a:tc>
                <a:tc>
                  <a:txBody>
                    <a:bodyPr/>
                    <a:lstStyle/>
                    <a:p>
                      <a:pPr algn="ctr"/>
                      <a:r>
                        <a:rPr lang="en-US" sz="1400" dirty="0" err="1">
                          <a:latin typeface="Tw Cen MT" panose="020B0602020104020603" pitchFamily="34" charset="0"/>
                        </a:rPr>
                        <a:t>Pelayanan</a:t>
                      </a:r>
                      <a:r>
                        <a:rPr lang="en-US" sz="1400" dirty="0">
                          <a:latin typeface="Tw Cen MT" panose="020B0602020104020603" pitchFamily="34" charset="0"/>
                        </a:rPr>
                        <a:t> Kesehatan Jiwa </a:t>
                      </a:r>
                      <a:r>
                        <a:rPr lang="en-US" sz="1400" dirty="0" err="1">
                          <a:latin typeface="Tw Cen MT" panose="020B0602020104020603" pitchFamily="34" charset="0"/>
                        </a:rPr>
                        <a:t>anak</a:t>
                      </a:r>
                      <a:r>
                        <a:rPr lang="en-US" sz="1400" dirty="0">
                          <a:latin typeface="Tw Cen MT" panose="020B0602020104020603" pitchFamily="34" charset="0"/>
                        </a:rPr>
                        <a:t> dan </a:t>
                      </a:r>
                      <a:r>
                        <a:rPr lang="en-US" sz="1400" dirty="0" err="1">
                          <a:latin typeface="Tw Cen MT" panose="020B0602020104020603" pitchFamily="34" charset="0"/>
                        </a:rPr>
                        <a:t>remaja,NAPZA</a:t>
                      </a:r>
                      <a:r>
                        <a:rPr lang="en-US" sz="1400" dirty="0">
                          <a:latin typeface="Tw Cen MT" panose="020B0602020104020603" pitchFamily="34" charset="0"/>
                        </a:rPr>
                        <a:t>,</a:t>
                      </a:r>
                    </a:p>
                    <a:p>
                      <a:pPr algn="ctr"/>
                      <a:r>
                        <a:rPr lang="en-US" sz="1400" dirty="0" err="1">
                          <a:latin typeface="Tw Cen MT" panose="020B0602020104020603" pitchFamily="34" charset="0"/>
                        </a:rPr>
                        <a:t>Gangguan</a:t>
                      </a:r>
                      <a:r>
                        <a:rPr lang="en-US" sz="1400" dirty="0">
                          <a:latin typeface="Tw Cen MT" panose="020B0602020104020603" pitchFamily="34" charset="0"/>
                        </a:rPr>
                        <a:t> </a:t>
                      </a:r>
                      <a:r>
                        <a:rPr lang="en-US" sz="1400" dirty="0" err="1">
                          <a:latin typeface="Tw Cen MT" panose="020B0602020104020603" pitchFamily="34" charset="0"/>
                        </a:rPr>
                        <a:t>Psikotik,Gangguan</a:t>
                      </a:r>
                      <a:r>
                        <a:rPr lang="en-US" sz="1400" dirty="0">
                          <a:latin typeface="Tw Cen MT" panose="020B0602020104020603" pitchFamily="34" charset="0"/>
                        </a:rPr>
                        <a:t> Neurotic, Mental </a:t>
                      </a:r>
                      <a:r>
                        <a:rPr lang="en-US" sz="1400" dirty="0" err="1">
                          <a:latin typeface="Tw Cen MT" panose="020B0602020104020603" pitchFamily="34" charset="0"/>
                        </a:rPr>
                        <a:t>Retardasi</a:t>
                      </a:r>
                      <a:r>
                        <a:rPr lang="en-US" sz="1400" dirty="0">
                          <a:latin typeface="Tw Cen MT" panose="020B0602020104020603" pitchFamily="34" charset="0"/>
                        </a:rPr>
                        <a:t> ,Mental </a:t>
                      </a:r>
                      <a:r>
                        <a:rPr lang="en-US" sz="1400" dirty="0" err="1">
                          <a:latin typeface="Tw Cen MT" panose="020B0602020104020603" pitchFamily="34" charset="0"/>
                        </a:rPr>
                        <a:t>Organik,Psikogeriatri</a:t>
                      </a:r>
                      <a:r>
                        <a:rPr lang="en-US" sz="1400" dirty="0">
                          <a:latin typeface="Tw Cen MT" panose="020B0602020104020603" pitchFamily="34" charset="0"/>
                        </a:rPr>
                        <a:t> ,</a:t>
                      </a:r>
                      <a:r>
                        <a:rPr lang="en-US" sz="1400" dirty="0" err="1">
                          <a:latin typeface="Tw Cen MT" panose="020B0602020104020603" pitchFamily="34" charset="0"/>
                        </a:rPr>
                        <a:t>Tumbuh</a:t>
                      </a:r>
                      <a:r>
                        <a:rPr lang="en-US" sz="1400" dirty="0">
                          <a:latin typeface="Tw Cen MT" panose="020B0602020104020603" pitchFamily="34" charset="0"/>
                        </a:rPr>
                        <a:t> </a:t>
                      </a:r>
                      <a:r>
                        <a:rPr lang="en-US" sz="1400" dirty="0" err="1">
                          <a:latin typeface="Tw Cen MT" panose="020B0602020104020603" pitchFamily="34" charset="0"/>
                        </a:rPr>
                        <a:t>Kembang</a:t>
                      </a:r>
                      <a:r>
                        <a:rPr lang="en-US" sz="1400" dirty="0">
                          <a:latin typeface="Tw Cen MT" panose="020B0602020104020603" pitchFamily="34" charset="0"/>
                        </a:rPr>
                        <a:t> Anak    </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p>
                  </a:txBody>
                  <a:tcPr marL="0" marR="0" marT="0" marB="0" anchor="ctr"/>
                </a:tc>
                <a:extLst>
                  <a:ext uri="{0D108BD9-81ED-4DB2-BD59-A6C34878D82A}">
                    <a16:rowId xmlns:a16="http://schemas.microsoft.com/office/drawing/2014/main" val="10005"/>
                  </a:ext>
                </a:extLst>
              </a:tr>
              <a:tr h="577468">
                <a:tc>
                  <a:txBody>
                    <a:bodyPr/>
                    <a:lstStyle/>
                    <a:p>
                      <a:pPr algn="ctr" fontAlgn="t"/>
                      <a:r>
                        <a:rPr lang="en-US" sz="1400" u="none" strike="noStrike" dirty="0">
                          <a:effectLst/>
                          <a:latin typeface="Tw Cen MT" panose="020B0602020104020603" pitchFamily="34" charset="0"/>
                        </a:rPr>
                        <a:t>4.</a:t>
                      </a:r>
                      <a:endParaRPr lang="en-US" sz="1400" b="0" i="0" u="none" strike="noStrike" dirty="0">
                        <a:solidFill>
                          <a:srgbClr val="000000"/>
                        </a:solidFill>
                        <a:effectLst/>
                        <a:latin typeface="Tw Cen MT" panose="020B0602020104020603" pitchFamily="34" charset="0"/>
                      </a:endParaRPr>
                    </a:p>
                  </a:txBody>
                  <a:tcPr marL="0" marR="0" marT="0" marB="0"/>
                </a:tc>
                <a:tc>
                  <a:txBody>
                    <a:bodyPr/>
                    <a:lstStyle/>
                    <a:p>
                      <a:pPr algn="just" fontAlgn="t"/>
                      <a:r>
                        <a:rPr lang="en-US" sz="1400" u="none" strike="noStrike" dirty="0">
                          <a:effectLst/>
                          <a:latin typeface="Tw Cen MT" panose="020B0602020104020603" pitchFamily="34" charset="0"/>
                        </a:rPr>
                        <a:t>Jam </a:t>
                      </a:r>
                      <a:r>
                        <a:rPr lang="en-US" sz="1400" u="none" strike="noStrike" err="1">
                          <a:effectLst/>
                          <a:latin typeface="Tw Cen MT" panose="020B0602020104020603" pitchFamily="34" charset="0"/>
                        </a:rPr>
                        <a:t>Visite</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Dokter</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Spesialis</a:t>
                      </a:r>
                      <a:r>
                        <a:rPr lang="en-US" sz="1400" u="none" strike="noStrike" dirty="0">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0" marR="0" marT="0" marB="0"/>
                </a:tc>
                <a:tc>
                  <a:txBody>
                    <a:bodyPr/>
                    <a:lstStyle/>
                    <a:p>
                      <a:pPr lvl="0" algn="just" fontAlgn="ctr"/>
                      <a:r>
                        <a:rPr lang="fi-FI" sz="1400" u="none" strike="noStrike" dirty="0">
                          <a:effectLst/>
                          <a:latin typeface="Tw Cen MT" panose="020B0602020104020603" pitchFamily="34" charset="0"/>
                        </a:rPr>
                        <a:t>  08.00 s/d 14.00 setiap hari kerja                                               </a:t>
                      </a:r>
                      <a:endParaRPr lang="fi-FI"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p>
                  </a:txBody>
                  <a:tcPr marL="0" marR="0" marT="0" marB="0" anchor="ctr"/>
                </a:tc>
                <a:extLst>
                  <a:ext uri="{0D108BD9-81ED-4DB2-BD59-A6C34878D82A}">
                    <a16:rowId xmlns:a16="http://schemas.microsoft.com/office/drawing/2014/main" val="10006"/>
                  </a:ext>
                </a:extLst>
              </a:tr>
            </a:tbl>
          </a:graphicData>
        </a:graphic>
      </p:graphicFrame>
      <p:sp>
        <p:nvSpPr>
          <p:cNvPr id="4" name="Rectangle: Diagonal Corners Rounded 3">
            <a:extLst>
              <a:ext uri="{FF2B5EF4-FFF2-40B4-BE49-F238E27FC236}">
                <a16:creationId xmlns:a16="http://schemas.microsoft.com/office/drawing/2014/main" id="{767F02F5-4450-46BE-8AD2-FF837A9E39BD}"/>
              </a:ext>
            </a:extLst>
          </p:cNvPr>
          <p:cNvSpPr/>
          <p:nvPr/>
        </p:nvSpPr>
        <p:spPr>
          <a:xfrm>
            <a:off x="481568" y="109536"/>
            <a:ext cx="1658726" cy="36570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RAWAT INAP</a:t>
            </a:r>
          </a:p>
        </p:txBody>
      </p:sp>
    </p:spTree>
    <p:extLst>
      <p:ext uri="{BB962C8B-B14F-4D97-AF65-F5344CB8AC3E}">
        <p14:creationId xmlns:p14="http://schemas.microsoft.com/office/powerpoint/2010/main" val="6217569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82A437-E2D2-4893-A262-A30497CAA872}"/>
              </a:ext>
            </a:extLst>
          </p:cNvPr>
          <p:cNvSpPr>
            <a:spLocks noGrp="1"/>
          </p:cNvSpPr>
          <p:nvPr>
            <p:ph type="sldNum" sz="quarter" idx="12"/>
          </p:nvPr>
        </p:nvSpPr>
        <p:spPr/>
        <p:txBody>
          <a:bodyPr/>
          <a:lstStyle/>
          <a:p>
            <a:fld id="{565CE74E-AB26-4998-AD42-012C4C1AD076}" type="slidenum">
              <a:rPr lang="zh-CN" altLang="en-US" smtClean="0"/>
              <a:t>66</a:t>
            </a:fld>
            <a:endParaRPr lang="zh-CN" altLang="en-US"/>
          </a:p>
        </p:txBody>
      </p:sp>
      <p:graphicFrame>
        <p:nvGraphicFramePr>
          <p:cNvPr id="3" name="Table 2">
            <a:extLst>
              <a:ext uri="{FF2B5EF4-FFF2-40B4-BE49-F238E27FC236}">
                <a16:creationId xmlns:a16="http://schemas.microsoft.com/office/drawing/2014/main" id="{785B875A-F7D9-4E86-800D-6320B67A5048}"/>
              </a:ext>
            </a:extLst>
          </p:cNvPr>
          <p:cNvGraphicFramePr>
            <a:graphicFrameLocks noGrp="1"/>
          </p:cNvGraphicFramePr>
          <p:nvPr>
            <p:extLst>
              <p:ext uri="{D42A27DB-BD31-4B8C-83A1-F6EECF244321}">
                <p14:modId xmlns:p14="http://schemas.microsoft.com/office/powerpoint/2010/main" val="443319105"/>
              </p:ext>
            </p:extLst>
          </p:nvPr>
        </p:nvGraphicFramePr>
        <p:xfrm>
          <a:off x="313691" y="669148"/>
          <a:ext cx="5954373" cy="5988644"/>
        </p:xfrm>
        <a:graphic>
          <a:graphicData uri="http://schemas.openxmlformats.org/drawingml/2006/table">
            <a:tbl>
              <a:tblPr firstRow="1" firstCol="1" bandRow="1">
                <a:tableStyleId>{10A1B5D5-9B99-4C35-A422-299274C87663}</a:tableStyleId>
              </a:tblPr>
              <a:tblGrid>
                <a:gridCol w="283275">
                  <a:extLst>
                    <a:ext uri="{9D8B030D-6E8A-4147-A177-3AD203B41FA5}">
                      <a16:colId xmlns:a16="http://schemas.microsoft.com/office/drawing/2014/main" val="20000"/>
                    </a:ext>
                  </a:extLst>
                </a:gridCol>
                <a:gridCol w="690006">
                  <a:extLst>
                    <a:ext uri="{9D8B030D-6E8A-4147-A177-3AD203B41FA5}">
                      <a16:colId xmlns:a16="http://schemas.microsoft.com/office/drawing/2014/main" val="20001"/>
                    </a:ext>
                  </a:extLst>
                </a:gridCol>
                <a:gridCol w="660960">
                  <a:extLst>
                    <a:ext uri="{9D8B030D-6E8A-4147-A177-3AD203B41FA5}">
                      <a16:colId xmlns:a16="http://schemas.microsoft.com/office/drawing/2014/main" val="20002"/>
                    </a:ext>
                  </a:extLst>
                </a:gridCol>
                <a:gridCol w="715653">
                  <a:extLst>
                    <a:ext uri="{9D8B030D-6E8A-4147-A177-3AD203B41FA5}">
                      <a16:colId xmlns:a16="http://schemas.microsoft.com/office/drawing/2014/main" val="20003"/>
                    </a:ext>
                  </a:extLst>
                </a:gridCol>
                <a:gridCol w="715653">
                  <a:extLst>
                    <a:ext uri="{9D8B030D-6E8A-4147-A177-3AD203B41FA5}">
                      <a16:colId xmlns:a16="http://schemas.microsoft.com/office/drawing/2014/main" val="2019149414"/>
                    </a:ext>
                  </a:extLst>
                </a:gridCol>
                <a:gridCol w="715653">
                  <a:extLst>
                    <a:ext uri="{9D8B030D-6E8A-4147-A177-3AD203B41FA5}">
                      <a16:colId xmlns:a16="http://schemas.microsoft.com/office/drawing/2014/main" val="402926785"/>
                    </a:ext>
                  </a:extLst>
                </a:gridCol>
                <a:gridCol w="724391">
                  <a:extLst>
                    <a:ext uri="{9D8B030D-6E8A-4147-A177-3AD203B41FA5}">
                      <a16:colId xmlns:a16="http://schemas.microsoft.com/office/drawing/2014/main" val="1308775653"/>
                    </a:ext>
                  </a:extLst>
                </a:gridCol>
                <a:gridCol w="724391">
                  <a:extLst>
                    <a:ext uri="{9D8B030D-6E8A-4147-A177-3AD203B41FA5}">
                      <a16:colId xmlns:a16="http://schemas.microsoft.com/office/drawing/2014/main" val="3109999623"/>
                    </a:ext>
                  </a:extLst>
                </a:gridCol>
                <a:gridCol w="724391">
                  <a:extLst>
                    <a:ext uri="{9D8B030D-6E8A-4147-A177-3AD203B41FA5}">
                      <a16:colId xmlns:a16="http://schemas.microsoft.com/office/drawing/2014/main" val="1178516174"/>
                    </a:ext>
                  </a:extLst>
                </a:gridCol>
              </a:tblGrid>
              <a:tr h="192490">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gridSpan="2">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gridSpan="3">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227924">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panose="020B0602020104020603" pitchFamily="34" charset="0"/>
                        </a:rPr>
                        <a:t>JUL</a:t>
                      </a:r>
                      <a:endParaRPr lang="en-US" sz="1400" b="1" i="0" u="none" strike="noStrike" dirty="0">
                        <a:solidFill>
                          <a:schemeClr val="tx2"/>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AGS</a:t>
                      </a:r>
                    </a:p>
                  </a:txBody>
                  <a:tcPr marL="0" marR="0" marT="0" marB="0" anchor="ctr"/>
                </a:tc>
                <a:tc>
                  <a:txBody>
                    <a:bodyPr/>
                    <a:lstStyle/>
                    <a:p>
                      <a:pPr algn="ctr" fontAlgn="ctr"/>
                      <a:endParaRPr lang="en-US" sz="1400" b="1" i="0" u="none" strike="noStrike" dirty="0">
                        <a:solidFill>
                          <a:schemeClr val="tx2"/>
                        </a:solidFill>
                        <a:effectLst/>
                        <a:latin typeface="Tw Cen MT" panose="020B0602020104020603" pitchFamily="34" charset="0"/>
                      </a:endParaRPr>
                    </a:p>
                  </a:txBody>
                  <a:tcPr marL="0" marR="0" marT="0" marB="0" anchor="ctr"/>
                </a:tc>
                <a:tc>
                  <a:txBody>
                    <a:bodyPr/>
                    <a:lstStyle/>
                    <a:p>
                      <a:pPr algn="ctr" fontAlgn="ctr"/>
                      <a:r>
                        <a:rPr lang="en-US" sz="1400" b="1" u="none" strike="noStrike" dirty="0">
                          <a:effectLst/>
                          <a:latin typeface="Tw Cen MT" panose="020B0602020104020603" pitchFamily="34" charset="0"/>
                        </a:rPr>
                        <a:t>JUL</a:t>
                      </a:r>
                      <a:endParaRPr lang="en-US" sz="1400" b="1" i="0" u="none" strike="noStrike" dirty="0">
                        <a:solidFill>
                          <a:schemeClr val="tx2"/>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AGS</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SEP</a:t>
                      </a:r>
                    </a:p>
                  </a:txBody>
                  <a:tcPr marL="0" marR="0" marT="0" marB="0" anchor="ctr"/>
                </a:tc>
                <a:extLst>
                  <a:ext uri="{0D108BD9-81ED-4DB2-BD59-A6C34878D82A}">
                    <a16:rowId xmlns:a16="http://schemas.microsoft.com/office/drawing/2014/main" val="10001"/>
                  </a:ext>
                </a:extLst>
              </a:tr>
              <a:tr h="736570">
                <a:tc>
                  <a:txBody>
                    <a:bodyPr/>
                    <a:lstStyle/>
                    <a:p>
                      <a:pPr algn="ctr" fontAlgn="t"/>
                      <a:r>
                        <a:rPr lang="en-US" sz="1400" u="none" strike="noStrike" dirty="0">
                          <a:effectLst/>
                          <a:latin typeface="Tw Cen MT" panose="020B0602020104020603" pitchFamily="34" charset="0"/>
                        </a:rPr>
                        <a:t>3.</a:t>
                      </a:r>
                      <a:endParaRPr lang="en-US" sz="1400" b="0" i="0" u="none" strike="noStrike" dirty="0">
                        <a:solidFill>
                          <a:srgbClr val="000000"/>
                        </a:solidFill>
                        <a:effectLst/>
                        <a:latin typeface="Tw Cen MT" panose="020B0602020104020603" pitchFamily="34" charset="0"/>
                      </a:endParaRPr>
                    </a:p>
                  </a:txBody>
                  <a:tcPr marL="0" marR="0" marT="0" marB="0"/>
                </a:tc>
                <a:tc>
                  <a:txBody>
                    <a:bodyPr/>
                    <a:lstStyle/>
                    <a:p>
                      <a:pPr algn="just" fontAlgn="t"/>
                      <a:r>
                        <a:rPr lang="en-US" sz="1400" u="none" strike="noStrike" dirty="0" err="1">
                          <a:effectLst/>
                          <a:latin typeface="Tw Cen MT" panose="020B0602020104020603" pitchFamily="34" charset="0"/>
                        </a:rPr>
                        <a:t>Ketersediaan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rawat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inap</a:t>
                      </a:r>
                      <a:r>
                        <a:rPr lang="en-US" sz="1400" u="none" strike="noStrike" dirty="0">
                          <a:effectLst/>
                          <a:latin typeface="Tw Cen MT" panose="020B0602020104020603" pitchFamily="34" charset="0"/>
                        </a:rPr>
                        <a:t>                                                                                                                                            </a:t>
                      </a:r>
                    </a:p>
                    <a:p>
                      <a:pPr algn="just" fontAlgn="t"/>
                      <a:r>
                        <a:rPr lang="en-US" sz="1400" b="0" i="0" u="none" strike="noStrike" dirty="0">
                          <a:solidFill>
                            <a:srgbClr val="000000"/>
                          </a:solidFill>
                          <a:effectLst/>
                          <a:latin typeface="Tw Cen MT" panose="020B0602020104020603" pitchFamily="34" charset="0"/>
                        </a:rPr>
                        <a:t>                                                                                                                                              </a:t>
                      </a:r>
                    </a:p>
                  </a:txBody>
                  <a:tcPr marL="0" marR="0" marT="0" marB="0"/>
                </a:tc>
                <a:tc>
                  <a:txBody>
                    <a:bodyPr/>
                    <a:lstStyle/>
                    <a:p>
                      <a:pPr algn="l" fontAlgn="ctr"/>
                      <a:r>
                        <a:rPr lang="en-US" sz="1400" u="none" strike="noStrike" dirty="0">
                          <a:effectLst/>
                          <a:latin typeface="Tw Cen MT" panose="020B0602020104020603" pitchFamily="34" charset="0"/>
                        </a:rPr>
                        <a:t>NAPZA, </a:t>
                      </a:r>
                      <a:r>
                        <a:rPr lang="en-US" sz="1400" u="none" strike="noStrike" dirty="0" err="1">
                          <a:effectLst/>
                          <a:latin typeface="Tw Cen MT" panose="020B0602020104020603" pitchFamily="34" charset="0"/>
                        </a:rPr>
                        <a:t>Gangguan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Psikotik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Gangguan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Neurotik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Gangguan</a:t>
                      </a:r>
                      <a:r>
                        <a:rPr lang="en-US" sz="1400" u="none" strike="noStrike" dirty="0">
                          <a:effectLst/>
                          <a:latin typeface="Tw Cen MT" panose="020B0602020104020603" pitchFamily="34" charset="0"/>
                        </a:rPr>
                        <a:t> Mental Organik.</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err="1">
                          <a:latin typeface="Tw Cen MT" panose="020B0602020104020603" pitchFamily="34" charset="0"/>
                        </a:rPr>
                        <a:t>Pelayanan</a:t>
                      </a:r>
                      <a:r>
                        <a:rPr lang="en-US" sz="1400" dirty="0">
                          <a:latin typeface="Tw Cen MT" panose="020B0602020104020603" pitchFamily="34" charset="0"/>
                        </a:rPr>
                        <a:t> Kesehatan Jiwa </a:t>
                      </a:r>
                      <a:r>
                        <a:rPr lang="en-US" sz="1400" dirty="0" err="1">
                          <a:latin typeface="Tw Cen MT" panose="020B0602020104020603" pitchFamily="34" charset="0"/>
                        </a:rPr>
                        <a:t>anak</a:t>
                      </a:r>
                      <a:r>
                        <a:rPr lang="en-US" sz="1400" dirty="0">
                          <a:latin typeface="Tw Cen MT" panose="020B0602020104020603" pitchFamily="34" charset="0"/>
                        </a:rPr>
                        <a:t> dan </a:t>
                      </a:r>
                      <a:r>
                        <a:rPr lang="en-US" sz="1400" dirty="0" err="1">
                          <a:latin typeface="Tw Cen MT" panose="020B0602020104020603" pitchFamily="34" charset="0"/>
                        </a:rPr>
                        <a:t>remaja,NAPZA</a:t>
                      </a:r>
                      <a:r>
                        <a:rPr lang="en-US" sz="1400" dirty="0">
                          <a:latin typeface="Tw Cen MT" panose="020B0602020104020603" pitchFamily="34" charset="0"/>
                        </a:rPr>
                        <a:t>,</a:t>
                      </a:r>
                    </a:p>
                    <a:p>
                      <a:pPr algn="ctr"/>
                      <a:r>
                        <a:rPr lang="en-US" sz="1400" dirty="0" err="1">
                          <a:latin typeface="Tw Cen MT" panose="020B0602020104020603" pitchFamily="34" charset="0"/>
                        </a:rPr>
                        <a:t>Gangguan</a:t>
                      </a:r>
                      <a:r>
                        <a:rPr lang="en-US" sz="1400" dirty="0">
                          <a:latin typeface="Tw Cen MT" panose="020B0602020104020603" pitchFamily="34" charset="0"/>
                        </a:rPr>
                        <a:t> </a:t>
                      </a:r>
                      <a:r>
                        <a:rPr lang="en-US" sz="1400" dirty="0" err="1">
                          <a:latin typeface="Tw Cen MT" panose="020B0602020104020603" pitchFamily="34" charset="0"/>
                        </a:rPr>
                        <a:t>Psikotik,Gangguan</a:t>
                      </a:r>
                      <a:r>
                        <a:rPr lang="en-US" sz="1400" dirty="0">
                          <a:latin typeface="Tw Cen MT" panose="020B0602020104020603" pitchFamily="34" charset="0"/>
                        </a:rPr>
                        <a:t> Neurotic, Mental </a:t>
                      </a:r>
                      <a:r>
                        <a:rPr lang="en-US" sz="1400" dirty="0" err="1">
                          <a:latin typeface="Tw Cen MT" panose="020B0602020104020603" pitchFamily="34" charset="0"/>
                        </a:rPr>
                        <a:t>Retardasi</a:t>
                      </a:r>
                      <a:r>
                        <a:rPr lang="en-US" sz="1400" dirty="0">
                          <a:latin typeface="Tw Cen MT" panose="020B0602020104020603" pitchFamily="34" charset="0"/>
                        </a:rPr>
                        <a:t> ,Mental </a:t>
                      </a:r>
                      <a:r>
                        <a:rPr lang="en-US" sz="1400" dirty="0" err="1">
                          <a:latin typeface="Tw Cen MT" panose="020B0602020104020603" pitchFamily="34" charset="0"/>
                        </a:rPr>
                        <a:t>Organik,Psikogeriatri</a:t>
                      </a:r>
                      <a:r>
                        <a:rPr lang="en-US" sz="1400" dirty="0">
                          <a:latin typeface="Tw Cen MT" panose="020B0602020104020603" pitchFamily="34" charset="0"/>
                        </a:rPr>
                        <a:t> ,</a:t>
                      </a:r>
                      <a:r>
                        <a:rPr lang="en-US" sz="1400" dirty="0" err="1">
                          <a:latin typeface="Tw Cen MT" panose="020B0602020104020603" pitchFamily="34" charset="0"/>
                        </a:rPr>
                        <a:t>Tumbuh</a:t>
                      </a:r>
                      <a:r>
                        <a:rPr lang="en-US" sz="1400" dirty="0">
                          <a:latin typeface="Tw Cen MT" panose="020B0602020104020603" pitchFamily="34" charset="0"/>
                        </a:rPr>
                        <a:t> </a:t>
                      </a:r>
                      <a:r>
                        <a:rPr lang="en-US" sz="1400" dirty="0" err="1">
                          <a:latin typeface="Tw Cen MT" panose="020B0602020104020603" pitchFamily="34" charset="0"/>
                        </a:rPr>
                        <a:t>Kembang</a:t>
                      </a:r>
                      <a:r>
                        <a:rPr lang="en-US" sz="1400" dirty="0">
                          <a:latin typeface="Tw Cen MT" panose="020B0602020104020603" pitchFamily="34" charset="0"/>
                        </a:rPr>
                        <a:t> Anak    </a:t>
                      </a:r>
                    </a:p>
                  </a:txBody>
                  <a:tcPr marL="0" marR="0" marT="0" marB="0" anchor="ctr"/>
                </a:tc>
                <a:tc>
                  <a:txBody>
                    <a:bodyPr/>
                    <a:lstStyle/>
                    <a:p>
                      <a:pPr algn="ctr"/>
                      <a:r>
                        <a:rPr lang="en-US" sz="1400" dirty="0" err="1">
                          <a:latin typeface="Tw Cen MT" panose="020B0602020104020603" pitchFamily="34" charset="0"/>
                        </a:rPr>
                        <a:t>Pelayanan</a:t>
                      </a:r>
                      <a:r>
                        <a:rPr lang="en-US" sz="1400" dirty="0">
                          <a:latin typeface="Tw Cen MT" panose="020B0602020104020603" pitchFamily="34" charset="0"/>
                        </a:rPr>
                        <a:t> Kesehatan Jiwa </a:t>
                      </a:r>
                      <a:r>
                        <a:rPr lang="en-US" sz="1400" dirty="0" err="1">
                          <a:latin typeface="Tw Cen MT" panose="020B0602020104020603" pitchFamily="34" charset="0"/>
                        </a:rPr>
                        <a:t>anak</a:t>
                      </a:r>
                      <a:r>
                        <a:rPr lang="en-US" sz="1400" dirty="0">
                          <a:latin typeface="Tw Cen MT" panose="020B0602020104020603" pitchFamily="34" charset="0"/>
                        </a:rPr>
                        <a:t> dan </a:t>
                      </a:r>
                      <a:r>
                        <a:rPr lang="en-US" sz="1400" dirty="0" err="1">
                          <a:latin typeface="Tw Cen MT" panose="020B0602020104020603" pitchFamily="34" charset="0"/>
                        </a:rPr>
                        <a:t>remaja,NAPZA</a:t>
                      </a:r>
                      <a:r>
                        <a:rPr lang="en-US" sz="1400" dirty="0">
                          <a:latin typeface="Tw Cen MT" panose="020B0602020104020603" pitchFamily="34" charset="0"/>
                        </a:rPr>
                        <a:t>,</a:t>
                      </a:r>
                    </a:p>
                    <a:p>
                      <a:pPr algn="ctr"/>
                      <a:r>
                        <a:rPr lang="en-US" sz="1400" dirty="0" err="1">
                          <a:latin typeface="Tw Cen MT" panose="020B0602020104020603" pitchFamily="34" charset="0"/>
                        </a:rPr>
                        <a:t>Gangguan</a:t>
                      </a:r>
                      <a:r>
                        <a:rPr lang="en-US" sz="1400" dirty="0">
                          <a:latin typeface="Tw Cen MT" panose="020B0602020104020603" pitchFamily="34" charset="0"/>
                        </a:rPr>
                        <a:t> </a:t>
                      </a:r>
                      <a:r>
                        <a:rPr lang="en-US" sz="1400" dirty="0" err="1">
                          <a:latin typeface="Tw Cen MT" panose="020B0602020104020603" pitchFamily="34" charset="0"/>
                        </a:rPr>
                        <a:t>Psikotik,Gangguan</a:t>
                      </a:r>
                      <a:r>
                        <a:rPr lang="en-US" sz="1400" dirty="0">
                          <a:latin typeface="Tw Cen MT" panose="020B0602020104020603" pitchFamily="34" charset="0"/>
                        </a:rPr>
                        <a:t> Neurotic, Mental </a:t>
                      </a:r>
                      <a:r>
                        <a:rPr lang="en-US" sz="1400" dirty="0" err="1">
                          <a:latin typeface="Tw Cen MT" panose="020B0602020104020603" pitchFamily="34" charset="0"/>
                        </a:rPr>
                        <a:t>Retardasi</a:t>
                      </a:r>
                      <a:r>
                        <a:rPr lang="en-US" sz="1400" dirty="0">
                          <a:latin typeface="Tw Cen MT" panose="020B0602020104020603" pitchFamily="34" charset="0"/>
                        </a:rPr>
                        <a:t> ,Mental </a:t>
                      </a:r>
                      <a:r>
                        <a:rPr lang="en-US" sz="1400" dirty="0" err="1">
                          <a:latin typeface="Tw Cen MT" panose="020B0602020104020603" pitchFamily="34" charset="0"/>
                        </a:rPr>
                        <a:t>Organik,Psikogeriatri</a:t>
                      </a:r>
                      <a:r>
                        <a:rPr lang="en-US" sz="1400" dirty="0">
                          <a:latin typeface="Tw Cen MT" panose="020B0602020104020603" pitchFamily="34" charset="0"/>
                        </a:rPr>
                        <a:t> ,</a:t>
                      </a:r>
                      <a:r>
                        <a:rPr lang="en-US" sz="1400" dirty="0" err="1">
                          <a:latin typeface="Tw Cen MT" panose="020B0602020104020603" pitchFamily="34" charset="0"/>
                        </a:rPr>
                        <a:t>Tumbuh</a:t>
                      </a:r>
                      <a:r>
                        <a:rPr lang="en-US" sz="1400" dirty="0">
                          <a:latin typeface="Tw Cen MT" panose="020B0602020104020603" pitchFamily="34" charset="0"/>
                        </a:rPr>
                        <a:t> </a:t>
                      </a:r>
                      <a:r>
                        <a:rPr lang="en-US" sz="1400" dirty="0" err="1">
                          <a:latin typeface="Tw Cen MT" panose="020B0602020104020603" pitchFamily="34" charset="0"/>
                        </a:rPr>
                        <a:t>Kembang</a:t>
                      </a:r>
                      <a:r>
                        <a:rPr lang="en-US" sz="1400" dirty="0">
                          <a:latin typeface="Tw Cen MT" panose="020B0602020104020603" pitchFamily="34" charset="0"/>
                        </a:rPr>
                        <a:t> Anak    </a:t>
                      </a:r>
                    </a:p>
                  </a:txBody>
                  <a:tcPr marL="0" marR="0" marT="0" marB="0" anchor="ctr"/>
                </a:tc>
                <a:tc>
                  <a:txBody>
                    <a:bodyPr/>
                    <a:lstStyle/>
                    <a:p>
                      <a:pPr algn="ctr"/>
                      <a:r>
                        <a:rPr lang="en-US" sz="1400" dirty="0" err="1">
                          <a:latin typeface="Tw Cen MT" panose="020B0602020104020603" pitchFamily="34" charset="0"/>
                        </a:rPr>
                        <a:t>Pelayanan</a:t>
                      </a:r>
                      <a:r>
                        <a:rPr lang="en-US" sz="1400" dirty="0">
                          <a:latin typeface="Tw Cen MT" panose="020B0602020104020603" pitchFamily="34" charset="0"/>
                        </a:rPr>
                        <a:t> Kesehatan Jiwa </a:t>
                      </a:r>
                      <a:r>
                        <a:rPr lang="en-US" sz="1400" dirty="0" err="1">
                          <a:latin typeface="Tw Cen MT" panose="020B0602020104020603" pitchFamily="34" charset="0"/>
                        </a:rPr>
                        <a:t>anak</a:t>
                      </a:r>
                      <a:r>
                        <a:rPr lang="en-US" sz="1400" dirty="0">
                          <a:latin typeface="Tw Cen MT" panose="020B0602020104020603" pitchFamily="34" charset="0"/>
                        </a:rPr>
                        <a:t> dan </a:t>
                      </a:r>
                      <a:r>
                        <a:rPr lang="en-US" sz="1400" dirty="0" err="1">
                          <a:latin typeface="Tw Cen MT" panose="020B0602020104020603" pitchFamily="34" charset="0"/>
                        </a:rPr>
                        <a:t>remaja,NAPZA</a:t>
                      </a:r>
                      <a:r>
                        <a:rPr lang="en-US" sz="1400" dirty="0">
                          <a:latin typeface="Tw Cen MT" panose="020B0602020104020603" pitchFamily="34" charset="0"/>
                        </a:rPr>
                        <a:t>,</a:t>
                      </a:r>
                    </a:p>
                    <a:p>
                      <a:pPr algn="ctr"/>
                      <a:r>
                        <a:rPr lang="en-US" sz="1400" dirty="0" err="1">
                          <a:latin typeface="Tw Cen MT" panose="020B0602020104020603" pitchFamily="34" charset="0"/>
                        </a:rPr>
                        <a:t>Gangguan</a:t>
                      </a:r>
                      <a:r>
                        <a:rPr lang="en-US" sz="1400" dirty="0">
                          <a:latin typeface="Tw Cen MT" panose="020B0602020104020603" pitchFamily="34" charset="0"/>
                        </a:rPr>
                        <a:t> </a:t>
                      </a:r>
                      <a:r>
                        <a:rPr lang="en-US" sz="1400" dirty="0" err="1">
                          <a:latin typeface="Tw Cen MT" panose="020B0602020104020603" pitchFamily="34" charset="0"/>
                        </a:rPr>
                        <a:t>Psikotik,Gangguan</a:t>
                      </a:r>
                      <a:r>
                        <a:rPr lang="en-US" sz="1400" dirty="0">
                          <a:latin typeface="Tw Cen MT" panose="020B0602020104020603" pitchFamily="34" charset="0"/>
                        </a:rPr>
                        <a:t> Neurotic, Mental </a:t>
                      </a:r>
                      <a:r>
                        <a:rPr lang="en-US" sz="1400" dirty="0" err="1">
                          <a:latin typeface="Tw Cen MT" panose="020B0602020104020603" pitchFamily="34" charset="0"/>
                        </a:rPr>
                        <a:t>Retardasi</a:t>
                      </a:r>
                      <a:r>
                        <a:rPr lang="en-US" sz="1400" dirty="0">
                          <a:latin typeface="Tw Cen MT" panose="020B0602020104020603" pitchFamily="34" charset="0"/>
                        </a:rPr>
                        <a:t> ,Mental </a:t>
                      </a:r>
                      <a:r>
                        <a:rPr lang="en-US" sz="1400" dirty="0" err="1">
                          <a:latin typeface="Tw Cen MT" panose="020B0602020104020603" pitchFamily="34" charset="0"/>
                        </a:rPr>
                        <a:t>Organik,Psikogeriatri</a:t>
                      </a:r>
                      <a:r>
                        <a:rPr lang="en-US" sz="1400" dirty="0">
                          <a:latin typeface="Tw Cen MT" panose="020B0602020104020603" pitchFamily="34" charset="0"/>
                        </a:rPr>
                        <a:t> ,</a:t>
                      </a:r>
                      <a:r>
                        <a:rPr lang="en-US" sz="1400" dirty="0" err="1">
                          <a:latin typeface="Tw Cen MT" panose="020B0602020104020603" pitchFamily="34" charset="0"/>
                        </a:rPr>
                        <a:t>Tumbuh</a:t>
                      </a:r>
                      <a:r>
                        <a:rPr lang="en-US" sz="1400" dirty="0">
                          <a:latin typeface="Tw Cen MT" panose="020B0602020104020603" pitchFamily="34" charset="0"/>
                        </a:rPr>
                        <a:t> </a:t>
                      </a:r>
                      <a:r>
                        <a:rPr lang="en-US" sz="1400" dirty="0" err="1">
                          <a:latin typeface="Tw Cen MT" panose="020B0602020104020603" pitchFamily="34" charset="0"/>
                        </a:rPr>
                        <a:t>Kembang</a:t>
                      </a:r>
                      <a:r>
                        <a:rPr lang="en-US" sz="1400" dirty="0">
                          <a:latin typeface="Tw Cen MT" panose="020B0602020104020603" pitchFamily="34" charset="0"/>
                        </a:rPr>
                        <a:t> Anak    </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marL="0" marR="0" marT="0" marB="0" anchor="ctr"/>
                </a:tc>
                <a:extLst>
                  <a:ext uri="{0D108BD9-81ED-4DB2-BD59-A6C34878D82A}">
                    <a16:rowId xmlns:a16="http://schemas.microsoft.com/office/drawing/2014/main" val="10005"/>
                  </a:ext>
                </a:extLst>
              </a:tr>
              <a:tr h="577468">
                <a:tc>
                  <a:txBody>
                    <a:bodyPr/>
                    <a:lstStyle/>
                    <a:p>
                      <a:pPr algn="ctr" fontAlgn="t"/>
                      <a:r>
                        <a:rPr lang="en-US" sz="1400" u="none" strike="noStrike" dirty="0">
                          <a:effectLst/>
                          <a:latin typeface="Tw Cen MT" panose="020B0602020104020603" pitchFamily="34" charset="0"/>
                        </a:rPr>
                        <a:t>4.</a:t>
                      </a:r>
                      <a:endParaRPr lang="en-US" sz="1400" b="0" i="0" u="none" strike="noStrike" dirty="0">
                        <a:solidFill>
                          <a:srgbClr val="000000"/>
                        </a:solidFill>
                        <a:effectLst/>
                        <a:latin typeface="Tw Cen MT" panose="020B0602020104020603" pitchFamily="34" charset="0"/>
                      </a:endParaRPr>
                    </a:p>
                  </a:txBody>
                  <a:tcPr marL="0" marR="0" marT="0" marB="0"/>
                </a:tc>
                <a:tc>
                  <a:txBody>
                    <a:bodyPr/>
                    <a:lstStyle/>
                    <a:p>
                      <a:pPr algn="just" fontAlgn="t"/>
                      <a:r>
                        <a:rPr lang="en-US" sz="1400" u="none" strike="noStrike" dirty="0">
                          <a:effectLst/>
                          <a:latin typeface="Tw Cen MT" panose="020B0602020104020603" pitchFamily="34" charset="0"/>
                        </a:rPr>
                        <a:t>Jam </a:t>
                      </a:r>
                      <a:r>
                        <a:rPr lang="en-US" sz="1400" u="none" strike="noStrike" err="1">
                          <a:effectLst/>
                          <a:latin typeface="Tw Cen MT" panose="020B0602020104020603" pitchFamily="34" charset="0"/>
                        </a:rPr>
                        <a:t>Visite</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Dokter</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Spesialis</a:t>
                      </a:r>
                      <a:r>
                        <a:rPr lang="en-US" sz="1400" u="none" strike="noStrike" dirty="0">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0" marR="0" marT="0" marB="0"/>
                </a:tc>
                <a:tc>
                  <a:txBody>
                    <a:bodyPr/>
                    <a:lstStyle/>
                    <a:p>
                      <a:pPr lvl="0" algn="just" fontAlgn="ctr"/>
                      <a:r>
                        <a:rPr lang="fi-FI" sz="1400" u="none" strike="noStrike" dirty="0">
                          <a:effectLst/>
                          <a:latin typeface="Tw Cen MT" panose="020B0602020104020603" pitchFamily="34" charset="0"/>
                        </a:rPr>
                        <a:t>  08.00 s/d 14.00 setiap hari kerja                                               </a:t>
                      </a:r>
                      <a:endParaRPr lang="fi-FI"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p>
                  </a:txBody>
                  <a:tcPr marL="0" marR="0" marT="0" marB="0" anchor="ctr"/>
                </a:tc>
                <a:extLst>
                  <a:ext uri="{0D108BD9-81ED-4DB2-BD59-A6C34878D82A}">
                    <a16:rowId xmlns:a16="http://schemas.microsoft.com/office/drawing/2014/main" val="10006"/>
                  </a:ext>
                </a:extLst>
              </a:tr>
            </a:tbl>
          </a:graphicData>
        </a:graphic>
      </p:graphicFrame>
      <p:sp>
        <p:nvSpPr>
          <p:cNvPr id="4" name="Rectangle: Diagonal Corners Rounded 3">
            <a:extLst>
              <a:ext uri="{FF2B5EF4-FFF2-40B4-BE49-F238E27FC236}">
                <a16:creationId xmlns:a16="http://schemas.microsoft.com/office/drawing/2014/main" id="{767F02F5-4450-46BE-8AD2-FF837A9E39BD}"/>
              </a:ext>
            </a:extLst>
          </p:cNvPr>
          <p:cNvSpPr/>
          <p:nvPr/>
        </p:nvSpPr>
        <p:spPr>
          <a:xfrm>
            <a:off x="481568" y="109536"/>
            <a:ext cx="1658726" cy="36570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RAWAT INAP</a:t>
            </a:r>
          </a:p>
        </p:txBody>
      </p:sp>
    </p:spTree>
    <p:extLst>
      <p:ext uri="{BB962C8B-B14F-4D97-AF65-F5344CB8AC3E}">
        <p14:creationId xmlns:p14="http://schemas.microsoft.com/office/powerpoint/2010/main" val="36913471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56FCA6-8D1D-460C-85EA-F09CABF648F7}"/>
              </a:ext>
            </a:extLst>
          </p:cNvPr>
          <p:cNvSpPr>
            <a:spLocks noGrp="1"/>
          </p:cNvSpPr>
          <p:nvPr>
            <p:ph type="sldNum" sz="quarter" idx="12"/>
          </p:nvPr>
        </p:nvSpPr>
        <p:spPr/>
        <p:txBody>
          <a:bodyPr/>
          <a:lstStyle/>
          <a:p>
            <a:fld id="{565CE74E-AB26-4998-AD42-012C4C1AD076}" type="slidenum">
              <a:rPr lang="zh-CN" altLang="en-US" smtClean="0"/>
              <a:t>67</a:t>
            </a:fld>
            <a:endParaRPr lang="zh-CN" altLang="en-US"/>
          </a:p>
        </p:txBody>
      </p:sp>
      <p:graphicFrame>
        <p:nvGraphicFramePr>
          <p:cNvPr id="3" name="Table 2">
            <a:extLst>
              <a:ext uri="{FF2B5EF4-FFF2-40B4-BE49-F238E27FC236}">
                <a16:creationId xmlns:a16="http://schemas.microsoft.com/office/drawing/2014/main" id="{80E8725F-FC7B-4B1C-9946-ADA7F13F72D3}"/>
              </a:ext>
            </a:extLst>
          </p:cNvPr>
          <p:cNvGraphicFramePr>
            <a:graphicFrameLocks noGrp="1"/>
          </p:cNvGraphicFramePr>
          <p:nvPr/>
        </p:nvGraphicFramePr>
        <p:xfrm>
          <a:off x="260554" y="52846"/>
          <a:ext cx="11931446" cy="6752308"/>
        </p:xfrm>
        <a:graphic>
          <a:graphicData uri="http://schemas.openxmlformats.org/drawingml/2006/table">
            <a:tbl>
              <a:tblPr firstRow="1" firstCol="1" bandRow="1">
                <a:tableStyleId>{10A1B5D5-9B99-4C35-A422-299274C87663}</a:tableStyleId>
              </a:tblPr>
              <a:tblGrid>
                <a:gridCol w="508264">
                  <a:extLst>
                    <a:ext uri="{9D8B030D-6E8A-4147-A177-3AD203B41FA5}">
                      <a16:colId xmlns:a16="http://schemas.microsoft.com/office/drawing/2014/main" val="20000"/>
                    </a:ext>
                  </a:extLst>
                </a:gridCol>
                <a:gridCol w="1531623">
                  <a:extLst>
                    <a:ext uri="{9D8B030D-6E8A-4147-A177-3AD203B41FA5}">
                      <a16:colId xmlns:a16="http://schemas.microsoft.com/office/drawing/2014/main" val="20001"/>
                    </a:ext>
                  </a:extLst>
                </a:gridCol>
                <a:gridCol w="818366">
                  <a:extLst>
                    <a:ext uri="{9D8B030D-6E8A-4147-A177-3AD203B41FA5}">
                      <a16:colId xmlns:a16="http://schemas.microsoft.com/office/drawing/2014/main" val="20002"/>
                    </a:ext>
                  </a:extLst>
                </a:gridCol>
                <a:gridCol w="762822">
                  <a:extLst>
                    <a:ext uri="{9D8B030D-6E8A-4147-A177-3AD203B41FA5}">
                      <a16:colId xmlns:a16="http://schemas.microsoft.com/office/drawing/2014/main" val="20003"/>
                    </a:ext>
                  </a:extLst>
                </a:gridCol>
                <a:gridCol w="762822">
                  <a:extLst>
                    <a:ext uri="{9D8B030D-6E8A-4147-A177-3AD203B41FA5}">
                      <a16:colId xmlns:a16="http://schemas.microsoft.com/office/drawing/2014/main" val="626042059"/>
                    </a:ext>
                  </a:extLst>
                </a:gridCol>
                <a:gridCol w="762822">
                  <a:extLst>
                    <a:ext uri="{9D8B030D-6E8A-4147-A177-3AD203B41FA5}">
                      <a16:colId xmlns:a16="http://schemas.microsoft.com/office/drawing/2014/main" val="2523193882"/>
                    </a:ext>
                  </a:extLst>
                </a:gridCol>
                <a:gridCol w="762822">
                  <a:extLst>
                    <a:ext uri="{9D8B030D-6E8A-4147-A177-3AD203B41FA5}">
                      <a16:colId xmlns:a16="http://schemas.microsoft.com/office/drawing/2014/main" val="3995512266"/>
                    </a:ext>
                  </a:extLst>
                </a:gridCol>
                <a:gridCol w="682152">
                  <a:extLst>
                    <a:ext uri="{9D8B030D-6E8A-4147-A177-3AD203B41FA5}">
                      <a16:colId xmlns:a16="http://schemas.microsoft.com/office/drawing/2014/main" val="3311890"/>
                    </a:ext>
                  </a:extLst>
                </a:gridCol>
                <a:gridCol w="682152">
                  <a:extLst>
                    <a:ext uri="{9D8B030D-6E8A-4147-A177-3AD203B41FA5}">
                      <a16:colId xmlns:a16="http://schemas.microsoft.com/office/drawing/2014/main" val="875529149"/>
                    </a:ext>
                  </a:extLst>
                </a:gridCol>
                <a:gridCol w="843491">
                  <a:extLst>
                    <a:ext uri="{9D8B030D-6E8A-4147-A177-3AD203B41FA5}">
                      <a16:colId xmlns:a16="http://schemas.microsoft.com/office/drawing/2014/main" val="3834415169"/>
                    </a:ext>
                  </a:extLst>
                </a:gridCol>
                <a:gridCol w="762822">
                  <a:extLst>
                    <a:ext uri="{9D8B030D-6E8A-4147-A177-3AD203B41FA5}">
                      <a16:colId xmlns:a16="http://schemas.microsoft.com/office/drawing/2014/main" val="1094016520"/>
                    </a:ext>
                  </a:extLst>
                </a:gridCol>
                <a:gridCol w="762822">
                  <a:extLst>
                    <a:ext uri="{9D8B030D-6E8A-4147-A177-3AD203B41FA5}">
                      <a16:colId xmlns:a16="http://schemas.microsoft.com/office/drawing/2014/main" val="1053006105"/>
                    </a:ext>
                  </a:extLst>
                </a:gridCol>
                <a:gridCol w="762822">
                  <a:extLst>
                    <a:ext uri="{9D8B030D-6E8A-4147-A177-3AD203B41FA5}">
                      <a16:colId xmlns:a16="http://schemas.microsoft.com/office/drawing/2014/main" val="1690119246"/>
                    </a:ext>
                  </a:extLst>
                </a:gridCol>
                <a:gridCol w="762822">
                  <a:extLst>
                    <a:ext uri="{9D8B030D-6E8A-4147-A177-3AD203B41FA5}">
                      <a16:colId xmlns:a16="http://schemas.microsoft.com/office/drawing/2014/main" val="4125931919"/>
                    </a:ext>
                  </a:extLst>
                </a:gridCol>
                <a:gridCol w="762822">
                  <a:extLst>
                    <a:ext uri="{9D8B030D-6E8A-4147-A177-3AD203B41FA5}">
                      <a16:colId xmlns:a16="http://schemas.microsoft.com/office/drawing/2014/main" val="3729462391"/>
                    </a:ext>
                  </a:extLst>
                </a:gridCol>
              </a:tblGrid>
              <a:tr h="279495">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gridSpan="6">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gridSpan="6">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201108">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MEI</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JUN</a:t>
                      </a: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MEI</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JUN</a:t>
                      </a:r>
                    </a:p>
                  </a:txBody>
                  <a:tcPr marL="0" marR="0" marT="0" marB="0" anchor="ctr"/>
                </a:tc>
                <a:extLst>
                  <a:ext uri="{0D108BD9-81ED-4DB2-BD59-A6C34878D82A}">
                    <a16:rowId xmlns:a16="http://schemas.microsoft.com/office/drawing/2014/main" val="10001"/>
                  </a:ext>
                </a:extLst>
              </a:tr>
              <a:tr h="484710">
                <a:tc>
                  <a:txBody>
                    <a:bodyPr/>
                    <a:lstStyle/>
                    <a:p>
                      <a:pPr algn="ctr" fontAlgn="ctr"/>
                      <a:r>
                        <a:rPr lang="en-US" sz="1400" u="none" strike="noStrike" dirty="0">
                          <a:effectLst/>
                          <a:latin typeface="Tw Cen MT" panose="020B0602020104020603" pitchFamily="34" charset="0"/>
                        </a:rPr>
                        <a:t>5.</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Kejadian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Infeksi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Nosokomial</a:t>
                      </a:r>
                      <a:endParaRPr lang="en-US" sz="1400" b="0" i="0" u="none" strike="noStrike" dirty="0" err="1">
                        <a:solidFill>
                          <a:srgbClr val="000000"/>
                        </a:solidFill>
                        <a:effectLst/>
                        <a:latin typeface="Tw Cen MT" panose="020B0602020104020603"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≤1,5%</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0           </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2"/>
                  </a:ext>
                </a:extLst>
              </a:tr>
              <a:tr h="880414">
                <a:tc>
                  <a:txBody>
                    <a:bodyPr/>
                    <a:lstStyle/>
                    <a:p>
                      <a:pPr algn="ctr" fontAlgn="t"/>
                      <a:r>
                        <a:rPr lang="en-US" sz="1400" u="none" strike="noStrike" dirty="0">
                          <a:effectLst/>
                          <a:latin typeface="Tw Cen MT" panose="020B0602020104020603" pitchFamily="34" charset="0"/>
                        </a:rPr>
                        <a:t>6.</a:t>
                      </a:r>
                      <a:endParaRPr lang="en-US" sz="1400" b="0" i="0" u="none" strike="noStrike" dirty="0">
                        <a:solidFill>
                          <a:srgbClr val="000000"/>
                        </a:solidFill>
                        <a:effectLst/>
                        <a:latin typeface="Tw Cen MT" panose="020B0602020104020603" pitchFamily="34" charset="0"/>
                      </a:endParaRPr>
                    </a:p>
                  </a:txBody>
                  <a:tcPr marL="0" marR="0" marT="0" marB="0"/>
                </a:tc>
                <a:tc>
                  <a:txBody>
                    <a:bodyPr/>
                    <a:lstStyle/>
                    <a:p>
                      <a:pPr algn="just" fontAlgn="t"/>
                      <a:r>
                        <a:rPr lang="fi-FI" sz="1400" u="none" strike="noStrike" dirty="0">
                          <a:effectLst/>
                          <a:latin typeface="Tw Cen MT" panose="020B0602020104020603" pitchFamily="34" charset="0"/>
                        </a:rPr>
                        <a:t>Tidak adanya kejadian kematian pasien jatuh yang berakibat kecacatan/</a:t>
                      </a:r>
                    </a:p>
                    <a:p>
                      <a:pPr algn="just" fontAlgn="t"/>
                      <a:r>
                        <a:rPr lang="fi-FI" sz="1400" u="none" strike="noStrike" dirty="0">
                          <a:effectLst/>
                          <a:latin typeface="Tw Cen MT" panose="020B0602020104020603" pitchFamily="34" charset="0"/>
                        </a:rPr>
                        <a:t>kematian</a:t>
                      </a:r>
                      <a:endParaRPr lang="fi-FI" sz="1400" b="0" i="0" u="none" strike="noStrike" dirty="0">
                        <a:solidFill>
                          <a:srgbClr val="000000"/>
                        </a:solidFill>
                        <a:effectLst/>
                        <a:latin typeface="Tw Cen MT" panose="020B0602020104020603"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9"/>
                  </a:ext>
                </a:extLst>
              </a:tr>
              <a:tr h="386994">
                <a:tc>
                  <a:txBody>
                    <a:bodyPr/>
                    <a:lstStyle/>
                    <a:p>
                      <a:pPr algn="ctr" fontAlgn="ctr"/>
                      <a:r>
                        <a:rPr lang="en-US" sz="1400" u="none" strike="noStrike" dirty="0">
                          <a:effectLst/>
                          <a:latin typeface="Tw Cen MT" panose="020B0602020104020603" pitchFamily="34" charset="0"/>
                        </a:rPr>
                        <a:t>7.</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Kematian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Pasien</a:t>
                      </a:r>
                      <a:r>
                        <a:rPr lang="en-US" sz="1400" u="none" strike="noStrike" dirty="0">
                          <a:effectLst/>
                          <a:latin typeface="Tw Cen MT" panose="020B0602020104020603" pitchFamily="34" charset="0"/>
                        </a:rPr>
                        <a:t> &gt; 48 Jam</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0,24%</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2,02%               </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0.7%</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0.64%</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2.2%</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0003"/>
                  </a:ext>
                </a:extLst>
              </a:tr>
              <a:tr h="293472">
                <a:tc>
                  <a:txBody>
                    <a:bodyPr/>
                    <a:lstStyle/>
                    <a:p>
                      <a:pPr algn="ctr" fontAlgn="ctr"/>
                      <a:r>
                        <a:rPr lang="en-US" sz="1400" u="none" strike="noStrike" dirty="0">
                          <a:effectLst/>
                          <a:latin typeface="Tw Cen MT" panose="020B0602020104020603" pitchFamily="34" charset="0"/>
                        </a:rPr>
                        <a:t>8.</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Kejadian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Pulang</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Paksa</a:t>
                      </a:r>
                      <a:endParaRPr lang="en-US" sz="1400" b="0" i="0" u="none" strike="noStrike" dirty="0" err="1">
                        <a:solidFill>
                          <a:srgbClr val="000000"/>
                        </a:solidFill>
                        <a:effectLst/>
                        <a:latin typeface="Tw Cen MT" panose="020B0602020104020603"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5 %</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0,67%</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0.62%</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1.29%</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1.4%</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2.2%</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10"/>
                  </a:ext>
                </a:extLst>
              </a:tr>
              <a:tr h="440743">
                <a:tc>
                  <a:txBody>
                    <a:bodyPr/>
                    <a:lstStyle/>
                    <a:p>
                      <a:pPr algn="ctr" fontAlgn="ctr"/>
                      <a:r>
                        <a:rPr lang="en-US" sz="1400" u="none" strike="noStrike" dirty="0">
                          <a:effectLst/>
                          <a:latin typeface="Tw Cen MT" panose="020B0602020104020603" pitchFamily="34" charset="0"/>
                        </a:rPr>
                        <a:t>9.</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Kepuasan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Pelanggan</a:t>
                      </a:r>
                      <a:endParaRPr lang="en-US" sz="1400" b="0" i="0" u="none" strike="noStrike" dirty="0" err="1">
                        <a:solidFill>
                          <a:srgbClr val="000000"/>
                        </a:solidFill>
                        <a:effectLst/>
                        <a:latin typeface="Tw Cen MT" panose="020B0602020104020603"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90%</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a:t>
                      </a:r>
                    </a:p>
                  </a:txBody>
                  <a:tcPr marL="0" marR="0" marT="0" marB="0" anchor="ctr"/>
                </a:tc>
                <a:tc>
                  <a:txBody>
                    <a:bodyPr/>
                    <a:lstStyle/>
                    <a:p>
                      <a:pPr algn="ctr"/>
                      <a:r>
                        <a:rPr lang="en-US" sz="1400" dirty="0">
                          <a:latin typeface="Tw Cen MT" panose="020B0602020104020603" pitchFamily="34" charset="0"/>
                        </a:rPr>
                        <a:t>-</a:t>
                      </a:r>
                    </a:p>
                  </a:txBody>
                  <a:tcPr marL="0" marR="0" marT="0" marB="0" anchor="ctr"/>
                </a:tc>
                <a:tc>
                  <a:txBody>
                    <a:bodyPr/>
                    <a:lstStyle/>
                    <a:p>
                      <a:pPr algn="ctr"/>
                      <a:r>
                        <a:rPr lang="en-US" sz="1400" dirty="0">
                          <a:latin typeface="Tw Cen MT" panose="020B0602020104020603" pitchFamily="34" charset="0"/>
                        </a:rPr>
                        <a:t>90,11%</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90.22%</a:t>
                      </a:r>
                    </a:p>
                  </a:txBody>
                  <a:tcPr marL="0" marR="0" marT="0"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11"/>
                  </a:ext>
                </a:extLst>
              </a:tr>
              <a:tr h="733678">
                <a:tc>
                  <a:txBody>
                    <a:bodyPr/>
                    <a:lstStyle/>
                    <a:p>
                      <a:pPr algn="ctr" fontAlgn="t"/>
                      <a:r>
                        <a:rPr lang="en-US" sz="1400" u="none" strike="noStrike" dirty="0">
                          <a:effectLst/>
                          <a:latin typeface="Tw Cen MT" panose="020B0602020104020603" pitchFamily="34" charset="0"/>
                        </a:rPr>
                        <a:t>10.</a:t>
                      </a:r>
                      <a:endParaRPr lang="en-US" sz="1400" b="0" i="0" u="none" strike="noStrike" dirty="0">
                        <a:solidFill>
                          <a:srgbClr val="000000"/>
                        </a:solidFill>
                        <a:effectLst/>
                        <a:latin typeface="Tw Cen MT" panose="020B0602020104020603" pitchFamily="34" charset="0"/>
                      </a:endParaRPr>
                    </a:p>
                  </a:txBody>
                  <a:tcPr marL="0" marR="0" marT="0" marB="0"/>
                </a:tc>
                <a:tc>
                  <a:txBody>
                    <a:bodyPr/>
                    <a:lstStyle/>
                    <a:p>
                      <a:pPr algn="just" fontAlgn="t"/>
                      <a:r>
                        <a:rPr lang="en-US" sz="1400" u="none" strike="noStrike" dirty="0" err="1">
                          <a:effectLst/>
                          <a:latin typeface="Tw Cen MT" panose="020B0602020104020603" pitchFamily="34" charset="0"/>
                        </a:rPr>
                        <a:t>Tidak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adanya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kejadian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kematian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pasien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gangguan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jiwa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karena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bunuh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diri</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6"/>
                  </a:ext>
                </a:extLst>
              </a:tr>
              <a:tr h="1027150">
                <a:tc>
                  <a:txBody>
                    <a:bodyPr/>
                    <a:lstStyle/>
                    <a:p>
                      <a:pPr algn="ctr" fontAlgn="t"/>
                      <a:r>
                        <a:rPr lang="en-US" sz="1400" u="none" strike="noStrike" dirty="0">
                          <a:effectLst/>
                          <a:latin typeface="Tw Cen MT" panose="020B0602020104020603" pitchFamily="34" charset="0"/>
                        </a:rPr>
                        <a:t>11.</a:t>
                      </a:r>
                      <a:endParaRPr lang="en-US" sz="1400" b="0" i="0" u="none" strike="noStrike" dirty="0">
                        <a:solidFill>
                          <a:srgbClr val="000000"/>
                        </a:solidFill>
                        <a:effectLst/>
                        <a:latin typeface="Tw Cen MT" panose="020B0602020104020603" pitchFamily="34" charset="0"/>
                      </a:endParaRPr>
                    </a:p>
                  </a:txBody>
                  <a:tcPr marL="0" marR="0" marT="0" marB="0"/>
                </a:tc>
                <a:tc>
                  <a:txBody>
                    <a:bodyPr/>
                    <a:lstStyle/>
                    <a:p>
                      <a:pPr algn="just" fontAlgn="t"/>
                      <a:r>
                        <a:rPr lang="en-US" sz="1400" u="none" strike="noStrike" err="1">
                          <a:effectLst/>
                          <a:latin typeface="Tw Cen MT" panose="020B0602020104020603" pitchFamily="34" charset="0"/>
                        </a:rPr>
                        <a:t>Kejadian</a:t>
                      </a:r>
                      <a:r>
                        <a:rPr lang="en-US" sz="1400" u="none" strike="noStrike" dirty="0">
                          <a:effectLst/>
                          <a:latin typeface="Tw Cen MT" panose="020B0602020104020603" pitchFamily="34" charset="0"/>
                        </a:rPr>
                        <a:t> re-admission </a:t>
                      </a:r>
                      <a:r>
                        <a:rPr lang="en-US" sz="1400" u="none" strike="noStrike" err="1">
                          <a:effectLst/>
                          <a:latin typeface="Tw Cen MT" panose="020B0602020104020603" pitchFamily="34" charset="0"/>
                        </a:rPr>
                        <a:t>pasien</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gangguan</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jiwa</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tidak</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kembali</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dalam</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perawatan</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dalam</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waktu</a:t>
                      </a:r>
                      <a:r>
                        <a:rPr lang="en-US" sz="1400" u="none" strike="noStrike" dirty="0">
                          <a:effectLst/>
                          <a:latin typeface="Tw Cen MT" panose="020B0602020104020603" pitchFamily="34" charset="0"/>
                        </a:rPr>
                        <a:t> ≤ 1 </a:t>
                      </a:r>
                      <a:r>
                        <a:rPr lang="en-US" sz="1400" u="none" strike="noStrike" err="1">
                          <a:effectLst/>
                          <a:latin typeface="Tw Cen MT" panose="020B0602020104020603" pitchFamily="34" charset="0"/>
                        </a:rPr>
                        <a:t>bulan</a:t>
                      </a:r>
                      <a:endParaRPr lang="en-US" sz="1400" b="0" i="0" u="none" strike="noStrike">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a:r>
                        <a:rPr lang="en-US" sz="1400" dirty="0">
                          <a:latin typeface="Tw Cen MT" panose="020B0602020104020603" pitchFamily="34" charset="0"/>
                        </a:rPr>
                        <a:t>98,3%</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98,3%</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98,3%</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96.34%</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98.07%</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97.7%</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0007"/>
                  </a:ext>
                </a:extLst>
              </a:tr>
              <a:tr h="440743">
                <a:tc>
                  <a:txBody>
                    <a:bodyPr/>
                    <a:lstStyle/>
                    <a:p>
                      <a:pPr algn="ctr" fontAlgn="ctr"/>
                      <a:r>
                        <a:rPr lang="en-US" sz="1400" u="none" strike="noStrike" dirty="0">
                          <a:effectLst/>
                          <a:latin typeface="Tw Cen MT" panose="020B0602020104020603" pitchFamily="34" charset="0"/>
                        </a:rPr>
                        <a:t>12.</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just" fontAlgn="ctr"/>
                      <a:r>
                        <a:rPr lang="fi-FI" sz="1400" u="none" strike="noStrike" dirty="0">
                          <a:effectLst/>
                          <a:latin typeface="Tw Cen MT" panose="020B0602020104020603" pitchFamily="34" charset="0"/>
                        </a:rPr>
                        <a:t>Lama hari </a:t>
                      </a:r>
                      <a:r>
                        <a:rPr lang="fi-FI" sz="1400" u="none" strike="noStrike" dirty="0" err="1">
                          <a:effectLst/>
                          <a:latin typeface="Tw Cen MT" panose="020B0602020104020603" pitchFamily="34" charset="0"/>
                        </a:rPr>
                        <a:t>perawatan</a:t>
                      </a:r>
                      <a:r>
                        <a:rPr lang="fi-FI" sz="1400" u="none" strike="noStrike" dirty="0">
                          <a:effectLst/>
                          <a:latin typeface="Tw Cen MT" panose="020B0602020104020603" pitchFamily="34" charset="0"/>
                        </a:rPr>
                        <a:t> </a:t>
                      </a:r>
                      <a:r>
                        <a:rPr lang="fi-FI" sz="1400" u="none" strike="noStrike" dirty="0" err="1">
                          <a:effectLst/>
                          <a:latin typeface="Tw Cen MT" panose="020B0602020104020603" pitchFamily="34" charset="0"/>
                        </a:rPr>
                        <a:t>pasien</a:t>
                      </a:r>
                      <a:r>
                        <a:rPr lang="fi-FI" sz="1400" u="none" strike="noStrike" dirty="0">
                          <a:effectLst/>
                          <a:latin typeface="Tw Cen MT" panose="020B0602020104020603" pitchFamily="34" charset="0"/>
                        </a:rPr>
                        <a:t> </a:t>
                      </a:r>
                      <a:r>
                        <a:rPr lang="fi-FI" sz="1400" u="none" strike="noStrike" dirty="0" err="1">
                          <a:effectLst/>
                          <a:latin typeface="Tw Cen MT" panose="020B0602020104020603" pitchFamily="34" charset="0"/>
                        </a:rPr>
                        <a:t>gangguan</a:t>
                      </a:r>
                      <a:r>
                        <a:rPr lang="fi-FI" sz="1400" u="none" strike="noStrike" dirty="0">
                          <a:effectLst/>
                          <a:latin typeface="Tw Cen MT" panose="020B0602020104020603" pitchFamily="34" charset="0"/>
                        </a:rPr>
                        <a:t> </a:t>
                      </a:r>
                      <a:r>
                        <a:rPr lang="fi-FI" sz="1400" u="none" strike="noStrike" dirty="0" err="1">
                          <a:effectLst/>
                          <a:latin typeface="Tw Cen MT" panose="020B0602020104020603" pitchFamily="34" charset="0"/>
                        </a:rPr>
                        <a:t>jiwa</a:t>
                      </a:r>
                      <a:r>
                        <a:rPr lang="fi-FI" sz="1400" u="none" strike="noStrike" dirty="0">
                          <a:effectLst/>
                          <a:latin typeface="Tw Cen MT" panose="020B0602020104020603" pitchFamily="34" charset="0"/>
                        </a:rPr>
                        <a:t> </a:t>
                      </a:r>
                      <a:endParaRPr lang="fi-FI"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6 </a:t>
                      </a:r>
                      <a:r>
                        <a:rPr lang="en-US" sz="1400" u="none" strike="noStrike" dirty="0" err="1">
                          <a:effectLst/>
                          <a:latin typeface="Tw Cen MT" panose="020B0602020104020603" pitchFamily="34" charset="0"/>
                        </a:rPr>
                        <a:t>minggu</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a:solidFill>
                            <a:srgbClr val="000000"/>
                          </a:solidFill>
                          <a:effectLst/>
                          <a:latin typeface="Tw Cen MT" panose="020B0602020104020603" pitchFamily="34" charset="0"/>
                        </a:rPr>
                        <a:t>4 Minggu</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4 Minggu</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4 Minggu</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4 Minggu</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4 </a:t>
                      </a:r>
                      <a:r>
                        <a:rPr lang="en-US" sz="1400" b="0" i="0" u="none" strike="noStrike" dirty="0" err="1">
                          <a:solidFill>
                            <a:srgbClr val="000000"/>
                          </a:solidFill>
                          <a:effectLst/>
                          <a:latin typeface="Tw Cen MT" panose="020B0602020104020603" pitchFamily="34" charset="0"/>
                        </a:rPr>
                        <a:t>Minggu</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4 </a:t>
                      </a:r>
                      <a:r>
                        <a:rPr lang="en-US" sz="1400" b="0" i="0" u="none" strike="noStrike" dirty="0" err="1">
                          <a:solidFill>
                            <a:srgbClr val="000000"/>
                          </a:solidFill>
                          <a:effectLst/>
                          <a:latin typeface="Tw Cen MT" panose="020B0602020104020603" pitchFamily="34" charset="0"/>
                        </a:rPr>
                        <a:t>Minggu</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8"/>
                  </a:ext>
                </a:extLst>
              </a:tr>
            </a:tbl>
          </a:graphicData>
        </a:graphic>
      </p:graphicFrame>
      <p:sp>
        <p:nvSpPr>
          <p:cNvPr id="4" name="Rectangle: Diagonal Corners Rounded 3">
            <a:extLst>
              <a:ext uri="{FF2B5EF4-FFF2-40B4-BE49-F238E27FC236}">
                <a16:creationId xmlns:a16="http://schemas.microsoft.com/office/drawing/2014/main" id="{73D83AEC-DA2D-48C5-B7CF-738E7537BDF7}"/>
              </a:ext>
            </a:extLst>
          </p:cNvPr>
          <p:cNvSpPr/>
          <p:nvPr/>
        </p:nvSpPr>
        <p:spPr>
          <a:xfrm>
            <a:off x="481568" y="109536"/>
            <a:ext cx="1658726" cy="36570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RAWAT INAP</a:t>
            </a:r>
          </a:p>
        </p:txBody>
      </p:sp>
    </p:spTree>
    <p:extLst>
      <p:ext uri="{BB962C8B-B14F-4D97-AF65-F5344CB8AC3E}">
        <p14:creationId xmlns:p14="http://schemas.microsoft.com/office/powerpoint/2010/main" val="19397434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56FCA6-8D1D-460C-85EA-F09CABF648F7}"/>
              </a:ext>
            </a:extLst>
          </p:cNvPr>
          <p:cNvSpPr>
            <a:spLocks noGrp="1"/>
          </p:cNvSpPr>
          <p:nvPr>
            <p:ph type="sldNum" sz="quarter" idx="12"/>
          </p:nvPr>
        </p:nvSpPr>
        <p:spPr/>
        <p:txBody>
          <a:bodyPr/>
          <a:lstStyle/>
          <a:p>
            <a:fld id="{565CE74E-AB26-4998-AD42-012C4C1AD076}" type="slidenum">
              <a:rPr lang="zh-CN" altLang="en-US" smtClean="0"/>
              <a:t>68</a:t>
            </a:fld>
            <a:endParaRPr lang="zh-CN" altLang="en-US"/>
          </a:p>
        </p:txBody>
      </p:sp>
      <p:graphicFrame>
        <p:nvGraphicFramePr>
          <p:cNvPr id="3" name="Table 2">
            <a:extLst>
              <a:ext uri="{FF2B5EF4-FFF2-40B4-BE49-F238E27FC236}">
                <a16:creationId xmlns:a16="http://schemas.microsoft.com/office/drawing/2014/main" id="{80E8725F-FC7B-4B1C-9946-ADA7F13F72D3}"/>
              </a:ext>
            </a:extLst>
          </p:cNvPr>
          <p:cNvGraphicFramePr>
            <a:graphicFrameLocks noGrp="1"/>
          </p:cNvGraphicFramePr>
          <p:nvPr/>
        </p:nvGraphicFramePr>
        <p:xfrm>
          <a:off x="275300" y="790067"/>
          <a:ext cx="8335299" cy="5779643"/>
        </p:xfrm>
        <a:graphic>
          <a:graphicData uri="http://schemas.openxmlformats.org/drawingml/2006/table">
            <a:tbl>
              <a:tblPr firstRow="1" firstCol="1" bandRow="1">
                <a:tableStyleId>{10A1B5D5-9B99-4C35-A422-299274C87663}</a:tableStyleId>
              </a:tblPr>
              <a:tblGrid>
                <a:gridCol w="551834">
                  <a:extLst>
                    <a:ext uri="{9D8B030D-6E8A-4147-A177-3AD203B41FA5}">
                      <a16:colId xmlns:a16="http://schemas.microsoft.com/office/drawing/2014/main" val="20000"/>
                    </a:ext>
                  </a:extLst>
                </a:gridCol>
                <a:gridCol w="1662916">
                  <a:extLst>
                    <a:ext uri="{9D8B030D-6E8A-4147-A177-3AD203B41FA5}">
                      <a16:colId xmlns:a16="http://schemas.microsoft.com/office/drawing/2014/main" val="20001"/>
                    </a:ext>
                  </a:extLst>
                </a:gridCol>
                <a:gridCol w="888519">
                  <a:extLst>
                    <a:ext uri="{9D8B030D-6E8A-4147-A177-3AD203B41FA5}">
                      <a16:colId xmlns:a16="http://schemas.microsoft.com/office/drawing/2014/main" val="20002"/>
                    </a:ext>
                  </a:extLst>
                </a:gridCol>
                <a:gridCol w="828213">
                  <a:extLst>
                    <a:ext uri="{9D8B030D-6E8A-4147-A177-3AD203B41FA5}">
                      <a16:colId xmlns:a16="http://schemas.microsoft.com/office/drawing/2014/main" val="20003"/>
                    </a:ext>
                  </a:extLst>
                </a:gridCol>
                <a:gridCol w="828213">
                  <a:extLst>
                    <a:ext uri="{9D8B030D-6E8A-4147-A177-3AD203B41FA5}">
                      <a16:colId xmlns:a16="http://schemas.microsoft.com/office/drawing/2014/main" val="963891815"/>
                    </a:ext>
                  </a:extLst>
                </a:gridCol>
                <a:gridCol w="828213">
                  <a:extLst>
                    <a:ext uri="{9D8B030D-6E8A-4147-A177-3AD203B41FA5}">
                      <a16:colId xmlns:a16="http://schemas.microsoft.com/office/drawing/2014/main" val="418643170"/>
                    </a:ext>
                  </a:extLst>
                </a:gridCol>
                <a:gridCol w="915797">
                  <a:extLst>
                    <a:ext uri="{9D8B030D-6E8A-4147-A177-3AD203B41FA5}">
                      <a16:colId xmlns:a16="http://schemas.microsoft.com/office/drawing/2014/main" val="3834415169"/>
                    </a:ext>
                  </a:extLst>
                </a:gridCol>
                <a:gridCol w="915797">
                  <a:extLst>
                    <a:ext uri="{9D8B030D-6E8A-4147-A177-3AD203B41FA5}">
                      <a16:colId xmlns:a16="http://schemas.microsoft.com/office/drawing/2014/main" val="1386157437"/>
                    </a:ext>
                  </a:extLst>
                </a:gridCol>
                <a:gridCol w="915797">
                  <a:extLst>
                    <a:ext uri="{9D8B030D-6E8A-4147-A177-3AD203B41FA5}">
                      <a16:colId xmlns:a16="http://schemas.microsoft.com/office/drawing/2014/main" val="2700188114"/>
                    </a:ext>
                  </a:extLst>
                </a:gridCol>
              </a:tblGrid>
              <a:tr h="279495">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gridSpan="3">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gridSpan="3">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201108">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panose="020B0602020104020603" pitchFamily="34" charset="0"/>
                        </a:rPr>
                        <a:t>JUL</a:t>
                      </a:r>
                      <a:endParaRPr lang="en-US" sz="1400" b="1" i="0" u="none" strike="noStrike" dirty="0">
                        <a:solidFill>
                          <a:schemeClr val="tx2"/>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AGS</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SEP</a:t>
                      </a:r>
                    </a:p>
                  </a:txBody>
                  <a:tcPr marL="0" marR="0" marT="0" marB="0" anchor="ctr"/>
                </a:tc>
                <a:tc>
                  <a:txBody>
                    <a:bodyPr/>
                    <a:lstStyle/>
                    <a:p>
                      <a:pPr algn="ctr" fontAlgn="ctr"/>
                      <a:r>
                        <a:rPr lang="en-US" sz="1400" b="1" u="none" strike="noStrike" dirty="0">
                          <a:effectLst/>
                          <a:latin typeface="Tw Cen MT" panose="020B0602020104020603" pitchFamily="34" charset="0"/>
                        </a:rPr>
                        <a:t>JUL</a:t>
                      </a:r>
                      <a:endParaRPr lang="en-US" sz="1400" b="1" i="0" u="none" strike="noStrike" dirty="0">
                        <a:solidFill>
                          <a:schemeClr val="tx2"/>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AGS</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SEP</a:t>
                      </a:r>
                    </a:p>
                  </a:txBody>
                  <a:tcPr marL="0" marR="0" marT="0" marB="0" anchor="ctr"/>
                </a:tc>
                <a:extLst>
                  <a:ext uri="{0D108BD9-81ED-4DB2-BD59-A6C34878D82A}">
                    <a16:rowId xmlns:a16="http://schemas.microsoft.com/office/drawing/2014/main" val="10001"/>
                  </a:ext>
                </a:extLst>
              </a:tr>
              <a:tr h="484710">
                <a:tc>
                  <a:txBody>
                    <a:bodyPr/>
                    <a:lstStyle/>
                    <a:p>
                      <a:pPr algn="ctr" fontAlgn="ctr"/>
                      <a:r>
                        <a:rPr lang="en-US" sz="1400" u="none" strike="noStrike" dirty="0">
                          <a:effectLst/>
                          <a:latin typeface="Tw Cen MT" panose="020B0602020104020603" pitchFamily="34" charset="0"/>
                        </a:rPr>
                        <a:t>5.</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Kejadian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Infeksi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Nosokomial</a:t>
                      </a:r>
                      <a:endParaRPr lang="en-US" sz="1400" b="0" i="0" u="none" strike="noStrike" dirty="0" err="1">
                        <a:solidFill>
                          <a:srgbClr val="000000"/>
                        </a:solidFill>
                        <a:effectLst/>
                        <a:latin typeface="Tw Cen MT" panose="020B0602020104020603"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≤1,5%</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0           </a:t>
                      </a:r>
                    </a:p>
                  </a:txBody>
                  <a:tcPr marL="0" marR="0" marT="0" marB="0" anchor="ctr"/>
                </a:tc>
                <a:tc>
                  <a:txBody>
                    <a:bodyPr/>
                    <a:lstStyle/>
                    <a:p>
                      <a:pPr algn="ctr"/>
                      <a:r>
                        <a:rPr lang="en-US" sz="1400" dirty="0">
                          <a:latin typeface="Tw Cen MT" panose="020B0602020104020603" pitchFamily="34" charset="0"/>
                        </a:rPr>
                        <a:t>0</a:t>
                      </a:r>
                    </a:p>
                  </a:txBody>
                  <a:tcPr marL="0" marR="0" marT="0" marB="0" anchor="ctr"/>
                </a:tc>
                <a:tc>
                  <a:txBody>
                    <a:bodyPr/>
                    <a:lstStyle/>
                    <a:p>
                      <a:pPr algn="ctr"/>
                      <a:r>
                        <a:rPr lang="en-US" sz="1400" dirty="0">
                          <a:latin typeface="Tw Cen MT" panose="020B0602020104020603" pitchFamily="34" charset="0"/>
                        </a:rPr>
                        <a:t>0</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2"/>
                  </a:ext>
                </a:extLst>
              </a:tr>
              <a:tr h="880414">
                <a:tc>
                  <a:txBody>
                    <a:bodyPr/>
                    <a:lstStyle/>
                    <a:p>
                      <a:pPr algn="ctr" fontAlgn="t"/>
                      <a:r>
                        <a:rPr lang="en-US" sz="1400" u="none" strike="noStrike" dirty="0">
                          <a:effectLst/>
                          <a:latin typeface="Tw Cen MT" panose="020B0602020104020603" pitchFamily="34" charset="0"/>
                        </a:rPr>
                        <a:t>6.</a:t>
                      </a:r>
                      <a:endParaRPr lang="en-US" sz="1400" b="0" i="0" u="none" strike="noStrike" dirty="0">
                        <a:solidFill>
                          <a:srgbClr val="000000"/>
                        </a:solidFill>
                        <a:effectLst/>
                        <a:latin typeface="Tw Cen MT" panose="020B0602020104020603" pitchFamily="34" charset="0"/>
                      </a:endParaRPr>
                    </a:p>
                  </a:txBody>
                  <a:tcPr marL="0" marR="0" marT="0" marB="0"/>
                </a:tc>
                <a:tc>
                  <a:txBody>
                    <a:bodyPr/>
                    <a:lstStyle/>
                    <a:p>
                      <a:pPr algn="just" fontAlgn="t"/>
                      <a:r>
                        <a:rPr lang="fi-FI" sz="1400" u="none" strike="noStrike" dirty="0">
                          <a:effectLst/>
                          <a:latin typeface="Tw Cen MT" panose="020B0602020104020603" pitchFamily="34" charset="0"/>
                        </a:rPr>
                        <a:t>Tidak adanya kejadian kematian pasien jatuh yang berakibat kecacatan/</a:t>
                      </a:r>
                    </a:p>
                    <a:p>
                      <a:pPr algn="just" fontAlgn="t"/>
                      <a:r>
                        <a:rPr lang="fi-FI" sz="1400" u="none" strike="noStrike" dirty="0">
                          <a:effectLst/>
                          <a:latin typeface="Tw Cen MT" panose="020B0602020104020603" pitchFamily="34" charset="0"/>
                        </a:rPr>
                        <a:t>kematian</a:t>
                      </a:r>
                      <a:endParaRPr lang="fi-FI" sz="1400" b="0" i="0" u="none" strike="noStrike" dirty="0">
                        <a:solidFill>
                          <a:srgbClr val="000000"/>
                        </a:solidFill>
                        <a:effectLst/>
                        <a:latin typeface="Tw Cen MT" panose="020B0602020104020603"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9"/>
                  </a:ext>
                </a:extLst>
              </a:tr>
              <a:tr h="386994">
                <a:tc>
                  <a:txBody>
                    <a:bodyPr/>
                    <a:lstStyle/>
                    <a:p>
                      <a:pPr algn="ctr" fontAlgn="ctr"/>
                      <a:r>
                        <a:rPr lang="en-US" sz="1400" u="none" strike="noStrike" dirty="0">
                          <a:effectLst/>
                          <a:latin typeface="Tw Cen MT" panose="020B0602020104020603" pitchFamily="34" charset="0"/>
                        </a:rPr>
                        <a:t>7.</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Kematian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Pasien</a:t>
                      </a:r>
                      <a:r>
                        <a:rPr lang="en-US" sz="1400" u="none" strike="noStrike" dirty="0">
                          <a:effectLst/>
                          <a:latin typeface="Tw Cen MT" panose="020B0602020104020603" pitchFamily="34" charset="0"/>
                        </a:rPr>
                        <a:t> &gt; 48 Jam</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0,24%</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8.33 %               </a:t>
                      </a:r>
                    </a:p>
                  </a:txBody>
                  <a:tcPr marL="0" marR="0" marT="0" marB="0" anchor="ctr"/>
                </a:tc>
                <a:tc>
                  <a:txBody>
                    <a:bodyPr/>
                    <a:lstStyle/>
                    <a:p>
                      <a:pPr algn="ctr"/>
                      <a:r>
                        <a:rPr lang="en-US" sz="1400" dirty="0">
                          <a:latin typeface="Tw Cen MT" panose="020B0602020104020603" pitchFamily="34" charset="0"/>
                        </a:rPr>
                        <a:t>0.03%</a:t>
                      </a:r>
                    </a:p>
                  </a:txBody>
                  <a:tcPr marL="0" marR="0" marT="0" marB="0" anchor="ctr"/>
                </a:tc>
                <a:tc>
                  <a:txBody>
                    <a:bodyPr/>
                    <a:lstStyle/>
                    <a:p>
                      <a:pPr algn="ctr"/>
                      <a:r>
                        <a:rPr lang="en-US" sz="1400" dirty="0">
                          <a:latin typeface="Tw Cen MT" panose="020B0602020104020603" pitchFamily="34" charset="0"/>
                        </a:rPr>
                        <a:t>0%</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3"/>
                  </a:ext>
                </a:extLst>
              </a:tr>
              <a:tr h="293472">
                <a:tc>
                  <a:txBody>
                    <a:bodyPr/>
                    <a:lstStyle/>
                    <a:p>
                      <a:pPr algn="ctr" fontAlgn="ctr"/>
                      <a:r>
                        <a:rPr lang="en-US" sz="1400" u="none" strike="noStrike" dirty="0">
                          <a:effectLst/>
                          <a:latin typeface="Tw Cen MT" panose="020B0602020104020603" pitchFamily="34" charset="0"/>
                        </a:rPr>
                        <a:t>8.</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Kejadian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Pulang</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Paksa</a:t>
                      </a:r>
                      <a:endParaRPr lang="en-US" sz="1400" b="0" i="0" u="none" strike="noStrike" dirty="0" err="1">
                        <a:solidFill>
                          <a:srgbClr val="000000"/>
                        </a:solidFill>
                        <a:effectLst/>
                        <a:latin typeface="Tw Cen MT" panose="020B0602020104020603"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5 %</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1.8 %</a:t>
                      </a:r>
                    </a:p>
                  </a:txBody>
                  <a:tcPr marL="0" marR="0" marT="0" marB="0" anchor="ctr"/>
                </a:tc>
                <a:tc>
                  <a:txBody>
                    <a:bodyPr/>
                    <a:lstStyle/>
                    <a:p>
                      <a:pPr algn="ctr"/>
                      <a:r>
                        <a:rPr lang="en-US" sz="1400" dirty="0">
                          <a:latin typeface="Tw Cen MT" panose="020B0602020104020603" pitchFamily="34" charset="0"/>
                        </a:rPr>
                        <a:t>5.1%</a:t>
                      </a:r>
                    </a:p>
                  </a:txBody>
                  <a:tcPr marL="0" marR="0" marT="0" marB="0" anchor="ctr"/>
                </a:tc>
                <a:tc>
                  <a:txBody>
                    <a:bodyPr/>
                    <a:lstStyle/>
                    <a:p>
                      <a:pPr algn="ctr"/>
                      <a:r>
                        <a:rPr lang="en-US" sz="1400" dirty="0">
                          <a:latin typeface="Tw Cen MT" panose="020B0602020104020603" pitchFamily="34" charset="0"/>
                        </a:rPr>
                        <a:t>0%</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10"/>
                  </a:ext>
                </a:extLst>
              </a:tr>
              <a:tr h="440743">
                <a:tc>
                  <a:txBody>
                    <a:bodyPr/>
                    <a:lstStyle/>
                    <a:p>
                      <a:pPr algn="ctr" fontAlgn="ctr"/>
                      <a:r>
                        <a:rPr lang="en-US" sz="1400" u="none" strike="noStrike" dirty="0">
                          <a:effectLst/>
                          <a:latin typeface="Tw Cen MT" panose="020B0602020104020603" pitchFamily="34" charset="0"/>
                        </a:rPr>
                        <a:t>9.</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Kepuasan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Pelanggan</a:t>
                      </a:r>
                      <a:endParaRPr lang="en-US" sz="1400" b="0" i="0" u="none" strike="noStrike" dirty="0" err="1">
                        <a:solidFill>
                          <a:srgbClr val="000000"/>
                        </a:solidFill>
                        <a:effectLst/>
                        <a:latin typeface="Tw Cen MT" panose="020B0602020104020603"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90%</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a:t>
                      </a:r>
                    </a:p>
                  </a:txBody>
                  <a:tcPr marL="0" marR="0" marT="0" marB="0" anchor="ctr"/>
                </a:tc>
                <a:tc>
                  <a:txBody>
                    <a:bodyPr/>
                    <a:lstStyle/>
                    <a:p>
                      <a:pPr algn="ctr"/>
                      <a:r>
                        <a:rPr lang="en-US" sz="1400" dirty="0">
                          <a:latin typeface="Tw Cen MT" panose="020B0602020104020603" pitchFamily="34" charset="0"/>
                        </a:rPr>
                        <a:t>-</a:t>
                      </a:r>
                    </a:p>
                  </a:txBody>
                  <a:tcPr marL="0" marR="0" marT="0" marB="0" anchor="ctr"/>
                </a:tc>
                <a:tc>
                  <a:txBody>
                    <a:bodyPr/>
                    <a:lstStyle/>
                    <a:p>
                      <a:pPr algn="ctr"/>
                      <a:r>
                        <a:rPr lang="en-US" sz="1400" dirty="0">
                          <a:latin typeface="Tw Cen MT" panose="020B0602020104020603" pitchFamily="34" charset="0"/>
                        </a:rPr>
                        <a:t>-</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11"/>
                  </a:ext>
                </a:extLst>
              </a:tr>
              <a:tr h="733678">
                <a:tc>
                  <a:txBody>
                    <a:bodyPr/>
                    <a:lstStyle/>
                    <a:p>
                      <a:pPr algn="ctr" fontAlgn="t"/>
                      <a:r>
                        <a:rPr lang="en-US" sz="1400" u="none" strike="noStrike" dirty="0">
                          <a:effectLst/>
                          <a:latin typeface="Tw Cen MT" panose="020B0602020104020603" pitchFamily="34" charset="0"/>
                        </a:rPr>
                        <a:t>10.</a:t>
                      </a:r>
                      <a:endParaRPr lang="en-US" sz="1400" b="0" i="0" u="none" strike="noStrike" dirty="0">
                        <a:solidFill>
                          <a:srgbClr val="000000"/>
                        </a:solidFill>
                        <a:effectLst/>
                        <a:latin typeface="Tw Cen MT" panose="020B0602020104020603" pitchFamily="34" charset="0"/>
                      </a:endParaRPr>
                    </a:p>
                  </a:txBody>
                  <a:tcPr marL="0" marR="0" marT="0" marB="0"/>
                </a:tc>
                <a:tc>
                  <a:txBody>
                    <a:bodyPr/>
                    <a:lstStyle/>
                    <a:p>
                      <a:pPr algn="just" fontAlgn="t"/>
                      <a:r>
                        <a:rPr lang="en-US" sz="1400" u="none" strike="noStrike" dirty="0" err="1">
                          <a:effectLst/>
                          <a:latin typeface="Tw Cen MT" panose="020B0602020104020603" pitchFamily="34" charset="0"/>
                        </a:rPr>
                        <a:t>Tidak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adanya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kejadian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kematian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pasien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gangguan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jiwa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karena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bunuh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diri</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6"/>
                  </a:ext>
                </a:extLst>
              </a:tr>
              <a:tr h="1027150">
                <a:tc>
                  <a:txBody>
                    <a:bodyPr/>
                    <a:lstStyle/>
                    <a:p>
                      <a:pPr algn="ctr" fontAlgn="t"/>
                      <a:r>
                        <a:rPr lang="en-US" sz="1400" u="none" strike="noStrike" dirty="0">
                          <a:effectLst/>
                          <a:latin typeface="Tw Cen MT" panose="020B0602020104020603" pitchFamily="34" charset="0"/>
                        </a:rPr>
                        <a:t>11.</a:t>
                      </a:r>
                      <a:endParaRPr lang="en-US" sz="1400" b="0" i="0" u="none" strike="noStrike" dirty="0">
                        <a:solidFill>
                          <a:srgbClr val="000000"/>
                        </a:solidFill>
                        <a:effectLst/>
                        <a:latin typeface="Tw Cen MT" panose="020B0602020104020603" pitchFamily="34" charset="0"/>
                      </a:endParaRPr>
                    </a:p>
                  </a:txBody>
                  <a:tcPr marL="0" marR="0" marT="0" marB="0"/>
                </a:tc>
                <a:tc>
                  <a:txBody>
                    <a:bodyPr/>
                    <a:lstStyle/>
                    <a:p>
                      <a:pPr algn="just" fontAlgn="t"/>
                      <a:r>
                        <a:rPr lang="en-US" sz="1400" u="none" strike="noStrike" err="1">
                          <a:effectLst/>
                          <a:latin typeface="Tw Cen MT" panose="020B0602020104020603" pitchFamily="34" charset="0"/>
                        </a:rPr>
                        <a:t>Kejadian</a:t>
                      </a:r>
                      <a:r>
                        <a:rPr lang="en-US" sz="1400" u="none" strike="noStrike" dirty="0">
                          <a:effectLst/>
                          <a:latin typeface="Tw Cen MT" panose="020B0602020104020603" pitchFamily="34" charset="0"/>
                        </a:rPr>
                        <a:t> re-admission </a:t>
                      </a:r>
                      <a:r>
                        <a:rPr lang="en-US" sz="1400" u="none" strike="noStrike" err="1">
                          <a:effectLst/>
                          <a:latin typeface="Tw Cen MT" panose="020B0602020104020603" pitchFamily="34" charset="0"/>
                        </a:rPr>
                        <a:t>pasien</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gangguan</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jiwa</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tidak</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kembali</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dalam</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perawatan</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dalam</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waktu</a:t>
                      </a:r>
                      <a:r>
                        <a:rPr lang="en-US" sz="1400" u="none" strike="noStrike" dirty="0">
                          <a:effectLst/>
                          <a:latin typeface="Tw Cen MT" panose="020B0602020104020603" pitchFamily="34" charset="0"/>
                        </a:rPr>
                        <a:t> ≤ 1 </a:t>
                      </a:r>
                      <a:r>
                        <a:rPr lang="en-US" sz="1400" u="none" strike="noStrike" err="1">
                          <a:effectLst/>
                          <a:latin typeface="Tw Cen MT" panose="020B0602020104020603" pitchFamily="34" charset="0"/>
                        </a:rPr>
                        <a:t>bulan</a:t>
                      </a:r>
                      <a:endParaRPr lang="en-US" sz="1400" b="0" i="0" u="none" strike="noStrike">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a:r>
                        <a:rPr lang="en-US" sz="1400" dirty="0">
                          <a:latin typeface="Tw Cen MT" panose="020B0602020104020603" pitchFamily="34" charset="0"/>
                        </a:rPr>
                        <a:t>98,06%</a:t>
                      </a:r>
                    </a:p>
                  </a:txBody>
                  <a:tcPr marL="0" marR="0" marT="0" marB="0" anchor="ctr"/>
                </a:tc>
                <a:tc>
                  <a:txBody>
                    <a:bodyPr/>
                    <a:lstStyle/>
                    <a:p>
                      <a:pPr algn="ctr"/>
                      <a:r>
                        <a:rPr lang="en-US" sz="1400" dirty="0">
                          <a:latin typeface="Tw Cen MT" panose="020B0602020104020603" pitchFamily="34" charset="0"/>
                        </a:rPr>
                        <a:t>99,45%</a:t>
                      </a:r>
                    </a:p>
                  </a:txBody>
                  <a:tcPr marL="0" marR="0" marT="0" marB="0" anchor="ctr"/>
                </a:tc>
                <a:tc>
                  <a:txBody>
                    <a:bodyPr/>
                    <a:lstStyle/>
                    <a:p>
                      <a:pPr algn="ctr"/>
                      <a:r>
                        <a:rPr lang="en-US" sz="1400" dirty="0">
                          <a:latin typeface="Tw Cen MT" panose="020B0602020104020603" pitchFamily="34" charset="0"/>
                        </a:rPr>
                        <a:t>99,38%</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0007"/>
                  </a:ext>
                </a:extLst>
              </a:tr>
              <a:tr h="440743">
                <a:tc>
                  <a:txBody>
                    <a:bodyPr/>
                    <a:lstStyle/>
                    <a:p>
                      <a:pPr algn="ctr" fontAlgn="ctr"/>
                      <a:r>
                        <a:rPr lang="en-US" sz="1400" u="none" strike="noStrike" dirty="0">
                          <a:effectLst/>
                          <a:latin typeface="Tw Cen MT" panose="020B0602020104020603" pitchFamily="34" charset="0"/>
                        </a:rPr>
                        <a:t>12.</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just" fontAlgn="ctr"/>
                      <a:r>
                        <a:rPr lang="fi-FI" sz="1400" u="none" strike="noStrike" dirty="0">
                          <a:effectLst/>
                          <a:latin typeface="Tw Cen MT" panose="020B0602020104020603" pitchFamily="34" charset="0"/>
                        </a:rPr>
                        <a:t>Lama hari </a:t>
                      </a:r>
                      <a:r>
                        <a:rPr lang="fi-FI" sz="1400" u="none" strike="noStrike" dirty="0" err="1">
                          <a:effectLst/>
                          <a:latin typeface="Tw Cen MT" panose="020B0602020104020603" pitchFamily="34" charset="0"/>
                        </a:rPr>
                        <a:t>perawatan</a:t>
                      </a:r>
                      <a:r>
                        <a:rPr lang="fi-FI" sz="1400" u="none" strike="noStrike" dirty="0">
                          <a:effectLst/>
                          <a:latin typeface="Tw Cen MT" panose="020B0602020104020603" pitchFamily="34" charset="0"/>
                        </a:rPr>
                        <a:t> </a:t>
                      </a:r>
                      <a:r>
                        <a:rPr lang="fi-FI" sz="1400" u="none" strike="noStrike" dirty="0" err="1">
                          <a:effectLst/>
                          <a:latin typeface="Tw Cen MT" panose="020B0602020104020603" pitchFamily="34" charset="0"/>
                        </a:rPr>
                        <a:t>pasien</a:t>
                      </a:r>
                      <a:r>
                        <a:rPr lang="fi-FI" sz="1400" u="none" strike="noStrike" dirty="0">
                          <a:effectLst/>
                          <a:latin typeface="Tw Cen MT" panose="020B0602020104020603" pitchFamily="34" charset="0"/>
                        </a:rPr>
                        <a:t> </a:t>
                      </a:r>
                      <a:r>
                        <a:rPr lang="fi-FI" sz="1400" u="none" strike="noStrike" dirty="0" err="1">
                          <a:effectLst/>
                          <a:latin typeface="Tw Cen MT" panose="020B0602020104020603" pitchFamily="34" charset="0"/>
                        </a:rPr>
                        <a:t>gangguan</a:t>
                      </a:r>
                      <a:r>
                        <a:rPr lang="fi-FI" sz="1400" u="none" strike="noStrike" dirty="0">
                          <a:effectLst/>
                          <a:latin typeface="Tw Cen MT" panose="020B0602020104020603" pitchFamily="34" charset="0"/>
                        </a:rPr>
                        <a:t> </a:t>
                      </a:r>
                      <a:r>
                        <a:rPr lang="fi-FI" sz="1400" u="none" strike="noStrike" dirty="0" err="1">
                          <a:effectLst/>
                          <a:latin typeface="Tw Cen MT" panose="020B0602020104020603" pitchFamily="34" charset="0"/>
                        </a:rPr>
                        <a:t>jiwa</a:t>
                      </a:r>
                      <a:r>
                        <a:rPr lang="fi-FI" sz="1400" u="none" strike="noStrike" dirty="0">
                          <a:effectLst/>
                          <a:latin typeface="Tw Cen MT" panose="020B0602020104020603" pitchFamily="34" charset="0"/>
                        </a:rPr>
                        <a:t> </a:t>
                      </a:r>
                      <a:endParaRPr lang="fi-FI"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6 </a:t>
                      </a:r>
                      <a:r>
                        <a:rPr lang="en-US" sz="1400" u="none" strike="noStrike" dirty="0" err="1">
                          <a:effectLst/>
                          <a:latin typeface="Tw Cen MT" panose="020B0602020104020603" pitchFamily="34" charset="0"/>
                        </a:rPr>
                        <a:t>minggu</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4 </a:t>
                      </a:r>
                      <a:r>
                        <a:rPr lang="en-US" sz="1400" b="0" i="0" u="none" strike="noStrike" dirty="0" err="1">
                          <a:solidFill>
                            <a:srgbClr val="000000"/>
                          </a:solidFill>
                          <a:effectLst/>
                          <a:latin typeface="Tw Cen MT" panose="020B0602020104020603" pitchFamily="34" charset="0"/>
                        </a:rPr>
                        <a:t>Minggu</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4 </a:t>
                      </a:r>
                      <a:r>
                        <a:rPr lang="en-US" sz="1400" b="0" i="0" u="none" strike="noStrike" dirty="0" err="1">
                          <a:solidFill>
                            <a:srgbClr val="000000"/>
                          </a:solidFill>
                          <a:effectLst/>
                          <a:latin typeface="Tw Cen MT" panose="020B0602020104020603" pitchFamily="34" charset="0"/>
                        </a:rPr>
                        <a:t>Minggu</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4 </a:t>
                      </a:r>
                      <a:r>
                        <a:rPr lang="en-US" sz="1400" b="0" i="0" u="none" strike="noStrike" dirty="0" err="1">
                          <a:solidFill>
                            <a:srgbClr val="000000"/>
                          </a:solidFill>
                          <a:effectLst/>
                          <a:latin typeface="Tw Cen MT" panose="020B0602020104020603" pitchFamily="34" charset="0"/>
                        </a:rPr>
                        <a:t>Minggu</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8"/>
                  </a:ext>
                </a:extLst>
              </a:tr>
            </a:tbl>
          </a:graphicData>
        </a:graphic>
      </p:graphicFrame>
      <p:sp>
        <p:nvSpPr>
          <p:cNvPr id="4" name="Rectangle: Diagonal Corners Rounded 3">
            <a:extLst>
              <a:ext uri="{FF2B5EF4-FFF2-40B4-BE49-F238E27FC236}">
                <a16:creationId xmlns:a16="http://schemas.microsoft.com/office/drawing/2014/main" id="{73D83AEC-DA2D-48C5-B7CF-738E7537BDF7}"/>
              </a:ext>
            </a:extLst>
          </p:cNvPr>
          <p:cNvSpPr/>
          <p:nvPr/>
        </p:nvSpPr>
        <p:spPr>
          <a:xfrm>
            <a:off x="481568" y="109536"/>
            <a:ext cx="1658726" cy="36570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RAWAT INAP</a:t>
            </a:r>
          </a:p>
        </p:txBody>
      </p:sp>
    </p:spTree>
    <p:extLst>
      <p:ext uri="{BB962C8B-B14F-4D97-AF65-F5344CB8AC3E}">
        <p14:creationId xmlns:p14="http://schemas.microsoft.com/office/powerpoint/2010/main" val="22510715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4930AB0-CC51-4F46-A17F-161DF1E0F204}"/>
              </a:ext>
            </a:extLst>
          </p:cNvPr>
          <p:cNvGraphicFramePr>
            <a:graphicFrameLocks noGrp="1"/>
          </p:cNvGraphicFramePr>
          <p:nvPr/>
        </p:nvGraphicFramePr>
        <p:xfrm>
          <a:off x="267493" y="703161"/>
          <a:ext cx="11501718" cy="2229603"/>
        </p:xfrm>
        <a:graphic>
          <a:graphicData uri="http://schemas.openxmlformats.org/drawingml/2006/table">
            <a:tbl>
              <a:tblPr firstRow="1" firstCol="1" bandRow="1">
                <a:tableStyleId>{10A1B5D5-9B99-4C35-A422-299274C87663}</a:tableStyleId>
              </a:tblPr>
              <a:tblGrid>
                <a:gridCol w="469047">
                  <a:extLst>
                    <a:ext uri="{9D8B030D-6E8A-4147-A177-3AD203B41FA5}">
                      <a16:colId xmlns:a16="http://schemas.microsoft.com/office/drawing/2014/main" val="20000"/>
                    </a:ext>
                  </a:extLst>
                </a:gridCol>
                <a:gridCol w="1674362">
                  <a:extLst>
                    <a:ext uri="{9D8B030D-6E8A-4147-A177-3AD203B41FA5}">
                      <a16:colId xmlns:a16="http://schemas.microsoft.com/office/drawing/2014/main" val="20001"/>
                    </a:ext>
                  </a:extLst>
                </a:gridCol>
                <a:gridCol w="1395726">
                  <a:extLst>
                    <a:ext uri="{9D8B030D-6E8A-4147-A177-3AD203B41FA5}">
                      <a16:colId xmlns:a16="http://schemas.microsoft.com/office/drawing/2014/main" val="20002"/>
                    </a:ext>
                  </a:extLst>
                </a:gridCol>
                <a:gridCol w="580336">
                  <a:extLst>
                    <a:ext uri="{9D8B030D-6E8A-4147-A177-3AD203B41FA5}">
                      <a16:colId xmlns:a16="http://schemas.microsoft.com/office/drawing/2014/main" val="20003"/>
                    </a:ext>
                  </a:extLst>
                </a:gridCol>
                <a:gridCol w="615187">
                  <a:extLst>
                    <a:ext uri="{9D8B030D-6E8A-4147-A177-3AD203B41FA5}">
                      <a16:colId xmlns:a16="http://schemas.microsoft.com/office/drawing/2014/main" val="849212197"/>
                    </a:ext>
                  </a:extLst>
                </a:gridCol>
                <a:gridCol w="676706">
                  <a:extLst>
                    <a:ext uri="{9D8B030D-6E8A-4147-A177-3AD203B41FA5}">
                      <a16:colId xmlns:a16="http://schemas.microsoft.com/office/drawing/2014/main" val="366339590"/>
                    </a:ext>
                  </a:extLst>
                </a:gridCol>
                <a:gridCol w="676706">
                  <a:extLst>
                    <a:ext uri="{9D8B030D-6E8A-4147-A177-3AD203B41FA5}">
                      <a16:colId xmlns:a16="http://schemas.microsoft.com/office/drawing/2014/main" val="3833505735"/>
                    </a:ext>
                  </a:extLst>
                </a:gridCol>
                <a:gridCol w="676706">
                  <a:extLst>
                    <a:ext uri="{9D8B030D-6E8A-4147-A177-3AD203B41FA5}">
                      <a16:colId xmlns:a16="http://schemas.microsoft.com/office/drawing/2014/main" val="3865063601"/>
                    </a:ext>
                  </a:extLst>
                </a:gridCol>
                <a:gridCol w="676706">
                  <a:extLst>
                    <a:ext uri="{9D8B030D-6E8A-4147-A177-3AD203B41FA5}">
                      <a16:colId xmlns:a16="http://schemas.microsoft.com/office/drawing/2014/main" val="2585259226"/>
                    </a:ext>
                  </a:extLst>
                </a:gridCol>
                <a:gridCol w="676706">
                  <a:extLst>
                    <a:ext uri="{9D8B030D-6E8A-4147-A177-3AD203B41FA5}">
                      <a16:colId xmlns:a16="http://schemas.microsoft.com/office/drawing/2014/main" val="2427204328"/>
                    </a:ext>
                  </a:extLst>
                </a:gridCol>
                <a:gridCol w="676706">
                  <a:extLst>
                    <a:ext uri="{9D8B030D-6E8A-4147-A177-3AD203B41FA5}">
                      <a16:colId xmlns:a16="http://schemas.microsoft.com/office/drawing/2014/main" val="3894376952"/>
                    </a:ext>
                  </a:extLst>
                </a:gridCol>
                <a:gridCol w="676706">
                  <a:extLst>
                    <a:ext uri="{9D8B030D-6E8A-4147-A177-3AD203B41FA5}">
                      <a16:colId xmlns:a16="http://schemas.microsoft.com/office/drawing/2014/main" val="4260115132"/>
                    </a:ext>
                  </a:extLst>
                </a:gridCol>
                <a:gridCol w="676706">
                  <a:extLst>
                    <a:ext uri="{9D8B030D-6E8A-4147-A177-3AD203B41FA5}">
                      <a16:colId xmlns:a16="http://schemas.microsoft.com/office/drawing/2014/main" val="2529501483"/>
                    </a:ext>
                  </a:extLst>
                </a:gridCol>
                <a:gridCol w="676706">
                  <a:extLst>
                    <a:ext uri="{9D8B030D-6E8A-4147-A177-3AD203B41FA5}">
                      <a16:colId xmlns:a16="http://schemas.microsoft.com/office/drawing/2014/main" val="1997621524"/>
                    </a:ext>
                  </a:extLst>
                </a:gridCol>
                <a:gridCol w="676706">
                  <a:extLst>
                    <a:ext uri="{9D8B030D-6E8A-4147-A177-3AD203B41FA5}">
                      <a16:colId xmlns:a16="http://schemas.microsoft.com/office/drawing/2014/main" val="3540556560"/>
                    </a:ext>
                  </a:extLst>
                </a:gridCol>
              </a:tblGrid>
              <a:tr h="156779">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gridSpan="6">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gridSpan="6">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156779">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MEI</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JUN</a:t>
                      </a: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MEI</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JUN</a:t>
                      </a:r>
                    </a:p>
                  </a:txBody>
                  <a:tcPr marL="0" marR="0" marT="0" marB="0" anchor="ctr"/>
                </a:tc>
                <a:extLst>
                  <a:ext uri="{0D108BD9-81ED-4DB2-BD59-A6C34878D82A}">
                    <a16:rowId xmlns:a16="http://schemas.microsoft.com/office/drawing/2014/main" val="10001"/>
                  </a:ext>
                </a:extLst>
              </a:tr>
              <a:tr h="477464">
                <a:tc>
                  <a:txBody>
                    <a:bodyPr/>
                    <a:lstStyle/>
                    <a:p>
                      <a:pPr algn="ctr" fontAlgn="ctr"/>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a:effectLst/>
                          <a:latin typeface="Tw Cen MT" panose="020B0602020104020603" pitchFamily="34" charset="0"/>
                        </a:rPr>
                        <a:t>Waktu </a:t>
                      </a:r>
                      <a:r>
                        <a:rPr lang="en-US" sz="1400" u="none" strike="noStrike" dirty="0" err="1">
                          <a:effectLst/>
                          <a:latin typeface="Tw Cen MT" panose="020B0602020104020603" pitchFamily="34" charset="0"/>
                        </a:rPr>
                        <a:t>Tunggu</a:t>
                      </a:r>
                      <a:r>
                        <a:rPr lang="en-US" sz="1400" u="none" strike="noStrike" dirty="0">
                          <a:effectLst/>
                          <a:latin typeface="Tw Cen MT" panose="020B0602020104020603" pitchFamily="34" charset="0"/>
                        </a:rPr>
                        <a:t> Hasil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Thorax </a:t>
                      </a:r>
                      <a:r>
                        <a:rPr lang="en-US" sz="1400" u="none" strike="noStrike" dirty="0" err="1">
                          <a:effectLst/>
                          <a:latin typeface="Tw Cen MT" panose="020B0602020104020603" pitchFamily="34" charset="0"/>
                        </a:rPr>
                        <a:t>Foto</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3 Jam</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en-US" sz="1400" b="0" i="0" u="none" strike="noStrike" dirty="0">
                          <a:solidFill>
                            <a:srgbClr val="000000"/>
                          </a:solidFill>
                          <a:effectLst/>
                          <a:latin typeface="Tw Cen MT" panose="020B0602020104020603" pitchFamily="34" charset="0"/>
                        </a:rPr>
                        <a:t>0.5 jam</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0.5 jam</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0.5 jam</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0.5 jam</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14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14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2"/>
                  </a:ext>
                </a:extLst>
              </a:tr>
              <a:tr h="358098">
                <a:tc>
                  <a:txBody>
                    <a:bodyPr/>
                    <a:lstStyle/>
                    <a:p>
                      <a:pPr algn="ctr" fontAlgn="ctr"/>
                      <a:r>
                        <a:rPr lang="en-US" sz="1400" u="none" strike="noStrike" dirty="0">
                          <a:effectLst/>
                          <a:latin typeface="Tw Cen MT" panose="020B0602020104020603" pitchFamily="34" charset="0"/>
                        </a:rPr>
                        <a:t>2.</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Pelaksana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Ekspertisi</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err="1">
                          <a:effectLst/>
                          <a:latin typeface="Tw Cen MT" panose="020B0602020104020603" pitchFamily="34" charset="0"/>
                        </a:rPr>
                        <a:t>Dokter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Spesialis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Radiologi</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3"/>
                  </a:ext>
                </a:extLst>
              </a:tr>
              <a:tr h="477464">
                <a:tc>
                  <a:txBody>
                    <a:bodyPr/>
                    <a:lstStyle/>
                    <a:p>
                      <a:pPr algn="ctr" fontAlgn="ctr"/>
                      <a:r>
                        <a:rPr lang="en-US" sz="1400" u="none" strike="noStrike" dirty="0">
                          <a:effectLst/>
                          <a:latin typeface="Tw Cen MT" panose="020B0602020104020603" pitchFamily="34" charset="0"/>
                        </a:rPr>
                        <a:t>3.</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Kejadian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Kegagalan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Rontgen</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Kerusakan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foto</a:t>
                      </a:r>
                      <a:r>
                        <a:rPr lang="en-US" sz="1400" u="none" strike="noStrike" dirty="0">
                          <a:effectLst/>
                          <a:latin typeface="Tw Cen MT" panose="020B0602020104020603" pitchFamily="34" charset="0"/>
                        </a:rPr>
                        <a:t> ≤ 2 %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4"/>
                  </a:ext>
                </a:extLst>
              </a:tr>
              <a:tr h="258619">
                <a:tc>
                  <a:txBody>
                    <a:bodyPr/>
                    <a:lstStyle/>
                    <a:p>
                      <a:pPr algn="ctr" fontAlgn="ctr"/>
                      <a:r>
                        <a:rPr lang="en-US" sz="1400" u="none" strike="noStrike" dirty="0">
                          <a:effectLst/>
                          <a:latin typeface="Tw Cen MT" panose="020B0602020104020603" pitchFamily="34" charset="0"/>
                        </a:rPr>
                        <a:t>4.</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Kepuasan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Pelanggan</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80 %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b"/>
                      <a:r>
                        <a:rPr lang="en-US" sz="1400" b="0" i="0" u="none" strike="noStrike" dirty="0">
                          <a:solidFill>
                            <a:srgbClr val="000000"/>
                          </a:solidFill>
                          <a:effectLst/>
                          <a:latin typeface="Tw Cen MT" panose="020B0602020104020603" pitchFamily="34" charset="0"/>
                        </a:rPr>
                        <a:t>83,06</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81.39%</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5"/>
                  </a:ext>
                </a:extLst>
              </a:tr>
            </a:tbl>
          </a:graphicData>
        </a:graphic>
      </p:graphicFrame>
      <p:sp>
        <p:nvSpPr>
          <p:cNvPr id="6" name="Rectangle: Diagonal Corners Rounded 5">
            <a:extLst>
              <a:ext uri="{FF2B5EF4-FFF2-40B4-BE49-F238E27FC236}">
                <a16:creationId xmlns:a16="http://schemas.microsoft.com/office/drawing/2014/main" id="{3ADDC007-8F59-4999-BE63-8BAD0AA442F1}"/>
              </a:ext>
            </a:extLst>
          </p:cNvPr>
          <p:cNvSpPr/>
          <p:nvPr/>
        </p:nvSpPr>
        <p:spPr>
          <a:xfrm>
            <a:off x="267494" y="203987"/>
            <a:ext cx="1658726" cy="36570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RADIOLOGI</a:t>
            </a:r>
          </a:p>
        </p:txBody>
      </p:sp>
      <p:sp>
        <p:nvSpPr>
          <p:cNvPr id="9" name="TextBox 8">
            <a:extLst>
              <a:ext uri="{FF2B5EF4-FFF2-40B4-BE49-F238E27FC236}">
                <a16:creationId xmlns:a16="http://schemas.microsoft.com/office/drawing/2014/main" id="{AC14E3AD-FC77-4F86-847D-7E27FFFC7F77}"/>
              </a:ext>
            </a:extLst>
          </p:cNvPr>
          <p:cNvSpPr txBox="1"/>
          <p:nvPr/>
        </p:nvSpPr>
        <p:spPr>
          <a:xfrm>
            <a:off x="10458147" y="6184960"/>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
        <p:nvSpPr>
          <p:cNvPr id="2" name="Slide Number Placeholder 1">
            <a:extLst>
              <a:ext uri="{FF2B5EF4-FFF2-40B4-BE49-F238E27FC236}">
                <a16:creationId xmlns:a16="http://schemas.microsoft.com/office/drawing/2014/main" id="{AB857689-BDC8-4C55-A5DC-8D46BE95C077}"/>
              </a:ext>
            </a:extLst>
          </p:cNvPr>
          <p:cNvSpPr>
            <a:spLocks noGrp="1"/>
          </p:cNvSpPr>
          <p:nvPr>
            <p:ph type="sldNum" sz="quarter" idx="12"/>
          </p:nvPr>
        </p:nvSpPr>
        <p:spPr/>
        <p:txBody>
          <a:bodyPr/>
          <a:lstStyle/>
          <a:p>
            <a:fld id="{565CE74E-AB26-4998-AD42-012C4C1AD076}" type="slidenum">
              <a:rPr lang="zh-CN" altLang="en-US" smtClean="0"/>
              <a:t>69</a:t>
            </a:fld>
            <a:endParaRPr lang="zh-CN" altLang="en-US"/>
          </a:p>
        </p:txBody>
      </p:sp>
      <p:pic>
        <p:nvPicPr>
          <p:cNvPr id="4" name="Picture 3">
            <a:extLst>
              <a:ext uri="{FF2B5EF4-FFF2-40B4-BE49-F238E27FC236}">
                <a16:creationId xmlns:a16="http://schemas.microsoft.com/office/drawing/2014/main" id="{8B4BA6E5-E172-4932-BF4F-4A8D5D0D43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219" y="5891438"/>
            <a:ext cx="911781" cy="911781"/>
          </a:xfrm>
          <a:prstGeom prst="rect">
            <a:avLst/>
          </a:prstGeom>
        </p:spPr>
      </p:pic>
      <p:graphicFrame>
        <p:nvGraphicFramePr>
          <p:cNvPr id="10" name="Table 9">
            <a:extLst>
              <a:ext uri="{FF2B5EF4-FFF2-40B4-BE49-F238E27FC236}">
                <a16:creationId xmlns:a16="http://schemas.microsoft.com/office/drawing/2014/main" id="{FC789CC5-17D3-4084-AEDD-922A23F98145}"/>
              </a:ext>
            </a:extLst>
          </p:cNvPr>
          <p:cNvGraphicFramePr>
            <a:graphicFrameLocks noGrp="1"/>
          </p:cNvGraphicFramePr>
          <p:nvPr/>
        </p:nvGraphicFramePr>
        <p:xfrm>
          <a:off x="267492" y="3226286"/>
          <a:ext cx="7760631" cy="2229603"/>
        </p:xfrm>
        <a:graphic>
          <a:graphicData uri="http://schemas.openxmlformats.org/drawingml/2006/table">
            <a:tbl>
              <a:tblPr firstRow="1" firstCol="1" bandRow="1">
                <a:tableStyleId>{10A1B5D5-9B99-4C35-A422-299274C87663}</a:tableStyleId>
              </a:tblPr>
              <a:tblGrid>
                <a:gridCol w="497944">
                  <a:extLst>
                    <a:ext uri="{9D8B030D-6E8A-4147-A177-3AD203B41FA5}">
                      <a16:colId xmlns:a16="http://schemas.microsoft.com/office/drawing/2014/main" val="20000"/>
                    </a:ext>
                  </a:extLst>
                </a:gridCol>
                <a:gridCol w="1777518">
                  <a:extLst>
                    <a:ext uri="{9D8B030D-6E8A-4147-A177-3AD203B41FA5}">
                      <a16:colId xmlns:a16="http://schemas.microsoft.com/office/drawing/2014/main" val="20001"/>
                    </a:ext>
                  </a:extLst>
                </a:gridCol>
                <a:gridCol w="1481714">
                  <a:extLst>
                    <a:ext uri="{9D8B030D-6E8A-4147-A177-3AD203B41FA5}">
                      <a16:colId xmlns:a16="http://schemas.microsoft.com/office/drawing/2014/main" val="20002"/>
                    </a:ext>
                  </a:extLst>
                </a:gridCol>
                <a:gridCol w="616089">
                  <a:extLst>
                    <a:ext uri="{9D8B030D-6E8A-4147-A177-3AD203B41FA5}">
                      <a16:colId xmlns:a16="http://schemas.microsoft.com/office/drawing/2014/main" val="20003"/>
                    </a:ext>
                  </a:extLst>
                </a:gridCol>
                <a:gridCol w="616089">
                  <a:extLst>
                    <a:ext uri="{9D8B030D-6E8A-4147-A177-3AD203B41FA5}">
                      <a16:colId xmlns:a16="http://schemas.microsoft.com/office/drawing/2014/main" val="1311259067"/>
                    </a:ext>
                  </a:extLst>
                </a:gridCol>
                <a:gridCol w="616089">
                  <a:extLst>
                    <a:ext uri="{9D8B030D-6E8A-4147-A177-3AD203B41FA5}">
                      <a16:colId xmlns:a16="http://schemas.microsoft.com/office/drawing/2014/main" val="4145415153"/>
                    </a:ext>
                  </a:extLst>
                </a:gridCol>
                <a:gridCol w="718396">
                  <a:extLst>
                    <a:ext uri="{9D8B030D-6E8A-4147-A177-3AD203B41FA5}">
                      <a16:colId xmlns:a16="http://schemas.microsoft.com/office/drawing/2014/main" val="2427204328"/>
                    </a:ext>
                  </a:extLst>
                </a:gridCol>
                <a:gridCol w="718396">
                  <a:extLst>
                    <a:ext uri="{9D8B030D-6E8A-4147-A177-3AD203B41FA5}">
                      <a16:colId xmlns:a16="http://schemas.microsoft.com/office/drawing/2014/main" val="2573701684"/>
                    </a:ext>
                  </a:extLst>
                </a:gridCol>
                <a:gridCol w="718396">
                  <a:extLst>
                    <a:ext uri="{9D8B030D-6E8A-4147-A177-3AD203B41FA5}">
                      <a16:colId xmlns:a16="http://schemas.microsoft.com/office/drawing/2014/main" val="804651461"/>
                    </a:ext>
                  </a:extLst>
                </a:gridCol>
              </a:tblGrid>
              <a:tr h="156779">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gridSpan="3">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gridSpan="3">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156779">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JUL</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AGS</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SEP</a:t>
                      </a: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JUL</a:t>
                      </a:r>
                      <a:endParaRPr lang="en-US" sz="1400" b="1" i="0" u="none" strike="noStrike" dirty="0">
                        <a:solidFill>
                          <a:schemeClr val="tx1"/>
                        </a:solidFill>
                        <a:effectLst/>
                        <a:latin typeface="Tw Cen MT" panose="020B0602020104020603" pitchFamily="34" charset="0"/>
                        <a:ea typeface="Verdana"/>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AGS</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SEP</a:t>
                      </a:r>
                    </a:p>
                  </a:txBody>
                  <a:tcPr marL="0" marR="0" marT="0" marB="0" anchor="ctr"/>
                </a:tc>
                <a:extLst>
                  <a:ext uri="{0D108BD9-81ED-4DB2-BD59-A6C34878D82A}">
                    <a16:rowId xmlns:a16="http://schemas.microsoft.com/office/drawing/2014/main" val="10001"/>
                  </a:ext>
                </a:extLst>
              </a:tr>
              <a:tr h="477464">
                <a:tc>
                  <a:txBody>
                    <a:bodyPr/>
                    <a:lstStyle/>
                    <a:p>
                      <a:pPr algn="ctr" fontAlgn="ctr"/>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a:effectLst/>
                          <a:latin typeface="Tw Cen MT" panose="020B0602020104020603" pitchFamily="34" charset="0"/>
                        </a:rPr>
                        <a:t>Waktu </a:t>
                      </a:r>
                      <a:r>
                        <a:rPr lang="en-US" sz="1400" u="none" strike="noStrike" dirty="0" err="1">
                          <a:effectLst/>
                          <a:latin typeface="Tw Cen MT" panose="020B0602020104020603" pitchFamily="34" charset="0"/>
                        </a:rPr>
                        <a:t>Tunggu</a:t>
                      </a:r>
                      <a:r>
                        <a:rPr lang="en-US" sz="1400" u="none" strike="noStrike" dirty="0">
                          <a:effectLst/>
                          <a:latin typeface="Tw Cen MT" panose="020B0602020104020603" pitchFamily="34" charset="0"/>
                        </a:rPr>
                        <a:t> Hasil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Thorax </a:t>
                      </a:r>
                      <a:r>
                        <a:rPr lang="en-US" sz="1400" u="none" strike="noStrike" dirty="0" err="1">
                          <a:effectLst/>
                          <a:latin typeface="Tw Cen MT" panose="020B0602020104020603" pitchFamily="34" charset="0"/>
                        </a:rPr>
                        <a:t>Foto</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3 Jam</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en-US" sz="1400" b="0" i="0" u="none" strike="noStrike" dirty="0">
                          <a:solidFill>
                            <a:srgbClr val="000000"/>
                          </a:solidFill>
                          <a:effectLst/>
                          <a:latin typeface="Tw Cen MT" panose="020B0602020104020603" pitchFamily="34" charset="0"/>
                        </a:rPr>
                        <a:t>16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400" b="0" i="0" u="none" strike="noStrike" dirty="0">
                          <a:solidFill>
                            <a:srgbClr val="000000"/>
                          </a:solidFill>
                          <a:effectLst/>
                          <a:latin typeface="Tw Cen MT" panose="020B0602020104020603" pitchFamily="34" charset="0"/>
                        </a:rPr>
                        <a:t>15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400" b="0" i="0" u="none" strike="noStrike" dirty="0">
                          <a:solidFill>
                            <a:srgbClr val="000000"/>
                          </a:solidFill>
                          <a:effectLst/>
                          <a:latin typeface="Tw Cen MT" panose="020B0602020104020603" pitchFamily="34" charset="0"/>
                        </a:rPr>
                        <a:t>13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2"/>
                  </a:ext>
                </a:extLst>
              </a:tr>
              <a:tr h="358098">
                <a:tc>
                  <a:txBody>
                    <a:bodyPr/>
                    <a:lstStyle/>
                    <a:p>
                      <a:pPr algn="ctr" fontAlgn="ctr"/>
                      <a:r>
                        <a:rPr lang="en-US" sz="1400" u="none" strike="noStrike" dirty="0">
                          <a:effectLst/>
                          <a:latin typeface="Tw Cen MT" panose="020B0602020104020603" pitchFamily="34" charset="0"/>
                        </a:rPr>
                        <a:t>2.</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Pelaksana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Ekspertisi</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err="1">
                          <a:effectLst/>
                          <a:latin typeface="Tw Cen MT" panose="020B0602020104020603" pitchFamily="34" charset="0"/>
                        </a:rPr>
                        <a:t>Dokter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Spesialis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Radiologi</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b"/>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b"/>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3"/>
                  </a:ext>
                </a:extLst>
              </a:tr>
              <a:tr h="477464">
                <a:tc>
                  <a:txBody>
                    <a:bodyPr/>
                    <a:lstStyle/>
                    <a:p>
                      <a:pPr algn="ctr" fontAlgn="ctr"/>
                      <a:r>
                        <a:rPr lang="en-US" sz="1400" u="none" strike="noStrike" dirty="0">
                          <a:effectLst/>
                          <a:latin typeface="Tw Cen MT" panose="020B0602020104020603" pitchFamily="34" charset="0"/>
                        </a:rPr>
                        <a:t>3.</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Kejadian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Kegagalan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Rontgen</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Kerusakan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foto</a:t>
                      </a:r>
                      <a:r>
                        <a:rPr lang="en-US" sz="1400" u="none" strike="noStrike" dirty="0">
                          <a:effectLst/>
                          <a:latin typeface="Tw Cen MT" panose="020B0602020104020603" pitchFamily="34" charset="0"/>
                        </a:rPr>
                        <a:t> ≤ 2 %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4"/>
                  </a:ext>
                </a:extLst>
              </a:tr>
              <a:tr h="258619">
                <a:tc>
                  <a:txBody>
                    <a:bodyPr/>
                    <a:lstStyle/>
                    <a:p>
                      <a:pPr algn="ctr" fontAlgn="ctr"/>
                      <a:r>
                        <a:rPr lang="en-US" sz="1400" u="none" strike="noStrike" dirty="0">
                          <a:effectLst/>
                          <a:latin typeface="Tw Cen MT" panose="020B0602020104020603" pitchFamily="34" charset="0"/>
                        </a:rPr>
                        <a:t>4.</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Kepuasan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Pelanggan</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80 %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b"/>
                      <a:r>
                        <a:rPr lang="en-US" sz="1400" b="0" i="0" u="none" strike="noStrike" dirty="0">
                          <a:solidFill>
                            <a:srgbClr val="000000"/>
                          </a:solidFill>
                          <a:effectLst/>
                          <a:latin typeface="Tw Cen MT" panose="020B0602020104020603" pitchFamily="34" charset="0"/>
                        </a:rPr>
                        <a:t>81,94%</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956064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直接连接符 6">
            <a:extLst>
              <a:ext uri="{FF2B5EF4-FFF2-40B4-BE49-F238E27FC236}">
                <a16:creationId xmlns:a16="http://schemas.microsoft.com/office/drawing/2014/main" id="{A34E421C-8800-4E87-8862-257A70FC46C0}"/>
              </a:ext>
            </a:extLst>
          </p:cNvPr>
          <p:cNvCxnSpPr>
            <a:cxnSpLocks/>
          </p:cNvCxnSpPr>
          <p:nvPr/>
        </p:nvCxnSpPr>
        <p:spPr>
          <a:xfrm>
            <a:off x="1360478" y="774103"/>
            <a:ext cx="249108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文本框 7">
            <a:extLst>
              <a:ext uri="{FF2B5EF4-FFF2-40B4-BE49-F238E27FC236}">
                <a16:creationId xmlns:a16="http://schemas.microsoft.com/office/drawing/2014/main" id="{7017022C-0546-4D17-9970-BDC54266E878}"/>
              </a:ext>
            </a:extLst>
          </p:cNvPr>
          <p:cNvSpPr txBox="1"/>
          <p:nvPr>
            <p:custDataLst>
              <p:tags r:id="rId1"/>
            </p:custDataLst>
          </p:nvPr>
        </p:nvSpPr>
        <p:spPr>
          <a:xfrm>
            <a:off x="992660" y="96983"/>
            <a:ext cx="5560537" cy="67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40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Realisasi</a:t>
            </a:r>
            <a:r>
              <a:rPr lang="en-US" altLang="zh-CN"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 </a:t>
            </a:r>
            <a:r>
              <a:rPr lang="en-US" altLang="zh-CN" sz="40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Anggaran</a:t>
            </a:r>
            <a:r>
              <a:rPr lang="en-US" altLang="zh-CN"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 BLUD</a:t>
            </a:r>
          </a:p>
        </p:txBody>
      </p:sp>
      <p:graphicFrame>
        <p:nvGraphicFramePr>
          <p:cNvPr id="21" name="Content Placeholder 5">
            <a:extLst>
              <a:ext uri="{FF2B5EF4-FFF2-40B4-BE49-F238E27FC236}">
                <a16:creationId xmlns:a16="http://schemas.microsoft.com/office/drawing/2014/main" id="{8752EDE6-F0DB-446B-9EB0-D1C377C44B88}"/>
              </a:ext>
            </a:extLst>
          </p:cNvPr>
          <p:cNvGraphicFramePr>
            <a:graphicFrameLocks/>
          </p:cNvGraphicFramePr>
          <p:nvPr>
            <p:extLst>
              <p:ext uri="{D42A27DB-BD31-4B8C-83A1-F6EECF244321}">
                <p14:modId xmlns:p14="http://schemas.microsoft.com/office/powerpoint/2010/main" val="2549704475"/>
              </p:ext>
            </p:extLst>
          </p:nvPr>
        </p:nvGraphicFramePr>
        <p:xfrm>
          <a:off x="635211" y="1308514"/>
          <a:ext cx="11073308" cy="2995803"/>
        </p:xfrm>
        <a:graphic>
          <a:graphicData uri="http://schemas.openxmlformats.org/drawingml/2006/table">
            <a:tbl>
              <a:tblPr firstRow="1" bandRow="1">
                <a:tableStyleId>{21E4AEA4-8DFA-4A89-87EB-49C32662AFE0}</a:tableStyleId>
              </a:tblPr>
              <a:tblGrid>
                <a:gridCol w="790633">
                  <a:extLst>
                    <a:ext uri="{9D8B030D-6E8A-4147-A177-3AD203B41FA5}">
                      <a16:colId xmlns:a16="http://schemas.microsoft.com/office/drawing/2014/main" val="20000"/>
                    </a:ext>
                  </a:extLst>
                </a:gridCol>
                <a:gridCol w="3535658">
                  <a:extLst>
                    <a:ext uri="{9D8B030D-6E8A-4147-A177-3AD203B41FA5}">
                      <a16:colId xmlns:a16="http://schemas.microsoft.com/office/drawing/2014/main" val="20001"/>
                    </a:ext>
                  </a:extLst>
                </a:gridCol>
                <a:gridCol w="2521171">
                  <a:extLst>
                    <a:ext uri="{9D8B030D-6E8A-4147-A177-3AD203B41FA5}">
                      <a16:colId xmlns:a16="http://schemas.microsoft.com/office/drawing/2014/main" val="20002"/>
                    </a:ext>
                  </a:extLst>
                </a:gridCol>
                <a:gridCol w="2250831">
                  <a:extLst>
                    <a:ext uri="{9D8B030D-6E8A-4147-A177-3AD203B41FA5}">
                      <a16:colId xmlns:a16="http://schemas.microsoft.com/office/drawing/2014/main" val="20003"/>
                    </a:ext>
                  </a:extLst>
                </a:gridCol>
                <a:gridCol w="1975015">
                  <a:extLst>
                    <a:ext uri="{9D8B030D-6E8A-4147-A177-3AD203B41FA5}">
                      <a16:colId xmlns:a16="http://schemas.microsoft.com/office/drawing/2014/main" val="20004"/>
                    </a:ext>
                  </a:extLst>
                </a:gridCol>
              </a:tblGrid>
              <a:tr h="410634">
                <a:tc rowSpan="2">
                  <a:txBody>
                    <a:bodyPr/>
                    <a:lstStyle/>
                    <a:p>
                      <a:pPr algn="ctr"/>
                      <a:r>
                        <a:rPr lang="en-US" sz="2000" dirty="0">
                          <a:solidFill>
                            <a:schemeClr val="tx1"/>
                          </a:solidFill>
                          <a:latin typeface="Tw Cen MT" panose="020B0602020104020603" pitchFamily="34" charset="0"/>
                        </a:rPr>
                        <a:t>NO</a:t>
                      </a:r>
                      <a:endParaRPr lang="en-US" sz="2000" b="1"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rowSpan="2">
                  <a:txBody>
                    <a:bodyPr/>
                    <a:lstStyle/>
                    <a:p>
                      <a:pPr algn="ctr"/>
                      <a:r>
                        <a:rPr lang="en-US" sz="2000" dirty="0">
                          <a:solidFill>
                            <a:schemeClr val="tx1"/>
                          </a:solidFill>
                          <a:latin typeface="Tw Cen MT" panose="020B0602020104020603" pitchFamily="34" charset="0"/>
                        </a:rPr>
                        <a:t>URAIAN</a:t>
                      </a:r>
                      <a:endParaRPr lang="en-US" sz="2000" b="1"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rowSpan="2">
                  <a:txBody>
                    <a:bodyPr/>
                    <a:lstStyle/>
                    <a:p>
                      <a:pPr algn="ctr"/>
                      <a:r>
                        <a:rPr lang="en-US" sz="2000" dirty="0">
                          <a:solidFill>
                            <a:schemeClr val="tx1"/>
                          </a:solidFill>
                          <a:latin typeface="Tw Cen MT" panose="020B0602020104020603" pitchFamily="34" charset="0"/>
                        </a:rPr>
                        <a:t>ANGGARAN</a:t>
                      </a:r>
                      <a:endParaRPr lang="en-US" sz="2000" b="1"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gridSpan="2">
                  <a:txBody>
                    <a:bodyPr/>
                    <a:lstStyle/>
                    <a:p>
                      <a:pPr algn="ctr"/>
                      <a:r>
                        <a:rPr lang="en-US" sz="2000" dirty="0">
                          <a:solidFill>
                            <a:schemeClr val="tx1"/>
                          </a:solidFill>
                          <a:latin typeface="Tw Cen MT" panose="020B0602020104020603" pitchFamily="34" charset="0"/>
                        </a:rPr>
                        <a:t>REALISASI KEUANGAN</a:t>
                      </a:r>
                      <a:endParaRPr lang="en-US" sz="2000" b="1"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2"/>
                        </a:solidFill>
                        <a:latin typeface="Verdana" pitchFamily="34" charset="0"/>
                        <a:ea typeface="Verdana" pitchFamily="34" charset="0"/>
                        <a:cs typeface="Verdana" pitchFamily="34" charset="0"/>
                      </a:endParaRPr>
                    </a:p>
                  </a:txBody>
                  <a:tcPr marL="181982" marR="181982" marT="68588" marB="68588" anchor="ctr"/>
                </a:tc>
                <a:extLst>
                  <a:ext uri="{0D108BD9-81ED-4DB2-BD59-A6C34878D82A}">
                    <a16:rowId xmlns:a16="http://schemas.microsoft.com/office/drawing/2014/main" val="10000"/>
                  </a:ext>
                </a:extLst>
              </a:tr>
              <a:tr h="342196">
                <a:tc vMerge="1">
                  <a:txBody>
                    <a:bodyPr/>
                    <a:lstStyle/>
                    <a:p>
                      <a:pPr algn="ctr"/>
                      <a:endParaRPr lang="en-US" sz="1400" b="1" dirty="0">
                        <a:solidFill>
                          <a:schemeClr val="tx2"/>
                        </a:solidFill>
                        <a:latin typeface="Verdana" pitchFamily="34" charset="0"/>
                        <a:ea typeface="Verdana" pitchFamily="34" charset="0"/>
                        <a:cs typeface="Verdana" pitchFamily="34" charset="0"/>
                      </a:endParaRPr>
                    </a:p>
                  </a:txBody>
                  <a:tcPr marL="181982" marR="181982" marT="68588" marB="68588" anchor="ctr"/>
                </a:tc>
                <a:tc vMerge="1">
                  <a:txBody>
                    <a:bodyPr/>
                    <a:lstStyle/>
                    <a:p>
                      <a:pPr algn="ctr"/>
                      <a:endParaRPr lang="en-US" sz="1400" b="1" dirty="0">
                        <a:solidFill>
                          <a:schemeClr val="tx2"/>
                        </a:solidFill>
                        <a:latin typeface="Verdana" pitchFamily="34" charset="0"/>
                        <a:ea typeface="Verdana" pitchFamily="34" charset="0"/>
                        <a:cs typeface="Verdana" pitchFamily="34" charset="0"/>
                      </a:endParaRPr>
                    </a:p>
                  </a:txBody>
                  <a:tcPr marL="181982" marR="181982" marT="68588" marB="68588" anchor="ctr"/>
                </a:tc>
                <a:tc vMerge="1">
                  <a:txBody>
                    <a:bodyPr/>
                    <a:lstStyle/>
                    <a:p>
                      <a:pPr algn="ctr"/>
                      <a:endParaRPr lang="en-US" sz="1400" b="1" dirty="0">
                        <a:solidFill>
                          <a:schemeClr val="tx2"/>
                        </a:solidFill>
                        <a:latin typeface="Verdana" pitchFamily="34" charset="0"/>
                        <a:ea typeface="Verdana" pitchFamily="34" charset="0"/>
                        <a:cs typeface="Verdana" pitchFamily="34" charset="0"/>
                      </a:endParaRPr>
                    </a:p>
                  </a:txBody>
                  <a:tcPr marL="181982" marR="181982" marT="68588" marB="6858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aseline="0" dirty="0">
                          <a:solidFill>
                            <a:schemeClr val="tx1"/>
                          </a:solidFill>
                          <a:latin typeface="Tw Cen MT" panose="020B0602020104020603" pitchFamily="34" charset="0"/>
                        </a:rPr>
                        <a:t>(</a:t>
                      </a:r>
                      <a:r>
                        <a:rPr lang="en-US" sz="2000" dirty="0" err="1">
                          <a:solidFill>
                            <a:schemeClr val="tx1"/>
                          </a:solidFill>
                          <a:latin typeface="Tw Cen MT" panose="020B0602020104020603" pitchFamily="34" charset="0"/>
                        </a:rPr>
                        <a:t>Rp</a:t>
                      </a:r>
                      <a:r>
                        <a:rPr lang="en-US" sz="2000" dirty="0">
                          <a:solidFill>
                            <a:schemeClr val="tx1"/>
                          </a:solidFill>
                          <a:latin typeface="Tw Cen MT" panose="020B0602020104020603" pitchFamily="34" charset="0"/>
                        </a:rPr>
                        <a:t>.)</a:t>
                      </a:r>
                      <a:endParaRPr lang="en-US" sz="2000" b="1"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Tw Cen MT" panose="020B0602020104020603" pitchFamily="34" charset="0"/>
                        </a:rPr>
                        <a:t>(%)</a:t>
                      </a:r>
                      <a:endParaRPr lang="en-US" sz="2000" b="1"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extLst>
                  <a:ext uri="{0D108BD9-81ED-4DB2-BD59-A6C34878D82A}">
                    <a16:rowId xmlns:a16="http://schemas.microsoft.com/office/drawing/2014/main" val="10001"/>
                  </a:ext>
                </a:extLst>
              </a:tr>
              <a:tr h="708353">
                <a:tc>
                  <a:txBody>
                    <a:bodyPr/>
                    <a:lstStyle/>
                    <a:p>
                      <a:pPr algn="ctr"/>
                      <a:r>
                        <a:rPr lang="en-US" sz="2000" dirty="0">
                          <a:solidFill>
                            <a:schemeClr val="tx1"/>
                          </a:solidFill>
                          <a:latin typeface="Tw Cen MT" panose="020B0602020104020603" pitchFamily="34" charset="0"/>
                        </a:rPr>
                        <a:t>1</a:t>
                      </a:r>
                      <a:endParaRPr lang="en-US" sz="20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err="1">
                          <a:solidFill>
                            <a:schemeClr val="tx1"/>
                          </a:solidFill>
                          <a:latin typeface="Tw Cen MT" panose="020B0602020104020603" pitchFamily="34" charset="0"/>
                        </a:rPr>
                        <a:t>Biaya</a:t>
                      </a:r>
                      <a:r>
                        <a:rPr lang="en-US"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Pegawai</a:t>
                      </a:r>
                      <a:r>
                        <a:rPr lang="en-US" sz="2000" dirty="0">
                          <a:solidFill>
                            <a:schemeClr val="tx1"/>
                          </a:solidFill>
                          <a:latin typeface="Tw Cen MT" panose="020B0602020104020603" pitchFamily="34" charset="0"/>
                        </a:rPr>
                        <a:t> BLUD</a:t>
                      </a:r>
                      <a:endParaRPr lang="en-US" sz="20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algn="r" fontAlgn="ctr"/>
                      <a:r>
                        <a:rPr lang="en-ID" sz="2000" b="0" i="0" u="none" strike="noStrike" dirty="0">
                          <a:solidFill>
                            <a:srgbClr val="000000"/>
                          </a:solidFill>
                          <a:effectLst/>
                          <a:latin typeface="Tw Cen MT" panose="020B0602020104020603" pitchFamily="34" charset="0"/>
                        </a:rPr>
                        <a:t>          7.475.000.000 </a:t>
                      </a:r>
                    </a:p>
                  </a:txBody>
                  <a:tcPr marL="9525" marR="9525" marT="9525" marB="0" anchor="ctr"/>
                </a:tc>
                <a:tc>
                  <a:txBody>
                    <a:bodyPr/>
                    <a:lstStyle/>
                    <a:p>
                      <a:pPr algn="r" fontAlgn="ctr"/>
                      <a:r>
                        <a:rPr lang="en-ID" sz="2000" b="0" i="0" u="none" strike="noStrike" dirty="0">
                          <a:solidFill>
                            <a:srgbClr val="000000"/>
                          </a:solidFill>
                          <a:effectLst/>
                          <a:latin typeface="Tw Cen MT" panose="020B0602020104020603" pitchFamily="34" charset="0"/>
                        </a:rPr>
                        <a:t>       5.505.250.000 </a:t>
                      </a:r>
                    </a:p>
                  </a:txBody>
                  <a:tcPr marL="9525" marR="85725" marT="9525" marB="0" anchor="ctr"/>
                </a:tc>
                <a:tc>
                  <a:txBody>
                    <a:bodyPr/>
                    <a:lstStyle/>
                    <a:p>
                      <a:pPr algn="ctr" fontAlgn="ctr"/>
                      <a:r>
                        <a:rPr lang="en-ID" sz="2000" b="0" i="0" u="none" strike="noStrike">
                          <a:solidFill>
                            <a:srgbClr val="000000"/>
                          </a:solidFill>
                          <a:effectLst/>
                          <a:latin typeface="Tw Cen MT" panose="020B0602020104020603" pitchFamily="34" charset="0"/>
                        </a:rPr>
                        <a:t>73,65</a:t>
                      </a:r>
                    </a:p>
                  </a:txBody>
                  <a:tcPr marL="9525" marR="9525" marT="9525" marB="0" anchor="ctr"/>
                </a:tc>
                <a:extLst>
                  <a:ext uri="{0D108BD9-81ED-4DB2-BD59-A6C34878D82A}">
                    <a16:rowId xmlns:a16="http://schemas.microsoft.com/office/drawing/2014/main" val="10002"/>
                  </a:ext>
                </a:extLst>
              </a:tr>
              <a:tr h="708353">
                <a:tc>
                  <a:txBody>
                    <a:bodyPr/>
                    <a:lstStyle/>
                    <a:p>
                      <a:pPr algn="ctr"/>
                      <a:r>
                        <a:rPr lang="en-US" sz="2000" dirty="0">
                          <a:solidFill>
                            <a:schemeClr val="tx1"/>
                          </a:solidFill>
                          <a:latin typeface="Tw Cen MT" panose="020B0602020104020603" pitchFamily="34" charset="0"/>
                        </a:rPr>
                        <a:t>2</a:t>
                      </a:r>
                      <a:endParaRPr lang="en-US" sz="20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err="1">
                          <a:solidFill>
                            <a:schemeClr val="tx1"/>
                          </a:solidFill>
                          <a:latin typeface="Tw Cen MT" panose="020B0602020104020603" pitchFamily="34" charset="0"/>
                        </a:rPr>
                        <a:t>Biaya</a:t>
                      </a:r>
                      <a:r>
                        <a:rPr lang="en-US"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Barang</a:t>
                      </a:r>
                      <a:r>
                        <a:rPr lang="en-US" sz="2000" baseline="0" dirty="0">
                          <a:solidFill>
                            <a:schemeClr val="tx1"/>
                          </a:solidFill>
                          <a:latin typeface="Tw Cen MT" panose="020B0602020104020603" pitchFamily="34" charset="0"/>
                        </a:rPr>
                        <a:t> </a:t>
                      </a:r>
                      <a:r>
                        <a:rPr lang="en-US" sz="2000" baseline="0" dirty="0" err="1">
                          <a:solidFill>
                            <a:schemeClr val="tx1"/>
                          </a:solidFill>
                          <a:latin typeface="Tw Cen MT" panose="020B0602020104020603" pitchFamily="34" charset="0"/>
                        </a:rPr>
                        <a:t>dan</a:t>
                      </a:r>
                      <a:r>
                        <a:rPr lang="en-US" sz="2000" baseline="0" dirty="0">
                          <a:solidFill>
                            <a:schemeClr val="tx1"/>
                          </a:solidFill>
                          <a:latin typeface="Tw Cen MT" panose="020B0602020104020603" pitchFamily="34" charset="0"/>
                        </a:rPr>
                        <a:t> </a:t>
                      </a:r>
                      <a:r>
                        <a:rPr lang="en-US" sz="2000" baseline="0" dirty="0" err="1">
                          <a:solidFill>
                            <a:schemeClr val="tx1"/>
                          </a:solidFill>
                          <a:latin typeface="Tw Cen MT" panose="020B0602020104020603" pitchFamily="34" charset="0"/>
                        </a:rPr>
                        <a:t>Jasa</a:t>
                      </a:r>
                      <a:r>
                        <a:rPr lang="en-US" sz="2000" baseline="0" dirty="0">
                          <a:solidFill>
                            <a:schemeClr val="tx1"/>
                          </a:solidFill>
                          <a:latin typeface="Tw Cen MT" panose="020B0602020104020603" pitchFamily="34" charset="0"/>
                        </a:rPr>
                        <a:t> BLUD</a:t>
                      </a:r>
                      <a:endParaRPr lang="en-US" sz="20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algn="r" fontAlgn="ctr"/>
                      <a:r>
                        <a:rPr lang="en-ID" sz="2000" b="0" i="0" u="none" strike="noStrike">
                          <a:solidFill>
                            <a:srgbClr val="000000"/>
                          </a:solidFill>
                          <a:effectLst/>
                          <a:latin typeface="Tw Cen MT" panose="020B0602020104020603" pitchFamily="34" charset="0"/>
                        </a:rPr>
                        <a:t>        27.260.000.000 </a:t>
                      </a:r>
                    </a:p>
                  </a:txBody>
                  <a:tcPr marL="9525" marR="9525" marT="9525" marB="0" anchor="ctr"/>
                </a:tc>
                <a:tc>
                  <a:txBody>
                    <a:bodyPr/>
                    <a:lstStyle/>
                    <a:p>
                      <a:pPr algn="r" fontAlgn="ctr"/>
                      <a:r>
                        <a:rPr lang="en-ID" sz="2000" b="0" i="0" u="none" strike="noStrike">
                          <a:solidFill>
                            <a:srgbClr val="000000"/>
                          </a:solidFill>
                          <a:effectLst/>
                          <a:latin typeface="Tw Cen MT" panose="020B0602020104020603" pitchFamily="34" charset="0"/>
                        </a:rPr>
                        <a:t>     15.821.934.851 </a:t>
                      </a:r>
                    </a:p>
                  </a:txBody>
                  <a:tcPr marL="9525" marR="85725" marT="9525" marB="0" anchor="ctr"/>
                </a:tc>
                <a:tc>
                  <a:txBody>
                    <a:bodyPr/>
                    <a:lstStyle/>
                    <a:p>
                      <a:pPr algn="ctr" fontAlgn="ctr"/>
                      <a:r>
                        <a:rPr lang="en-ID" sz="2000" b="0" i="0" u="none" strike="noStrike">
                          <a:solidFill>
                            <a:srgbClr val="000000"/>
                          </a:solidFill>
                          <a:effectLst/>
                          <a:latin typeface="Tw Cen MT" panose="020B0602020104020603" pitchFamily="34" charset="0"/>
                        </a:rPr>
                        <a:t>58,04</a:t>
                      </a:r>
                    </a:p>
                  </a:txBody>
                  <a:tcPr marL="9525" marR="9525" marT="9525" marB="0" anchor="ctr"/>
                </a:tc>
                <a:extLst>
                  <a:ext uri="{0D108BD9-81ED-4DB2-BD59-A6C34878D82A}">
                    <a16:rowId xmlns:a16="http://schemas.microsoft.com/office/drawing/2014/main" val="10003"/>
                  </a:ext>
                </a:extLst>
              </a:tr>
              <a:tr h="708353">
                <a:tc>
                  <a:txBody>
                    <a:bodyPr/>
                    <a:lstStyle/>
                    <a:p>
                      <a:pPr algn="ctr"/>
                      <a:r>
                        <a:rPr lang="en-US" sz="2000" dirty="0">
                          <a:solidFill>
                            <a:schemeClr val="tx1"/>
                          </a:solidFill>
                          <a:latin typeface="Tw Cen MT" panose="020B0602020104020603" pitchFamily="34" charset="0"/>
                        </a:rPr>
                        <a:t>3</a:t>
                      </a:r>
                      <a:endParaRPr lang="en-US" sz="20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err="1">
                          <a:solidFill>
                            <a:schemeClr val="tx1"/>
                          </a:solidFill>
                          <a:latin typeface="Tw Cen MT" panose="020B0602020104020603" pitchFamily="34" charset="0"/>
                        </a:rPr>
                        <a:t>Biaya</a:t>
                      </a:r>
                      <a:r>
                        <a:rPr lang="en-US" sz="2000" dirty="0">
                          <a:solidFill>
                            <a:schemeClr val="tx1"/>
                          </a:solidFill>
                          <a:latin typeface="Tw Cen MT" panose="020B0602020104020603" pitchFamily="34" charset="0"/>
                        </a:rPr>
                        <a:t> Modal</a:t>
                      </a:r>
                      <a:endParaRPr lang="en-US" sz="20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algn="r" fontAlgn="ctr"/>
                      <a:r>
                        <a:rPr lang="en-ID" sz="2000" b="0" i="0" u="none" strike="noStrike" dirty="0">
                          <a:solidFill>
                            <a:srgbClr val="000000"/>
                          </a:solidFill>
                          <a:effectLst/>
                          <a:latin typeface="Tw Cen MT" panose="020B0602020104020603" pitchFamily="34" charset="0"/>
                        </a:rPr>
                        <a:t>          3.365.000.000 </a:t>
                      </a:r>
                    </a:p>
                  </a:txBody>
                  <a:tcPr marL="9525" marR="9525" marT="9525" marB="0" anchor="ctr"/>
                </a:tc>
                <a:tc>
                  <a:txBody>
                    <a:bodyPr/>
                    <a:lstStyle/>
                    <a:p>
                      <a:pPr algn="r" fontAlgn="ctr"/>
                      <a:r>
                        <a:rPr lang="en-ID" sz="2000" b="0" i="0" u="none" strike="noStrike" dirty="0">
                          <a:solidFill>
                            <a:srgbClr val="000000"/>
                          </a:solidFill>
                          <a:effectLst/>
                          <a:latin typeface="Tw Cen MT" panose="020B0602020104020603" pitchFamily="34" charset="0"/>
                        </a:rPr>
                        <a:t>       1.518.634.668 </a:t>
                      </a:r>
                    </a:p>
                  </a:txBody>
                  <a:tcPr marL="9525" marR="85725" marT="9525" marB="0" anchor="ctr"/>
                </a:tc>
                <a:tc>
                  <a:txBody>
                    <a:bodyPr/>
                    <a:lstStyle/>
                    <a:p>
                      <a:pPr algn="ctr" fontAlgn="ctr"/>
                      <a:r>
                        <a:rPr lang="en-ID" sz="2000" b="0" i="0" u="none" strike="noStrike" dirty="0">
                          <a:solidFill>
                            <a:srgbClr val="000000"/>
                          </a:solidFill>
                          <a:effectLst/>
                          <a:latin typeface="Tw Cen MT" panose="020B0602020104020603" pitchFamily="34" charset="0"/>
                        </a:rPr>
                        <a:t>45,13</a:t>
                      </a:r>
                    </a:p>
                  </a:txBody>
                  <a:tcPr marL="9525" marR="9525" marT="9525" marB="0" anchor="ctr"/>
                </a:tc>
                <a:extLst>
                  <a:ext uri="{0D108BD9-81ED-4DB2-BD59-A6C34878D82A}">
                    <a16:rowId xmlns:a16="http://schemas.microsoft.com/office/drawing/2014/main" val="10004"/>
                  </a:ext>
                </a:extLst>
              </a:tr>
            </a:tbl>
          </a:graphicData>
        </a:graphic>
      </p:graphicFrame>
      <p:sp>
        <p:nvSpPr>
          <p:cNvPr id="2" name="Slide Number Placeholder 1">
            <a:extLst>
              <a:ext uri="{FF2B5EF4-FFF2-40B4-BE49-F238E27FC236}">
                <a16:creationId xmlns:a16="http://schemas.microsoft.com/office/drawing/2014/main" id="{208F79C2-1F0D-408B-9032-348617F28511}"/>
              </a:ext>
            </a:extLst>
          </p:cNvPr>
          <p:cNvSpPr>
            <a:spLocks noGrp="1"/>
          </p:cNvSpPr>
          <p:nvPr>
            <p:ph type="sldNum" sz="quarter" idx="12"/>
          </p:nvPr>
        </p:nvSpPr>
        <p:spPr/>
        <p:txBody>
          <a:bodyPr/>
          <a:lstStyle/>
          <a:p>
            <a:fld id="{565CE74E-AB26-4998-AD42-012C4C1AD076}" type="slidenum">
              <a:rPr lang="zh-CN" altLang="en-US" smtClean="0"/>
              <a:t>7</a:t>
            </a:fld>
            <a:endParaRPr lang="zh-CN" alt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E16EF4-67E5-45D4-A07F-36732E7AF4D1}"/>
              </a:ext>
            </a:extLst>
          </p:cNvPr>
          <p:cNvSpPr>
            <a:spLocks noGrp="1"/>
          </p:cNvSpPr>
          <p:nvPr>
            <p:ph type="sldNum" sz="quarter" idx="12"/>
          </p:nvPr>
        </p:nvSpPr>
        <p:spPr/>
        <p:txBody>
          <a:bodyPr/>
          <a:lstStyle/>
          <a:p>
            <a:fld id="{565CE74E-AB26-4998-AD42-012C4C1AD076}" type="slidenum">
              <a:rPr lang="zh-CN" altLang="en-US" smtClean="0"/>
              <a:t>70</a:t>
            </a:fld>
            <a:endParaRPr lang="zh-CN" altLang="en-US"/>
          </a:p>
        </p:txBody>
      </p:sp>
      <p:graphicFrame>
        <p:nvGraphicFramePr>
          <p:cNvPr id="3" name="Table 2">
            <a:extLst>
              <a:ext uri="{FF2B5EF4-FFF2-40B4-BE49-F238E27FC236}">
                <a16:creationId xmlns:a16="http://schemas.microsoft.com/office/drawing/2014/main" id="{559ED28B-0A47-40CD-8F9A-7AEA7EB5924D}"/>
              </a:ext>
            </a:extLst>
          </p:cNvPr>
          <p:cNvGraphicFramePr>
            <a:graphicFrameLocks noGrp="1"/>
          </p:cNvGraphicFramePr>
          <p:nvPr/>
        </p:nvGraphicFramePr>
        <p:xfrm>
          <a:off x="267494" y="556003"/>
          <a:ext cx="11501720" cy="3627120"/>
        </p:xfrm>
        <a:graphic>
          <a:graphicData uri="http://schemas.openxmlformats.org/drawingml/2006/table">
            <a:tbl>
              <a:tblPr firstRow="1" firstCol="1" bandRow="1">
                <a:tableStyleId>{B301B821-A1FF-4177-AEE7-76D212191A09}</a:tableStyleId>
              </a:tblPr>
              <a:tblGrid>
                <a:gridCol w="296600">
                  <a:extLst>
                    <a:ext uri="{9D8B030D-6E8A-4147-A177-3AD203B41FA5}">
                      <a16:colId xmlns:a16="http://schemas.microsoft.com/office/drawing/2014/main" val="20000"/>
                    </a:ext>
                  </a:extLst>
                </a:gridCol>
                <a:gridCol w="1108969">
                  <a:extLst>
                    <a:ext uri="{9D8B030D-6E8A-4147-A177-3AD203B41FA5}">
                      <a16:colId xmlns:a16="http://schemas.microsoft.com/office/drawing/2014/main" val="20001"/>
                    </a:ext>
                  </a:extLst>
                </a:gridCol>
                <a:gridCol w="1019439">
                  <a:extLst>
                    <a:ext uri="{9D8B030D-6E8A-4147-A177-3AD203B41FA5}">
                      <a16:colId xmlns:a16="http://schemas.microsoft.com/office/drawing/2014/main" val="20002"/>
                    </a:ext>
                  </a:extLst>
                </a:gridCol>
                <a:gridCol w="708612">
                  <a:extLst>
                    <a:ext uri="{9D8B030D-6E8A-4147-A177-3AD203B41FA5}">
                      <a16:colId xmlns:a16="http://schemas.microsoft.com/office/drawing/2014/main" val="20003"/>
                    </a:ext>
                  </a:extLst>
                </a:gridCol>
                <a:gridCol w="529370">
                  <a:extLst>
                    <a:ext uri="{9D8B030D-6E8A-4147-A177-3AD203B41FA5}">
                      <a16:colId xmlns:a16="http://schemas.microsoft.com/office/drawing/2014/main" val="1655386269"/>
                    </a:ext>
                  </a:extLst>
                </a:gridCol>
                <a:gridCol w="783873">
                  <a:extLst>
                    <a:ext uri="{9D8B030D-6E8A-4147-A177-3AD203B41FA5}">
                      <a16:colId xmlns:a16="http://schemas.microsoft.com/office/drawing/2014/main" val="3354412788"/>
                    </a:ext>
                  </a:extLst>
                </a:gridCol>
                <a:gridCol w="783873">
                  <a:extLst>
                    <a:ext uri="{9D8B030D-6E8A-4147-A177-3AD203B41FA5}">
                      <a16:colId xmlns:a16="http://schemas.microsoft.com/office/drawing/2014/main" val="2518171124"/>
                    </a:ext>
                  </a:extLst>
                </a:gridCol>
                <a:gridCol w="783873">
                  <a:extLst>
                    <a:ext uri="{9D8B030D-6E8A-4147-A177-3AD203B41FA5}">
                      <a16:colId xmlns:a16="http://schemas.microsoft.com/office/drawing/2014/main" val="1408209005"/>
                    </a:ext>
                  </a:extLst>
                </a:gridCol>
                <a:gridCol w="783873">
                  <a:extLst>
                    <a:ext uri="{9D8B030D-6E8A-4147-A177-3AD203B41FA5}">
                      <a16:colId xmlns:a16="http://schemas.microsoft.com/office/drawing/2014/main" val="1445203291"/>
                    </a:ext>
                  </a:extLst>
                </a:gridCol>
                <a:gridCol w="783873">
                  <a:extLst>
                    <a:ext uri="{9D8B030D-6E8A-4147-A177-3AD203B41FA5}">
                      <a16:colId xmlns:a16="http://schemas.microsoft.com/office/drawing/2014/main" val="4282579265"/>
                    </a:ext>
                  </a:extLst>
                </a:gridCol>
                <a:gridCol w="783873">
                  <a:extLst>
                    <a:ext uri="{9D8B030D-6E8A-4147-A177-3AD203B41FA5}">
                      <a16:colId xmlns:a16="http://schemas.microsoft.com/office/drawing/2014/main" val="1256402567"/>
                    </a:ext>
                  </a:extLst>
                </a:gridCol>
                <a:gridCol w="783873">
                  <a:extLst>
                    <a:ext uri="{9D8B030D-6E8A-4147-A177-3AD203B41FA5}">
                      <a16:colId xmlns:a16="http://schemas.microsoft.com/office/drawing/2014/main" val="3268799445"/>
                    </a:ext>
                  </a:extLst>
                </a:gridCol>
                <a:gridCol w="783873">
                  <a:extLst>
                    <a:ext uri="{9D8B030D-6E8A-4147-A177-3AD203B41FA5}">
                      <a16:colId xmlns:a16="http://schemas.microsoft.com/office/drawing/2014/main" val="1735415932"/>
                    </a:ext>
                  </a:extLst>
                </a:gridCol>
                <a:gridCol w="783873">
                  <a:extLst>
                    <a:ext uri="{9D8B030D-6E8A-4147-A177-3AD203B41FA5}">
                      <a16:colId xmlns:a16="http://schemas.microsoft.com/office/drawing/2014/main" val="183962661"/>
                    </a:ext>
                  </a:extLst>
                </a:gridCol>
                <a:gridCol w="783873">
                  <a:extLst>
                    <a:ext uri="{9D8B030D-6E8A-4147-A177-3AD203B41FA5}">
                      <a16:colId xmlns:a16="http://schemas.microsoft.com/office/drawing/2014/main" val="2847100119"/>
                    </a:ext>
                  </a:extLst>
                </a:gridCol>
              </a:tblGrid>
              <a:tr h="41310">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gridSpan="6">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gridSpan="6">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139900">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FEB</a:t>
                      </a:r>
                    </a:p>
                  </a:txBody>
                  <a:tcPr marL="0" marR="0" marT="0" marB="0" anchor="ctr">
                    <a:solidFill>
                      <a:schemeClr val="accent6"/>
                    </a:solidFill>
                  </a:tcP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MAR</a:t>
                      </a:r>
                    </a:p>
                  </a:txBody>
                  <a:tcPr marL="0" marR="0" marT="0" marB="0" anchor="ctr">
                    <a:solidFill>
                      <a:schemeClr val="accent6"/>
                    </a:solidFill>
                  </a:tcP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APR</a:t>
                      </a:r>
                    </a:p>
                  </a:txBody>
                  <a:tcPr marL="0" marR="0" marT="0" marB="0" anchor="ctr">
                    <a:solidFill>
                      <a:schemeClr val="accent6"/>
                    </a:solidFill>
                  </a:tcP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MEI</a:t>
                      </a:r>
                    </a:p>
                  </a:txBody>
                  <a:tcPr marL="0" marR="0" marT="0" marB="0" anchor="ctr">
                    <a:solidFill>
                      <a:schemeClr val="accent6"/>
                    </a:solidFill>
                  </a:tcP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JUN</a:t>
                      </a:r>
                    </a:p>
                  </a:txBody>
                  <a:tcPr marL="0" marR="0" marT="0" marB="0" anchor="ctr">
                    <a:solidFill>
                      <a:schemeClr val="accent6"/>
                    </a:solidFill>
                  </a:tcP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MEI</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JUN</a:t>
                      </a:r>
                    </a:p>
                  </a:txBody>
                  <a:tcPr marL="0" marR="0" marT="0" marB="0" anchor="ctr"/>
                </a:tc>
                <a:extLst>
                  <a:ext uri="{0D108BD9-81ED-4DB2-BD59-A6C34878D82A}">
                    <a16:rowId xmlns:a16="http://schemas.microsoft.com/office/drawing/2014/main" val="10001"/>
                  </a:ext>
                </a:extLst>
              </a:tr>
              <a:tr h="452066">
                <a:tc>
                  <a:txBody>
                    <a:bodyPr/>
                    <a:lstStyle/>
                    <a:p>
                      <a:pPr algn="ctr" fontAlgn="t"/>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l" fontAlgn="t"/>
                      <a:r>
                        <a:rPr lang="en-US" sz="1400" u="none" strike="noStrike" dirty="0">
                          <a:effectLst/>
                          <a:latin typeface="Tw Cen MT" panose="020B0602020104020603" pitchFamily="34" charset="0"/>
                        </a:rPr>
                        <a:t>Waktu </a:t>
                      </a:r>
                      <a:r>
                        <a:rPr lang="en-US" sz="1400" u="none" strike="noStrike" dirty="0" err="1">
                          <a:effectLst/>
                          <a:latin typeface="Tw Cen MT" panose="020B0602020104020603" pitchFamily="34" charset="0"/>
                        </a:rPr>
                        <a:t>tunggu</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hasil</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laboratorium</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l" fontAlgn="ctr"/>
                      <a:r>
                        <a:rPr lang="fi-FI" sz="1400" u="none" strike="noStrike" dirty="0">
                          <a:effectLst/>
                          <a:latin typeface="Tw Cen MT" panose="020B0602020104020603" pitchFamily="34" charset="0"/>
                        </a:rPr>
                        <a:t> ≥  140 menit          (</a:t>
                      </a:r>
                      <a:r>
                        <a:rPr lang="fi-FI" sz="1400" u="none" strike="noStrike" dirty="0" err="1">
                          <a:effectLst/>
                          <a:latin typeface="Tw Cen MT" panose="020B0602020104020603" pitchFamily="34" charset="0"/>
                        </a:rPr>
                        <a:t>kimia</a:t>
                      </a:r>
                      <a:r>
                        <a:rPr lang="fi-FI" sz="1400" u="none" strike="noStrike" dirty="0">
                          <a:effectLst/>
                          <a:latin typeface="Tw Cen MT" panose="020B0602020104020603" pitchFamily="34" charset="0"/>
                        </a:rPr>
                        <a:t> </a:t>
                      </a:r>
                      <a:r>
                        <a:rPr lang="fi-FI" sz="1400" u="none" strike="noStrike" dirty="0" err="1">
                          <a:effectLst/>
                          <a:latin typeface="Tw Cen MT" panose="020B0602020104020603" pitchFamily="34" charset="0"/>
                        </a:rPr>
                        <a:t>darah</a:t>
                      </a:r>
                      <a:r>
                        <a:rPr lang="fi-FI" sz="1400" u="none" strike="noStrike" dirty="0">
                          <a:effectLst/>
                          <a:latin typeface="Tw Cen MT" panose="020B0602020104020603" pitchFamily="34" charset="0"/>
                        </a:rPr>
                        <a:t> </a:t>
                      </a:r>
                      <a:r>
                        <a:rPr lang="fi-FI" sz="1400" u="none" strike="noStrike" dirty="0" err="1">
                          <a:effectLst/>
                          <a:latin typeface="Tw Cen MT" panose="020B0602020104020603" pitchFamily="34" charset="0"/>
                        </a:rPr>
                        <a:t>dan</a:t>
                      </a:r>
                      <a:r>
                        <a:rPr lang="fi-FI" sz="1400" u="none" strike="noStrike" dirty="0">
                          <a:effectLst/>
                          <a:latin typeface="Tw Cen MT" panose="020B0602020104020603" pitchFamily="34" charset="0"/>
                        </a:rPr>
                        <a:t> </a:t>
                      </a:r>
                      <a:r>
                        <a:rPr lang="fi-FI" sz="1400" u="none" strike="noStrike" dirty="0" err="1">
                          <a:effectLst/>
                          <a:latin typeface="Tw Cen MT" panose="020B0602020104020603" pitchFamily="34" charset="0"/>
                        </a:rPr>
                        <a:t>darah</a:t>
                      </a:r>
                      <a:r>
                        <a:rPr lang="fi-FI" sz="1400" u="none" strike="noStrike" dirty="0">
                          <a:effectLst/>
                          <a:latin typeface="Tw Cen MT" panose="020B0602020104020603" pitchFamily="34" charset="0"/>
                        </a:rPr>
                        <a:t> </a:t>
                      </a:r>
                      <a:r>
                        <a:rPr lang="fi-FI" sz="1400" u="none" strike="noStrike" dirty="0" err="1">
                          <a:effectLst/>
                          <a:latin typeface="Tw Cen MT" panose="020B0602020104020603" pitchFamily="34" charset="0"/>
                        </a:rPr>
                        <a:t>rutin</a:t>
                      </a:r>
                      <a:r>
                        <a:rPr lang="fi-FI" sz="1400" u="none" strike="noStrike" dirty="0">
                          <a:effectLst/>
                          <a:latin typeface="Tw Cen MT" panose="020B0602020104020603" pitchFamily="34" charset="0"/>
                        </a:rPr>
                        <a:t>)</a:t>
                      </a:r>
                      <a:endParaRPr lang="fi-FI"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a:solidFill>
                            <a:srgbClr val="000000"/>
                          </a:solidFill>
                          <a:effectLst/>
                          <a:latin typeface="Tw Cen MT" panose="020B0602020104020603" pitchFamily="34" charset="0"/>
                        </a:rPr>
                        <a:t>79.28 Menit</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62.11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54.34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57.40 Menit</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56.39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58.83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2"/>
                  </a:ext>
                </a:extLst>
              </a:tr>
              <a:tr h="279352">
                <a:tc>
                  <a:txBody>
                    <a:bodyPr/>
                    <a:lstStyle/>
                    <a:p>
                      <a:pPr algn="ctr" fontAlgn="t"/>
                      <a:r>
                        <a:rPr lang="en-US" sz="1400" u="none" strike="noStrike" dirty="0">
                          <a:effectLst/>
                          <a:latin typeface="Tw Cen MT" panose="020B0602020104020603" pitchFamily="34" charset="0"/>
                        </a:rPr>
                        <a:t>2.</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Pelaksana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ekspertisi</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err="1">
                          <a:effectLst/>
                          <a:latin typeface="Tw Cen MT" panose="020B0602020104020603" pitchFamily="34" charset="0"/>
                        </a:rPr>
                        <a:t>Dokter</a:t>
                      </a:r>
                      <a:r>
                        <a:rPr lang="en-US" sz="1400" u="none" strike="noStrike" dirty="0">
                          <a:effectLst/>
                          <a:latin typeface="Tw Cen MT" panose="020B0602020104020603" pitchFamily="34" charset="0"/>
                        </a:rPr>
                        <a:t> Sp. PK</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3"/>
                  </a:ext>
                </a:extLst>
              </a:tr>
              <a:tr h="567637">
                <a:tc>
                  <a:txBody>
                    <a:bodyPr/>
                    <a:lstStyle/>
                    <a:p>
                      <a:pPr algn="ctr" fontAlgn="t"/>
                      <a:r>
                        <a:rPr lang="en-US" sz="1400" u="none" strike="noStrike" dirty="0">
                          <a:effectLst/>
                          <a:latin typeface="Tw Cen MT" panose="020B0602020104020603" pitchFamily="34" charset="0"/>
                        </a:rPr>
                        <a:t>3.</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just" fontAlgn="t"/>
                      <a:r>
                        <a:rPr lang="en-US" sz="1400" u="none" strike="noStrike" err="1">
                          <a:effectLst/>
                          <a:latin typeface="Tw Cen MT" panose="020B0602020104020603" pitchFamily="34" charset="0"/>
                        </a:rPr>
                        <a:t>Tidak</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Adanya</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Kesalahan</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Penyerahan</a:t>
                      </a:r>
                      <a:r>
                        <a:rPr lang="en-US" sz="1400" u="none" strike="noStrike" dirty="0">
                          <a:effectLst/>
                          <a:latin typeface="Tw Cen MT" panose="020B0602020104020603" pitchFamily="34" charset="0"/>
                        </a:rPr>
                        <a:t> Hasil </a:t>
                      </a:r>
                      <a:r>
                        <a:rPr lang="en-US" sz="1400" u="none" strike="noStrike" err="1">
                          <a:effectLst/>
                          <a:latin typeface="Tw Cen MT" panose="020B0602020104020603" pitchFamily="34" charset="0"/>
                        </a:rPr>
                        <a:t>Pemeriksaan</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Laboratorium</a:t>
                      </a:r>
                      <a:endParaRPr lang="en-US" sz="1400" b="0" i="0" u="none" strike="noStrike">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4"/>
                  </a:ext>
                </a:extLst>
              </a:tr>
              <a:tr h="295579">
                <a:tc>
                  <a:txBody>
                    <a:bodyPr/>
                    <a:lstStyle/>
                    <a:p>
                      <a:pPr algn="ctr" fontAlgn="t"/>
                      <a:r>
                        <a:rPr lang="en-US" sz="1400" u="none" strike="noStrike" dirty="0">
                          <a:effectLst/>
                          <a:latin typeface="Tw Cen MT" panose="020B0602020104020603" pitchFamily="34" charset="0"/>
                        </a:rPr>
                        <a:t>4.</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Kepuasan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Pelanggan</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80 %</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r>
                        <a:rPr lang="en-US" sz="1400" dirty="0">
                          <a:latin typeface="Tw Cen MT" panose="020B0602020104020603" pitchFamily="34" charset="0"/>
                        </a:rPr>
                        <a:t>-</a:t>
                      </a:r>
                    </a:p>
                  </a:txBody>
                  <a:tcPr marL="0" marR="0" marT="0" marB="0" anchor="ctr" anchorCtr="1"/>
                </a:tc>
                <a:tc>
                  <a:txBody>
                    <a:bodyPr/>
                    <a:lstStyle/>
                    <a:p>
                      <a:r>
                        <a:rPr lang="en-US" sz="1400" dirty="0">
                          <a:latin typeface="Tw Cen MT" panose="020B0602020104020603" pitchFamily="34" charset="0"/>
                        </a:rPr>
                        <a:t>-</a:t>
                      </a:r>
                    </a:p>
                  </a:txBody>
                  <a:tcPr marL="0" marR="0" marT="0" marB="0" anchor="ctr" anchorCtr="1"/>
                </a:tc>
                <a:tc>
                  <a:txBody>
                    <a:bodyPr/>
                    <a:lstStyle/>
                    <a:p>
                      <a:r>
                        <a:rPr lang="en-US" sz="1400" dirty="0">
                          <a:latin typeface="Tw Cen MT" panose="020B0602020104020603" pitchFamily="34" charset="0"/>
                        </a:rPr>
                        <a:t>83.35%</a:t>
                      </a:r>
                    </a:p>
                  </a:txBody>
                  <a:tcPr marL="0" marR="0" marT="0" marB="0"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a:t>
                      </a:r>
                    </a:p>
                  </a:txBody>
                  <a:tcPr marL="0" marR="0" marT="0" marB="0"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a:t>
                      </a:r>
                    </a:p>
                  </a:txBody>
                  <a:tcPr marL="0" marR="0" marT="0" marB="0"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82.5%</a:t>
                      </a:r>
                    </a:p>
                  </a:txBody>
                  <a:tcPr marL="0" marR="0" marT="0" marB="0"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a:t>
                      </a:r>
                    </a:p>
                  </a:txBody>
                  <a:tcPr marL="0" marR="0" marT="0" marB="0"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a:t>
                      </a:r>
                    </a:p>
                  </a:txBody>
                  <a:tcPr marL="0" marR="0" marT="0" marB="0"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a:t>
                      </a:r>
                    </a:p>
                  </a:txBody>
                  <a:tcPr marL="0" marR="0" marT="0" marB="0"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a:t>
                      </a:r>
                    </a:p>
                  </a:txBody>
                  <a:tcPr marL="0" marR="0" marT="0" marB="0"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nchorCtr="1"/>
                </a:tc>
                <a:extLst>
                  <a:ext uri="{0D108BD9-81ED-4DB2-BD59-A6C34878D82A}">
                    <a16:rowId xmlns:a16="http://schemas.microsoft.com/office/drawing/2014/main" val="10005"/>
                  </a:ext>
                </a:extLst>
              </a:tr>
            </a:tbl>
          </a:graphicData>
        </a:graphic>
      </p:graphicFrame>
      <p:sp>
        <p:nvSpPr>
          <p:cNvPr id="4" name="Rectangle: Diagonal Corners Rounded 3">
            <a:extLst>
              <a:ext uri="{FF2B5EF4-FFF2-40B4-BE49-F238E27FC236}">
                <a16:creationId xmlns:a16="http://schemas.microsoft.com/office/drawing/2014/main" id="{D2E5E577-CC53-4AED-ACCE-9D01B1FE8C2C}"/>
              </a:ext>
            </a:extLst>
          </p:cNvPr>
          <p:cNvSpPr/>
          <p:nvPr/>
        </p:nvSpPr>
        <p:spPr>
          <a:xfrm>
            <a:off x="267494" y="190301"/>
            <a:ext cx="3793246" cy="36570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LABORATORIUM PATOLOGI KLINIK</a:t>
            </a:r>
          </a:p>
        </p:txBody>
      </p:sp>
      <p:graphicFrame>
        <p:nvGraphicFramePr>
          <p:cNvPr id="5" name="Table 4">
            <a:extLst>
              <a:ext uri="{FF2B5EF4-FFF2-40B4-BE49-F238E27FC236}">
                <a16:creationId xmlns:a16="http://schemas.microsoft.com/office/drawing/2014/main" id="{2BE3502D-96AF-48D8-891A-A7B611A32577}"/>
              </a:ext>
            </a:extLst>
          </p:cNvPr>
          <p:cNvGraphicFramePr>
            <a:graphicFrameLocks noGrp="1"/>
          </p:cNvGraphicFramePr>
          <p:nvPr/>
        </p:nvGraphicFramePr>
        <p:xfrm>
          <a:off x="267494" y="4257101"/>
          <a:ext cx="8984994" cy="2495171"/>
        </p:xfrm>
        <a:graphic>
          <a:graphicData uri="http://schemas.openxmlformats.org/drawingml/2006/table">
            <a:tbl>
              <a:tblPr firstRow="1" firstCol="1" bandRow="1">
                <a:tableStyleId>{B301B821-A1FF-4177-AEE7-76D212191A09}</a:tableStyleId>
              </a:tblPr>
              <a:tblGrid>
                <a:gridCol w="484129">
                  <a:extLst>
                    <a:ext uri="{9D8B030D-6E8A-4147-A177-3AD203B41FA5}">
                      <a16:colId xmlns:a16="http://schemas.microsoft.com/office/drawing/2014/main" val="20000"/>
                    </a:ext>
                  </a:extLst>
                </a:gridCol>
                <a:gridCol w="1810135">
                  <a:extLst>
                    <a:ext uri="{9D8B030D-6E8A-4147-A177-3AD203B41FA5}">
                      <a16:colId xmlns:a16="http://schemas.microsoft.com/office/drawing/2014/main" val="20001"/>
                    </a:ext>
                  </a:extLst>
                </a:gridCol>
                <a:gridCol w="1663997">
                  <a:extLst>
                    <a:ext uri="{9D8B030D-6E8A-4147-A177-3AD203B41FA5}">
                      <a16:colId xmlns:a16="http://schemas.microsoft.com/office/drawing/2014/main" val="20002"/>
                    </a:ext>
                  </a:extLst>
                </a:gridCol>
                <a:gridCol w="842198">
                  <a:extLst>
                    <a:ext uri="{9D8B030D-6E8A-4147-A177-3AD203B41FA5}">
                      <a16:colId xmlns:a16="http://schemas.microsoft.com/office/drawing/2014/main" val="20003"/>
                    </a:ext>
                  </a:extLst>
                </a:gridCol>
                <a:gridCol w="828481">
                  <a:extLst>
                    <a:ext uri="{9D8B030D-6E8A-4147-A177-3AD203B41FA5}">
                      <a16:colId xmlns:a16="http://schemas.microsoft.com/office/drawing/2014/main" val="3393352182"/>
                    </a:ext>
                  </a:extLst>
                </a:gridCol>
                <a:gridCol w="828481">
                  <a:extLst>
                    <a:ext uri="{9D8B030D-6E8A-4147-A177-3AD203B41FA5}">
                      <a16:colId xmlns:a16="http://schemas.microsoft.com/office/drawing/2014/main" val="494549216"/>
                    </a:ext>
                  </a:extLst>
                </a:gridCol>
                <a:gridCol w="954861">
                  <a:extLst>
                    <a:ext uri="{9D8B030D-6E8A-4147-A177-3AD203B41FA5}">
                      <a16:colId xmlns:a16="http://schemas.microsoft.com/office/drawing/2014/main" val="4282579265"/>
                    </a:ext>
                  </a:extLst>
                </a:gridCol>
                <a:gridCol w="786356">
                  <a:extLst>
                    <a:ext uri="{9D8B030D-6E8A-4147-A177-3AD203B41FA5}">
                      <a16:colId xmlns:a16="http://schemas.microsoft.com/office/drawing/2014/main" val="4051173227"/>
                    </a:ext>
                  </a:extLst>
                </a:gridCol>
                <a:gridCol w="786356">
                  <a:extLst>
                    <a:ext uri="{9D8B030D-6E8A-4147-A177-3AD203B41FA5}">
                      <a16:colId xmlns:a16="http://schemas.microsoft.com/office/drawing/2014/main" val="3914558640"/>
                    </a:ext>
                  </a:extLst>
                </a:gridCol>
              </a:tblGrid>
              <a:tr h="41310">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gridSpan="3">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gridSpan="3">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139900">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JUL</a:t>
                      </a:r>
                    </a:p>
                  </a:txBody>
                  <a:tcPr marL="0" marR="0" marT="0" marB="0" anchor="ctr">
                    <a:solidFill>
                      <a:schemeClr val="accent6"/>
                    </a:solidFill>
                  </a:tcP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AGS</a:t>
                      </a:r>
                    </a:p>
                  </a:txBody>
                  <a:tcPr marL="0" marR="0" marT="0" marB="0" anchor="ctr">
                    <a:solidFill>
                      <a:schemeClr val="accent6"/>
                    </a:solidFill>
                  </a:tcP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SEP</a:t>
                      </a:r>
                    </a:p>
                  </a:txBody>
                  <a:tcPr marL="0" marR="0" marT="0" marB="0" anchor="ctr">
                    <a:solidFill>
                      <a:schemeClr val="accent6"/>
                    </a:solidFill>
                  </a:tcPr>
                </a:tc>
                <a:tc>
                  <a:txBody>
                    <a:bodyPr/>
                    <a:lstStyle/>
                    <a:p>
                      <a:pPr algn="ctr" fontAlgn="ctr"/>
                      <a:r>
                        <a:rPr lang="en-US" sz="1400" b="1" u="none" strike="noStrike" dirty="0">
                          <a:solidFill>
                            <a:schemeClr val="tx1"/>
                          </a:solidFill>
                          <a:effectLst/>
                          <a:latin typeface="Tw Cen MT" panose="020B0602020104020603" pitchFamily="34" charset="0"/>
                        </a:rPr>
                        <a:t>JUL</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AGS</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SEP</a:t>
                      </a:r>
                    </a:p>
                  </a:txBody>
                  <a:tcPr marL="0" marR="0" marT="0" marB="0" anchor="ctr"/>
                </a:tc>
                <a:extLst>
                  <a:ext uri="{0D108BD9-81ED-4DB2-BD59-A6C34878D82A}">
                    <a16:rowId xmlns:a16="http://schemas.microsoft.com/office/drawing/2014/main" val="10001"/>
                  </a:ext>
                </a:extLst>
              </a:tr>
              <a:tr h="452066">
                <a:tc>
                  <a:txBody>
                    <a:bodyPr/>
                    <a:lstStyle/>
                    <a:p>
                      <a:pPr algn="ctr" fontAlgn="t"/>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l" fontAlgn="t"/>
                      <a:r>
                        <a:rPr lang="en-US" sz="1400" u="none" strike="noStrike" dirty="0">
                          <a:effectLst/>
                          <a:latin typeface="Tw Cen MT" panose="020B0602020104020603" pitchFamily="34" charset="0"/>
                        </a:rPr>
                        <a:t>Waktu </a:t>
                      </a:r>
                      <a:r>
                        <a:rPr lang="en-US" sz="1400" u="none" strike="noStrike" dirty="0" err="1">
                          <a:effectLst/>
                          <a:latin typeface="Tw Cen MT" panose="020B0602020104020603" pitchFamily="34" charset="0"/>
                        </a:rPr>
                        <a:t>tunggu</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hasil</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laboratorium</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l" fontAlgn="ctr"/>
                      <a:r>
                        <a:rPr lang="fi-FI" sz="1400" u="none" strike="noStrike" dirty="0">
                          <a:effectLst/>
                          <a:latin typeface="Tw Cen MT" panose="020B0602020104020603" pitchFamily="34" charset="0"/>
                        </a:rPr>
                        <a:t> ≥  140 menit          (</a:t>
                      </a:r>
                      <a:r>
                        <a:rPr lang="fi-FI" sz="1400" u="none" strike="noStrike" dirty="0" err="1">
                          <a:effectLst/>
                          <a:latin typeface="Tw Cen MT" panose="020B0602020104020603" pitchFamily="34" charset="0"/>
                        </a:rPr>
                        <a:t>kimia</a:t>
                      </a:r>
                      <a:r>
                        <a:rPr lang="fi-FI" sz="1400" u="none" strike="noStrike" dirty="0">
                          <a:effectLst/>
                          <a:latin typeface="Tw Cen MT" panose="020B0602020104020603" pitchFamily="34" charset="0"/>
                        </a:rPr>
                        <a:t> </a:t>
                      </a:r>
                      <a:r>
                        <a:rPr lang="fi-FI" sz="1400" u="none" strike="noStrike" dirty="0" err="1">
                          <a:effectLst/>
                          <a:latin typeface="Tw Cen MT" panose="020B0602020104020603" pitchFamily="34" charset="0"/>
                        </a:rPr>
                        <a:t>darah</a:t>
                      </a:r>
                      <a:r>
                        <a:rPr lang="fi-FI" sz="1400" u="none" strike="noStrike" dirty="0">
                          <a:effectLst/>
                          <a:latin typeface="Tw Cen MT" panose="020B0602020104020603" pitchFamily="34" charset="0"/>
                        </a:rPr>
                        <a:t> </a:t>
                      </a:r>
                      <a:r>
                        <a:rPr lang="fi-FI" sz="1400" u="none" strike="noStrike" dirty="0" err="1">
                          <a:effectLst/>
                          <a:latin typeface="Tw Cen MT" panose="020B0602020104020603" pitchFamily="34" charset="0"/>
                        </a:rPr>
                        <a:t>dan</a:t>
                      </a:r>
                      <a:r>
                        <a:rPr lang="fi-FI" sz="1400" u="none" strike="noStrike" dirty="0">
                          <a:effectLst/>
                          <a:latin typeface="Tw Cen MT" panose="020B0602020104020603" pitchFamily="34" charset="0"/>
                        </a:rPr>
                        <a:t> </a:t>
                      </a:r>
                      <a:r>
                        <a:rPr lang="fi-FI" sz="1400" u="none" strike="noStrike" dirty="0" err="1">
                          <a:effectLst/>
                          <a:latin typeface="Tw Cen MT" panose="020B0602020104020603" pitchFamily="34" charset="0"/>
                        </a:rPr>
                        <a:t>darah</a:t>
                      </a:r>
                      <a:r>
                        <a:rPr lang="fi-FI" sz="1400" u="none" strike="noStrike" dirty="0">
                          <a:effectLst/>
                          <a:latin typeface="Tw Cen MT" panose="020B0602020104020603" pitchFamily="34" charset="0"/>
                        </a:rPr>
                        <a:t> </a:t>
                      </a:r>
                      <a:r>
                        <a:rPr lang="fi-FI" sz="1400" u="none" strike="noStrike" dirty="0" err="1">
                          <a:effectLst/>
                          <a:latin typeface="Tw Cen MT" panose="020B0602020104020603" pitchFamily="34" charset="0"/>
                        </a:rPr>
                        <a:t>rutin</a:t>
                      </a:r>
                      <a:r>
                        <a:rPr lang="fi-FI" sz="1400" u="none" strike="noStrike" dirty="0">
                          <a:effectLst/>
                          <a:latin typeface="Tw Cen MT" panose="020B0602020104020603" pitchFamily="34" charset="0"/>
                        </a:rPr>
                        <a:t>)</a:t>
                      </a:r>
                      <a:endParaRPr lang="fi-FI"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58.99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59.05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63.15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extLst>
                  <a:ext uri="{0D108BD9-81ED-4DB2-BD59-A6C34878D82A}">
                    <a16:rowId xmlns:a16="http://schemas.microsoft.com/office/drawing/2014/main" val="10002"/>
                  </a:ext>
                </a:extLst>
              </a:tr>
              <a:tr h="279352">
                <a:tc>
                  <a:txBody>
                    <a:bodyPr/>
                    <a:lstStyle/>
                    <a:p>
                      <a:pPr algn="ctr" fontAlgn="t"/>
                      <a:r>
                        <a:rPr lang="en-US" sz="1400" u="none" strike="noStrike" dirty="0">
                          <a:effectLst/>
                          <a:latin typeface="Tw Cen MT" panose="020B0602020104020603" pitchFamily="34" charset="0"/>
                        </a:rPr>
                        <a:t>2.</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Pelaksana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ekspertisi</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err="1">
                          <a:effectLst/>
                          <a:latin typeface="Tw Cen MT" panose="020B0602020104020603" pitchFamily="34" charset="0"/>
                        </a:rPr>
                        <a:t>Dokter</a:t>
                      </a:r>
                      <a:r>
                        <a:rPr lang="en-US" sz="1400" u="none" strike="noStrike" dirty="0">
                          <a:effectLst/>
                          <a:latin typeface="Tw Cen MT" panose="020B0602020104020603" pitchFamily="34" charset="0"/>
                        </a:rPr>
                        <a:t> Sp. PK</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extLst>
                  <a:ext uri="{0D108BD9-81ED-4DB2-BD59-A6C34878D82A}">
                    <a16:rowId xmlns:a16="http://schemas.microsoft.com/office/drawing/2014/main" val="10003"/>
                  </a:ext>
                </a:extLst>
              </a:tr>
              <a:tr h="567637">
                <a:tc>
                  <a:txBody>
                    <a:bodyPr/>
                    <a:lstStyle/>
                    <a:p>
                      <a:pPr algn="ctr" fontAlgn="t"/>
                      <a:r>
                        <a:rPr lang="en-US" sz="1400" u="none" strike="noStrike" dirty="0">
                          <a:effectLst/>
                          <a:latin typeface="Tw Cen MT" panose="020B0602020104020603" pitchFamily="34" charset="0"/>
                        </a:rPr>
                        <a:t>3.</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just" fontAlgn="t"/>
                      <a:r>
                        <a:rPr lang="en-US" sz="1400" u="none" strike="noStrike" err="1">
                          <a:effectLst/>
                          <a:latin typeface="Tw Cen MT" panose="020B0602020104020603" pitchFamily="34" charset="0"/>
                        </a:rPr>
                        <a:t>Tidak</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Adanya</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Kesalahan</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Penyerahan</a:t>
                      </a:r>
                      <a:r>
                        <a:rPr lang="en-US" sz="1400" u="none" strike="noStrike" dirty="0">
                          <a:effectLst/>
                          <a:latin typeface="Tw Cen MT" panose="020B0602020104020603" pitchFamily="34" charset="0"/>
                        </a:rPr>
                        <a:t> Hasil </a:t>
                      </a:r>
                      <a:r>
                        <a:rPr lang="en-US" sz="1400" u="none" strike="noStrike" err="1">
                          <a:effectLst/>
                          <a:latin typeface="Tw Cen MT" panose="020B0602020104020603" pitchFamily="34" charset="0"/>
                        </a:rPr>
                        <a:t>Pemeriksaan</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Laboratorium</a:t>
                      </a:r>
                      <a:endParaRPr lang="en-US" sz="1400" b="0" i="0" u="none" strike="noStrike">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extLst>
                  <a:ext uri="{0D108BD9-81ED-4DB2-BD59-A6C34878D82A}">
                    <a16:rowId xmlns:a16="http://schemas.microsoft.com/office/drawing/2014/main" val="10004"/>
                  </a:ext>
                </a:extLst>
              </a:tr>
              <a:tr h="295579">
                <a:tc>
                  <a:txBody>
                    <a:bodyPr/>
                    <a:lstStyle/>
                    <a:p>
                      <a:pPr algn="ctr" fontAlgn="t"/>
                      <a:r>
                        <a:rPr lang="en-US" sz="1400" u="none" strike="noStrike" dirty="0">
                          <a:effectLst/>
                          <a:latin typeface="Tw Cen MT" panose="020B0602020104020603" pitchFamily="34" charset="0"/>
                        </a:rPr>
                        <a:t>4.</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Kepuasan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Pelanggan</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80 %</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r>
                        <a:rPr lang="en-US" sz="1400" dirty="0">
                          <a:latin typeface="Tw Cen MT" panose="020B0602020104020603" pitchFamily="34" charset="0"/>
                        </a:rPr>
                        <a:t>-</a:t>
                      </a:r>
                    </a:p>
                  </a:txBody>
                  <a:tcPr marL="0" marR="0" marT="0" marB="0" anchor="ctr" anchorCtr="1"/>
                </a:tc>
                <a:tc>
                  <a:txBody>
                    <a:bodyPr/>
                    <a:lstStyle/>
                    <a:p>
                      <a:r>
                        <a:rPr lang="en-US" sz="1400" dirty="0">
                          <a:latin typeface="Tw Cen MT" panose="020B0602020104020603" pitchFamily="34" charset="0"/>
                        </a:rPr>
                        <a:t>-</a:t>
                      </a:r>
                    </a:p>
                  </a:txBody>
                  <a:tcPr marL="0" marR="0" marT="0" marB="0" anchor="ctr" anchorCtr="1"/>
                </a:tc>
                <a:tc>
                  <a:txBody>
                    <a:bodyPr/>
                    <a:lstStyle/>
                    <a:p>
                      <a:r>
                        <a:rPr lang="en-US" sz="1400" dirty="0">
                          <a:latin typeface="Tw Cen MT" panose="020B0602020104020603" pitchFamily="34" charset="0"/>
                        </a:rPr>
                        <a:t>87,22%</a:t>
                      </a:r>
                    </a:p>
                  </a:txBody>
                  <a:tcPr marL="0" marR="0" marT="0" marB="0"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a:t>
                      </a:r>
                    </a:p>
                  </a:txBody>
                  <a:tcPr marL="0" marR="0" marT="0" marB="0"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a:t>
                      </a:r>
                    </a:p>
                  </a:txBody>
                  <a:tcPr marL="0" marR="0" marT="0" marB="0" anchor="ctr" anchorCtr="1"/>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nchorCtr="1"/>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0978758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6F0A69-14AE-4F58-85AE-3E09DF62041C}"/>
              </a:ext>
            </a:extLst>
          </p:cNvPr>
          <p:cNvSpPr>
            <a:spLocks noGrp="1"/>
          </p:cNvSpPr>
          <p:nvPr>
            <p:ph type="sldNum" sz="quarter" idx="12"/>
          </p:nvPr>
        </p:nvSpPr>
        <p:spPr/>
        <p:txBody>
          <a:bodyPr/>
          <a:lstStyle/>
          <a:p>
            <a:fld id="{565CE74E-AB26-4998-AD42-012C4C1AD076}" type="slidenum">
              <a:rPr lang="zh-CN" altLang="en-US" smtClean="0"/>
              <a:t>71</a:t>
            </a:fld>
            <a:endParaRPr lang="zh-CN" altLang="en-US"/>
          </a:p>
        </p:txBody>
      </p:sp>
      <p:graphicFrame>
        <p:nvGraphicFramePr>
          <p:cNvPr id="3" name="Table 2">
            <a:extLst>
              <a:ext uri="{FF2B5EF4-FFF2-40B4-BE49-F238E27FC236}">
                <a16:creationId xmlns:a16="http://schemas.microsoft.com/office/drawing/2014/main" id="{6A62A4A1-55F7-4487-AAC1-C088D6C2EAAB}"/>
              </a:ext>
            </a:extLst>
          </p:cNvPr>
          <p:cNvGraphicFramePr>
            <a:graphicFrameLocks noGrp="1"/>
          </p:cNvGraphicFramePr>
          <p:nvPr/>
        </p:nvGraphicFramePr>
        <p:xfrm>
          <a:off x="203104" y="566689"/>
          <a:ext cx="11639851" cy="2780681"/>
        </p:xfrm>
        <a:graphic>
          <a:graphicData uri="http://schemas.openxmlformats.org/drawingml/2006/table">
            <a:tbl>
              <a:tblPr firstRow="1" firstCol="1" bandRow="1">
                <a:tableStyleId>{21E4AEA4-8DFA-4A89-87EB-49C32662AFE0}</a:tableStyleId>
              </a:tblPr>
              <a:tblGrid>
                <a:gridCol w="348326">
                  <a:extLst>
                    <a:ext uri="{9D8B030D-6E8A-4147-A177-3AD203B41FA5}">
                      <a16:colId xmlns:a16="http://schemas.microsoft.com/office/drawing/2014/main" val="20000"/>
                    </a:ext>
                  </a:extLst>
                </a:gridCol>
                <a:gridCol w="1584483">
                  <a:extLst>
                    <a:ext uri="{9D8B030D-6E8A-4147-A177-3AD203B41FA5}">
                      <a16:colId xmlns:a16="http://schemas.microsoft.com/office/drawing/2014/main" val="20001"/>
                    </a:ext>
                  </a:extLst>
                </a:gridCol>
                <a:gridCol w="769519">
                  <a:extLst>
                    <a:ext uri="{9D8B030D-6E8A-4147-A177-3AD203B41FA5}">
                      <a16:colId xmlns:a16="http://schemas.microsoft.com/office/drawing/2014/main" val="20002"/>
                    </a:ext>
                  </a:extLst>
                </a:gridCol>
                <a:gridCol w="691561">
                  <a:extLst>
                    <a:ext uri="{9D8B030D-6E8A-4147-A177-3AD203B41FA5}">
                      <a16:colId xmlns:a16="http://schemas.microsoft.com/office/drawing/2014/main" val="20003"/>
                    </a:ext>
                  </a:extLst>
                </a:gridCol>
                <a:gridCol w="773599">
                  <a:extLst>
                    <a:ext uri="{9D8B030D-6E8A-4147-A177-3AD203B41FA5}">
                      <a16:colId xmlns:a16="http://schemas.microsoft.com/office/drawing/2014/main" val="284233975"/>
                    </a:ext>
                  </a:extLst>
                </a:gridCol>
                <a:gridCol w="709133">
                  <a:extLst>
                    <a:ext uri="{9D8B030D-6E8A-4147-A177-3AD203B41FA5}">
                      <a16:colId xmlns:a16="http://schemas.microsoft.com/office/drawing/2014/main" val="2686420997"/>
                    </a:ext>
                  </a:extLst>
                </a:gridCol>
                <a:gridCol w="773599">
                  <a:extLst>
                    <a:ext uri="{9D8B030D-6E8A-4147-A177-3AD203B41FA5}">
                      <a16:colId xmlns:a16="http://schemas.microsoft.com/office/drawing/2014/main" val="1313426113"/>
                    </a:ext>
                  </a:extLst>
                </a:gridCol>
                <a:gridCol w="734919">
                  <a:extLst>
                    <a:ext uri="{9D8B030D-6E8A-4147-A177-3AD203B41FA5}">
                      <a16:colId xmlns:a16="http://schemas.microsoft.com/office/drawing/2014/main" val="76310461"/>
                    </a:ext>
                  </a:extLst>
                </a:gridCol>
                <a:gridCol w="734919">
                  <a:extLst>
                    <a:ext uri="{9D8B030D-6E8A-4147-A177-3AD203B41FA5}">
                      <a16:colId xmlns:a16="http://schemas.microsoft.com/office/drawing/2014/main" val="3355463112"/>
                    </a:ext>
                  </a:extLst>
                </a:gridCol>
                <a:gridCol w="873998">
                  <a:extLst>
                    <a:ext uri="{9D8B030D-6E8A-4147-A177-3AD203B41FA5}">
                      <a16:colId xmlns:a16="http://schemas.microsoft.com/office/drawing/2014/main" val="2753441161"/>
                    </a:ext>
                  </a:extLst>
                </a:gridCol>
                <a:gridCol w="729159">
                  <a:extLst>
                    <a:ext uri="{9D8B030D-6E8A-4147-A177-3AD203B41FA5}">
                      <a16:colId xmlns:a16="http://schemas.microsoft.com/office/drawing/2014/main" val="1410757289"/>
                    </a:ext>
                  </a:extLst>
                </a:gridCol>
                <a:gridCol w="729159">
                  <a:extLst>
                    <a:ext uri="{9D8B030D-6E8A-4147-A177-3AD203B41FA5}">
                      <a16:colId xmlns:a16="http://schemas.microsoft.com/office/drawing/2014/main" val="3658474626"/>
                    </a:ext>
                  </a:extLst>
                </a:gridCol>
                <a:gridCol w="729159">
                  <a:extLst>
                    <a:ext uri="{9D8B030D-6E8A-4147-A177-3AD203B41FA5}">
                      <a16:colId xmlns:a16="http://schemas.microsoft.com/office/drawing/2014/main" val="3042326644"/>
                    </a:ext>
                  </a:extLst>
                </a:gridCol>
                <a:gridCol w="729159">
                  <a:extLst>
                    <a:ext uri="{9D8B030D-6E8A-4147-A177-3AD203B41FA5}">
                      <a16:colId xmlns:a16="http://schemas.microsoft.com/office/drawing/2014/main" val="3400369633"/>
                    </a:ext>
                  </a:extLst>
                </a:gridCol>
                <a:gridCol w="729159">
                  <a:extLst>
                    <a:ext uri="{9D8B030D-6E8A-4147-A177-3AD203B41FA5}">
                      <a16:colId xmlns:a16="http://schemas.microsoft.com/office/drawing/2014/main" val="3468359150"/>
                    </a:ext>
                  </a:extLst>
                </a:gridCol>
              </a:tblGrid>
              <a:tr h="170030">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gridSpan="6">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gridSpan="6">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CAPAIAN</a:t>
                      </a: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extLst>
                  <a:ext uri="{0D108BD9-81ED-4DB2-BD59-A6C34878D82A}">
                    <a16:rowId xmlns:a16="http://schemas.microsoft.com/office/drawing/2014/main" val="10000"/>
                  </a:ext>
                </a:extLst>
              </a:tr>
              <a:tr h="241887">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MEI</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JUN</a:t>
                      </a: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MEI</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JUN</a:t>
                      </a:r>
                    </a:p>
                  </a:txBody>
                  <a:tcPr marL="0" marR="0" marT="0" marB="0" anchor="ctr"/>
                </a:tc>
                <a:extLst>
                  <a:ext uri="{0D108BD9-81ED-4DB2-BD59-A6C34878D82A}">
                    <a16:rowId xmlns:a16="http://schemas.microsoft.com/office/drawing/2014/main" val="10001"/>
                  </a:ext>
                </a:extLst>
              </a:tr>
              <a:tr h="708364">
                <a:tc>
                  <a:txBody>
                    <a:bodyPr/>
                    <a:lstStyle/>
                    <a:p>
                      <a:pPr algn="ctr" fontAlgn="t"/>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a typeface="Verdana"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Kejadian</a:t>
                      </a:r>
                      <a:r>
                        <a:rPr lang="en-US" sz="1400" u="none" strike="noStrike" dirty="0">
                          <a:effectLst/>
                          <a:latin typeface="Tw Cen MT" panose="020B0602020104020603" pitchFamily="34" charset="0"/>
                        </a:rPr>
                        <a:t> Drop Out </a:t>
                      </a:r>
                      <a:r>
                        <a:rPr lang="en-US" sz="1400" u="none" strike="noStrike" dirty="0" err="1">
                          <a:effectLst/>
                          <a:latin typeface="Tw Cen MT" panose="020B0602020104020603" pitchFamily="34" charset="0"/>
                        </a:rPr>
                        <a:t>Pasien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Terhadap</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Rehabilitasi</a:t>
                      </a:r>
                      <a:r>
                        <a:rPr lang="en-US" sz="1400" u="none" strike="noStrike" dirty="0">
                          <a:effectLst/>
                          <a:latin typeface="Tw Cen MT" panose="020B0602020104020603" pitchFamily="34" charset="0"/>
                        </a:rPr>
                        <a:t> Medik Yang </a:t>
                      </a:r>
                      <a:r>
                        <a:rPr lang="en-US" sz="1400" u="none" strike="noStrike" dirty="0" err="1">
                          <a:effectLst/>
                          <a:latin typeface="Tw Cen MT" panose="020B0602020104020603" pitchFamily="34" charset="0"/>
                        </a:rPr>
                        <a:t>Direncanakan</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50%</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27,8</a:t>
                      </a:r>
                      <a:r>
                        <a:rPr lang="id-ID" sz="1400" u="none" strike="noStrike" dirty="0">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10.25%</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8.6%</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17.39%</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12.25%</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7.5%</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2"/>
                  </a:ext>
                </a:extLst>
              </a:tr>
              <a:tr h="619348">
                <a:tc>
                  <a:txBody>
                    <a:bodyPr/>
                    <a:lstStyle/>
                    <a:p>
                      <a:pPr algn="ctr" fontAlgn="t"/>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a typeface="Verdana"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Tidak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Adanya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Kejadian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Kesalahan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Tindakan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Rehabilitasi</a:t>
                      </a:r>
                      <a:r>
                        <a:rPr lang="en-US" sz="1400" u="none" strike="noStrike" dirty="0">
                          <a:effectLst/>
                          <a:latin typeface="Tw Cen MT" panose="020B0602020104020603" pitchFamily="34" charset="0"/>
                        </a:rPr>
                        <a:t> Medik</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3"/>
                  </a:ext>
                </a:extLst>
              </a:tr>
              <a:tr h="405194">
                <a:tc>
                  <a:txBody>
                    <a:bodyPr/>
                    <a:lstStyle/>
                    <a:p>
                      <a:pPr algn="ctr" fontAlgn="t"/>
                      <a:r>
                        <a:rPr lang="en-US" sz="1400" u="none" strike="noStrike" dirty="0">
                          <a:solidFill>
                            <a:schemeClr val="tx1"/>
                          </a:solidFill>
                          <a:effectLst/>
                          <a:latin typeface="Tw Cen MT" panose="020B0602020104020603" pitchFamily="34" charset="0"/>
                        </a:rPr>
                        <a:t>3.</a:t>
                      </a:r>
                      <a:endParaRPr lang="en-US" sz="1400" b="0" i="0" u="none" strike="noStrike" dirty="0">
                        <a:solidFill>
                          <a:schemeClr val="tx1"/>
                        </a:solidFill>
                        <a:effectLst/>
                        <a:latin typeface="Tw Cen MT" panose="020B0602020104020603" pitchFamily="34" charset="0"/>
                        <a:ea typeface="Verdana"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Kepuasan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Pelanggan</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80 %</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ea typeface="Verdana"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ea typeface="Verdana" pitchFamily="34" charset="0"/>
                        </a:rPr>
                        <a:t>86.06%</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ea typeface="Verdana"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ea typeface="Verdana"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ea typeface="Verdana" pitchFamily="34" charset="0"/>
                        </a:rPr>
                        <a:t>83.33%</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ea typeface="Verdana"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ea typeface="Verdana" pitchFamily="34" charset="0"/>
                        </a:rPr>
                        <a:t>-</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ea typeface="Verdana"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ea typeface="Verdana" pitchFamily="34" charset="0"/>
                        </a:rPr>
                        <a:t>-</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extLst>
                  <a:ext uri="{0D108BD9-81ED-4DB2-BD59-A6C34878D82A}">
                    <a16:rowId xmlns:a16="http://schemas.microsoft.com/office/drawing/2014/main" val="10004"/>
                  </a:ext>
                </a:extLst>
              </a:tr>
            </a:tbl>
          </a:graphicData>
        </a:graphic>
      </p:graphicFrame>
      <p:sp>
        <p:nvSpPr>
          <p:cNvPr id="5" name="Rectangle: Diagonal Corners Rounded 4">
            <a:extLst>
              <a:ext uri="{FF2B5EF4-FFF2-40B4-BE49-F238E27FC236}">
                <a16:creationId xmlns:a16="http://schemas.microsoft.com/office/drawing/2014/main" id="{F529F0E5-9BDB-4A36-A8B7-8642245DD69B}"/>
              </a:ext>
            </a:extLst>
          </p:cNvPr>
          <p:cNvSpPr/>
          <p:nvPr/>
        </p:nvSpPr>
        <p:spPr>
          <a:xfrm>
            <a:off x="203106" y="139690"/>
            <a:ext cx="2186767" cy="36570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REHABILITASI MEDIK</a:t>
            </a:r>
          </a:p>
        </p:txBody>
      </p:sp>
      <p:graphicFrame>
        <p:nvGraphicFramePr>
          <p:cNvPr id="7" name="Table 6">
            <a:extLst>
              <a:ext uri="{FF2B5EF4-FFF2-40B4-BE49-F238E27FC236}">
                <a16:creationId xmlns:a16="http://schemas.microsoft.com/office/drawing/2014/main" id="{BCE9C1CA-A8BA-4623-979B-25EF11DB6751}"/>
              </a:ext>
            </a:extLst>
          </p:cNvPr>
          <p:cNvGraphicFramePr>
            <a:graphicFrameLocks noGrp="1"/>
          </p:cNvGraphicFramePr>
          <p:nvPr/>
        </p:nvGraphicFramePr>
        <p:xfrm>
          <a:off x="203103" y="3590932"/>
          <a:ext cx="6771134" cy="2802207"/>
        </p:xfrm>
        <a:graphic>
          <a:graphicData uri="http://schemas.openxmlformats.org/drawingml/2006/table">
            <a:tbl>
              <a:tblPr firstRow="1" firstCol="1" bandRow="1">
                <a:tableStyleId>{21E4AEA4-8DFA-4A89-87EB-49C32662AFE0}</a:tableStyleId>
              </a:tblPr>
              <a:tblGrid>
                <a:gridCol w="314747">
                  <a:extLst>
                    <a:ext uri="{9D8B030D-6E8A-4147-A177-3AD203B41FA5}">
                      <a16:colId xmlns:a16="http://schemas.microsoft.com/office/drawing/2014/main" val="20000"/>
                    </a:ext>
                  </a:extLst>
                </a:gridCol>
                <a:gridCol w="1431732">
                  <a:extLst>
                    <a:ext uri="{9D8B030D-6E8A-4147-A177-3AD203B41FA5}">
                      <a16:colId xmlns:a16="http://schemas.microsoft.com/office/drawing/2014/main" val="20001"/>
                    </a:ext>
                  </a:extLst>
                </a:gridCol>
                <a:gridCol w="652626">
                  <a:extLst>
                    <a:ext uri="{9D8B030D-6E8A-4147-A177-3AD203B41FA5}">
                      <a16:colId xmlns:a16="http://schemas.microsoft.com/office/drawing/2014/main" val="20002"/>
                    </a:ext>
                  </a:extLst>
                </a:gridCol>
                <a:gridCol w="667602">
                  <a:extLst>
                    <a:ext uri="{9D8B030D-6E8A-4147-A177-3AD203B41FA5}">
                      <a16:colId xmlns:a16="http://schemas.microsoft.com/office/drawing/2014/main" val="20003"/>
                    </a:ext>
                  </a:extLst>
                </a:gridCol>
                <a:gridCol w="667602">
                  <a:extLst>
                    <a:ext uri="{9D8B030D-6E8A-4147-A177-3AD203B41FA5}">
                      <a16:colId xmlns:a16="http://schemas.microsoft.com/office/drawing/2014/main" val="1796398946"/>
                    </a:ext>
                  </a:extLst>
                </a:gridCol>
                <a:gridCol w="667602">
                  <a:extLst>
                    <a:ext uri="{9D8B030D-6E8A-4147-A177-3AD203B41FA5}">
                      <a16:colId xmlns:a16="http://schemas.microsoft.com/office/drawing/2014/main" val="835237874"/>
                    </a:ext>
                  </a:extLst>
                </a:gridCol>
                <a:gridCol w="789741">
                  <a:extLst>
                    <a:ext uri="{9D8B030D-6E8A-4147-A177-3AD203B41FA5}">
                      <a16:colId xmlns:a16="http://schemas.microsoft.com/office/drawing/2014/main" val="2753441161"/>
                    </a:ext>
                  </a:extLst>
                </a:gridCol>
                <a:gridCol w="789741">
                  <a:extLst>
                    <a:ext uri="{9D8B030D-6E8A-4147-A177-3AD203B41FA5}">
                      <a16:colId xmlns:a16="http://schemas.microsoft.com/office/drawing/2014/main" val="2543265680"/>
                    </a:ext>
                  </a:extLst>
                </a:gridCol>
                <a:gridCol w="789741">
                  <a:extLst>
                    <a:ext uri="{9D8B030D-6E8A-4147-A177-3AD203B41FA5}">
                      <a16:colId xmlns:a16="http://schemas.microsoft.com/office/drawing/2014/main" val="4078130034"/>
                    </a:ext>
                  </a:extLst>
                </a:gridCol>
              </a:tblGrid>
              <a:tr h="170030">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gridSpan="3">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gridSpan="3">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CAPAIAN</a:t>
                      </a: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extLst>
                  <a:ext uri="{0D108BD9-81ED-4DB2-BD59-A6C34878D82A}">
                    <a16:rowId xmlns:a16="http://schemas.microsoft.com/office/drawing/2014/main" val="10000"/>
                  </a:ext>
                </a:extLst>
              </a:tr>
              <a:tr h="241887">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AGS</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SEP</a:t>
                      </a: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AGS</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SEP</a:t>
                      </a:r>
                    </a:p>
                  </a:txBody>
                  <a:tcPr marL="0" marR="0" marT="0" marB="0" anchor="ctr"/>
                </a:tc>
                <a:extLst>
                  <a:ext uri="{0D108BD9-81ED-4DB2-BD59-A6C34878D82A}">
                    <a16:rowId xmlns:a16="http://schemas.microsoft.com/office/drawing/2014/main" val="10001"/>
                  </a:ext>
                </a:extLst>
              </a:tr>
              <a:tr h="708364">
                <a:tc>
                  <a:txBody>
                    <a:bodyPr/>
                    <a:lstStyle/>
                    <a:p>
                      <a:pPr algn="ctr" fontAlgn="t"/>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a typeface="Verdana"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Kejadian</a:t>
                      </a:r>
                      <a:r>
                        <a:rPr lang="en-US" sz="1400" u="none" strike="noStrike" dirty="0">
                          <a:effectLst/>
                          <a:latin typeface="Tw Cen MT" panose="020B0602020104020603" pitchFamily="34" charset="0"/>
                        </a:rPr>
                        <a:t> Drop Out </a:t>
                      </a:r>
                      <a:r>
                        <a:rPr lang="en-US" sz="1400" u="none" strike="noStrike" dirty="0" err="1">
                          <a:effectLst/>
                          <a:latin typeface="Tw Cen MT" panose="020B0602020104020603" pitchFamily="34" charset="0"/>
                        </a:rPr>
                        <a:t>Pasien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Terhadap</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Rehabilitasi</a:t>
                      </a:r>
                      <a:r>
                        <a:rPr lang="en-US" sz="1400" u="none" strike="noStrike" dirty="0">
                          <a:effectLst/>
                          <a:latin typeface="Tw Cen MT" panose="020B0602020104020603" pitchFamily="34" charset="0"/>
                        </a:rPr>
                        <a:t> Medik Yang </a:t>
                      </a:r>
                      <a:r>
                        <a:rPr lang="en-US" sz="1400" u="none" strike="noStrike" dirty="0" err="1">
                          <a:effectLst/>
                          <a:latin typeface="Tw Cen MT" panose="020B0602020104020603" pitchFamily="34" charset="0"/>
                        </a:rPr>
                        <a:t>Direncanakan</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50%</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3.2</a:t>
                      </a:r>
                      <a:r>
                        <a:rPr lang="id-ID" sz="1400" u="none" strike="noStrike" dirty="0">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ea typeface="Verdana" pitchFamily="34" charset="0"/>
                        </a:rPr>
                        <a:t>4%</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ea typeface="Verdana" pitchFamily="34" charset="0"/>
                        </a:rPr>
                        <a:t>8,3%</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extLst>
                  <a:ext uri="{0D108BD9-81ED-4DB2-BD59-A6C34878D82A}">
                    <a16:rowId xmlns:a16="http://schemas.microsoft.com/office/drawing/2014/main" val="10002"/>
                  </a:ext>
                </a:extLst>
              </a:tr>
              <a:tr h="619348">
                <a:tc>
                  <a:txBody>
                    <a:bodyPr/>
                    <a:lstStyle/>
                    <a:p>
                      <a:pPr algn="ctr" fontAlgn="t"/>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a typeface="Verdana"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Tidak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Adanya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Kejadian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Kesalahan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Tindakan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Rehabilitasi</a:t>
                      </a:r>
                      <a:r>
                        <a:rPr lang="en-US" sz="1400" u="none" strike="noStrike" dirty="0">
                          <a:effectLst/>
                          <a:latin typeface="Tw Cen MT" panose="020B0602020104020603" pitchFamily="34" charset="0"/>
                        </a:rPr>
                        <a:t> Medik</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ea typeface="Verdana" pitchFamily="34" charset="0"/>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ea typeface="Verdana" pitchFamily="34" charset="0"/>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extLst>
                  <a:ext uri="{0D108BD9-81ED-4DB2-BD59-A6C34878D82A}">
                    <a16:rowId xmlns:a16="http://schemas.microsoft.com/office/drawing/2014/main" val="10003"/>
                  </a:ext>
                </a:extLst>
              </a:tr>
              <a:tr h="405194">
                <a:tc>
                  <a:txBody>
                    <a:bodyPr/>
                    <a:lstStyle/>
                    <a:p>
                      <a:pPr algn="ctr" fontAlgn="t"/>
                      <a:r>
                        <a:rPr lang="en-US" sz="1400" u="none" strike="noStrike" dirty="0">
                          <a:solidFill>
                            <a:schemeClr val="tx1"/>
                          </a:solidFill>
                          <a:effectLst/>
                          <a:latin typeface="Tw Cen MT" panose="020B0602020104020603" pitchFamily="34" charset="0"/>
                        </a:rPr>
                        <a:t>3.</a:t>
                      </a:r>
                      <a:endParaRPr lang="en-US" sz="1400" b="0" i="0" u="none" strike="noStrike" dirty="0">
                        <a:solidFill>
                          <a:schemeClr val="tx1"/>
                        </a:solidFill>
                        <a:effectLst/>
                        <a:latin typeface="Tw Cen MT" panose="020B0602020104020603" pitchFamily="34" charset="0"/>
                        <a:ea typeface="Verdana"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Kepuasan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Pelanggan</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80 %</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ea typeface="Verdana"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ea typeface="Verdana" pitchFamily="34" charset="0"/>
                        </a:rPr>
                        <a:t>83,24%</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ea typeface="Verdana"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ea typeface="Verdana"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070454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AC03879-0F0E-4BF8-8546-A27745371F66}"/>
              </a:ext>
            </a:extLst>
          </p:cNvPr>
          <p:cNvSpPr>
            <a:spLocks noGrp="1"/>
          </p:cNvSpPr>
          <p:nvPr>
            <p:ph type="sldNum" sz="quarter" idx="12"/>
          </p:nvPr>
        </p:nvSpPr>
        <p:spPr/>
        <p:txBody>
          <a:bodyPr/>
          <a:lstStyle/>
          <a:p>
            <a:fld id="{565CE74E-AB26-4998-AD42-012C4C1AD076}" type="slidenum">
              <a:rPr lang="zh-CN" altLang="en-US" smtClean="0"/>
              <a:t>72</a:t>
            </a:fld>
            <a:endParaRPr lang="zh-CN" altLang="en-US"/>
          </a:p>
        </p:txBody>
      </p:sp>
      <p:graphicFrame>
        <p:nvGraphicFramePr>
          <p:cNvPr id="3" name="Table 2">
            <a:extLst>
              <a:ext uri="{FF2B5EF4-FFF2-40B4-BE49-F238E27FC236}">
                <a16:creationId xmlns:a16="http://schemas.microsoft.com/office/drawing/2014/main" id="{D7F87721-70CD-4776-B2A0-4AED5B32BB7F}"/>
              </a:ext>
            </a:extLst>
          </p:cNvPr>
          <p:cNvGraphicFramePr>
            <a:graphicFrameLocks noGrp="1"/>
          </p:cNvGraphicFramePr>
          <p:nvPr/>
        </p:nvGraphicFramePr>
        <p:xfrm>
          <a:off x="158860" y="620315"/>
          <a:ext cx="11639837" cy="2908752"/>
        </p:xfrm>
        <a:graphic>
          <a:graphicData uri="http://schemas.openxmlformats.org/drawingml/2006/table">
            <a:tbl>
              <a:tblPr firstRow="1" firstCol="1" bandRow="1">
                <a:tableStyleId>{93296810-A885-4BE3-A3E7-6D5BEEA58F35}</a:tableStyleId>
              </a:tblPr>
              <a:tblGrid>
                <a:gridCol w="351576">
                  <a:extLst>
                    <a:ext uri="{9D8B030D-6E8A-4147-A177-3AD203B41FA5}">
                      <a16:colId xmlns:a16="http://schemas.microsoft.com/office/drawing/2014/main" val="20000"/>
                    </a:ext>
                  </a:extLst>
                </a:gridCol>
                <a:gridCol w="1822340">
                  <a:extLst>
                    <a:ext uri="{9D8B030D-6E8A-4147-A177-3AD203B41FA5}">
                      <a16:colId xmlns:a16="http://schemas.microsoft.com/office/drawing/2014/main" val="20001"/>
                    </a:ext>
                  </a:extLst>
                </a:gridCol>
                <a:gridCol w="958393">
                  <a:extLst>
                    <a:ext uri="{9D8B030D-6E8A-4147-A177-3AD203B41FA5}">
                      <a16:colId xmlns:a16="http://schemas.microsoft.com/office/drawing/2014/main" val="20002"/>
                    </a:ext>
                  </a:extLst>
                </a:gridCol>
                <a:gridCol w="894516">
                  <a:extLst>
                    <a:ext uri="{9D8B030D-6E8A-4147-A177-3AD203B41FA5}">
                      <a16:colId xmlns:a16="http://schemas.microsoft.com/office/drawing/2014/main" val="20003"/>
                    </a:ext>
                  </a:extLst>
                </a:gridCol>
                <a:gridCol w="692092">
                  <a:extLst>
                    <a:ext uri="{9D8B030D-6E8A-4147-A177-3AD203B41FA5}">
                      <a16:colId xmlns:a16="http://schemas.microsoft.com/office/drawing/2014/main" val="1639886545"/>
                    </a:ext>
                  </a:extLst>
                </a:gridCol>
                <a:gridCol w="692092">
                  <a:extLst>
                    <a:ext uri="{9D8B030D-6E8A-4147-A177-3AD203B41FA5}">
                      <a16:colId xmlns:a16="http://schemas.microsoft.com/office/drawing/2014/main" val="637824688"/>
                    </a:ext>
                  </a:extLst>
                </a:gridCol>
                <a:gridCol w="692092">
                  <a:extLst>
                    <a:ext uri="{9D8B030D-6E8A-4147-A177-3AD203B41FA5}">
                      <a16:colId xmlns:a16="http://schemas.microsoft.com/office/drawing/2014/main" val="3466013233"/>
                    </a:ext>
                  </a:extLst>
                </a:gridCol>
                <a:gridCol w="692092">
                  <a:extLst>
                    <a:ext uri="{9D8B030D-6E8A-4147-A177-3AD203B41FA5}">
                      <a16:colId xmlns:a16="http://schemas.microsoft.com/office/drawing/2014/main" val="856262832"/>
                    </a:ext>
                  </a:extLst>
                </a:gridCol>
                <a:gridCol w="692092">
                  <a:extLst>
                    <a:ext uri="{9D8B030D-6E8A-4147-A177-3AD203B41FA5}">
                      <a16:colId xmlns:a16="http://schemas.microsoft.com/office/drawing/2014/main" val="3155971390"/>
                    </a:ext>
                  </a:extLst>
                </a:gridCol>
                <a:gridCol w="692092">
                  <a:extLst>
                    <a:ext uri="{9D8B030D-6E8A-4147-A177-3AD203B41FA5}">
                      <a16:colId xmlns:a16="http://schemas.microsoft.com/office/drawing/2014/main" val="4124499730"/>
                    </a:ext>
                  </a:extLst>
                </a:gridCol>
                <a:gridCol w="692092">
                  <a:extLst>
                    <a:ext uri="{9D8B030D-6E8A-4147-A177-3AD203B41FA5}">
                      <a16:colId xmlns:a16="http://schemas.microsoft.com/office/drawing/2014/main" val="1905950854"/>
                    </a:ext>
                  </a:extLst>
                </a:gridCol>
                <a:gridCol w="692092">
                  <a:extLst>
                    <a:ext uri="{9D8B030D-6E8A-4147-A177-3AD203B41FA5}">
                      <a16:colId xmlns:a16="http://schemas.microsoft.com/office/drawing/2014/main" val="2721715258"/>
                    </a:ext>
                  </a:extLst>
                </a:gridCol>
                <a:gridCol w="692092">
                  <a:extLst>
                    <a:ext uri="{9D8B030D-6E8A-4147-A177-3AD203B41FA5}">
                      <a16:colId xmlns:a16="http://schemas.microsoft.com/office/drawing/2014/main" val="636827705"/>
                    </a:ext>
                  </a:extLst>
                </a:gridCol>
                <a:gridCol w="692092">
                  <a:extLst>
                    <a:ext uri="{9D8B030D-6E8A-4147-A177-3AD203B41FA5}">
                      <a16:colId xmlns:a16="http://schemas.microsoft.com/office/drawing/2014/main" val="856721115"/>
                    </a:ext>
                  </a:extLst>
                </a:gridCol>
                <a:gridCol w="692092">
                  <a:extLst>
                    <a:ext uri="{9D8B030D-6E8A-4147-A177-3AD203B41FA5}">
                      <a16:colId xmlns:a16="http://schemas.microsoft.com/office/drawing/2014/main" val="496964393"/>
                    </a:ext>
                  </a:extLst>
                </a:gridCol>
              </a:tblGrid>
              <a:tr h="189038">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gridSpan="6">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gridSpan="6">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189038">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a:rPr>
                        <a:t>JAN</a:t>
                      </a:r>
                      <a:endParaRPr lang="en-US" sz="1400" b="1" i="0" u="none" strike="noStrike" dirty="0">
                        <a:solidFill>
                          <a:schemeClr val="tx2"/>
                        </a:solidFill>
                        <a:effectLst/>
                        <a:latin typeface="Tw Cen MT"/>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a:ea typeface="Verdana" panose="020B0604030504040204"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a:ea typeface="Verdana" panose="020B0604030504040204" pitchFamily="34" charset="0"/>
                        </a:rPr>
                        <a:t>MAR</a:t>
                      </a:r>
                    </a:p>
                  </a:txBody>
                  <a:tcPr marL="0" marR="0" marT="0" marB="0" anchor="ctr"/>
                </a:tc>
                <a:tc>
                  <a:txBody>
                    <a:bodyPr/>
                    <a:lstStyle/>
                    <a:p>
                      <a:pPr algn="ctr" fontAlgn="ctr"/>
                      <a:r>
                        <a:rPr lang="en-US" sz="1400" b="1" i="0" u="none" strike="noStrike" dirty="0">
                          <a:solidFill>
                            <a:schemeClr val="tx2"/>
                          </a:solidFill>
                          <a:effectLst/>
                          <a:latin typeface="Tw Cen MT"/>
                          <a:ea typeface="Verdana" panose="020B0604030504040204" pitchFamily="34" charset="0"/>
                        </a:rPr>
                        <a:t>APR</a:t>
                      </a:r>
                    </a:p>
                  </a:txBody>
                  <a:tcPr marL="0" marR="0" marT="0" marB="0" anchor="ctr"/>
                </a:tc>
                <a:tc>
                  <a:txBody>
                    <a:bodyPr/>
                    <a:lstStyle/>
                    <a:p>
                      <a:pPr algn="ctr" fontAlgn="ctr"/>
                      <a:r>
                        <a:rPr lang="en-US" sz="1400" b="1" i="0" u="none" strike="noStrike" dirty="0">
                          <a:solidFill>
                            <a:schemeClr val="tx2"/>
                          </a:solidFill>
                          <a:effectLst/>
                          <a:latin typeface="Tw Cen MT"/>
                          <a:ea typeface="Verdana" panose="020B0604030504040204" pitchFamily="34" charset="0"/>
                        </a:rPr>
                        <a:t>MEI</a:t>
                      </a:r>
                    </a:p>
                  </a:txBody>
                  <a:tcPr marL="0" marR="0" marT="0" marB="0" anchor="ctr"/>
                </a:tc>
                <a:tc>
                  <a:txBody>
                    <a:bodyPr/>
                    <a:lstStyle/>
                    <a:p>
                      <a:pPr algn="ctr" fontAlgn="ctr"/>
                      <a:r>
                        <a:rPr lang="en-US" sz="1400" b="1" i="0" u="none" strike="noStrike" dirty="0">
                          <a:solidFill>
                            <a:schemeClr val="tx2"/>
                          </a:solidFill>
                          <a:effectLst/>
                          <a:latin typeface="Tw Cen MT"/>
                          <a:ea typeface="Verdana" panose="020B0604030504040204" pitchFamily="34" charset="0"/>
                        </a:rPr>
                        <a:t>JUN</a:t>
                      </a: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MEI</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JUN</a:t>
                      </a:r>
                    </a:p>
                  </a:txBody>
                  <a:tcPr marL="0" marR="0" marT="0" marB="0" anchor="ctr"/>
                </a:tc>
                <a:extLst>
                  <a:ext uri="{0D108BD9-81ED-4DB2-BD59-A6C34878D82A}">
                    <a16:rowId xmlns:a16="http://schemas.microsoft.com/office/drawing/2014/main" val="10001"/>
                  </a:ext>
                </a:extLst>
              </a:tr>
              <a:tr h="620121">
                <a:tc>
                  <a:txBody>
                    <a:bodyPr/>
                    <a:lstStyle/>
                    <a:p>
                      <a:pPr algn="ctr" fontAlgn="ctr"/>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marL="339725" marR="0" indent="-222250" algn="l" rtl="0" eaLnBrk="1" fontAlgn="t" latinLnBrk="0" hangingPunct="1">
                        <a:lnSpc>
                          <a:spcPct val="100000"/>
                        </a:lnSpc>
                        <a:spcBef>
                          <a:spcPts val="0"/>
                        </a:spcBef>
                        <a:spcAft>
                          <a:spcPts val="0"/>
                        </a:spcAft>
                        <a:buClrTx/>
                        <a:buSzTx/>
                        <a:buFontTx/>
                        <a:buNone/>
                      </a:pPr>
                      <a:r>
                        <a:rPr lang="en-US" sz="1400" u="none" strike="noStrike" dirty="0">
                          <a:effectLst/>
                          <a:latin typeface="Tw Cen MT"/>
                        </a:rPr>
                        <a:t>a.</a:t>
                      </a:r>
                      <a:r>
                        <a:rPr lang="en-US" sz="1400" u="none" strike="noStrike" baseline="0" dirty="0">
                          <a:effectLst/>
                          <a:latin typeface="Tw Cen MT"/>
                        </a:rPr>
                        <a:t> </a:t>
                      </a:r>
                      <a:r>
                        <a:rPr lang="en-US" sz="1400" u="none" strike="noStrike" dirty="0">
                          <a:effectLst/>
                          <a:latin typeface="Tw Cen MT"/>
                        </a:rPr>
                        <a:t>Waktu </a:t>
                      </a:r>
                      <a:r>
                        <a:rPr lang="en-US" sz="1400" u="none" strike="noStrike" dirty="0" err="1">
                          <a:effectLst/>
                          <a:latin typeface="Tw Cen MT"/>
                        </a:rPr>
                        <a:t>Tunggu</a:t>
                      </a:r>
                      <a:r>
                        <a:rPr lang="en-US" sz="1400" u="none" strike="noStrike" dirty="0">
                          <a:effectLst/>
                          <a:latin typeface="Tw Cen MT"/>
                        </a:rPr>
                        <a:t> </a:t>
                      </a:r>
                      <a:r>
                        <a:rPr lang="en-US" sz="1400" u="none" strike="noStrike" dirty="0" err="1">
                          <a:effectLst/>
                          <a:latin typeface="Tw Cen MT"/>
                        </a:rPr>
                        <a:t>Pelayanan</a:t>
                      </a:r>
                      <a:r>
                        <a:rPr lang="en-US" sz="1400" u="none" strike="noStrike" dirty="0">
                          <a:effectLst/>
                          <a:latin typeface="Tw Cen MT"/>
                        </a:rPr>
                        <a:t> </a:t>
                      </a:r>
                      <a:r>
                        <a:rPr lang="en-US" sz="1400" u="none" strike="noStrike" dirty="0" err="1">
                          <a:effectLst/>
                          <a:latin typeface="Tw Cen MT"/>
                        </a:rPr>
                        <a:t>Obat</a:t>
                      </a:r>
                      <a:r>
                        <a:rPr lang="en-US" sz="1400" u="none" strike="noStrike" dirty="0">
                          <a:effectLst/>
                          <a:latin typeface="Tw Cen MT"/>
                        </a:rPr>
                        <a:t> </a:t>
                      </a:r>
                      <a:r>
                        <a:rPr lang="en-US" sz="1400" u="none" strike="noStrike" dirty="0" err="1">
                          <a:effectLst/>
                          <a:latin typeface="Tw Cen MT"/>
                        </a:rPr>
                        <a:t>Jadi</a:t>
                      </a:r>
                      <a:r>
                        <a:rPr lang="en-US" sz="1400" u="none" strike="noStrike" dirty="0">
                          <a:effectLst/>
                          <a:latin typeface="Tw Cen MT"/>
                        </a:rPr>
                        <a:t>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rowSpan="2">
                  <a:txBody>
                    <a:bodyPr/>
                    <a:lstStyle/>
                    <a:p>
                      <a:pPr algn="ctr" fontAlgn="ctr"/>
                      <a:r>
                        <a:rPr lang="en-US" sz="1400" u="none" strike="noStrike" dirty="0">
                          <a:effectLst/>
                          <a:latin typeface="Tw Cen MT" panose="020B0602020104020603" pitchFamily="34" charset="0"/>
                        </a:rPr>
                        <a:t>≤ 30 </a:t>
                      </a:r>
                      <a:r>
                        <a:rPr lang="en-US" sz="1400" u="none" strike="noStrike" dirty="0" err="1">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id-ID" sz="1400" u="none" strike="noStrike" dirty="0">
                          <a:effectLst/>
                          <a:latin typeface="Tw Cen MT" panose="020B0602020104020603" pitchFamily="34" charset="0"/>
                        </a:rPr>
                        <a:t> 14 </a:t>
                      </a:r>
                      <a:endParaRPr lang="en-US" sz="1400" u="none" strike="noStrike" dirty="0">
                        <a:effectLst/>
                        <a:latin typeface="Tw Cen MT" panose="020B0602020104020603" pitchFamily="34" charset="0"/>
                      </a:endParaRPr>
                    </a:p>
                    <a:p>
                      <a:pPr algn="ctr" fontAlgn="t"/>
                      <a:r>
                        <a:rPr lang="id-ID" sz="1400" u="none" strike="noStrike" dirty="0">
                          <a:effectLst/>
                          <a:latin typeface="Tw Cen MT" panose="020B0602020104020603" pitchFamily="34" charset="0"/>
                        </a:rPr>
                        <a:t>Menit </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14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14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14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14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14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2"/>
                  </a:ext>
                </a:extLst>
              </a:tr>
              <a:tr h="465091">
                <a:tc>
                  <a:txBody>
                    <a:bodyPr/>
                    <a:lstStyle/>
                    <a:p>
                      <a:endParaRPr lang="en-US" sz="1400" dirty="0">
                        <a:solidFill>
                          <a:schemeClr val="tx1"/>
                        </a:solidFill>
                        <a:latin typeface="Tw Cen MT" panose="020B0602020104020603" pitchFamily="34" charset="0"/>
                        <a:ea typeface="Verdana" panose="020B0604030504040204" pitchFamily="34" charset="0"/>
                      </a:endParaRPr>
                    </a:p>
                  </a:txBody>
                  <a:tcPr marL="0" marR="0" marT="0" marB="0" anchor="ctr"/>
                </a:tc>
                <a:tc>
                  <a:txBody>
                    <a:bodyPr/>
                    <a:lstStyle/>
                    <a:p>
                      <a:pPr marL="280670" indent="-163195" algn="l" fontAlgn="ctr"/>
                      <a:r>
                        <a:rPr lang="en-US" sz="1400" u="none" strike="noStrike" dirty="0">
                          <a:effectLst/>
                          <a:latin typeface="Tw Cen MT"/>
                        </a:rPr>
                        <a:t>b. Waktu </a:t>
                      </a:r>
                      <a:r>
                        <a:rPr lang="en-US" sz="1400" u="none" strike="noStrike" dirty="0" err="1">
                          <a:effectLst/>
                          <a:latin typeface="Tw Cen MT"/>
                        </a:rPr>
                        <a:t>Tunggu</a:t>
                      </a:r>
                      <a:r>
                        <a:rPr lang="en-US" sz="1400" u="none" strike="noStrike" dirty="0">
                          <a:effectLst/>
                          <a:latin typeface="Tw Cen MT"/>
                        </a:rPr>
                        <a:t> </a:t>
                      </a:r>
                      <a:r>
                        <a:rPr lang="en-US" sz="1400" u="none" strike="noStrike" dirty="0" err="1">
                          <a:effectLst/>
                          <a:latin typeface="Tw Cen MT"/>
                        </a:rPr>
                        <a:t>Pelayanan</a:t>
                      </a:r>
                      <a:r>
                        <a:rPr lang="en-US" sz="1400" u="none" strike="noStrike" dirty="0">
                          <a:effectLst/>
                          <a:latin typeface="Tw Cen MT"/>
                        </a:rPr>
                        <a:t> </a:t>
                      </a:r>
                      <a:r>
                        <a:rPr lang="en-US" sz="1400" u="none" strike="noStrike" dirty="0" err="1">
                          <a:effectLst/>
                          <a:latin typeface="Tw Cen MT"/>
                        </a:rPr>
                        <a:t>Obat</a:t>
                      </a:r>
                      <a:r>
                        <a:rPr lang="en-US" sz="1400" u="none" strike="noStrike" dirty="0">
                          <a:effectLst/>
                          <a:latin typeface="Tw Cen MT"/>
                        </a:rPr>
                        <a:t>  </a:t>
                      </a:r>
                      <a:r>
                        <a:rPr lang="en-US" sz="1400" u="none" strike="noStrike" dirty="0" err="1">
                          <a:effectLst/>
                          <a:latin typeface="Tw Cen MT"/>
                        </a:rPr>
                        <a:t>Racikan</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vMerge="1">
                  <a:txBody>
                    <a:bodyPr/>
                    <a:lstStyle/>
                    <a:p>
                      <a:endParaRPr lang="en-US"/>
                    </a:p>
                  </a:txBody>
                  <a:tcPr/>
                </a:tc>
                <a:tc>
                  <a:txBody>
                    <a:bodyPr/>
                    <a:lstStyle/>
                    <a:p>
                      <a:pPr algn="ctr" fontAlgn="t"/>
                      <a:r>
                        <a:rPr lang="id-ID" sz="1400" u="none" strike="noStrike" dirty="0">
                          <a:effectLst/>
                          <a:latin typeface="Tw Cen MT" panose="020B0602020104020603" pitchFamily="34" charset="0"/>
                        </a:rPr>
                        <a:t> 28 </a:t>
                      </a:r>
                      <a:endParaRPr lang="en-US" sz="1400" u="none" strike="noStrike" dirty="0">
                        <a:effectLst/>
                        <a:latin typeface="Tw Cen MT" panose="020B0602020104020603" pitchFamily="34" charset="0"/>
                      </a:endParaRPr>
                    </a:p>
                    <a:p>
                      <a:pPr algn="ctr" fontAlgn="t"/>
                      <a:r>
                        <a:rPr lang="id-ID" sz="1400" u="none" strike="noStrike" dirty="0">
                          <a:effectLst/>
                          <a:latin typeface="Tw Cen MT" panose="020B0602020104020603" pitchFamily="34" charset="0"/>
                        </a:rPr>
                        <a:t>Menit </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a:solidFill>
                            <a:srgbClr val="000000"/>
                          </a:solidFill>
                          <a:effectLst/>
                          <a:latin typeface="Tw Cen MT" panose="020B0602020104020603" pitchFamily="34" charset="0"/>
                        </a:rPr>
                        <a:t>28 menit</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28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28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28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28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4"/>
                  </a:ext>
                </a:extLst>
              </a:tr>
              <a:tr h="465091">
                <a:tc>
                  <a:txBody>
                    <a:bodyPr/>
                    <a:lstStyle/>
                    <a:p>
                      <a:pPr algn="ctr" fontAlgn="ctr"/>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l" fontAlgn="ctr"/>
                      <a:r>
                        <a:rPr lang="en-US" sz="1400" u="none" strike="noStrike" dirty="0" err="1">
                          <a:effectLst/>
                          <a:latin typeface="Tw Cen MT"/>
                        </a:rPr>
                        <a:t>Tidak</a:t>
                      </a:r>
                      <a:r>
                        <a:rPr lang="en-US" sz="1400" u="none" strike="noStrike" dirty="0">
                          <a:effectLst/>
                          <a:latin typeface="Tw Cen MT"/>
                        </a:rPr>
                        <a:t> </a:t>
                      </a:r>
                      <a:r>
                        <a:rPr lang="en-US" sz="1400" u="none" strike="noStrike" dirty="0" err="1">
                          <a:effectLst/>
                          <a:latin typeface="Tw Cen MT"/>
                        </a:rPr>
                        <a:t>Adanya</a:t>
                      </a:r>
                      <a:r>
                        <a:rPr lang="en-US" sz="1400" u="none" strike="noStrike" dirty="0">
                          <a:effectLst/>
                          <a:latin typeface="Tw Cen MT"/>
                        </a:rPr>
                        <a:t> </a:t>
                      </a:r>
                      <a:r>
                        <a:rPr lang="en-US" sz="1400" u="none" strike="noStrike" dirty="0" err="1">
                          <a:effectLst/>
                          <a:latin typeface="Tw Cen MT"/>
                        </a:rPr>
                        <a:t>Kesalahan</a:t>
                      </a:r>
                      <a:r>
                        <a:rPr lang="en-US" sz="1400" u="none" strike="noStrike" dirty="0">
                          <a:effectLst/>
                          <a:latin typeface="Tw Cen MT"/>
                        </a:rPr>
                        <a:t> </a:t>
                      </a:r>
                      <a:r>
                        <a:rPr lang="en-US" sz="1400" u="none" strike="noStrike" dirty="0" err="1">
                          <a:effectLst/>
                          <a:latin typeface="Tw Cen MT"/>
                        </a:rPr>
                        <a:t>Pemberian</a:t>
                      </a:r>
                      <a:r>
                        <a:rPr lang="en-US" sz="1400" u="none" strike="noStrike" dirty="0">
                          <a:effectLst/>
                          <a:latin typeface="Tw Cen MT"/>
                        </a:rPr>
                        <a:t> </a:t>
                      </a:r>
                      <a:r>
                        <a:rPr lang="en-US" sz="1400" u="none" strike="noStrike" dirty="0" err="1">
                          <a:effectLst/>
                          <a:latin typeface="Tw Cen MT"/>
                        </a:rPr>
                        <a:t>Obat</a:t>
                      </a:r>
                      <a:endParaRPr lang="en-US" sz="14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99,98%</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extLst>
                  <a:ext uri="{0D108BD9-81ED-4DB2-BD59-A6C34878D82A}">
                    <a16:rowId xmlns:a16="http://schemas.microsoft.com/office/drawing/2014/main" val="10005"/>
                  </a:ext>
                </a:extLst>
              </a:tr>
              <a:tr h="310061">
                <a:tc>
                  <a:txBody>
                    <a:bodyPr/>
                    <a:lstStyle/>
                    <a:p>
                      <a:pPr algn="ctr" fontAlgn="ctr"/>
                      <a:r>
                        <a:rPr lang="en-US" sz="1400" u="none" strike="noStrike" dirty="0">
                          <a:solidFill>
                            <a:schemeClr val="tx1"/>
                          </a:solidFill>
                          <a:effectLst/>
                          <a:latin typeface="Tw Cen MT"/>
                        </a:rPr>
                        <a:t>3.</a:t>
                      </a:r>
                      <a:endParaRPr lang="en-US" sz="1400" b="0" i="0" u="none" strike="noStrike" dirty="0">
                        <a:solidFill>
                          <a:schemeClr val="tx1"/>
                        </a:solidFill>
                        <a:effectLst/>
                        <a:latin typeface="Tw Cen MT"/>
                        <a:ea typeface="Verdana" panose="020B0604030504040204" pitchFamily="34" charset="0"/>
                      </a:endParaRPr>
                    </a:p>
                  </a:txBody>
                  <a:tcPr marL="0" marR="0" marT="0" marB="0" anchor="ctr"/>
                </a:tc>
                <a:tc>
                  <a:txBody>
                    <a:bodyPr/>
                    <a:lstStyle/>
                    <a:p>
                      <a:pPr algn="l" fontAlgn="ctr"/>
                      <a:r>
                        <a:rPr lang="en-US" sz="1400" u="none" strike="noStrike" dirty="0" err="1">
                          <a:effectLst/>
                          <a:latin typeface="Tw Cen MT"/>
                        </a:rPr>
                        <a:t>Kepuasan</a:t>
                      </a:r>
                      <a:r>
                        <a:rPr lang="en-US" sz="1400" u="none" strike="noStrike" dirty="0">
                          <a:effectLst/>
                          <a:latin typeface="Tw Cen MT"/>
                        </a:rPr>
                        <a:t> </a:t>
                      </a:r>
                      <a:r>
                        <a:rPr lang="en-US" sz="1400" u="none" strike="noStrike" dirty="0" err="1">
                          <a:effectLst/>
                          <a:latin typeface="Tw Cen MT"/>
                        </a:rPr>
                        <a:t>Pelanggan</a:t>
                      </a:r>
                      <a:endParaRPr lang="en-US" sz="14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a:rPr>
                        <a:t>≥ 80 %</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t"/>
                      <a:r>
                        <a:rPr lang="id-ID" sz="1400" u="none" strike="noStrike" dirty="0">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en-US" sz="1400" b="0" i="0" u="none" strike="noStrike" dirty="0">
                          <a:solidFill>
                            <a:srgbClr val="000000"/>
                          </a:solidFill>
                          <a:effectLst/>
                          <a:latin typeface="Tw Cen MT" panose="020B0602020104020603" pitchFamily="34" charset="0"/>
                          <a:ea typeface="Verdana" panose="020B0604030504040204" pitchFamily="34" charset="0"/>
                        </a:rPr>
                        <a:t>-</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en-US" sz="1400" b="0" i="0" u="none" strike="noStrike" dirty="0">
                          <a:solidFill>
                            <a:srgbClr val="000000"/>
                          </a:solidFill>
                          <a:effectLst/>
                          <a:latin typeface="Tw Cen MT" panose="020B0602020104020603" pitchFamily="34" charset="0"/>
                          <a:ea typeface="Verdana" panose="020B0604030504040204" pitchFamily="34" charset="0"/>
                        </a:rPr>
                        <a:t>85.05%</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en-US" sz="1400" b="0" i="0" u="none" strike="noStrike" dirty="0">
                          <a:solidFill>
                            <a:srgbClr val="000000"/>
                          </a:solidFill>
                          <a:effectLst/>
                          <a:latin typeface="Tw Cen MT" panose="020B0602020104020603" pitchFamily="34" charset="0"/>
                          <a:ea typeface="Verdana" panose="020B0604030504040204" pitchFamily="34" charset="0"/>
                        </a:rPr>
                        <a:t>-</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en-US" sz="1400" b="0" i="0" u="none" strike="noStrike" dirty="0">
                          <a:solidFill>
                            <a:srgbClr val="000000"/>
                          </a:solidFill>
                          <a:effectLst/>
                          <a:latin typeface="Tw Cen MT" panose="020B0602020104020603" pitchFamily="34" charset="0"/>
                          <a:ea typeface="Verdana" panose="020B0604030504040204" pitchFamily="34" charset="0"/>
                        </a:rPr>
                        <a:t>-</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en-US" sz="1400" b="0" i="0" u="none" strike="noStrike" dirty="0">
                          <a:solidFill>
                            <a:srgbClr val="000000"/>
                          </a:solidFill>
                          <a:effectLst/>
                          <a:latin typeface="Tw Cen MT" panose="020B0602020104020603" pitchFamily="34" charset="0"/>
                          <a:ea typeface="Verdana" panose="020B0604030504040204" pitchFamily="34" charset="0"/>
                        </a:rPr>
                        <a:t>81.11%</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extLst>
                  <a:ext uri="{0D108BD9-81ED-4DB2-BD59-A6C34878D82A}">
                    <a16:rowId xmlns:a16="http://schemas.microsoft.com/office/drawing/2014/main" val="10006"/>
                  </a:ext>
                </a:extLst>
              </a:tr>
              <a:tr h="310061">
                <a:tc>
                  <a:txBody>
                    <a:bodyPr/>
                    <a:lstStyle/>
                    <a:p>
                      <a:pPr algn="ctr" fontAlgn="ctr"/>
                      <a:r>
                        <a:rPr lang="en-US" sz="1400" u="none" strike="noStrike" dirty="0">
                          <a:solidFill>
                            <a:schemeClr val="tx1"/>
                          </a:solidFill>
                          <a:effectLst/>
                          <a:latin typeface="Tw Cen MT"/>
                        </a:rPr>
                        <a:t>4.</a:t>
                      </a:r>
                      <a:endParaRPr lang="en-US" sz="1400" b="0" i="0" u="none" strike="noStrike" dirty="0">
                        <a:solidFill>
                          <a:schemeClr val="tx1"/>
                        </a:solidFill>
                        <a:effectLst/>
                        <a:latin typeface="Tw Cen MT"/>
                        <a:ea typeface="Verdana" panose="020B0604030504040204" pitchFamily="34" charset="0"/>
                      </a:endParaRPr>
                    </a:p>
                  </a:txBody>
                  <a:tcPr marL="0" marR="0" marT="0" marB="0" anchor="ctr"/>
                </a:tc>
                <a:tc>
                  <a:txBody>
                    <a:bodyPr/>
                    <a:lstStyle/>
                    <a:p>
                      <a:pPr algn="just" fontAlgn="t"/>
                      <a:r>
                        <a:rPr lang="en-US" sz="1400" u="none" strike="noStrike" dirty="0" err="1">
                          <a:effectLst/>
                          <a:latin typeface="Tw Cen MT"/>
                        </a:rPr>
                        <a:t>Penulisan</a:t>
                      </a:r>
                      <a:r>
                        <a:rPr lang="en-US" sz="1400" u="none" strike="noStrike" dirty="0">
                          <a:effectLst/>
                          <a:latin typeface="Tw Cen MT"/>
                        </a:rPr>
                        <a:t> </a:t>
                      </a:r>
                      <a:r>
                        <a:rPr lang="en-US" sz="1400" u="none" strike="noStrike" dirty="0" err="1">
                          <a:effectLst/>
                          <a:latin typeface="Tw Cen MT"/>
                        </a:rPr>
                        <a:t>Resep</a:t>
                      </a:r>
                      <a:r>
                        <a:rPr lang="en-US" sz="1400" u="none" strike="noStrike" dirty="0">
                          <a:effectLst/>
                          <a:latin typeface="Tw Cen MT"/>
                        </a:rPr>
                        <a:t> </a:t>
                      </a:r>
                      <a:r>
                        <a:rPr lang="en-US" sz="1400" u="none" strike="noStrike" dirty="0" err="1">
                          <a:effectLst/>
                          <a:latin typeface="Tw Cen MT"/>
                        </a:rPr>
                        <a:t>Sesuai</a:t>
                      </a:r>
                      <a:r>
                        <a:rPr lang="en-US" sz="1400" u="none" strike="noStrike" dirty="0">
                          <a:effectLst/>
                          <a:latin typeface="Tw Cen MT"/>
                        </a:rPr>
                        <a:t> </a:t>
                      </a:r>
                      <a:r>
                        <a:rPr lang="en-US" sz="1400" u="none" strike="noStrike" dirty="0" err="1">
                          <a:effectLst/>
                          <a:latin typeface="Tw Cen MT"/>
                        </a:rPr>
                        <a:t>Formularium</a:t>
                      </a:r>
                      <a:endParaRPr lang="en-US" sz="14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a:rPr>
                        <a:t>100%</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100%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extLst>
                  <a:ext uri="{0D108BD9-81ED-4DB2-BD59-A6C34878D82A}">
                    <a16:rowId xmlns:a16="http://schemas.microsoft.com/office/drawing/2014/main" val="10007"/>
                  </a:ext>
                </a:extLst>
              </a:tr>
            </a:tbl>
          </a:graphicData>
        </a:graphic>
      </p:graphicFrame>
      <p:sp>
        <p:nvSpPr>
          <p:cNvPr id="4" name="Rectangle: Diagonal Corners Rounded 3">
            <a:extLst>
              <a:ext uri="{FF2B5EF4-FFF2-40B4-BE49-F238E27FC236}">
                <a16:creationId xmlns:a16="http://schemas.microsoft.com/office/drawing/2014/main" id="{26FFCDE9-37A7-4394-A6A8-AA5BE567C436}"/>
              </a:ext>
            </a:extLst>
          </p:cNvPr>
          <p:cNvSpPr/>
          <p:nvPr/>
        </p:nvSpPr>
        <p:spPr>
          <a:xfrm>
            <a:off x="158861" y="136525"/>
            <a:ext cx="1658726" cy="36570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FARMASI</a:t>
            </a:r>
          </a:p>
        </p:txBody>
      </p:sp>
      <p:graphicFrame>
        <p:nvGraphicFramePr>
          <p:cNvPr id="5" name="Table 4">
            <a:extLst>
              <a:ext uri="{FF2B5EF4-FFF2-40B4-BE49-F238E27FC236}">
                <a16:creationId xmlns:a16="http://schemas.microsoft.com/office/drawing/2014/main" id="{3DDBFAD2-0EA5-4429-B620-0027DBDCD4CC}"/>
              </a:ext>
            </a:extLst>
          </p:cNvPr>
          <p:cNvGraphicFramePr>
            <a:graphicFrameLocks noGrp="1"/>
          </p:cNvGraphicFramePr>
          <p:nvPr/>
        </p:nvGraphicFramePr>
        <p:xfrm>
          <a:off x="158858" y="3812723"/>
          <a:ext cx="7667786" cy="2908752"/>
        </p:xfrm>
        <a:graphic>
          <a:graphicData uri="http://schemas.openxmlformats.org/drawingml/2006/table">
            <a:tbl>
              <a:tblPr firstRow="1" firstCol="1" bandRow="1">
                <a:tableStyleId>{93296810-A885-4BE3-A3E7-6D5BEEA58F35}</a:tableStyleId>
              </a:tblPr>
              <a:tblGrid>
                <a:gridCol w="345945">
                  <a:extLst>
                    <a:ext uri="{9D8B030D-6E8A-4147-A177-3AD203B41FA5}">
                      <a16:colId xmlns:a16="http://schemas.microsoft.com/office/drawing/2014/main" val="20000"/>
                    </a:ext>
                  </a:extLst>
                </a:gridCol>
                <a:gridCol w="1793155">
                  <a:extLst>
                    <a:ext uri="{9D8B030D-6E8A-4147-A177-3AD203B41FA5}">
                      <a16:colId xmlns:a16="http://schemas.microsoft.com/office/drawing/2014/main" val="20001"/>
                    </a:ext>
                  </a:extLst>
                </a:gridCol>
                <a:gridCol w="943045">
                  <a:extLst>
                    <a:ext uri="{9D8B030D-6E8A-4147-A177-3AD203B41FA5}">
                      <a16:colId xmlns:a16="http://schemas.microsoft.com/office/drawing/2014/main" val="20002"/>
                    </a:ext>
                  </a:extLst>
                </a:gridCol>
                <a:gridCol w="880189">
                  <a:extLst>
                    <a:ext uri="{9D8B030D-6E8A-4147-A177-3AD203B41FA5}">
                      <a16:colId xmlns:a16="http://schemas.microsoft.com/office/drawing/2014/main" val="20003"/>
                    </a:ext>
                  </a:extLst>
                </a:gridCol>
                <a:gridCol w="782240">
                  <a:extLst>
                    <a:ext uri="{9D8B030D-6E8A-4147-A177-3AD203B41FA5}">
                      <a16:colId xmlns:a16="http://schemas.microsoft.com/office/drawing/2014/main" val="2715122471"/>
                    </a:ext>
                  </a:extLst>
                </a:gridCol>
                <a:gridCol w="782240">
                  <a:extLst>
                    <a:ext uri="{9D8B030D-6E8A-4147-A177-3AD203B41FA5}">
                      <a16:colId xmlns:a16="http://schemas.microsoft.com/office/drawing/2014/main" val="845479596"/>
                    </a:ext>
                  </a:extLst>
                </a:gridCol>
                <a:gridCol w="778956">
                  <a:extLst>
                    <a:ext uri="{9D8B030D-6E8A-4147-A177-3AD203B41FA5}">
                      <a16:colId xmlns:a16="http://schemas.microsoft.com/office/drawing/2014/main" val="4124499730"/>
                    </a:ext>
                  </a:extLst>
                </a:gridCol>
                <a:gridCol w="681008">
                  <a:extLst>
                    <a:ext uri="{9D8B030D-6E8A-4147-A177-3AD203B41FA5}">
                      <a16:colId xmlns:a16="http://schemas.microsoft.com/office/drawing/2014/main" val="1206646180"/>
                    </a:ext>
                  </a:extLst>
                </a:gridCol>
                <a:gridCol w="681008">
                  <a:extLst>
                    <a:ext uri="{9D8B030D-6E8A-4147-A177-3AD203B41FA5}">
                      <a16:colId xmlns:a16="http://schemas.microsoft.com/office/drawing/2014/main" val="1676208678"/>
                    </a:ext>
                  </a:extLst>
                </a:gridCol>
              </a:tblGrid>
              <a:tr h="189038">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gridSpan="3">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gridSpan="3">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189038">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a:rPr>
                        <a:t>JUL</a:t>
                      </a:r>
                      <a:endParaRPr lang="en-US" sz="1400" b="1" i="0" u="none" strike="noStrike" dirty="0">
                        <a:solidFill>
                          <a:schemeClr val="tx2"/>
                        </a:solidFill>
                        <a:effectLst/>
                        <a:latin typeface="Tw Cen MT"/>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a:ea typeface="Verdana" panose="020B0604030504040204" pitchFamily="34" charset="0"/>
                        </a:rPr>
                        <a:t>AGS</a:t>
                      </a:r>
                    </a:p>
                  </a:txBody>
                  <a:tcPr marL="0" marR="0" marT="0" marB="0" anchor="ctr"/>
                </a:tc>
                <a:tc>
                  <a:txBody>
                    <a:bodyPr/>
                    <a:lstStyle/>
                    <a:p>
                      <a:pPr algn="ctr" fontAlgn="ctr"/>
                      <a:r>
                        <a:rPr lang="en-US" sz="1400" b="1" i="0" u="none" strike="noStrike" dirty="0">
                          <a:solidFill>
                            <a:schemeClr val="tx2"/>
                          </a:solidFill>
                          <a:effectLst/>
                          <a:latin typeface="Tw Cen MT"/>
                          <a:ea typeface="Verdana" panose="020B0604030504040204" pitchFamily="34" charset="0"/>
                        </a:rPr>
                        <a:t>SEP</a:t>
                      </a:r>
                    </a:p>
                  </a:txBody>
                  <a:tcPr marL="0" marR="0" marT="0" marB="0" anchor="ctr"/>
                </a:tc>
                <a:tc>
                  <a:txBody>
                    <a:bodyPr/>
                    <a:lstStyle/>
                    <a:p>
                      <a:pPr algn="ctr" fontAlgn="ctr"/>
                      <a:r>
                        <a:rPr lang="en-US" sz="1400" b="1" u="none" strike="noStrike" dirty="0">
                          <a:effectLst/>
                          <a:latin typeface="Tw Cen MT" panose="020B0602020104020603" pitchFamily="34" charset="0"/>
                        </a:rPr>
                        <a:t>JUL</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AGS</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SEP</a:t>
                      </a:r>
                    </a:p>
                  </a:txBody>
                  <a:tcPr marL="0" marR="0" marT="0" marB="0" anchor="ctr"/>
                </a:tc>
                <a:extLst>
                  <a:ext uri="{0D108BD9-81ED-4DB2-BD59-A6C34878D82A}">
                    <a16:rowId xmlns:a16="http://schemas.microsoft.com/office/drawing/2014/main" val="10001"/>
                  </a:ext>
                </a:extLst>
              </a:tr>
              <a:tr h="620121">
                <a:tc>
                  <a:txBody>
                    <a:bodyPr/>
                    <a:lstStyle/>
                    <a:p>
                      <a:pPr algn="ctr" fontAlgn="ctr"/>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marL="339725" marR="0" indent="-222250" algn="l" rtl="0" eaLnBrk="1" fontAlgn="t" latinLnBrk="0" hangingPunct="1">
                        <a:lnSpc>
                          <a:spcPct val="100000"/>
                        </a:lnSpc>
                        <a:spcBef>
                          <a:spcPts val="0"/>
                        </a:spcBef>
                        <a:spcAft>
                          <a:spcPts val="0"/>
                        </a:spcAft>
                        <a:buClrTx/>
                        <a:buSzTx/>
                        <a:buFontTx/>
                        <a:buNone/>
                      </a:pPr>
                      <a:r>
                        <a:rPr lang="en-US" sz="1400" u="none" strike="noStrike" dirty="0">
                          <a:effectLst/>
                          <a:latin typeface="Tw Cen MT"/>
                        </a:rPr>
                        <a:t>a.</a:t>
                      </a:r>
                      <a:r>
                        <a:rPr lang="en-US" sz="1400" u="none" strike="noStrike" baseline="0" dirty="0">
                          <a:effectLst/>
                          <a:latin typeface="Tw Cen MT"/>
                        </a:rPr>
                        <a:t> </a:t>
                      </a:r>
                      <a:r>
                        <a:rPr lang="en-US" sz="1400" u="none" strike="noStrike" dirty="0">
                          <a:effectLst/>
                          <a:latin typeface="Tw Cen MT"/>
                        </a:rPr>
                        <a:t>Waktu </a:t>
                      </a:r>
                      <a:r>
                        <a:rPr lang="en-US" sz="1400" u="none" strike="noStrike" dirty="0" err="1">
                          <a:effectLst/>
                          <a:latin typeface="Tw Cen MT"/>
                        </a:rPr>
                        <a:t>Tunggu</a:t>
                      </a:r>
                      <a:r>
                        <a:rPr lang="en-US" sz="1400" u="none" strike="noStrike" dirty="0">
                          <a:effectLst/>
                          <a:latin typeface="Tw Cen MT"/>
                        </a:rPr>
                        <a:t> </a:t>
                      </a:r>
                      <a:r>
                        <a:rPr lang="en-US" sz="1400" u="none" strike="noStrike" dirty="0" err="1">
                          <a:effectLst/>
                          <a:latin typeface="Tw Cen MT"/>
                        </a:rPr>
                        <a:t>Pelayanan</a:t>
                      </a:r>
                      <a:r>
                        <a:rPr lang="en-US" sz="1400" u="none" strike="noStrike" dirty="0">
                          <a:effectLst/>
                          <a:latin typeface="Tw Cen MT"/>
                        </a:rPr>
                        <a:t> </a:t>
                      </a:r>
                      <a:r>
                        <a:rPr lang="en-US" sz="1400" u="none" strike="noStrike" dirty="0" err="1">
                          <a:effectLst/>
                          <a:latin typeface="Tw Cen MT"/>
                        </a:rPr>
                        <a:t>Obat</a:t>
                      </a:r>
                      <a:r>
                        <a:rPr lang="en-US" sz="1400" u="none" strike="noStrike" dirty="0">
                          <a:effectLst/>
                          <a:latin typeface="Tw Cen MT"/>
                        </a:rPr>
                        <a:t> </a:t>
                      </a:r>
                      <a:r>
                        <a:rPr lang="en-US" sz="1400" u="none" strike="noStrike" dirty="0" err="1">
                          <a:effectLst/>
                          <a:latin typeface="Tw Cen MT"/>
                        </a:rPr>
                        <a:t>Jadi</a:t>
                      </a:r>
                      <a:r>
                        <a:rPr lang="en-US" sz="1400" u="none" strike="noStrike" dirty="0">
                          <a:effectLst/>
                          <a:latin typeface="Tw Cen MT"/>
                        </a:rPr>
                        <a:t>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rowSpan="2">
                  <a:txBody>
                    <a:bodyPr/>
                    <a:lstStyle/>
                    <a:p>
                      <a:pPr algn="ctr" fontAlgn="ctr"/>
                      <a:r>
                        <a:rPr lang="en-US" sz="1400" u="none" strike="noStrike" dirty="0">
                          <a:effectLst/>
                          <a:latin typeface="Tw Cen MT" panose="020B0602020104020603" pitchFamily="34" charset="0"/>
                        </a:rPr>
                        <a:t>≤ 30 </a:t>
                      </a:r>
                      <a:r>
                        <a:rPr lang="en-US" sz="1400" u="none" strike="noStrike" dirty="0" err="1">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id-ID" sz="1400" u="none" strike="noStrike" dirty="0">
                          <a:effectLst/>
                          <a:latin typeface="Tw Cen MT" panose="020B0602020104020603" pitchFamily="34" charset="0"/>
                        </a:rPr>
                        <a:t> 14 </a:t>
                      </a:r>
                      <a:endParaRPr lang="en-US" sz="1400" u="none" strike="noStrike" dirty="0">
                        <a:effectLst/>
                        <a:latin typeface="Tw Cen MT" panose="020B0602020104020603" pitchFamily="34" charset="0"/>
                      </a:endParaRPr>
                    </a:p>
                    <a:p>
                      <a:pPr algn="ctr" fontAlgn="t"/>
                      <a:r>
                        <a:rPr lang="id-ID" sz="1400" u="none" strike="noStrike" dirty="0">
                          <a:effectLst/>
                          <a:latin typeface="Tw Cen MT" panose="020B0602020104020603" pitchFamily="34" charset="0"/>
                        </a:rPr>
                        <a:t>Menit </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id-ID" sz="1400" u="none" strike="noStrike" dirty="0">
                          <a:effectLst/>
                          <a:latin typeface="Tw Cen MT" panose="020B0602020104020603" pitchFamily="34" charset="0"/>
                        </a:rPr>
                        <a:t> 14 </a:t>
                      </a:r>
                      <a:endParaRPr lang="en-US" sz="1400" u="none" strike="noStrike" dirty="0">
                        <a:effectLst/>
                        <a:latin typeface="Tw Cen MT" panose="020B0602020104020603" pitchFamily="34" charset="0"/>
                      </a:endParaRPr>
                    </a:p>
                    <a:p>
                      <a:pPr algn="ctr" fontAlgn="t"/>
                      <a:r>
                        <a:rPr lang="id-ID" sz="1400" u="none" strike="noStrike" dirty="0">
                          <a:effectLst/>
                          <a:latin typeface="Tw Cen MT" panose="020B0602020104020603" pitchFamily="34" charset="0"/>
                        </a:rPr>
                        <a:t>Menit </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id-ID" sz="1400" u="none" strike="noStrike" dirty="0">
                          <a:effectLst/>
                          <a:latin typeface="Tw Cen MT" panose="020B0602020104020603" pitchFamily="34" charset="0"/>
                        </a:rPr>
                        <a:t> 14 </a:t>
                      </a:r>
                      <a:endParaRPr lang="en-US" sz="1400" u="none" strike="noStrike" dirty="0">
                        <a:effectLst/>
                        <a:latin typeface="Tw Cen MT" panose="020B0602020104020603" pitchFamily="34" charset="0"/>
                      </a:endParaRPr>
                    </a:p>
                    <a:p>
                      <a:pPr algn="ctr" fontAlgn="t"/>
                      <a:r>
                        <a:rPr lang="id-ID" sz="1400" u="none" strike="noStrike" dirty="0">
                          <a:effectLst/>
                          <a:latin typeface="Tw Cen MT" panose="020B0602020104020603" pitchFamily="34" charset="0"/>
                        </a:rPr>
                        <a:t>Menit </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2"/>
                  </a:ext>
                </a:extLst>
              </a:tr>
              <a:tr h="465091">
                <a:tc>
                  <a:txBody>
                    <a:bodyPr/>
                    <a:lstStyle/>
                    <a:p>
                      <a:endParaRPr lang="en-US" sz="1400" dirty="0">
                        <a:solidFill>
                          <a:schemeClr val="tx1"/>
                        </a:solidFill>
                        <a:latin typeface="Tw Cen MT" panose="020B0602020104020603" pitchFamily="34" charset="0"/>
                        <a:ea typeface="Verdana" panose="020B0604030504040204" pitchFamily="34" charset="0"/>
                      </a:endParaRPr>
                    </a:p>
                  </a:txBody>
                  <a:tcPr marL="0" marR="0" marT="0" marB="0" anchor="ctr"/>
                </a:tc>
                <a:tc>
                  <a:txBody>
                    <a:bodyPr/>
                    <a:lstStyle/>
                    <a:p>
                      <a:pPr marL="280670" indent="-163195" algn="l" fontAlgn="ctr"/>
                      <a:r>
                        <a:rPr lang="en-US" sz="1400" u="none" strike="noStrike" dirty="0">
                          <a:effectLst/>
                          <a:latin typeface="Tw Cen MT"/>
                        </a:rPr>
                        <a:t>b. Waktu </a:t>
                      </a:r>
                      <a:r>
                        <a:rPr lang="en-US" sz="1400" u="none" strike="noStrike" dirty="0" err="1">
                          <a:effectLst/>
                          <a:latin typeface="Tw Cen MT"/>
                        </a:rPr>
                        <a:t>Tunggu</a:t>
                      </a:r>
                      <a:r>
                        <a:rPr lang="en-US" sz="1400" u="none" strike="noStrike" dirty="0">
                          <a:effectLst/>
                          <a:latin typeface="Tw Cen MT"/>
                        </a:rPr>
                        <a:t> </a:t>
                      </a:r>
                      <a:r>
                        <a:rPr lang="en-US" sz="1400" u="none" strike="noStrike" dirty="0" err="1">
                          <a:effectLst/>
                          <a:latin typeface="Tw Cen MT"/>
                        </a:rPr>
                        <a:t>Pelayanan</a:t>
                      </a:r>
                      <a:r>
                        <a:rPr lang="en-US" sz="1400" u="none" strike="noStrike" dirty="0">
                          <a:effectLst/>
                          <a:latin typeface="Tw Cen MT"/>
                        </a:rPr>
                        <a:t> </a:t>
                      </a:r>
                      <a:r>
                        <a:rPr lang="en-US" sz="1400" u="none" strike="noStrike" dirty="0" err="1">
                          <a:effectLst/>
                          <a:latin typeface="Tw Cen MT"/>
                        </a:rPr>
                        <a:t>Obat</a:t>
                      </a:r>
                      <a:r>
                        <a:rPr lang="en-US" sz="1400" u="none" strike="noStrike" dirty="0">
                          <a:effectLst/>
                          <a:latin typeface="Tw Cen MT"/>
                        </a:rPr>
                        <a:t>  </a:t>
                      </a:r>
                      <a:r>
                        <a:rPr lang="en-US" sz="1400" u="none" strike="noStrike" dirty="0" err="1">
                          <a:effectLst/>
                          <a:latin typeface="Tw Cen MT"/>
                        </a:rPr>
                        <a:t>Racikan</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vMerge="1">
                  <a:txBody>
                    <a:bodyPr/>
                    <a:lstStyle/>
                    <a:p>
                      <a:endParaRPr lang="en-US"/>
                    </a:p>
                  </a:txBody>
                  <a:tcPr/>
                </a:tc>
                <a:tc>
                  <a:txBody>
                    <a:bodyPr/>
                    <a:lstStyle/>
                    <a:p>
                      <a:pPr algn="ctr" fontAlgn="t"/>
                      <a:r>
                        <a:rPr lang="id-ID" sz="1400" u="none" strike="noStrike" dirty="0">
                          <a:effectLst/>
                          <a:latin typeface="Tw Cen MT" panose="020B0602020104020603" pitchFamily="34" charset="0"/>
                        </a:rPr>
                        <a:t> 28 </a:t>
                      </a:r>
                      <a:endParaRPr lang="en-US" sz="1400" u="none" strike="noStrike" dirty="0">
                        <a:effectLst/>
                        <a:latin typeface="Tw Cen MT" panose="020B0602020104020603" pitchFamily="34" charset="0"/>
                      </a:endParaRPr>
                    </a:p>
                    <a:p>
                      <a:pPr algn="ctr" fontAlgn="t"/>
                      <a:r>
                        <a:rPr lang="id-ID" sz="1400" u="none" strike="noStrike" dirty="0">
                          <a:effectLst/>
                          <a:latin typeface="Tw Cen MT" panose="020B0602020104020603" pitchFamily="34" charset="0"/>
                        </a:rPr>
                        <a:t>Menit </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id-ID" sz="1400" u="none" strike="noStrike" dirty="0">
                          <a:effectLst/>
                          <a:latin typeface="Tw Cen MT" panose="020B0602020104020603" pitchFamily="34" charset="0"/>
                        </a:rPr>
                        <a:t> 28 </a:t>
                      </a:r>
                      <a:endParaRPr lang="en-US" sz="1400" u="none" strike="noStrike" dirty="0">
                        <a:effectLst/>
                        <a:latin typeface="Tw Cen MT" panose="020B0602020104020603" pitchFamily="34" charset="0"/>
                      </a:endParaRPr>
                    </a:p>
                    <a:p>
                      <a:pPr algn="ctr" fontAlgn="t"/>
                      <a:r>
                        <a:rPr lang="id-ID" sz="1400" u="none" strike="noStrike" dirty="0">
                          <a:effectLst/>
                          <a:latin typeface="Tw Cen MT" panose="020B0602020104020603" pitchFamily="34" charset="0"/>
                        </a:rPr>
                        <a:t>Menit </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id-ID" sz="1400" u="none" strike="noStrike" dirty="0">
                          <a:effectLst/>
                          <a:latin typeface="Tw Cen MT" panose="020B0602020104020603" pitchFamily="34" charset="0"/>
                        </a:rPr>
                        <a:t> 28 </a:t>
                      </a:r>
                      <a:endParaRPr lang="en-US" sz="1400" u="none" strike="noStrike" dirty="0">
                        <a:effectLst/>
                        <a:latin typeface="Tw Cen MT" panose="020B0602020104020603" pitchFamily="34" charset="0"/>
                      </a:endParaRPr>
                    </a:p>
                    <a:p>
                      <a:pPr algn="ctr" fontAlgn="t"/>
                      <a:r>
                        <a:rPr lang="id-ID" sz="1400" u="none" strike="noStrike" dirty="0">
                          <a:effectLst/>
                          <a:latin typeface="Tw Cen MT" panose="020B0602020104020603" pitchFamily="34" charset="0"/>
                        </a:rPr>
                        <a:t>Menit </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4"/>
                  </a:ext>
                </a:extLst>
              </a:tr>
              <a:tr h="465091">
                <a:tc>
                  <a:txBody>
                    <a:bodyPr/>
                    <a:lstStyle/>
                    <a:p>
                      <a:pPr algn="ctr" fontAlgn="ctr"/>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l" fontAlgn="ctr"/>
                      <a:r>
                        <a:rPr lang="en-US" sz="1400" u="none" strike="noStrike" dirty="0" err="1">
                          <a:effectLst/>
                          <a:latin typeface="Tw Cen MT"/>
                        </a:rPr>
                        <a:t>Tidak</a:t>
                      </a:r>
                      <a:r>
                        <a:rPr lang="en-US" sz="1400" u="none" strike="noStrike" dirty="0">
                          <a:effectLst/>
                          <a:latin typeface="Tw Cen MT"/>
                        </a:rPr>
                        <a:t> </a:t>
                      </a:r>
                      <a:r>
                        <a:rPr lang="en-US" sz="1400" u="none" strike="noStrike" dirty="0" err="1">
                          <a:effectLst/>
                          <a:latin typeface="Tw Cen MT"/>
                        </a:rPr>
                        <a:t>Adanya</a:t>
                      </a:r>
                      <a:r>
                        <a:rPr lang="en-US" sz="1400" u="none" strike="noStrike" dirty="0">
                          <a:effectLst/>
                          <a:latin typeface="Tw Cen MT"/>
                        </a:rPr>
                        <a:t> </a:t>
                      </a:r>
                      <a:r>
                        <a:rPr lang="en-US" sz="1400" u="none" strike="noStrike" dirty="0" err="1">
                          <a:effectLst/>
                          <a:latin typeface="Tw Cen MT"/>
                        </a:rPr>
                        <a:t>Kesalahan</a:t>
                      </a:r>
                      <a:r>
                        <a:rPr lang="en-US" sz="1400" u="none" strike="noStrike" dirty="0">
                          <a:effectLst/>
                          <a:latin typeface="Tw Cen MT"/>
                        </a:rPr>
                        <a:t> </a:t>
                      </a:r>
                      <a:r>
                        <a:rPr lang="en-US" sz="1400" u="none" strike="noStrike" dirty="0" err="1">
                          <a:effectLst/>
                          <a:latin typeface="Tw Cen MT"/>
                        </a:rPr>
                        <a:t>Pemberian</a:t>
                      </a:r>
                      <a:r>
                        <a:rPr lang="en-US" sz="1400" u="none" strike="noStrike" dirty="0">
                          <a:effectLst/>
                          <a:latin typeface="Tw Cen MT"/>
                        </a:rPr>
                        <a:t> </a:t>
                      </a:r>
                      <a:r>
                        <a:rPr lang="en-US" sz="1400" u="none" strike="noStrike" dirty="0" err="1">
                          <a:effectLst/>
                          <a:latin typeface="Tw Cen MT"/>
                        </a:rPr>
                        <a:t>Obat</a:t>
                      </a:r>
                      <a:endParaRPr lang="en-US" sz="14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ea typeface="Verdana" panose="020B0604030504040204"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ea typeface="Verdana" panose="020B0604030504040204"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5"/>
                  </a:ext>
                </a:extLst>
              </a:tr>
              <a:tr h="310061">
                <a:tc>
                  <a:txBody>
                    <a:bodyPr/>
                    <a:lstStyle/>
                    <a:p>
                      <a:pPr algn="ctr" fontAlgn="ctr"/>
                      <a:r>
                        <a:rPr lang="en-US" sz="1400" u="none" strike="noStrike" dirty="0">
                          <a:solidFill>
                            <a:schemeClr val="tx1"/>
                          </a:solidFill>
                          <a:effectLst/>
                          <a:latin typeface="Tw Cen MT"/>
                        </a:rPr>
                        <a:t>3.</a:t>
                      </a:r>
                      <a:endParaRPr lang="en-US" sz="1400" b="0" i="0" u="none" strike="noStrike" dirty="0">
                        <a:solidFill>
                          <a:schemeClr val="tx1"/>
                        </a:solidFill>
                        <a:effectLst/>
                        <a:latin typeface="Tw Cen MT"/>
                        <a:ea typeface="Verdana" panose="020B0604030504040204" pitchFamily="34" charset="0"/>
                      </a:endParaRPr>
                    </a:p>
                  </a:txBody>
                  <a:tcPr marL="0" marR="0" marT="0" marB="0" anchor="ctr"/>
                </a:tc>
                <a:tc>
                  <a:txBody>
                    <a:bodyPr/>
                    <a:lstStyle/>
                    <a:p>
                      <a:pPr algn="l" fontAlgn="ctr"/>
                      <a:r>
                        <a:rPr lang="en-US" sz="1400" u="none" strike="noStrike" dirty="0" err="1">
                          <a:effectLst/>
                          <a:latin typeface="Tw Cen MT"/>
                        </a:rPr>
                        <a:t>Kepuasan</a:t>
                      </a:r>
                      <a:r>
                        <a:rPr lang="en-US" sz="1400" u="none" strike="noStrike" dirty="0">
                          <a:effectLst/>
                          <a:latin typeface="Tw Cen MT"/>
                        </a:rPr>
                        <a:t> </a:t>
                      </a:r>
                      <a:r>
                        <a:rPr lang="en-US" sz="1400" u="none" strike="noStrike" dirty="0" err="1">
                          <a:effectLst/>
                          <a:latin typeface="Tw Cen MT"/>
                        </a:rPr>
                        <a:t>Pelanggan</a:t>
                      </a:r>
                      <a:endParaRPr lang="en-US" sz="14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a:rPr>
                        <a:t>≥ 80 %</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t"/>
                      <a:r>
                        <a:rPr lang="id-ID" sz="1400" u="none" strike="noStrike" dirty="0">
                          <a:effectLst/>
                          <a:latin typeface="Tw Cen MT" panose="020B0602020104020603" pitchFamily="34" charset="0"/>
                        </a:rPr>
                        <a:t>-</a:t>
                      </a:r>
                    </a:p>
                  </a:txBody>
                  <a:tcPr marL="0" marR="0" marT="0" marB="0" anchor="ctr"/>
                </a:tc>
                <a:tc>
                  <a:txBody>
                    <a:bodyPr/>
                    <a:lstStyle/>
                    <a:p>
                      <a:pPr algn="ctr" fontAlgn="t"/>
                      <a:r>
                        <a:rPr lang="id-ID" sz="1400" u="none" strike="noStrike" dirty="0">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en-US" sz="1400" b="0" i="0" u="none" strike="noStrike" dirty="0">
                          <a:solidFill>
                            <a:srgbClr val="000000"/>
                          </a:solidFill>
                          <a:effectLst/>
                          <a:latin typeface="Tw Cen MT" panose="020B0602020104020603" pitchFamily="34" charset="0"/>
                          <a:ea typeface="Verdana" panose="020B0604030504040204" pitchFamily="34" charset="0"/>
                        </a:rPr>
                        <a:t>81,67%</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extLst>
                  <a:ext uri="{0D108BD9-81ED-4DB2-BD59-A6C34878D82A}">
                    <a16:rowId xmlns:a16="http://schemas.microsoft.com/office/drawing/2014/main" val="10006"/>
                  </a:ext>
                </a:extLst>
              </a:tr>
              <a:tr h="310061">
                <a:tc>
                  <a:txBody>
                    <a:bodyPr/>
                    <a:lstStyle/>
                    <a:p>
                      <a:pPr algn="ctr" fontAlgn="ctr"/>
                      <a:r>
                        <a:rPr lang="en-US" sz="1400" u="none" strike="noStrike" dirty="0">
                          <a:solidFill>
                            <a:schemeClr val="tx1"/>
                          </a:solidFill>
                          <a:effectLst/>
                          <a:latin typeface="Tw Cen MT"/>
                        </a:rPr>
                        <a:t>4.</a:t>
                      </a:r>
                      <a:endParaRPr lang="en-US" sz="1400" b="0" i="0" u="none" strike="noStrike" dirty="0">
                        <a:solidFill>
                          <a:schemeClr val="tx1"/>
                        </a:solidFill>
                        <a:effectLst/>
                        <a:latin typeface="Tw Cen MT"/>
                        <a:ea typeface="Verdana" panose="020B0604030504040204" pitchFamily="34" charset="0"/>
                      </a:endParaRPr>
                    </a:p>
                  </a:txBody>
                  <a:tcPr marL="0" marR="0" marT="0" marB="0" anchor="ctr"/>
                </a:tc>
                <a:tc>
                  <a:txBody>
                    <a:bodyPr/>
                    <a:lstStyle/>
                    <a:p>
                      <a:pPr algn="just" fontAlgn="t"/>
                      <a:r>
                        <a:rPr lang="en-US" sz="1400" u="none" strike="noStrike" dirty="0" err="1">
                          <a:effectLst/>
                          <a:latin typeface="Tw Cen MT"/>
                        </a:rPr>
                        <a:t>Penulisan</a:t>
                      </a:r>
                      <a:r>
                        <a:rPr lang="en-US" sz="1400" u="none" strike="noStrike" dirty="0">
                          <a:effectLst/>
                          <a:latin typeface="Tw Cen MT"/>
                        </a:rPr>
                        <a:t> </a:t>
                      </a:r>
                      <a:r>
                        <a:rPr lang="en-US" sz="1400" u="none" strike="noStrike" dirty="0" err="1">
                          <a:effectLst/>
                          <a:latin typeface="Tw Cen MT"/>
                        </a:rPr>
                        <a:t>Resep</a:t>
                      </a:r>
                      <a:r>
                        <a:rPr lang="en-US" sz="1400" u="none" strike="noStrike" dirty="0">
                          <a:effectLst/>
                          <a:latin typeface="Tw Cen MT"/>
                        </a:rPr>
                        <a:t> </a:t>
                      </a:r>
                      <a:r>
                        <a:rPr lang="en-US" sz="1400" u="none" strike="noStrike" dirty="0" err="1">
                          <a:effectLst/>
                          <a:latin typeface="Tw Cen MT"/>
                        </a:rPr>
                        <a:t>Sesuai</a:t>
                      </a:r>
                      <a:r>
                        <a:rPr lang="en-US" sz="1400" u="none" strike="noStrike" dirty="0">
                          <a:effectLst/>
                          <a:latin typeface="Tw Cen MT"/>
                        </a:rPr>
                        <a:t> </a:t>
                      </a:r>
                      <a:r>
                        <a:rPr lang="en-US" sz="1400" u="none" strike="noStrike" dirty="0" err="1">
                          <a:effectLst/>
                          <a:latin typeface="Tw Cen MT"/>
                        </a:rPr>
                        <a:t>Formularium</a:t>
                      </a:r>
                      <a:endParaRPr lang="en-US" sz="14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a:rPr>
                        <a:t>100%</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27865124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50280CA-8451-4524-B7CE-7B81E3428D7A}"/>
              </a:ext>
            </a:extLst>
          </p:cNvPr>
          <p:cNvGraphicFramePr>
            <a:graphicFrameLocks noGrp="1"/>
          </p:cNvGraphicFramePr>
          <p:nvPr/>
        </p:nvGraphicFramePr>
        <p:xfrm>
          <a:off x="479422" y="739309"/>
          <a:ext cx="11233150" cy="2087201"/>
        </p:xfrm>
        <a:graphic>
          <a:graphicData uri="http://schemas.openxmlformats.org/drawingml/2006/table">
            <a:tbl>
              <a:tblPr firstRow="1" firstCol="1" bandRow="1">
                <a:tableStyleId>{93296810-A885-4BE3-A3E7-6D5BEEA58F35}</a:tableStyleId>
              </a:tblPr>
              <a:tblGrid>
                <a:gridCol w="437593">
                  <a:extLst>
                    <a:ext uri="{9D8B030D-6E8A-4147-A177-3AD203B41FA5}">
                      <a16:colId xmlns:a16="http://schemas.microsoft.com/office/drawing/2014/main" val="20000"/>
                    </a:ext>
                  </a:extLst>
                </a:gridCol>
                <a:gridCol w="2237680">
                  <a:extLst>
                    <a:ext uri="{9D8B030D-6E8A-4147-A177-3AD203B41FA5}">
                      <a16:colId xmlns:a16="http://schemas.microsoft.com/office/drawing/2014/main" val="20001"/>
                    </a:ext>
                  </a:extLst>
                </a:gridCol>
                <a:gridCol w="858461">
                  <a:extLst>
                    <a:ext uri="{9D8B030D-6E8A-4147-A177-3AD203B41FA5}">
                      <a16:colId xmlns:a16="http://schemas.microsoft.com/office/drawing/2014/main" val="20002"/>
                    </a:ext>
                  </a:extLst>
                </a:gridCol>
                <a:gridCol w="573062">
                  <a:extLst>
                    <a:ext uri="{9D8B030D-6E8A-4147-A177-3AD203B41FA5}">
                      <a16:colId xmlns:a16="http://schemas.microsoft.com/office/drawing/2014/main" val="20003"/>
                    </a:ext>
                  </a:extLst>
                </a:gridCol>
                <a:gridCol w="590364">
                  <a:extLst>
                    <a:ext uri="{9D8B030D-6E8A-4147-A177-3AD203B41FA5}">
                      <a16:colId xmlns:a16="http://schemas.microsoft.com/office/drawing/2014/main" val="1411655609"/>
                    </a:ext>
                  </a:extLst>
                </a:gridCol>
                <a:gridCol w="653599">
                  <a:extLst>
                    <a:ext uri="{9D8B030D-6E8A-4147-A177-3AD203B41FA5}">
                      <a16:colId xmlns:a16="http://schemas.microsoft.com/office/drawing/2014/main" val="3758570744"/>
                    </a:ext>
                  </a:extLst>
                </a:gridCol>
                <a:gridCol w="653599">
                  <a:extLst>
                    <a:ext uri="{9D8B030D-6E8A-4147-A177-3AD203B41FA5}">
                      <a16:colId xmlns:a16="http://schemas.microsoft.com/office/drawing/2014/main" val="50855709"/>
                    </a:ext>
                  </a:extLst>
                </a:gridCol>
                <a:gridCol w="653599">
                  <a:extLst>
                    <a:ext uri="{9D8B030D-6E8A-4147-A177-3AD203B41FA5}">
                      <a16:colId xmlns:a16="http://schemas.microsoft.com/office/drawing/2014/main" val="2216766193"/>
                    </a:ext>
                  </a:extLst>
                </a:gridCol>
                <a:gridCol w="653599">
                  <a:extLst>
                    <a:ext uri="{9D8B030D-6E8A-4147-A177-3AD203B41FA5}">
                      <a16:colId xmlns:a16="http://schemas.microsoft.com/office/drawing/2014/main" val="1258899685"/>
                    </a:ext>
                  </a:extLst>
                </a:gridCol>
                <a:gridCol w="653599">
                  <a:extLst>
                    <a:ext uri="{9D8B030D-6E8A-4147-A177-3AD203B41FA5}">
                      <a16:colId xmlns:a16="http://schemas.microsoft.com/office/drawing/2014/main" val="3752571140"/>
                    </a:ext>
                  </a:extLst>
                </a:gridCol>
                <a:gridCol w="653599">
                  <a:extLst>
                    <a:ext uri="{9D8B030D-6E8A-4147-A177-3AD203B41FA5}">
                      <a16:colId xmlns:a16="http://schemas.microsoft.com/office/drawing/2014/main" val="1439119538"/>
                    </a:ext>
                  </a:extLst>
                </a:gridCol>
                <a:gridCol w="653599">
                  <a:extLst>
                    <a:ext uri="{9D8B030D-6E8A-4147-A177-3AD203B41FA5}">
                      <a16:colId xmlns:a16="http://schemas.microsoft.com/office/drawing/2014/main" val="4107665010"/>
                    </a:ext>
                  </a:extLst>
                </a:gridCol>
                <a:gridCol w="653599">
                  <a:extLst>
                    <a:ext uri="{9D8B030D-6E8A-4147-A177-3AD203B41FA5}">
                      <a16:colId xmlns:a16="http://schemas.microsoft.com/office/drawing/2014/main" val="874359717"/>
                    </a:ext>
                  </a:extLst>
                </a:gridCol>
                <a:gridCol w="653599">
                  <a:extLst>
                    <a:ext uri="{9D8B030D-6E8A-4147-A177-3AD203B41FA5}">
                      <a16:colId xmlns:a16="http://schemas.microsoft.com/office/drawing/2014/main" val="2228537220"/>
                    </a:ext>
                  </a:extLst>
                </a:gridCol>
                <a:gridCol w="653599">
                  <a:extLst>
                    <a:ext uri="{9D8B030D-6E8A-4147-A177-3AD203B41FA5}">
                      <a16:colId xmlns:a16="http://schemas.microsoft.com/office/drawing/2014/main" val="41079446"/>
                    </a:ext>
                  </a:extLst>
                </a:gridCol>
              </a:tblGrid>
              <a:tr h="264981">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gridSpan="6">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gridSpan="6">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264981">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a:rPr>
                        <a:t>JAN</a:t>
                      </a:r>
                      <a:endParaRPr lang="en-US" sz="1400" b="1" i="0" u="none" strike="noStrike" dirty="0">
                        <a:solidFill>
                          <a:schemeClr val="tx2"/>
                        </a:solidFill>
                        <a:effectLst/>
                        <a:latin typeface="Tw Cen MT"/>
                      </a:endParaRPr>
                    </a:p>
                  </a:txBody>
                  <a:tcPr marL="0" marR="0" marT="0" marB="0" anchor="ctr"/>
                </a:tc>
                <a:tc>
                  <a:txBody>
                    <a:bodyPr/>
                    <a:lstStyle/>
                    <a:p>
                      <a:pPr algn="ctr" fontAlgn="ctr"/>
                      <a:r>
                        <a:rPr lang="en-US" sz="1400" b="1" i="0" u="none" strike="noStrike" dirty="0">
                          <a:solidFill>
                            <a:schemeClr val="tx2"/>
                          </a:solidFill>
                          <a:effectLst/>
                          <a:latin typeface="Tw Cen MT"/>
                        </a:rPr>
                        <a:t>FEB</a:t>
                      </a:r>
                    </a:p>
                  </a:txBody>
                  <a:tcPr marL="0" marR="0" marT="0" marB="0" anchor="ctr"/>
                </a:tc>
                <a:tc>
                  <a:txBody>
                    <a:bodyPr/>
                    <a:lstStyle/>
                    <a:p>
                      <a:pPr algn="ctr" fontAlgn="ctr"/>
                      <a:r>
                        <a:rPr lang="en-US" sz="1400" b="1" i="0" u="none" strike="noStrike" dirty="0">
                          <a:solidFill>
                            <a:schemeClr val="tx2"/>
                          </a:solidFill>
                          <a:effectLst/>
                          <a:latin typeface="Tw Cen MT"/>
                        </a:rPr>
                        <a:t>MAR</a:t>
                      </a:r>
                    </a:p>
                  </a:txBody>
                  <a:tcPr marL="0" marR="0" marT="0" marB="0" anchor="ctr"/>
                </a:tc>
                <a:tc>
                  <a:txBody>
                    <a:bodyPr/>
                    <a:lstStyle/>
                    <a:p>
                      <a:pPr algn="ctr" fontAlgn="ctr"/>
                      <a:r>
                        <a:rPr lang="en-US" sz="1400" b="1" i="0" u="none" strike="noStrike" dirty="0">
                          <a:solidFill>
                            <a:schemeClr val="tx2"/>
                          </a:solidFill>
                          <a:effectLst/>
                          <a:latin typeface="Tw Cen MT"/>
                        </a:rPr>
                        <a:t>APR</a:t>
                      </a:r>
                    </a:p>
                  </a:txBody>
                  <a:tcPr marL="0" marR="0" marT="0" marB="0" anchor="ctr"/>
                </a:tc>
                <a:tc>
                  <a:txBody>
                    <a:bodyPr/>
                    <a:lstStyle/>
                    <a:p>
                      <a:pPr algn="ctr" fontAlgn="ctr"/>
                      <a:r>
                        <a:rPr lang="en-US" sz="1400" b="1" i="0" u="none" strike="noStrike" dirty="0">
                          <a:solidFill>
                            <a:schemeClr val="tx2"/>
                          </a:solidFill>
                          <a:effectLst/>
                          <a:latin typeface="Tw Cen MT"/>
                        </a:rPr>
                        <a:t>MEI</a:t>
                      </a:r>
                    </a:p>
                  </a:txBody>
                  <a:tcPr marL="0" marR="0" marT="0" marB="0" anchor="ctr"/>
                </a:tc>
                <a:tc>
                  <a:txBody>
                    <a:bodyPr/>
                    <a:lstStyle/>
                    <a:p>
                      <a:pPr algn="ctr" fontAlgn="ctr"/>
                      <a:r>
                        <a:rPr lang="en-US" sz="1400" b="1" i="0" u="none" strike="noStrike" dirty="0">
                          <a:solidFill>
                            <a:schemeClr val="tx2"/>
                          </a:solidFill>
                          <a:effectLst/>
                          <a:latin typeface="Tw Cen MT"/>
                        </a:rPr>
                        <a:t>JUN</a:t>
                      </a:r>
                    </a:p>
                  </a:txBody>
                  <a:tcPr marL="0" marR="0" marT="0" marB="0" anchor="ctr"/>
                </a:tc>
                <a:tc>
                  <a:txBody>
                    <a:bodyPr/>
                    <a:lstStyle/>
                    <a:p>
                      <a:pPr algn="ctr" fontAlgn="ctr"/>
                      <a:r>
                        <a:rPr lang="en-US" sz="1400" b="1" u="none" strike="noStrike" dirty="0">
                          <a:effectLst/>
                          <a:latin typeface="Tw Cen MT"/>
                        </a:rPr>
                        <a:t>JAN</a:t>
                      </a:r>
                      <a:endParaRPr lang="en-US" sz="1400" b="1" i="0" u="none" strike="noStrike" dirty="0">
                        <a:solidFill>
                          <a:schemeClr val="tx2"/>
                        </a:solidFill>
                        <a:effectLst/>
                        <a:latin typeface="Tw Cen MT"/>
                      </a:endParaRPr>
                    </a:p>
                  </a:txBody>
                  <a:tcPr marL="0" marR="0" marT="0" marB="0" anchor="ctr"/>
                </a:tc>
                <a:tc>
                  <a:txBody>
                    <a:bodyPr/>
                    <a:lstStyle/>
                    <a:p>
                      <a:pPr algn="ctr" fontAlgn="ctr"/>
                      <a:r>
                        <a:rPr lang="en-US" sz="1400" b="1" i="0" u="none" strike="noStrike" dirty="0">
                          <a:solidFill>
                            <a:schemeClr val="tx2"/>
                          </a:solidFill>
                          <a:effectLst/>
                          <a:latin typeface="Tw Cen MT"/>
                        </a:rPr>
                        <a:t>FEB</a:t>
                      </a:r>
                    </a:p>
                  </a:txBody>
                  <a:tcPr marL="0" marR="0" marT="0" marB="0" anchor="ctr"/>
                </a:tc>
                <a:tc>
                  <a:txBody>
                    <a:bodyPr/>
                    <a:lstStyle/>
                    <a:p>
                      <a:pPr algn="ctr" fontAlgn="ctr"/>
                      <a:r>
                        <a:rPr lang="en-US" sz="1400" b="1" i="0" u="none" strike="noStrike" dirty="0">
                          <a:solidFill>
                            <a:schemeClr val="tx2"/>
                          </a:solidFill>
                          <a:effectLst/>
                          <a:latin typeface="Tw Cen MT"/>
                        </a:rPr>
                        <a:t>MAR</a:t>
                      </a:r>
                    </a:p>
                  </a:txBody>
                  <a:tcPr marL="0" marR="0" marT="0" marB="0" anchor="ctr"/>
                </a:tc>
                <a:tc>
                  <a:txBody>
                    <a:bodyPr/>
                    <a:lstStyle/>
                    <a:p>
                      <a:pPr algn="ctr" fontAlgn="ctr"/>
                      <a:r>
                        <a:rPr lang="en-US" sz="1400" b="1" i="0" u="none" strike="noStrike" dirty="0">
                          <a:solidFill>
                            <a:schemeClr val="tx2"/>
                          </a:solidFill>
                          <a:effectLst/>
                          <a:latin typeface="Tw Cen MT"/>
                        </a:rPr>
                        <a:t>APR</a:t>
                      </a:r>
                    </a:p>
                  </a:txBody>
                  <a:tcPr marL="0" marR="0" marT="0" marB="0" anchor="ctr"/>
                </a:tc>
                <a:tc>
                  <a:txBody>
                    <a:bodyPr/>
                    <a:lstStyle/>
                    <a:p>
                      <a:pPr algn="ctr" fontAlgn="ctr"/>
                      <a:r>
                        <a:rPr lang="en-US" sz="1400" b="1" i="0" u="none" strike="noStrike" dirty="0">
                          <a:solidFill>
                            <a:schemeClr val="tx2"/>
                          </a:solidFill>
                          <a:effectLst/>
                          <a:latin typeface="Tw Cen MT"/>
                        </a:rPr>
                        <a:t>MEI</a:t>
                      </a:r>
                    </a:p>
                  </a:txBody>
                  <a:tcPr marL="0" marR="0" marT="0" marB="0" anchor="ctr"/>
                </a:tc>
                <a:tc>
                  <a:txBody>
                    <a:bodyPr/>
                    <a:lstStyle/>
                    <a:p>
                      <a:pPr algn="ctr" fontAlgn="ctr"/>
                      <a:r>
                        <a:rPr lang="en-US" sz="1400" b="1" i="0" u="none" strike="noStrike" dirty="0">
                          <a:solidFill>
                            <a:schemeClr val="tx2"/>
                          </a:solidFill>
                          <a:effectLst/>
                          <a:latin typeface="Tw Cen MT"/>
                        </a:rPr>
                        <a:t>JUN</a:t>
                      </a:r>
                    </a:p>
                  </a:txBody>
                  <a:tcPr marL="0" marR="0" marT="0" marB="0" anchor="ctr"/>
                </a:tc>
                <a:extLst>
                  <a:ext uri="{0D108BD9-81ED-4DB2-BD59-A6C34878D82A}">
                    <a16:rowId xmlns:a16="http://schemas.microsoft.com/office/drawing/2014/main" val="10001"/>
                  </a:ext>
                </a:extLst>
              </a:tr>
              <a:tr h="441527">
                <a:tc>
                  <a:txBody>
                    <a:bodyPr/>
                    <a:lstStyle/>
                    <a:p>
                      <a:pPr algn="ctr" fontAlgn="t"/>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ndParaRPr>
                    </a:p>
                  </a:txBody>
                  <a:tcPr marL="0" marR="0" marT="0" marB="0"/>
                </a:tc>
                <a:tc>
                  <a:txBody>
                    <a:bodyPr/>
                    <a:lstStyle/>
                    <a:p>
                      <a:pPr algn="just" fontAlgn="t"/>
                      <a:r>
                        <a:rPr lang="fi-FI" sz="1400" u="none" strike="noStrike" dirty="0" err="1">
                          <a:effectLst/>
                          <a:latin typeface="Tw Cen MT"/>
                        </a:rPr>
                        <a:t>Ketepatan</a:t>
                      </a:r>
                      <a:r>
                        <a:rPr lang="fi-FI" sz="1400" u="none" strike="noStrike" dirty="0">
                          <a:effectLst/>
                          <a:latin typeface="Tw Cen MT"/>
                        </a:rPr>
                        <a:t> </a:t>
                      </a:r>
                      <a:r>
                        <a:rPr lang="fi-FI" sz="1400" u="none" strike="noStrike" dirty="0" err="1">
                          <a:effectLst/>
                          <a:latin typeface="Tw Cen MT"/>
                        </a:rPr>
                        <a:t>Waktu</a:t>
                      </a:r>
                      <a:r>
                        <a:rPr lang="fi-FI" sz="1400" u="none" strike="noStrike" dirty="0">
                          <a:effectLst/>
                          <a:latin typeface="Tw Cen MT"/>
                        </a:rPr>
                        <a:t> </a:t>
                      </a:r>
                      <a:r>
                        <a:rPr lang="fi-FI" sz="1400" u="none" strike="noStrike" dirty="0" err="1">
                          <a:effectLst/>
                          <a:latin typeface="Tw Cen MT"/>
                        </a:rPr>
                        <a:t>Pemberian</a:t>
                      </a:r>
                      <a:r>
                        <a:rPr lang="fi-FI" sz="1400" u="none" strike="noStrike" dirty="0">
                          <a:effectLst/>
                          <a:latin typeface="Tw Cen MT"/>
                        </a:rPr>
                        <a:t> </a:t>
                      </a:r>
                      <a:r>
                        <a:rPr lang="fi-FI" sz="1400" u="none" strike="noStrike" dirty="0" err="1">
                          <a:effectLst/>
                          <a:latin typeface="Tw Cen MT"/>
                        </a:rPr>
                        <a:t>Makanan</a:t>
                      </a:r>
                      <a:r>
                        <a:rPr lang="fi-FI" sz="1400" u="none" strike="noStrike" dirty="0">
                          <a:effectLst/>
                          <a:latin typeface="Tw Cen MT"/>
                        </a:rPr>
                        <a:t> </a:t>
                      </a:r>
                      <a:r>
                        <a:rPr lang="fi-FI" sz="1400" u="none" strike="noStrike" dirty="0" err="1">
                          <a:effectLst/>
                          <a:latin typeface="Tw Cen MT"/>
                        </a:rPr>
                        <a:t>Kepada</a:t>
                      </a:r>
                      <a:r>
                        <a:rPr lang="fi-FI" sz="1400" u="none" strike="noStrike" dirty="0">
                          <a:effectLst/>
                          <a:latin typeface="Tw Cen MT"/>
                        </a:rPr>
                        <a:t> Pasien</a:t>
                      </a:r>
                      <a:endParaRPr lang="fi-FI" sz="1400" b="0" i="0" u="none" strike="noStrike" dirty="0">
                        <a:solidFill>
                          <a:srgbClr val="000000"/>
                        </a:solidFill>
                        <a:effectLst/>
                        <a:latin typeface="Tw Cen MT"/>
                      </a:endParaRPr>
                    </a:p>
                  </a:txBody>
                  <a:tcPr marL="0" marR="0" marT="0" marB="0"/>
                </a:tc>
                <a:tc>
                  <a:txBody>
                    <a:bodyPr/>
                    <a:lstStyle/>
                    <a:p>
                      <a:pPr algn="ctr" fontAlgn="ctr"/>
                      <a:r>
                        <a:rPr lang="en-US" sz="1400" u="none" strike="noStrike" dirty="0">
                          <a:effectLst/>
                          <a:latin typeface="Tw Cen MT"/>
                        </a:rPr>
                        <a:t>≥  90%</a:t>
                      </a:r>
                      <a:endParaRPr lang="en-US" sz="1400" b="0" i="0" u="none" strike="noStrike" dirty="0">
                        <a:solidFill>
                          <a:srgbClr val="000000"/>
                        </a:solidFill>
                        <a:effectLst/>
                        <a:latin typeface="Tw Cen MT"/>
                      </a:endParaRPr>
                    </a:p>
                  </a:txBody>
                  <a:tcPr marL="0" marR="0" marT="0" marB="0" anchor="ctr"/>
                </a:tc>
                <a:tc>
                  <a:txBody>
                    <a:bodyPr/>
                    <a:lstStyle/>
                    <a:p>
                      <a:pPr algn="ctr"/>
                      <a:r>
                        <a:rPr lang="en-US" sz="1400" dirty="0"/>
                        <a:t>100%</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2"/>
                  </a:ext>
                </a:extLst>
              </a:tr>
              <a:tr h="627588">
                <a:tc>
                  <a:txBody>
                    <a:bodyPr/>
                    <a:lstStyle/>
                    <a:p>
                      <a:pPr algn="ctr" fontAlgn="ctr"/>
                      <a:r>
                        <a:rPr lang="en-US" sz="1400" u="none" strike="noStrike" dirty="0">
                          <a:solidFill>
                            <a:schemeClr val="tx1"/>
                          </a:solidFill>
                          <a:effectLst/>
                          <a:latin typeface="Tw Cen MT"/>
                        </a:rPr>
                        <a:t>2.</a:t>
                      </a:r>
                      <a:endParaRPr lang="en-US" sz="1400" b="0" i="0" u="none" strike="noStrike" dirty="0">
                        <a:solidFill>
                          <a:schemeClr val="tx1"/>
                        </a:solidFill>
                        <a:effectLst/>
                        <a:latin typeface="Tw Cen MT"/>
                      </a:endParaRPr>
                    </a:p>
                  </a:txBody>
                  <a:tcPr marL="0" marR="0" marT="0" marB="0" anchor="ctr"/>
                </a:tc>
                <a:tc>
                  <a:txBody>
                    <a:bodyPr/>
                    <a:lstStyle/>
                    <a:p>
                      <a:pPr algn="l" fontAlgn="ctr"/>
                      <a:r>
                        <a:rPr lang="fi-FI" sz="1400" u="none" strike="noStrike" dirty="0" err="1">
                          <a:effectLst/>
                          <a:latin typeface="Tw Cen MT"/>
                        </a:rPr>
                        <a:t>Sisa</a:t>
                      </a:r>
                      <a:r>
                        <a:rPr lang="fi-FI" sz="1400" u="none" strike="noStrike" dirty="0">
                          <a:effectLst/>
                          <a:latin typeface="Tw Cen MT"/>
                        </a:rPr>
                        <a:t> </a:t>
                      </a:r>
                      <a:r>
                        <a:rPr lang="fi-FI" sz="1400" u="none" strike="noStrike" dirty="0" err="1">
                          <a:effectLst/>
                          <a:latin typeface="Tw Cen MT"/>
                        </a:rPr>
                        <a:t>Makanan</a:t>
                      </a:r>
                      <a:r>
                        <a:rPr lang="fi-FI" sz="1400" u="none" strike="noStrike" dirty="0">
                          <a:effectLst/>
                          <a:latin typeface="Tw Cen MT"/>
                        </a:rPr>
                        <a:t> </a:t>
                      </a:r>
                      <a:r>
                        <a:rPr lang="fi-FI" sz="1400" u="none" strike="noStrike" dirty="0" err="1">
                          <a:effectLst/>
                          <a:latin typeface="Tw Cen MT"/>
                        </a:rPr>
                        <a:t>Yang</a:t>
                      </a:r>
                      <a:r>
                        <a:rPr lang="fi-FI" sz="1400" u="none" strike="noStrike" dirty="0">
                          <a:effectLst/>
                          <a:latin typeface="Tw Cen MT"/>
                        </a:rPr>
                        <a:t> </a:t>
                      </a:r>
                      <a:r>
                        <a:rPr lang="fi-FI" sz="1400" u="none" strike="noStrike" dirty="0" err="1">
                          <a:effectLst/>
                          <a:latin typeface="Tw Cen MT"/>
                        </a:rPr>
                        <a:t>Tidak</a:t>
                      </a:r>
                      <a:r>
                        <a:rPr lang="fi-FI" sz="1400" u="none" strike="noStrike" dirty="0">
                          <a:effectLst/>
                          <a:latin typeface="Tw Cen MT"/>
                        </a:rPr>
                        <a:t> </a:t>
                      </a:r>
                      <a:r>
                        <a:rPr lang="fi-FI" sz="1400" u="none" strike="noStrike" dirty="0" err="1">
                          <a:effectLst/>
                          <a:latin typeface="Tw Cen MT"/>
                        </a:rPr>
                        <a:t>Termakan</a:t>
                      </a:r>
                      <a:r>
                        <a:rPr lang="fi-FI" sz="1400" u="none" strike="noStrike" dirty="0">
                          <a:effectLst/>
                          <a:latin typeface="Tw Cen MT"/>
                        </a:rPr>
                        <a:t> </a:t>
                      </a:r>
                      <a:r>
                        <a:rPr lang="fi-FI" sz="1400" u="none" strike="noStrike" dirty="0" err="1">
                          <a:effectLst/>
                          <a:latin typeface="Tw Cen MT"/>
                        </a:rPr>
                        <a:t>Oleh</a:t>
                      </a:r>
                      <a:r>
                        <a:rPr lang="fi-FI" sz="1400" u="none" strike="noStrike" dirty="0">
                          <a:effectLst/>
                          <a:latin typeface="Tw Cen MT"/>
                        </a:rPr>
                        <a:t> Pasien</a:t>
                      </a:r>
                      <a:endParaRPr lang="fi-FI" sz="1400" b="0" i="0" u="none" strike="noStrike" dirty="0">
                        <a:solidFill>
                          <a:srgbClr val="000000"/>
                        </a:solidFill>
                        <a:effectLst/>
                        <a:latin typeface="Tw Cen MT"/>
                      </a:endParaRPr>
                    </a:p>
                  </a:txBody>
                  <a:tcPr marL="0" marR="0" marT="0" marB="0" anchor="ctr"/>
                </a:tc>
                <a:tc>
                  <a:txBody>
                    <a:bodyPr/>
                    <a:lstStyle/>
                    <a:p>
                      <a:pPr algn="ctr" fontAlgn="ctr"/>
                      <a:r>
                        <a:rPr lang="en-US" sz="1400" u="none" strike="noStrike" dirty="0">
                          <a:effectLst/>
                          <a:latin typeface="Tw Cen MT"/>
                        </a:rPr>
                        <a:t>≤ 20%</a:t>
                      </a:r>
                      <a:endParaRPr lang="en-US" sz="1400" b="0" i="0" u="none" strike="noStrike" dirty="0">
                        <a:solidFill>
                          <a:srgbClr val="000000"/>
                        </a:solidFill>
                        <a:effectLst/>
                        <a:latin typeface="Tw Cen MT"/>
                      </a:endParaRPr>
                    </a:p>
                  </a:txBody>
                  <a:tcPr marL="0" marR="0" marT="0" marB="0" anchor="ctr"/>
                </a:tc>
                <a:tc>
                  <a:txBody>
                    <a:bodyPr/>
                    <a:lstStyle/>
                    <a:p>
                      <a:pPr algn="ctr"/>
                      <a:r>
                        <a:rPr lang="en-US" sz="1400" dirty="0"/>
                        <a:t>4.85%</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4.55%</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4.34%</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4.08%</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6.06%</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6.06%</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3"/>
                  </a:ext>
                </a:extLst>
              </a:tr>
              <a:tr h="488124">
                <a:tc>
                  <a:txBody>
                    <a:bodyPr/>
                    <a:lstStyle/>
                    <a:p>
                      <a:pPr algn="ctr" fontAlgn="ctr"/>
                      <a:r>
                        <a:rPr lang="en-US" sz="1400" u="none" strike="noStrike" dirty="0">
                          <a:solidFill>
                            <a:schemeClr val="tx1"/>
                          </a:solidFill>
                          <a:effectLst/>
                          <a:latin typeface="Tw Cen MT"/>
                        </a:rPr>
                        <a:t>3.</a:t>
                      </a:r>
                      <a:endParaRPr lang="en-US" sz="1400" b="0" i="0" u="none" strike="noStrike" dirty="0">
                        <a:solidFill>
                          <a:schemeClr val="tx1"/>
                        </a:solidFill>
                        <a:effectLst/>
                        <a:latin typeface="Tw Cen MT"/>
                      </a:endParaRPr>
                    </a:p>
                  </a:txBody>
                  <a:tcPr marL="0" marR="0" marT="0" marB="0" anchor="ctr"/>
                </a:tc>
                <a:tc>
                  <a:txBody>
                    <a:bodyPr/>
                    <a:lstStyle/>
                    <a:p>
                      <a:pPr algn="l" fontAlgn="ctr"/>
                      <a:r>
                        <a:rPr lang="en-US" sz="1400" u="none" strike="noStrike" dirty="0" err="1">
                          <a:effectLst/>
                          <a:latin typeface="Tw Cen MT"/>
                        </a:rPr>
                        <a:t>Tidak</a:t>
                      </a:r>
                      <a:r>
                        <a:rPr lang="en-US" sz="1400" u="none" strike="noStrike" dirty="0">
                          <a:effectLst/>
                          <a:latin typeface="Tw Cen MT"/>
                        </a:rPr>
                        <a:t> </a:t>
                      </a:r>
                      <a:r>
                        <a:rPr lang="en-US" sz="1400" u="none" strike="noStrike" dirty="0" err="1">
                          <a:effectLst/>
                          <a:latin typeface="Tw Cen MT"/>
                        </a:rPr>
                        <a:t>Adanya</a:t>
                      </a:r>
                      <a:r>
                        <a:rPr lang="en-US" sz="1400" u="none" strike="noStrike" dirty="0">
                          <a:effectLst/>
                          <a:latin typeface="Tw Cen MT"/>
                        </a:rPr>
                        <a:t> </a:t>
                      </a:r>
                      <a:r>
                        <a:rPr lang="en-US" sz="1400" u="none" strike="noStrike" dirty="0" err="1">
                          <a:effectLst/>
                          <a:latin typeface="Tw Cen MT"/>
                        </a:rPr>
                        <a:t>Kejadian</a:t>
                      </a:r>
                      <a:r>
                        <a:rPr lang="en-US" sz="1400" u="none" strike="noStrike" dirty="0">
                          <a:effectLst/>
                          <a:latin typeface="Tw Cen MT"/>
                        </a:rPr>
                        <a:t> </a:t>
                      </a:r>
                      <a:r>
                        <a:rPr lang="en-US" sz="1400" u="none" strike="noStrike" dirty="0" err="1">
                          <a:effectLst/>
                          <a:latin typeface="Tw Cen MT"/>
                        </a:rPr>
                        <a:t>Kesalahan</a:t>
                      </a:r>
                      <a:r>
                        <a:rPr lang="en-US" sz="1400" u="none" strike="noStrike" dirty="0">
                          <a:effectLst/>
                          <a:latin typeface="Tw Cen MT"/>
                        </a:rPr>
                        <a:t> </a:t>
                      </a:r>
                      <a:r>
                        <a:rPr lang="en-US" sz="1400" u="none" strike="noStrike" dirty="0" err="1">
                          <a:effectLst/>
                          <a:latin typeface="Tw Cen MT"/>
                        </a:rPr>
                        <a:t>Pemberian</a:t>
                      </a:r>
                      <a:r>
                        <a:rPr lang="en-US" sz="1400" u="none" strike="noStrike" dirty="0">
                          <a:effectLst/>
                          <a:latin typeface="Tw Cen MT"/>
                        </a:rPr>
                        <a:t> Diet</a:t>
                      </a:r>
                      <a:endParaRPr lang="en-US" sz="1400" b="0" i="0" u="none" strike="noStrike" dirty="0">
                        <a:solidFill>
                          <a:srgbClr val="000000"/>
                        </a:solidFill>
                        <a:effectLst/>
                        <a:latin typeface="Tw Cen MT"/>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t>100%</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4"/>
                  </a:ext>
                </a:extLst>
              </a:tr>
            </a:tbl>
          </a:graphicData>
        </a:graphic>
      </p:graphicFrame>
      <p:sp>
        <p:nvSpPr>
          <p:cNvPr id="9" name="Rectangle: Diagonal Corners Rounded 8">
            <a:extLst>
              <a:ext uri="{FF2B5EF4-FFF2-40B4-BE49-F238E27FC236}">
                <a16:creationId xmlns:a16="http://schemas.microsoft.com/office/drawing/2014/main" id="{0655C779-295D-4160-A6C1-3577FBAA26A4}"/>
              </a:ext>
            </a:extLst>
          </p:cNvPr>
          <p:cNvSpPr/>
          <p:nvPr/>
        </p:nvSpPr>
        <p:spPr>
          <a:xfrm>
            <a:off x="511421" y="189689"/>
            <a:ext cx="1658726" cy="36570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GIZI</a:t>
            </a:r>
          </a:p>
        </p:txBody>
      </p:sp>
      <p:sp>
        <p:nvSpPr>
          <p:cNvPr id="2" name="Slide Number Placeholder 1">
            <a:extLst>
              <a:ext uri="{FF2B5EF4-FFF2-40B4-BE49-F238E27FC236}">
                <a16:creationId xmlns:a16="http://schemas.microsoft.com/office/drawing/2014/main" id="{3A966883-24AA-4F33-8385-11CFB8B3BF18}"/>
              </a:ext>
            </a:extLst>
          </p:cNvPr>
          <p:cNvSpPr>
            <a:spLocks noGrp="1"/>
          </p:cNvSpPr>
          <p:nvPr>
            <p:ph type="sldNum" sz="quarter" idx="12"/>
          </p:nvPr>
        </p:nvSpPr>
        <p:spPr/>
        <p:txBody>
          <a:bodyPr/>
          <a:lstStyle/>
          <a:p>
            <a:fld id="{565CE74E-AB26-4998-AD42-012C4C1AD076}" type="slidenum">
              <a:rPr lang="zh-CN" altLang="en-US" smtClean="0"/>
              <a:t>73</a:t>
            </a:fld>
            <a:endParaRPr lang="zh-CN" altLang="en-US"/>
          </a:p>
        </p:txBody>
      </p:sp>
      <p:pic>
        <p:nvPicPr>
          <p:cNvPr id="4" name="Picture 3">
            <a:extLst>
              <a:ext uri="{FF2B5EF4-FFF2-40B4-BE49-F238E27FC236}">
                <a16:creationId xmlns:a16="http://schemas.microsoft.com/office/drawing/2014/main" id="{93CA3152-1583-426D-8631-51E83D7867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219" y="5891438"/>
            <a:ext cx="911781" cy="911781"/>
          </a:xfrm>
          <a:prstGeom prst="rect">
            <a:avLst/>
          </a:prstGeom>
        </p:spPr>
      </p:pic>
      <p:sp>
        <p:nvSpPr>
          <p:cNvPr id="6" name="TextBox 5">
            <a:extLst>
              <a:ext uri="{FF2B5EF4-FFF2-40B4-BE49-F238E27FC236}">
                <a16:creationId xmlns:a16="http://schemas.microsoft.com/office/drawing/2014/main" id="{4EA1338C-85F6-4EF2-9F0C-C42B1788B8A9}"/>
              </a:ext>
            </a:extLst>
          </p:cNvPr>
          <p:cNvSpPr txBox="1"/>
          <p:nvPr/>
        </p:nvSpPr>
        <p:spPr>
          <a:xfrm>
            <a:off x="10271111" y="6211503"/>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graphicFrame>
        <p:nvGraphicFramePr>
          <p:cNvPr id="10" name="Table 9">
            <a:extLst>
              <a:ext uri="{FF2B5EF4-FFF2-40B4-BE49-F238E27FC236}">
                <a16:creationId xmlns:a16="http://schemas.microsoft.com/office/drawing/2014/main" id="{DFA5F6C4-133A-4A03-9745-90AAD45849DD}"/>
              </a:ext>
            </a:extLst>
          </p:cNvPr>
          <p:cNvGraphicFramePr>
            <a:graphicFrameLocks noGrp="1"/>
          </p:cNvGraphicFramePr>
          <p:nvPr/>
        </p:nvGraphicFramePr>
        <p:xfrm>
          <a:off x="479421" y="3041630"/>
          <a:ext cx="6821032" cy="2087201"/>
        </p:xfrm>
        <a:graphic>
          <a:graphicData uri="http://schemas.openxmlformats.org/drawingml/2006/table">
            <a:tbl>
              <a:tblPr firstRow="1" firstCol="1" bandRow="1">
                <a:tableStyleId>{93296810-A885-4BE3-A3E7-6D5BEEA58F35}</a:tableStyleId>
              </a:tblPr>
              <a:tblGrid>
                <a:gridCol w="413773">
                  <a:extLst>
                    <a:ext uri="{9D8B030D-6E8A-4147-A177-3AD203B41FA5}">
                      <a16:colId xmlns:a16="http://schemas.microsoft.com/office/drawing/2014/main" val="20000"/>
                    </a:ext>
                  </a:extLst>
                </a:gridCol>
                <a:gridCol w="2115871">
                  <a:extLst>
                    <a:ext uri="{9D8B030D-6E8A-4147-A177-3AD203B41FA5}">
                      <a16:colId xmlns:a16="http://schemas.microsoft.com/office/drawing/2014/main" val="20001"/>
                    </a:ext>
                  </a:extLst>
                </a:gridCol>
                <a:gridCol w="811730">
                  <a:extLst>
                    <a:ext uri="{9D8B030D-6E8A-4147-A177-3AD203B41FA5}">
                      <a16:colId xmlns:a16="http://schemas.microsoft.com/office/drawing/2014/main" val="20002"/>
                    </a:ext>
                  </a:extLst>
                </a:gridCol>
                <a:gridCol w="541867">
                  <a:extLst>
                    <a:ext uri="{9D8B030D-6E8A-4147-A177-3AD203B41FA5}">
                      <a16:colId xmlns:a16="http://schemas.microsoft.com/office/drawing/2014/main" val="20003"/>
                    </a:ext>
                  </a:extLst>
                </a:gridCol>
                <a:gridCol w="541867">
                  <a:extLst>
                    <a:ext uri="{9D8B030D-6E8A-4147-A177-3AD203B41FA5}">
                      <a16:colId xmlns:a16="http://schemas.microsoft.com/office/drawing/2014/main" val="2155981626"/>
                    </a:ext>
                  </a:extLst>
                </a:gridCol>
                <a:gridCol w="541867">
                  <a:extLst>
                    <a:ext uri="{9D8B030D-6E8A-4147-A177-3AD203B41FA5}">
                      <a16:colId xmlns:a16="http://schemas.microsoft.com/office/drawing/2014/main" val="2980728020"/>
                    </a:ext>
                  </a:extLst>
                </a:gridCol>
                <a:gridCol w="618019">
                  <a:extLst>
                    <a:ext uri="{9D8B030D-6E8A-4147-A177-3AD203B41FA5}">
                      <a16:colId xmlns:a16="http://schemas.microsoft.com/office/drawing/2014/main" val="3752571140"/>
                    </a:ext>
                  </a:extLst>
                </a:gridCol>
                <a:gridCol w="618019">
                  <a:extLst>
                    <a:ext uri="{9D8B030D-6E8A-4147-A177-3AD203B41FA5}">
                      <a16:colId xmlns:a16="http://schemas.microsoft.com/office/drawing/2014/main" val="2258615240"/>
                    </a:ext>
                  </a:extLst>
                </a:gridCol>
                <a:gridCol w="618019">
                  <a:extLst>
                    <a:ext uri="{9D8B030D-6E8A-4147-A177-3AD203B41FA5}">
                      <a16:colId xmlns:a16="http://schemas.microsoft.com/office/drawing/2014/main" val="49966169"/>
                    </a:ext>
                  </a:extLst>
                </a:gridCol>
              </a:tblGrid>
              <a:tr h="264981">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gridSpan="3">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gridSpan="3">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264981">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a:rPr>
                        <a:t>JUL</a:t>
                      </a:r>
                      <a:endParaRPr lang="en-US" sz="1400" b="1" i="0" u="none" strike="noStrike" dirty="0">
                        <a:solidFill>
                          <a:schemeClr val="tx2"/>
                        </a:solidFill>
                        <a:effectLst/>
                        <a:latin typeface="Tw Cen MT"/>
                      </a:endParaRPr>
                    </a:p>
                  </a:txBody>
                  <a:tcPr marL="0" marR="0" marT="0" marB="0" anchor="ctr"/>
                </a:tc>
                <a:tc>
                  <a:txBody>
                    <a:bodyPr/>
                    <a:lstStyle/>
                    <a:p>
                      <a:pPr algn="ctr" fontAlgn="ctr"/>
                      <a:r>
                        <a:rPr lang="en-US" sz="1400" b="1" i="0" u="none" strike="noStrike" dirty="0">
                          <a:solidFill>
                            <a:schemeClr val="tx2"/>
                          </a:solidFill>
                          <a:effectLst/>
                          <a:latin typeface="Tw Cen MT"/>
                        </a:rPr>
                        <a:t>AGS</a:t>
                      </a:r>
                    </a:p>
                  </a:txBody>
                  <a:tcPr marL="0" marR="0" marT="0" marB="0" anchor="ctr"/>
                </a:tc>
                <a:tc>
                  <a:txBody>
                    <a:bodyPr/>
                    <a:lstStyle/>
                    <a:p>
                      <a:pPr algn="ctr" fontAlgn="ctr"/>
                      <a:r>
                        <a:rPr lang="en-US" sz="1400" b="1" i="0" u="none" strike="noStrike" dirty="0">
                          <a:solidFill>
                            <a:schemeClr val="tx2"/>
                          </a:solidFill>
                          <a:effectLst/>
                          <a:latin typeface="Tw Cen MT"/>
                        </a:rPr>
                        <a:t>SEP</a:t>
                      </a:r>
                    </a:p>
                  </a:txBody>
                  <a:tcPr marL="0" marR="0" marT="0" marB="0" anchor="ctr"/>
                </a:tc>
                <a:tc>
                  <a:txBody>
                    <a:bodyPr/>
                    <a:lstStyle/>
                    <a:p>
                      <a:pPr algn="ctr" fontAlgn="ctr"/>
                      <a:r>
                        <a:rPr lang="en-US" sz="1400" b="1" u="none" strike="noStrike" dirty="0">
                          <a:effectLst/>
                          <a:latin typeface="Tw Cen MT"/>
                        </a:rPr>
                        <a:t>JUL</a:t>
                      </a:r>
                      <a:endParaRPr lang="en-US" sz="1400" b="1" i="0" u="none" strike="noStrike" dirty="0">
                        <a:solidFill>
                          <a:schemeClr val="tx2"/>
                        </a:solidFill>
                        <a:effectLst/>
                        <a:latin typeface="Tw Cen MT"/>
                      </a:endParaRPr>
                    </a:p>
                  </a:txBody>
                  <a:tcPr marL="0" marR="0" marT="0" marB="0" anchor="ctr"/>
                </a:tc>
                <a:tc>
                  <a:txBody>
                    <a:bodyPr/>
                    <a:lstStyle/>
                    <a:p>
                      <a:pPr algn="ctr" fontAlgn="ctr"/>
                      <a:r>
                        <a:rPr lang="en-US" sz="1400" b="1" i="0" u="none" strike="noStrike" dirty="0">
                          <a:solidFill>
                            <a:schemeClr val="tx2"/>
                          </a:solidFill>
                          <a:effectLst/>
                          <a:latin typeface="Tw Cen MT"/>
                        </a:rPr>
                        <a:t>AGS</a:t>
                      </a:r>
                    </a:p>
                  </a:txBody>
                  <a:tcPr marL="0" marR="0" marT="0" marB="0" anchor="ctr"/>
                </a:tc>
                <a:tc>
                  <a:txBody>
                    <a:bodyPr/>
                    <a:lstStyle/>
                    <a:p>
                      <a:pPr algn="ctr" fontAlgn="ctr"/>
                      <a:r>
                        <a:rPr lang="en-US" sz="1400" b="1" i="0" u="none" strike="noStrike" dirty="0">
                          <a:solidFill>
                            <a:schemeClr val="tx2"/>
                          </a:solidFill>
                          <a:effectLst/>
                          <a:latin typeface="Tw Cen MT"/>
                        </a:rPr>
                        <a:t>SEP</a:t>
                      </a:r>
                    </a:p>
                  </a:txBody>
                  <a:tcPr marL="0" marR="0" marT="0" marB="0" anchor="ctr"/>
                </a:tc>
                <a:extLst>
                  <a:ext uri="{0D108BD9-81ED-4DB2-BD59-A6C34878D82A}">
                    <a16:rowId xmlns:a16="http://schemas.microsoft.com/office/drawing/2014/main" val="10001"/>
                  </a:ext>
                </a:extLst>
              </a:tr>
              <a:tr h="441527">
                <a:tc>
                  <a:txBody>
                    <a:bodyPr/>
                    <a:lstStyle/>
                    <a:p>
                      <a:pPr algn="ctr" fontAlgn="t"/>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ndParaRPr>
                    </a:p>
                  </a:txBody>
                  <a:tcPr marL="0" marR="0" marT="0" marB="0"/>
                </a:tc>
                <a:tc>
                  <a:txBody>
                    <a:bodyPr/>
                    <a:lstStyle/>
                    <a:p>
                      <a:pPr algn="just" fontAlgn="t"/>
                      <a:r>
                        <a:rPr lang="fi-FI" sz="1400" u="none" strike="noStrike" dirty="0" err="1">
                          <a:effectLst/>
                          <a:latin typeface="Tw Cen MT"/>
                        </a:rPr>
                        <a:t>Ketepatan</a:t>
                      </a:r>
                      <a:r>
                        <a:rPr lang="fi-FI" sz="1400" u="none" strike="noStrike" dirty="0">
                          <a:effectLst/>
                          <a:latin typeface="Tw Cen MT"/>
                        </a:rPr>
                        <a:t> </a:t>
                      </a:r>
                      <a:r>
                        <a:rPr lang="fi-FI" sz="1400" u="none" strike="noStrike" dirty="0" err="1">
                          <a:effectLst/>
                          <a:latin typeface="Tw Cen MT"/>
                        </a:rPr>
                        <a:t>Waktu</a:t>
                      </a:r>
                      <a:r>
                        <a:rPr lang="fi-FI" sz="1400" u="none" strike="noStrike" dirty="0">
                          <a:effectLst/>
                          <a:latin typeface="Tw Cen MT"/>
                        </a:rPr>
                        <a:t> </a:t>
                      </a:r>
                      <a:r>
                        <a:rPr lang="fi-FI" sz="1400" u="none" strike="noStrike" dirty="0" err="1">
                          <a:effectLst/>
                          <a:latin typeface="Tw Cen MT"/>
                        </a:rPr>
                        <a:t>Pemberian</a:t>
                      </a:r>
                      <a:r>
                        <a:rPr lang="fi-FI" sz="1400" u="none" strike="noStrike" dirty="0">
                          <a:effectLst/>
                          <a:latin typeface="Tw Cen MT"/>
                        </a:rPr>
                        <a:t> </a:t>
                      </a:r>
                      <a:r>
                        <a:rPr lang="fi-FI" sz="1400" u="none" strike="noStrike" dirty="0" err="1">
                          <a:effectLst/>
                          <a:latin typeface="Tw Cen MT"/>
                        </a:rPr>
                        <a:t>Makanan</a:t>
                      </a:r>
                      <a:r>
                        <a:rPr lang="fi-FI" sz="1400" u="none" strike="noStrike" dirty="0">
                          <a:effectLst/>
                          <a:latin typeface="Tw Cen MT"/>
                        </a:rPr>
                        <a:t> </a:t>
                      </a:r>
                      <a:r>
                        <a:rPr lang="fi-FI" sz="1400" u="none" strike="noStrike" dirty="0" err="1">
                          <a:effectLst/>
                          <a:latin typeface="Tw Cen MT"/>
                        </a:rPr>
                        <a:t>Kepada</a:t>
                      </a:r>
                      <a:r>
                        <a:rPr lang="fi-FI" sz="1400" u="none" strike="noStrike" dirty="0">
                          <a:effectLst/>
                          <a:latin typeface="Tw Cen MT"/>
                        </a:rPr>
                        <a:t> Pasien</a:t>
                      </a:r>
                      <a:endParaRPr lang="fi-FI" sz="1400" b="0" i="0" u="none" strike="noStrike" dirty="0">
                        <a:solidFill>
                          <a:srgbClr val="000000"/>
                        </a:solidFill>
                        <a:effectLst/>
                        <a:latin typeface="Tw Cen MT"/>
                      </a:endParaRPr>
                    </a:p>
                  </a:txBody>
                  <a:tcPr marL="0" marR="0" marT="0" marB="0"/>
                </a:tc>
                <a:tc>
                  <a:txBody>
                    <a:bodyPr/>
                    <a:lstStyle/>
                    <a:p>
                      <a:pPr algn="ctr" fontAlgn="ctr"/>
                      <a:r>
                        <a:rPr lang="en-US" sz="1400" u="none" strike="noStrike" dirty="0">
                          <a:effectLst/>
                          <a:latin typeface="Tw Cen MT"/>
                        </a:rPr>
                        <a:t>≥  90%</a:t>
                      </a:r>
                      <a:endParaRPr lang="en-US" sz="1400" b="0" i="0" u="none" strike="noStrike" dirty="0">
                        <a:solidFill>
                          <a:srgbClr val="000000"/>
                        </a:solidFill>
                        <a:effectLst/>
                        <a:latin typeface="Tw Cen MT"/>
                      </a:endParaRPr>
                    </a:p>
                  </a:txBody>
                  <a:tcPr marL="0" marR="0" marT="0" marB="0" anchor="ctr"/>
                </a:tc>
                <a:tc>
                  <a:txBody>
                    <a:bodyPr/>
                    <a:lstStyle/>
                    <a:p>
                      <a:pPr algn="ctr"/>
                      <a:r>
                        <a:rPr lang="en-US" sz="1400" dirty="0"/>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100%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2"/>
                  </a:ext>
                </a:extLst>
              </a:tr>
              <a:tr h="627588">
                <a:tc>
                  <a:txBody>
                    <a:bodyPr/>
                    <a:lstStyle/>
                    <a:p>
                      <a:pPr algn="ctr" fontAlgn="ctr"/>
                      <a:r>
                        <a:rPr lang="en-US" sz="1400" u="none" strike="noStrike" dirty="0">
                          <a:solidFill>
                            <a:schemeClr val="tx1"/>
                          </a:solidFill>
                          <a:effectLst/>
                          <a:latin typeface="Tw Cen MT"/>
                        </a:rPr>
                        <a:t>2.</a:t>
                      </a:r>
                      <a:endParaRPr lang="en-US" sz="1400" b="0" i="0" u="none" strike="noStrike" dirty="0">
                        <a:solidFill>
                          <a:schemeClr val="tx1"/>
                        </a:solidFill>
                        <a:effectLst/>
                        <a:latin typeface="Tw Cen MT"/>
                      </a:endParaRPr>
                    </a:p>
                  </a:txBody>
                  <a:tcPr marL="0" marR="0" marT="0" marB="0" anchor="ctr"/>
                </a:tc>
                <a:tc>
                  <a:txBody>
                    <a:bodyPr/>
                    <a:lstStyle/>
                    <a:p>
                      <a:pPr algn="l" fontAlgn="ctr"/>
                      <a:r>
                        <a:rPr lang="fi-FI" sz="1400" u="none" strike="noStrike" dirty="0" err="1">
                          <a:effectLst/>
                          <a:latin typeface="Tw Cen MT"/>
                        </a:rPr>
                        <a:t>Sisa</a:t>
                      </a:r>
                      <a:r>
                        <a:rPr lang="fi-FI" sz="1400" u="none" strike="noStrike" dirty="0">
                          <a:effectLst/>
                          <a:latin typeface="Tw Cen MT"/>
                        </a:rPr>
                        <a:t> </a:t>
                      </a:r>
                      <a:r>
                        <a:rPr lang="fi-FI" sz="1400" u="none" strike="noStrike" dirty="0" err="1">
                          <a:effectLst/>
                          <a:latin typeface="Tw Cen MT"/>
                        </a:rPr>
                        <a:t>Makanan</a:t>
                      </a:r>
                      <a:r>
                        <a:rPr lang="fi-FI" sz="1400" u="none" strike="noStrike" dirty="0">
                          <a:effectLst/>
                          <a:latin typeface="Tw Cen MT"/>
                        </a:rPr>
                        <a:t> </a:t>
                      </a:r>
                      <a:r>
                        <a:rPr lang="fi-FI" sz="1400" u="none" strike="noStrike" dirty="0" err="1">
                          <a:effectLst/>
                          <a:latin typeface="Tw Cen MT"/>
                        </a:rPr>
                        <a:t>Yang</a:t>
                      </a:r>
                      <a:r>
                        <a:rPr lang="fi-FI" sz="1400" u="none" strike="noStrike" dirty="0">
                          <a:effectLst/>
                          <a:latin typeface="Tw Cen MT"/>
                        </a:rPr>
                        <a:t> </a:t>
                      </a:r>
                      <a:r>
                        <a:rPr lang="fi-FI" sz="1400" u="none" strike="noStrike" dirty="0" err="1">
                          <a:effectLst/>
                          <a:latin typeface="Tw Cen MT"/>
                        </a:rPr>
                        <a:t>Tidak</a:t>
                      </a:r>
                      <a:r>
                        <a:rPr lang="fi-FI" sz="1400" u="none" strike="noStrike" dirty="0">
                          <a:effectLst/>
                          <a:latin typeface="Tw Cen MT"/>
                        </a:rPr>
                        <a:t> </a:t>
                      </a:r>
                      <a:r>
                        <a:rPr lang="fi-FI" sz="1400" u="none" strike="noStrike" dirty="0" err="1">
                          <a:effectLst/>
                          <a:latin typeface="Tw Cen MT"/>
                        </a:rPr>
                        <a:t>Termakan</a:t>
                      </a:r>
                      <a:r>
                        <a:rPr lang="fi-FI" sz="1400" u="none" strike="noStrike" dirty="0">
                          <a:effectLst/>
                          <a:latin typeface="Tw Cen MT"/>
                        </a:rPr>
                        <a:t> </a:t>
                      </a:r>
                      <a:r>
                        <a:rPr lang="fi-FI" sz="1400" u="none" strike="noStrike" dirty="0" err="1">
                          <a:effectLst/>
                          <a:latin typeface="Tw Cen MT"/>
                        </a:rPr>
                        <a:t>Oleh</a:t>
                      </a:r>
                      <a:r>
                        <a:rPr lang="fi-FI" sz="1400" u="none" strike="noStrike" dirty="0">
                          <a:effectLst/>
                          <a:latin typeface="Tw Cen MT"/>
                        </a:rPr>
                        <a:t> Pasien</a:t>
                      </a:r>
                      <a:endParaRPr lang="fi-FI" sz="1400" b="0" i="0" u="none" strike="noStrike" dirty="0">
                        <a:solidFill>
                          <a:srgbClr val="000000"/>
                        </a:solidFill>
                        <a:effectLst/>
                        <a:latin typeface="Tw Cen MT"/>
                      </a:endParaRPr>
                    </a:p>
                  </a:txBody>
                  <a:tcPr marL="0" marR="0" marT="0" marB="0" anchor="ctr"/>
                </a:tc>
                <a:tc>
                  <a:txBody>
                    <a:bodyPr/>
                    <a:lstStyle/>
                    <a:p>
                      <a:pPr algn="ctr" fontAlgn="ctr"/>
                      <a:r>
                        <a:rPr lang="en-US" sz="1400" u="none" strike="noStrike" dirty="0">
                          <a:effectLst/>
                          <a:latin typeface="Tw Cen MT"/>
                        </a:rPr>
                        <a:t>≤ 20%</a:t>
                      </a:r>
                      <a:endParaRPr lang="en-US" sz="1400" b="0" i="0" u="none" strike="noStrike" dirty="0">
                        <a:solidFill>
                          <a:srgbClr val="000000"/>
                        </a:solidFill>
                        <a:effectLst/>
                        <a:latin typeface="Tw Cen MT"/>
                      </a:endParaRPr>
                    </a:p>
                  </a:txBody>
                  <a:tcPr marL="0" marR="0" marT="0" marB="0" anchor="ctr"/>
                </a:tc>
                <a:tc>
                  <a:txBody>
                    <a:bodyPr/>
                    <a:lstStyle/>
                    <a:p>
                      <a:pPr algn="ctr"/>
                      <a:r>
                        <a:rPr lang="en-US" sz="1400" dirty="0"/>
                        <a:t>5.95%</a:t>
                      </a:r>
                    </a:p>
                  </a:txBody>
                  <a:tcPr marL="0" marR="0" marT="0" marB="0" anchor="ctr"/>
                </a:tc>
                <a:tc>
                  <a:txBody>
                    <a:bodyPr/>
                    <a:lstStyle/>
                    <a:p>
                      <a:pPr algn="ctr"/>
                      <a:r>
                        <a:rPr lang="en-US" sz="1400" dirty="0"/>
                        <a:t>6.08%</a:t>
                      </a:r>
                    </a:p>
                  </a:txBody>
                  <a:tcPr marL="0" marR="0" marT="0" marB="0" anchor="ctr"/>
                </a:tc>
                <a:tc>
                  <a:txBody>
                    <a:bodyPr/>
                    <a:lstStyle/>
                    <a:p>
                      <a:pPr algn="ctr"/>
                      <a:r>
                        <a:rPr lang="en-US" sz="1400" dirty="0"/>
                        <a:t>6.08%</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3"/>
                  </a:ext>
                </a:extLst>
              </a:tr>
              <a:tr h="488124">
                <a:tc>
                  <a:txBody>
                    <a:bodyPr/>
                    <a:lstStyle/>
                    <a:p>
                      <a:pPr algn="ctr" fontAlgn="ctr"/>
                      <a:r>
                        <a:rPr lang="en-US" sz="1400" u="none" strike="noStrike" dirty="0">
                          <a:solidFill>
                            <a:schemeClr val="tx1"/>
                          </a:solidFill>
                          <a:effectLst/>
                          <a:latin typeface="Tw Cen MT"/>
                        </a:rPr>
                        <a:t>3.</a:t>
                      </a:r>
                      <a:endParaRPr lang="en-US" sz="1400" b="0" i="0" u="none" strike="noStrike" dirty="0">
                        <a:solidFill>
                          <a:schemeClr val="tx1"/>
                        </a:solidFill>
                        <a:effectLst/>
                        <a:latin typeface="Tw Cen MT"/>
                      </a:endParaRPr>
                    </a:p>
                  </a:txBody>
                  <a:tcPr marL="0" marR="0" marT="0" marB="0" anchor="ctr"/>
                </a:tc>
                <a:tc>
                  <a:txBody>
                    <a:bodyPr/>
                    <a:lstStyle/>
                    <a:p>
                      <a:pPr algn="l" fontAlgn="ctr"/>
                      <a:r>
                        <a:rPr lang="en-US" sz="1400" u="none" strike="noStrike" dirty="0" err="1">
                          <a:effectLst/>
                          <a:latin typeface="Tw Cen MT"/>
                        </a:rPr>
                        <a:t>Tidak</a:t>
                      </a:r>
                      <a:r>
                        <a:rPr lang="en-US" sz="1400" u="none" strike="noStrike" dirty="0">
                          <a:effectLst/>
                          <a:latin typeface="Tw Cen MT"/>
                        </a:rPr>
                        <a:t> </a:t>
                      </a:r>
                      <a:r>
                        <a:rPr lang="en-US" sz="1400" u="none" strike="noStrike" dirty="0" err="1">
                          <a:effectLst/>
                          <a:latin typeface="Tw Cen MT"/>
                        </a:rPr>
                        <a:t>Adanya</a:t>
                      </a:r>
                      <a:r>
                        <a:rPr lang="en-US" sz="1400" u="none" strike="noStrike" dirty="0">
                          <a:effectLst/>
                          <a:latin typeface="Tw Cen MT"/>
                        </a:rPr>
                        <a:t> </a:t>
                      </a:r>
                      <a:r>
                        <a:rPr lang="en-US" sz="1400" u="none" strike="noStrike" dirty="0" err="1">
                          <a:effectLst/>
                          <a:latin typeface="Tw Cen MT"/>
                        </a:rPr>
                        <a:t>Kejadian</a:t>
                      </a:r>
                      <a:r>
                        <a:rPr lang="en-US" sz="1400" u="none" strike="noStrike" dirty="0">
                          <a:effectLst/>
                          <a:latin typeface="Tw Cen MT"/>
                        </a:rPr>
                        <a:t> </a:t>
                      </a:r>
                      <a:r>
                        <a:rPr lang="en-US" sz="1400" u="none" strike="noStrike" dirty="0" err="1">
                          <a:effectLst/>
                          <a:latin typeface="Tw Cen MT"/>
                        </a:rPr>
                        <a:t>Kesalahan</a:t>
                      </a:r>
                      <a:r>
                        <a:rPr lang="en-US" sz="1400" u="none" strike="noStrike" dirty="0">
                          <a:effectLst/>
                          <a:latin typeface="Tw Cen MT"/>
                        </a:rPr>
                        <a:t> </a:t>
                      </a:r>
                      <a:r>
                        <a:rPr lang="en-US" sz="1400" u="none" strike="noStrike" dirty="0" err="1">
                          <a:effectLst/>
                          <a:latin typeface="Tw Cen MT"/>
                        </a:rPr>
                        <a:t>Pemberian</a:t>
                      </a:r>
                      <a:r>
                        <a:rPr lang="en-US" sz="1400" u="none" strike="noStrike" dirty="0">
                          <a:effectLst/>
                          <a:latin typeface="Tw Cen MT"/>
                        </a:rPr>
                        <a:t> Diet</a:t>
                      </a:r>
                      <a:endParaRPr lang="en-US" sz="1400" b="0" i="0" u="none" strike="noStrike" dirty="0">
                        <a:solidFill>
                          <a:srgbClr val="000000"/>
                        </a:solidFill>
                        <a:effectLst/>
                        <a:latin typeface="Tw Cen MT"/>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100%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399258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C76846-5EA8-447D-BC4F-FABC1BFBE434}"/>
              </a:ext>
            </a:extLst>
          </p:cNvPr>
          <p:cNvSpPr>
            <a:spLocks noGrp="1"/>
          </p:cNvSpPr>
          <p:nvPr>
            <p:ph type="sldNum" sz="quarter" idx="12"/>
          </p:nvPr>
        </p:nvSpPr>
        <p:spPr>
          <a:xfrm>
            <a:off x="9215284" y="6337896"/>
            <a:ext cx="2743200" cy="365125"/>
          </a:xfrm>
        </p:spPr>
        <p:txBody>
          <a:bodyPr/>
          <a:lstStyle/>
          <a:p>
            <a:fld id="{565CE74E-AB26-4998-AD42-012C4C1AD076}" type="slidenum">
              <a:rPr lang="zh-CN" altLang="en-US" smtClean="0"/>
              <a:t>74</a:t>
            </a:fld>
            <a:endParaRPr lang="zh-CN" altLang="en-US"/>
          </a:p>
        </p:txBody>
      </p:sp>
      <p:graphicFrame>
        <p:nvGraphicFramePr>
          <p:cNvPr id="3" name="Table 2">
            <a:extLst>
              <a:ext uri="{FF2B5EF4-FFF2-40B4-BE49-F238E27FC236}">
                <a16:creationId xmlns:a16="http://schemas.microsoft.com/office/drawing/2014/main" id="{BD46F621-65C7-446A-934B-31C73BA432AC}"/>
              </a:ext>
            </a:extLst>
          </p:cNvPr>
          <p:cNvGraphicFramePr>
            <a:graphicFrameLocks noGrp="1"/>
          </p:cNvGraphicFramePr>
          <p:nvPr/>
        </p:nvGraphicFramePr>
        <p:xfrm>
          <a:off x="361435" y="520104"/>
          <a:ext cx="11233150" cy="1544670"/>
        </p:xfrm>
        <a:graphic>
          <a:graphicData uri="http://schemas.openxmlformats.org/drawingml/2006/table">
            <a:tbl>
              <a:tblPr firstRow="1" firstCol="1" bandRow="1">
                <a:tableStyleId>{21E4AEA4-8DFA-4A89-87EB-49C32662AFE0}</a:tableStyleId>
              </a:tblPr>
              <a:tblGrid>
                <a:gridCol w="471546">
                  <a:extLst>
                    <a:ext uri="{9D8B030D-6E8A-4147-A177-3AD203B41FA5}">
                      <a16:colId xmlns:a16="http://schemas.microsoft.com/office/drawing/2014/main" val="20000"/>
                    </a:ext>
                  </a:extLst>
                </a:gridCol>
                <a:gridCol w="2297648">
                  <a:extLst>
                    <a:ext uri="{9D8B030D-6E8A-4147-A177-3AD203B41FA5}">
                      <a16:colId xmlns:a16="http://schemas.microsoft.com/office/drawing/2014/main" val="20001"/>
                    </a:ext>
                  </a:extLst>
                </a:gridCol>
                <a:gridCol w="981908">
                  <a:extLst>
                    <a:ext uri="{9D8B030D-6E8A-4147-A177-3AD203B41FA5}">
                      <a16:colId xmlns:a16="http://schemas.microsoft.com/office/drawing/2014/main" val="20002"/>
                    </a:ext>
                  </a:extLst>
                </a:gridCol>
                <a:gridCol w="623504">
                  <a:extLst>
                    <a:ext uri="{9D8B030D-6E8A-4147-A177-3AD203B41FA5}">
                      <a16:colId xmlns:a16="http://schemas.microsoft.com/office/drawing/2014/main" val="20003"/>
                    </a:ext>
                  </a:extLst>
                </a:gridCol>
                <a:gridCol w="623504">
                  <a:extLst>
                    <a:ext uri="{9D8B030D-6E8A-4147-A177-3AD203B41FA5}">
                      <a16:colId xmlns:a16="http://schemas.microsoft.com/office/drawing/2014/main" val="333799793"/>
                    </a:ext>
                  </a:extLst>
                </a:gridCol>
                <a:gridCol w="623504">
                  <a:extLst>
                    <a:ext uri="{9D8B030D-6E8A-4147-A177-3AD203B41FA5}">
                      <a16:colId xmlns:a16="http://schemas.microsoft.com/office/drawing/2014/main" val="2780922223"/>
                    </a:ext>
                  </a:extLst>
                </a:gridCol>
                <a:gridCol w="623504">
                  <a:extLst>
                    <a:ext uri="{9D8B030D-6E8A-4147-A177-3AD203B41FA5}">
                      <a16:colId xmlns:a16="http://schemas.microsoft.com/office/drawing/2014/main" val="465978797"/>
                    </a:ext>
                  </a:extLst>
                </a:gridCol>
                <a:gridCol w="623504">
                  <a:extLst>
                    <a:ext uri="{9D8B030D-6E8A-4147-A177-3AD203B41FA5}">
                      <a16:colId xmlns:a16="http://schemas.microsoft.com/office/drawing/2014/main" val="281742278"/>
                    </a:ext>
                  </a:extLst>
                </a:gridCol>
                <a:gridCol w="623504">
                  <a:extLst>
                    <a:ext uri="{9D8B030D-6E8A-4147-A177-3AD203B41FA5}">
                      <a16:colId xmlns:a16="http://schemas.microsoft.com/office/drawing/2014/main" val="1258876580"/>
                    </a:ext>
                  </a:extLst>
                </a:gridCol>
                <a:gridCol w="623504">
                  <a:extLst>
                    <a:ext uri="{9D8B030D-6E8A-4147-A177-3AD203B41FA5}">
                      <a16:colId xmlns:a16="http://schemas.microsoft.com/office/drawing/2014/main" val="3020376200"/>
                    </a:ext>
                  </a:extLst>
                </a:gridCol>
                <a:gridCol w="623504">
                  <a:extLst>
                    <a:ext uri="{9D8B030D-6E8A-4147-A177-3AD203B41FA5}">
                      <a16:colId xmlns:a16="http://schemas.microsoft.com/office/drawing/2014/main" val="493637392"/>
                    </a:ext>
                  </a:extLst>
                </a:gridCol>
                <a:gridCol w="623504">
                  <a:extLst>
                    <a:ext uri="{9D8B030D-6E8A-4147-A177-3AD203B41FA5}">
                      <a16:colId xmlns:a16="http://schemas.microsoft.com/office/drawing/2014/main" val="1493667677"/>
                    </a:ext>
                  </a:extLst>
                </a:gridCol>
                <a:gridCol w="623504">
                  <a:extLst>
                    <a:ext uri="{9D8B030D-6E8A-4147-A177-3AD203B41FA5}">
                      <a16:colId xmlns:a16="http://schemas.microsoft.com/office/drawing/2014/main" val="87482179"/>
                    </a:ext>
                  </a:extLst>
                </a:gridCol>
                <a:gridCol w="623504">
                  <a:extLst>
                    <a:ext uri="{9D8B030D-6E8A-4147-A177-3AD203B41FA5}">
                      <a16:colId xmlns:a16="http://schemas.microsoft.com/office/drawing/2014/main" val="1996653464"/>
                    </a:ext>
                  </a:extLst>
                </a:gridCol>
                <a:gridCol w="623504">
                  <a:extLst>
                    <a:ext uri="{9D8B030D-6E8A-4147-A177-3AD203B41FA5}">
                      <a16:colId xmlns:a16="http://schemas.microsoft.com/office/drawing/2014/main" val="3007071632"/>
                    </a:ext>
                  </a:extLst>
                </a:gridCol>
              </a:tblGrid>
              <a:tr h="339253">
                <a:tc rowSpan="2" gridSpan="2">
                  <a:txBody>
                    <a:bodyPr/>
                    <a:lstStyle/>
                    <a:p>
                      <a:pPr algn="ctr" fontAlgn="ctr"/>
                      <a:r>
                        <a:rPr lang="en-US" sz="1400" u="none" strike="noStrike" dirty="0">
                          <a:solidFill>
                            <a:schemeClr val="tx1"/>
                          </a:solidFill>
                          <a:effectLst/>
                        </a:rPr>
                        <a:t>INDIKATOR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rPr>
                        <a:t>STANDAR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gridSpan="6">
                  <a:txBody>
                    <a:bodyPr/>
                    <a:lstStyle/>
                    <a:p>
                      <a:pPr algn="ctr" fontAlgn="ctr"/>
                      <a:r>
                        <a:rPr lang="en-US" sz="1400" u="none" strike="noStrike" dirty="0">
                          <a:solidFill>
                            <a:schemeClr val="tx1"/>
                          </a:solidFill>
                          <a:effectLst/>
                        </a:rPr>
                        <a:t>BULAN</a:t>
                      </a: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6"/>
                    </a:solidFill>
                  </a:tcPr>
                </a:tc>
                <a:tc gridSpan="6">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0"/>
                  </a:ext>
                </a:extLst>
              </a:tr>
              <a:tr h="118294">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chemeClr val="tx1"/>
                          </a:solidFill>
                          <a:effectLst/>
                        </a:rPr>
                        <a:t>JAN</a:t>
                      </a:r>
                      <a:endParaRPr lang="en-US" sz="1400" b="1" i="0" u="none" strike="noStrike" dirty="0">
                        <a:solidFill>
                          <a:schemeClr val="tx1"/>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MEI</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JUN</a:t>
                      </a:r>
                    </a:p>
                  </a:txBody>
                  <a:tcPr marL="0" marR="0" marT="0" marB="0" anchor="ctr"/>
                </a:tc>
                <a:tc>
                  <a:txBody>
                    <a:bodyPr/>
                    <a:lstStyle/>
                    <a:p>
                      <a:pPr algn="ctr" fontAlgn="ctr"/>
                      <a:r>
                        <a:rPr lang="en-US" sz="1400" b="1" u="none" strike="noStrike" dirty="0">
                          <a:solidFill>
                            <a:schemeClr val="tx1"/>
                          </a:solidFill>
                          <a:effectLst/>
                        </a:rPr>
                        <a:t>JAN</a:t>
                      </a:r>
                      <a:endParaRPr lang="en-US" sz="1400" b="1" i="0" u="none" strike="noStrike" dirty="0">
                        <a:solidFill>
                          <a:schemeClr val="tx1"/>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MEI</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JUN</a:t>
                      </a:r>
                    </a:p>
                  </a:txBody>
                  <a:tcPr marL="0" marR="0" marT="0" marB="0" anchor="ctr"/>
                </a:tc>
                <a:extLst>
                  <a:ext uri="{0D108BD9-81ED-4DB2-BD59-A6C34878D82A}">
                    <a16:rowId xmlns:a16="http://schemas.microsoft.com/office/drawing/2014/main" val="10001"/>
                  </a:ext>
                </a:extLst>
              </a:tr>
              <a:tr h="589594">
                <a:tc>
                  <a:txBody>
                    <a:bodyPr/>
                    <a:lstStyle/>
                    <a:p>
                      <a:pPr algn="ctr" fontAlgn="ctr"/>
                      <a:r>
                        <a:rPr lang="en-US" sz="1400" u="none" strike="noStrike" dirty="0">
                          <a:solidFill>
                            <a:schemeClr val="tx1"/>
                          </a:solidFill>
                          <a:effectLst/>
                        </a:rPr>
                        <a:t>1.</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l" fontAlgn="ctr"/>
                      <a:r>
                        <a:rPr lang="sv-SE" sz="1400" u="none" strike="noStrike" dirty="0">
                          <a:effectLst/>
                        </a:rPr>
                        <a:t>Kebutuhan darah bagi setiap pelayanan transfusi</a:t>
                      </a:r>
                      <a:endParaRPr lang="sv-SE"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u="none" strike="noStrike" dirty="0">
                          <a:effectLst/>
                        </a:rPr>
                        <a:t>100% </a:t>
                      </a:r>
                      <a:r>
                        <a:rPr lang="en-US" sz="1400" u="none" strike="noStrike" dirty="0" err="1">
                          <a:effectLst/>
                        </a:rPr>
                        <a:t>Terpenuhi</a:t>
                      </a:r>
                      <a:endParaRPr lang="en-US" sz="1400" b="0" i="0" u="none" strike="noStrike" dirty="0" err="1">
                        <a:solidFill>
                          <a:srgbClr val="000000"/>
                        </a:solidFill>
                        <a:effectLst/>
                        <a:latin typeface="Tw Cen MT" panose="020B0602020104020603" pitchFamily="34" charset="0"/>
                      </a:endParaRPr>
                    </a:p>
                  </a:txBody>
                  <a:tcPr marL="0" marR="0" marT="0" marB="0" anchor="ctr"/>
                </a:tc>
                <a:tc>
                  <a:txBody>
                    <a:bodyPr/>
                    <a:lstStyle/>
                    <a:p>
                      <a:pPr algn="ctr"/>
                      <a:r>
                        <a:rPr lang="en-US" sz="1400" dirty="0"/>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extLst>
                  <a:ext uri="{0D108BD9-81ED-4DB2-BD59-A6C34878D82A}">
                    <a16:rowId xmlns:a16="http://schemas.microsoft.com/office/drawing/2014/main" val="10002"/>
                  </a:ext>
                </a:extLst>
              </a:tr>
              <a:tr h="402463">
                <a:tc>
                  <a:txBody>
                    <a:bodyPr/>
                    <a:lstStyle/>
                    <a:p>
                      <a:pPr algn="ctr" fontAlgn="ctr"/>
                      <a:r>
                        <a:rPr lang="en-US" sz="1400" u="none" strike="noStrike" dirty="0">
                          <a:solidFill>
                            <a:schemeClr val="tx1"/>
                          </a:solidFill>
                          <a:effectLst/>
                        </a:rPr>
                        <a:t>2</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l" fontAlgn="ctr"/>
                      <a:r>
                        <a:rPr lang="en-US" sz="1400" u="none" strike="noStrike" dirty="0" err="1">
                          <a:effectLst/>
                        </a:rPr>
                        <a:t>Kejadian</a:t>
                      </a:r>
                      <a:r>
                        <a:rPr lang="en-US" sz="1400" u="none" strike="noStrike" dirty="0">
                          <a:effectLst/>
                        </a:rPr>
                        <a:t> </a:t>
                      </a:r>
                      <a:r>
                        <a:rPr lang="en-US" sz="1400" u="none" strike="noStrike" dirty="0" err="1">
                          <a:effectLst/>
                        </a:rPr>
                        <a:t>reaksi</a:t>
                      </a:r>
                      <a:r>
                        <a:rPr lang="en-US" sz="1400" u="none" strike="noStrike" dirty="0">
                          <a:effectLst/>
                        </a:rPr>
                        <a:t> </a:t>
                      </a:r>
                      <a:r>
                        <a:rPr lang="en-US" sz="1400" u="none" strike="noStrike" dirty="0" err="1">
                          <a:effectLst/>
                        </a:rPr>
                        <a:t>tranfusi</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u="none" strike="noStrike" dirty="0">
                          <a:effectLst/>
                        </a:rPr>
                        <a:t>≤ 0,01%</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extLst>
                  <a:ext uri="{0D108BD9-81ED-4DB2-BD59-A6C34878D82A}">
                    <a16:rowId xmlns:a16="http://schemas.microsoft.com/office/drawing/2014/main" val="10003"/>
                  </a:ext>
                </a:extLst>
              </a:tr>
            </a:tbl>
          </a:graphicData>
        </a:graphic>
      </p:graphicFrame>
      <p:sp>
        <p:nvSpPr>
          <p:cNvPr id="4" name="Rectangle: Diagonal Corners Rounded 3">
            <a:extLst>
              <a:ext uri="{FF2B5EF4-FFF2-40B4-BE49-F238E27FC236}">
                <a16:creationId xmlns:a16="http://schemas.microsoft.com/office/drawing/2014/main" id="{FAD39F32-9480-45AE-BE45-17FFFEFB9881}"/>
              </a:ext>
            </a:extLst>
          </p:cNvPr>
          <p:cNvSpPr/>
          <p:nvPr/>
        </p:nvSpPr>
        <p:spPr>
          <a:xfrm>
            <a:off x="361435" y="136525"/>
            <a:ext cx="2001831" cy="36570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TRANSFUSI DARAH</a:t>
            </a:r>
          </a:p>
        </p:txBody>
      </p:sp>
      <p:graphicFrame>
        <p:nvGraphicFramePr>
          <p:cNvPr id="5" name="Table 4">
            <a:extLst>
              <a:ext uri="{FF2B5EF4-FFF2-40B4-BE49-F238E27FC236}">
                <a16:creationId xmlns:a16="http://schemas.microsoft.com/office/drawing/2014/main" id="{58243F1C-4F44-435A-AD00-F3375B032730}"/>
              </a:ext>
            </a:extLst>
          </p:cNvPr>
          <p:cNvGraphicFramePr>
            <a:graphicFrameLocks noGrp="1"/>
          </p:cNvGraphicFramePr>
          <p:nvPr/>
        </p:nvGraphicFramePr>
        <p:xfrm>
          <a:off x="361435" y="2080931"/>
          <a:ext cx="7292973" cy="1503257"/>
        </p:xfrm>
        <a:graphic>
          <a:graphicData uri="http://schemas.openxmlformats.org/drawingml/2006/table">
            <a:tbl>
              <a:tblPr firstRow="1" firstCol="1" bandRow="1">
                <a:tableStyleId>{21E4AEA4-8DFA-4A89-87EB-49C32662AFE0}</a:tableStyleId>
              </a:tblPr>
              <a:tblGrid>
                <a:gridCol w="459013">
                  <a:extLst>
                    <a:ext uri="{9D8B030D-6E8A-4147-A177-3AD203B41FA5}">
                      <a16:colId xmlns:a16="http://schemas.microsoft.com/office/drawing/2014/main" val="20000"/>
                    </a:ext>
                  </a:extLst>
                </a:gridCol>
                <a:gridCol w="2236573">
                  <a:extLst>
                    <a:ext uri="{9D8B030D-6E8A-4147-A177-3AD203B41FA5}">
                      <a16:colId xmlns:a16="http://schemas.microsoft.com/office/drawing/2014/main" val="20001"/>
                    </a:ext>
                  </a:extLst>
                </a:gridCol>
                <a:gridCol w="955807">
                  <a:extLst>
                    <a:ext uri="{9D8B030D-6E8A-4147-A177-3AD203B41FA5}">
                      <a16:colId xmlns:a16="http://schemas.microsoft.com/office/drawing/2014/main" val="20002"/>
                    </a:ext>
                  </a:extLst>
                </a:gridCol>
                <a:gridCol w="606930">
                  <a:extLst>
                    <a:ext uri="{9D8B030D-6E8A-4147-A177-3AD203B41FA5}">
                      <a16:colId xmlns:a16="http://schemas.microsoft.com/office/drawing/2014/main" val="20003"/>
                    </a:ext>
                  </a:extLst>
                </a:gridCol>
                <a:gridCol w="606930">
                  <a:extLst>
                    <a:ext uri="{9D8B030D-6E8A-4147-A177-3AD203B41FA5}">
                      <a16:colId xmlns:a16="http://schemas.microsoft.com/office/drawing/2014/main" val="86257499"/>
                    </a:ext>
                  </a:extLst>
                </a:gridCol>
                <a:gridCol w="606930">
                  <a:extLst>
                    <a:ext uri="{9D8B030D-6E8A-4147-A177-3AD203B41FA5}">
                      <a16:colId xmlns:a16="http://schemas.microsoft.com/office/drawing/2014/main" val="2977771835"/>
                    </a:ext>
                  </a:extLst>
                </a:gridCol>
                <a:gridCol w="606930">
                  <a:extLst>
                    <a:ext uri="{9D8B030D-6E8A-4147-A177-3AD203B41FA5}">
                      <a16:colId xmlns:a16="http://schemas.microsoft.com/office/drawing/2014/main" val="3020376200"/>
                    </a:ext>
                  </a:extLst>
                </a:gridCol>
                <a:gridCol w="606930">
                  <a:extLst>
                    <a:ext uri="{9D8B030D-6E8A-4147-A177-3AD203B41FA5}">
                      <a16:colId xmlns:a16="http://schemas.microsoft.com/office/drawing/2014/main" val="1432183976"/>
                    </a:ext>
                  </a:extLst>
                </a:gridCol>
                <a:gridCol w="606930">
                  <a:extLst>
                    <a:ext uri="{9D8B030D-6E8A-4147-A177-3AD203B41FA5}">
                      <a16:colId xmlns:a16="http://schemas.microsoft.com/office/drawing/2014/main" val="3180834843"/>
                    </a:ext>
                  </a:extLst>
                </a:gridCol>
              </a:tblGrid>
              <a:tr h="339253">
                <a:tc rowSpan="2" gridSpan="2">
                  <a:txBody>
                    <a:bodyPr/>
                    <a:lstStyle/>
                    <a:p>
                      <a:pPr algn="ctr" fontAlgn="ctr"/>
                      <a:r>
                        <a:rPr lang="en-US" sz="1400" u="none" strike="noStrike" dirty="0">
                          <a:solidFill>
                            <a:schemeClr val="tx1"/>
                          </a:solidFill>
                          <a:effectLst/>
                        </a:rPr>
                        <a:t>INDIKATOR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rPr>
                        <a:t>STANDAR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gridSpan="3">
                  <a:txBody>
                    <a:bodyPr/>
                    <a:lstStyle/>
                    <a:p>
                      <a:pPr algn="ctr" fontAlgn="ctr"/>
                      <a:r>
                        <a:rPr lang="en-US" sz="1400" u="none" strike="noStrike" dirty="0">
                          <a:solidFill>
                            <a:schemeClr val="tx1"/>
                          </a:solidFill>
                          <a:effectLst/>
                        </a:rPr>
                        <a:t>BULAN</a:t>
                      </a: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6"/>
                    </a:solidFill>
                  </a:tcPr>
                </a:tc>
                <a:tc gridSpan="3">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0"/>
                  </a:ext>
                </a:extLst>
              </a:tr>
              <a:tr h="0">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chemeClr val="tx1"/>
                          </a:solidFill>
                          <a:effectLst/>
                        </a:rPr>
                        <a:t>JUL</a:t>
                      </a:r>
                      <a:endParaRPr lang="en-US" sz="1400" b="1" i="0" u="none" strike="noStrike" dirty="0">
                        <a:solidFill>
                          <a:schemeClr val="tx1"/>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AGS</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SEP</a:t>
                      </a:r>
                    </a:p>
                  </a:txBody>
                  <a:tcPr marL="0" marR="0" marT="0" marB="0" anchor="ctr"/>
                </a:tc>
                <a:tc>
                  <a:txBody>
                    <a:bodyPr/>
                    <a:lstStyle/>
                    <a:p>
                      <a:pPr algn="ctr" fontAlgn="ctr"/>
                      <a:r>
                        <a:rPr lang="en-US" sz="1400" b="1" u="none" strike="noStrike" dirty="0">
                          <a:solidFill>
                            <a:schemeClr val="tx1"/>
                          </a:solidFill>
                          <a:effectLst/>
                        </a:rPr>
                        <a:t>JUL</a:t>
                      </a:r>
                      <a:endParaRPr lang="en-US" sz="1400" b="1" i="0" u="none" strike="noStrike" dirty="0">
                        <a:solidFill>
                          <a:schemeClr val="tx1"/>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AGS</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SEP</a:t>
                      </a:r>
                    </a:p>
                  </a:txBody>
                  <a:tcPr marL="0" marR="0" marT="0" marB="0" anchor="ctr"/>
                </a:tc>
                <a:extLst>
                  <a:ext uri="{0D108BD9-81ED-4DB2-BD59-A6C34878D82A}">
                    <a16:rowId xmlns:a16="http://schemas.microsoft.com/office/drawing/2014/main" val="10001"/>
                  </a:ext>
                </a:extLst>
              </a:tr>
              <a:tr h="589594">
                <a:tc>
                  <a:txBody>
                    <a:bodyPr/>
                    <a:lstStyle/>
                    <a:p>
                      <a:pPr algn="ctr" fontAlgn="ctr"/>
                      <a:r>
                        <a:rPr lang="en-US" sz="1400" u="none" strike="noStrike" dirty="0">
                          <a:solidFill>
                            <a:schemeClr val="tx1"/>
                          </a:solidFill>
                          <a:effectLst/>
                        </a:rPr>
                        <a:t>1.</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l" fontAlgn="ctr"/>
                      <a:r>
                        <a:rPr lang="sv-SE" sz="1400" u="none" strike="noStrike" dirty="0">
                          <a:effectLst/>
                        </a:rPr>
                        <a:t>Kebutuhan darah bagi setiap pelayanan transfusi</a:t>
                      </a:r>
                      <a:endParaRPr lang="sv-SE"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u="none" strike="noStrike" dirty="0">
                          <a:effectLst/>
                        </a:rPr>
                        <a:t>100% </a:t>
                      </a:r>
                      <a:r>
                        <a:rPr lang="en-US" sz="1400" u="none" strike="noStrike" dirty="0" err="1">
                          <a:effectLst/>
                        </a:rPr>
                        <a:t>Terpenuhi</a:t>
                      </a:r>
                      <a:endParaRPr lang="en-US" sz="1400" b="0" i="0" u="none" strike="noStrike" dirty="0" err="1">
                        <a:solidFill>
                          <a:srgbClr val="000000"/>
                        </a:solidFill>
                        <a:effectLst/>
                        <a:latin typeface="Tw Cen MT" panose="020B0602020104020603" pitchFamily="34" charset="0"/>
                      </a:endParaRPr>
                    </a:p>
                  </a:txBody>
                  <a:tcPr marL="0" marR="0" marT="0" marB="0" anchor="ctr"/>
                </a:tc>
                <a:tc>
                  <a:txBody>
                    <a:bodyPr/>
                    <a:lstStyle/>
                    <a:p>
                      <a:pPr algn="ctr"/>
                      <a:r>
                        <a:rPr lang="en-US" sz="1400" dirty="0"/>
                        <a:t>-</a:t>
                      </a:r>
                    </a:p>
                  </a:txBody>
                  <a:tcPr marL="0" marR="0" marT="0" marB="0" anchor="ctr"/>
                </a:tc>
                <a:tc>
                  <a:txBody>
                    <a:bodyPr/>
                    <a:lstStyle/>
                    <a:p>
                      <a:pPr algn="ctr"/>
                      <a:r>
                        <a:rPr lang="en-US" sz="1400" dirty="0"/>
                        <a:t>-</a:t>
                      </a:r>
                    </a:p>
                  </a:txBody>
                  <a:tcPr marL="0" marR="0" marT="0" marB="0" anchor="ctr"/>
                </a:tc>
                <a:tc>
                  <a:txBody>
                    <a:bodyPr/>
                    <a:lstStyle/>
                    <a:p>
                      <a:pPr algn="ctr"/>
                      <a:r>
                        <a:rPr lang="en-US" sz="1400" dirty="0"/>
                        <a:t>-</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extLst>
                  <a:ext uri="{0D108BD9-81ED-4DB2-BD59-A6C34878D82A}">
                    <a16:rowId xmlns:a16="http://schemas.microsoft.com/office/drawing/2014/main" val="10002"/>
                  </a:ext>
                </a:extLst>
              </a:tr>
              <a:tr h="361050">
                <a:tc>
                  <a:txBody>
                    <a:bodyPr/>
                    <a:lstStyle/>
                    <a:p>
                      <a:pPr algn="ctr" fontAlgn="ctr"/>
                      <a:r>
                        <a:rPr lang="en-US" sz="1400" u="none" strike="noStrike" dirty="0">
                          <a:solidFill>
                            <a:schemeClr val="tx1"/>
                          </a:solidFill>
                          <a:effectLst/>
                        </a:rPr>
                        <a:t>2</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l" fontAlgn="ctr"/>
                      <a:r>
                        <a:rPr lang="en-US" sz="1400" u="none" strike="noStrike" dirty="0" err="1">
                          <a:effectLst/>
                        </a:rPr>
                        <a:t>Kejadian</a:t>
                      </a:r>
                      <a:r>
                        <a:rPr lang="en-US" sz="1400" u="none" strike="noStrike" dirty="0">
                          <a:effectLst/>
                        </a:rPr>
                        <a:t> </a:t>
                      </a:r>
                      <a:r>
                        <a:rPr lang="en-US" sz="1400" u="none" strike="noStrike" dirty="0" err="1">
                          <a:effectLst/>
                        </a:rPr>
                        <a:t>reaksi</a:t>
                      </a:r>
                      <a:r>
                        <a:rPr lang="en-US" sz="1400" u="none" strike="noStrike" dirty="0">
                          <a:effectLst/>
                        </a:rPr>
                        <a:t> </a:t>
                      </a:r>
                      <a:r>
                        <a:rPr lang="en-US" sz="1400" u="none" strike="noStrike" dirty="0" err="1">
                          <a:effectLst/>
                        </a:rPr>
                        <a:t>tranfusi</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u="none" strike="noStrike" dirty="0">
                          <a:effectLst/>
                        </a:rPr>
                        <a:t>≤ 0,01%</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t>-</a:t>
                      </a:r>
                    </a:p>
                  </a:txBody>
                  <a:tcPr marL="0" marR="0" marT="0" marB="0" anchor="ctr"/>
                </a:tc>
                <a:tc>
                  <a:txBody>
                    <a:bodyPr/>
                    <a:lstStyle/>
                    <a:p>
                      <a:pPr algn="ctr"/>
                      <a:r>
                        <a:rPr lang="en-US" sz="1400" dirty="0"/>
                        <a:t>-</a:t>
                      </a:r>
                    </a:p>
                  </a:txBody>
                  <a:tcPr marL="0" marR="0" marT="0" marB="0" anchor="ctr"/>
                </a:tc>
                <a:tc>
                  <a:txBody>
                    <a:bodyPr/>
                    <a:lstStyle/>
                    <a:p>
                      <a:pPr algn="ctr"/>
                      <a:r>
                        <a:rPr lang="en-US" sz="1400" dirty="0"/>
                        <a:t>-</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extLst>
                  <a:ext uri="{0D108BD9-81ED-4DB2-BD59-A6C34878D82A}">
                    <a16:rowId xmlns:a16="http://schemas.microsoft.com/office/drawing/2014/main" val="10003"/>
                  </a:ext>
                </a:extLst>
              </a:tr>
            </a:tbl>
          </a:graphicData>
        </a:graphic>
      </p:graphicFrame>
      <p:sp>
        <p:nvSpPr>
          <p:cNvPr id="6" name="Rectangle: Diagonal Corners Rounded 5">
            <a:extLst>
              <a:ext uri="{FF2B5EF4-FFF2-40B4-BE49-F238E27FC236}">
                <a16:creationId xmlns:a16="http://schemas.microsoft.com/office/drawing/2014/main" id="{71ABE4DC-1EEC-441B-9647-4C04550BA99E}"/>
              </a:ext>
            </a:extLst>
          </p:cNvPr>
          <p:cNvSpPr/>
          <p:nvPr/>
        </p:nvSpPr>
        <p:spPr>
          <a:xfrm>
            <a:off x="361434" y="3689591"/>
            <a:ext cx="2001831" cy="36570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GAKIN</a:t>
            </a:r>
          </a:p>
        </p:txBody>
      </p:sp>
      <p:graphicFrame>
        <p:nvGraphicFramePr>
          <p:cNvPr id="7" name="Table 6">
            <a:extLst>
              <a:ext uri="{FF2B5EF4-FFF2-40B4-BE49-F238E27FC236}">
                <a16:creationId xmlns:a16="http://schemas.microsoft.com/office/drawing/2014/main" id="{9CA0E599-34C8-47A9-8FB8-D797AE08E2B7}"/>
              </a:ext>
            </a:extLst>
          </p:cNvPr>
          <p:cNvGraphicFramePr>
            <a:graphicFrameLocks noGrp="1"/>
          </p:cNvGraphicFramePr>
          <p:nvPr/>
        </p:nvGraphicFramePr>
        <p:xfrm>
          <a:off x="361434" y="4179002"/>
          <a:ext cx="11233150" cy="1192693"/>
        </p:xfrm>
        <a:graphic>
          <a:graphicData uri="http://schemas.openxmlformats.org/drawingml/2006/table">
            <a:tbl>
              <a:tblPr firstRow="1" firstCol="1" bandRow="1">
                <a:tableStyleId>{21E4AEA4-8DFA-4A89-87EB-49C32662AFE0}</a:tableStyleId>
              </a:tblPr>
              <a:tblGrid>
                <a:gridCol w="471546">
                  <a:extLst>
                    <a:ext uri="{9D8B030D-6E8A-4147-A177-3AD203B41FA5}">
                      <a16:colId xmlns:a16="http://schemas.microsoft.com/office/drawing/2014/main" val="20000"/>
                    </a:ext>
                  </a:extLst>
                </a:gridCol>
                <a:gridCol w="2297648">
                  <a:extLst>
                    <a:ext uri="{9D8B030D-6E8A-4147-A177-3AD203B41FA5}">
                      <a16:colId xmlns:a16="http://schemas.microsoft.com/office/drawing/2014/main" val="20001"/>
                    </a:ext>
                  </a:extLst>
                </a:gridCol>
                <a:gridCol w="981908">
                  <a:extLst>
                    <a:ext uri="{9D8B030D-6E8A-4147-A177-3AD203B41FA5}">
                      <a16:colId xmlns:a16="http://schemas.microsoft.com/office/drawing/2014/main" val="20002"/>
                    </a:ext>
                  </a:extLst>
                </a:gridCol>
                <a:gridCol w="623504">
                  <a:extLst>
                    <a:ext uri="{9D8B030D-6E8A-4147-A177-3AD203B41FA5}">
                      <a16:colId xmlns:a16="http://schemas.microsoft.com/office/drawing/2014/main" val="20003"/>
                    </a:ext>
                  </a:extLst>
                </a:gridCol>
                <a:gridCol w="623504">
                  <a:extLst>
                    <a:ext uri="{9D8B030D-6E8A-4147-A177-3AD203B41FA5}">
                      <a16:colId xmlns:a16="http://schemas.microsoft.com/office/drawing/2014/main" val="333799793"/>
                    </a:ext>
                  </a:extLst>
                </a:gridCol>
                <a:gridCol w="623504">
                  <a:extLst>
                    <a:ext uri="{9D8B030D-6E8A-4147-A177-3AD203B41FA5}">
                      <a16:colId xmlns:a16="http://schemas.microsoft.com/office/drawing/2014/main" val="2780922223"/>
                    </a:ext>
                  </a:extLst>
                </a:gridCol>
                <a:gridCol w="623504">
                  <a:extLst>
                    <a:ext uri="{9D8B030D-6E8A-4147-A177-3AD203B41FA5}">
                      <a16:colId xmlns:a16="http://schemas.microsoft.com/office/drawing/2014/main" val="465978797"/>
                    </a:ext>
                  </a:extLst>
                </a:gridCol>
                <a:gridCol w="623504">
                  <a:extLst>
                    <a:ext uri="{9D8B030D-6E8A-4147-A177-3AD203B41FA5}">
                      <a16:colId xmlns:a16="http://schemas.microsoft.com/office/drawing/2014/main" val="281742278"/>
                    </a:ext>
                  </a:extLst>
                </a:gridCol>
                <a:gridCol w="623504">
                  <a:extLst>
                    <a:ext uri="{9D8B030D-6E8A-4147-A177-3AD203B41FA5}">
                      <a16:colId xmlns:a16="http://schemas.microsoft.com/office/drawing/2014/main" val="1258876580"/>
                    </a:ext>
                  </a:extLst>
                </a:gridCol>
                <a:gridCol w="623504">
                  <a:extLst>
                    <a:ext uri="{9D8B030D-6E8A-4147-A177-3AD203B41FA5}">
                      <a16:colId xmlns:a16="http://schemas.microsoft.com/office/drawing/2014/main" val="3020376200"/>
                    </a:ext>
                  </a:extLst>
                </a:gridCol>
                <a:gridCol w="623504">
                  <a:extLst>
                    <a:ext uri="{9D8B030D-6E8A-4147-A177-3AD203B41FA5}">
                      <a16:colId xmlns:a16="http://schemas.microsoft.com/office/drawing/2014/main" val="493637392"/>
                    </a:ext>
                  </a:extLst>
                </a:gridCol>
                <a:gridCol w="623504">
                  <a:extLst>
                    <a:ext uri="{9D8B030D-6E8A-4147-A177-3AD203B41FA5}">
                      <a16:colId xmlns:a16="http://schemas.microsoft.com/office/drawing/2014/main" val="1493667677"/>
                    </a:ext>
                  </a:extLst>
                </a:gridCol>
                <a:gridCol w="623504">
                  <a:extLst>
                    <a:ext uri="{9D8B030D-6E8A-4147-A177-3AD203B41FA5}">
                      <a16:colId xmlns:a16="http://schemas.microsoft.com/office/drawing/2014/main" val="87482179"/>
                    </a:ext>
                  </a:extLst>
                </a:gridCol>
                <a:gridCol w="623504">
                  <a:extLst>
                    <a:ext uri="{9D8B030D-6E8A-4147-A177-3AD203B41FA5}">
                      <a16:colId xmlns:a16="http://schemas.microsoft.com/office/drawing/2014/main" val="1996653464"/>
                    </a:ext>
                  </a:extLst>
                </a:gridCol>
                <a:gridCol w="623504">
                  <a:extLst>
                    <a:ext uri="{9D8B030D-6E8A-4147-A177-3AD203B41FA5}">
                      <a16:colId xmlns:a16="http://schemas.microsoft.com/office/drawing/2014/main" val="3007071632"/>
                    </a:ext>
                  </a:extLst>
                </a:gridCol>
              </a:tblGrid>
              <a:tr h="339253">
                <a:tc rowSpan="2" gridSpan="2">
                  <a:txBody>
                    <a:bodyPr/>
                    <a:lstStyle/>
                    <a:p>
                      <a:pPr algn="ctr" fontAlgn="ctr"/>
                      <a:r>
                        <a:rPr lang="en-US" sz="1400" u="none" strike="noStrike" dirty="0">
                          <a:solidFill>
                            <a:schemeClr val="tx1"/>
                          </a:solidFill>
                          <a:effectLst/>
                        </a:rPr>
                        <a:t>INDIKATOR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rPr>
                        <a:t>STANDAR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gridSpan="6">
                  <a:txBody>
                    <a:bodyPr/>
                    <a:lstStyle/>
                    <a:p>
                      <a:pPr algn="ctr" fontAlgn="ctr"/>
                      <a:r>
                        <a:rPr lang="en-US" sz="1400" u="none" strike="noStrike" dirty="0">
                          <a:solidFill>
                            <a:schemeClr val="tx1"/>
                          </a:solidFill>
                          <a:effectLst/>
                        </a:rPr>
                        <a:t>BULAN</a:t>
                      </a: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6"/>
                    </a:solidFill>
                  </a:tcPr>
                </a:tc>
                <a:tc gridSpan="6">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0"/>
                  </a:ext>
                </a:extLst>
              </a:tr>
              <a:tr h="118294">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chemeClr val="tx1"/>
                          </a:solidFill>
                          <a:effectLst/>
                        </a:rPr>
                        <a:t>JAN</a:t>
                      </a:r>
                      <a:endParaRPr lang="en-US" sz="1400" b="1" i="0" u="none" strike="noStrike" dirty="0">
                        <a:solidFill>
                          <a:schemeClr val="tx1"/>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MEI</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JUN</a:t>
                      </a:r>
                    </a:p>
                  </a:txBody>
                  <a:tcPr marL="0" marR="0" marT="0" marB="0" anchor="ctr"/>
                </a:tc>
                <a:tc>
                  <a:txBody>
                    <a:bodyPr/>
                    <a:lstStyle/>
                    <a:p>
                      <a:pPr algn="ctr" fontAlgn="ctr"/>
                      <a:r>
                        <a:rPr lang="en-US" sz="1400" b="1" u="none" strike="noStrike" dirty="0">
                          <a:solidFill>
                            <a:schemeClr val="tx1"/>
                          </a:solidFill>
                          <a:effectLst/>
                        </a:rPr>
                        <a:t>JAN</a:t>
                      </a:r>
                      <a:endParaRPr lang="en-US" sz="1400" b="1" i="0" u="none" strike="noStrike" dirty="0">
                        <a:solidFill>
                          <a:schemeClr val="tx1"/>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MEI</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JUN</a:t>
                      </a:r>
                    </a:p>
                  </a:txBody>
                  <a:tcPr marL="0" marR="0" marT="0" marB="0" anchor="ctr"/>
                </a:tc>
                <a:extLst>
                  <a:ext uri="{0D108BD9-81ED-4DB2-BD59-A6C34878D82A}">
                    <a16:rowId xmlns:a16="http://schemas.microsoft.com/office/drawing/2014/main" val="10001"/>
                  </a:ext>
                </a:extLst>
              </a:tr>
              <a:tr h="589594">
                <a:tc>
                  <a:txBody>
                    <a:bodyPr/>
                    <a:lstStyle/>
                    <a:p>
                      <a:pPr algn="ctr" fontAlgn="ctr"/>
                      <a:r>
                        <a:rPr lang="en-US" sz="1400" u="none" strike="noStrike" dirty="0">
                          <a:solidFill>
                            <a:schemeClr val="tx1"/>
                          </a:solidFill>
                          <a:effectLst/>
                        </a:rPr>
                        <a:t>1.</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l" fontAlgn="ctr"/>
                      <a:r>
                        <a:rPr lang="sv-SE" sz="1400" u="none" strike="noStrike" dirty="0">
                          <a:effectLst/>
                        </a:rPr>
                        <a:t>Pelayanan terhadap pasien GAKIN yang datang ke rumah sakit</a:t>
                      </a:r>
                      <a:endParaRPr lang="sv-SE"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u="none" strike="noStrike" dirty="0">
                          <a:effectLst/>
                        </a:rPr>
                        <a:t>100% </a:t>
                      </a:r>
                      <a:r>
                        <a:rPr lang="en-US" sz="1400" u="none" strike="noStrike" dirty="0" err="1">
                          <a:effectLst/>
                        </a:rPr>
                        <a:t>Terlayani</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extLst>
                  <a:ext uri="{0D108BD9-81ED-4DB2-BD59-A6C34878D82A}">
                    <a16:rowId xmlns:a16="http://schemas.microsoft.com/office/drawing/2014/main" val="10002"/>
                  </a:ext>
                </a:extLst>
              </a:tr>
            </a:tbl>
          </a:graphicData>
        </a:graphic>
      </p:graphicFrame>
      <p:graphicFrame>
        <p:nvGraphicFramePr>
          <p:cNvPr id="8" name="Table 7">
            <a:extLst>
              <a:ext uri="{FF2B5EF4-FFF2-40B4-BE49-F238E27FC236}">
                <a16:creationId xmlns:a16="http://schemas.microsoft.com/office/drawing/2014/main" id="{71C1D71C-9C01-4E7C-B48C-05D70A9BE761}"/>
              </a:ext>
            </a:extLst>
          </p:cNvPr>
          <p:cNvGraphicFramePr>
            <a:graphicFrameLocks noGrp="1"/>
          </p:cNvGraphicFramePr>
          <p:nvPr/>
        </p:nvGraphicFramePr>
        <p:xfrm>
          <a:off x="361432" y="5582410"/>
          <a:ext cx="7292977" cy="1192693"/>
        </p:xfrm>
        <a:graphic>
          <a:graphicData uri="http://schemas.openxmlformats.org/drawingml/2006/table">
            <a:tbl>
              <a:tblPr firstRow="1" firstCol="1" bandRow="1">
                <a:tableStyleId>{21E4AEA4-8DFA-4A89-87EB-49C32662AFE0}</a:tableStyleId>
              </a:tblPr>
              <a:tblGrid>
                <a:gridCol w="459013">
                  <a:extLst>
                    <a:ext uri="{9D8B030D-6E8A-4147-A177-3AD203B41FA5}">
                      <a16:colId xmlns:a16="http://schemas.microsoft.com/office/drawing/2014/main" val="20000"/>
                    </a:ext>
                  </a:extLst>
                </a:gridCol>
                <a:gridCol w="2236576">
                  <a:extLst>
                    <a:ext uri="{9D8B030D-6E8A-4147-A177-3AD203B41FA5}">
                      <a16:colId xmlns:a16="http://schemas.microsoft.com/office/drawing/2014/main" val="20001"/>
                    </a:ext>
                  </a:extLst>
                </a:gridCol>
                <a:gridCol w="955808">
                  <a:extLst>
                    <a:ext uri="{9D8B030D-6E8A-4147-A177-3AD203B41FA5}">
                      <a16:colId xmlns:a16="http://schemas.microsoft.com/office/drawing/2014/main" val="20002"/>
                    </a:ext>
                  </a:extLst>
                </a:gridCol>
                <a:gridCol w="606930">
                  <a:extLst>
                    <a:ext uri="{9D8B030D-6E8A-4147-A177-3AD203B41FA5}">
                      <a16:colId xmlns:a16="http://schemas.microsoft.com/office/drawing/2014/main" val="20003"/>
                    </a:ext>
                  </a:extLst>
                </a:gridCol>
                <a:gridCol w="606930">
                  <a:extLst>
                    <a:ext uri="{9D8B030D-6E8A-4147-A177-3AD203B41FA5}">
                      <a16:colId xmlns:a16="http://schemas.microsoft.com/office/drawing/2014/main" val="3663303521"/>
                    </a:ext>
                  </a:extLst>
                </a:gridCol>
                <a:gridCol w="606930">
                  <a:extLst>
                    <a:ext uri="{9D8B030D-6E8A-4147-A177-3AD203B41FA5}">
                      <a16:colId xmlns:a16="http://schemas.microsoft.com/office/drawing/2014/main" val="2514902558"/>
                    </a:ext>
                  </a:extLst>
                </a:gridCol>
                <a:gridCol w="606930">
                  <a:extLst>
                    <a:ext uri="{9D8B030D-6E8A-4147-A177-3AD203B41FA5}">
                      <a16:colId xmlns:a16="http://schemas.microsoft.com/office/drawing/2014/main" val="3020376200"/>
                    </a:ext>
                  </a:extLst>
                </a:gridCol>
                <a:gridCol w="606930">
                  <a:extLst>
                    <a:ext uri="{9D8B030D-6E8A-4147-A177-3AD203B41FA5}">
                      <a16:colId xmlns:a16="http://schemas.microsoft.com/office/drawing/2014/main" val="1696794580"/>
                    </a:ext>
                  </a:extLst>
                </a:gridCol>
                <a:gridCol w="606930">
                  <a:extLst>
                    <a:ext uri="{9D8B030D-6E8A-4147-A177-3AD203B41FA5}">
                      <a16:colId xmlns:a16="http://schemas.microsoft.com/office/drawing/2014/main" val="1419962231"/>
                    </a:ext>
                  </a:extLst>
                </a:gridCol>
              </a:tblGrid>
              <a:tr h="339253">
                <a:tc rowSpan="2" gridSpan="2">
                  <a:txBody>
                    <a:bodyPr/>
                    <a:lstStyle/>
                    <a:p>
                      <a:pPr algn="ctr" fontAlgn="ctr"/>
                      <a:r>
                        <a:rPr lang="en-US" sz="1400" u="none" strike="noStrike" dirty="0">
                          <a:solidFill>
                            <a:schemeClr val="tx1"/>
                          </a:solidFill>
                          <a:effectLst/>
                        </a:rPr>
                        <a:t>INDIKATOR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rPr>
                        <a:t>STANDAR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gridSpan="3">
                  <a:txBody>
                    <a:bodyPr/>
                    <a:lstStyle/>
                    <a:p>
                      <a:pPr algn="ctr" fontAlgn="ctr"/>
                      <a:r>
                        <a:rPr lang="en-US" sz="1400" u="none" strike="noStrike" dirty="0">
                          <a:solidFill>
                            <a:schemeClr val="tx1"/>
                          </a:solidFill>
                          <a:effectLst/>
                        </a:rPr>
                        <a:t>BULAN</a:t>
                      </a: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6"/>
                    </a:solidFill>
                  </a:tcPr>
                </a:tc>
                <a:tc gridSpan="3">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0"/>
                  </a:ext>
                </a:extLst>
              </a:tr>
              <a:tr h="118294">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chemeClr val="tx1"/>
                          </a:solidFill>
                          <a:effectLst/>
                        </a:rPr>
                        <a:t>JUL</a:t>
                      </a:r>
                      <a:endParaRPr lang="en-US" sz="1400" b="1" i="0" u="none" strike="noStrike" dirty="0">
                        <a:solidFill>
                          <a:schemeClr val="tx1"/>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AGS</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SEP</a:t>
                      </a:r>
                    </a:p>
                  </a:txBody>
                  <a:tcPr marL="0" marR="0" marT="0" marB="0" anchor="ctr"/>
                </a:tc>
                <a:tc>
                  <a:txBody>
                    <a:bodyPr/>
                    <a:lstStyle/>
                    <a:p>
                      <a:pPr algn="ctr" fontAlgn="ctr"/>
                      <a:r>
                        <a:rPr lang="en-US" sz="1400" b="1" u="none" strike="noStrike" dirty="0">
                          <a:solidFill>
                            <a:schemeClr val="tx1"/>
                          </a:solidFill>
                          <a:effectLst/>
                        </a:rPr>
                        <a:t>JUL</a:t>
                      </a:r>
                      <a:endParaRPr lang="en-US" sz="1400" b="1" i="0" u="none" strike="noStrike" dirty="0">
                        <a:solidFill>
                          <a:schemeClr val="tx1"/>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AGS</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SEP</a:t>
                      </a:r>
                    </a:p>
                  </a:txBody>
                  <a:tcPr marL="0" marR="0" marT="0" marB="0" anchor="ctr"/>
                </a:tc>
                <a:extLst>
                  <a:ext uri="{0D108BD9-81ED-4DB2-BD59-A6C34878D82A}">
                    <a16:rowId xmlns:a16="http://schemas.microsoft.com/office/drawing/2014/main" val="10001"/>
                  </a:ext>
                </a:extLst>
              </a:tr>
              <a:tr h="589594">
                <a:tc>
                  <a:txBody>
                    <a:bodyPr/>
                    <a:lstStyle/>
                    <a:p>
                      <a:pPr algn="ctr" fontAlgn="ctr"/>
                      <a:r>
                        <a:rPr lang="en-US" sz="1400" u="none" strike="noStrike" dirty="0">
                          <a:solidFill>
                            <a:schemeClr val="tx1"/>
                          </a:solidFill>
                          <a:effectLst/>
                        </a:rPr>
                        <a:t>1.</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l" fontAlgn="ctr"/>
                      <a:r>
                        <a:rPr lang="sv-SE" sz="1400" u="none" strike="noStrike" dirty="0">
                          <a:effectLst/>
                        </a:rPr>
                        <a:t>Pelayanan terhadap pasien GAKIN yang datang ke rumah sakit</a:t>
                      </a:r>
                      <a:endParaRPr lang="sv-SE"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u="none" strike="noStrike" dirty="0">
                          <a:effectLst/>
                        </a:rPr>
                        <a:t>100% </a:t>
                      </a:r>
                      <a:r>
                        <a:rPr lang="en-US" sz="1400" u="none" strike="noStrike" dirty="0" err="1">
                          <a:effectLst/>
                        </a:rPr>
                        <a:t>Terlayani</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73761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9131EE-CFA4-4515-9D5C-CC11DDB20422}"/>
              </a:ext>
            </a:extLst>
          </p:cNvPr>
          <p:cNvSpPr>
            <a:spLocks noGrp="1"/>
          </p:cNvSpPr>
          <p:nvPr>
            <p:ph type="sldNum" sz="quarter" idx="12"/>
          </p:nvPr>
        </p:nvSpPr>
        <p:spPr/>
        <p:txBody>
          <a:bodyPr/>
          <a:lstStyle/>
          <a:p>
            <a:fld id="{565CE74E-AB26-4998-AD42-012C4C1AD076}" type="slidenum">
              <a:rPr lang="zh-CN" altLang="en-US" smtClean="0"/>
              <a:t>75</a:t>
            </a:fld>
            <a:endParaRPr lang="zh-CN" altLang="en-US"/>
          </a:p>
        </p:txBody>
      </p:sp>
      <p:graphicFrame>
        <p:nvGraphicFramePr>
          <p:cNvPr id="3" name="Table 2">
            <a:extLst>
              <a:ext uri="{FF2B5EF4-FFF2-40B4-BE49-F238E27FC236}">
                <a16:creationId xmlns:a16="http://schemas.microsoft.com/office/drawing/2014/main" id="{6859E58E-DC91-4D83-A89F-57CC7C696DBE}"/>
              </a:ext>
            </a:extLst>
          </p:cNvPr>
          <p:cNvGraphicFramePr>
            <a:graphicFrameLocks noGrp="1"/>
          </p:cNvGraphicFramePr>
          <p:nvPr/>
        </p:nvGraphicFramePr>
        <p:xfrm>
          <a:off x="345859" y="727106"/>
          <a:ext cx="11349606" cy="3236590"/>
        </p:xfrm>
        <a:graphic>
          <a:graphicData uri="http://schemas.openxmlformats.org/drawingml/2006/table">
            <a:tbl>
              <a:tblPr firstRow="1" firstCol="1" bandRow="1">
                <a:tableStyleId>{93296810-A885-4BE3-A3E7-6D5BEEA58F35}</a:tableStyleId>
              </a:tblPr>
              <a:tblGrid>
                <a:gridCol w="397590">
                  <a:extLst>
                    <a:ext uri="{9D8B030D-6E8A-4147-A177-3AD203B41FA5}">
                      <a16:colId xmlns:a16="http://schemas.microsoft.com/office/drawing/2014/main" val="20000"/>
                    </a:ext>
                  </a:extLst>
                </a:gridCol>
                <a:gridCol w="2117677">
                  <a:extLst>
                    <a:ext uri="{9D8B030D-6E8A-4147-A177-3AD203B41FA5}">
                      <a16:colId xmlns:a16="http://schemas.microsoft.com/office/drawing/2014/main" val="20001"/>
                    </a:ext>
                  </a:extLst>
                </a:gridCol>
                <a:gridCol w="730799">
                  <a:extLst>
                    <a:ext uri="{9D8B030D-6E8A-4147-A177-3AD203B41FA5}">
                      <a16:colId xmlns:a16="http://schemas.microsoft.com/office/drawing/2014/main" val="20002"/>
                    </a:ext>
                  </a:extLst>
                </a:gridCol>
                <a:gridCol w="675295">
                  <a:extLst>
                    <a:ext uri="{9D8B030D-6E8A-4147-A177-3AD203B41FA5}">
                      <a16:colId xmlns:a16="http://schemas.microsoft.com/office/drawing/2014/main" val="20003"/>
                    </a:ext>
                  </a:extLst>
                </a:gridCol>
                <a:gridCol w="675295">
                  <a:extLst>
                    <a:ext uri="{9D8B030D-6E8A-4147-A177-3AD203B41FA5}">
                      <a16:colId xmlns:a16="http://schemas.microsoft.com/office/drawing/2014/main" val="2221444113"/>
                    </a:ext>
                  </a:extLst>
                </a:gridCol>
                <a:gridCol w="675295">
                  <a:extLst>
                    <a:ext uri="{9D8B030D-6E8A-4147-A177-3AD203B41FA5}">
                      <a16:colId xmlns:a16="http://schemas.microsoft.com/office/drawing/2014/main" val="1877266980"/>
                    </a:ext>
                  </a:extLst>
                </a:gridCol>
                <a:gridCol w="675295">
                  <a:extLst>
                    <a:ext uri="{9D8B030D-6E8A-4147-A177-3AD203B41FA5}">
                      <a16:colId xmlns:a16="http://schemas.microsoft.com/office/drawing/2014/main" val="3303704268"/>
                    </a:ext>
                  </a:extLst>
                </a:gridCol>
                <a:gridCol w="675295">
                  <a:extLst>
                    <a:ext uri="{9D8B030D-6E8A-4147-A177-3AD203B41FA5}">
                      <a16:colId xmlns:a16="http://schemas.microsoft.com/office/drawing/2014/main" val="2132030126"/>
                    </a:ext>
                  </a:extLst>
                </a:gridCol>
                <a:gridCol w="675295">
                  <a:extLst>
                    <a:ext uri="{9D8B030D-6E8A-4147-A177-3AD203B41FA5}">
                      <a16:colId xmlns:a16="http://schemas.microsoft.com/office/drawing/2014/main" val="3658418771"/>
                    </a:ext>
                  </a:extLst>
                </a:gridCol>
                <a:gridCol w="675295">
                  <a:extLst>
                    <a:ext uri="{9D8B030D-6E8A-4147-A177-3AD203B41FA5}">
                      <a16:colId xmlns:a16="http://schemas.microsoft.com/office/drawing/2014/main" val="4170255863"/>
                    </a:ext>
                  </a:extLst>
                </a:gridCol>
                <a:gridCol w="675295">
                  <a:extLst>
                    <a:ext uri="{9D8B030D-6E8A-4147-A177-3AD203B41FA5}">
                      <a16:colId xmlns:a16="http://schemas.microsoft.com/office/drawing/2014/main" val="1222520420"/>
                    </a:ext>
                  </a:extLst>
                </a:gridCol>
                <a:gridCol w="675295">
                  <a:extLst>
                    <a:ext uri="{9D8B030D-6E8A-4147-A177-3AD203B41FA5}">
                      <a16:colId xmlns:a16="http://schemas.microsoft.com/office/drawing/2014/main" val="652766356"/>
                    </a:ext>
                  </a:extLst>
                </a:gridCol>
                <a:gridCol w="675295">
                  <a:extLst>
                    <a:ext uri="{9D8B030D-6E8A-4147-A177-3AD203B41FA5}">
                      <a16:colId xmlns:a16="http://schemas.microsoft.com/office/drawing/2014/main" val="91918598"/>
                    </a:ext>
                  </a:extLst>
                </a:gridCol>
                <a:gridCol w="675295">
                  <a:extLst>
                    <a:ext uri="{9D8B030D-6E8A-4147-A177-3AD203B41FA5}">
                      <a16:colId xmlns:a16="http://schemas.microsoft.com/office/drawing/2014/main" val="3679105658"/>
                    </a:ext>
                  </a:extLst>
                </a:gridCol>
                <a:gridCol w="675295">
                  <a:extLst>
                    <a:ext uri="{9D8B030D-6E8A-4147-A177-3AD203B41FA5}">
                      <a16:colId xmlns:a16="http://schemas.microsoft.com/office/drawing/2014/main" val="1706786170"/>
                    </a:ext>
                  </a:extLst>
                </a:gridCol>
              </a:tblGrid>
              <a:tr h="231455">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gridSpan="6">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gridSpan="6">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231455">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MEI</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JUN</a:t>
                      </a: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MEI</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JUN</a:t>
                      </a:r>
                    </a:p>
                  </a:txBody>
                  <a:tcPr marL="0" marR="0" marT="0" marB="0" anchor="ctr"/>
                </a:tc>
                <a:extLst>
                  <a:ext uri="{0D108BD9-81ED-4DB2-BD59-A6C34878D82A}">
                    <a16:rowId xmlns:a16="http://schemas.microsoft.com/office/drawing/2014/main" val="10001"/>
                  </a:ext>
                </a:extLst>
              </a:tr>
              <a:tr h="462910">
                <a:tc>
                  <a:txBody>
                    <a:bodyPr/>
                    <a:lstStyle/>
                    <a:p>
                      <a:pPr algn="ctr" fontAlgn="t"/>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Kelengkapan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Pengisian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Rekam</a:t>
                      </a:r>
                      <a:r>
                        <a:rPr lang="en-US" sz="1400" u="none" strike="noStrike" dirty="0">
                          <a:effectLst/>
                          <a:latin typeface="Tw Cen MT" panose="020B0602020104020603" pitchFamily="34" charset="0"/>
                        </a:rPr>
                        <a:t> Medik 24 Jam Setelah </a:t>
                      </a:r>
                      <a:r>
                        <a:rPr lang="en-US" sz="1400" u="none" strike="noStrike" dirty="0" err="1">
                          <a:effectLst/>
                          <a:latin typeface="Tw Cen MT" panose="020B0602020104020603" pitchFamily="34" charset="0"/>
                        </a:rPr>
                        <a:t>Selesai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2"/>
                  </a:ext>
                </a:extLst>
              </a:tr>
              <a:tr h="462910">
                <a:tc>
                  <a:txBody>
                    <a:bodyPr/>
                    <a:lstStyle/>
                    <a:p>
                      <a:pPr algn="ctr" fontAlgn="t"/>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Kelengkapan</a:t>
                      </a:r>
                      <a:r>
                        <a:rPr lang="en-US" sz="1400" u="none" strike="noStrike" dirty="0">
                          <a:effectLst/>
                          <a:latin typeface="Tw Cen MT" panose="020B0602020104020603" pitchFamily="34" charset="0"/>
                        </a:rPr>
                        <a:t> Informed </a:t>
                      </a:r>
                      <a:r>
                        <a:rPr lang="en-US" sz="1400" u="none" strike="noStrike" dirty="0" err="1">
                          <a:effectLst/>
                          <a:latin typeface="Tw Cen MT" panose="020B0602020104020603" pitchFamily="34" charset="0"/>
                        </a:rPr>
                        <a:t>Concent</a:t>
                      </a:r>
                      <a:r>
                        <a:rPr lang="en-US" sz="1400" u="none" strike="noStrike" dirty="0">
                          <a:effectLst/>
                          <a:latin typeface="Tw Cen MT" panose="020B0602020104020603" pitchFamily="34" charset="0"/>
                        </a:rPr>
                        <a:t> Setelah </a:t>
                      </a:r>
                      <a:r>
                        <a:rPr lang="en-US" sz="1400" u="none" strike="noStrike" dirty="0" err="1">
                          <a:effectLst/>
                          <a:latin typeface="Tw Cen MT" panose="020B0602020104020603" pitchFamily="34" charset="0"/>
                        </a:rPr>
                        <a:t>Mendapatkan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Informasi</a:t>
                      </a:r>
                      <a:r>
                        <a:rPr lang="en-US" sz="1400" u="none" strike="noStrike" dirty="0">
                          <a:effectLst/>
                          <a:latin typeface="Tw Cen MT" panose="020B0602020104020603" pitchFamily="34" charset="0"/>
                        </a:rPr>
                        <a:t> Yang </a:t>
                      </a:r>
                      <a:r>
                        <a:rPr lang="en-US" sz="1400" u="none" strike="noStrike" dirty="0" err="1">
                          <a:effectLst/>
                          <a:latin typeface="Tw Cen MT" panose="020B0602020104020603" pitchFamily="34" charset="0"/>
                        </a:rPr>
                        <a:t>Jelas</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3"/>
                  </a:ext>
                </a:extLst>
              </a:tr>
              <a:tr h="462910">
                <a:tc>
                  <a:txBody>
                    <a:bodyPr/>
                    <a:lstStyle/>
                    <a:p>
                      <a:pPr algn="ctr" fontAlgn="t"/>
                      <a:r>
                        <a:rPr lang="en-US" sz="1400" u="none" strike="noStrike" dirty="0">
                          <a:solidFill>
                            <a:schemeClr val="tx1"/>
                          </a:solidFill>
                          <a:effectLst/>
                          <a:latin typeface="Tw Cen MT" panose="020B0602020104020603" pitchFamily="34" charset="0"/>
                        </a:rPr>
                        <a:t>3.</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just" fontAlgn="t"/>
                      <a:r>
                        <a:rPr lang="en-US" sz="1400" u="none" strike="noStrike" dirty="0">
                          <a:effectLst/>
                          <a:latin typeface="Tw Cen MT" panose="020B0602020104020603" pitchFamily="34" charset="0"/>
                        </a:rPr>
                        <a:t>Waktu </a:t>
                      </a:r>
                      <a:r>
                        <a:rPr lang="en-US" sz="1400" u="none" strike="noStrike" dirty="0" err="1">
                          <a:effectLst/>
                          <a:latin typeface="Tw Cen MT" panose="020B0602020104020603" pitchFamily="34" charset="0"/>
                        </a:rPr>
                        <a:t>Penyediaan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Dokumen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Rekam</a:t>
                      </a:r>
                      <a:r>
                        <a:rPr lang="en-US" sz="1400" u="none" strike="noStrike" dirty="0">
                          <a:effectLst/>
                          <a:latin typeface="Tw Cen MT" panose="020B0602020104020603" pitchFamily="34" charset="0"/>
                        </a:rPr>
                        <a:t> Medik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Rawat Jalan</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 10 </a:t>
                      </a:r>
                      <a:r>
                        <a:rPr lang="en-US" sz="1400" u="none" strike="noStrike" dirty="0" err="1">
                          <a:effectLst/>
                          <a:latin typeface="Tw Cen MT" panose="020B0602020104020603" pitchFamily="34" charset="0"/>
                        </a:rPr>
                        <a:t>menit</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a:r>
                        <a:rPr lang="en-US" sz="1400" dirty="0">
                          <a:latin typeface="Tw Cen MT" panose="020B0602020104020603" pitchFamily="34" charset="0"/>
                        </a:rPr>
                        <a:t>3 </a:t>
                      </a:r>
                      <a:r>
                        <a:rPr lang="en-US" sz="1400" dirty="0" err="1">
                          <a:latin typeface="Tw Cen MT" panose="020B0602020104020603" pitchFamily="34" charset="0"/>
                        </a:rPr>
                        <a:t>Menit</a:t>
                      </a:r>
                      <a:r>
                        <a:rPr lang="en-US" sz="1400" dirty="0">
                          <a:latin typeface="Tw Cen MT" panose="020B0602020104020603" pitchFamily="34" charset="0"/>
                        </a:rPr>
                        <a:t>     </a:t>
                      </a:r>
                    </a:p>
                  </a:txBody>
                  <a:tcPr marL="0" marR="0" marT="0" marB="0" anchor="ctr"/>
                </a:tc>
                <a:tc>
                  <a:txBody>
                    <a:bodyPr/>
                    <a:lstStyle/>
                    <a:p>
                      <a:pPr algn="ctr" fontAlgn="ctr"/>
                      <a:r>
                        <a:rPr lang="en-US" sz="1400" b="0" i="0" u="none" strike="noStrike">
                          <a:solidFill>
                            <a:srgbClr val="000000"/>
                          </a:solidFill>
                          <a:effectLst/>
                          <a:latin typeface="Tw Cen MT" panose="020B0602020104020603" pitchFamily="34" charset="0"/>
                        </a:rPr>
                        <a:t>2 Menit</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4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4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4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5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4"/>
                  </a:ext>
                </a:extLst>
              </a:tr>
              <a:tr h="462910">
                <a:tc>
                  <a:txBody>
                    <a:bodyPr/>
                    <a:lstStyle/>
                    <a:p>
                      <a:pPr algn="ctr" fontAlgn="t"/>
                      <a:r>
                        <a:rPr lang="en-US" sz="1400" u="none" strike="noStrike" dirty="0">
                          <a:solidFill>
                            <a:schemeClr val="tx1"/>
                          </a:solidFill>
                          <a:effectLst/>
                          <a:latin typeface="Tw Cen MT" panose="020B0602020104020603" pitchFamily="34" charset="0"/>
                        </a:rPr>
                        <a:t>4.</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just" fontAlgn="t"/>
                      <a:r>
                        <a:rPr lang="en-US" sz="1400" u="none" strike="noStrike" dirty="0">
                          <a:effectLst/>
                          <a:latin typeface="Tw Cen MT" panose="020B0602020104020603" pitchFamily="34" charset="0"/>
                        </a:rPr>
                        <a:t>Waktu </a:t>
                      </a:r>
                      <a:r>
                        <a:rPr lang="en-US" sz="1400" u="none" strike="noStrike" dirty="0" err="1">
                          <a:effectLst/>
                          <a:latin typeface="Tw Cen MT" panose="020B0602020104020603" pitchFamily="34" charset="0"/>
                        </a:rPr>
                        <a:t>Penyediaan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Dokumen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Rekam</a:t>
                      </a:r>
                      <a:r>
                        <a:rPr lang="en-US" sz="1400" u="none" strike="noStrike" dirty="0">
                          <a:effectLst/>
                          <a:latin typeface="Tw Cen MT" panose="020B0602020104020603" pitchFamily="34" charset="0"/>
                        </a:rPr>
                        <a:t> Medik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Rawat </a:t>
                      </a:r>
                      <a:r>
                        <a:rPr lang="en-US" sz="1400" u="none" strike="noStrike" dirty="0" err="1">
                          <a:effectLst/>
                          <a:latin typeface="Tw Cen MT" panose="020B0602020104020603" pitchFamily="34" charset="0"/>
                        </a:rPr>
                        <a:t>Inap</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 15 </a:t>
                      </a:r>
                      <a:r>
                        <a:rPr lang="en-US" sz="1400" u="none" strike="noStrike" dirty="0" err="1">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a:r>
                        <a:rPr lang="en-US" sz="1400" dirty="0">
                          <a:latin typeface="Tw Cen MT" panose="020B0602020104020603" pitchFamily="34" charset="0"/>
                        </a:rPr>
                        <a:t>5 </a:t>
                      </a:r>
                      <a:r>
                        <a:rPr lang="en-US" sz="1400" dirty="0" err="1">
                          <a:latin typeface="Tw Cen MT" panose="020B0602020104020603" pitchFamily="34" charset="0"/>
                        </a:rPr>
                        <a:t>Menit</a:t>
                      </a:r>
                      <a:endParaRPr lang="en-US" sz="1400" dirty="0">
                        <a:latin typeface="Tw Cen MT" panose="020B0602020104020603" pitchFamily="34" charset="0"/>
                      </a:endParaRPr>
                    </a:p>
                  </a:txBody>
                  <a:tcPr marL="0" marR="0" marT="0" marB="0" anchor="ctr"/>
                </a:tc>
                <a:tc>
                  <a:txBody>
                    <a:bodyPr/>
                    <a:lstStyle/>
                    <a:p>
                      <a:pPr algn="ctr" fontAlgn="ctr"/>
                      <a:r>
                        <a:rPr lang="en-US" sz="1400" b="0" i="0" u="none" strike="noStrike">
                          <a:solidFill>
                            <a:srgbClr val="000000"/>
                          </a:solidFill>
                          <a:effectLst/>
                          <a:latin typeface="Tw Cen MT" panose="020B0602020104020603" pitchFamily="34" charset="0"/>
                        </a:rPr>
                        <a:t>5 Menit</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5 </a:t>
                      </a:r>
                      <a:r>
                        <a:rPr lang="en-US" sz="1400" b="0" i="0" u="none" strike="noStrike" dirty="0" err="1">
                          <a:solidFill>
                            <a:srgbClr val="000000"/>
                          </a:solidFill>
                          <a:effectLst/>
                          <a:latin typeface="Tw Cen MT" panose="020B0602020104020603" pitchFamily="34" charset="0"/>
                        </a:rPr>
                        <a:t>menit</a:t>
                      </a:r>
                      <a:r>
                        <a:rPr lang="en-US" sz="1400" b="0" i="0" u="none" strike="noStrike" dirty="0">
                          <a:solidFill>
                            <a:srgbClr val="000000"/>
                          </a:solidFill>
                          <a:effectLst/>
                          <a:latin typeface="Tw Cen MT" panose="020B0602020104020603" pitchFamily="34" charset="0"/>
                        </a:rPr>
                        <a:t> </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6 </a:t>
                      </a:r>
                      <a:r>
                        <a:rPr lang="en-US" sz="1400" b="0" i="0" u="none" strike="noStrike" dirty="0" err="1">
                          <a:solidFill>
                            <a:srgbClr val="000000"/>
                          </a:solidFill>
                          <a:effectLst/>
                          <a:latin typeface="Tw Cen MT" panose="020B0602020104020603" pitchFamily="34" charset="0"/>
                        </a:rPr>
                        <a:t>menit</a:t>
                      </a:r>
                      <a:r>
                        <a:rPr lang="en-US" sz="1400" b="0" i="0" u="none" strike="noStrike" dirty="0">
                          <a:solidFill>
                            <a:srgbClr val="000000"/>
                          </a:solidFill>
                          <a:effectLst/>
                          <a:latin typeface="Tw Cen MT" panose="020B0602020104020603" pitchFamily="34" charset="0"/>
                        </a:rPr>
                        <a:t> </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5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7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5"/>
                  </a:ext>
                </a:extLst>
              </a:tr>
            </a:tbl>
          </a:graphicData>
        </a:graphic>
      </p:graphicFrame>
      <p:sp>
        <p:nvSpPr>
          <p:cNvPr id="5" name="Rectangle: Diagonal Corners Rounded 4">
            <a:extLst>
              <a:ext uri="{FF2B5EF4-FFF2-40B4-BE49-F238E27FC236}">
                <a16:creationId xmlns:a16="http://schemas.microsoft.com/office/drawing/2014/main" id="{A249970B-2FBB-4005-9686-939E2E2F52A1}"/>
              </a:ext>
            </a:extLst>
          </p:cNvPr>
          <p:cNvSpPr/>
          <p:nvPr/>
        </p:nvSpPr>
        <p:spPr>
          <a:xfrm>
            <a:off x="345859" y="85868"/>
            <a:ext cx="1658726" cy="466440"/>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REKAM MEDIK</a:t>
            </a:r>
          </a:p>
        </p:txBody>
      </p:sp>
      <p:graphicFrame>
        <p:nvGraphicFramePr>
          <p:cNvPr id="7" name="Table 6">
            <a:extLst>
              <a:ext uri="{FF2B5EF4-FFF2-40B4-BE49-F238E27FC236}">
                <a16:creationId xmlns:a16="http://schemas.microsoft.com/office/drawing/2014/main" id="{C7B7D14A-2CE6-4346-91C7-3BE535E7E0A1}"/>
              </a:ext>
            </a:extLst>
          </p:cNvPr>
          <p:cNvGraphicFramePr>
            <a:graphicFrameLocks noGrp="1"/>
          </p:cNvGraphicFramePr>
          <p:nvPr/>
        </p:nvGraphicFramePr>
        <p:xfrm>
          <a:off x="345858" y="4047192"/>
          <a:ext cx="8922128" cy="2668890"/>
        </p:xfrm>
        <a:graphic>
          <a:graphicData uri="http://schemas.openxmlformats.org/drawingml/2006/table">
            <a:tbl>
              <a:tblPr firstRow="1" firstCol="1" bandRow="1">
                <a:tableStyleId>{93296810-A885-4BE3-A3E7-6D5BEEA58F35}</a:tableStyleId>
              </a:tblPr>
              <a:tblGrid>
                <a:gridCol w="486082">
                  <a:extLst>
                    <a:ext uri="{9D8B030D-6E8A-4147-A177-3AD203B41FA5}">
                      <a16:colId xmlns:a16="http://schemas.microsoft.com/office/drawing/2014/main" val="20000"/>
                    </a:ext>
                  </a:extLst>
                </a:gridCol>
                <a:gridCol w="2589011">
                  <a:extLst>
                    <a:ext uri="{9D8B030D-6E8A-4147-A177-3AD203B41FA5}">
                      <a16:colId xmlns:a16="http://schemas.microsoft.com/office/drawing/2014/main" val="20001"/>
                    </a:ext>
                  </a:extLst>
                </a:gridCol>
                <a:gridCol w="893453">
                  <a:extLst>
                    <a:ext uri="{9D8B030D-6E8A-4147-A177-3AD203B41FA5}">
                      <a16:colId xmlns:a16="http://schemas.microsoft.com/office/drawing/2014/main" val="20002"/>
                    </a:ext>
                  </a:extLst>
                </a:gridCol>
                <a:gridCol w="825597">
                  <a:extLst>
                    <a:ext uri="{9D8B030D-6E8A-4147-A177-3AD203B41FA5}">
                      <a16:colId xmlns:a16="http://schemas.microsoft.com/office/drawing/2014/main" val="20003"/>
                    </a:ext>
                  </a:extLst>
                </a:gridCol>
                <a:gridCol w="825597">
                  <a:extLst>
                    <a:ext uri="{9D8B030D-6E8A-4147-A177-3AD203B41FA5}">
                      <a16:colId xmlns:a16="http://schemas.microsoft.com/office/drawing/2014/main" val="1282861360"/>
                    </a:ext>
                  </a:extLst>
                </a:gridCol>
                <a:gridCol w="825597">
                  <a:extLst>
                    <a:ext uri="{9D8B030D-6E8A-4147-A177-3AD203B41FA5}">
                      <a16:colId xmlns:a16="http://schemas.microsoft.com/office/drawing/2014/main" val="2002516572"/>
                    </a:ext>
                  </a:extLst>
                </a:gridCol>
                <a:gridCol w="825597">
                  <a:extLst>
                    <a:ext uri="{9D8B030D-6E8A-4147-A177-3AD203B41FA5}">
                      <a16:colId xmlns:a16="http://schemas.microsoft.com/office/drawing/2014/main" val="4170255863"/>
                    </a:ext>
                  </a:extLst>
                </a:gridCol>
                <a:gridCol w="825597">
                  <a:extLst>
                    <a:ext uri="{9D8B030D-6E8A-4147-A177-3AD203B41FA5}">
                      <a16:colId xmlns:a16="http://schemas.microsoft.com/office/drawing/2014/main" val="1086555509"/>
                    </a:ext>
                  </a:extLst>
                </a:gridCol>
                <a:gridCol w="825597">
                  <a:extLst>
                    <a:ext uri="{9D8B030D-6E8A-4147-A177-3AD203B41FA5}">
                      <a16:colId xmlns:a16="http://schemas.microsoft.com/office/drawing/2014/main" val="3332790369"/>
                    </a:ext>
                  </a:extLst>
                </a:gridCol>
              </a:tblGrid>
              <a:tr h="231455">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gridSpan="3">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gridSpan="3">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231455">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JUL</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AGS</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SEP</a:t>
                      </a: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JUL</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AGS</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SEP</a:t>
                      </a:r>
                    </a:p>
                  </a:txBody>
                  <a:tcPr marL="0" marR="0" marT="0" marB="0" anchor="ctr"/>
                </a:tc>
                <a:extLst>
                  <a:ext uri="{0D108BD9-81ED-4DB2-BD59-A6C34878D82A}">
                    <a16:rowId xmlns:a16="http://schemas.microsoft.com/office/drawing/2014/main" val="10001"/>
                  </a:ext>
                </a:extLst>
              </a:tr>
              <a:tr h="462910">
                <a:tc>
                  <a:txBody>
                    <a:bodyPr/>
                    <a:lstStyle/>
                    <a:p>
                      <a:pPr algn="ctr" fontAlgn="t"/>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Kelengkapan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Pengisian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Rekam</a:t>
                      </a:r>
                      <a:r>
                        <a:rPr lang="en-US" sz="1400" u="none" strike="noStrike" dirty="0">
                          <a:effectLst/>
                          <a:latin typeface="Tw Cen MT" panose="020B0602020104020603" pitchFamily="34" charset="0"/>
                        </a:rPr>
                        <a:t> Medik 24 Jam Setelah </a:t>
                      </a:r>
                      <a:r>
                        <a:rPr lang="en-US" sz="1400" u="none" strike="noStrike" dirty="0" err="1">
                          <a:effectLst/>
                          <a:latin typeface="Tw Cen MT" panose="020B0602020104020603" pitchFamily="34" charset="0"/>
                        </a:rPr>
                        <a:t>Selesai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2"/>
                  </a:ext>
                </a:extLst>
              </a:tr>
              <a:tr h="462910">
                <a:tc>
                  <a:txBody>
                    <a:bodyPr/>
                    <a:lstStyle/>
                    <a:p>
                      <a:pPr algn="ctr" fontAlgn="t"/>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Kelengkapan</a:t>
                      </a:r>
                      <a:r>
                        <a:rPr lang="en-US" sz="1400" u="none" strike="noStrike" dirty="0">
                          <a:effectLst/>
                          <a:latin typeface="Tw Cen MT" panose="020B0602020104020603" pitchFamily="34" charset="0"/>
                        </a:rPr>
                        <a:t> Informed </a:t>
                      </a:r>
                      <a:r>
                        <a:rPr lang="en-US" sz="1400" u="none" strike="noStrike" dirty="0" err="1">
                          <a:effectLst/>
                          <a:latin typeface="Tw Cen MT" panose="020B0602020104020603" pitchFamily="34" charset="0"/>
                        </a:rPr>
                        <a:t>Concent</a:t>
                      </a:r>
                      <a:r>
                        <a:rPr lang="en-US" sz="1400" u="none" strike="noStrike" dirty="0">
                          <a:effectLst/>
                          <a:latin typeface="Tw Cen MT" panose="020B0602020104020603" pitchFamily="34" charset="0"/>
                        </a:rPr>
                        <a:t> Setelah </a:t>
                      </a:r>
                      <a:r>
                        <a:rPr lang="en-US" sz="1400" u="none" strike="noStrike" dirty="0" err="1">
                          <a:effectLst/>
                          <a:latin typeface="Tw Cen MT" panose="020B0602020104020603" pitchFamily="34" charset="0"/>
                        </a:rPr>
                        <a:t>Mendapatkan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Informasi</a:t>
                      </a:r>
                      <a:r>
                        <a:rPr lang="en-US" sz="1400" u="none" strike="noStrike" dirty="0">
                          <a:effectLst/>
                          <a:latin typeface="Tw Cen MT" panose="020B0602020104020603" pitchFamily="34" charset="0"/>
                        </a:rPr>
                        <a:t> Yang </a:t>
                      </a:r>
                      <a:r>
                        <a:rPr lang="en-US" sz="1400" u="none" strike="noStrike" dirty="0" err="1">
                          <a:effectLst/>
                          <a:latin typeface="Tw Cen MT" panose="020B0602020104020603" pitchFamily="34" charset="0"/>
                        </a:rPr>
                        <a:t>Jelas</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3"/>
                  </a:ext>
                </a:extLst>
              </a:tr>
              <a:tr h="462910">
                <a:tc>
                  <a:txBody>
                    <a:bodyPr/>
                    <a:lstStyle/>
                    <a:p>
                      <a:pPr algn="ctr" fontAlgn="t"/>
                      <a:r>
                        <a:rPr lang="en-US" sz="1400" u="none" strike="noStrike" dirty="0">
                          <a:solidFill>
                            <a:schemeClr val="tx1"/>
                          </a:solidFill>
                          <a:effectLst/>
                          <a:latin typeface="Tw Cen MT" panose="020B0602020104020603" pitchFamily="34" charset="0"/>
                        </a:rPr>
                        <a:t>3.</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just" fontAlgn="t"/>
                      <a:r>
                        <a:rPr lang="en-US" sz="1400" u="none" strike="noStrike" dirty="0">
                          <a:effectLst/>
                          <a:latin typeface="Tw Cen MT" panose="020B0602020104020603" pitchFamily="34" charset="0"/>
                        </a:rPr>
                        <a:t>Waktu </a:t>
                      </a:r>
                      <a:r>
                        <a:rPr lang="en-US" sz="1400" u="none" strike="noStrike" dirty="0" err="1">
                          <a:effectLst/>
                          <a:latin typeface="Tw Cen MT" panose="020B0602020104020603" pitchFamily="34" charset="0"/>
                        </a:rPr>
                        <a:t>Penyediaan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Dokumen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Rekam</a:t>
                      </a:r>
                      <a:r>
                        <a:rPr lang="en-US" sz="1400" u="none" strike="noStrike" dirty="0">
                          <a:effectLst/>
                          <a:latin typeface="Tw Cen MT" panose="020B0602020104020603" pitchFamily="34" charset="0"/>
                        </a:rPr>
                        <a:t> Medik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Rawat Jalan</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 10 </a:t>
                      </a:r>
                      <a:r>
                        <a:rPr lang="en-US" sz="1400" u="none" strike="noStrike" dirty="0" err="1">
                          <a:effectLst/>
                          <a:latin typeface="Tw Cen MT" panose="020B0602020104020603" pitchFamily="34" charset="0"/>
                        </a:rPr>
                        <a:t>menit</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a:r>
                        <a:rPr lang="en-US" sz="1400" dirty="0">
                          <a:latin typeface="Tw Cen MT" panose="020B0602020104020603" pitchFamily="34" charset="0"/>
                        </a:rPr>
                        <a:t>5 </a:t>
                      </a:r>
                      <a:r>
                        <a:rPr lang="en-US" sz="1400" dirty="0" err="1">
                          <a:latin typeface="Tw Cen MT" panose="020B0602020104020603" pitchFamily="34" charset="0"/>
                        </a:rPr>
                        <a:t>Menit</a:t>
                      </a:r>
                      <a:r>
                        <a:rPr lang="en-US" sz="1400" dirty="0">
                          <a:latin typeface="Tw Cen MT" panose="020B0602020104020603" pitchFamily="34" charset="0"/>
                        </a:rPr>
                        <a:t>     </a:t>
                      </a:r>
                    </a:p>
                  </a:txBody>
                  <a:tcPr marL="0" marR="0" marT="0" marB="0" anchor="ctr"/>
                </a:tc>
                <a:tc>
                  <a:txBody>
                    <a:bodyPr/>
                    <a:lstStyle/>
                    <a:p>
                      <a:pPr algn="ctr"/>
                      <a:r>
                        <a:rPr lang="en-US" sz="1400" dirty="0">
                          <a:latin typeface="Tw Cen MT" panose="020B0602020104020603" pitchFamily="34" charset="0"/>
                        </a:rPr>
                        <a:t>6 </a:t>
                      </a:r>
                      <a:r>
                        <a:rPr lang="en-US" sz="1400" dirty="0" err="1">
                          <a:latin typeface="Tw Cen MT" panose="020B0602020104020603" pitchFamily="34" charset="0"/>
                        </a:rPr>
                        <a:t>Menit</a:t>
                      </a:r>
                      <a:r>
                        <a:rPr lang="en-US" sz="1400" dirty="0">
                          <a:latin typeface="Tw Cen MT" panose="020B0602020104020603" pitchFamily="34" charset="0"/>
                        </a:rPr>
                        <a:t>     </a:t>
                      </a:r>
                    </a:p>
                  </a:txBody>
                  <a:tcPr marL="0" marR="0" marT="0" marB="0" anchor="ctr"/>
                </a:tc>
                <a:tc>
                  <a:txBody>
                    <a:bodyPr/>
                    <a:lstStyle/>
                    <a:p>
                      <a:pPr algn="ctr"/>
                      <a:r>
                        <a:rPr lang="en-US" sz="1400" dirty="0">
                          <a:latin typeface="Tw Cen MT" panose="020B0602020104020603" pitchFamily="34" charset="0"/>
                        </a:rPr>
                        <a:t>6 </a:t>
                      </a:r>
                      <a:r>
                        <a:rPr lang="en-US" sz="1400" dirty="0" err="1">
                          <a:latin typeface="Tw Cen MT" panose="020B0602020104020603" pitchFamily="34" charset="0"/>
                        </a:rPr>
                        <a:t>Menit</a:t>
                      </a:r>
                      <a:r>
                        <a:rPr lang="en-US" sz="1400" dirty="0">
                          <a:latin typeface="Tw Cen MT" panose="020B0602020104020603" pitchFamily="34" charset="0"/>
                        </a:rPr>
                        <a:t>     </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4"/>
                  </a:ext>
                </a:extLst>
              </a:tr>
              <a:tr h="462910">
                <a:tc>
                  <a:txBody>
                    <a:bodyPr/>
                    <a:lstStyle/>
                    <a:p>
                      <a:pPr algn="ctr" fontAlgn="t"/>
                      <a:r>
                        <a:rPr lang="en-US" sz="1400" u="none" strike="noStrike" dirty="0">
                          <a:solidFill>
                            <a:schemeClr val="tx1"/>
                          </a:solidFill>
                          <a:effectLst/>
                          <a:latin typeface="Tw Cen MT" panose="020B0602020104020603" pitchFamily="34" charset="0"/>
                        </a:rPr>
                        <a:t>4.</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just" fontAlgn="t"/>
                      <a:r>
                        <a:rPr lang="en-US" sz="1400" u="none" strike="noStrike" dirty="0">
                          <a:effectLst/>
                          <a:latin typeface="Tw Cen MT" panose="020B0602020104020603" pitchFamily="34" charset="0"/>
                        </a:rPr>
                        <a:t>Waktu </a:t>
                      </a:r>
                      <a:r>
                        <a:rPr lang="en-US" sz="1400" u="none" strike="noStrike" dirty="0" err="1">
                          <a:effectLst/>
                          <a:latin typeface="Tw Cen MT" panose="020B0602020104020603" pitchFamily="34" charset="0"/>
                        </a:rPr>
                        <a:t>Penyediaan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Dokumen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Rekam</a:t>
                      </a:r>
                      <a:r>
                        <a:rPr lang="en-US" sz="1400" u="none" strike="noStrike" dirty="0">
                          <a:effectLst/>
                          <a:latin typeface="Tw Cen MT" panose="020B0602020104020603" pitchFamily="34" charset="0"/>
                        </a:rPr>
                        <a:t> Medik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Rawat </a:t>
                      </a:r>
                      <a:r>
                        <a:rPr lang="en-US" sz="1400" u="none" strike="noStrike" dirty="0" err="1">
                          <a:effectLst/>
                          <a:latin typeface="Tw Cen MT" panose="020B0602020104020603" pitchFamily="34" charset="0"/>
                        </a:rPr>
                        <a:t>Inap</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 15 </a:t>
                      </a:r>
                      <a:r>
                        <a:rPr lang="en-US" sz="1400" u="none" strike="noStrike" dirty="0" err="1">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a:r>
                        <a:rPr lang="en-US" sz="1400" dirty="0">
                          <a:latin typeface="Tw Cen MT" panose="020B0602020104020603" pitchFamily="34" charset="0"/>
                        </a:rPr>
                        <a:t>9 </a:t>
                      </a:r>
                      <a:r>
                        <a:rPr lang="en-US" sz="1400" dirty="0" err="1">
                          <a:latin typeface="Tw Cen MT" panose="020B0602020104020603" pitchFamily="34" charset="0"/>
                        </a:rPr>
                        <a:t>Menit</a:t>
                      </a:r>
                      <a:endParaRPr lang="en-US" sz="1400" dirty="0">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9 </a:t>
                      </a:r>
                      <a:r>
                        <a:rPr lang="en-US" sz="1400" dirty="0" err="1">
                          <a:latin typeface="Tw Cen MT" panose="020B0602020104020603" pitchFamily="34" charset="0"/>
                        </a:rPr>
                        <a:t>Menit</a:t>
                      </a:r>
                      <a:endParaRPr lang="en-US" sz="1400" dirty="0">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8 </a:t>
                      </a:r>
                      <a:r>
                        <a:rPr lang="en-US" sz="1400" dirty="0" err="1">
                          <a:latin typeface="Tw Cen MT" panose="020B0602020104020603" pitchFamily="34" charset="0"/>
                        </a:rPr>
                        <a:t>Menit</a:t>
                      </a:r>
                      <a:endParaRPr lang="en-US" sz="1400" dirty="0">
                        <a:latin typeface="Tw Cen MT" panose="020B0602020104020603"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1194849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BB95607-82C7-4FEF-BE33-AA77D0B2C2BE}"/>
              </a:ext>
            </a:extLst>
          </p:cNvPr>
          <p:cNvSpPr>
            <a:spLocks noGrp="1"/>
          </p:cNvSpPr>
          <p:nvPr>
            <p:ph type="sldNum" sz="quarter" idx="12"/>
          </p:nvPr>
        </p:nvSpPr>
        <p:spPr/>
        <p:txBody>
          <a:bodyPr/>
          <a:lstStyle/>
          <a:p>
            <a:fld id="{565CE74E-AB26-4998-AD42-012C4C1AD076}" type="slidenum">
              <a:rPr lang="zh-CN" altLang="en-US" smtClean="0"/>
              <a:t>76</a:t>
            </a:fld>
            <a:endParaRPr lang="zh-CN" altLang="en-US"/>
          </a:p>
        </p:txBody>
      </p:sp>
      <p:graphicFrame>
        <p:nvGraphicFramePr>
          <p:cNvPr id="3" name="Table 2">
            <a:extLst>
              <a:ext uri="{FF2B5EF4-FFF2-40B4-BE49-F238E27FC236}">
                <a16:creationId xmlns:a16="http://schemas.microsoft.com/office/drawing/2014/main" id="{40BDC1D8-EA2C-4FDE-AFCE-8C4DDEF56DF9}"/>
              </a:ext>
            </a:extLst>
          </p:cNvPr>
          <p:cNvGraphicFramePr>
            <a:graphicFrameLocks noGrp="1"/>
          </p:cNvGraphicFramePr>
          <p:nvPr/>
        </p:nvGraphicFramePr>
        <p:xfrm>
          <a:off x="307192" y="970286"/>
          <a:ext cx="11349605" cy="2164668"/>
        </p:xfrm>
        <a:graphic>
          <a:graphicData uri="http://schemas.openxmlformats.org/drawingml/2006/table">
            <a:tbl>
              <a:tblPr firstRow="1" firstCol="1" bandRow="1">
                <a:tableStyleId>{93296810-A885-4BE3-A3E7-6D5BEEA58F35}</a:tableStyleId>
              </a:tblPr>
              <a:tblGrid>
                <a:gridCol w="416151">
                  <a:extLst>
                    <a:ext uri="{9D8B030D-6E8A-4147-A177-3AD203B41FA5}">
                      <a16:colId xmlns:a16="http://schemas.microsoft.com/office/drawing/2014/main" val="20000"/>
                    </a:ext>
                  </a:extLst>
                </a:gridCol>
                <a:gridCol w="1528060">
                  <a:extLst>
                    <a:ext uri="{9D8B030D-6E8A-4147-A177-3AD203B41FA5}">
                      <a16:colId xmlns:a16="http://schemas.microsoft.com/office/drawing/2014/main" val="20001"/>
                    </a:ext>
                  </a:extLst>
                </a:gridCol>
                <a:gridCol w="1334758">
                  <a:extLst>
                    <a:ext uri="{9D8B030D-6E8A-4147-A177-3AD203B41FA5}">
                      <a16:colId xmlns:a16="http://schemas.microsoft.com/office/drawing/2014/main" val="20002"/>
                    </a:ext>
                  </a:extLst>
                </a:gridCol>
                <a:gridCol w="672553">
                  <a:extLst>
                    <a:ext uri="{9D8B030D-6E8A-4147-A177-3AD203B41FA5}">
                      <a16:colId xmlns:a16="http://schemas.microsoft.com/office/drawing/2014/main" val="20003"/>
                    </a:ext>
                  </a:extLst>
                </a:gridCol>
                <a:gridCol w="672553">
                  <a:extLst>
                    <a:ext uri="{9D8B030D-6E8A-4147-A177-3AD203B41FA5}">
                      <a16:colId xmlns:a16="http://schemas.microsoft.com/office/drawing/2014/main" val="1498037355"/>
                    </a:ext>
                  </a:extLst>
                </a:gridCol>
                <a:gridCol w="672553">
                  <a:extLst>
                    <a:ext uri="{9D8B030D-6E8A-4147-A177-3AD203B41FA5}">
                      <a16:colId xmlns:a16="http://schemas.microsoft.com/office/drawing/2014/main" val="4134271145"/>
                    </a:ext>
                  </a:extLst>
                </a:gridCol>
                <a:gridCol w="672553">
                  <a:extLst>
                    <a:ext uri="{9D8B030D-6E8A-4147-A177-3AD203B41FA5}">
                      <a16:colId xmlns:a16="http://schemas.microsoft.com/office/drawing/2014/main" val="4016483798"/>
                    </a:ext>
                  </a:extLst>
                </a:gridCol>
                <a:gridCol w="672553">
                  <a:extLst>
                    <a:ext uri="{9D8B030D-6E8A-4147-A177-3AD203B41FA5}">
                      <a16:colId xmlns:a16="http://schemas.microsoft.com/office/drawing/2014/main" val="2935229118"/>
                    </a:ext>
                  </a:extLst>
                </a:gridCol>
                <a:gridCol w="672553">
                  <a:extLst>
                    <a:ext uri="{9D8B030D-6E8A-4147-A177-3AD203B41FA5}">
                      <a16:colId xmlns:a16="http://schemas.microsoft.com/office/drawing/2014/main" val="3007318829"/>
                    </a:ext>
                  </a:extLst>
                </a:gridCol>
                <a:gridCol w="672553">
                  <a:extLst>
                    <a:ext uri="{9D8B030D-6E8A-4147-A177-3AD203B41FA5}">
                      <a16:colId xmlns:a16="http://schemas.microsoft.com/office/drawing/2014/main" val="2470257096"/>
                    </a:ext>
                  </a:extLst>
                </a:gridCol>
                <a:gridCol w="672553">
                  <a:extLst>
                    <a:ext uri="{9D8B030D-6E8A-4147-A177-3AD203B41FA5}">
                      <a16:colId xmlns:a16="http://schemas.microsoft.com/office/drawing/2014/main" val="3077075294"/>
                    </a:ext>
                  </a:extLst>
                </a:gridCol>
                <a:gridCol w="672553">
                  <a:extLst>
                    <a:ext uri="{9D8B030D-6E8A-4147-A177-3AD203B41FA5}">
                      <a16:colId xmlns:a16="http://schemas.microsoft.com/office/drawing/2014/main" val="1510209743"/>
                    </a:ext>
                  </a:extLst>
                </a:gridCol>
                <a:gridCol w="672553">
                  <a:extLst>
                    <a:ext uri="{9D8B030D-6E8A-4147-A177-3AD203B41FA5}">
                      <a16:colId xmlns:a16="http://schemas.microsoft.com/office/drawing/2014/main" val="2168572741"/>
                    </a:ext>
                  </a:extLst>
                </a:gridCol>
                <a:gridCol w="672553">
                  <a:extLst>
                    <a:ext uri="{9D8B030D-6E8A-4147-A177-3AD203B41FA5}">
                      <a16:colId xmlns:a16="http://schemas.microsoft.com/office/drawing/2014/main" val="3459508369"/>
                    </a:ext>
                  </a:extLst>
                </a:gridCol>
                <a:gridCol w="672553">
                  <a:extLst>
                    <a:ext uri="{9D8B030D-6E8A-4147-A177-3AD203B41FA5}">
                      <a16:colId xmlns:a16="http://schemas.microsoft.com/office/drawing/2014/main" val="4187560796"/>
                    </a:ext>
                  </a:extLst>
                </a:gridCol>
              </a:tblGrid>
              <a:tr h="218538">
                <a:tc rowSpan="2" gridSpan="2">
                  <a:txBody>
                    <a:bodyPr/>
                    <a:lstStyle/>
                    <a:p>
                      <a:pPr algn="ctr" fontAlgn="ctr"/>
                      <a:r>
                        <a:rPr lang="en-US" sz="1400" u="none" strike="noStrike" dirty="0">
                          <a:solidFill>
                            <a:schemeClr val="tx1"/>
                          </a:solidFill>
                          <a:effectLst/>
                          <a:latin typeface="Tw Cen MT" panose="020B0602020104020603" pitchFamily="34" charset="0"/>
                        </a:rPr>
                        <a:t>INDIKATOR111</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gridSpan="6">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gridSpan="6">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218538">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MEI</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JUN</a:t>
                      </a: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MEI</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JUN</a:t>
                      </a:r>
                    </a:p>
                  </a:txBody>
                  <a:tcPr marL="0" marR="0" marT="0" marB="0" anchor="ctr"/>
                </a:tc>
                <a:extLst>
                  <a:ext uri="{0D108BD9-81ED-4DB2-BD59-A6C34878D82A}">
                    <a16:rowId xmlns:a16="http://schemas.microsoft.com/office/drawing/2014/main" val="10001"/>
                  </a:ext>
                </a:extLst>
              </a:tr>
              <a:tr h="218538">
                <a:tc rowSpan="4">
                  <a:txBody>
                    <a:bodyPr/>
                    <a:lstStyle/>
                    <a:p>
                      <a:pPr algn="ctr" fontAlgn="t"/>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rowSpan="4">
                  <a:txBody>
                    <a:bodyPr/>
                    <a:lstStyle/>
                    <a:p>
                      <a:pPr algn="l" fontAlgn="t"/>
                      <a:r>
                        <a:rPr lang="en-US" sz="1400" u="none" strike="noStrike" dirty="0">
                          <a:effectLst/>
                          <a:latin typeface="Tw Cen MT" panose="020B0602020104020603" pitchFamily="34" charset="0"/>
                        </a:rPr>
                        <a:t>Baku </a:t>
                      </a:r>
                      <a:r>
                        <a:rPr lang="en-US" sz="1400" u="none" strike="noStrike" dirty="0" err="1">
                          <a:effectLst/>
                          <a:latin typeface="Tw Cen MT" panose="020B0602020104020603" pitchFamily="34" charset="0"/>
                        </a:rPr>
                        <a:t>mutu</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limbah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cair</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err="1">
                          <a:effectLst/>
                          <a:latin typeface="Tw Cen MT" panose="020B0602020104020603" pitchFamily="34" charset="0"/>
                        </a:rPr>
                        <a:t>a.BOD</a:t>
                      </a:r>
                      <a:r>
                        <a:rPr lang="en-US" sz="1400" u="none" strike="noStrike" dirty="0">
                          <a:effectLst/>
                          <a:latin typeface="Tw Cen MT" panose="020B0602020104020603" pitchFamily="34" charset="0"/>
                        </a:rPr>
                        <a:t> &lt; 30 mg/l</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rowSpan="4"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tc rowSpan="4" hMerge="1">
                  <a:txBody>
                    <a:bodyPr/>
                    <a:lstStyle/>
                    <a:p>
                      <a:pPr algn="ctr"/>
                      <a:r>
                        <a:rPr lang="en-US" sz="1400" dirty="0">
                          <a:latin typeface="Tw Cen MT" panose="020B0602020104020603" pitchFamily="34" charset="0"/>
                        </a:rPr>
                        <a:t>100%</a:t>
                      </a:r>
                    </a:p>
                  </a:txBody>
                  <a:tcPr marL="0" marR="0" marT="0" marB="0" anchor="ctr"/>
                </a:tc>
                <a:tc rowSpan="4" hMerge="1">
                  <a:txBody>
                    <a:bodyPr/>
                    <a:lstStyle/>
                    <a:p>
                      <a:pPr algn="ctr"/>
                      <a:r>
                        <a:rPr lang="en-US" sz="1400" dirty="0">
                          <a:latin typeface="Tw Cen MT" panose="020B0602020104020603" pitchFamily="34" charset="0"/>
                        </a:rPr>
                        <a:t>100%</a:t>
                      </a:r>
                    </a:p>
                  </a:txBody>
                  <a:tcPr marL="0" marR="0" marT="0" marB="0" anchor="ctr"/>
                </a:tc>
                <a:tc rowSpan="4">
                  <a:txBody>
                    <a:bodyPr/>
                    <a:lstStyle/>
                    <a:p>
                      <a:pPr algn="ctr"/>
                      <a:r>
                        <a:rPr lang="en-US" sz="1400" dirty="0">
                          <a:latin typeface="Tw Cen MT" panose="020B0602020104020603" pitchFamily="34" charset="0"/>
                        </a:rPr>
                        <a:t>-</a:t>
                      </a:r>
                    </a:p>
                  </a:txBody>
                  <a:tcPr marL="0" marR="0" marT="0" marB="0" anchor="ctr"/>
                </a:tc>
                <a:tc rowSpan="4">
                  <a:txBody>
                    <a:bodyPr/>
                    <a:lstStyle/>
                    <a:p>
                      <a:pPr algn="ctr"/>
                      <a:r>
                        <a:rPr lang="en-US" sz="1400" dirty="0">
                          <a:latin typeface="Tw Cen MT" panose="020B0602020104020603" pitchFamily="34" charset="0"/>
                        </a:rPr>
                        <a:t>-</a:t>
                      </a:r>
                    </a:p>
                  </a:txBody>
                  <a:tcPr marL="0" marR="0" marT="0" marB="0" anchor="ctr"/>
                </a:tc>
                <a:tc rowSpan="4">
                  <a:txBody>
                    <a:bodyPr/>
                    <a:lstStyle/>
                    <a:p>
                      <a:pPr algn="ctr"/>
                      <a:r>
                        <a:rPr lang="en-US" sz="1400" dirty="0">
                          <a:latin typeface="Tw Cen MT" panose="020B0602020104020603" pitchFamily="34" charset="0"/>
                        </a:rPr>
                        <a:t>100%</a:t>
                      </a:r>
                    </a:p>
                  </a:txBody>
                  <a:tcPr marL="0" marR="0" marT="0" marB="0" anchor="ctr"/>
                </a:tc>
                <a:tc rowSpan="4">
                  <a:txBody>
                    <a:bodyPr/>
                    <a:lstStyle/>
                    <a:p>
                      <a:pPr algn="ctr"/>
                      <a:r>
                        <a:rPr lang="en-US" sz="1400" dirty="0">
                          <a:latin typeface="Tw Cen MT" panose="020B0602020104020603" pitchFamily="34" charset="0"/>
                        </a:rPr>
                        <a:t>-</a:t>
                      </a:r>
                    </a:p>
                  </a:txBody>
                  <a:tcPr marL="0" marR="0" marT="0" marB="0" anchor="ctr"/>
                </a:tc>
                <a:tc rowSpan="4">
                  <a:txBody>
                    <a:bodyPr/>
                    <a:lstStyle/>
                    <a:p>
                      <a:pPr algn="ctr"/>
                      <a:r>
                        <a:rPr lang="en-US" sz="1400" dirty="0">
                          <a:latin typeface="Tw Cen MT" panose="020B0602020104020603" pitchFamily="34" charset="0"/>
                        </a:rPr>
                        <a:t>-</a:t>
                      </a:r>
                    </a:p>
                  </a:txBody>
                  <a:tcPr marL="0" marR="0" marT="0" marB="0" anchor="ctr"/>
                </a:tc>
                <a:tc rowSpan="4">
                  <a:txBody>
                    <a:bodyPr/>
                    <a:lstStyle/>
                    <a:p>
                      <a:pPr algn="ctr"/>
                      <a:r>
                        <a:rPr lang="en-US" sz="1400" dirty="0">
                          <a:latin typeface="Tw Cen MT" panose="020B0602020104020603" pitchFamily="34" charset="0"/>
                        </a:rPr>
                        <a:t>100</a:t>
                      </a:r>
                    </a:p>
                  </a:txBody>
                  <a:tcPr marL="0" marR="0" marT="0" marB="0" anchor="ctr"/>
                </a:tc>
                <a:tc rowSpan="4">
                  <a:txBody>
                    <a:bodyPr/>
                    <a:lstStyle/>
                    <a:p>
                      <a:pPr algn="ctr"/>
                      <a:r>
                        <a:rPr lang="en-US" sz="1400" dirty="0">
                          <a:latin typeface="Tw Cen MT" panose="020B0602020104020603" pitchFamily="34" charset="0"/>
                        </a:rPr>
                        <a:t>-</a:t>
                      </a:r>
                    </a:p>
                  </a:txBody>
                  <a:tcPr marL="0" marR="0" marT="0" marB="0" anchor="ctr"/>
                </a:tc>
                <a:tc rowSpan="4">
                  <a:txBody>
                    <a:bodyPr/>
                    <a:lstStyle/>
                    <a:p>
                      <a:pPr algn="ctr"/>
                      <a:r>
                        <a:rPr lang="en-US" sz="1400" dirty="0">
                          <a:latin typeface="Tw Cen MT" panose="020B0602020104020603" pitchFamily="34" charset="0"/>
                        </a:rPr>
                        <a:t>-</a:t>
                      </a:r>
                    </a:p>
                  </a:txBody>
                  <a:tcPr marL="0" marR="0" marT="0" marB="0" anchor="ctr"/>
                </a:tc>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marL="0" marR="0" marT="0" marB="0" anchor="ctr"/>
                </a:tc>
                <a:extLst>
                  <a:ext uri="{0D108BD9-81ED-4DB2-BD59-A6C34878D82A}">
                    <a16:rowId xmlns:a16="http://schemas.microsoft.com/office/drawing/2014/main" val="10002"/>
                  </a:ext>
                </a:extLst>
              </a:tr>
              <a:tr h="218538">
                <a:tc vMerge="1">
                  <a:txBody>
                    <a:bodyPr/>
                    <a:lstStyle/>
                    <a:p>
                      <a:endParaRPr lang="en-US"/>
                    </a:p>
                  </a:txBody>
                  <a:tcPr/>
                </a:tc>
                <a:tc vMerge="1">
                  <a:txBody>
                    <a:bodyPr/>
                    <a:lstStyle/>
                    <a:p>
                      <a:endParaRPr lang="en-US"/>
                    </a:p>
                  </a:txBody>
                  <a:tcPr/>
                </a:tc>
                <a:tc>
                  <a:txBody>
                    <a:bodyPr/>
                    <a:lstStyle/>
                    <a:p>
                      <a:pPr algn="ctr" fontAlgn="ctr"/>
                      <a:r>
                        <a:rPr lang="en-US" sz="1400" u="none" strike="noStrike" dirty="0" err="1">
                          <a:effectLst/>
                          <a:latin typeface="Tw Cen MT" panose="020B0602020104020603" pitchFamily="34" charset="0"/>
                        </a:rPr>
                        <a:t>b.COD</a:t>
                      </a:r>
                      <a:r>
                        <a:rPr lang="en-US" sz="1400" u="none" strike="noStrike" dirty="0">
                          <a:effectLst/>
                          <a:latin typeface="Tw Cen MT" panose="020B0602020104020603" pitchFamily="34" charset="0"/>
                        </a:rPr>
                        <a:t> &lt; 80 mg/l</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3" vMerge="1">
                  <a:txBody>
                    <a:bodyPr/>
                    <a:lstStyle/>
                    <a:p>
                      <a:endParaRPr lang="id-ID"/>
                    </a:p>
                  </a:txBody>
                  <a:tcPr/>
                </a:tc>
                <a:tc hMerge="1" vMerge="1">
                  <a:txBody>
                    <a:bodyPr/>
                    <a:lstStyle/>
                    <a:p>
                      <a:endParaRPr lang="id-ID" dirty="0"/>
                    </a:p>
                  </a:txBody>
                  <a:tcPr/>
                </a:tc>
                <a:tc hMerge="1" vMerge="1">
                  <a:txBody>
                    <a:bodyPr/>
                    <a:lstStyle/>
                    <a:p>
                      <a:endParaRPr lang="id-ID" dirty="0"/>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218538">
                <a:tc vMerge="1">
                  <a:txBody>
                    <a:bodyPr/>
                    <a:lstStyle/>
                    <a:p>
                      <a:endParaRPr lang="en-US"/>
                    </a:p>
                  </a:txBody>
                  <a:tcPr/>
                </a:tc>
                <a:tc vMerge="1">
                  <a:txBody>
                    <a:bodyPr/>
                    <a:lstStyle/>
                    <a:p>
                      <a:endParaRPr lang="en-US"/>
                    </a:p>
                  </a:txBody>
                  <a:tcPr/>
                </a:tc>
                <a:tc>
                  <a:txBody>
                    <a:bodyPr/>
                    <a:lstStyle/>
                    <a:p>
                      <a:pPr algn="ctr" fontAlgn="ctr"/>
                      <a:r>
                        <a:rPr lang="en-US" sz="1400" u="none" strike="noStrike" dirty="0" err="1">
                          <a:effectLst/>
                          <a:latin typeface="Tw Cen MT" panose="020B0602020104020603" pitchFamily="34" charset="0"/>
                        </a:rPr>
                        <a:t>c.TSS</a:t>
                      </a:r>
                      <a:r>
                        <a:rPr lang="en-US" sz="1400" u="none" strike="noStrike" dirty="0">
                          <a:effectLst/>
                          <a:latin typeface="Tw Cen MT" panose="020B0602020104020603" pitchFamily="34" charset="0"/>
                        </a:rPr>
                        <a:t> &lt; 30 mg/l</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3" vMerge="1">
                  <a:txBody>
                    <a:bodyPr/>
                    <a:lstStyle/>
                    <a:p>
                      <a:endParaRPr lang="id-ID"/>
                    </a:p>
                  </a:txBody>
                  <a:tcPr/>
                </a:tc>
                <a:tc hMerge="1" vMerge="1">
                  <a:txBody>
                    <a:bodyPr/>
                    <a:lstStyle/>
                    <a:p>
                      <a:endParaRPr lang="id-ID" dirty="0"/>
                    </a:p>
                  </a:txBody>
                  <a:tcPr/>
                </a:tc>
                <a:tc hMerge="1" vMerge="1">
                  <a:txBody>
                    <a:bodyPr/>
                    <a:lstStyle/>
                    <a:p>
                      <a:endParaRPr lang="id-ID" dirty="0"/>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218538">
                <a:tc vMerge="1">
                  <a:txBody>
                    <a:bodyPr/>
                    <a:lstStyle/>
                    <a:p>
                      <a:endParaRPr lang="en-US"/>
                    </a:p>
                  </a:txBody>
                  <a:tcPr/>
                </a:tc>
                <a:tc vMerge="1">
                  <a:txBody>
                    <a:bodyPr/>
                    <a:lstStyle/>
                    <a:p>
                      <a:endParaRPr lang="en-US"/>
                    </a:p>
                  </a:txBody>
                  <a:tcPr/>
                </a:tc>
                <a:tc>
                  <a:txBody>
                    <a:bodyPr/>
                    <a:lstStyle/>
                    <a:p>
                      <a:pPr algn="ctr" fontAlgn="ctr"/>
                      <a:r>
                        <a:rPr lang="en-US" sz="1400" u="none" strike="noStrike" dirty="0">
                          <a:effectLst/>
                          <a:latin typeface="Tw Cen MT" panose="020B0602020104020603" pitchFamily="34" charset="0"/>
                        </a:rPr>
                        <a:t>d.PH 6-9</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3" vMerge="1">
                  <a:txBody>
                    <a:bodyPr/>
                    <a:lstStyle/>
                    <a:p>
                      <a:endParaRPr lang="id-ID"/>
                    </a:p>
                  </a:txBody>
                  <a:tcPr/>
                </a:tc>
                <a:tc hMerge="1" vMerge="1">
                  <a:txBody>
                    <a:bodyPr/>
                    <a:lstStyle/>
                    <a:p>
                      <a:endParaRPr lang="id-ID" dirty="0"/>
                    </a:p>
                  </a:txBody>
                  <a:tcPr/>
                </a:tc>
                <a:tc hMerge="1" vMerge="1">
                  <a:txBody>
                    <a:bodyPr/>
                    <a:lstStyle/>
                    <a:p>
                      <a:endParaRPr lang="id-ID" dirty="0"/>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664395">
                <a:tc>
                  <a:txBody>
                    <a:bodyPr/>
                    <a:lstStyle/>
                    <a:p>
                      <a:pPr algn="ctr" fontAlgn="t"/>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Pengelolaan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Limbah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Padat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Infeksius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Sesuai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dengan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Aturan</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p>
                  </a:txBody>
                  <a:tcPr marL="0" marR="0" marT="0" marB="0" anchor="ctr"/>
                </a:tc>
                <a:extLst>
                  <a:ext uri="{0D108BD9-81ED-4DB2-BD59-A6C34878D82A}">
                    <a16:rowId xmlns:a16="http://schemas.microsoft.com/office/drawing/2014/main" val="10006"/>
                  </a:ext>
                </a:extLst>
              </a:tr>
            </a:tbl>
          </a:graphicData>
        </a:graphic>
      </p:graphicFrame>
      <p:sp>
        <p:nvSpPr>
          <p:cNvPr id="4" name="Rectangle: Diagonal Corners Rounded 3">
            <a:extLst>
              <a:ext uri="{FF2B5EF4-FFF2-40B4-BE49-F238E27FC236}">
                <a16:creationId xmlns:a16="http://schemas.microsoft.com/office/drawing/2014/main" id="{FC1529E2-1FEB-4FEA-976E-02178E5176FF}"/>
              </a:ext>
            </a:extLst>
          </p:cNvPr>
          <p:cNvSpPr/>
          <p:nvPr/>
        </p:nvSpPr>
        <p:spPr>
          <a:xfrm>
            <a:off x="307192" y="355419"/>
            <a:ext cx="2498762" cy="452635"/>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PENGELOLAAN LIMBAH</a:t>
            </a:r>
          </a:p>
        </p:txBody>
      </p:sp>
      <p:graphicFrame>
        <p:nvGraphicFramePr>
          <p:cNvPr id="5" name="Table 4">
            <a:extLst>
              <a:ext uri="{FF2B5EF4-FFF2-40B4-BE49-F238E27FC236}">
                <a16:creationId xmlns:a16="http://schemas.microsoft.com/office/drawing/2014/main" id="{ECD99453-1FBA-4A6B-962E-0C1EAF8E46E8}"/>
              </a:ext>
            </a:extLst>
          </p:cNvPr>
          <p:cNvGraphicFramePr>
            <a:graphicFrameLocks noGrp="1"/>
          </p:cNvGraphicFramePr>
          <p:nvPr/>
        </p:nvGraphicFramePr>
        <p:xfrm>
          <a:off x="307192" y="3349727"/>
          <a:ext cx="5788811" cy="2789214"/>
        </p:xfrm>
        <a:graphic>
          <a:graphicData uri="http://schemas.openxmlformats.org/drawingml/2006/table">
            <a:tbl>
              <a:tblPr firstRow="1" firstCol="1" bandRow="1">
                <a:tableStyleId>{93296810-A885-4BE3-A3E7-6D5BEEA58F35}</a:tableStyleId>
              </a:tblPr>
              <a:tblGrid>
                <a:gridCol w="329358">
                  <a:extLst>
                    <a:ext uri="{9D8B030D-6E8A-4147-A177-3AD203B41FA5}">
                      <a16:colId xmlns:a16="http://schemas.microsoft.com/office/drawing/2014/main" val="20000"/>
                    </a:ext>
                  </a:extLst>
                </a:gridCol>
                <a:gridCol w="1209366">
                  <a:extLst>
                    <a:ext uri="{9D8B030D-6E8A-4147-A177-3AD203B41FA5}">
                      <a16:colId xmlns:a16="http://schemas.microsoft.com/office/drawing/2014/main" val="20001"/>
                    </a:ext>
                  </a:extLst>
                </a:gridCol>
                <a:gridCol w="1056377">
                  <a:extLst>
                    <a:ext uri="{9D8B030D-6E8A-4147-A177-3AD203B41FA5}">
                      <a16:colId xmlns:a16="http://schemas.microsoft.com/office/drawing/2014/main" val="20002"/>
                    </a:ext>
                  </a:extLst>
                </a:gridCol>
                <a:gridCol w="532285">
                  <a:extLst>
                    <a:ext uri="{9D8B030D-6E8A-4147-A177-3AD203B41FA5}">
                      <a16:colId xmlns:a16="http://schemas.microsoft.com/office/drawing/2014/main" val="20003"/>
                    </a:ext>
                  </a:extLst>
                </a:gridCol>
                <a:gridCol w="532285">
                  <a:extLst>
                    <a:ext uri="{9D8B030D-6E8A-4147-A177-3AD203B41FA5}">
                      <a16:colId xmlns:a16="http://schemas.microsoft.com/office/drawing/2014/main" val="452504099"/>
                    </a:ext>
                  </a:extLst>
                </a:gridCol>
                <a:gridCol w="532285">
                  <a:extLst>
                    <a:ext uri="{9D8B030D-6E8A-4147-A177-3AD203B41FA5}">
                      <a16:colId xmlns:a16="http://schemas.microsoft.com/office/drawing/2014/main" val="3912538975"/>
                    </a:ext>
                  </a:extLst>
                </a:gridCol>
                <a:gridCol w="532285">
                  <a:extLst>
                    <a:ext uri="{9D8B030D-6E8A-4147-A177-3AD203B41FA5}">
                      <a16:colId xmlns:a16="http://schemas.microsoft.com/office/drawing/2014/main" val="2470257096"/>
                    </a:ext>
                  </a:extLst>
                </a:gridCol>
                <a:gridCol w="532285">
                  <a:extLst>
                    <a:ext uri="{9D8B030D-6E8A-4147-A177-3AD203B41FA5}">
                      <a16:colId xmlns:a16="http://schemas.microsoft.com/office/drawing/2014/main" val="2988104533"/>
                    </a:ext>
                  </a:extLst>
                </a:gridCol>
                <a:gridCol w="532285">
                  <a:extLst>
                    <a:ext uri="{9D8B030D-6E8A-4147-A177-3AD203B41FA5}">
                      <a16:colId xmlns:a16="http://schemas.microsoft.com/office/drawing/2014/main" val="16944287"/>
                    </a:ext>
                  </a:extLst>
                </a:gridCol>
              </a:tblGrid>
              <a:tr h="218538">
                <a:tc rowSpan="2" gridSpan="2">
                  <a:txBody>
                    <a:bodyPr/>
                    <a:lstStyle/>
                    <a:p>
                      <a:pPr algn="ctr" fontAlgn="ctr"/>
                      <a:r>
                        <a:rPr lang="en-US" sz="1400" u="none" strike="noStrike" dirty="0">
                          <a:solidFill>
                            <a:schemeClr val="tx1"/>
                          </a:solidFill>
                          <a:effectLst/>
                          <a:latin typeface="Tw Cen MT" panose="020B0602020104020603" pitchFamily="34" charset="0"/>
                        </a:rPr>
                        <a:t>INDIKATOR111</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gridSpan="3">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gridSpan="3">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218538">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panose="020B0602020104020603" pitchFamily="34" charset="0"/>
                        </a:rPr>
                        <a:t>JUL</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AGS</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SEP</a:t>
                      </a: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JUL</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AGS</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SEP</a:t>
                      </a:r>
                    </a:p>
                  </a:txBody>
                  <a:tcPr marL="0" marR="0" marT="0" marB="0" anchor="ctr"/>
                </a:tc>
                <a:extLst>
                  <a:ext uri="{0D108BD9-81ED-4DB2-BD59-A6C34878D82A}">
                    <a16:rowId xmlns:a16="http://schemas.microsoft.com/office/drawing/2014/main" val="10001"/>
                  </a:ext>
                </a:extLst>
              </a:tr>
              <a:tr h="218538">
                <a:tc rowSpan="4">
                  <a:txBody>
                    <a:bodyPr/>
                    <a:lstStyle/>
                    <a:p>
                      <a:pPr algn="ctr" fontAlgn="t"/>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rowSpan="4">
                  <a:txBody>
                    <a:bodyPr/>
                    <a:lstStyle/>
                    <a:p>
                      <a:pPr algn="l" fontAlgn="t"/>
                      <a:r>
                        <a:rPr lang="en-US" sz="1400" u="none" strike="noStrike" dirty="0">
                          <a:effectLst/>
                          <a:latin typeface="Tw Cen MT" panose="020B0602020104020603" pitchFamily="34" charset="0"/>
                        </a:rPr>
                        <a:t>Baku </a:t>
                      </a:r>
                      <a:r>
                        <a:rPr lang="en-US" sz="1400" u="none" strike="noStrike" dirty="0" err="1">
                          <a:effectLst/>
                          <a:latin typeface="Tw Cen MT" panose="020B0602020104020603" pitchFamily="34" charset="0"/>
                        </a:rPr>
                        <a:t>mutu</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limbah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cair</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err="1">
                          <a:effectLst/>
                          <a:latin typeface="Tw Cen MT" panose="020B0602020104020603" pitchFamily="34" charset="0"/>
                        </a:rPr>
                        <a:t>a.BOD</a:t>
                      </a:r>
                      <a:r>
                        <a:rPr lang="en-US" sz="1400" u="none" strike="noStrike" dirty="0">
                          <a:effectLst/>
                          <a:latin typeface="Tw Cen MT" panose="020B0602020104020603" pitchFamily="34" charset="0"/>
                        </a:rPr>
                        <a:t> &lt; 30 mg/l</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rowSpan="4">
                  <a:txBody>
                    <a:bodyPr/>
                    <a:lstStyle/>
                    <a:p>
                      <a:pPr algn="ctr"/>
                      <a:r>
                        <a:rPr lang="en-US" sz="1400" dirty="0" err="1">
                          <a:latin typeface="Tw Cen MT" panose="020B0602020104020603" pitchFamily="34" charset="0"/>
                        </a:rPr>
                        <a:t>Periode</a:t>
                      </a:r>
                      <a:r>
                        <a:rPr lang="en-US" sz="1400" dirty="0">
                          <a:latin typeface="Tw Cen MT" panose="020B0602020104020603" pitchFamily="34" charset="0"/>
                        </a:rPr>
                        <a:t> Analisa </a:t>
                      </a:r>
                      <a:r>
                        <a:rPr lang="en-US" sz="1400" dirty="0" err="1">
                          <a:latin typeface="Tw Cen MT" panose="020B0602020104020603" pitchFamily="34" charset="0"/>
                        </a:rPr>
                        <a:t>Setiap</a:t>
                      </a:r>
                      <a:r>
                        <a:rPr lang="en-US" sz="1400" dirty="0">
                          <a:latin typeface="Tw Cen MT" panose="020B0602020104020603" pitchFamily="34" charset="0"/>
                        </a:rPr>
                        <a:t> 3 </a:t>
                      </a:r>
                      <a:r>
                        <a:rPr lang="en-US" sz="1400" dirty="0" err="1">
                          <a:latin typeface="Tw Cen MT" panose="020B0602020104020603" pitchFamily="34" charset="0"/>
                        </a:rPr>
                        <a:t>Bulan</a:t>
                      </a:r>
                      <a:endParaRPr lang="en-US" sz="1400" dirty="0">
                        <a:latin typeface="Tw Cen MT" panose="020B0602020104020603" pitchFamily="34" charset="0"/>
                      </a:endParaRPr>
                    </a:p>
                  </a:txBody>
                  <a:tcPr marL="0" marR="0" marT="0" marB="0" anchor="ctr"/>
                </a:tc>
                <a:tc rowSpan="4">
                  <a:txBody>
                    <a:bodyPr/>
                    <a:lstStyle/>
                    <a:p>
                      <a:pPr algn="ctr"/>
                      <a:r>
                        <a:rPr lang="en-US" sz="1400" dirty="0" err="1">
                          <a:latin typeface="Tw Cen MT" panose="020B0602020104020603" pitchFamily="34" charset="0"/>
                        </a:rPr>
                        <a:t>Periode</a:t>
                      </a:r>
                      <a:r>
                        <a:rPr lang="en-US" sz="1400" dirty="0">
                          <a:latin typeface="Tw Cen MT" panose="020B0602020104020603" pitchFamily="34" charset="0"/>
                        </a:rPr>
                        <a:t> Analisa </a:t>
                      </a:r>
                      <a:r>
                        <a:rPr lang="en-US" sz="1400" dirty="0" err="1">
                          <a:latin typeface="Tw Cen MT" panose="020B0602020104020603" pitchFamily="34" charset="0"/>
                        </a:rPr>
                        <a:t>Setiap</a:t>
                      </a:r>
                      <a:r>
                        <a:rPr lang="en-US" sz="1400" dirty="0">
                          <a:latin typeface="Tw Cen MT" panose="020B0602020104020603" pitchFamily="34" charset="0"/>
                        </a:rPr>
                        <a:t> 3 </a:t>
                      </a:r>
                      <a:r>
                        <a:rPr lang="en-US" sz="1400" dirty="0" err="1">
                          <a:latin typeface="Tw Cen MT" panose="020B0602020104020603" pitchFamily="34" charset="0"/>
                        </a:rPr>
                        <a:t>Bulan</a:t>
                      </a:r>
                      <a:endParaRPr lang="en-US" sz="1400" dirty="0">
                        <a:latin typeface="Tw Cen MT" panose="020B0602020104020603" pitchFamily="34" charset="0"/>
                      </a:endParaRPr>
                    </a:p>
                  </a:txBody>
                  <a:tcPr marL="0" marR="0" marT="0" marB="0" anchor="ctr"/>
                </a:tc>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err="1">
                          <a:latin typeface="Tw Cen MT" panose="020B0602020104020603" pitchFamily="34" charset="0"/>
                        </a:rPr>
                        <a:t>Periode</a:t>
                      </a:r>
                      <a:r>
                        <a:rPr lang="en-US" sz="1400" dirty="0">
                          <a:latin typeface="Tw Cen MT" panose="020B0602020104020603" pitchFamily="34" charset="0"/>
                        </a:rPr>
                        <a:t> Analisa </a:t>
                      </a:r>
                      <a:r>
                        <a:rPr lang="en-US" sz="1400" dirty="0" err="1">
                          <a:latin typeface="Tw Cen MT" panose="020B0602020104020603" pitchFamily="34" charset="0"/>
                        </a:rPr>
                        <a:t>Setiap</a:t>
                      </a:r>
                      <a:r>
                        <a:rPr lang="en-US" sz="1400" dirty="0">
                          <a:latin typeface="Tw Cen MT" panose="020B0602020104020603" pitchFamily="34" charset="0"/>
                        </a:rPr>
                        <a:t> 3 </a:t>
                      </a:r>
                      <a:r>
                        <a:rPr lang="en-US" sz="1400" dirty="0" err="1">
                          <a:latin typeface="Tw Cen MT" panose="020B0602020104020603" pitchFamily="34" charset="0"/>
                        </a:rPr>
                        <a:t>Bulan</a:t>
                      </a:r>
                      <a:endParaRPr lang="en-US" sz="1400" dirty="0">
                        <a:latin typeface="Tw Cen MT" panose="020B0602020104020603" pitchFamily="34" charset="0"/>
                      </a:endParaRPr>
                    </a:p>
                  </a:txBody>
                  <a:tcPr marL="0" marR="0" marT="0" marB="0" anchor="ctr"/>
                </a:tc>
                <a:tc rowSpan="4">
                  <a:txBody>
                    <a:bodyPr/>
                    <a:lstStyle/>
                    <a:p>
                      <a:pPr algn="ctr"/>
                      <a:r>
                        <a:rPr lang="en-US" sz="1400" dirty="0">
                          <a:latin typeface="Tw Cen MT" panose="020B0602020104020603" pitchFamily="34" charset="0"/>
                        </a:rPr>
                        <a:t>-</a:t>
                      </a:r>
                    </a:p>
                  </a:txBody>
                  <a:tcPr marL="0" marR="0" marT="0" marB="0" anchor="ctr"/>
                </a:tc>
                <a:tc rowSpan="4">
                  <a:txBody>
                    <a:bodyPr/>
                    <a:lstStyle/>
                    <a:p>
                      <a:pPr algn="ctr"/>
                      <a:r>
                        <a:rPr lang="en-US" sz="1400" dirty="0">
                          <a:latin typeface="Tw Cen MT" panose="020B0602020104020603" pitchFamily="34" charset="0"/>
                        </a:rPr>
                        <a:t>-</a:t>
                      </a:r>
                    </a:p>
                  </a:txBody>
                  <a:tcPr marL="0" marR="0" marT="0" marB="0" anchor="ctr"/>
                </a:tc>
                <a:tc rowSpan="4">
                  <a:txBody>
                    <a:bodyPr/>
                    <a:lstStyle/>
                    <a:p>
                      <a:pPr algn="ctr"/>
                      <a:r>
                        <a:rPr lang="en-US" sz="1400" dirty="0">
                          <a:latin typeface="Tw Cen MT" panose="020B0602020104020603" pitchFamily="34" charset="0"/>
                        </a:rPr>
                        <a:t>-</a:t>
                      </a:r>
                    </a:p>
                  </a:txBody>
                  <a:tcPr marL="0" marR="0" marT="0" marB="0" anchor="ctr"/>
                </a:tc>
                <a:extLst>
                  <a:ext uri="{0D108BD9-81ED-4DB2-BD59-A6C34878D82A}">
                    <a16:rowId xmlns:a16="http://schemas.microsoft.com/office/drawing/2014/main" val="10002"/>
                  </a:ext>
                </a:extLst>
              </a:tr>
              <a:tr h="218538">
                <a:tc vMerge="1">
                  <a:txBody>
                    <a:bodyPr/>
                    <a:lstStyle/>
                    <a:p>
                      <a:endParaRPr lang="en-US"/>
                    </a:p>
                  </a:txBody>
                  <a:tcPr/>
                </a:tc>
                <a:tc vMerge="1">
                  <a:txBody>
                    <a:bodyPr/>
                    <a:lstStyle/>
                    <a:p>
                      <a:endParaRPr lang="en-US"/>
                    </a:p>
                  </a:txBody>
                  <a:tcPr/>
                </a:tc>
                <a:tc>
                  <a:txBody>
                    <a:bodyPr/>
                    <a:lstStyle/>
                    <a:p>
                      <a:pPr algn="ctr" fontAlgn="ctr"/>
                      <a:r>
                        <a:rPr lang="en-US" sz="1400" u="none" strike="noStrike" dirty="0" err="1">
                          <a:effectLst/>
                          <a:latin typeface="Tw Cen MT" panose="020B0602020104020603" pitchFamily="34" charset="0"/>
                        </a:rPr>
                        <a:t>b.COD</a:t>
                      </a:r>
                      <a:r>
                        <a:rPr lang="en-US" sz="1400" u="none" strike="noStrike" dirty="0">
                          <a:effectLst/>
                          <a:latin typeface="Tw Cen MT" panose="020B0602020104020603" pitchFamily="34" charset="0"/>
                        </a:rPr>
                        <a:t> &lt; 80 mg/l</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vMerge="1">
                  <a:txBody>
                    <a:bodyPr/>
                    <a:lstStyle/>
                    <a:p>
                      <a:endParaRPr lang="id-ID"/>
                    </a:p>
                  </a:txBody>
                  <a:tcPr/>
                </a:tc>
                <a:tc vMerge="1">
                  <a:txBody>
                    <a:bodyPr/>
                    <a:lstStyle/>
                    <a:p>
                      <a:endParaRPr lang="id-ID" dirty="0"/>
                    </a:p>
                  </a:txBody>
                  <a:tcPr/>
                </a:tc>
                <a:tc vMerge="1">
                  <a:txBody>
                    <a:bodyPr/>
                    <a:lstStyle/>
                    <a:p>
                      <a:endParaRPr lang="en-ID"/>
                    </a:p>
                  </a:txBody>
                  <a:tcPr/>
                </a:tc>
                <a:tc vMerge="1">
                  <a:txBody>
                    <a:bodyPr/>
                    <a:lstStyle/>
                    <a:p>
                      <a:endParaRPr lang="en-US"/>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10003"/>
                  </a:ext>
                </a:extLst>
              </a:tr>
              <a:tr h="218538">
                <a:tc vMerge="1">
                  <a:txBody>
                    <a:bodyPr/>
                    <a:lstStyle/>
                    <a:p>
                      <a:endParaRPr lang="en-US"/>
                    </a:p>
                  </a:txBody>
                  <a:tcPr/>
                </a:tc>
                <a:tc vMerge="1">
                  <a:txBody>
                    <a:bodyPr/>
                    <a:lstStyle/>
                    <a:p>
                      <a:endParaRPr lang="en-US"/>
                    </a:p>
                  </a:txBody>
                  <a:tcPr/>
                </a:tc>
                <a:tc>
                  <a:txBody>
                    <a:bodyPr/>
                    <a:lstStyle/>
                    <a:p>
                      <a:pPr algn="ctr" fontAlgn="ctr"/>
                      <a:r>
                        <a:rPr lang="en-US" sz="1400" u="none" strike="noStrike" dirty="0" err="1">
                          <a:effectLst/>
                          <a:latin typeface="Tw Cen MT" panose="020B0602020104020603" pitchFamily="34" charset="0"/>
                        </a:rPr>
                        <a:t>c.TSS</a:t>
                      </a:r>
                      <a:r>
                        <a:rPr lang="en-US" sz="1400" u="none" strike="noStrike" dirty="0">
                          <a:effectLst/>
                          <a:latin typeface="Tw Cen MT" panose="020B0602020104020603" pitchFamily="34" charset="0"/>
                        </a:rPr>
                        <a:t> &lt; 30 mg/l</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vMerge="1">
                  <a:txBody>
                    <a:bodyPr/>
                    <a:lstStyle/>
                    <a:p>
                      <a:endParaRPr lang="id-ID"/>
                    </a:p>
                  </a:txBody>
                  <a:tcPr/>
                </a:tc>
                <a:tc vMerge="1">
                  <a:txBody>
                    <a:bodyPr/>
                    <a:lstStyle/>
                    <a:p>
                      <a:endParaRPr lang="id-ID" dirty="0"/>
                    </a:p>
                  </a:txBody>
                  <a:tcPr/>
                </a:tc>
                <a:tc vMerge="1">
                  <a:txBody>
                    <a:bodyPr/>
                    <a:lstStyle/>
                    <a:p>
                      <a:endParaRPr lang="en-ID"/>
                    </a:p>
                  </a:txBody>
                  <a:tcPr/>
                </a:tc>
                <a:tc vMerge="1">
                  <a:txBody>
                    <a:bodyPr/>
                    <a:lstStyle/>
                    <a:p>
                      <a:endParaRPr lang="en-US"/>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10004"/>
                  </a:ext>
                </a:extLst>
              </a:tr>
              <a:tr h="218538">
                <a:tc vMerge="1">
                  <a:txBody>
                    <a:bodyPr/>
                    <a:lstStyle/>
                    <a:p>
                      <a:endParaRPr lang="en-US"/>
                    </a:p>
                  </a:txBody>
                  <a:tcPr/>
                </a:tc>
                <a:tc vMerge="1">
                  <a:txBody>
                    <a:bodyPr/>
                    <a:lstStyle/>
                    <a:p>
                      <a:endParaRPr lang="en-US"/>
                    </a:p>
                  </a:txBody>
                  <a:tcPr/>
                </a:tc>
                <a:tc>
                  <a:txBody>
                    <a:bodyPr/>
                    <a:lstStyle/>
                    <a:p>
                      <a:pPr algn="ctr" fontAlgn="ctr"/>
                      <a:r>
                        <a:rPr lang="en-US" sz="1400" u="none" strike="noStrike" dirty="0">
                          <a:effectLst/>
                          <a:latin typeface="Tw Cen MT" panose="020B0602020104020603" pitchFamily="34" charset="0"/>
                        </a:rPr>
                        <a:t>d.PH 6-9</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vMerge="1">
                  <a:txBody>
                    <a:bodyPr/>
                    <a:lstStyle/>
                    <a:p>
                      <a:endParaRPr lang="id-ID"/>
                    </a:p>
                  </a:txBody>
                  <a:tcPr/>
                </a:tc>
                <a:tc vMerge="1">
                  <a:txBody>
                    <a:bodyPr/>
                    <a:lstStyle/>
                    <a:p>
                      <a:endParaRPr lang="id-ID" dirty="0"/>
                    </a:p>
                  </a:txBody>
                  <a:tcPr/>
                </a:tc>
                <a:tc vMerge="1">
                  <a:txBody>
                    <a:bodyPr/>
                    <a:lstStyle/>
                    <a:p>
                      <a:endParaRPr lang="en-ID"/>
                    </a:p>
                  </a:txBody>
                  <a:tcPr/>
                </a:tc>
                <a:tc vMerge="1">
                  <a:txBody>
                    <a:bodyPr/>
                    <a:lstStyle/>
                    <a:p>
                      <a:endParaRPr lang="en-US"/>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10005"/>
                  </a:ext>
                </a:extLst>
              </a:tr>
              <a:tr h="664395">
                <a:tc>
                  <a:txBody>
                    <a:bodyPr/>
                    <a:lstStyle/>
                    <a:p>
                      <a:pPr algn="ctr" fontAlgn="t"/>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Pengelolaan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Limbah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Padat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Infeksius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Sesuai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dengan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Aturan</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53845400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859E9B2-7A64-4321-B800-D0E8E287873F}"/>
              </a:ext>
            </a:extLst>
          </p:cNvPr>
          <p:cNvGraphicFramePr>
            <a:graphicFrameLocks noGrp="1"/>
          </p:cNvGraphicFramePr>
          <p:nvPr/>
        </p:nvGraphicFramePr>
        <p:xfrm>
          <a:off x="157085" y="550338"/>
          <a:ext cx="11831179" cy="5452378"/>
        </p:xfrm>
        <a:graphic>
          <a:graphicData uri="http://schemas.openxmlformats.org/drawingml/2006/table">
            <a:tbl>
              <a:tblPr firstRow="1" firstCol="1" bandRow="1">
                <a:tableStyleId>{21E4AEA4-8DFA-4A89-87EB-49C32662AFE0}</a:tableStyleId>
              </a:tblPr>
              <a:tblGrid>
                <a:gridCol w="288779">
                  <a:extLst>
                    <a:ext uri="{9D8B030D-6E8A-4147-A177-3AD203B41FA5}">
                      <a16:colId xmlns:a16="http://schemas.microsoft.com/office/drawing/2014/main" val="20000"/>
                    </a:ext>
                  </a:extLst>
                </a:gridCol>
                <a:gridCol w="2125481">
                  <a:extLst>
                    <a:ext uri="{9D8B030D-6E8A-4147-A177-3AD203B41FA5}">
                      <a16:colId xmlns:a16="http://schemas.microsoft.com/office/drawing/2014/main" val="20001"/>
                    </a:ext>
                  </a:extLst>
                </a:gridCol>
                <a:gridCol w="709007">
                  <a:extLst>
                    <a:ext uri="{9D8B030D-6E8A-4147-A177-3AD203B41FA5}">
                      <a16:colId xmlns:a16="http://schemas.microsoft.com/office/drawing/2014/main" val="20002"/>
                    </a:ext>
                  </a:extLst>
                </a:gridCol>
                <a:gridCol w="240447">
                  <a:extLst>
                    <a:ext uri="{9D8B030D-6E8A-4147-A177-3AD203B41FA5}">
                      <a16:colId xmlns:a16="http://schemas.microsoft.com/office/drawing/2014/main" val="3403008653"/>
                    </a:ext>
                  </a:extLst>
                </a:gridCol>
                <a:gridCol w="676839">
                  <a:extLst>
                    <a:ext uri="{9D8B030D-6E8A-4147-A177-3AD203B41FA5}">
                      <a16:colId xmlns:a16="http://schemas.microsoft.com/office/drawing/2014/main" val="20003"/>
                    </a:ext>
                  </a:extLst>
                </a:gridCol>
                <a:gridCol w="716914">
                  <a:extLst>
                    <a:ext uri="{9D8B030D-6E8A-4147-A177-3AD203B41FA5}">
                      <a16:colId xmlns:a16="http://schemas.microsoft.com/office/drawing/2014/main" val="2554305740"/>
                    </a:ext>
                  </a:extLst>
                </a:gridCol>
                <a:gridCol w="756988">
                  <a:extLst>
                    <a:ext uri="{9D8B030D-6E8A-4147-A177-3AD203B41FA5}">
                      <a16:colId xmlns:a16="http://schemas.microsoft.com/office/drawing/2014/main" val="1948715708"/>
                    </a:ext>
                  </a:extLst>
                </a:gridCol>
                <a:gridCol w="797063">
                  <a:extLst>
                    <a:ext uri="{9D8B030D-6E8A-4147-A177-3AD203B41FA5}">
                      <a16:colId xmlns:a16="http://schemas.microsoft.com/office/drawing/2014/main" val="1303634220"/>
                    </a:ext>
                  </a:extLst>
                </a:gridCol>
                <a:gridCol w="837137">
                  <a:extLst>
                    <a:ext uri="{9D8B030D-6E8A-4147-A177-3AD203B41FA5}">
                      <a16:colId xmlns:a16="http://schemas.microsoft.com/office/drawing/2014/main" val="4083792780"/>
                    </a:ext>
                  </a:extLst>
                </a:gridCol>
                <a:gridCol w="668932">
                  <a:extLst>
                    <a:ext uri="{9D8B030D-6E8A-4147-A177-3AD203B41FA5}">
                      <a16:colId xmlns:a16="http://schemas.microsoft.com/office/drawing/2014/main" val="3339970720"/>
                    </a:ext>
                  </a:extLst>
                </a:gridCol>
                <a:gridCol w="668932">
                  <a:extLst>
                    <a:ext uri="{9D8B030D-6E8A-4147-A177-3AD203B41FA5}">
                      <a16:colId xmlns:a16="http://schemas.microsoft.com/office/drawing/2014/main" val="4177143040"/>
                    </a:ext>
                  </a:extLst>
                </a:gridCol>
                <a:gridCol w="668932">
                  <a:extLst>
                    <a:ext uri="{9D8B030D-6E8A-4147-A177-3AD203B41FA5}">
                      <a16:colId xmlns:a16="http://schemas.microsoft.com/office/drawing/2014/main" val="2735014689"/>
                    </a:ext>
                  </a:extLst>
                </a:gridCol>
                <a:gridCol w="668932">
                  <a:extLst>
                    <a:ext uri="{9D8B030D-6E8A-4147-A177-3AD203B41FA5}">
                      <a16:colId xmlns:a16="http://schemas.microsoft.com/office/drawing/2014/main" val="669332465"/>
                    </a:ext>
                  </a:extLst>
                </a:gridCol>
                <a:gridCol w="668932">
                  <a:extLst>
                    <a:ext uri="{9D8B030D-6E8A-4147-A177-3AD203B41FA5}">
                      <a16:colId xmlns:a16="http://schemas.microsoft.com/office/drawing/2014/main" val="505986971"/>
                    </a:ext>
                  </a:extLst>
                </a:gridCol>
                <a:gridCol w="668932">
                  <a:extLst>
                    <a:ext uri="{9D8B030D-6E8A-4147-A177-3AD203B41FA5}">
                      <a16:colId xmlns:a16="http://schemas.microsoft.com/office/drawing/2014/main" val="1622147996"/>
                    </a:ext>
                  </a:extLst>
                </a:gridCol>
                <a:gridCol w="668932">
                  <a:extLst>
                    <a:ext uri="{9D8B030D-6E8A-4147-A177-3AD203B41FA5}">
                      <a16:colId xmlns:a16="http://schemas.microsoft.com/office/drawing/2014/main" val="2482228524"/>
                    </a:ext>
                  </a:extLst>
                </a:gridCol>
              </a:tblGrid>
              <a:tr h="101145">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grid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gridSpan="6">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chemeClr val="accent6"/>
                    </a:solidFill>
                  </a:tcPr>
                </a:tc>
                <a:tc gridSpan="6">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CAPAIAN</a:t>
                      </a: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0"/>
                  </a:ext>
                </a:extLst>
              </a:tr>
              <a:tr h="223533">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a:txBody>
                    <a:bodyPr/>
                    <a:lstStyle/>
                    <a:p>
                      <a:pPr algn="ctr" fontAlgn="ctr"/>
                      <a:r>
                        <a:rPr lang="en-US" sz="1400" b="1" i="0"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MEI</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JUN</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MEI</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JUN</a:t>
                      </a:r>
                    </a:p>
                  </a:txBody>
                  <a:tcPr marL="0" marR="0" marT="0" marB="0" anchor="ctr"/>
                </a:tc>
                <a:extLst>
                  <a:ext uri="{0D108BD9-81ED-4DB2-BD59-A6C34878D82A}">
                    <a16:rowId xmlns:a16="http://schemas.microsoft.com/office/drawing/2014/main" val="10001"/>
                  </a:ext>
                </a:extLst>
              </a:tr>
              <a:tr h="525181">
                <a:tc>
                  <a:txBody>
                    <a:bodyPr/>
                    <a:lstStyle/>
                    <a:p>
                      <a:pPr algn="ctr" fontAlgn="t"/>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Tindak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Lanjut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Penyelesaian</a:t>
                      </a:r>
                      <a:r>
                        <a:rPr lang="en-US" sz="1400" u="none" strike="noStrike" dirty="0">
                          <a:effectLst/>
                          <a:latin typeface="Tw Cen MT" panose="020B0602020104020603" pitchFamily="34" charset="0"/>
                        </a:rPr>
                        <a:t> Hasil </a:t>
                      </a:r>
                      <a:r>
                        <a:rPr lang="en-US" sz="1400" u="none" strike="noStrike" dirty="0" err="1">
                          <a:effectLst/>
                          <a:latin typeface="Tw Cen MT" panose="020B0602020104020603" pitchFamily="34" charset="0"/>
                        </a:rPr>
                        <a:t>Pertemuan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Direksi</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2">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endParaRPr lang="en-US"/>
                    </a:p>
                  </a:txBody>
                  <a:tcP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2"/>
                  </a:ext>
                </a:extLst>
              </a:tr>
              <a:tr h="480964">
                <a:tc>
                  <a:txBody>
                    <a:bodyPr/>
                    <a:lstStyle/>
                    <a:p>
                      <a:pPr algn="ctr" fontAlgn="ctr"/>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Kelengkapan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Laporan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Akuntabilitas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Kinerja</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2">
                  <a:txBody>
                    <a:bodyPr/>
                    <a:lstStyle/>
                    <a:p>
                      <a:pPr algn="ctr" fontAlgn="b"/>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endParaRPr lang="en-US"/>
                    </a:p>
                  </a:txBody>
                  <a:tcPr/>
                </a:tc>
                <a:tc gridSpan="6">
                  <a:txBody>
                    <a:bodyPr/>
                    <a:lstStyle/>
                    <a:p>
                      <a:pPr algn="ctr" fontAlgn="ctr"/>
                      <a:r>
                        <a:rPr lang="en-US" sz="1400" b="0" i="0" u="none" strike="noStrike" dirty="0" err="1">
                          <a:solidFill>
                            <a:srgbClr val="000000"/>
                          </a:solidFill>
                          <a:effectLst/>
                          <a:latin typeface="Tw Cen MT" panose="020B0602020104020603" pitchFamily="34" charset="0"/>
                        </a:rPr>
                        <a:t>Periode</a:t>
                      </a:r>
                      <a:r>
                        <a:rPr lang="en-US" sz="1400" b="0" i="0" u="none" strike="noStrike" dirty="0">
                          <a:solidFill>
                            <a:srgbClr val="000000"/>
                          </a:solidFill>
                          <a:effectLst/>
                          <a:latin typeface="Tw Cen MT" panose="020B0602020104020603" pitchFamily="34" charset="0"/>
                        </a:rPr>
                        <a:t> Analisa </a:t>
                      </a:r>
                      <a:r>
                        <a:rPr lang="en-US" sz="1400" b="0" i="0" u="none" strike="noStrike" dirty="0" err="1">
                          <a:solidFill>
                            <a:srgbClr val="000000"/>
                          </a:solidFill>
                          <a:effectLst/>
                          <a:latin typeface="Tw Cen MT" panose="020B0602020104020603" pitchFamily="34" charset="0"/>
                        </a:rPr>
                        <a:t>Setiap</a:t>
                      </a:r>
                      <a:r>
                        <a:rPr lang="en-US" sz="1400" b="0" i="0" u="none" strike="noStrike" dirty="0">
                          <a:solidFill>
                            <a:srgbClr val="000000"/>
                          </a:solidFill>
                          <a:effectLst/>
                          <a:latin typeface="Tw Cen MT" panose="020B0602020104020603" pitchFamily="34" charset="0"/>
                        </a:rPr>
                        <a:t> 1 </a:t>
                      </a:r>
                      <a:r>
                        <a:rPr lang="en-US" sz="1400" b="0" i="0" u="none" strike="noStrike" dirty="0" err="1">
                          <a:solidFill>
                            <a:srgbClr val="000000"/>
                          </a:solidFill>
                          <a:effectLst/>
                          <a:latin typeface="Tw Cen MT" panose="020B0602020104020603" pitchFamily="34" charset="0"/>
                        </a:rPr>
                        <a:t>Tahun</a:t>
                      </a:r>
                      <a:endParaRPr lang="en-US" sz="1400" b="0"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hMerge="1">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hMerge="1">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hMerge="1">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tc>
                <a:extLst>
                  <a:ext uri="{0D108BD9-81ED-4DB2-BD59-A6C34878D82A}">
                    <a16:rowId xmlns:a16="http://schemas.microsoft.com/office/drawing/2014/main" val="10003"/>
                  </a:ext>
                </a:extLst>
              </a:tr>
              <a:tr h="525181">
                <a:tc>
                  <a:txBody>
                    <a:bodyPr/>
                    <a:lstStyle/>
                    <a:p>
                      <a:pPr algn="ctr" fontAlgn="ctr"/>
                      <a:r>
                        <a:rPr lang="en-US" sz="1400" u="none" strike="noStrike" dirty="0">
                          <a:solidFill>
                            <a:schemeClr val="tx1"/>
                          </a:solidFill>
                          <a:effectLst/>
                          <a:latin typeface="Tw Cen MT" panose="020B0602020104020603" pitchFamily="34" charset="0"/>
                        </a:rPr>
                        <a:t>3.</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fi-FI" sz="1400" u="none" strike="noStrike" dirty="0">
                          <a:effectLst/>
                          <a:latin typeface="Tw Cen MT" panose="020B0602020104020603" pitchFamily="34" charset="0"/>
                        </a:rPr>
                        <a:t>Ketepatan Waktu Pengusulan Kenaikan Pangkat</a:t>
                      </a:r>
                      <a:endParaRPr lang="fi-FI"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2">
                  <a:txBody>
                    <a:bodyPr/>
                    <a:lstStyle/>
                    <a:p>
                      <a:pPr algn="ctr" fontAlgn="b"/>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endParaRPr lang="en-US"/>
                    </a:p>
                  </a:txBody>
                  <a:tcPr/>
                </a:tc>
                <a:tc gridSpan="6">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err="1">
                          <a:solidFill>
                            <a:srgbClr val="000000"/>
                          </a:solidFill>
                          <a:effectLst/>
                          <a:latin typeface="Tw Cen MT" panose="020B0602020104020603" pitchFamily="34" charset="0"/>
                        </a:rPr>
                        <a:t>Periode</a:t>
                      </a:r>
                      <a:r>
                        <a:rPr lang="en-US" sz="1400" b="0" i="0" u="none" strike="noStrike" dirty="0">
                          <a:solidFill>
                            <a:srgbClr val="000000"/>
                          </a:solidFill>
                          <a:effectLst/>
                          <a:latin typeface="Tw Cen MT" panose="020B0602020104020603" pitchFamily="34" charset="0"/>
                        </a:rPr>
                        <a:t> Analisa </a:t>
                      </a:r>
                      <a:r>
                        <a:rPr lang="en-US" sz="1400" b="0" i="0" u="none" strike="noStrike" dirty="0" err="1">
                          <a:solidFill>
                            <a:srgbClr val="000000"/>
                          </a:solidFill>
                          <a:effectLst/>
                          <a:latin typeface="Tw Cen MT" panose="020B0602020104020603" pitchFamily="34" charset="0"/>
                        </a:rPr>
                        <a:t>Setiap</a:t>
                      </a:r>
                      <a:r>
                        <a:rPr lang="en-US" sz="1400" b="0" i="0" u="none" strike="noStrike" dirty="0">
                          <a:solidFill>
                            <a:srgbClr val="000000"/>
                          </a:solidFill>
                          <a:effectLst/>
                          <a:latin typeface="Tw Cen MT" panose="020B0602020104020603" pitchFamily="34" charset="0"/>
                        </a:rPr>
                        <a:t> 1 </a:t>
                      </a:r>
                      <a:r>
                        <a:rPr lang="en-US" sz="1400" b="0" i="0" u="none" strike="noStrike" dirty="0" err="1">
                          <a:solidFill>
                            <a:srgbClr val="000000"/>
                          </a:solidFill>
                          <a:effectLst/>
                          <a:latin typeface="Tw Cen MT" panose="020B0602020104020603" pitchFamily="34" charset="0"/>
                        </a:rPr>
                        <a:t>Tahun</a:t>
                      </a:r>
                      <a:endParaRPr lang="en-US" sz="1400" b="0"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hMerge="1">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hMerge="1">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hMerge="1">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extLst>
                  <a:ext uri="{0D108BD9-81ED-4DB2-BD59-A6C34878D82A}">
                    <a16:rowId xmlns:a16="http://schemas.microsoft.com/office/drawing/2014/main" val="10004"/>
                  </a:ext>
                </a:extLst>
              </a:tr>
              <a:tr h="480964">
                <a:tc>
                  <a:txBody>
                    <a:bodyPr/>
                    <a:lstStyle/>
                    <a:p>
                      <a:pPr algn="ctr" fontAlgn="ctr"/>
                      <a:r>
                        <a:rPr lang="en-US" sz="1400" u="none" strike="noStrike" dirty="0">
                          <a:solidFill>
                            <a:schemeClr val="tx1"/>
                          </a:solidFill>
                          <a:effectLst/>
                          <a:latin typeface="Tw Cen MT" panose="020B0602020104020603" pitchFamily="34" charset="0"/>
                        </a:rPr>
                        <a:t>4.</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Ketepatan</a:t>
                      </a:r>
                      <a:r>
                        <a:rPr lang="en-US" sz="1400" u="none" strike="noStrike" dirty="0">
                          <a:effectLst/>
                          <a:latin typeface="Tw Cen MT" panose="020B0602020104020603" pitchFamily="34" charset="0"/>
                        </a:rPr>
                        <a:t> Waktu </a:t>
                      </a:r>
                      <a:r>
                        <a:rPr lang="en-US" sz="1400" u="none" strike="noStrike" dirty="0" err="1">
                          <a:effectLst/>
                          <a:latin typeface="Tw Cen MT" panose="020B0602020104020603" pitchFamily="34" charset="0"/>
                        </a:rPr>
                        <a:t>Pengurusan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Gaji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Berkala</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2">
                  <a:txBody>
                    <a:bodyPr/>
                    <a:lstStyle/>
                    <a:p>
                      <a:pPr algn="ctr" fontAlgn="b"/>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endParaRPr lang="en-US"/>
                    </a:p>
                  </a:txBody>
                  <a:tcPr/>
                </a:tc>
                <a:tc gridSpan="6">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err="1">
                          <a:solidFill>
                            <a:srgbClr val="000000"/>
                          </a:solidFill>
                          <a:effectLst/>
                          <a:latin typeface="Tw Cen MT" panose="020B0602020104020603" pitchFamily="34" charset="0"/>
                        </a:rPr>
                        <a:t>Periode</a:t>
                      </a:r>
                      <a:r>
                        <a:rPr lang="en-US" sz="1400" b="0" i="0" u="none" strike="noStrike" dirty="0">
                          <a:solidFill>
                            <a:srgbClr val="000000"/>
                          </a:solidFill>
                          <a:effectLst/>
                          <a:latin typeface="Tw Cen MT" panose="020B0602020104020603" pitchFamily="34" charset="0"/>
                        </a:rPr>
                        <a:t> Analisa </a:t>
                      </a:r>
                      <a:r>
                        <a:rPr lang="en-US" sz="1400" b="0" i="0" u="none" strike="noStrike" dirty="0" err="1">
                          <a:solidFill>
                            <a:srgbClr val="000000"/>
                          </a:solidFill>
                          <a:effectLst/>
                          <a:latin typeface="Tw Cen MT" panose="020B0602020104020603" pitchFamily="34" charset="0"/>
                        </a:rPr>
                        <a:t>Setiap</a:t>
                      </a:r>
                      <a:r>
                        <a:rPr lang="en-US" sz="1400" b="0" i="0" u="none" strike="noStrike" dirty="0">
                          <a:solidFill>
                            <a:srgbClr val="000000"/>
                          </a:solidFill>
                          <a:effectLst/>
                          <a:latin typeface="Tw Cen MT" panose="020B0602020104020603" pitchFamily="34" charset="0"/>
                        </a:rPr>
                        <a:t> 1 </a:t>
                      </a:r>
                      <a:r>
                        <a:rPr lang="en-US" sz="1400" b="0" i="0" u="none" strike="noStrike" dirty="0" err="1">
                          <a:solidFill>
                            <a:srgbClr val="000000"/>
                          </a:solidFill>
                          <a:effectLst/>
                          <a:latin typeface="Tw Cen MT" panose="020B0602020104020603" pitchFamily="34" charset="0"/>
                        </a:rPr>
                        <a:t>Tahun</a:t>
                      </a:r>
                      <a:endParaRPr lang="en-US" sz="1400" b="0"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hMerge="1">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hMerge="1">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hMerge="1">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extLst>
                  <a:ext uri="{0D108BD9-81ED-4DB2-BD59-A6C34878D82A}">
                    <a16:rowId xmlns:a16="http://schemas.microsoft.com/office/drawing/2014/main" val="10005"/>
                  </a:ext>
                </a:extLst>
              </a:tr>
              <a:tr h="641287">
                <a:tc>
                  <a:txBody>
                    <a:bodyPr/>
                    <a:lstStyle/>
                    <a:p>
                      <a:pPr algn="ctr" fontAlgn="t"/>
                      <a:r>
                        <a:rPr lang="en-US" sz="1400" u="none" strike="noStrike" dirty="0">
                          <a:solidFill>
                            <a:schemeClr val="tx1"/>
                          </a:solidFill>
                          <a:effectLst/>
                          <a:latin typeface="Tw Cen MT" panose="020B0602020104020603" pitchFamily="34" charset="0"/>
                        </a:rPr>
                        <a:t>5.</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Karyawan</a:t>
                      </a:r>
                      <a:r>
                        <a:rPr lang="en-US" sz="1400" u="none" strike="noStrike" dirty="0">
                          <a:effectLst/>
                          <a:latin typeface="Tw Cen MT" panose="020B0602020104020603" pitchFamily="34" charset="0"/>
                        </a:rPr>
                        <a:t> Yang </a:t>
                      </a:r>
                      <a:r>
                        <a:rPr lang="en-US" sz="1400" u="none" strike="noStrike" dirty="0" err="1">
                          <a:effectLst/>
                          <a:latin typeface="Tw Cen MT" panose="020B0602020104020603" pitchFamily="34" charset="0"/>
                        </a:rPr>
                        <a:t>Mendapat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Pelatihan</a:t>
                      </a:r>
                      <a:r>
                        <a:rPr lang="en-US" sz="1400" u="none" strike="noStrike" dirty="0">
                          <a:effectLst/>
                          <a:latin typeface="Tw Cen MT" panose="020B0602020104020603" pitchFamily="34" charset="0"/>
                        </a:rPr>
                        <a:t> Minimal 20 Jam </a:t>
                      </a:r>
                      <a:r>
                        <a:rPr lang="en-US" sz="1400" u="none" strike="noStrike" dirty="0" err="1">
                          <a:effectLst/>
                          <a:latin typeface="Tw Cen MT" panose="020B0602020104020603" pitchFamily="34" charset="0"/>
                        </a:rPr>
                        <a:t>Setahun</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2">
                  <a:txBody>
                    <a:bodyPr/>
                    <a:lstStyle/>
                    <a:p>
                      <a:pPr algn="ctr" fontAlgn="ctr"/>
                      <a:r>
                        <a:rPr lang="en-US" sz="1400" u="none" strike="noStrike" dirty="0">
                          <a:effectLst/>
                          <a:latin typeface="Tw Cen MT" panose="020B0602020104020603" pitchFamily="34" charset="0"/>
                        </a:rPr>
                        <a:t>≥ 60 %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endParaRPr lang="en-US"/>
                    </a:p>
                  </a:txBody>
                  <a:tcPr/>
                </a:tc>
                <a:tc gridSpan="6">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err="1">
                          <a:solidFill>
                            <a:srgbClr val="000000"/>
                          </a:solidFill>
                          <a:effectLst/>
                          <a:latin typeface="Tw Cen MT" panose="020B0602020104020603" pitchFamily="34" charset="0"/>
                        </a:rPr>
                        <a:t>Periode</a:t>
                      </a:r>
                      <a:r>
                        <a:rPr lang="en-US" sz="1400" b="0" i="0" u="none" strike="noStrike" dirty="0">
                          <a:solidFill>
                            <a:srgbClr val="000000"/>
                          </a:solidFill>
                          <a:effectLst/>
                          <a:latin typeface="Tw Cen MT" panose="020B0602020104020603" pitchFamily="34" charset="0"/>
                        </a:rPr>
                        <a:t> Analisa </a:t>
                      </a:r>
                      <a:r>
                        <a:rPr lang="en-US" sz="1400" b="0" i="0" u="none" strike="noStrike" dirty="0" err="1">
                          <a:solidFill>
                            <a:srgbClr val="000000"/>
                          </a:solidFill>
                          <a:effectLst/>
                          <a:latin typeface="Tw Cen MT" panose="020B0602020104020603" pitchFamily="34" charset="0"/>
                        </a:rPr>
                        <a:t>Setiap</a:t>
                      </a:r>
                      <a:r>
                        <a:rPr lang="en-US" sz="1400" b="0" i="0" u="none" strike="noStrike" dirty="0">
                          <a:solidFill>
                            <a:srgbClr val="000000"/>
                          </a:solidFill>
                          <a:effectLst/>
                          <a:latin typeface="Tw Cen MT" panose="020B0602020104020603" pitchFamily="34" charset="0"/>
                        </a:rPr>
                        <a:t> 1 </a:t>
                      </a:r>
                      <a:r>
                        <a:rPr lang="en-US" sz="1400" b="0" i="0" u="none" strike="noStrike" dirty="0" err="1">
                          <a:solidFill>
                            <a:srgbClr val="000000"/>
                          </a:solidFill>
                          <a:effectLst/>
                          <a:latin typeface="Tw Cen MT" panose="020B0602020104020603" pitchFamily="34" charset="0"/>
                        </a:rPr>
                        <a:t>Tahun</a:t>
                      </a:r>
                      <a:endParaRPr lang="en-US" sz="1400" b="0"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ctr" fontAlgn="ctr"/>
                      <a:r>
                        <a:rPr lang="en-US" sz="1400" b="0" i="0" u="none" strike="noStrike" dirty="0">
                          <a:solidFill>
                            <a:srgbClr val="000000"/>
                          </a:solidFill>
                          <a:effectLst/>
                          <a:latin typeface="Tw Cen MT" panose="020B0602020104020603" pitchFamily="34" charset="0"/>
                        </a:rPr>
                        <a:t>5.6%</a:t>
                      </a:r>
                    </a:p>
                  </a:txBody>
                  <a:tcPr marL="9525" marR="9525" marT="9525" marB="0" anchor="ctr"/>
                </a:tc>
                <a:tc hMerge="1">
                  <a:txBody>
                    <a:bodyPr/>
                    <a:lstStyle/>
                    <a:p>
                      <a:pPr algn="ctr" fontAlgn="ctr"/>
                      <a:r>
                        <a:rPr lang="en-US" sz="1400" b="0" i="0" u="none" strike="noStrike" dirty="0">
                          <a:solidFill>
                            <a:srgbClr val="000000"/>
                          </a:solidFill>
                          <a:effectLst/>
                          <a:latin typeface="Tw Cen MT" panose="020B0602020104020603" pitchFamily="34" charset="0"/>
                        </a:rPr>
                        <a:t>2.65%</a:t>
                      </a:r>
                    </a:p>
                  </a:txBody>
                  <a:tcPr marL="9525" marR="9525" marT="9525" marB="0" anchor="ctr"/>
                </a:tc>
                <a:tc hMerge="1">
                  <a:txBody>
                    <a:bodyPr/>
                    <a:lstStyle/>
                    <a:p>
                      <a:pPr algn="ctr" fontAlgn="ctr"/>
                      <a:r>
                        <a:rPr lang="en-US" sz="1400" b="0" i="0" u="none" strike="noStrike" dirty="0">
                          <a:solidFill>
                            <a:srgbClr val="000000"/>
                          </a:solidFill>
                          <a:effectLst/>
                          <a:latin typeface="Tw Cen MT" panose="020B0602020104020603" pitchFamily="34" charset="0"/>
                        </a:rPr>
                        <a:t>3.9%</a:t>
                      </a:r>
                    </a:p>
                  </a:txBody>
                  <a:tcPr marL="9525" marR="9525" marT="9525" marB="0" anchor="ctr"/>
                </a:tc>
                <a:tc hMerge="1">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extLst>
                  <a:ext uri="{0D108BD9-81ED-4DB2-BD59-A6C34878D82A}">
                    <a16:rowId xmlns:a16="http://schemas.microsoft.com/office/drawing/2014/main" val="10006"/>
                  </a:ext>
                </a:extLst>
              </a:tr>
              <a:tr h="232265">
                <a:tc>
                  <a:txBody>
                    <a:bodyPr/>
                    <a:lstStyle/>
                    <a:p>
                      <a:pPr algn="ctr" fontAlgn="ctr"/>
                      <a:r>
                        <a:rPr lang="en-US" sz="1400" u="none" strike="noStrike" dirty="0">
                          <a:solidFill>
                            <a:schemeClr val="tx1"/>
                          </a:solidFill>
                          <a:effectLst/>
                          <a:latin typeface="Tw Cen MT" panose="020B0602020104020603" pitchFamily="34" charset="0"/>
                        </a:rPr>
                        <a:t>6.</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a:effectLst/>
                          <a:latin typeface="Tw Cen MT" panose="020B0602020104020603" pitchFamily="34" charset="0"/>
                        </a:rPr>
                        <a:t>Cost Recovery</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2">
                  <a:txBody>
                    <a:bodyPr/>
                    <a:lstStyle/>
                    <a:p>
                      <a:pPr algn="ctr" fontAlgn="ctr"/>
                      <a:r>
                        <a:rPr lang="en-US" sz="1400" u="none" strike="noStrike" dirty="0">
                          <a:effectLst/>
                          <a:latin typeface="Tw Cen MT" panose="020B0602020104020603" pitchFamily="34" charset="0"/>
                        </a:rPr>
                        <a:t>≥ 40 %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endParaRPr lang="en-US"/>
                    </a:p>
                  </a:txBody>
                  <a:tcPr/>
                </a:tc>
                <a:tc>
                  <a:txBody>
                    <a:bodyPr/>
                    <a:lstStyle/>
                    <a:p>
                      <a:pPr algn="ctr" fontAlgn="ctr"/>
                      <a:r>
                        <a:rPr lang="en-US" sz="1400" b="0" i="0" u="none" strike="noStrike" dirty="0">
                          <a:solidFill>
                            <a:srgbClr val="000000"/>
                          </a:solidFill>
                          <a:effectLst/>
                          <a:latin typeface="Tw Cen MT" panose="020B0602020104020603" pitchFamily="34" charset="0"/>
                        </a:rPr>
                        <a:t>143,57% </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155.45%</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128.86%</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189.59%</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153.16%</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184.78%</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7"/>
                  </a:ext>
                </a:extLst>
              </a:tr>
              <a:tr h="525181">
                <a:tc>
                  <a:txBody>
                    <a:bodyPr/>
                    <a:lstStyle/>
                    <a:p>
                      <a:pPr algn="ctr" fontAlgn="ctr"/>
                      <a:r>
                        <a:rPr lang="en-US" sz="1400" u="none" strike="noStrike" dirty="0">
                          <a:solidFill>
                            <a:schemeClr val="tx1"/>
                          </a:solidFill>
                          <a:effectLst/>
                          <a:latin typeface="Tw Cen MT" panose="020B0602020104020603" pitchFamily="34" charset="0"/>
                        </a:rPr>
                        <a:t>7.</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Ketepatan</a:t>
                      </a:r>
                      <a:r>
                        <a:rPr lang="en-US" sz="1400" u="none" strike="noStrike" dirty="0">
                          <a:effectLst/>
                          <a:latin typeface="Tw Cen MT" panose="020B0602020104020603" pitchFamily="34" charset="0"/>
                        </a:rPr>
                        <a:t> Waktu </a:t>
                      </a:r>
                      <a:r>
                        <a:rPr lang="en-US" sz="1400" u="none" strike="noStrike" dirty="0" err="1">
                          <a:effectLst/>
                          <a:latin typeface="Tw Cen MT" panose="020B0602020104020603" pitchFamily="34" charset="0"/>
                        </a:rPr>
                        <a:t>Penyusunan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Laporan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Keuangan</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gridSpan="2">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endParaRPr lang="en-US"/>
                    </a:p>
                  </a:txBody>
                  <a:tcP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8"/>
                  </a:ext>
                </a:extLst>
              </a:tr>
              <a:tr h="700241">
                <a:tc>
                  <a:txBody>
                    <a:bodyPr/>
                    <a:lstStyle/>
                    <a:p>
                      <a:pPr algn="ctr" fontAlgn="t"/>
                      <a:r>
                        <a:rPr lang="en-US" sz="1400" u="none" strike="noStrike" dirty="0">
                          <a:solidFill>
                            <a:schemeClr val="tx1"/>
                          </a:solidFill>
                          <a:effectLst/>
                          <a:latin typeface="Tw Cen MT" panose="020B0602020104020603" pitchFamily="34" charset="0"/>
                        </a:rPr>
                        <a:t>8.</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sv-SE" sz="1400" u="none" strike="noStrike" dirty="0" err="1">
                          <a:effectLst/>
                          <a:latin typeface="Tw Cen MT" panose="020B0602020104020603" pitchFamily="34" charset="0"/>
                        </a:rPr>
                        <a:t>Kecepatan</a:t>
                      </a:r>
                      <a:r>
                        <a:rPr lang="sv-SE" sz="1400" u="none" strike="noStrike" dirty="0">
                          <a:effectLst/>
                          <a:latin typeface="Tw Cen MT" panose="020B0602020104020603" pitchFamily="34" charset="0"/>
                        </a:rPr>
                        <a:t> </a:t>
                      </a:r>
                      <a:r>
                        <a:rPr lang="sv-SE" sz="1400" u="none" strike="noStrike" dirty="0" err="1">
                          <a:effectLst/>
                          <a:latin typeface="Tw Cen MT" panose="020B0602020104020603" pitchFamily="34" charset="0"/>
                        </a:rPr>
                        <a:t>Waktu</a:t>
                      </a:r>
                      <a:r>
                        <a:rPr lang="sv-SE" sz="1400" u="none" strike="noStrike" dirty="0">
                          <a:effectLst/>
                          <a:latin typeface="Tw Cen MT" panose="020B0602020104020603" pitchFamily="34" charset="0"/>
                        </a:rPr>
                        <a:t> </a:t>
                      </a:r>
                      <a:r>
                        <a:rPr lang="sv-SE" sz="1400" u="none" strike="noStrike" dirty="0" err="1">
                          <a:effectLst/>
                          <a:latin typeface="Tw Cen MT" panose="020B0602020104020603" pitchFamily="34" charset="0"/>
                        </a:rPr>
                        <a:t>Pemberian</a:t>
                      </a:r>
                      <a:r>
                        <a:rPr lang="sv-SE" sz="1400" u="none" strike="noStrike" dirty="0">
                          <a:effectLst/>
                          <a:latin typeface="Tw Cen MT" panose="020B0602020104020603" pitchFamily="34" charset="0"/>
                        </a:rPr>
                        <a:t> </a:t>
                      </a:r>
                      <a:r>
                        <a:rPr lang="sv-SE" sz="1400" u="none" strike="noStrike" dirty="0" err="1">
                          <a:effectLst/>
                          <a:latin typeface="Tw Cen MT" panose="020B0602020104020603" pitchFamily="34" charset="0"/>
                        </a:rPr>
                        <a:t>Informasi</a:t>
                      </a:r>
                      <a:r>
                        <a:rPr lang="sv-SE" sz="1400" u="none" strike="noStrike" dirty="0">
                          <a:effectLst/>
                          <a:latin typeface="Tw Cen MT" panose="020B0602020104020603" pitchFamily="34" charset="0"/>
                        </a:rPr>
                        <a:t> </a:t>
                      </a:r>
                      <a:r>
                        <a:rPr lang="sv-SE" sz="1400" u="none" strike="noStrike" dirty="0" err="1">
                          <a:effectLst/>
                          <a:latin typeface="Tw Cen MT" panose="020B0602020104020603" pitchFamily="34" charset="0"/>
                        </a:rPr>
                        <a:t>Tentang</a:t>
                      </a:r>
                      <a:r>
                        <a:rPr lang="sv-SE" sz="1400" u="none" strike="noStrike" dirty="0">
                          <a:effectLst/>
                          <a:latin typeface="Tw Cen MT" panose="020B0602020104020603" pitchFamily="34" charset="0"/>
                        </a:rPr>
                        <a:t> </a:t>
                      </a:r>
                      <a:r>
                        <a:rPr lang="sv-SE" sz="1400" u="none" strike="noStrike" dirty="0" err="1">
                          <a:effectLst/>
                          <a:latin typeface="Tw Cen MT" panose="020B0602020104020603" pitchFamily="34" charset="0"/>
                        </a:rPr>
                        <a:t>Tagihan</a:t>
                      </a:r>
                      <a:r>
                        <a:rPr lang="sv-SE" sz="1400" u="none" strike="noStrike" dirty="0">
                          <a:effectLst/>
                          <a:latin typeface="Tw Cen MT" panose="020B0602020104020603" pitchFamily="34" charset="0"/>
                        </a:rPr>
                        <a:t> </a:t>
                      </a:r>
                      <a:r>
                        <a:rPr lang="sv-SE" sz="1400" u="none" strike="noStrike" dirty="0" err="1">
                          <a:effectLst/>
                          <a:latin typeface="Tw Cen MT" panose="020B0602020104020603" pitchFamily="34" charset="0"/>
                        </a:rPr>
                        <a:t>Pasien</a:t>
                      </a:r>
                      <a:r>
                        <a:rPr lang="sv-SE" sz="1400" u="none" strike="noStrike" dirty="0">
                          <a:effectLst/>
                          <a:latin typeface="Tw Cen MT" panose="020B0602020104020603" pitchFamily="34" charset="0"/>
                        </a:rPr>
                        <a:t> </a:t>
                      </a:r>
                      <a:r>
                        <a:rPr lang="sv-SE" sz="1400" u="none" strike="noStrike" dirty="0" err="1">
                          <a:effectLst/>
                          <a:latin typeface="Tw Cen MT" panose="020B0602020104020603" pitchFamily="34" charset="0"/>
                        </a:rPr>
                        <a:t>Rawat</a:t>
                      </a:r>
                      <a:r>
                        <a:rPr lang="sv-SE" sz="1400" u="none" strike="noStrike" dirty="0">
                          <a:effectLst/>
                          <a:latin typeface="Tw Cen MT" panose="020B0602020104020603" pitchFamily="34" charset="0"/>
                        </a:rPr>
                        <a:t> </a:t>
                      </a:r>
                      <a:r>
                        <a:rPr lang="sv-SE" sz="1400" u="none" strike="noStrike" dirty="0" err="1">
                          <a:effectLst/>
                          <a:latin typeface="Tw Cen MT" panose="020B0602020104020603" pitchFamily="34" charset="0"/>
                        </a:rPr>
                        <a:t>Inap</a:t>
                      </a:r>
                      <a:endParaRPr lang="sv-SE"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gridSpan="2">
                  <a:txBody>
                    <a:bodyPr/>
                    <a:lstStyle/>
                    <a:p>
                      <a:pPr algn="ctr" fontAlgn="ctr"/>
                      <a:r>
                        <a:rPr lang="en-US" sz="1400" u="none" strike="noStrike" dirty="0">
                          <a:effectLst/>
                          <a:latin typeface="Tw Cen MT" panose="020B0602020104020603" pitchFamily="34" charset="0"/>
                        </a:rPr>
                        <a:t>≤  2 Jam</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endParaRPr lang="en-US"/>
                    </a:p>
                  </a:txBody>
                  <a:tcP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9"/>
                  </a:ext>
                </a:extLst>
              </a:tr>
              <a:tr h="700241">
                <a:tc>
                  <a:txBody>
                    <a:bodyPr/>
                    <a:lstStyle/>
                    <a:p>
                      <a:pPr algn="ctr" fontAlgn="t"/>
                      <a:r>
                        <a:rPr lang="en-US" sz="1400" u="none" strike="noStrike" dirty="0">
                          <a:solidFill>
                            <a:schemeClr val="tx1"/>
                          </a:solidFill>
                          <a:effectLst/>
                          <a:latin typeface="Tw Cen MT" panose="020B0602020104020603" pitchFamily="34" charset="0"/>
                        </a:rPr>
                        <a:t>9.</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Ketepatan</a:t>
                      </a:r>
                      <a:r>
                        <a:rPr lang="en-US" sz="1400" u="none" strike="noStrike" dirty="0">
                          <a:effectLst/>
                          <a:latin typeface="Tw Cen MT" panose="020B0602020104020603" pitchFamily="34" charset="0"/>
                        </a:rPr>
                        <a:t> Waktu </a:t>
                      </a:r>
                      <a:r>
                        <a:rPr lang="en-US" sz="1400" u="none" strike="noStrike" dirty="0" err="1">
                          <a:effectLst/>
                          <a:latin typeface="Tw Cen MT" panose="020B0602020104020603" pitchFamily="34" charset="0"/>
                        </a:rPr>
                        <a:t>Pemberian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Imbalan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Insentif</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Sesuai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Kesepakatan</a:t>
                      </a:r>
                      <a:r>
                        <a:rPr lang="en-US" sz="1400" u="none" strike="noStrike" dirty="0">
                          <a:effectLst/>
                          <a:latin typeface="Tw Cen MT" panose="020B0602020104020603" pitchFamily="34" charset="0"/>
                        </a:rPr>
                        <a:t> Waktu</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tc gridSpan="7">
                  <a:txBody>
                    <a:bodyPr/>
                    <a:lstStyle/>
                    <a:p>
                      <a:pPr algn="ctr" fontAlgn="ct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tc hMerge="1">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hMerge="1">
                  <a:txBody>
                    <a:bodyPr/>
                    <a:lstStyle/>
                    <a:p>
                      <a:pPr algn="ctr" fontAlgn="ct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10"/>
                  </a:ext>
                </a:extLst>
              </a:tr>
            </a:tbl>
          </a:graphicData>
        </a:graphic>
      </p:graphicFrame>
      <p:sp>
        <p:nvSpPr>
          <p:cNvPr id="5" name="Rectangle: Diagonal Corners Rounded 4">
            <a:extLst>
              <a:ext uri="{FF2B5EF4-FFF2-40B4-BE49-F238E27FC236}">
                <a16:creationId xmlns:a16="http://schemas.microsoft.com/office/drawing/2014/main" id="{016EC180-EBC3-4C0F-A7EE-B579F64E33A6}"/>
              </a:ext>
            </a:extLst>
          </p:cNvPr>
          <p:cNvSpPr/>
          <p:nvPr/>
        </p:nvSpPr>
        <p:spPr>
          <a:xfrm>
            <a:off x="333990" y="71452"/>
            <a:ext cx="3463636" cy="365703"/>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ADMINISTRASI DAN MANAJEMEN</a:t>
            </a:r>
          </a:p>
        </p:txBody>
      </p:sp>
      <p:sp>
        <p:nvSpPr>
          <p:cNvPr id="2" name="Slide Number Placeholder 1">
            <a:extLst>
              <a:ext uri="{FF2B5EF4-FFF2-40B4-BE49-F238E27FC236}">
                <a16:creationId xmlns:a16="http://schemas.microsoft.com/office/drawing/2014/main" id="{43635437-602F-49DB-9C57-299546D9BCE5}"/>
              </a:ext>
            </a:extLst>
          </p:cNvPr>
          <p:cNvSpPr>
            <a:spLocks noGrp="1"/>
          </p:cNvSpPr>
          <p:nvPr>
            <p:ph type="sldNum" sz="quarter" idx="12"/>
          </p:nvPr>
        </p:nvSpPr>
        <p:spPr/>
        <p:txBody>
          <a:bodyPr/>
          <a:lstStyle/>
          <a:p>
            <a:fld id="{565CE74E-AB26-4998-AD42-012C4C1AD076}" type="slidenum">
              <a:rPr lang="zh-CN" altLang="en-US" smtClean="0"/>
              <a:t>77</a:t>
            </a:fld>
            <a:endParaRPr lang="zh-CN" altLang="en-US"/>
          </a:p>
        </p:txBody>
      </p:sp>
      <p:pic>
        <p:nvPicPr>
          <p:cNvPr id="4" name="Picture 3">
            <a:extLst>
              <a:ext uri="{FF2B5EF4-FFF2-40B4-BE49-F238E27FC236}">
                <a16:creationId xmlns:a16="http://schemas.microsoft.com/office/drawing/2014/main" id="{8EBC0B61-A0C6-47B2-A28D-D603876F08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219" y="5891438"/>
            <a:ext cx="911781" cy="911781"/>
          </a:xfrm>
          <a:prstGeom prst="rect">
            <a:avLst/>
          </a:prstGeom>
        </p:spPr>
      </p:pic>
      <p:sp>
        <p:nvSpPr>
          <p:cNvPr id="8" name="TextBox 7">
            <a:extLst>
              <a:ext uri="{FF2B5EF4-FFF2-40B4-BE49-F238E27FC236}">
                <a16:creationId xmlns:a16="http://schemas.microsoft.com/office/drawing/2014/main" id="{804C3364-B650-4C75-8157-155CFEB0D081}"/>
              </a:ext>
            </a:extLst>
          </p:cNvPr>
          <p:cNvSpPr txBox="1"/>
          <p:nvPr/>
        </p:nvSpPr>
        <p:spPr>
          <a:xfrm>
            <a:off x="10271111" y="6211503"/>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Tree>
    <p:extLst>
      <p:ext uri="{BB962C8B-B14F-4D97-AF65-F5344CB8AC3E}">
        <p14:creationId xmlns:p14="http://schemas.microsoft.com/office/powerpoint/2010/main" val="176299956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859E9B2-7A64-4321-B800-D0E8E287873F}"/>
              </a:ext>
            </a:extLst>
          </p:cNvPr>
          <p:cNvGraphicFramePr>
            <a:graphicFrameLocks noGrp="1"/>
          </p:cNvGraphicFramePr>
          <p:nvPr/>
        </p:nvGraphicFramePr>
        <p:xfrm>
          <a:off x="164604" y="552817"/>
          <a:ext cx="7414066" cy="5909018"/>
        </p:xfrm>
        <a:graphic>
          <a:graphicData uri="http://schemas.openxmlformats.org/drawingml/2006/table">
            <a:tbl>
              <a:tblPr firstRow="1" firstCol="1" bandRow="1">
                <a:tableStyleId>{21E4AEA4-8DFA-4A89-87EB-49C32662AFE0}</a:tableStyleId>
              </a:tblPr>
              <a:tblGrid>
                <a:gridCol w="328525">
                  <a:extLst>
                    <a:ext uri="{9D8B030D-6E8A-4147-A177-3AD203B41FA5}">
                      <a16:colId xmlns:a16="http://schemas.microsoft.com/office/drawing/2014/main" val="20000"/>
                    </a:ext>
                  </a:extLst>
                </a:gridCol>
                <a:gridCol w="1819323">
                  <a:extLst>
                    <a:ext uri="{9D8B030D-6E8A-4147-A177-3AD203B41FA5}">
                      <a16:colId xmlns:a16="http://schemas.microsoft.com/office/drawing/2014/main" val="20001"/>
                    </a:ext>
                  </a:extLst>
                </a:gridCol>
                <a:gridCol w="1033966">
                  <a:extLst>
                    <a:ext uri="{9D8B030D-6E8A-4147-A177-3AD203B41FA5}">
                      <a16:colId xmlns:a16="http://schemas.microsoft.com/office/drawing/2014/main" val="20002"/>
                    </a:ext>
                  </a:extLst>
                </a:gridCol>
                <a:gridCol w="185942">
                  <a:extLst>
                    <a:ext uri="{9D8B030D-6E8A-4147-A177-3AD203B41FA5}">
                      <a16:colId xmlns:a16="http://schemas.microsoft.com/office/drawing/2014/main" val="1637177972"/>
                    </a:ext>
                  </a:extLst>
                </a:gridCol>
                <a:gridCol w="594091">
                  <a:extLst>
                    <a:ext uri="{9D8B030D-6E8A-4147-A177-3AD203B41FA5}">
                      <a16:colId xmlns:a16="http://schemas.microsoft.com/office/drawing/2014/main" val="1812100127"/>
                    </a:ext>
                  </a:extLst>
                </a:gridCol>
                <a:gridCol w="744438">
                  <a:extLst>
                    <a:ext uri="{9D8B030D-6E8A-4147-A177-3AD203B41FA5}">
                      <a16:colId xmlns:a16="http://schemas.microsoft.com/office/drawing/2014/main" val="3584181421"/>
                    </a:ext>
                  </a:extLst>
                </a:gridCol>
                <a:gridCol w="744438">
                  <a:extLst>
                    <a:ext uri="{9D8B030D-6E8A-4147-A177-3AD203B41FA5}">
                      <a16:colId xmlns:a16="http://schemas.microsoft.com/office/drawing/2014/main" val="2264617033"/>
                    </a:ext>
                  </a:extLst>
                </a:gridCol>
                <a:gridCol w="517797">
                  <a:extLst>
                    <a:ext uri="{9D8B030D-6E8A-4147-A177-3AD203B41FA5}">
                      <a16:colId xmlns:a16="http://schemas.microsoft.com/office/drawing/2014/main" val="4177143040"/>
                    </a:ext>
                  </a:extLst>
                </a:gridCol>
                <a:gridCol w="722773">
                  <a:extLst>
                    <a:ext uri="{9D8B030D-6E8A-4147-A177-3AD203B41FA5}">
                      <a16:colId xmlns:a16="http://schemas.microsoft.com/office/drawing/2014/main" val="222543953"/>
                    </a:ext>
                  </a:extLst>
                </a:gridCol>
                <a:gridCol w="722773">
                  <a:extLst>
                    <a:ext uri="{9D8B030D-6E8A-4147-A177-3AD203B41FA5}">
                      <a16:colId xmlns:a16="http://schemas.microsoft.com/office/drawing/2014/main" val="4050678099"/>
                    </a:ext>
                  </a:extLst>
                </a:gridCol>
              </a:tblGrid>
              <a:tr h="101145">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gridSpan="4">
                  <a:txBody>
                    <a:bodyPr/>
                    <a:lstStyle/>
                    <a:p>
                      <a:pPr algn="ctr"/>
                      <a:r>
                        <a:rPr lang="en-US" sz="1400" u="none" strike="noStrike" dirty="0">
                          <a:solidFill>
                            <a:schemeClr val="tx1"/>
                          </a:solidFill>
                          <a:effectLst/>
                          <a:latin typeface="Tw Cen MT" panose="020B0602020104020603" pitchFamily="34" charset="0"/>
                        </a:rPr>
                        <a:t>BULAN</a:t>
                      </a:r>
                      <a:endParaRPr lang="en-ID" sz="1400" dirty="0">
                        <a:latin typeface="Tw Cen MT" panose="020B0602020104020603" pitchFamily="34" charset="0"/>
                      </a:endParaRPr>
                    </a:p>
                  </a:txBody>
                  <a:tcPr marL="0" marR="0" marT="0" marB="0" anchor="ctr">
                    <a:solidFill>
                      <a:schemeClr val="accent6"/>
                    </a:solidFill>
                  </a:tcPr>
                </a:tc>
                <a:tc hMerge="1">
                  <a:txBody>
                    <a:bodyPr/>
                    <a:lstStyle/>
                    <a:p>
                      <a:endParaRPr lang="en-US"/>
                    </a:p>
                  </a:txBody>
                  <a:tcPr/>
                </a:tc>
                <a:tc hMerge="1">
                  <a:txBody>
                    <a:bodyPr/>
                    <a:lstStyle/>
                    <a:p>
                      <a:endParaRPr lang="en-ID"/>
                    </a:p>
                  </a:txBody>
                  <a:tcPr/>
                </a:tc>
                <a:tc hMerge="1">
                  <a:txBody>
                    <a:bodyPr/>
                    <a:lstStyle/>
                    <a:p>
                      <a:pPr algn="ctr"/>
                      <a:endParaRPr lang="en-ID" sz="1400" dirty="0">
                        <a:latin typeface="Tw Cen MT" panose="020B0602020104020603" pitchFamily="34" charset="0"/>
                      </a:endParaRPr>
                    </a:p>
                  </a:txBody>
                  <a:tcPr marL="0" marR="0" marT="0" marB="0" anchor="ctr">
                    <a:solidFill>
                      <a:schemeClr val="accent6"/>
                    </a:solidFill>
                  </a:tcPr>
                </a:tc>
                <a:tc gridSpan="3">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CAPAIAN</a:t>
                      </a: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0"/>
                  </a:ext>
                </a:extLst>
              </a:tr>
              <a:tr h="223533">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gridSpan="2">
                  <a:txBody>
                    <a:bodyPr/>
                    <a:lstStyle/>
                    <a:p>
                      <a:pPr algn="ctr"/>
                      <a:r>
                        <a:rPr lang="en-US" sz="1400" b="1" i="0" u="none" strike="noStrike" dirty="0">
                          <a:solidFill>
                            <a:schemeClr val="tx1"/>
                          </a:solidFill>
                          <a:effectLst/>
                          <a:latin typeface="Tw Cen MT" panose="020B0602020104020603" pitchFamily="34" charset="0"/>
                        </a:rPr>
                        <a:t>JUL</a:t>
                      </a:r>
                      <a:endParaRPr lang="en-ID" sz="1400" b="1" dirty="0">
                        <a:latin typeface="Tw Cen MT" panose="020B0602020104020603" pitchFamily="34" charset="0"/>
                      </a:endParaRPr>
                    </a:p>
                  </a:txBody>
                  <a:tcPr marL="0" marR="0" marT="0" marB="0" anchor="ctr"/>
                </a:tc>
                <a:tc hMerge="1">
                  <a:txBody>
                    <a:bodyPr/>
                    <a:lstStyle/>
                    <a:p>
                      <a:endParaRPr lang="en-US"/>
                    </a:p>
                  </a:txBody>
                  <a:tcPr/>
                </a:tc>
                <a:tc>
                  <a:txBody>
                    <a:bodyPr/>
                    <a:lstStyle/>
                    <a:p>
                      <a:pPr algn="ctr"/>
                      <a:r>
                        <a:rPr lang="en-US" sz="1400" b="1" i="0" u="none" strike="noStrike" dirty="0">
                          <a:solidFill>
                            <a:schemeClr val="tx1"/>
                          </a:solidFill>
                          <a:effectLst/>
                          <a:latin typeface="Tw Cen MT" panose="020B0602020104020603" pitchFamily="34" charset="0"/>
                          <a:ea typeface="Verdana"/>
                        </a:rPr>
                        <a:t>AGS</a:t>
                      </a:r>
                      <a:endParaRPr lang="en-ID" sz="1400" b="1" dirty="0">
                        <a:latin typeface="Tw Cen MT" panose="020B0602020104020603" pitchFamily="34" charset="0"/>
                      </a:endParaRPr>
                    </a:p>
                  </a:txBody>
                  <a:tcPr marL="0" marR="0" marT="0" marB="0" anchor="ctr"/>
                </a:tc>
                <a:tc>
                  <a:txBody>
                    <a:bodyPr/>
                    <a:lstStyle/>
                    <a:p>
                      <a:pPr algn="ctr"/>
                      <a:r>
                        <a:rPr lang="en-US" sz="1400" b="1" dirty="0">
                          <a:latin typeface="Tw Cen MT" panose="020B0602020104020603" pitchFamily="34" charset="0"/>
                        </a:rPr>
                        <a:t>SEP</a:t>
                      </a:r>
                      <a:endParaRPr lang="en-ID" sz="1400" b="1" dirty="0">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JUL</a:t>
                      </a:r>
                      <a:endParaRPr lang="en-US" sz="1400" b="1" i="0" u="none" strike="noStrike" dirty="0">
                        <a:solidFill>
                          <a:schemeClr val="tx1"/>
                        </a:solidFill>
                        <a:effectLst/>
                        <a:latin typeface="Tw Cen MT" panose="020B0602020104020603" pitchFamily="34" charset="0"/>
                        <a:ea typeface="Verdana"/>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AGS</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SEP</a:t>
                      </a:r>
                    </a:p>
                  </a:txBody>
                  <a:tcPr marL="0" marR="0" marT="0" marB="0" anchor="ctr"/>
                </a:tc>
                <a:extLst>
                  <a:ext uri="{0D108BD9-81ED-4DB2-BD59-A6C34878D82A}">
                    <a16:rowId xmlns:a16="http://schemas.microsoft.com/office/drawing/2014/main" val="10001"/>
                  </a:ext>
                </a:extLst>
              </a:tr>
              <a:tr h="525181">
                <a:tc>
                  <a:txBody>
                    <a:bodyPr/>
                    <a:lstStyle/>
                    <a:p>
                      <a:pPr algn="ctr" fontAlgn="t"/>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Tindak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Lanjut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Penyelesaian</a:t>
                      </a:r>
                      <a:r>
                        <a:rPr lang="en-US" sz="1400" u="none" strike="noStrike" dirty="0">
                          <a:effectLst/>
                          <a:latin typeface="Tw Cen MT" panose="020B0602020104020603" pitchFamily="34" charset="0"/>
                        </a:rPr>
                        <a:t> Hasil </a:t>
                      </a:r>
                      <a:r>
                        <a:rPr lang="en-US" sz="1400" u="none" strike="noStrike" dirty="0" err="1">
                          <a:effectLst/>
                          <a:latin typeface="Tw Cen MT" panose="020B0602020104020603" pitchFamily="34" charset="0"/>
                        </a:rPr>
                        <a:t>Pertemuan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Direksi</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2">
                  <a:txBody>
                    <a:bodyPr/>
                    <a:lstStyle/>
                    <a:p>
                      <a:pPr algn="ctr"/>
                      <a:r>
                        <a:rPr lang="en-US" sz="1400" b="0" i="0" u="none" strike="noStrike" dirty="0">
                          <a:solidFill>
                            <a:srgbClr val="000000"/>
                          </a:solidFill>
                          <a:effectLst/>
                          <a:latin typeface="Tw Cen MT" panose="020B0602020104020603" pitchFamily="34" charset="0"/>
                        </a:rPr>
                        <a:t>100%</a:t>
                      </a:r>
                      <a:endParaRPr lang="en-ID" sz="1400" dirty="0">
                        <a:latin typeface="Tw Cen MT" panose="020B0602020104020603" pitchFamily="34" charset="0"/>
                      </a:endParaRPr>
                    </a:p>
                  </a:txBody>
                  <a:tcPr marL="9525" marR="9525" marT="9525" marB="0" anchor="ct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endParaRPr kumimoji="0" lang="en-ID"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endParaRPr kumimoji="0" lang="en-ID"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2"/>
                  </a:ext>
                </a:extLst>
              </a:tr>
              <a:tr h="480964">
                <a:tc>
                  <a:txBody>
                    <a:bodyPr/>
                    <a:lstStyle/>
                    <a:p>
                      <a:pPr algn="ctr" fontAlgn="ctr"/>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Kelengkapan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Laporan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Akuntabilitas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Kinerja</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4">
                  <a:txBody>
                    <a:bodyPr/>
                    <a:lstStyle/>
                    <a:p>
                      <a:r>
                        <a:rPr lang="en-US" sz="1400" b="0" i="0" u="none" strike="noStrike" dirty="0" err="1">
                          <a:solidFill>
                            <a:srgbClr val="000000"/>
                          </a:solidFill>
                          <a:effectLst/>
                          <a:latin typeface="Tw Cen MT" panose="020B0602020104020603" pitchFamily="34" charset="0"/>
                        </a:rPr>
                        <a:t>Periode</a:t>
                      </a:r>
                      <a:r>
                        <a:rPr lang="en-US" sz="1400" b="0" i="0" u="none" strike="noStrike" dirty="0">
                          <a:solidFill>
                            <a:srgbClr val="000000"/>
                          </a:solidFill>
                          <a:effectLst/>
                          <a:latin typeface="Tw Cen MT" panose="020B0602020104020603" pitchFamily="34" charset="0"/>
                        </a:rPr>
                        <a:t> Analisa </a:t>
                      </a:r>
                      <a:r>
                        <a:rPr lang="en-US" sz="1400" b="0" i="0" u="none" strike="noStrike" dirty="0" err="1">
                          <a:solidFill>
                            <a:srgbClr val="000000"/>
                          </a:solidFill>
                          <a:effectLst/>
                          <a:latin typeface="Tw Cen MT" panose="020B0602020104020603" pitchFamily="34" charset="0"/>
                        </a:rPr>
                        <a:t>Setiap</a:t>
                      </a:r>
                      <a:r>
                        <a:rPr lang="en-US" sz="1400" b="0" i="0" u="none" strike="noStrike" dirty="0">
                          <a:solidFill>
                            <a:srgbClr val="000000"/>
                          </a:solidFill>
                          <a:effectLst/>
                          <a:latin typeface="Tw Cen MT" panose="020B0602020104020603" pitchFamily="34" charset="0"/>
                        </a:rPr>
                        <a:t> 1 </a:t>
                      </a:r>
                      <a:r>
                        <a:rPr lang="en-US" sz="1400" b="0" i="0" u="none" strike="noStrike" dirty="0" err="1">
                          <a:solidFill>
                            <a:srgbClr val="000000"/>
                          </a:solidFill>
                          <a:effectLst/>
                          <a:latin typeface="Tw Cen MT" panose="020B0602020104020603" pitchFamily="34" charset="0"/>
                        </a:rPr>
                        <a:t>Tahun</a:t>
                      </a:r>
                      <a:endParaRPr lang="en-ID" sz="1400" dirty="0">
                        <a:latin typeface="Tw Cen MT" panose="020B0602020104020603" pitchFamily="34" charset="0"/>
                      </a:endParaRPr>
                    </a:p>
                  </a:txBody>
                  <a:tcPr marL="9525" marR="9525" marT="9525" marB="0" anchor="ctr"/>
                </a:tc>
                <a:tc hMerge="1">
                  <a:txBody>
                    <a:bodyPr/>
                    <a:lstStyle/>
                    <a:p>
                      <a:endParaRPr lang="en-US"/>
                    </a:p>
                  </a:txBody>
                  <a:tcPr/>
                </a:tc>
                <a:tc hMerge="1">
                  <a:txBody>
                    <a:bodyPr/>
                    <a:lstStyle/>
                    <a:p>
                      <a:endParaRPr lang="en-ID"/>
                    </a:p>
                  </a:txBody>
                  <a:tcPr/>
                </a:tc>
                <a:tc hMerge="1">
                  <a:txBody>
                    <a:bodyPr/>
                    <a:lstStyle/>
                    <a:p>
                      <a:endParaRPr lang="en-ID" sz="1400" dirty="0">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tc>
                <a:extLst>
                  <a:ext uri="{0D108BD9-81ED-4DB2-BD59-A6C34878D82A}">
                    <a16:rowId xmlns:a16="http://schemas.microsoft.com/office/drawing/2014/main" val="10003"/>
                  </a:ext>
                </a:extLst>
              </a:tr>
              <a:tr h="525181">
                <a:tc>
                  <a:txBody>
                    <a:bodyPr/>
                    <a:lstStyle/>
                    <a:p>
                      <a:pPr algn="ctr" fontAlgn="ctr"/>
                      <a:r>
                        <a:rPr lang="en-US" sz="1400" u="none" strike="noStrike" dirty="0">
                          <a:solidFill>
                            <a:schemeClr val="tx1"/>
                          </a:solidFill>
                          <a:effectLst/>
                          <a:latin typeface="Tw Cen MT" panose="020B0602020104020603" pitchFamily="34" charset="0"/>
                        </a:rPr>
                        <a:t>3.</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fi-FI" sz="1400" u="none" strike="noStrike" dirty="0">
                          <a:effectLst/>
                          <a:latin typeface="Tw Cen MT" panose="020B0602020104020603" pitchFamily="34" charset="0"/>
                        </a:rPr>
                        <a:t>Ketepatan Waktu Pengusulan Kenaikan Pangkat</a:t>
                      </a:r>
                      <a:endParaRPr lang="fi-FI"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4">
                  <a:txBody>
                    <a:bodyPr/>
                    <a:lstStyle/>
                    <a:p>
                      <a:r>
                        <a:rPr lang="en-US" sz="1400" b="0" i="0" u="none" strike="noStrike" dirty="0" err="1">
                          <a:solidFill>
                            <a:srgbClr val="000000"/>
                          </a:solidFill>
                          <a:effectLst/>
                          <a:latin typeface="Tw Cen MT" panose="020B0602020104020603" pitchFamily="34" charset="0"/>
                        </a:rPr>
                        <a:t>Periode</a:t>
                      </a:r>
                      <a:r>
                        <a:rPr lang="en-US" sz="1400" b="0" i="0" u="none" strike="noStrike" dirty="0">
                          <a:solidFill>
                            <a:srgbClr val="000000"/>
                          </a:solidFill>
                          <a:effectLst/>
                          <a:latin typeface="Tw Cen MT" panose="020B0602020104020603" pitchFamily="34" charset="0"/>
                        </a:rPr>
                        <a:t> Analisa </a:t>
                      </a:r>
                      <a:r>
                        <a:rPr lang="en-US" sz="1400" b="0" i="0" u="none" strike="noStrike" dirty="0" err="1">
                          <a:solidFill>
                            <a:srgbClr val="000000"/>
                          </a:solidFill>
                          <a:effectLst/>
                          <a:latin typeface="Tw Cen MT" panose="020B0602020104020603" pitchFamily="34" charset="0"/>
                        </a:rPr>
                        <a:t>Setiap</a:t>
                      </a:r>
                      <a:r>
                        <a:rPr lang="en-US" sz="1400" b="0" i="0" u="none" strike="noStrike" dirty="0">
                          <a:solidFill>
                            <a:srgbClr val="000000"/>
                          </a:solidFill>
                          <a:effectLst/>
                          <a:latin typeface="Tw Cen MT" panose="020B0602020104020603" pitchFamily="34" charset="0"/>
                        </a:rPr>
                        <a:t> 1 </a:t>
                      </a:r>
                      <a:r>
                        <a:rPr lang="en-US" sz="1400" b="0" i="0" u="none" strike="noStrike" dirty="0" err="1">
                          <a:solidFill>
                            <a:srgbClr val="000000"/>
                          </a:solidFill>
                          <a:effectLst/>
                          <a:latin typeface="Tw Cen MT" panose="020B0602020104020603" pitchFamily="34" charset="0"/>
                        </a:rPr>
                        <a:t>Tahun</a:t>
                      </a:r>
                      <a:endParaRPr lang="en-ID" sz="1400" dirty="0">
                        <a:latin typeface="Tw Cen MT" panose="020B0602020104020603" pitchFamily="34" charset="0"/>
                      </a:endParaRPr>
                    </a:p>
                  </a:txBody>
                  <a:tcPr marL="9525" marR="9525" marT="9525" marB="0" anchor="ctr"/>
                </a:tc>
                <a:tc hMerge="1">
                  <a:txBody>
                    <a:bodyPr/>
                    <a:lstStyle/>
                    <a:p>
                      <a:endParaRPr lang="en-US"/>
                    </a:p>
                  </a:txBody>
                  <a:tcPr/>
                </a:tc>
                <a:tc hMerge="1">
                  <a:txBody>
                    <a:bodyPr/>
                    <a:lstStyle/>
                    <a:p>
                      <a:endParaRPr lang="en-ID"/>
                    </a:p>
                  </a:txBody>
                  <a:tcPr/>
                </a:tc>
                <a:tc hMerge="1">
                  <a:txBody>
                    <a:bodyPr/>
                    <a:lstStyle/>
                    <a:p>
                      <a:endParaRPr lang="en-ID" sz="1400" dirty="0">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extLst>
                  <a:ext uri="{0D108BD9-81ED-4DB2-BD59-A6C34878D82A}">
                    <a16:rowId xmlns:a16="http://schemas.microsoft.com/office/drawing/2014/main" val="10004"/>
                  </a:ext>
                </a:extLst>
              </a:tr>
              <a:tr h="480964">
                <a:tc>
                  <a:txBody>
                    <a:bodyPr/>
                    <a:lstStyle/>
                    <a:p>
                      <a:pPr algn="ctr" fontAlgn="ctr"/>
                      <a:r>
                        <a:rPr lang="en-US" sz="1400" u="none" strike="noStrike" dirty="0">
                          <a:solidFill>
                            <a:schemeClr val="tx1"/>
                          </a:solidFill>
                          <a:effectLst/>
                          <a:latin typeface="Tw Cen MT" panose="020B0602020104020603" pitchFamily="34" charset="0"/>
                        </a:rPr>
                        <a:t>4.</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Ketepatan</a:t>
                      </a:r>
                      <a:r>
                        <a:rPr lang="en-US" sz="1400" u="none" strike="noStrike" dirty="0">
                          <a:effectLst/>
                          <a:latin typeface="Tw Cen MT" panose="020B0602020104020603" pitchFamily="34" charset="0"/>
                        </a:rPr>
                        <a:t> Waktu </a:t>
                      </a:r>
                      <a:r>
                        <a:rPr lang="en-US" sz="1400" u="none" strike="noStrike" dirty="0" err="1">
                          <a:effectLst/>
                          <a:latin typeface="Tw Cen MT" panose="020B0602020104020603" pitchFamily="34" charset="0"/>
                        </a:rPr>
                        <a:t>Pengurusan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Gaji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Berkala</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4">
                  <a:txBody>
                    <a:bodyPr/>
                    <a:lstStyle/>
                    <a:p>
                      <a:r>
                        <a:rPr lang="en-US" sz="1400" b="0" i="0" u="none" strike="noStrike" dirty="0" err="1">
                          <a:solidFill>
                            <a:srgbClr val="000000"/>
                          </a:solidFill>
                          <a:effectLst/>
                          <a:latin typeface="Tw Cen MT" panose="020B0602020104020603" pitchFamily="34" charset="0"/>
                        </a:rPr>
                        <a:t>Periode</a:t>
                      </a:r>
                      <a:r>
                        <a:rPr lang="en-US" sz="1400" b="0" i="0" u="none" strike="noStrike" dirty="0">
                          <a:solidFill>
                            <a:srgbClr val="000000"/>
                          </a:solidFill>
                          <a:effectLst/>
                          <a:latin typeface="Tw Cen MT" panose="020B0602020104020603" pitchFamily="34" charset="0"/>
                        </a:rPr>
                        <a:t> Analisa </a:t>
                      </a:r>
                      <a:r>
                        <a:rPr lang="en-US" sz="1400" b="0" i="0" u="none" strike="noStrike" dirty="0" err="1">
                          <a:solidFill>
                            <a:srgbClr val="000000"/>
                          </a:solidFill>
                          <a:effectLst/>
                          <a:latin typeface="Tw Cen MT" panose="020B0602020104020603" pitchFamily="34" charset="0"/>
                        </a:rPr>
                        <a:t>Setiap</a:t>
                      </a:r>
                      <a:r>
                        <a:rPr lang="en-US" sz="1400" b="0" i="0" u="none" strike="noStrike" dirty="0">
                          <a:solidFill>
                            <a:srgbClr val="000000"/>
                          </a:solidFill>
                          <a:effectLst/>
                          <a:latin typeface="Tw Cen MT" panose="020B0602020104020603" pitchFamily="34" charset="0"/>
                        </a:rPr>
                        <a:t> 1 </a:t>
                      </a:r>
                      <a:r>
                        <a:rPr lang="en-US" sz="1400" b="0" i="0" u="none" strike="noStrike" dirty="0" err="1">
                          <a:solidFill>
                            <a:srgbClr val="000000"/>
                          </a:solidFill>
                          <a:effectLst/>
                          <a:latin typeface="Tw Cen MT" panose="020B0602020104020603" pitchFamily="34" charset="0"/>
                        </a:rPr>
                        <a:t>Tahun</a:t>
                      </a:r>
                      <a:endParaRPr lang="en-ID" sz="1400" dirty="0">
                        <a:latin typeface="Tw Cen MT" panose="020B0602020104020603" pitchFamily="34" charset="0"/>
                      </a:endParaRPr>
                    </a:p>
                  </a:txBody>
                  <a:tcPr marL="9525" marR="9525" marT="9525" marB="0" anchor="ctr"/>
                </a:tc>
                <a:tc hMerge="1">
                  <a:txBody>
                    <a:bodyPr/>
                    <a:lstStyle/>
                    <a:p>
                      <a:endParaRPr lang="en-US"/>
                    </a:p>
                  </a:txBody>
                  <a:tcPr/>
                </a:tc>
                <a:tc hMerge="1">
                  <a:txBody>
                    <a:bodyPr/>
                    <a:lstStyle/>
                    <a:p>
                      <a:endParaRPr lang="en-ID"/>
                    </a:p>
                  </a:txBody>
                  <a:tcPr/>
                </a:tc>
                <a:tc hMerge="1">
                  <a:txBody>
                    <a:bodyPr/>
                    <a:lstStyle/>
                    <a:p>
                      <a:endParaRPr lang="en-ID" sz="1400" dirty="0">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extLst>
                  <a:ext uri="{0D108BD9-81ED-4DB2-BD59-A6C34878D82A}">
                    <a16:rowId xmlns:a16="http://schemas.microsoft.com/office/drawing/2014/main" val="10005"/>
                  </a:ext>
                </a:extLst>
              </a:tr>
              <a:tr h="641287">
                <a:tc>
                  <a:txBody>
                    <a:bodyPr/>
                    <a:lstStyle/>
                    <a:p>
                      <a:pPr algn="ctr" fontAlgn="t"/>
                      <a:r>
                        <a:rPr lang="en-US" sz="1400" u="none" strike="noStrike" dirty="0">
                          <a:solidFill>
                            <a:schemeClr val="tx1"/>
                          </a:solidFill>
                          <a:effectLst/>
                          <a:latin typeface="Tw Cen MT" panose="020B0602020104020603" pitchFamily="34" charset="0"/>
                        </a:rPr>
                        <a:t>5.</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Karyawan</a:t>
                      </a:r>
                      <a:r>
                        <a:rPr lang="en-US" sz="1400" u="none" strike="noStrike" dirty="0">
                          <a:effectLst/>
                          <a:latin typeface="Tw Cen MT" panose="020B0602020104020603" pitchFamily="34" charset="0"/>
                        </a:rPr>
                        <a:t> Yang </a:t>
                      </a:r>
                      <a:r>
                        <a:rPr lang="en-US" sz="1400" u="none" strike="noStrike" dirty="0" err="1">
                          <a:effectLst/>
                          <a:latin typeface="Tw Cen MT" panose="020B0602020104020603" pitchFamily="34" charset="0"/>
                        </a:rPr>
                        <a:t>Mendapat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Pelatihan</a:t>
                      </a:r>
                      <a:r>
                        <a:rPr lang="en-US" sz="1400" u="none" strike="noStrike" dirty="0">
                          <a:effectLst/>
                          <a:latin typeface="Tw Cen MT" panose="020B0602020104020603" pitchFamily="34" charset="0"/>
                        </a:rPr>
                        <a:t> Minimal 20 Jam </a:t>
                      </a:r>
                      <a:r>
                        <a:rPr lang="en-US" sz="1400" u="none" strike="noStrike" dirty="0" err="1">
                          <a:effectLst/>
                          <a:latin typeface="Tw Cen MT" panose="020B0602020104020603" pitchFamily="34" charset="0"/>
                        </a:rPr>
                        <a:t>Setahun</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60 %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4">
                  <a:txBody>
                    <a:bodyPr/>
                    <a:lstStyle/>
                    <a:p>
                      <a:r>
                        <a:rPr lang="en-US" sz="1400" b="0" i="0" u="none" strike="noStrike" dirty="0" err="1">
                          <a:solidFill>
                            <a:srgbClr val="000000"/>
                          </a:solidFill>
                          <a:effectLst/>
                          <a:latin typeface="Tw Cen MT" panose="020B0602020104020603" pitchFamily="34" charset="0"/>
                        </a:rPr>
                        <a:t>Periode</a:t>
                      </a:r>
                      <a:r>
                        <a:rPr lang="en-US" sz="1400" b="0" i="0" u="none" strike="noStrike" dirty="0">
                          <a:solidFill>
                            <a:srgbClr val="000000"/>
                          </a:solidFill>
                          <a:effectLst/>
                          <a:latin typeface="Tw Cen MT" panose="020B0602020104020603" pitchFamily="34" charset="0"/>
                        </a:rPr>
                        <a:t> Analisa </a:t>
                      </a:r>
                      <a:r>
                        <a:rPr lang="en-US" sz="1400" b="0" i="0" u="none" strike="noStrike" dirty="0" err="1">
                          <a:solidFill>
                            <a:srgbClr val="000000"/>
                          </a:solidFill>
                          <a:effectLst/>
                          <a:latin typeface="Tw Cen MT" panose="020B0602020104020603" pitchFamily="34" charset="0"/>
                        </a:rPr>
                        <a:t>Setiap</a:t>
                      </a:r>
                      <a:r>
                        <a:rPr lang="en-US" sz="1400" b="0" i="0" u="none" strike="noStrike" dirty="0">
                          <a:solidFill>
                            <a:srgbClr val="000000"/>
                          </a:solidFill>
                          <a:effectLst/>
                          <a:latin typeface="Tw Cen MT" panose="020B0602020104020603" pitchFamily="34" charset="0"/>
                        </a:rPr>
                        <a:t> 1 </a:t>
                      </a:r>
                      <a:r>
                        <a:rPr lang="en-US" sz="1400" b="0" i="0" u="none" strike="noStrike" dirty="0" err="1">
                          <a:solidFill>
                            <a:srgbClr val="000000"/>
                          </a:solidFill>
                          <a:effectLst/>
                          <a:latin typeface="Tw Cen MT" panose="020B0602020104020603" pitchFamily="34" charset="0"/>
                        </a:rPr>
                        <a:t>Tahun</a:t>
                      </a:r>
                      <a:endParaRPr lang="en-ID" sz="1400" dirty="0">
                        <a:latin typeface="Tw Cen MT" panose="020B0602020104020603" pitchFamily="34" charset="0"/>
                      </a:endParaRPr>
                    </a:p>
                  </a:txBody>
                  <a:tcPr marL="9525" marR="9525" marT="9525" marB="0" anchor="ctr"/>
                </a:tc>
                <a:tc hMerge="1">
                  <a:txBody>
                    <a:bodyPr/>
                    <a:lstStyle/>
                    <a:p>
                      <a:endParaRPr lang="en-US"/>
                    </a:p>
                  </a:txBody>
                  <a:tcPr/>
                </a:tc>
                <a:tc hMerge="1">
                  <a:txBody>
                    <a:bodyPr/>
                    <a:lstStyle/>
                    <a:p>
                      <a:endParaRPr lang="en-ID"/>
                    </a:p>
                  </a:txBody>
                  <a:tcPr/>
                </a:tc>
                <a:tc hMerge="1">
                  <a:txBody>
                    <a:bodyPr/>
                    <a:lstStyle/>
                    <a:p>
                      <a:endParaRPr lang="en-ID" sz="1400" dirty="0">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extLst>
                  <a:ext uri="{0D108BD9-81ED-4DB2-BD59-A6C34878D82A}">
                    <a16:rowId xmlns:a16="http://schemas.microsoft.com/office/drawing/2014/main" val="10006"/>
                  </a:ext>
                </a:extLst>
              </a:tr>
              <a:tr h="232265">
                <a:tc>
                  <a:txBody>
                    <a:bodyPr/>
                    <a:lstStyle/>
                    <a:p>
                      <a:pPr algn="ctr" fontAlgn="ctr"/>
                      <a:r>
                        <a:rPr lang="en-US" sz="1400" u="none" strike="noStrike" dirty="0">
                          <a:solidFill>
                            <a:schemeClr val="tx1"/>
                          </a:solidFill>
                          <a:effectLst/>
                          <a:latin typeface="Tw Cen MT" panose="020B0602020104020603" pitchFamily="34" charset="0"/>
                        </a:rPr>
                        <a:t>6.</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a:effectLst/>
                          <a:latin typeface="Tw Cen MT" panose="020B0602020104020603" pitchFamily="34" charset="0"/>
                        </a:rPr>
                        <a:t>Cost Recovery</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40 %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2">
                  <a:txBody>
                    <a:bodyPr/>
                    <a:lstStyle/>
                    <a:p>
                      <a:r>
                        <a:rPr lang="en-US" sz="1400" b="0" i="0" u="none" strike="noStrike">
                          <a:solidFill>
                            <a:srgbClr val="000000"/>
                          </a:solidFill>
                          <a:effectLst/>
                          <a:latin typeface="Tw Cen MT" panose="020B0602020104020603" pitchFamily="34" charset="0"/>
                        </a:rPr>
                        <a:t>136.26% </a:t>
                      </a:r>
                      <a:endParaRPr lang="en-ID" sz="1400">
                        <a:latin typeface="Tw Cen MT" panose="020B0602020104020603" pitchFamily="34" charset="0"/>
                      </a:endParaRPr>
                    </a:p>
                  </a:txBody>
                  <a:tcPr marL="9525" marR="9525" marT="9525" marB="0" anchor="ctr"/>
                </a:tc>
                <a:tc hMerge="1">
                  <a:txBody>
                    <a:bodyPr/>
                    <a:lstStyle/>
                    <a:p>
                      <a:endParaRPr lang="en-US"/>
                    </a:p>
                  </a:txBody>
                  <a:tcPr/>
                </a:tc>
                <a:tc>
                  <a:txBody>
                    <a:bodyPr/>
                    <a:lstStyle/>
                    <a:p>
                      <a:r>
                        <a:rPr lang="en-US" sz="1400" dirty="0">
                          <a:latin typeface="Tw Cen MT" panose="020B0602020104020603" pitchFamily="34" charset="0"/>
                        </a:rPr>
                        <a:t>225.20%</a:t>
                      </a:r>
                      <a:endParaRPr lang="en-ID" sz="1400" dirty="0">
                        <a:latin typeface="Tw Cen MT" panose="020B0602020104020603" pitchFamily="34" charset="0"/>
                      </a:endParaRPr>
                    </a:p>
                  </a:txBody>
                  <a:tcPr marL="9525" marR="9525" marT="9525" marB="0" anchor="ctr"/>
                </a:tc>
                <a:tc>
                  <a:txBody>
                    <a:bodyPr/>
                    <a:lstStyle/>
                    <a:p>
                      <a:endParaRPr lang="en-ID" sz="1400" dirty="0">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7"/>
                  </a:ext>
                </a:extLst>
              </a:tr>
              <a:tr h="525181">
                <a:tc>
                  <a:txBody>
                    <a:bodyPr/>
                    <a:lstStyle/>
                    <a:p>
                      <a:pPr algn="ctr" fontAlgn="ctr"/>
                      <a:r>
                        <a:rPr lang="en-US" sz="1400" u="none" strike="noStrike" dirty="0">
                          <a:solidFill>
                            <a:schemeClr val="tx1"/>
                          </a:solidFill>
                          <a:effectLst/>
                          <a:latin typeface="Tw Cen MT" panose="020B0602020104020603" pitchFamily="34" charset="0"/>
                        </a:rPr>
                        <a:t>7.</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Ketepatan</a:t>
                      </a:r>
                      <a:r>
                        <a:rPr lang="en-US" sz="1400" u="none" strike="noStrike" dirty="0">
                          <a:effectLst/>
                          <a:latin typeface="Tw Cen MT" panose="020B0602020104020603" pitchFamily="34" charset="0"/>
                        </a:rPr>
                        <a:t> Waktu </a:t>
                      </a:r>
                      <a:r>
                        <a:rPr lang="en-US" sz="1400" u="none" strike="noStrike" dirty="0" err="1">
                          <a:effectLst/>
                          <a:latin typeface="Tw Cen MT" panose="020B0602020104020603" pitchFamily="34" charset="0"/>
                        </a:rPr>
                        <a:t>Penyusunan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Laporan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Keuangan</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4">
                  <a:txBody>
                    <a:bodyPr/>
                    <a:lstStyle/>
                    <a:p>
                      <a:pPr algn="ctr"/>
                      <a:r>
                        <a:rPr lang="en-US" sz="1400" dirty="0">
                          <a:latin typeface="Tw Cen MT" panose="020B0602020104020603" pitchFamily="34" charset="0"/>
                        </a:rPr>
                        <a:t>100%</a:t>
                      </a:r>
                    </a:p>
                    <a:p>
                      <a:pPr algn="ctr"/>
                      <a:r>
                        <a:rPr lang="en-US" sz="1400" dirty="0">
                          <a:latin typeface="Tw Cen MT" panose="020B0602020104020603" pitchFamily="34" charset="0"/>
                        </a:rPr>
                        <a:t>100%</a:t>
                      </a:r>
                    </a:p>
                    <a:p>
                      <a:pPr algn="ctr"/>
                      <a:r>
                        <a:rPr lang="en-US" sz="1400" dirty="0">
                          <a:latin typeface="Tw Cen MT" panose="020B0602020104020603" pitchFamily="34" charset="0"/>
                        </a:rPr>
                        <a:t>100%</a:t>
                      </a:r>
                      <a:endParaRPr lang="en-ID" sz="1400" dirty="0">
                        <a:latin typeface="Tw Cen MT" panose="020B0602020104020603" pitchFamily="34" charset="0"/>
                      </a:endParaRPr>
                    </a:p>
                  </a:txBody>
                  <a:tcPr marL="9525" marR="9525" marT="9525" marB="0" anchor="ctr"/>
                </a:tc>
                <a:tc hMerge="1">
                  <a:txBody>
                    <a:bodyPr/>
                    <a:lstStyle/>
                    <a:p>
                      <a:endParaRPr lang="en-US"/>
                    </a:p>
                  </a:txBody>
                  <a:tcPr/>
                </a:tc>
                <a:tc hMerge="1">
                  <a:txBody>
                    <a:bodyPr/>
                    <a:lstStyle/>
                    <a:p>
                      <a:pPr algn="ctr"/>
                      <a:r>
                        <a:rPr lang="en-US" sz="1400" dirty="0">
                          <a:latin typeface="Tw Cen MT" panose="020B0602020104020603" pitchFamily="34" charset="0"/>
                        </a:rPr>
                        <a:t>100%</a:t>
                      </a:r>
                      <a:endParaRPr lang="en-ID" sz="1400" dirty="0">
                        <a:latin typeface="Tw Cen MT" panose="020B0602020104020603" pitchFamily="34" charset="0"/>
                      </a:endParaRPr>
                    </a:p>
                  </a:txBody>
                  <a:tcPr marL="9525" marR="9525" marT="9525" marB="0" anchor="ctr"/>
                </a:tc>
                <a:tc hMerge="1">
                  <a:txBody>
                    <a:bodyPr/>
                    <a:lstStyle/>
                    <a:p>
                      <a:pPr algn="ctr"/>
                      <a:r>
                        <a:rPr lang="en-US" sz="1400" dirty="0">
                          <a:latin typeface="Tw Cen MT" panose="020B0602020104020603" pitchFamily="34" charset="0"/>
                        </a:rPr>
                        <a:t>100%</a:t>
                      </a:r>
                      <a:endParaRPr lang="en-ID" sz="1400" dirty="0">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8"/>
                  </a:ext>
                </a:extLst>
              </a:tr>
              <a:tr h="700241">
                <a:tc>
                  <a:txBody>
                    <a:bodyPr/>
                    <a:lstStyle/>
                    <a:p>
                      <a:pPr algn="ctr" fontAlgn="t"/>
                      <a:r>
                        <a:rPr lang="en-US" sz="1400" u="none" strike="noStrike" dirty="0">
                          <a:solidFill>
                            <a:schemeClr val="tx1"/>
                          </a:solidFill>
                          <a:effectLst/>
                          <a:latin typeface="Tw Cen MT" panose="020B0602020104020603" pitchFamily="34" charset="0"/>
                        </a:rPr>
                        <a:t>8.</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sv-SE" sz="1400" u="none" strike="noStrike" dirty="0" err="1">
                          <a:effectLst/>
                          <a:latin typeface="Tw Cen MT" panose="020B0602020104020603" pitchFamily="34" charset="0"/>
                        </a:rPr>
                        <a:t>Kecepatan</a:t>
                      </a:r>
                      <a:r>
                        <a:rPr lang="sv-SE" sz="1400" u="none" strike="noStrike" dirty="0">
                          <a:effectLst/>
                          <a:latin typeface="Tw Cen MT" panose="020B0602020104020603" pitchFamily="34" charset="0"/>
                        </a:rPr>
                        <a:t> </a:t>
                      </a:r>
                      <a:r>
                        <a:rPr lang="sv-SE" sz="1400" u="none" strike="noStrike" dirty="0" err="1">
                          <a:effectLst/>
                          <a:latin typeface="Tw Cen MT" panose="020B0602020104020603" pitchFamily="34" charset="0"/>
                        </a:rPr>
                        <a:t>Waktu</a:t>
                      </a:r>
                      <a:r>
                        <a:rPr lang="sv-SE" sz="1400" u="none" strike="noStrike" dirty="0">
                          <a:effectLst/>
                          <a:latin typeface="Tw Cen MT" panose="020B0602020104020603" pitchFamily="34" charset="0"/>
                        </a:rPr>
                        <a:t> </a:t>
                      </a:r>
                      <a:r>
                        <a:rPr lang="sv-SE" sz="1400" u="none" strike="noStrike" dirty="0" err="1">
                          <a:effectLst/>
                          <a:latin typeface="Tw Cen MT" panose="020B0602020104020603" pitchFamily="34" charset="0"/>
                        </a:rPr>
                        <a:t>Pemberian</a:t>
                      </a:r>
                      <a:r>
                        <a:rPr lang="sv-SE" sz="1400" u="none" strike="noStrike" dirty="0">
                          <a:effectLst/>
                          <a:latin typeface="Tw Cen MT" panose="020B0602020104020603" pitchFamily="34" charset="0"/>
                        </a:rPr>
                        <a:t> </a:t>
                      </a:r>
                      <a:r>
                        <a:rPr lang="sv-SE" sz="1400" u="none" strike="noStrike" dirty="0" err="1">
                          <a:effectLst/>
                          <a:latin typeface="Tw Cen MT" panose="020B0602020104020603" pitchFamily="34" charset="0"/>
                        </a:rPr>
                        <a:t>Informasi</a:t>
                      </a:r>
                      <a:r>
                        <a:rPr lang="sv-SE" sz="1400" u="none" strike="noStrike" dirty="0">
                          <a:effectLst/>
                          <a:latin typeface="Tw Cen MT" panose="020B0602020104020603" pitchFamily="34" charset="0"/>
                        </a:rPr>
                        <a:t> </a:t>
                      </a:r>
                      <a:r>
                        <a:rPr lang="sv-SE" sz="1400" u="none" strike="noStrike" dirty="0" err="1">
                          <a:effectLst/>
                          <a:latin typeface="Tw Cen MT" panose="020B0602020104020603" pitchFamily="34" charset="0"/>
                        </a:rPr>
                        <a:t>Tentang</a:t>
                      </a:r>
                      <a:r>
                        <a:rPr lang="sv-SE" sz="1400" u="none" strike="noStrike" dirty="0">
                          <a:effectLst/>
                          <a:latin typeface="Tw Cen MT" panose="020B0602020104020603" pitchFamily="34" charset="0"/>
                        </a:rPr>
                        <a:t> </a:t>
                      </a:r>
                      <a:r>
                        <a:rPr lang="sv-SE" sz="1400" u="none" strike="noStrike" dirty="0" err="1">
                          <a:effectLst/>
                          <a:latin typeface="Tw Cen MT" panose="020B0602020104020603" pitchFamily="34" charset="0"/>
                        </a:rPr>
                        <a:t>Tagihan</a:t>
                      </a:r>
                      <a:r>
                        <a:rPr lang="sv-SE" sz="1400" u="none" strike="noStrike" dirty="0">
                          <a:effectLst/>
                          <a:latin typeface="Tw Cen MT" panose="020B0602020104020603" pitchFamily="34" charset="0"/>
                        </a:rPr>
                        <a:t> </a:t>
                      </a:r>
                      <a:r>
                        <a:rPr lang="sv-SE" sz="1400" u="none" strike="noStrike" dirty="0" err="1">
                          <a:effectLst/>
                          <a:latin typeface="Tw Cen MT" panose="020B0602020104020603" pitchFamily="34" charset="0"/>
                        </a:rPr>
                        <a:t>Pasien</a:t>
                      </a:r>
                      <a:r>
                        <a:rPr lang="sv-SE" sz="1400" u="none" strike="noStrike" dirty="0">
                          <a:effectLst/>
                          <a:latin typeface="Tw Cen MT" panose="020B0602020104020603" pitchFamily="34" charset="0"/>
                        </a:rPr>
                        <a:t> </a:t>
                      </a:r>
                      <a:r>
                        <a:rPr lang="sv-SE" sz="1400" u="none" strike="noStrike" dirty="0" err="1">
                          <a:effectLst/>
                          <a:latin typeface="Tw Cen MT" panose="020B0602020104020603" pitchFamily="34" charset="0"/>
                        </a:rPr>
                        <a:t>Rawat</a:t>
                      </a:r>
                      <a:r>
                        <a:rPr lang="sv-SE" sz="1400" u="none" strike="noStrike" dirty="0">
                          <a:effectLst/>
                          <a:latin typeface="Tw Cen MT" panose="020B0602020104020603" pitchFamily="34" charset="0"/>
                        </a:rPr>
                        <a:t> </a:t>
                      </a:r>
                      <a:r>
                        <a:rPr lang="sv-SE" sz="1400" u="none" strike="noStrike" dirty="0" err="1">
                          <a:effectLst/>
                          <a:latin typeface="Tw Cen MT" panose="020B0602020104020603" pitchFamily="34" charset="0"/>
                        </a:rPr>
                        <a:t>Inap</a:t>
                      </a:r>
                      <a:endParaRPr lang="sv-SE"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2 Jam</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2">
                  <a:txBody>
                    <a:bodyPr/>
                    <a:lstStyle/>
                    <a:p>
                      <a:pPr algn="ctr"/>
                      <a:r>
                        <a:rPr lang="en-US" sz="1400" b="0" i="0" u="none" strike="noStrike" dirty="0">
                          <a:solidFill>
                            <a:srgbClr val="000000"/>
                          </a:solidFill>
                          <a:effectLst/>
                          <a:latin typeface="Tw Cen MT" panose="020B0602020104020603" pitchFamily="34" charset="0"/>
                        </a:rPr>
                        <a:t>100%</a:t>
                      </a:r>
                      <a:endParaRPr lang="en-ID" sz="1400" dirty="0">
                        <a:latin typeface="Tw Cen MT" panose="020B0602020104020603" pitchFamily="34" charset="0"/>
                      </a:endParaRPr>
                    </a:p>
                  </a:txBody>
                  <a:tcPr marL="9525" marR="9525" marT="9525" marB="0" anchor="ct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100%</a:t>
                      </a:r>
                      <a:endParaRPr lang="en-ID" sz="1400" dirty="0">
                        <a:latin typeface="Tw Cen MT" panose="020B0602020104020603" pitchFamily="34" charset="0"/>
                      </a:endParaRP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endParaRPr lang="en-ID" sz="1400" dirty="0">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9"/>
                  </a:ext>
                </a:extLst>
              </a:tr>
              <a:tr h="700241">
                <a:tc>
                  <a:txBody>
                    <a:bodyPr/>
                    <a:lstStyle/>
                    <a:p>
                      <a:pPr algn="ctr" fontAlgn="t"/>
                      <a:r>
                        <a:rPr lang="en-US" sz="1400" u="none" strike="noStrike" dirty="0">
                          <a:solidFill>
                            <a:schemeClr val="tx1"/>
                          </a:solidFill>
                          <a:effectLst/>
                          <a:latin typeface="Tw Cen MT" panose="020B0602020104020603" pitchFamily="34" charset="0"/>
                        </a:rPr>
                        <a:t>9.</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Ketepatan</a:t>
                      </a:r>
                      <a:r>
                        <a:rPr lang="en-US" sz="1400" u="none" strike="noStrike" dirty="0">
                          <a:effectLst/>
                          <a:latin typeface="Tw Cen MT" panose="020B0602020104020603" pitchFamily="34" charset="0"/>
                        </a:rPr>
                        <a:t> Waktu </a:t>
                      </a:r>
                      <a:r>
                        <a:rPr lang="en-US" sz="1400" u="none" strike="noStrike" dirty="0" err="1">
                          <a:effectLst/>
                          <a:latin typeface="Tw Cen MT" panose="020B0602020104020603" pitchFamily="34" charset="0"/>
                        </a:rPr>
                        <a:t>Pemberian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Imbalan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Insentif</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Sesuai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Kesepakatan</a:t>
                      </a:r>
                      <a:r>
                        <a:rPr lang="en-US" sz="1400" u="none" strike="noStrike" dirty="0">
                          <a:effectLst/>
                          <a:latin typeface="Tw Cen MT" panose="020B0602020104020603" pitchFamily="34" charset="0"/>
                        </a:rPr>
                        <a:t> Waktu</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2">
                  <a:txBody>
                    <a:bodyPr/>
                    <a:lstStyle/>
                    <a:p>
                      <a:pPr algn="ctr" fontAlgn="ct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tc hMerge="1">
                  <a:txBody>
                    <a:bodyPr/>
                    <a:lstStyle/>
                    <a:p>
                      <a:pPr algn="ctr" fontAlgn="ct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0" marR="0" marT="0"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err="1">
                          <a:solidFill>
                            <a:srgbClr val="000000"/>
                          </a:solidFill>
                          <a:effectLst/>
                          <a:latin typeface="Tw Cen MT" panose="020B0602020104020603" pitchFamily="34" charset="0"/>
                        </a:rPr>
                        <a:t>Periode</a:t>
                      </a:r>
                      <a:r>
                        <a:rPr lang="en-US" sz="1400" b="0" i="0" u="none" strike="noStrike" dirty="0">
                          <a:solidFill>
                            <a:srgbClr val="000000"/>
                          </a:solidFill>
                          <a:effectLst/>
                          <a:latin typeface="Tw Cen MT" panose="020B0602020104020603" pitchFamily="34" charset="0"/>
                        </a:rPr>
                        <a:t> Analisa </a:t>
                      </a:r>
                      <a:r>
                        <a:rPr lang="en-US" sz="1400" b="0" i="0" u="none" strike="noStrike" dirty="0" err="1">
                          <a:solidFill>
                            <a:srgbClr val="000000"/>
                          </a:solidFill>
                          <a:effectLst/>
                          <a:latin typeface="Tw Cen MT" panose="020B0602020104020603" pitchFamily="34" charset="0"/>
                        </a:rPr>
                        <a:t>Setiap</a:t>
                      </a:r>
                      <a:r>
                        <a:rPr lang="en-US" sz="1400" b="0" i="0" u="none" strike="noStrike" dirty="0">
                          <a:solidFill>
                            <a:srgbClr val="000000"/>
                          </a:solidFill>
                          <a:effectLst/>
                          <a:latin typeface="Tw Cen MT" panose="020B0602020104020603" pitchFamily="34" charset="0"/>
                        </a:rPr>
                        <a:t> 6 </a:t>
                      </a:r>
                      <a:r>
                        <a:rPr lang="en-US" sz="1400" b="0" i="0" u="none" strike="noStrike" dirty="0" err="1">
                          <a:solidFill>
                            <a:srgbClr val="000000"/>
                          </a:solidFill>
                          <a:effectLst/>
                          <a:latin typeface="Tw Cen MT" panose="020B0602020104020603" pitchFamily="34" charset="0"/>
                        </a:rPr>
                        <a:t>bulan</a:t>
                      </a:r>
                      <a:endParaRPr lang="en-US" sz="1400" b="0" i="0" u="none" strike="noStrike" dirty="0">
                        <a:solidFill>
                          <a:srgbClr val="000000"/>
                        </a:solidFill>
                        <a:effectLst/>
                        <a:latin typeface="Tw Cen MT" panose="020B0602020104020603" pitchFamily="34" charset="0"/>
                      </a:endParaRPr>
                    </a:p>
                  </a:txBody>
                  <a:tcPr marL="0" marR="0" marT="0" marB="0" anchor="ctr"/>
                </a:tc>
                <a:tc hMerge="1">
                  <a:txBody>
                    <a:bodyPr/>
                    <a:lstStyle/>
                    <a:p>
                      <a:endParaRPr lang="en-ID"/>
                    </a:p>
                  </a:txBody>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extLst>
                  <a:ext uri="{0D108BD9-81ED-4DB2-BD59-A6C34878D82A}">
                    <a16:rowId xmlns:a16="http://schemas.microsoft.com/office/drawing/2014/main" val="10010"/>
                  </a:ext>
                </a:extLst>
              </a:tr>
            </a:tbl>
          </a:graphicData>
        </a:graphic>
      </p:graphicFrame>
      <p:sp>
        <p:nvSpPr>
          <p:cNvPr id="5" name="Rectangle: Diagonal Corners Rounded 4">
            <a:extLst>
              <a:ext uri="{FF2B5EF4-FFF2-40B4-BE49-F238E27FC236}">
                <a16:creationId xmlns:a16="http://schemas.microsoft.com/office/drawing/2014/main" id="{016EC180-EBC3-4C0F-A7EE-B579F64E33A6}"/>
              </a:ext>
            </a:extLst>
          </p:cNvPr>
          <p:cNvSpPr/>
          <p:nvPr/>
        </p:nvSpPr>
        <p:spPr>
          <a:xfrm>
            <a:off x="333990" y="71452"/>
            <a:ext cx="3463636" cy="365703"/>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ADMINISTRASI DAN MANAJEMEN</a:t>
            </a:r>
          </a:p>
        </p:txBody>
      </p:sp>
      <p:sp>
        <p:nvSpPr>
          <p:cNvPr id="2" name="Slide Number Placeholder 1">
            <a:extLst>
              <a:ext uri="{FF2B5EF4-FFF2-40B4-BE49-F238E27FC236}">
                <a16:creationId xmlns:a16="http://schemas.microsoft.com/office/drawing/2014/main" id="{43635437-602F-49DB-9C57-299546D9BCE5}"/>
              </a:ext>
            </a:extLst>
          </p:cNvPr>
          <p:cNvSpPr>
            <a:spLocks noGrp="1"/>
          </p:cNvSpPr>
          <p:nvPr>
            <p:ph type="sldNum" sz="quarter" idx="12"/>
          </p:nvPr>
        </p:nvSpPr>
        <p:spPr/>
        <p:txBody>
          <a:bodyPr/>
          <a:lstStyle/>
          <a:p>
            <a:fld id="{565CE74E-AB26-4998-AD42-012C4C1AD076}" type="slidenum">
              <a:rPr lang="zh-CN" altLang="en-US" smtClean="0"/>
              <a:t>78</a:t>
            </a:fld>
            <a:endParaRPr lang="zh-CN" altLang="en-US"/>
          </a:p>
        </p:txBody>
      </p:sp>
      <p:pic>
        <p:nvPicPr>
          <p:cNvPr id="4" name="Picture 3">
            <a:extLst>
              <a:ext uri="{FF2B5EF4-FFF2-40B4-BE49-F238E27FC236}">
                <a16:creationId xmlns:a16="http://schemas.microsoft.com/office/drawing/2014/main" id="{8EBC0B61-A0C6-47B2-A28D-D603876F08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219" y="5891438"/>
            <a:ext cx="911781" cy="911781"/>
          </a:xfrm>
          <a:prstGeom prst="rect">
            <a:avLst/>
          </a:prstGeom>
        </p:spPr>
      </p:pic>
      <p:sp>
        <p:nvSpPr>
          <p:cNvPr id="8" name="TextBox 7">
            <a:extLst>
              <a:ext uri="{FF2B5EF4-FFF2-40B4-BE49-F238E27FC236}">
                <a16:creationId xmlns:a16="http://schemas.microsoft.com/office/drawing/2014/main" id="{804C3364-B650-4C75-8157-155CFEB0D081}"/>
              </a:ext>
            </a:extLst>
          </p:cNvPr>
          <p:cNvSpPr txBox="1"/>
          <p:nvPr/>
        </p:nvSpPr>
        <p:spPr>
          <a:xfrm>
            <a:off x="10271111" y="6211503"/>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Tree>
    <p:extLst>
      <p:ext uri="{BB962C8B-B14F-4D97-AF65-F5344CB8AC3E}">
        <p14:creationId xmlns:p14="http://schemas.microsoft.com/office/powerpoint/2010/main" val="408017937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CA57DE-0F2D-4717-A53D-F2DAE1B694D4}"/>
              </a:ext>
            </a:extLst>
          </p:cNvPr>
          <p:cNvSpPr>
            <a:spLocks noGrp="1"/>
          </p:cNvSpPr>
          <p:nvPr>
            <p:ph type="sldNum" sz="quarter" idx="12"/>
          </p:nvPr>
        </p:nvSpPr>
        <p:spPr/>
        <p:txBody>
          <a:bodyPr/>
          <a:lstStyle/>
          <a:p>
            <a:fld id="{565CE74E-AB26-4998-AD42-012C4C1AD076}" type="slidenum">
              <a:rPr lang="zh-CN" altLang="en-US" smtClean="0"/>
              <a:t>79</a:t>
            </a:fld>
            <a:endParaRPr lang="zh-CN" altLang="en-US"/>
          </a:p>
        </p:txBody>
      </p:sp>
      <p:graphicFrame>
        <p:nvGraphicFramePr>
          <p:cNvPr id="3" name="Table 2">
            <a:extLst>
              <a:ext uri="{FF2B5EF4-FFF2-40B4-BE49-F238E27FC236}">
                <a16:creationId xmlns:a16="http://schemas.microsoft.com/office/drawing/2014/main" id="{BB7FC863-3CF0-4F22-9AF3-53B65E86C8DF}"/>
              </a:ext>
            </a:extLst>
          </p:cNvPr>
          <p:cNvGraphicFramePr>
            <a:graphicFrameLocks noGrp="1"/>
          </p:cNvGraphicFramePr>
          <p:nvPr/>
        </p:nvGraphicFramePr>
        <p:xfrm>
          <a:off x="308462" y="770665"/>
          <a:ext cx="11504580" cy="2879301"/>
        </p:xfrm>
        <a:graphic>
          <a:graphicData uri="http://schemas.openxmlformats.org/drawingml/2006/table">
            <a:tbl>
              <a:tblPr firstRow="1" firstCol="1" bandRow="1">
                <a:tableStyleId>{93296810-A885-4BE3-A3E7-6D5BEEA58F35}</a:tableStyleId>
              </a:tblPr>
              <a:tblGrid>
                <a:gridCol w="272841">
                  <a:extLst>
                    <a:ext uri="{9D8B030D-6E8A-4147-A177-3AD203B41FA5}">
                      <a16:colId xmlns:a16="http://schemas.microsoft.com/office/drawing/2014/main" val="20000"/>
                    </a:ext>
                  </a:extLst>
                </a:gridCol>
                <a:gridCol w="2035279">
                  <a:extLst>
                    <a:ext uri="{9D8B030D-6E8A-4147-A177-3AD203B41FA5}">
                      <a16:colId xmlns:a16="http://schemas.microsoft.com/office/drawing/2014/main" val="20001"/>
                    </a:ext>
                  </a:extLst>
                </a:gridCol>
                <a:gridCol w="904568">
                  <a:extLst>
                    <a:ext uri="{9D8B030D-6E8A-4147-A177-3AD203B41FA5}">
                      <a16:colId xmlns:a16="http://schemas.microsoft.com/office/drawing/2014/main" val="20002"/>
                    </a:ext>
                  </a:extLst>
                </a:gridCol>
                <a:gridCol w="690991">
                  <a:extLst>
                    <a:ext uri="{9D8B030D-6E8A-4147-A177-3AD203B41FA5}">
                      <a16:colId xmlns:a16="http://schemas.microsoft.com/office/drawing/2014/main" val="20003"/>
                    </a:ext>
                  </a:extLst>
                </a:gridCol>
                <a:gridCol w="690991">
                  <a:extLst>
                    <a:ext uri="{9D8B030D-6E8A-4147-A177-3AD203B41FA5}">
                      <a16:colId xmlns:a16="http://schemas.microsoft.com/office/drawing/2014/main" val="2760514675"/>
                    </a:ext>
                  </a:extLst>
                </a:gridCol>
                <a:gridCol w="690991">
                  <a:extLst>
                    <a:ext uri="{9D8B030D-6E8A-4147-A177-3AD203B41FA5}">
                      <a16:colId xmlns:a16="http://schemas.microsoft.com/office/drawing/2014/main" val="1199532747"/>
                    </a:ext>
                  </a:extLst>
                </a:gridCol>
                <a:gridCol w="690991">
                  <a:extLst>
                    <a:ext uri="{9D8B030D-6E8A-4147-A177-3AD203B41FA5}">
                      <a16:colId xmlns:a16="http://schemas.microsoft.com/office/drawing/2014/main" val="1602904814"/>
                    </a:ext>
                  </a:extLst>
                </a:gridCol>
                <a:gridCol w="690991">
                  <a:extLst>
                    <a:ext uri="{9D8B030D-6E8A-4147-A177-3AD203B41FA5}">
                      <a16:colId xmlns:a16="http://schemas.microsoft.com/office/drawing/2014/main" val="2553648207"/>
                    </a:ext>
                  </a:extLst>
                </a:gridCol>
                <a:gridCol w="690991">
                  <a:extLst>
                    <a:ext uri="{9D8B030D-6E8A-4147-A177-3AD203B41FA5}">
                      <a16:colId xmlns:a16="http://schemas.microsoft.com/office/drawing/2014/main" val="762228984"/>
                    </a:ext>
                  </a:extLst>
                </a:gridCol>
                <a:gridCol w="690991">
                  <a:extLst>
                    <a:ext uri="{9D8B030D-6E8A-4147-A177-3AD203B41FA5}">
                      <a16:colId xmlns:a16="http://schemas.microsoft.com/office/drawing/2014/main" val="4141445403"/>
                    </a:ext>
                  </a:extLst>
                </a:gridCol>
                <a:gridCol w="690991">
                  <a:extLst>
                    <a:ext uri="{9D8B030D-6E8A-4147-A177-3AD203B41FA5}">
                      <a16:colId xmlns:a16="http://schemas.microsoft.com/office/drawing/2014/main" val="3065585881"/>
                    </a:ext>
                  </a:extLst>
                </a:gridCol>
                <a:gridCol w="690991">
                  <a:extLst>
                    <a:ext uri="{9D8B030D-6E8A-4147-A177-3AD203B41FA5}">
                      <a16:colId xmlns:a16="http://schemas.microsoft.com/office/drawing/2014/main" val="3287080122"/>
                    </a:ext>
                  </a:extLst>
                </a:gridCol>
                <a:gridCol w="690991">
                  <a:extLst>
                    <a:ext uri="{9D8B030D-6E8A-4147-A177-3AD203B41FA5}">
                      <a16:colId xmlns:a16="http://schemas.microsoft.com/office/drawing/2014/main" val="2818313647"/>
                    </a:ext>
                  </a:extLst>
                </a:gridCol>
                <a:gridCol w="690991">
                  <a:extLst>
                    <a:ext uri="{9D8B030D-6E8A-4147-A177-3AD203B41FA5}">
                      <a16:colId xmlns:a16="http://schemas.microsoft.com/office/drawing/2014/main" val="3273838374"/>
                    </a:ext>
                  </a:extLst>
                </a:gridCol>
                <a:gridCol w="690991">
                  <a:extLst>
                    <a:ext uri="{9D8B030D-6E8A-4147-A177-3AD203B41FA5}">
                      <a16:colId xmlns:a16="http://schemas.microsoft.com/office/drawing/2014/main" val="3970650398"/>
                    </a:ext>
                  </a:extLst>
                </a:gridCol>
              </a:tblGrid>
              <a:tr h="266686">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gridSpan="6">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gridSpan="6">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266686">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MEI</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JUN</a:t>
                      </a: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MEI</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JUN</a:t>
                      </a:r>
                    </a:p>
                  </a:txBody>
                  <a:tcPr marL="0" marR="0" marT="0" marB="0" anchor="ctr"/>
                </a:tc>
                <a:extLst>
                  <a:ext uri="{0D108BD9-81ED-4DB2-BD59-A6C34878D82A}">
                    <a16:rowId xmlns:a16="http://schemas.microsoft.com/office/drawing/2014/main" val="10001"/>
                  </a:ext>
                </a:extLst>
              </a:tr>
              <a:tr h="533371">
                <a:tc>
                  <a:txBody>
                    <a:bodyPr/>
                    <a:lstStyle/>
                    <a:p>
                      <a:pPr algn="ctr" fontAlgn="t"/>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t"/>
                      <a:r>
                        <a:rPr lang="en-US" sz="1400" u="none" strike="noStrike" dirty="0">
                          <a:effectLst/>
                          <a:latin typeface="Tw Cen MT" panose="020B0602020104020603" pitchFamily="34" charset="0"/>
                        </a:rPr>
                        <a:t>Waktu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Ambulance / </a:t>
                      </a:r>
                      <a:r>
                        <a:rPr lang="en-US" sz="1400" u="none" strike="noStrike" dirty="0" err="1">
                          <a:effectLst/>
                          <a:latin typeface="Tw Cen MT" panose="020B0602020104020603" pitchFamily="34" charset="0"/>
                        </a:rPr>
                        <a:t>Kereta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Jenazah</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24 Jam</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24 Jam</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24 Jam</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24 Jam</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24 Jam</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24 Jam</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24 Jam</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10002"/>
                  </a:ext>
                </a:extLst>
              </a:tr>
              <a:tr h="905792">
                <a:tc>
                  <a:txBody>
                    <a:bodyPr/>
                    <a:lstStyle/>
                    <a:p>
                      <a:pPr algn="ctr" fontAlgn="t"/>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Kecepatan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Memberikan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Ambulance / </a:t>
                      </a:r>
                      <a:r>
                        <a:rPr lang="en-US" sz="1400" u="none" strike="noStrike" dirty="0" err="1">
                          <a:effectLst/>
                          <a:latin typeface="Tw Cen MT" panose="020B0602020104020603" pitchFamily="34" charset="0"/>
                        </a:rPr>
                        <a:t>Kereta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Jenazah</a:t>
                      </a:r>
                      <a:r>
                        <a:rPr lang="en-US" sz="1400" u="none" strike="noStrike" dirty="0">
                          <a:effectLst/>
                          <a:latin typeface="Tw Cen MT" panose="020B0602020104020603" pitchFamily="34" charset="0"/>
                        </a:rPr>
                        <a:t> di </a:t>
                      </a:r>
                      <a:r>
                        <a:rPr lang="en-US" sz="1400" u="none" strike="noStrike" dirty="0" err="1">
                          <a:effectLst/>
                          <a:latin typeface="Tw Cen MT" panose="020B0602020104020603" pitchFamily="34" charset="0"/>
                        </a:rPr>
                        <a:t>Rumah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Sakit</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Maks.</a:t>
                      </a:r>
                    </a:p>
                    <a:p>
                      <a:pPr algn="ctr" fontAlgn="ctr"/>
                      <a:r>
                        <a:rPr lang="en-US" sz="1400" u="none" strike="noStrike" dirty="0">
                          <a:effectLst/>
                          <a:latin typeface="Tw Cen MT" panose="020B0602020104020603" pitchFamily="34" charset="0"/>
                        </a:rPr>
                        <a:t>30 </a:t>
                      </a:r>
                      <a:r>
                        <a:rPr lang="en-US" sz="1400" u="none" strike="noStrike" dirty="0" err="1">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10003"/>
                  </a:ext>
                </a:extLst>
              </a:tr>
              <a:tr h="800057">
                <a:tc>
                  <a:txBody>
                    <a:bodyPr/>
                    <a:lstStyle/>
                    <a:p>
                      <a:pPr algn="ctr" fontAlgn="t"/>
                      <a:r>
                        <a:rPr lang="en-US" sz="1400" u="none" strike="noStrike" dirty="0">
                          <a:solidFill>
                            <a:schemeClr val="tx1"/>
                          </a:solidFill>
                          <a:effectLst/>
                          <a:latin typeface="Tw Cen MT" panose="020B0602020104020603" pitchFamily="34" charset="0"/>
                        </a:rPr>
                        <a:t>3.</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t"/>
                      <a:r>
                        <a:rPr lang="en-US" sz="1400" u="none" strike="noStrike" dirty="0">
                          <a:effectLst/>
                          <a:latin typeface="Tw Cen MT" panose="020B0602020104020603" pitchFamily="34" charset="0"/>
                        </a:rPr>
                        <a:t>Waktu </a:t>
                      </a:r>
                      <a:r>
                        <a:rPr lang="en-US" sz="1400" u="none" strike="noStrike" dirty="0" err="1">
                          <a:effectLst/>
                          <a:latin typeface="Tw Cen MT" panose="020B0602020104020603" pitchFamily="34" charset="0"/>
                        </a:rPr>
                        <a:t>Tanggap</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Ambulance oleh Masyarakat Yang </a:t>
                      </a:r>
                      <a:r>
                        <a:rPr lang="en-US" sz="1400" u="none" strike="noStrike" dirty="0" err="1">
                          <a:effectLst/>
                          <a:latin typeface="Tw Cen MT" panose="020B0602020104020603" pitchFamily="34" charset="0"/>
                        </a:rPr>
                        <a:t>Membutuhkan</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 60 </a:t>
                      </a:r>
                      <a:r>
                        <a:rPr lang="en-US" sz="1400" u="none" strike="noStrike" dirty="0" err="1">
                          <a:effectLst/>
                          <a:latin typeface="Tw Cen MT" panose="020B0602020104020603" pitchFamily="34" charset="0"/>
                        </a:rPr>
                        <a:t>Menit</a:t>
                      </a:r>
                      <a:r>
                        <a:rPr lang="en-US" sz="1400" u="none" strike="noStrike" dirty="0">
                          <a:effectLst/>
                          <a:latin typeface="Tw Cen MT" panose="020B0602020104020603" pitchFamily="34" charset="0"/>
                        </a:rPr>
                        <a:t>  (100%)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10004"/>
                  </a:ext>
                </a:extLst>
              </a:tr>
            </a:tbl>
          </a:graphicData>
        </a:graphic>
      </p:graphicFrame>
      <p:sp>
        <p:nvSpPr>
          <p:cNvPr id="5" name="Rectangle: Diagonal Corners Rounded 4">
            <a:extLst>
              <a:ext uri="{FF2B5EF4-FFF2-40B4-BE49-F238E27FC236}">
                <a16:creationId xmlns:a16="http://schemas.microsoft.com/office/drawing/2014/main" id="{793FDF68-A84C-4E2E-BC56-5C3DDFD7C2A0}"/>
              </a:ext>
            </a:extLst>
          </p:cNvPr>
          <p:cNvSpPr/>
          <p:nvPr/>
        </p:nvSpPr>
        <p:spPr>
          <a:xfrm>
            <a:off x="378958" y="274435"/>
            <a:ext cx="3272876" cy="36570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AMBULANCE/MOBIL JENAZAH</a:t>
            </a:r>
          </a:p>
        </p:txBody>
      </p:sp>
      <p:graphicFrame>
        <p:nvGraphicFramePr>
          <p:cNvPr id="7" name="Table 6">
            <a:extLst>
              <a:ext uri="{FF2B5EF4-FFF2-40B4-BE49-F238E27FC236}">
                <a16:creationId xmlns:a16="http://schemas.microsoft.com/office/drawing/2014/main" id="{C694B3F1-3A3B-4ECC-8BF7-D0681D7B366C}"/>
              </a:ext>
            </a:extLst>
          </p:cNvPr>
          <p:cNvGraphicFramePr>
            <a:graphicFrameLocks noGrp="1"/>
          </p:cNvGraphicFramePr>
          <p:nvPr/>
        </p:nvGraphicFramePr>
        <p:xfrm>
          <a:off x="308459" y="3780494"/>
          <a:ext cx="6650279" cy="2932684"/>
        </p:xfrm>
        <a:graphic>
          <a:graphicData uri="http://schemas.openxmlformats.org/drawingml/2006/table">
            <a:tbl>
              <a:tblPr firstRow="1" firstCol="1" bandRow="1">
                <a:tableStyleId>{93296810-A885-4BE3-A3E7-6D5BEEA58F35}</a:tableStyleId>
              </a:tblPr>
              <a:tblGrid>
                <a:gridCol w="246576">
                  <a:extLst>
                    <a:ext uri="{9D8B030D-6E8A-4147-A177-3AD203B41FA5}">
                      <a16:colId xmlns:a16="http://schemas.microsoft.com/office/drawing/2014/main" val="20000"/>
                    </a:ext>
                  </a:extLst>
                </a:gridCol>
                <a:gridCol w="1839360">
                  <a:extLst>
                    <a:ext uri="{9D8B030D-6E8A-4147-A177-3AD203B41FA5}">
                      <a16:colId xmlns:a16="http://schemas.microsoft.com/office/drawing/2014/main" val="20001"/>
                    </a:ext>
                  </a:extLst>
                </a:gridCol>
                <a:gridCol w="817493">
                  <a:extLst>
                    <a:ext uri="{9D8B030D-6E8A-4147-A177-3AD203B41FA5}">
                      <a16:colId xmlns:a16="http://schemas.microsoft.com/office/drawing/2014/main" val="20002"/>
                    </a:ext>
                  </a:extLst>
                </a:gridCol>
                <a:gridCol w="624475">
                  <a:extLst>
                    <a:ext uri="{9D8B030D-6E8A-4147-A177-3AD203B41FA5}">
                      <a16:colId xmlns:a16="http://schemas.microsoft.com/office/drawing/2014/main" val="20003"/>
                    </a:ext>
                  </a:extLst>
                </a:gridCol>
                <a:gridCol w="624475">
                  <a:extLst>
                    <a:ext uri="{9D8B030D-6E8A-4147-A177-3AD203B41FA5}">
                      <a16:colId xmlns:a16="http://schemas.microsoft.com/office/drawing/2014/main" val="1504152753"/>
                    </a:ext>
                  </a:extLst>
                </a:gridCol>
                <a:gridCol w="624475">
                  <a:extLst>
                    <a:ext uri="{9D8B030D-6E8A-4147-A177-3AD203B41FA5}">
                      <a16:colId xmlns:a16="http://schemas.microsoft.com/office/drawing/2014/main" val="2585846595"/>
                    </a:ext>
                  </a:extLst>
                </a:gridCol>
                <a:gridCol w="624475">
                  <a:extLst>
                    <a:ext uri="{9D8B030D-6E8A-4147-A177-3AD203B41FA5}">
                      <a16:colId xmlns:a16="http://schemas.microsoft.com/office/drawing/2014/main" val="4141445403"/>
                    </a:ext>
                  </a:extLst>
                </a:gridCol>
                <a:gridCol w="624475">
                  <a:extLst>
                    <a:ext uri="{9D8B030D-6E8A-4147-A177-3AD203B41FA5}">
                      <a16:colId xmlns:a16="http://schemas.microsoft.com/office/drawing/2014/main" val="3151817220"/>
                    </a:ext>
                  </a:extLst>
                </a:gridCol>
                <a:gridCol w="624475">
                  <a:extLst>
                    <a:ext uri="{9D8B030D-6E8A-4147-A177-3AD203B41FA5}">
                      <a16:colId xmlns:a16="http://schemas.microsoft.com/office/drawing/2014/main" val="549462584"/>
                    </a:ext>
                  </a:extLst>
                </a:gridCol>
              </a:tblGrid>
              <a:tr h="266686">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gridSpan="3">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gridSpan="3">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266686">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panose="020B0602020104020603" pitchFamily="34" charset="0"/>
                        </a:rPr>
                        <a:t>JUL</a:t>
                      </a:r>
                      <a:endParaRPr lang="en-US" sz="1400" b="1" i="0" u="none" strike="noStrike" dirty="0">
                        <a:solidFill>
                          <a:schemeClr val="tx2"/>
                        </a:solidFill>
                        <a:effectLst/>
                        <a:latin typeface="Tw Cen MT" panose="020B0602020104020603" pitchFamily="34" charset="0"/>
                        <a:ea typeface="Verdana"/>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AGS</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SEP</a:t>
                      </a:r>
                    </a:p>
                  </a:txBody>
                  <a:tcPr marL="0" marR="0" marT="0" marB="0" anchor="ctr"/>
                </a:tc>
                <a:tc>
                  <a:txBody>
                    <a:bodyPr/>
                    <a:lstStyle/>
                    <a:p>
                      <a:pPr algn="ctr" fontAlgn="ctr"/>
                      <a:r>
                        <a:rPr lang="en-US" sz="1400" b="1" u="none" strike="noStrike" dirty="0">
                          <a:effectLst/>
                          <a:latin typeface="Tw Cen MT" panose="020B0602020104020603" pitchFamily="34" charset="0"/>
                        </a:rPr>
                        <a:t>JUL</a:t>
                      </a:r>
                      <a:endParaRPr lang="en-US" sz="1400" b="1" i="0" u="none" strike="noStrike" dirty="0">
                        <a:solidFill>
                          <a:schemeClr val="tx2"/>
                        </a:solidFill>
                        <a:effectLst/>
                        <a:latin typeface="Tw Cen MT" panose="020B0602020104020603" pitchFamily="34" charset="0"/>
                        <a:ea typeface="Verdana"/>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AGS</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SEP</a:t>
                      </a:r>
                    </a:p>
                  </a:txBody>
                  <a:tcPr marL="0" marR="0" marT="0" marB="0" anchor="ctr"/>
                </a:tc>
                <a:extLst>
                  <a:ext uri="{0D108BD9-81ED-4DB2-BD59-A6C34878D82A}">
                    <a16:rowId xmlns:a16="http://schemas.microsoft.com/office/drawing/2014/main" val="10001"/>
                  </a:ext>
                </a:extLst>
              </a:tr>
              <a:tr h="533371">
                <a:tc>
                  <a:txBody>
                    <a:bodyPr/>
                    <a:lstStyle/>
                    <a:p>
                      <a:pPr algn="ctr" fontAlgn="t"/>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t"/>
                      <a:r>
                        <a:rPr lang="en-US" sz="1400" u="none" strike="noStrike" dirty="0">
                          <a:effectLst/>
                          <a:latin typeface="Tw Cen MT" panose="020B0602020104020603" pitchFamily="34" charset="0"/>
                        </a:rPr>
                        <a:t>Waktu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Ambulance / </a:t>
                      </a:r>
                      <a:r>
                        <a:rPr lang="en-US" sz="1400" u="none" strike="noStrike" dirty="0" err="1">
                          <a:effectLst/>
                          <a:latin typeface="Tw Cen MT" panose="020B0602020104020603" pitchFamily="34" charset="0"/>
                        </a:rPr>
                        <a:t>Kereta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Jenazah</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24 Jam</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24 Jam</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24 Jam</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24 Jam</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10002"/>
                  </a:ext>
                </a:extLst>
              </a:tr>
              <a:tr h="905792">
                <a:tc>
                  <a:txBody>
                    <a:bodyPr/>
                    <a:lstStyle/>
                    <a:p>
                      <a:pPr algn="ctr" fontAlgn="t"/>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Kecepatan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Memberikan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Ambulance / </a:t>
                      </a:r>
                      <a:r>
                        <a:rPr lang="en-US" sz="1400" u="none" strike="noStrike" dirty="0" err="1">
                          <a:effectLst/>
                          <a:latin typeface="Tw Cen MT" panose="020B0602020104020603" pitchFamily="34" charset="0"/>
                        </a:rPr>
                        <a:t>Kereta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Jenazah</a:t>
                      </a:r>
                      <a:r>
                        <a:rPr lang="en-US" sz="1400" u="none" strike="noStrike" dirty="0">
                          <a:effectLst/>
                          <a:latin typeface="Tw Cen MT" panose="020B0602020104020603" pitchFamily="34" charset="0"/>
                        </a:rPr>
                        <a:t> di </a:t>
                      </a:r>
                      <a:r>
                        <a:rPr lang="en-US" sz="1400" u="none" strike="noStrike" dirty="0" err="1">
                          <a:effectLst/>
                          <a:latin typeface="Tw Cen MT" panose="020B0602020104020603" pitchFamily="34" charset="0"/>
                        </a:rPr>
                        <a:t>Rumah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Sakit</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Maks.</a:t>
                      </a:r>
                    </a:p>
                    <a:p>
                      <a:pPr algn="ctr" fontAlgn="ctr"/>
                      <a:r>
                        <a:rPr lang="en-US" sz="1400" u="none" strike="noStrike" dirty="0">
                          <a:effectLst/>
                          <a:latin typeface="Tw Cen MT" panose="020B0602020104020603" pitchFamily="34" charset="0"/>
                        </a:rPr>
                        <a:t>30 </a:t>
                      </a:r>
                      <a:r>
                        <a:rPr lang="en-US" sz="1400" u="none" strike="noStrike" dirty="0" err="1">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10003"/>
                  </a:ext>
                </a:extLst>
              </a:tr>
              <a:tr h="800057">
                <a:tc>
                  <a:txBody>
                    <a:bodyPr/>
                    <a:lstStyle/>
                    <a:p>
                      <a:pPr algn="ctr" fontAlgn="t"/>
                      <a:r>
                        <a:rPr lang="en-US" sz="1400" u="none" strike="noStrike" dirty="0">
                          <a:solidFill>
                            <a:schemeClr val="tx1"/>
                          </a:solidFill>
                          <a:effectLst/>
                          <a:latin typeface="Tw Cen MT" panose="020B0602020104020603" pitchFamily="34" charset="0"/>
                        </a:rPr>
                        <a:t>3.</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t"/>
                      <a:r>
                        <a:rPr lang="en-US" sz="1400" u="none" strike="noStrike" dirty="0">
                          <a:effectLst/>
                          <a:latin typeface="Tw Cen MT" panose="020B0602020104020603" pitchFamily="34" charset="0"/>
                        </a:rPr>
                        <a:t>Waktu </a:t>
                      </a:r>
                      <a:r>
                        <a:rPr lang="en-US" sz="1400" u="none" strike="noStrike" dirty="0" err="1">
                          <a:effectLst/>
                          <a:latin typeface="Tw Cen MT" panose="020B0602020104020603" pitchFamily="34" charset="0"/>
                        </a:rPr>
                        <a:t>Tanggap</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Ambulance oleh Masyarakat Yang </a:t>
                      </a:r>
                      <a:r>
                        <a:rPr lang="en-US" sz="1400" u="none" strike="noStrike" dirty="0" err="1">
                          <a:effectLst/>
                          <a:latin typeface="Tw Cen MT" panose="020B0602020104020603" pitchFamily="34" charset="0"/>
                        </a:rPr>
                        <a:t>Membutuhkan</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 60 </a:t>
                      </a:r>
                      <a:r>
                        <a:rPr lang="en-US" sz="1400" u="none" strike="noStrike" dirty="0" err="1">
                          <a:effectLst/>
                          <a:latin typeface="Tw Cen MT" panose="020B0602020104020603" pitchFamily="34" charset="0"/>
                        </a:rPr>
                        <a:t>Menit</a:t>
                      </a:r>
                      <a:r>
                        <a:rPr lang="en-US" sz="1400" u="none" strike="noStrike" dirty="0">
                          <a:effectLst/>
                          <a:latin typeface="Tw Cen MT" panose="020B0602020104020603" pitchFamily="34" charset="0"/>
                        </a:rPr>
                        <a:t>  (100%)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14663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形状 4"/>
          <p:cNvSpPr/>
          <p:nvPr/>
        </p:nvSpPr>
        <p:spPr>
          <a:xfrm rot="3439287">
            <a:off x="7912286" y="795813"/>
            <a:ext cx="5266372" cy="5266372"/>
          </a:xfrm>
          <a:custGeom>
            <a:avLst/>
            <a:gdLst>
              <a:gd name="connsiteX0" fmla="*/ 149906 w 5266372"/>
              <a:gd name="connsiteY0" fmla="*/ 386989 h 5266372"/>
              <a:gd name="connsiteX1" fmla="*/ 877746 w 5266372"/>
              <a:gd name="connsiteY1" fmla="*/ 0 h 5266372"/>
              <a:gd name="connsiteX2" fmla="*/ 1577745 w 5266372"/>
              <a:gd name="connsiteY2" fmla="*/ 0 h 5266372"/>
              <a:gd name="connsiteX3" fmla="*/ 5266372 w 5266372"/>
              <a:gd name="connsiteY3" fmla="*/ 2366108 h 5266372"/>
              <a:gd name="connsiteX4" fmla="*/ 5266372 w 5266372"/>
              <a:gd name="connsiteY4" fmla="*/ 4388626 h 5266372"/>
              <a:gd name="connsiteX5" fmla="*/ 4388626 w 5266372"/>
              <a:gd name="connsiteY5" fmla="*/ 5266372 h 5266372"/>
              <a:gd name="connsiteX6" fmla="*/ 877746 w 5266372"/>
              <a:gd name="connsiteY6" fmla="*/ 5266372 h 5266372"/>
              <a:gd name="connsiteX7" fmla="*/ 0 w 5266372"/>
              <a:gd name="connsiteY7" fmla="*/ 4388626 h 5266372"/>
              <a:gd name="connsiteX8" fmla="*/ 0 w 5266372"/>
              <a:gd name="connsiteY8" fmla="*/ 877746 h 5266372"/>
              <a:gd name="connsiteX9" fmla="*/ 149906 w 5266372"/>
              <a:gd name="connsiteY9" fmla="*/ 386989 h 526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66372" h="5266372">
                <a:moveTo>
                  <a:pt x="149906" y="386989"/>
                </a:moveTo>
                <a:cubicBezTo>
                  <a:pt x="307643" y="153508"/>
                  <a:pt x="574767" y="1"/>
                  <a:pt x="877746" y="0"/>
                </a:cubicBezTo>
                <a:lnTo>
                  <a:pt x="1577745" y="0"/>
                </a:lnTo>
                <a:lnTo>
                  <a:pt x="5266372" y="2366108"/>
                </a:lnTo>
                <a:lnTo>
                  <a:pt x="5266372" y="4388626"/>
                </a:lnTo>
                <a:cubicBezTo>
                  <a:pt x="5266372" y="4873392"/>
                  <a:pt x="4873392" y="5266372"/>
                  <a:pt x="4388626" y="5266372"/>
                </a:cubicBezTo>
                <a:lnTo>
                  <a:pt x="877746" y="5266372"/>
                </a:lnTo>
                <a:cubicBezTo>
                  <a:pt x="392980" y="5266372"/>
                  <a:pt x="0" y="4873392"/>
                  <a:pt x="0" y="4388626"/>
                </a:cubicBezTo>
                <a:lnTo>
                  <a:pt x="0" y="877746"/>
                </a:lnTo>
                <a:cubicBezTo>
                  <a:pt x="0" y="695959"/>
                  <a:pt x="55263" y="527079"/>
                  <a:pt x="149906" y="386989"/>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grpSp>
        <p:nvGrpSpPr>
          <p:cNvPr id="66" name="Group 150"/>
          <p:cNvGrpSpPr/>
          <p:nvPr/>
        </p:nvGrpSpPr>
        <p:grpSpPr>
          <a:xfrm>
            <a:off x="768841" y="1798270"/>
            <a:ext cx="358677" cy="359283"/>
            <a:chOff x="301625" y="3662363"/>
            <a:chExt cx="939800" cy="941387"/>
          </a:xfrm>
          <a:solidFill>
            <a:schemeClr val="bg1"/>
          </a:solidFill>
        </p:grpSpPr>
        <p:sp>
          <p:nvSpPr>
            <p:cNvPr id="67" name="Freeform 1422"/>
            <p:cNvSpPr/>
            <p:nvPr/>
          </p:nvSpPr>
          <p:spPr bwMode="auto">
            <a:xfrm>
              <a:off x="811213" y="3811588"/>
              <a:ext cx="26988" cy="63500"/>
            </a:xfrm>
            <a:custGeom>
              <a:avLst/>
              <a:gdLst>
                <a:gd name="T0" fmla="*/ 103 w 103"/>
                <a:gd name="T1" fmla="*/ 0 h 242"/>
                <a:gd name="T2" fmla="*/ 103 w 103"/>
                <a:gd name="T3" fmla="*/ 242 h 242"/>
                <a:gd name="T4" fmla="*/ 75 w 103"/>
                <a:gd name="T5" fmla="*/ 234 h 242"/>
                <a:gd name="T6" fmla="*/ 52 w 103"/>
                <a:gd name="T7" fmla="*/ 223 h 242"/>
                <a:gd name="T8" fmla="*/ 35 w 103"/>
                <a:gd name="T9" fmla="*/ 210 h 242"/>
                <a:gd name="T10" fmla="*/ 22 w 103"/>
                <a:gd name="T11" fmla="*/ 197 h 242"/>
                <a:gd name="T12" fmla="*/ 12 w 103"/>
                <a:gd name="T13" fmla="*/ 183 h 242"/>
                <a:gd name="T14" fmla="*/ 7 w 103"/>
                <a:gd name="T15" fmla="*/ 169 h 242"/>
                <a:gd name="T16" fmla="*/ 3 w 103"/>
                <a:gd name="T17" fmla="*/ 155 h 242"/>
                <a:gd name="T18" fmla="*/ 0 w 103"/>
                <a:gd name="T19" fmla="*/ 142 h 242"/>
                <a:gd name="T20" fmla="*/ 0 w 103"/>
                <a:gd name="T21" fmla="*/ 131 h 242"/>
                <a:gd name="T22" fmla="*/ 0 w 103"/>
                <a:gd name="T23" fmla="*/ 122 h 242"/>
                <a:gd name="T24" fmla="*/ 0 w 103"/>
                <a:gd name="T25" fmla="*/ 112 h 242"/>
                <a:gd name="T26" fmla="*/ 0 w 103"/>
                <a:gd name="T27" fmla="*/ 100 h 242"/>
                <a:gd name="T28" fmla="*/ 3 w 103"/>
                <a:gd name="T29" fmla="*/ 87 h 242"/>
                <a:gd name="T30" fmla="*/ 7 w 103"/>
                <a:gd name="T31" fmla="*/ 74 h 242"/>
                <a:gd name="T32" fmla="*/ 12 w 103"/>
                <a:gd name="T33" fmla="*/ 60 h 242"/>
                <a:gd name="T34" fmla="*/ 22 w 103"/>
                <a:gd name="T35" fmla="*/ 46 h 242"/>
                <a:gd name="T36" fmla="*/ 35 w 103"/>
                <a:gd name="T37" fmla="*/ 32 h 242"/>
                <a:gd name="T38" fmla="*/ 52 w 103"/>
                <a:gd name="T39" fmla="*/ 20 h 242"/>
                <a:gd name="T40" fmla="*/ 75 w 103"/>
                <a:gd name="T41" fmla="*/ 9 h 242"/>
                <a:gd name="T42" fmla="*/ 103 w 103"/>
                <a:gd name="T43"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3" h="242">
                  <a:moveTo>
                    <a:pt x="103" y="0"/>
                  </a:moveTo>
                  <a:lnTo>
                    <a:pt x="103" y="242"/>
                  </a:lnTo>
                  <a:lnTo>
                    <a:pt x="75" y="234"/>
                  </a:lnTo>
                  <a:lnTo>
                    <a:pt x="52" y="223"/>
                  </a:lnTo>
                  <a:lnTo>
                    <a:pt x="35" y="210"/>
                  </a:lnTo>
                  <a:lnTo>
                    <a:pt x="22" y="197"/>
                  </a:lnTo>
                  <a:lnTo>
                    <a:pt x="12" y="183"/>
                  </a:lnTo>
                  <a:lnTo>
                    <a:pt x="7" y="169"/>
                  </a:lnTo>
                  <a:lnTo>
                    <a:pt x="3" y="155"/>
                  </a:lnTo>
                  <a:lnTo>
                    <a:pt x="0" y="142"/>
                  </a:lnTo>
                  <a:lnTo>
                    <a:pt x="0" y="131"/>
                  </a:lnTo>
                  <a:lnTo>
                    <a:pt x="0" y="122"/>
                  </a:lnTo>
                  <a:lnTo>
                    <a:pt x="0" y="112"/>
                  </a:lnTo>
                  <a:lnTo>
                    <a:pt x="0" y="100"/>
                  </a:lnTo>
                  <a:lnTo>
                    <a:pt x="3" y="87"/>
                  </a:lnTo>
                  <a:lnTo>
                    <a:pt x="7" y="74"/>
                  </a:lnTo>
                  <a:lnTo>
                    <a:pt x="12" y="60"/>
                  </a:lnTo>
                  <a:lnTo>
                    <a:pt x="22" y="46"/>
                  </a:lnTo>
                  <a:lnTo>
                    <a:pt x="35" y="32"/>
                  </a:lnTo>
                  <a:lnTo>
                    <a:pt x="52" y="20"/>
                  </a:lnTo>
                  <a:lnTo>
                    <a:pt x="75" y="9"/>
                  </a:lnTo>
                  <a:lnTo>
                    <a:pt x="103"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68" name="Freeform 1423"/>
            <p:cNvSpPr/>
            <p:nvPr/>
          </p:nvSpPr>
          <p:spPr bwMode="auto">
            <a:xfrm>
              <a:off x="893763" y="3937000"/>
              <a:ext cx="26988" cy="63500"/>
            </a:xfrm>
            <a:custGeom>
              <a:avLst/>
              <a:gdLst>
                <a:gd name="T0" fmla="*/ 0 w 103"/>
                <a:gd name="T1" fmla="*/ 0 h 243"/>
                <a:gd name="T2" fmla="*/ 27 w 103"/>
                <a:gd name="T3" fmla="*/ 10 h 243"/>
                <a:gd name="T4" fmla="*/ 50 w 103"/>
                <a:gd name="T5" fmla="*/ 21 h 243"/>
                <a:gd name="T6" fmla="*/ 67 w 103"/>
                <a:gd name="T7" fmla="*/ 33 h 243"/>
                <a:gd name="T8" fmla="*/ 80 w 103"/>
                <a:gd name="T9" fmla="*/ 47 h 243"/>
                <a:gd name="T10" fmla="*/ 90 w 103"/>
                <a:gd name="T11" fmla="*/ 61 h 243"/>
                <a:gd name="T12" fmla="*/ 96 w 103"/>
                <a:gd name="T13" fmla="*/ 75 h 243"/>
                <a:gd name="T14" fmla="*/ 99 w 103"/>
                <a:gd name="T15" fmla="*/ 88 h 243"/>
                <a:gd name="T16" fmla="*/ 102 w 103"/>
                <a:gd name="T17" fmla="*/ 101 h 243"/>
                <a:gd name="T18" fmla="*/ 103 w 103"/>
                <a:gd name="T19" fmla="*/ 112 h 243"/>
                <a:gd name="T20" fmla="*/ 103 w 103"/>
                <a:gd name="T21" fmla="*/ 122 h 243"/>
                <a:gd name="T22" fmla="*/ 103 w 103"/>
                <a:gd name="T23" fmla="*/ 132 h 243"/>
                <a:gd name="T24" fmla="*/ 102 w 103"/>
                <a:gd name="T25" fmla="*/ 143 h 243"/>
                <a:gd name="T26" fmla="*/ 99 w 103"/>
                <a:gd name="T27" fmla="*/ 156 h 243"/>
                <a:gd name="T28" fmla="*/ 96 w 103"/>
                <a:gd name="T29" fmla="*/ 170 h 243"/>
                <a:gd name="T30" fmla="*/ 90 w 103"/>
                <a:gd name="T31" fmla="*/ 184 h 243"/>
                <a:gd name="T32" fmla="*/ 80 w 103"/>
                <a:gd name="T33" fmla="*/ 198 h 243"/>
                <a:gd name="T34" fmla="*/ 67 w 103"/>
                <a:gd name="T35" fmla="*/ 211 h 243"/>
                <a:gd name="T36" fmla="*/ 50 w 103"/>
                <a:gd name="T37" fmla="*/ 222 h 243"/>
                <a:gd name="T38" fmla="*/ 27 w 103"/>
                <a:gd name="T39" fmla="*/ 234 h 243"/>
                <a:gd name="T40" fmla="*/ 0 w 103"/>
                <a:gd name="T41" fmla="*/ 243 h 243"/>
                <a:gd name="T42" fmla="*/ 0 w 103"/>
                <a:gd name="T43"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3" h="243">
                  <a:moveTo>
                    <a:pt x="0" y="0"/>
                  </a:moveTo>
                  <a:lnTo>
                    <a:pt x="27" y="10"/>
                  </a:lnTo>
                  <a:lnTo>
                    <a:pt x="50" y="21"/>
                  </a:lnTo>
                  <a:lnTo>
                    <a:pt x="67" y="33"/>
                  </a:lnTo>
                  <a:lnTo>
                    <a:pt x="80" y="47"/>
                  </a:lnTo>
                  <a:lnTo>
                    <a:pt x="90" y="61"/>
                  </a:lnTo>
                  <a:lnTo>
                    <a:pt x="96" y="75"/>
                  </a:lnTo>
                  <a:lnTo>
                    <a:pt x="99" y="88"/>
                  </a:lnTo>
                  <a:lnTo>
                    <a:pt x="102" y="101"/>
                  </a:lnTo>
                  <a:lnTo>
                    <a:pt x="103" y="112"/>
                  </a:lnTo>
                  <a:lnTo>
                    <a:pt x="103" y="122"/>
                  </a:lnTo>
                  <a:lnTo>
                    <a:pt x="103" y="132"/>
                  </a:lnTo>
                  <a:lnTo>
                    <a:pt x="102" y="143"/>
                  </a:lnTo>
                  <a:lnTo>
                    <a:pt x="99" y="156"/>
                  </a:lnTo>
                  <a:lnTo>
                    <a:pt x="96" y="170"/>
                  </a:lnTo>
                  <a:lnTo>
                    <a:pt x="90" y="184"/>
                  </a:lnTo>
                  <a:lnTo>
                    <a:pt x="80" y="198"/>
                  </a:lnTo>
                  <a:lnTo>
                    <a:pt x="67" y="211"/>
                  </a:lnTo>
                  <a:lnTo>
                    <a:pt x="50" y="222"/>
                  </a:lnTo>
                  <a:lnTo>
                    <a:pt x="27" y="234"/>
                  </a:lnTo>
                  <a:lnTo>
                    <a:pt x="0" y="243"/>
                  </a:lnTo>
                  <a:lnTo>
                    <a:pt x="0"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69" name="Freeform 1424"/>
            <p:cNvSpPr>
              <a:spLocks noEditPoints="1"/>
            </p:cNvSpPr>
            <p:nvPr/>
          </p:nvSpPr>
          <p:spPr bwMode="auto">
            <a:xfrm>
              <a:off x="622300" y="3662363"/>
              <a:ext cx="487363" cy="487362"/>
            </a:xfrm>
            <a:custGeom>
              <a:avLst/>
              <a:gdLst>
                <a:gd name="T0" fmla="*/ 766 w 1842"/>
                <a:gd name="T1" fmla="*/ 357 h 1843"/>
                <a:gd name="T2" fmla="*/ 640 w 1842"/>
                <a:gd name="T3" fmla="*/ 411 h 1843"/>
                <a:gd name="T4" fmla="*/ 557 w 1842"/>
                <a:gd name="T5" fmla="*/ 493 h 1843"/>
                <a:gd name="T6" fmla="*/ 511 w 1842"/>
                <a:gd name="T7" fmla="*/ 599 h 1843"/>
                <a:gd name="T8" fmla="*/ 504 w 1842"/>
                <a:gd name="T9" fmla="*/ 726 h 1843"/>
                <a:gd name="T10" fmla="*/ 537 w 1842"/>
                <a:gd name="T11" fmla="*/ 841 h 1843"/>
                <a:gd name="T12" fmla="*/ 609 w 1842"/>
                <a:gd name="T13" fmla="*/ 930 h 1843"/>
                <a:gd name="T14" fmla="*/ 721 w 1842"/>
                <a:gd name="T15" fmla="*/ 995 h 1843"/>
                <a:gd name="T16" fmla="*/ 816 w 1842"/>
                <a:gd name="T17" fmla="*/ 1281 h 1843"/>
                <a:gd name="T18" fmla="*/ 748 w 1842"/>
                <a:gd name="T19" fmla="*/ 1249 h 1843"/>
                <a:gd name="T20" fmla="*/ 720 w 1842"/>
                <a:gd name="T21" fmla="*/ 1208 h 1843"/>
                <a:gd name="T22" fmla="*/ 713 w 1842"/>
                <a:gd name="T23" fmla="*/ 1170 h 1843"/>
                <a:gd name="T24" fmla="*/ 504 w 1842"/>
                <a:gd name="T25" fmla="*/ 1202 h 1843"/>
                <a:gd name="T26" fmla="*/ 537 w 1842"/>
                <a:gd name="T27" fmla="*/ 1318 h 1843"/>
                <a:gd name="T28" fmla="*/ 609 w 1842"/>
                <a:gd name="T29" fmla="*/ 1407 h 1843"/>
                <a:gd name="T30" fmla="*/ 721 w 1842"/>
                <a:gd name="T31" fmla="*/ 1472 h 1843"/>
                <a:gd name="T32" fmla="*/ 816 w 1842"/>
                <a:gd name="T33" fmla="*/ 1600 h 1843"/>
                <a:gd name="T34" fmla="*/ 1076 w 1842"/>
                <a:gd name="T35" fmla="*/ 1486 h 1843"/>
                <a:gd name="T36" fmla="*/ 1202 w 1842"/>
                <a:gd name="T37" fmla="*/ 1432 h 1843"/>
                <a:gd name="T38" fmla="*/ 1286 w 1842"/>
                <a:gd name="T39" fmla="*/ 1350 h 1843"/>
                <a:gd name="T40" fmla="*/ 1332 w 1842"/>
                <a:gd name="T41" fmla="*/ 1243 h 1843"/>
                <a:gd name="T42" fmla="*/ 1339 w 1842"/>
                <a:gd name="T43" fmla="*/ 1117 h 1843"/>
                <a:gd name="T44" fmla="*/ 1305 w 1842"/>
                <a:gd name="T45" fmla="*/ 1003 h 1843"/>
                <a:gd name="T46" fmla="*/ 1234 w 1842"/>
                <a:gd name="T47" fmla="*/ 912 h 1843"/>
                <a:gd name="T48" fmla="*/ 1122 w 1842"/>
                <a:gd name="T49" fmla="*/ 847 h 1843"/>
                <a:gd name="T50" fmla="*/ 1027 w 1842"/>
                <a:gd name="T51" fmla="*/ 562 h 1843"/>
                <a:gd name="T52" fmla="*/ 1094 w 1842"/>
                <a:gd name="T53" fmla="*/ 594 h 1843"/>
                <a:gd name="T54" fmla="*/ 1123 w 1842"/>
                <a:gd name="T55" fmla="*/ 636 h 1843"/>
                <a:gd name="T56" fmla="*/ 1130 w 1842"/>
                <a:gd name="T57" fmla="*/ 674 h 1843"/>
                <a:gd name="T58" fmla="*/ 1339 w 1842"/>
                <a:gd name="T59" fmla="*/ 640 h 1843"/>
                <a:gd name="T60" fmla="*/ 1305 w 1842"/>
                <a:gd name="T61" fmla="*/ 526 h 1843"/>
                <a:gd name="T62" fmla="*/ 1234 w 1842"/>
                <a:gd name="T63" fmla="*/ 436 h 1843"/>
                <a:gd name="T64" fmla="*/ 1122 w 1842"/>
                <a:gd name="T65" fmla="*/ 371 h 1843"/>
                <a:gd name="T66" fmla="*/ 1027 w 1842"/>
                <a:gd name="T67" fmla="*/ 243 h 1843"/>
                <a:gd name="T68" fmla="*/ 1000 w 1842"/>
                <a:gd name="T69" fmla="*/ 3 h 1843"/>
                <a:gd name="T70" fmla="*/ 1227 w 1842"/>
                <a:gd name="T71" fmla="*/ 52 h 1843"/>
                <a:gd name="T72" fmla="*/ 1428 w 1842"/>
                <a:gd name="T73" fmla="*/ 152 h 1843"/>
                <a:gd name="T74" fmla="*/ 1599 w 1842"/>
                <a:gd name="T75" fmla="*/ 298 h 1843"/>
                <a:gd name="T76" fmla="*/ 1729 w 1842"/>
                <a:gd name="T77" fmla="*/ 479 h 1843"/>
                <a:gd name="T78" fmla="*/ 1813 w 1842"/>
                <a:gd name="T79" fmla="*/ 689 h 1843"/>
                <a:gd name="T80" fmla="*/ 1842 w 1842"/>
                <a:gd name="T81" fmla="*/ 922 h 1843"/>
                <a:gd name="T82" fmla="*/ 1813 w 1842"/>
                <a:gd name="T83" fmla="*/ 1154 h 1843"/>
                <a:gd name="T84" fmla="*/ 1729 w 1842"/>
                <a:gd name="T85" fmla="*/ 1365 h 1843"/>
                <a:gd name="T86" fmla="*/ 1599 w 1842"/>
                <a:gd name="T87" fmla="*/ 1546 h 1843"/>
                <a:gd name="T88" fmla="*/ 1428 w 1842"/>
                <a:gd name="T89" fmla="*/ 1691 h 1843"/>
                <a:gd name="T90" fmla="*/ 1227 w 1842"/>
                <a:gd name="T91" fmla="*/ 1791 h 1843"/>
                <a:gd name="T92" fmla="*/ 1000 w 1842"/>
                <a:gd name="T93" fmla="*/ 1839 h 1843"/>
                <a:gd name="T94" fmla="*/ 764 w 1842"/>
                <a:gd name="T95" fmla="*/ 1830 h 1843"/>
                <a:gd name="T96" fmla="*/ 545 w 1842"/>
                <a:gd name="T97" fmla="*/ 1763 h 1843"/>
                <a:gd name="T98" fmla="*/ 353 w 1842"/>
                <a:gd name="T99" fmla="*/ 1647 h 1843"/>
                <a:gd name="T100" fmla="*/ 196 w 1842"/>
                <a:gd name="T101" fmla="*/ 1489 h 1843"/>
                <a:gd name="T102" fmla="*/ 80 w 1842"/>
                <a:gd name="T103" fmla="*/ 1297 h 1843"/>
                <a:gd name="T104" fmla="*/ 13 w 1842"/>
                <a:gd name="T105" fmla="*/ 1078 h 1843"/>
                <a:gd name="T106" fmla="*/ 3 w 1842"/>
                <a:gd name="T107" fmla="*/ 842 h 1843"/>
                <a:gd name="T108" fmla="*/ 51 w 1842"/>
                <a:gd name="T109" fmla="*/ 616 h 1843"/>
                <a:gd name="T110" fmla="*/ 152 w 1842"/>
                <a:gd name="T111" fmla="*/ 414 h 1843"/>
                <a:gd name="T112" fmla="*/ 297 w 1842"/>
                <a:gd name="T113" fmla="*/ 245 h 1843"/>
                <a:gd name="T114" fmla="*/ 478 w 1842"/>
                <a:gd name="T115" fmla="*/ 113 h 1843"/>
                <a:gd name="T116" fmla="*/ 689 w 1842"/>
                <a:gd name="T117" fmla="*/ 30 h 1843"/>
                <a:gd name="T118" fmla="*/ 922 w 1842"/>
                <a:gd name="T119" fmla="*/ 0 h 1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42" h="1843">
                  <a:moveTo>
                    <a:pt x="816" y="243"/>
                  </a:moveTo>
                  <a:lnTo>
                    <a:pt x="816" y="347"/>
                  </a:lnTo>
                  <a:lnTo>
                    <a:pt x="766" y="357"/>
                  </a:lnTo>
                  <a:lnTo>
                    <a:pt x="721" y="371"/>
                  </a:lnTo>
                  <a:lnTo>
                    <a:pt x="679" y="389"/>
                  </a:lnTo>
                  <a:lnTo>
                    <a:pt x="640" y="411"/>
                  </a:lnTo>
                  <a:lnTo>
                    <a:pt x="609" y="436"/>
                  </a:lnTo>
                  <a:lnTo>
                    <a:pt x="581" y="463"/>
                  </a:lnTo>
                  <a:lnTo>
                    <a:pt x="557" y="493"/>
                  </a:lnTo>
                  <a:lnTo>
                    <a:pt x="537" y="526"/>
                  </a:lnTo>
                  <a:lnTo>
                    <a:pt x="522" y="562"/>
                  </a:lnTo>
                  <a:lnTo>
                    <a:pt x="511" y="599"/>
                  </a:lnTo>
                  <a:lnTo>
                    <a:pt x="504" y="640"/>
                  </a:lnTo>
                  <a:lnTo>
                    <a:pt x="501" y="684"/>
                  </a:lnTo>
                  <a:lnTo>
                    <a:pt x="504" y="726"/>
                  </a:lnTo>
                  <a:lnTo>
                    <a:pt x="511" y="767"/>
                  </a:lnTo>
                  <a:lnTo>
                    <a:pt x="522" y="805"/>
                  </a:lnTo>
                  <a:lnTo>
                    <a:pt x="537" y="841"/>
                  </a:lnTo>
                  <a:lnTo>
                    <a:pt x="557" y="873"/>
                  </a:lnTo>
                  <a:lnTo>
                    <a:pt x="581" y="904"/>
                  </a:lnTo>
                  <a:lnTo>
                    <a:pt x="609" y="930"/>
                  </a:lnTo>
                  <a:lnTo>
                    <a:pt x="640" y="955"/>
                  </a:lnTo>
                  <a:lnTo>
                    <a:pt x="679" y="978"/>
                  </a:lnTo>
                  <a:lnTo>
                    <a:pt x="721" y="995"/>
                  </a:lnTo>
                  <a:lnTo>
                    <a:pt x="766" y="1009"/>
                  </a:lnTo>
                  <a:lnTo>
                    <a:pt x="816" y="1020"/>
                  </a:lnTo>
                  <a:lnTo>
                    <a:pt x="816" y="1281"/>
                  </a:lnTo>
                  <a:lnTo>
                    <a:pt x="788" y="1272"/>
                  </a:lnTo>
                  <a:lnTo>
                    <a:pt x="765" y="1261"/>
                  </a:lnTo>
                  <a:lnTo>
                    <a:pt x="748" y="1249"/>
                  </a:lnTo>
                  <a:lnTo>
                    <a:pt x="735" y="1236"/>
                  </a:lnTo>
                  <a:lnTo>
                    <a:pt x="725" y="1222"/>
                  </a:lnTo>
                  <a:lnTo>
                    <a:pt x="720" y="1208"/>
                  </a:lnTo>
                  <a:lnTo>
                    <a:pt x="716" y="1194"/>
                  </a:lnTo>
                  <a:lnTo>
                    <a:pt x="713" y="1181"/>
                  </a:lnTo>
                  <a:lnTo>
                    <a:pt x="713" y="1170"/>
                  </a:lnTo>
                  <a:lnTo>
                    <a:pt x="713" y="1160"/>
                  </a:lnTo>
                  <a:lnTo>
                    <a:pt x="501" y="1160"/>
                  </a:lnTo>
                  <a:lnTo>
                    <a:pt x="504" y="1202"/>
                  </a:lnTo>
                  <a:lnTo>
                    <a:pt x="511" y="1243"/>
                  </a:lnTo>
                  <a:lnTo>
                    <a:pt x="522" y="1282"/>
                  </a:lnTo>
                  <a:lnTo>
                    <a:pt x="537" y="1318"/>
                  </a:lnTo>
                  <a:lnTo>
                    <a:pt x="557" y="1350"/>
                  </a:lnTo>
                  <a:lnTo>
                    <a:pt x="581" y="1380"/>
                  </a:lnTo>
                  <a:lnTo>
                    <a:pt x="609" y="1407"/>
                  </a:lnTo>
                  <a:lnTo>
                    <a:pt x="640" y="1432"/>
                  </a:lnTo>
                  <a:lnTo>
                    <a:pt x="679" y="1454"/>
                  </a:lnTo>
                  <a:lnTo>
                    <a:pt x="721" y="1472"/>
                  </a:lnTo>
                  <a:lnTo>
                    <a:pt x="766" y="1486"/>
                  </a:lnTo>
                  <a:lnTo>
                    <a:pt x="816" y="1497"/>
                  </a:lnTo>
                  <a:lnTo>
                    <a:pt x="816" y="1600"/>
                  </a:lnTo>
                  <a:lnTo>
                    <a:pt x="1027" y="1600"/>
                  </a:lnTo>
                  <a:lnTo>
                    <a:pt x="1027" y="1497"/>
                  </a:lnTo>
                  <a:lnTo>
                    <a:pt x="1076" y="1486"/>
                  </a:lnTo>
                  <a:lnTo>
                    <a:pt x="1122" y="1472"/>
                  </a:lnTo>
                  <a:lnTo>
                    <a:pt x="1164" y="1454"/>
                  </a:lnTo>
                  <a:lnTo>
                    <a:pt x="1202" y="1432"/>
                  </a:lnTo>
                  <a:lnTo>
                    <a:pt x="1234" y="1407"/>
                  </a:lnTo>
                  <a:lnTo>
                    <a:pt x="1262" y="1380"/>
                  </a:lnTo>
                  <a:lnTo>
                    <a:pt x="1286" y="1350"/>
                  </a:lnTo>
                  <a:lnTo>
                    <a:pt x="1305" y="1318"/>
                  </a:lnTo>
                  <a:lnTo>
                    <a:pt x="1320" y="1282"/>
                  </a:lnTo>
                  <a:lnTo>
                    <a:pt x="1332" y="1243"/>
                  </a:lnTo>
                  <a:lnTo>
                    <a:pt x="1339" y="1202"/>
                  </a:lnTo>
                  <a:lnTo>
                    <a:pt x="1341" y="1160"/>
                  </a:lnTo>
                  <a:lnTo>
                    <a:pt x="1339" y="1117"/>
                  </a:lnTo>
                  <a:lnTo>
                    <a:pt x="1332" y="1076"/>
                  </a:lnTo>
                  <a:lnTo>
                    <a:pt x="1320" y="1038"/>
                  </a:lnTo>
                  <a:lnTo>
                    <a:pt x="1305" y="1003"/>
                  </a:lnTo>
                  <a:lnTo>
                    <a:pt x="1286" y="969"/>
                  </a:lnTo>
                  <a:lnTo>
                    <a:pt x="1262" y="939"/>
                  </a:lnTo>
                  <a:lnTo>
                    <a:pt x="1234" y="912"/>
                  </a:lnTo>
                  <a:lnTo>
                    <a:pt x="1202" y="887"/>
                  </a:lnTo>
                  <a:lnTo>
                    <a:pt x="1164" y="866"/>
                  </a:lnTo>
                  <a:lnTo>
                    <a:pt x="1122" y="847"/>
                  </a:lnTo>
                  <a:lnTo>
                    <a:pt x="1076" y="833"/>
                  </a:lnTo>
                  <a:lnTo>
                    <a:pt x="1027" y="824"/>
                  </a:lnTo>
                  <a:lnTo>
                    <a:pt x="1027" y="562"/>
                  </a:lnTo>
                  <a:lnTo>
                    <a:pt x="1054" y="571"/>
                  </a:lnTo>
                  <a:lnTo>
                    <a:pt x="1077" y="582"/>
                  </a:lnTo>
                  <a:lnTo>
                    <a:pt x="1094" y="594"/>
                  </a:lnTo>
                  <a:lnTo>
                    <a:pt x="1107" y="608"/>
                  </a:lnTo>
                  <a:lnTo>
                    <a:pt x="1117" y="622"/>
                  </a:lnTo>
                  <a:lnTo>
                    <a:pt x="1123" y="636"/>
                  </a:lnTo>
                  <a:lnTo>
                    <a:pt x="1126" y="649"/>
                  </a:lnTo>
                  <a:lnTo>
                    <a:pt x="1129" y="662"/>
                  </a:lnTo>
                  <a:lnTo>
                    <a:pt x="1130" y="674"/>
                  </a:lnTo>
                  <a:lnTo>
                    <a:pt x="1130" y="684"/>
                  </a:lnTo>
                  <a:lnTo>
                    <a:pt x="1341" y="684"/>
                  </a:lnTo>
                  <a:lnTo>
                    <a:pt x="1339" y="640"/>
                  </a:lnTo>
                  <a:lnTo>
                    <a:pt x="1332" y="599"/>
                  </a:lnTo>
                  <a:lnTo>
                    <a:pt x="1320" y="562"/>
                  </a:lnTo>
                  <a:lnTo>
                    <a:pt x="1305" y="526"/>
                  </a:lnTo>
                  <a:lnTo>
                    <a:pt x="1286" y="493"/>
                  </a:lnTo>
                  <a:lnTo>
                    <a:pt x="1262" y="463"/>
                  </a:lnTo>
                  <a:lnTo>
                    <a:pt x="1234" y="436"/>
                  </a:lnTo>
                  <a:lnTo>
                    <a:pt x="1202" y="411"/>
                  </a:lnTo>
                  <a:lnTo>
                    <a:pt x="1164" y="389"/>
                  </a:lnTo>
                  <a:lnTo>
                    <a:pt x="1122" y="371"/>
                  </a:lnTo>
                  <a:lnTo>
                    <a:pt x="1076" y="357"/>
                  </a:lnTo>
                  <a:lnTo>
                    <a:pt x="1027" y="347"/>
                  </a:lnTo>
                  <a:lnTo>
                    <a:pt x="1027" y="243"/>
                  </a:lnTo>
                  <a:lnTo>
                    <a:pt x="816" y="243"/>
                  </a:lnTo>
                  <a:close/>
                  <a:moveTo>
                    <a:pt x="922" y="0"/>
                  </a:moveTo>
                  <a:lnTo>
                    <a:pt x="1000" y="3"/>
                  </a:lnTo>
                  <a:lnTo>
                    <a:pt x="1078" y="13"/>
                  </a:lnTo>
                  <a:lnTo>
                    <a:pt x="1153" y="30"/>
                  </a:lnTo>
                  <a:lnTo>
                    <a:pt x="1227" y="52"/>
                  </a:lnTo>
                  <a:lnTo>
                    <a:pt x="1297" y="80"/>
                  </a:lnTo>
                  <a:lnTo>
                    <a:pt x="1365" y="113"/>
                  </a:lnTo>
                  <a:lnTo>
                    <a:pt x="1428" y="152"/>
                  </a:lnTo>
                  <a:lnTo>
                    <a:pt x="1489" y="196"/>
                  </a:lnTo>
                  <a:lnTo>
                    <a:pt x="1546" y="245"/>
                  </a:lnTo>
                  <a:lnTo>
                    <a:pt x="1599" y="298"/>
                  </a:lnTo>
                  <a:lnTo>
                    <a:pt x="1646" y="354"/>
                  </a:lnTo>
                  <a:lnTo>
                    <a:pt x="1690" y="414"/>
                  </a:lnTo>
                  <a:lnTo>
                    <a:pt x="1729" y="479"/>
                  </a:lnTo>
                  <a:lnTo>
                    <a:pt x="1763" y="546"/>
                  </a:lnTo>
                  <a:lnTo>
                    <a:pt x="1791" y="616"/>
                  </a:lnTo>
                  <a:lnTo>
                    <a:pt x="1813" y="689"/>
                  </a:lnTo>
                  <a:lnTo>
                    <a:pt x="1829" y="764"/>
                  </a:lnTo>
                  <a:lnTo>
                    <a:pt x="1839" y="842"/>
                  </a:lnTo>
                  <a:lnTo>
                    <a:pt x="1842" y="922"/>
                  </a:lnTo>
                  <a:lnTo>
                    <a:pt x="1839" y="1001"/>
                  </a:lnTo>
                  <a:lnTo>
                    <a:pt x="1829" y="1078"/>
                  </a:lnTo>
                  <a:lnTo>
                    <a:pt x="1813" y="1154"/>
                  </a:lnTo>
                  <a:lnTo>
                    <a:pt x="1791" y="1227"/>
                  </a:lnTo>
                  <a:lnTo>
                    <a:pt x="1763" y="1297"/>
                  </a:lnTo>
                  <a:lnTo>
                    <a:pt x="1729" y="1365"/>
                  </a:lnTo>
                  <a:lnTo>
                    <a:pt x="1690" y="1429"/>
                  </a:lnTo>
                  <a:lnTo>
                    <a:pt x="1646" y="1489"/>
                  </a:lnTo>
                  <a:lnTo>
                    <a:pt x="1599" y="1546"/>
                  </a:lnTo>
                  <a:lnTo>
                    <a:pt x="1546" y="1599"/>
                  </a:lnTo>
                  <a:lnTo>
                    <a:pt x="1489" y="1647"/>
                  </a:lnTo>
                  <a:lnTo>
                    <a:pt x="1428" y="1691"/>
                  </a:lnTo>
                  <a:lnTo>
                    <a:pt x="1365" y="1729"/>
                  </a:lnTo>
                  <a:lnTo>
                    <a:pt x="1297" y="1763"/>
                  </a:lnTo>
                  <a:lnTo>
                    <a:pt x="1227" y="1791"/>
                  </a:lnTo>
                  <a:lnTo>
                    <a:pt x="1153" y="1814"/>
                  </a:lnTo>
                  <a:lnTo>
                    <a:pt x="1078" y="1830"/>
                  </a:lnTo>
                  <a:lnTo>
                    <a:pt x="1000" y="1839"/>
                  </a:lnTo>
                  <a:lnTo>
                    <a:pt x="922" y="1843"/>
                  </a:lnTo>
                  <a:lnTo>
                    <a:pt x="842" y="1839"/>
                  </a:lnTo>
                  <a:lnTo>
                    <a:pt x="764" y="1830"/>
                  </a:lnTo>
                  <a:lnTo>
                    <a:pt x="689" y="1814"/>
                  </a:lnTo>
                  <a:lnTo>
                    <a:pt x="615" y="1791"/>
                  </a:lnTo>
                  <a:lnTo>
                    <a:pt x="545" y="1763"/>
                  </a:lnTo>
                  <a:lnTo>
                    <a:pt x="478" y="1729"/>
                  </a:lnTo>
                  <a:lnTo>
                    <a:pt x="414" y="1691"/>
                  </a:lnTo>
                  <a:lnTo>
                    <a:pt x="353" y="1647"/>
                  </a:lnTo>
                  <a:lnTo>
                    <a:pt x="297" y="1599"/>
                  </a:lnTo>
                  <a:lnTo>
                    <a:pt x="244" y="1546"/>
                  </a:lnTo>
                  <a:lnTo>
                    <a:pt x="196" y="1489"/>
                  </a:lnTo>
                  <a:lnTo>
                    <a:pt x="152" y="1429"/>
                  </a:lnTo>
                  <a:lnTo>
                    <a:pt x="113" y="1365"/>
                  </a:lnTo>
                  <a:lnTo>
                    <a:pt x="80" y="1297"/>
                  </a:lnTo>
                  <a:lnTo>
                    <a:pt x="51" y="1227"/>
                  </a:lnTo>
                  <a:lnTo>
                    <a:pt x="29" y="1154"/>
                  </a:lnTo>
                  <a:lnTo>
                    <a:pt x="13" y="1078"/>
                  </a:lnTo>
                  <a:lnTo>
                    <a:pt x="3" y="1001"/>
                  </a:lnTo>
                  <a:lnTo>
                    <a:pt x="0" y="922"/>
                  </a:lnTo>
                  <a:lnTo>
                    <a:pt x="3" y="842"/>
                  </a:lnTo>
                  <a:lnTo>
                    <a:pt x="13" y="764"/>
                  </a:lnTo>
                  <a:lnTo>
                    <a:pt x="29" y="689"/>
                  </a:lnTo>
                  <a:lnTo>
                    <a:pt x="51" y="616"/>
                  </a:lnTo>
                  <a:lnTo>
                    <a:pt x="80" y="546"/>
                  </a:lnTo>
                  <a:lnTo>
                    <a:pt x="113" y="479"/>
                  </a:lnTo>
                  <a:lnTo>
                    <a:pt x="152" y="414"/>
                  </a:lnTo>
                  <a:lnTo>
                    <a:pt x="196" y="354"/>
                  </a:lnTo>
                  <a:lnTo>
                    <a:pt x="244" y="298"/>
                  </a:lnTo>
                  <a:lnTo>
                    <a:pt x="297" y="245"/>
                  </a:lnTo>
                  <a:lnTo>
                    <a:pt x="353" y="196"/>
                  </a:lnTo>
                  <a:lnTo>
                    <a:pt x="414" y="152"/>
                  </a:lnTo>
                  <a:lnTo>
                    <a:pt x="478" y="113"/>
                  </a:lnTo>
                  <a:lnTo>
                    <a:pt x="545" y="80"/>
                  </a:lnTo>
                  <a:lnTo>
                    <a:pt x="615" y="52"/>
                  </a:lnTo>
                  <a:lnTo>
                    <a:pt x="689" y="30"/>
                  </a:lnTo>
                  <a:lnTo>
                    <a:pt x="764" y="13"/>
                  </a:lnTo>
                  <a:lnTo>
                    <a:pt x="842" y="3"/>
                  </a:lnTo>
                  <a:lnTo>
                    <a:pt x="922"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70" name="Rectangle 1425"/>
            <p:cNvSpPr>
              <a:spLocks noChangeArrowheads="1"/>
            </p:cNvSpPr>
            <p:nvPr/>
          </p:nvSpPr>
          <p:spPr bwMode="auto">
            <a:xfrm>
              <a:off x="301625" y="4224338"/>
              <a:ext cx="138113" cy="379412"/>
            </a:xfrm>
            <a:prstGeom prst="rect">
              <a:avLst/>
            </a:prstGeom>
            <a:grpFill/>
            <a:ln w="0">
              <a:noFill/>
              <a:prstDash val="solid"/>
              <a:miter lim="800000"/>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71" name="Freeform 1426"/>
            <p:cNvSpPr/>
            <p:nvPr/>
          </p:nvSpPr>
          <p:spPr bwMode="auto">
            <a:xfrm>
              <a:off x="495300" y="4183063"/>
              <a:ext cx="746125" cy="401637"/>
            </a:xfrm>
            <a:custGeom>
              <a:avLst/>
              <a:gdLst>
                <a:gd name="T0" fmla="*/ 890 w 2822"/>
                <a:gd name="T1" fmla="*/ 0 h 1515"/>
                <a:gd name="T2" fmla="*/ 1862 w 2822"/>
                <a:gd name="T3" fmla="*/ 243 h 1515"/>
                <a:gd name="T4" fmla="*/ 1862 w 2822"/>
                <a:gd name="T5" fmla="*/ 515 h 1515"/>
                <a:gd name="T6" fmla="*/ 1861 w 2822"/>
                <a:gd name="T7" fmla="*/ 515 h 1515"/>
                <a:gd name="T8" fmla="*/ 1165 w 2822"/>
                <a:gd name="T9" fmla="*/ 346 h 1515"/>
                <a:gd name="T10" fmla="*/ 1115 w 2822"/>
                <a:gd name="T11" fmla="*/ 551 h 1515"/>
                <a:gd name="T12" fmla="*/ 1864 w 2822"/>
                <a:gd name="T13" fmla="*/ 734 h 1515"/>
                <a:gd name="T14" fmla="*/ 2744 w 2822"/>
                <a:gd name="T15" fmla="*/ 492 h 1515"/>
                <a:gd name="T16" fmla="*/ 2822 w 2822"/>
                <a:gd name="T17" fmla="*/ 791 h 1515"/>
                <a:gd name="T18" fmla="*/ 1510 w 2822"/>
                <a:gd name="T19" fmla="*/ 1515 h 1515"/>
                <a:gd name="T20" fmla="*/ 514 w 2822"/>
                <a:gd name="T21" fmla="*/ 1235 h 1515"/>
                <a:gd name="T22" fmla="*/ 0 w 2822"/>
                <a:gd name="T23" fmla="*/ 1293 h 1515"/>
                <a:gd name="T24" fmla="*/ 0 w 2822"/>
                <a:gd name="T25" fmla="*/ 138 h 1515"/>
                <a:gd name="T26" fmla="*/ 890 w 2822"/>
                <a:gd name="T27" fmla="*/ 0 h 1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22" h="1515">
                  <a:moveTo>
                    <a:pt x="890" y="0"/>
                  </a:moveTo>
                  <a:lnTo>
                    <a:pt x="1862" y="243"/>
                  </a:lnTo>
                  <a:lnTo>
                    <a:pt x="1862" y="515"/>
                  </a:lnTo>
                  <a:lnTo>
                    <a:pt x="1861" y="515"/>
                  </a:lnTo>
                  <a:lnTo>
                    <a:pt x="1165" y="346"/>
                  </a:lnTo>
                  <a:lnTo>
                    <a:pt x="1115" y="551"/>
                  </a:lnTo>
                  <a:lnTo>
                    <a:pt x="1864" y="734"/>
                  </a:lnTo>
                  <a:lnTo>
                    <a:pt x="2744" y="492"/>
                  </a:lnTo>
                  <a:lnTo>
                    <a:pt x="2822" y="791"/>
                  </a:lnTo>
                  <a:lnTo>
                    <a:pt x="1510" y="1515"/>
                  </a:lnTo>
                  <a:lnTo>
                    <a:pt x="514" y="1235"/>
                  </a:lnTo>
                  <a:lnTo>
                    <a:pt x="0" y="1293"/>
                  </a:lnTo>
                  <a:lnTo>
                    <a:pt x="0" y="138"/>
                  </a:lnTo>
                  <a:lnTo>
                    <a:pt x="890"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grpSp>
      <p:sp>
        <p:nvSpPr>
          <p:cNvPr id="50" name="文本占位符 2">
            <a:extLst>
              <a:ext uri="{FF2B5EF4-FFF2-40B4-BE49-F238E27FC236}">
                <a16:creationId xmlns:a16="http://schemas.microsoft.com/office/drawing/2014/main" id="{602F257A-5851-4FA1-A654-57935FC38F06}"/>
              </a:ext>
            </a:extLst>
          </p:cNvPr>
          <p:cNvSpPr txBox="1">
            <a:spLocks/>
          </p:cNvSpPr>
          <p:nvPr/>
        </p:nvSpPr>
        <p:spPr>
          <a:xfrm>
            <a:off x="887692" y="3233519"/>
            <a:ext cx="5595938" cy="24147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600"/>
              </a:spcBef>
            </a:pPr>
            <a:r>
              <a:rPr lang="en-US" altLang="zh-CN" sz="3200" dirty="0" err="1">
                <a:latin typeface="Tw Cen MT Condensed" panose="020B0606020104020203" pitchFamily="34" charset="0"/>
                <a:sym typeface="Arial" panose="020B0604020202020204" pitchFamily="34" charset="0"/>
              </a:rPr>
              <a:t>Realisasi</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Pendapatan</a:t>
            </a:r>
            <a:r>
              <a:rPr lang="en-US" altLang="zh-CN" sz="3200" dirty="0">
                <a:latin typeface="Tw Cen MT Condensed" panose="020B0606020104020203" pitchFamily="34" charset="0"/>
                <a:sym typeface="Arial" panose="020B0604020202020204" pitchFamily="34" charset="0"/>
              </a:rPr>
              <a:t> BLUD</a:t>
            </a:r>
          </a:p>
          <a:p>
            <a:pPr marL="285750" indent="-285750">
              <a:lnSpc>
                <a:spcPct val="100000"/>
              </a:lnSpc>
              <a:spcBef>
                <a:spcPts val="600"/>
              </a:spcBef>
            </a:pPr>
            <a:r>
              <a:rPr lang="en-US" altLang="zh-CN" sz="3200" dirty="0" err="1">
                <a:latin typeface="Tw Cen MT Condensed" panose="020B0606020104020203" pitchFamily="34" charset="0"/>
                <a:sym typeface="Arial" panose="020B0604020202020204" pitchFamily="34" charset="0"/>
              </a:rPr>
              <a:t>Realisasi</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Pendapatan</a:t>
            </a:r>
            <a:r>
              <a:rPr lang="en-US" altLang="zh-CN" sz="3200" dirty="0">
                <a:latin typeface="Tw Cen MT Condensed" panose="020B0606020104020203" pitchFamily="34" charset="0"/>
                <a:sym typeface="Arial" panose="020B0604020202020204" pitchFamily="34" charset="0"/>
              </a:rPr>
              <a:t> per </a:t>
            </a:r>
            <a:r>
              <a:rPr lang="en-US" altLang="zh-CN" sz="3200" dirty="0" err="1">
                <a:latin typeface="Tw Cen MT Condensed" panose="020B0606020104020203" pitchFamily="34" charset="0"/>
                <a:sym typeface="Arial" panose="020B0604020202020204" pitchFamily="34" charset="0"/>
              </a:rPr>
              <a:t>Kegiatan</a:t>
            </a:r>
            <a:endParaRPr lang="en-US" altLang="zh-CN" sz="3200" dirty="0">
              <a:latin typeface="Tw Cen MT Condensed" panose="020B0606020104020203" pitchFamily="34" charset="0"/>
              <a:sym typeface="Arial" panose="020B0604020202020204" pitchFamily="34" charset="0"/>
            </a:endParaRPr>
          </a:p>
          <a:p>
            <a:pPr marL="0" indent="0">
              <a:lnSpc>
                <a:spcPct val="100000"/>
              </a:lnSpc>
              <a:spcBef>
                <a:spcPts val="600"/>
              </a:spcBef>
              <a:buNone/>
            </a:pPr>
            <a:endParaRPr lang="en-US" altLang="zh-CN" sz="3200" dirty="0">
              <a:latin typeface="Tw Cen MT Condensed" panose="020B0606020104020203" pitchFamily="34" charset="0"/>
              <a:sym typeface="Arial" panose="020B0604020202020204" pitchFamily="34" charset="0"/>
            </a:endParaRPr>
          </a:p>
          <a:p>
            <a:pPr marL="285750" indent="-285750">
              <a:lnSpc>
                <a:spcPct val="100000"/>
              </a:lnSpc>
              <a:spcBef>
                <a:spcPts val="600"/>
              </a:spcBef>
            </a:pPr>
            <a:endParaRPr lang="en-US" altLang="zh-CN" dirty="0">
              <a:latin typeface="Tw Cen MT Condensed" panose="020B0606020104020203" pitchFamily="34" charset="0"/>
              <a:sym typeface="Arial" panose="020B0604020202020204" pitchFamily="34" charset="0"/>
            </a:endParaRPr>
          </a:p>
        </p:txBody>
      </p:sp>
      <p:sp>
        <p:nvSpPr>
          <p:cNvPr id="78" name="文本占位符 3">
            <a:extLst>
              <a:ext uri="{FF2B5EF4-FFF2-40B4-BE49-F238E27FC236}">
                <a16:creationId xmlns:a16="http://schemas.microsoft.com/office/drawing/2014/main" id="{E75925E8-78B2-44A4-91C2-11A9FDEA34BD}"/>
              </a:ext>
            </a:extLst>
          </p:cNvPr>
          <p:cNvSpPr txBox="1">
            <a:spLocks/>
          </p:cNvSpPr>
          <p:nvPr/>
        </p:nvSpPr>
        <p:spPr>
          <a:xfrm>
            <a:off x="908330" y="1119651"/>
            <a:ext cx="5575300" cy="15734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7200" dirty="0">
                <a:latin typeface="Tw Cen MT Condensed Extra Bold" panose="020B0803020202020204" pitchFamily="34" charset="0"/>
                <a:sym typeface="Arial" panose="020B0604020202020204" pitchFamily="34" charset="0"/>
              </a:rPr>
              <a:t>KINERJA PENDAPATAN</a:t>
            </a:r>
          </a:p>
        </p:txBody>
      </p:sp>
      <p:pic>
        <p:nvPicPr>
          <p:cNvPr id="2" name="Picture 1"/>
          <p:cNvPicPr>
            <a:picLocks noChangeAspect="1"/>
          </p:cNvPicPr>
          <p:nvPr/>
        </p:nvPicPr>
        <p:blipFill>
          <a:blip r:embed="rId3"/>
          <a:stretch>
            <a:fillRect/>
          </a:stretch>
        </p:blipFill>
        <p:spPr>
          <a:xfrm>
            <a:off x="7372031" y="66763"/>
            <a:ext cx="4822354" cy="6724471"/>
          </a:xfrm>
          <a:prstGeom prst="rect">
            <a:avLst/>
          </a:prstGeom>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497FCE1-F434-4E95-ABA6-957F4CCCF31A}"/>
              </a:ext>
            </a:extLst>
          </p:cNvPr>
          <p:cNvSpPr>
            <a:spLocks noGrp="1"/>
          </p:cNvSpPr>
          <p:nvPr>
            <p:ph type="sldNum" sz="quarter" idx="12"/>
          </p:nvPr>
        </p:nvSpPr>
        <p:spPr/>
        <p:txBody>
          <a:bodyPr/>
          <a:lstStyle/>
          <a:p>
            <a:fld id="{565CE74E-AB26-4998-AD42-012C4C1AD076}" type="slidenum">
              <a:rPr lang="zh-CN" altLang="en-US" smtClean="0"/>
              <a:t>80</a:t>
            </a:fld>
            <a:endParaRPr lang="zh-CN" altLang="en-US"/>
          </a:p>
        </p:txBody>
      </p:sp>
      <p:graphicFrame>
        <p:nvGraphicFramePr>
          <p:cNvPr id="3" name="Table 2">
            <a:extLst>
              <a:ext uri="{FF2B5EF4-FFF2-40B4-BE49-F238E27FC236}">
                <a16:creationId xmlns:a16="http://schemas.microsoft.com/office/drawing/2014/main" id="{88982C2A-89F2-4B94-90AE-C2003E216159}"/>
              </a:ext>
            </a:extLst>
          </p:cNvPr>
          <p:cNvGraphicFramePr>
            <a:graphicFrameLocks noGrp="1"/>
          </p:cNvGraphicFramePr>
          <p:nvPr/>
        </p:nvGraphicFramePr>
        <p:xfrm>
          <a:off x="321941" y="564159"/>
          <a:ext cx="11548118" cy="1329005"/>
        </p:xfrm>
        <a:graphic>
          <a:graphicData uri="http://schemas.openxmlformats.org/drawingml/2006/table">
            <a:tbl>
              <a:tblPr firstRow="1" firstCol="1" bandRow="1">
                <a:tableStyleId>{93296810-A885-4BE3-A3E7-6D5BEEA58F35}</a:tableStyleId>
              </a:tblPr>
              <a:tblGrid>
                <a:gridCol w="2326739">
                  <a:extLst>
                    <a:ext uri="{9D8B030D-6E8A-4147-A177-3AD203B41FA5}">
                      <a16:colId xmlns:a16="http://schemas.microsoft.com/office/drawing/2014/main" val="20000"/>
                    </a:ext>
                  </a:extLst>
                </a:gridCol>
                <a:gridCol w="847371">
                  <a:extLst>
                    <a:ext uri="{9D8B030D-6E8A-4147-A177-3AD203B41FA5}">
                      <a16:colId xmlns:a16="http://schemas.microsoft.com/office/drawing/2014/main" val="20001"/>
                    </a:ext>
                  </a:extLst>
                </a:gridCol>
                <a:gridCol w="697834">
                  <a:extLst>
                    <a:ext uri="{9D8B030D-6E8A-4147-A177-3AD203B41FA5}">
                      <a16:colId xmlns:a16="http://schemas.microsoft.com/office/drawing/2014/main" val="20002"/>
                    </a:ext>
                  </a:extLst>
                </a:gridCol>
                <a:gridCol w="697834">
                  <a:extLst>
                    <a:ext uri="{9D8B030D-6E8A-4147-A177-3AD203B41FA5}">
                      <a16:colId xmlns:a16="http://schemas.microsoft.com/office/drawing/2014/main" val="2574297111"/>
                    </a:ext>
                  </a:extLst>
                </a:gridCol>
                <a:gridCol w="697834">
                  <a:extLst>
                    <a:ext uri="{9D8B030D-6E8A-4147-A177-3AD203B41FA5}">
                      <a16:colId xmlns:a16="http://schemas.microsoft.com/office/drawing/2014/main" val="1945775940"/>
                    </a:ext>
                  </a:extLst>
                </a:gridCol>
                <a:gridCol w="697834">
                  <a:extLst>
                    <a:ext uri="{9D8B030D-6E8A-4147-A177-3AD203B41FA5}">
                      <a16:colId xmlns:a16="http://schemas.microsoft.com/office/drawing/2014/main" val="4225952777"/>
                    </a:ext>
                  </a:extLst>
                </a:gridCol>
                <a:gridCol w="697834">
                  <a:extLst>
                    <a:ext uri="{9D8B030D-6E8A-4147-A177-3AD203B41FA5}">
                      <a16:colId xmlns:a16="http://schemas.microsoft.com/office/drawing/2014/main" val="2776377016"/>
                    </a:ext>
                  </a:extLst>
                </a:gridCol>
                <a:gridCol w="697834">
                  <a:extLst>
                    <a:ext uri="{9D8B030D-6E8A-4147-A177-3AD203B41FA5}">
                      <a16:colId xmlns:a16="http://schemas.microsoft.com/office/drawing/2014/main" val="3908602421"/>
                    </a:ext>
                  </a:extLst>
                </a:gridCol>
                <a:gridCol w="697834">
                  <a:extLst>
                    <a:ext uri="{9D8B030D-6E8A-4147-A177-3AD203B41FA5}">
                      <a16:colId xmlns:a16="http://schemas.microsoft.com/office/drawing/2014/main" val="721478581"/>
                    </a:ext>
                  </a:extLst>
                </a:gridCol>
                <a:gridCol w="697834">
                  <a:extLst>
                    <a:ext uri="{9D8B030D-6E8A-4147-A177-3AD203B41FA5}">
                      <a16:colId xmlns:a16="http://schemas.microsoft.com/office/drawing/2014/main" val="187535079"/>
                    </a:ext>
                  </a:extLst>
                </a:gridCol>
                <a:gridCol w="697834">
                  <a:extLst>
                    <a:ext uri="{9D8B030D-6E8A-4147-A177-3AD203B41FA5}">
                      <a16:colId xmlns:a16="http://schemas.microsoft.com/office/drawing/2014/main" val="2249187913"/>
                    </a:ext>
                  </a:extLst>
                </a:gridCol>
                <a:gridCol w="697834">
                  <a:extLst>
                    <a:ext uri="{9D8B030D-6E8A-4147-A177-3AD203B41FA5}">
                      <a16:colId xmlns:a16="http://schemas.microsoft.com/office/drawing/2014/main" val="3443460896"/>
                    </a:ext>
                  </a:extLst>
                </a:gridCol>
                <a:gridCol w="697834">
                  <a:extLst>
                    <a:ext uri="{9D8B030D-6E8A-4147-A177-3AD203B41FA5}">
                      <a16:colId xmlns:a16="http://schemas.microsoft.com/office/drawing/2014/main" val="925319741"/>
                    </a:ext>
                  </a:extLst>
                </a:gridCol>
                <a:gridCol w="697834">
                  <a:extLst>
                    <a:ext uri="{9D8B030D-6E8A-4147-A177-3AD203B41FA5}">
                      <a16:colId xmlns:a16="http://schemas.microsoft.com/office/drawing/2014/main" val="2234536933"/>
                    </a:ext>
                  </a:extLst>
                </a:gridCol>
              </a:tblGrid>
              <a:tr h="328270">
                <a:tc rowSpan="2">
                  <a:txBody>
                    <a:bodyPr/>
                    <a:lstStyle/>
                    <a:p>
                      <a:pPr algn="ctr" fontAlgn="ctr"/>
                      <a:r>
                        <a:rPr lang="en-US" sz="1400" u="none" strike="noStrike" dirty="0">
                          <a:solidFill>
                            <a:srgbClr val="000000"/>
                          </a:solidFill>
                          <a:effectLst/>
                          <a:latin typeface="Tw Cen MT" panose="020B0602020104020603" pitchFamily="34" charset="0"/>
                        </a:rPr>
                        <a:t>INDIKATOR</a:t>
                      </a: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a:txBody>
                    <a:bodyPr/>
                    <a:lstStyle/>
                    <a:p>
                      <a:pPr algn="ctr" fontAlgn="ctr"/>
                      <a:r>
                        <a:rPr lang="en-US" sz="1400" u="none" strike="noStrike" dirty="0">
                          <a:solidFill>
                            <a:srgbClr val="000000"/>
                          </a:solidFill>
                          <a:effectLst/>
                          <a:latin typeface="Tw Cen MT" panose="020B0602020104020603" pitchFamily="34" charset="0"/>
                        </a:rPr>
                        <a:t>STANDAR</a:t>
                      </a: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gridSpan="6">
                  <a:txBody>
                    <a:bodyPr/>
                    <a:lstStyle/>
                    <a:p>
                      <a:pPr algn="ctr" fontAlgn="ctr"/>
                      <a:r>
                        <a:rPr lang="en-US" sz="1400" u="none" strike="noStrike" dirty="0">
                          <a:solidFill>
                            <a:srgbClr val="000000"/>
                          </a:solidFill>
                          <a:effectLst/>
                          <a:latin typeface="Tw Cen MT" panose="020B0602020104020603" pitchFamily="34" charset="0"/>
                        </a:rPr>
                        <a:t>BULAN</a:t>
                      </a: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6">
                  <a:txBody>
                    <a:bodyPr/>
                    <a:lstStyle/>
                    <a:p>
                      <a:pPr algn="ctr" fontAlgn="ctr"/>
                      <a:r>
                        <a:rPr lang="en-US" sz="1400" b="1" i="0" u="none" strike="noStrike" dirty="0">
                          <a:solidFill>
                            <a:srgbClr val="000000"/>
                          </a:solidFill>
                          <a:effectLst/>
                          <a:latin typeface="Tw Cen MT" panose="020B0602020104020603" pitchFamily="34" charset="0"/>
                          <a:ea typeface="Verdana" panose="020B0604030504040204"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328270">
                <a:tc vMerge="1">
                  <a:txBody>
                    <a:bodyPr/>
                    <a:lstStyle/>
                    <a:p>
                      <a:pPr algn="ctr" fontAlgn="ctr"/>
                      <a:endParaRPr lang="en-US" sz="1400" b="1" i="0" u="none" strike="noStrike" dirty="0">
                        <a:solidFill>
                          <a:schemeClr val="tx2"/>
                        </a:solidFill>
                        <a:effectLst/>
                        <a:latin typeface="Tahoma"/>
                      </a:endParaRPr>
                    </a:p>
                  </a:txBody>
                  <a:tcPr marL="0" marR="0" marT="0" marB="0" anchor="ct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rgbClr val="000000"/>
                          </a:solidFill>
                          <a:effectLst/>
                          <a:latin typeface="Tw Cen MT"/>
                        </a:rPr>
                        <a:t>JAN</a:t>
                      </a:r>
                      <a:endParaRPr lang="en-US" sz="1400" b="1"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b="1" i="0" u="none" strike="noStrike" dirty="0">
                          <a:solidFill>
                            <a:srgbClr val="000000"/>
                          </a:solidFill>
                          <a:effectLst/>
                          <a:latin typeface="Tw Cen MT"/>
                          <a:ea typeface="Verdana" panose="020B0604030504040204" pitchFamily="34" charset="0"/>
                        </a:rPr>
                        <a:t>FEB</a:t>
                      </a:r>
                    </a:p>
                  </a:txBody>
                  <a:tcPr marL="0" marR="0" marT="0" marB="0" anchor="ctr"/>
                </a:tc>
                <a:tc>
                  <a:txBody>
                    <a:bodyPr/>
                    <a:lstStyle/>
                    <a:p>
                      <a:pPr algn="ctr" fontAlgn="ctr"/>
                      <a:r>
                        <a:rPr lang="en-US" sz="1400" b="1" i="0" u="none" strike="noStrike" dirty="0">
                          <a:solidFill>
                            <a:srgbClr val="000000"/>
                          </a:solidFill>
                          <a:effectLst/>
                          <a:latin typeface="Tw Cen MT"/>
                          <a:ea typeface="Verdana" panose="020B0604030504040204" pitchFamily="34" charset="0"/>
                        </a:rPr>
                        <a:t>MAR</a:t>
                      </a:r>
                    </a:p>
                  </a:txBody>
                  <a:tcPr marL="0" marR="0" marT="0" marB="0" anchor="ctr"/>
                </a:tc>
                <a:tc>
                  <a:txBody>
                    <a:bodyPr/>
                    <a:lstStyle/>
                    <a:p>
                      <a:pPr algn="ctr" fontAlgn="ctr"/>
                      <a:r>
                        <a:rPr lang="en-US" sz="1400" b="1" i="0" u="none" strike="noStrike" dirty="0">
                          <a:solidFill>
                            <a:srgbClr val="000000"/>
                          </a:solidFill>
                          <a:effectLst/>
                          <a:latin typeface="Tw Cen MT"/>
                          <a:ea typeface="Verdana" panose="020B0604030504040204" pitchFamily="34" charset="0"/>
                        </a:rPr>
                        <a:t>APR</a:t>
                      </a:r>
                    </a:p>
                  </a:txBody>
                  <a:tcPr marL="0" marR="0" marT="0" marB="0" anchor="ctr"/>
                </a:tc>
                <a:tc>
                  <a:txBody>
                    <a:bodyPr/>
                    <a:lstStyle/>
                    <a:p>
                      <a:pPr algn="ctr" fontAlgn="ctr"/>
                      <a:r>
                        <a:rPr lang="en-US" sz="1400" b="1" i="0" u="none" strike="noStrike" dirty="0">
                          <a:solidFill>
                            <a:srgbClr val="000000"/>
                          </a:solidFill>
                          <a:effectLst/>
                          <a:latin typeface="Tw Cen MT"/>
                          <a:ea typeface="Verdana" panose="020B0604030504040204" pitchFamily="34" charset="0"/>
                        </a:rPr>
                        <a:t>MEI</a:t>
                      </a:r>
                    </a:p>
                  </a:txBody>
                  <a:tcPr marL="0" marR="0" marT="0" marB="0" anchor="ctr"/>
                </a:tc>
                <a:tc>
                  <a:txBody>
                    <a:bodyPr/>
                    <a:lstStyle/>
                    <a:p>
                      <a:pPr algn="ctr" fontAlgn="ctr"/>
                      <a:r>
                        <a:rPr lang="en-US" sz="1400" b="1" i="0" u="none" strike="noStrike" dirty="0">
                          <a:solidFill>
                            <a:srgbClr val="000000"/>
                          </a:solidFill>
                          <a:effectLst/>
                          <a:latin typeface="Tw Cen MT"/>
                          <a:ea typeface="Verdana" panose="020B0604030504040204" pitchFamily="34" charset="0"/>
                        </a:rPr>
                        <a:t>JUN</a:t>
                      </a: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MEI</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JUN</a:t>
                      </a:r>
                    </a:p>
                  </a:txBody>
                  <a:tcPr marL="0" marR="0" marT="0" marB="0" anchor="ctr"/>
                </a:tc>
                <a:extLst>
                  <a:ext uri="{0D108BD9-81ED-4DB2-BD59-A6C34878D82A}">
                    <a16:rowId xmlns:a16="http://schemas.microsoft.com/office/drawing/2014/main" val="10001"/>
                  </a:ext>
                </a:extLst>
              </a:tr>
              <a:tr h="672465">
                <a:tc>
                  <a:txBody>
                    <a:bodyPr/>
                    <a:lstStyle/>
                    <a:p>
                      <a:pPr algn="l" fontAlgn="ctr"/>
                      <a:r>
                        <a:rPr lang="en-US" sz="1400" b="0" u="none" strike="noStrike" dirty="0">
                          <a:solidFill>
                            <a:srgbClr val="000000"/>
                          </a:solidFill>
                          <a:effectLst/>
                          <a:latin typeface="Tw Cen MT"/>
                        </a:rPr>
                        <a:t>Waktu </a:t>
                      </a:r>
                      <a:r>
                        <a:rPr lang="en-US" sz="1400" b="0" u="none" strike="noStrike" dirty="0" err="1">
                          <a:solidFill>
                            <a:srgbClr val="000000"/>
                          </a:solidFill>
                          <a:effectLst/>
                          <a:latin typeface="Tw Cen MT"/>
                        </a:rPr>
                        <a:t>Tanggap</a:t>
                      </a:r>
                      <a:r>
                        <a:rPr lang="en-US" sz="1400" b="0" u="none" strike="noStrike" dirty="0">
                          <a:solidFill>
                            <a:srgbClr val="000000"/>
                          </a:solidFill>
                          <a:effectLst/>
                          <a:latin typeface="Tw Cen MT"/>
                        </a:rPr>
                        <a:t> </a:t>
                      </a:r>
                      <a:r>
                        <a:rPr lang="en-US" sz="1400" b="0" u="none" strike="noStrike" dirty="0" err="1">
                          <a:solidFill>
                            <a:srgbClr val="000000"/>
                          </a:solidFill>
                          <a:effectLst/>
                          <a:latin typeface="Tw Cen MT"/>
                        </a:rPr>
                        <a:t>Pelayanan</a:t>
                      </a:r>
                      <a:r>
                        <a:rPr lang="en-US" sz="1400" b="0" u="none" strike="noStrike" dirty="0">
                          <a:solidFill>
                            <a:srgbClr val="000000"/>
                          </a:solidFill>
                          <a:effectLst/>
                          <a:latin typeface="Tw Cen MT"/>
                        </a:rPr>
                        <a:t> </a:t>
                      </a:r>
                      <a:r>
                        <a:rPr lang="en-US" sz="1400" b="0" u="none" strike="noStrike" dirty="0" err="1">
                          <a:solidFill>
                            <a:srgbClr val="000000"/>
                          </a:solidFill>
                          <a:effectLst/>
                          <a:latin typeface="Tw Cen MT"/>
                        </a:rPr>
                        <a:t>Pemulasaraan</a:t>
                      </a:r>
                      <a:r>
                        <a:rPr lang="en-US" sz="1400" b="0" u="none" strike="noStrike" dirty="0">
                          <a:solidFill>
                            <a:srgbClr val="000000"/>
                          </a:solidFill>
                          <a:effectLst/>
                          <a:latin typeface="Tw Cen MT"/>
                        </a:rPr>
                        <a:t> </a:t>
                      </a:r>
                      <a:r>
                        <a:rPr lang="en-US" sz="1400" b="0" u="none" strike="noStrike" dirty="0" err="1">
                          <a:solidFill>
                            <a:srgbClr val="000000"/>
                          </a:solidFill>
                          <a:effectLst/>
                          <a:latin typeface="Tw Cen MT"/>
                        </a:rPr>
                        <a:t>Jenazah</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solidFill>
                            <a:srgbClr val="000000"/>
                          </a:solidFill>
                          <a:effectLst/>
                          <a:latin typeface="Tw Cen MT" panose="020B0602020104020603" pitchFamily="34" charset="0"/>
                        </a:rPr>
                        <a:t>≤ 2 Jam</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0.5 Jam</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 Jam</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 Jam</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 Jam</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2"/>
                  </a:ext>
                </a:extLst>
              </a:tr>
            </a:tbl>
          </a:graphicData>
        </a:graphic>
      </p:graphicFrame>
      <p:sp>
        <p:nvSpPr>
          <p:cNvPr id="4" name="Rectangle: Diagonal Corners Rounded 3">
            <a:extLst>
              <a:ext uri="{FF2B5EF4-FFF2-40B4-BE49-F238E27FC236}">
                <a16:creationId xmlns:a16="http://schemas.microsoft.com/office/drawing/2014/main" id="{BFD11D0F-E148-4F48-ACD3-6CD58283EF58}"/>
              </a:ext>
            </a:extLst>
          </p:cNvPr>
          <p:cNvSpPr/>
          <p:nvPr/>
        </p:nvSpPr>
        <p:spPr>
          <a:xfrm>
            <a:off x="435976" y="136525"/>
            <a:ext cx="2816156" cy="36570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PEMULASARAN JENAZAH</a:t>
            </a:r>
          </a:p>
        </p:txBody>
      </p:sp>
      <p:graphicFrame>
        <p:nvGraphicFramePr>
          <p:cNvPr id="5" name="Table 4">
            <a:extLst>
              <a:ext uri="{FF2B5EF4-FFF2-40B4-BE49-F238E27FC236}">
                <a16:creationId xmlns:a16="http://schemas.microsoft.com/office/drawing/2014/main" id="{92F5B9BE-C46A-44C6-9135-B0A749E4BB4A}"/>
              </a:ext>
            </a:extLst>
          </p:cNvPr>
          <p:cNvGraphicFramePr>
            <a:graphicFrameLocks noGrp="1"/>
          </p:cNvGraphicFramePr>
          <p:nvPr/>
        </p:nvGraphicFramePr>
        <p:xfrm>
          <a:off x="321941" y="1955096"/>
          <a:ext cx="5644909" cy="1329005"/>
        </p:xfrm>
        <a:graphic>
          <a:graphicData uri="http://schemas.openxmlformats.org/drawingml/2006/table">
            <a:tbl>
              <a:tblPr firstRow="1" firstCol="1" bandRow="1">
                <a:tableStyleId>{93296810-A885-4BE3-A3E7-6D5BEEA58F35}</a:tableStyleId>
              </a:tblPr>
              <a:tblGrid>
                <a:gridCol w="1784272">
                  <a:extLst>
                    <a:ext uri="{9D8B030D-6E8A-4147-A177-3AD203B41FA5}">
                      <a16:colId xmlns:a16="http://schemas.microsoft.com/office/drawing/2014/main" val="20000"/>
                    </a:ext>
                  </a:extLst>
                </a:gridCol>
                <a:gridCol w="760973">
                  <a:extLst>
                    <a:ext uri="{9D8B030D-6E8A-4147-A177-3AD203B41FA5}">
                      <a16:colId xmlns:a16="http://schemas.microsoft.com/office/drawing/2014/main" val="20001"/>
                    </a:ext>
                  </a:extLst>
                </a:gridCol>
                <a:gridCol w="423974">
                  <a:extLst>
                    <a:ext uri="{9D8B030D-6E8A-4147-A177-3AD203B41FA5}">
                      <a16:colId xmlns:a16="http://schemas.microsoft.com/office/drawing/2014/main" val="20002"/>
                    </a:ext>
                  </a:extLst>
                </a:gridCol>
                <a:gridCol w="535138">
                  <a:extLst>
                    <a:ext uri="{9D8B030D-6E8A-4147-A177-3AD203B41FA5}">
                      <a16:colId xmlns:a16="http://schemas.microsoft.com/office/drawing/2014/main" val="3263851441"/>
                    </a:ext>
                  </a:extLst>
                </a:gridCol>
                <a:gridCol w="535138">
                  <a:extLst>
                    <a:ext uri="{9D8B030D-6E8A-4147-A177-3AD203B41FA5}">
                      <a16:colId xmlns:a16="http://schemas.microsoft.com/office/drawing/2014/main" val="4054641641"/>
                    </a:ext>
                  </a:extLst>
                </a:gridCol>
                <a:gridCol w="535138">
                  <a:extLst>
                    <a:ext uri="{9D8B030D-6E8A-4147-A177-3AD203B41FA5}">
                      <a16:colId xmlns:a16="http://schemas.microsoft.com/office/drawing/2014/main" val="721478581"/>
                    </a:ext>
                  </a:extLst>
                </a:gridCol>
                <a:gridCol w="535138">
                  <a:extLst>
                    <a:ext uri="{9D8B030D-6E8A-4147-A177-3AD203B41FA5}">
                      <a16:colId xmlns:a16="http://schemas.microsoft.com/office/drawing/2014/main" val="3773602939"/>
                    </a:ext>
                  </a:extLst>
                </a:gridCol>
                <a:gridCol w="535138">
                  <a:extLst>
                    <a:ext uri="{9D8B030D-6E8A-4147-A177-3AD203B41FA5}">
                      <a16:colId xmlns:a16="http://schemas.microsoft.com/office/drawing/2014/main" val="382402849"/>
                    </a:ext>
                  </a:extLst>
                </a:gridCol>
              </a:tblGrid>
              <a:tr h="328270">
                <a:tc rowSpan="2">
                  <a:txBody>
                    <a:bodyPr/>
                    <a:lstStyle/>
                    <a:p>
                      <a:pPr algn="ctr" fontAlgn="ctr"/>
                      <a:r>
                        <a:rPr lang="en-US" sz="1400" u="none" strike="noStrike" dirty="0">
                          <a:solidFill>
                            <a:srgbClr val="000000"/>
                          </a:solidFill>
                          <a:effectLst/>
                          <a:latin typeface="Tw Cen MT" panose="020B0602020104020603" pitchFamily="34" charset="0"/>
                        </a:rPr>
                        <a:t>INDIKATOR</a:t>
                      </a: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a:txBody>
                    <a:bodyPr/>
                    <a:lstStyle/>
                    <a:p>
                      <a:pPr algn="ctr" fontAlgn="ctr"/>
                      <a:r>
                        <a:rPr lang="en-US" sz="1400" u="none" strike="noStrike" dirty="0">
                          <a:solidFill>
                            <a:srgbClr val="000000"/>
                          </a:solidFill>
                          <a:effectLst/>
                          <a:latin typeface="Tw Cen MT" panose="020B0602020104020603" pitchFamily="34" charset="0"/>
                        </a:rPr>
                        <a:t>STANDAR</a:t>
                      </a: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gridSpan="3">
                  <a:txBody>
                    <a:bodyPr/>
                    <a:lstStyle/>
                    <a:p>
                      <a:pPr algn="ctr" fontAlgn="ctr"/>
                      <a:r>
                        <a:rPr lang="en-US" sz="1400" u="none" strike="noStrike" dirty="0">
                          <a:solidFill>
                            <a:srgbClr val="000000"/>
                          </a:solidFill>
                          <a:effectLst/>
                          <a:latin typeface="Tw Cen MT" panose="020B0602020104020603" pitchFamily="34" charset="0"/>
                        </a:rPr>
                        <a:t>BULAN</a:t>
                      </a: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3">
                  <a:txBody>
                    <a:bodyPr/>
                    <a:lstStyle/>
                    <a:p>
                      <a:pPr algn="ctr" fontAlgn="ctr"/>
                      <a:r>
                        <a:rPr lang="en-US" sz="1400" b="1" i="0" u="none" strike="noStrike" dirty="0">
                          <a:solidFill>
                            <a:srgbClr val="000000"/>
                          </a:solidFill>
                          <a:effectLst/>
                          <a:latin typeface="Tw Cen MT" panose="020B0602020104020603" pitchFamily="34" charset="0"/>
                          <a:ea typeface="Verdana" panose="020B0604030504040204"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solidFill>
                      <a:schemeClr val="accent2"/>
                    </a:solidFill>
                  </a:tcPr>
                </a:tc>
                <a:tc hMerge="1">
                  <a:txBody>
                    <a:bodyPr/>
                    <a:lstStyle/>
                    <a:p>
                      <a:pPr algn="ctr" fontAlgn="ct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328270">
                <a:tc vMerge="1">
                  <a:txBody>
                    <a:bodyPr/>
                    <a:lstStyle/>
                    <a:p>
                      <a:pPr algn="ctr" fontAlgn="ctr"/>
                      <a:endParaRPr lang="en-US" sz="1400" b="1" i="0" u="none" strike="noStrike" dirty="0">
                        <a:solidFill>
                          <a:schemeClr val="tx2"/>
                        </a:solidFill>
                        <a:effectLst/>
                        <a:latin typeface="Tahoma"/>
                      </a:endParaRPr>
                    </a:p>
                  </a:txBody>
                  <a:tcPr marL="0" marR="0" marT="0" marB="0" anchor="ct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rgbClr val="000000"/>
                          </a:solidFill>
                          <a:effectLst/>
                          <a:latin typeface="Tw Cen MT"/>
                        </a:rPr>
                        <a:t>JUL</a:t>
                      </a:r>
                      <a:endParaRPr lang="en-US" sz="1400" b="1"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b="1" i="0" u="none" strike="noStrike" dirty="0">
                          <a:solidFill>
                            <a:srgbClr val="000000"/>
                          </a:solidFill>
                          <a:effectLst/>
                          <a:latin typeface="Tw Cen MT"/>
                          <a:ea typeface="Verdana" panose="020B0604030504040204" pitchFamily="34" charset="0"/>
                        </a:rPr>
                        <a:t>AGS</a:t>
                      </a:r>
                    </a:p>
                  </a:txBody>
                  <a:tcPr marL="0" marR="0" marT="0" marB="0" anchor="ctr"/>
                </a:tc>
                <a:tc>
                  <a:txBody>
                    <a:bodyPr/>
                    <a:lstStyle/>
                    <a:p>
                      <a:pPr algn="ctr" fontAlgn="ctr"/>
                      <a:r>
                        <a:rPr lang="en-US" sz="1400" b="1" i="0" u="none" strike="noStrike" dirty="0">
                          <a:solidFill>
                            <a:srgbClr val="000000"/>
                          </a:solidFill>
                          <a:effectLst/>
                          <a:latin typeface="Tw Cen MT"/>
                          <a:ea typeface="Verdana" panose="020B0604030504040204" pitchFamily="34" charset="0"/>
                        </a:rPr>
                        <a:t>SEP</a:t>
                      </a:r>
                    </a:p>
                  </a:txBody>
                  <a:tcPr marL="0" marR="0" marT="0" marB="0" anchor="ctr"/>
                </a:tc>
                <a:tc>
                  <a:txBody>
                    <a:bodyPr/>
                    <a:lstStyle/>
                    <a:p>
                      <a:pPr algn="ctr" fontAlgn="ctr"/>
                      <a:r>
                        <a:rPr lang="en-US" sz="1400" b="1" u="none" strike="noStrike" dirty="0">
                          <a:effectLst/>
                          <a:latin typeface="Tw Cen MT" panose="020B0602020104020603" pitchFamily="34" charset="0"/>
                        </a:rPr>
                        <a:t>JUL</a:t>
                      </a:r>
                      <a:endParaRPr lang="en-US" sz="1400" b="1" i="0" u="none" strike="noStrike" dirty="0">
                        <a:solidFill>
                          <a:schemeClr val="tx2"/>
                        </a:solidFill>
                        <a:effectLst/>
                        <a:latin typeface="Tw Cen MT" panose="020B0602020104020603" pitchFamily="34" charset="0"/>
                        <a:ea typeface="Verdana"/>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AGS</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SEP</a:t>
                      </a:r>
                    </a:p>
                  </a:txBody>
                  <a:tcPr marL="0" marR="0" marT="0" marB="0" anchor="ctr"/>
                </a:tc>
                <a:extLst>
                  <a:ext uri="{0D108BD9-81ED-4DB2-BD59-A6C34878D82A}">
                    <a16:rowId xmlns:a16="http://schemas.microsoft.com/office/drawing/2014/main" val="10001"/>
                  </a:ext>
                </a:extLst>
              </a:tr>
              <a:tr h="672465">
                <a:tc>
                  <a:txBody>
                    <a:bodyPr/>
                    <a:lstStyle/>
                    <a:p>
                      <a:pPr algn="l" fontAlgn="ctr"/>
                      <a:r>
                        <a:rPr lang="en-US" sz="1400" b="0" u="none" strike="noStrike" dirty="0">
                          <a:solidFill>
                            <a:srgbClr val="000000"/>
                          </a:solidFill>
                          <a:effectLst/>
                          <a:latin typeface="Tw Cen MT"/>
                        </a:rPr>
                        <a:t>Waktu </a:t>
                      </a:r>
                      <a:r>
                        <a:rPr lang="en-US" sz="1400" b="0" u="none" strike="noStrike" dirty="0" err="1">
                          <a:solidFill>
                            <a:srgbClr val="000000"/>
                          </a:solidFill>
                          <a:effectLst/>
                          <a:latin typeface="Tw Cen MT"/>
                        </a:rPr>
                        <a:t>Tanggap</a:t>
                      </a:r>
                      <a:r>
                        <a:rPr lang="en-US" sz="1400" b="0" u="none" strike="noStrike" dirty="0">
                          <a:solidFill>
                            <a:srgbClr val="000000"/>
                          </a:solidFill>
                          <a:effectLst/>
                          <a:latin typeface="Tw Cen MT"/>
                        </a:rPr>
                        <a:t> </a:t>
                      </a:r>
                      <a:r>
                        <a:rPr lang="en-US" sz="1400" b="0" u="none" strike="noStrike" dirty="0" err="1">
                          <a:solidFill>
                            <a:srgbClr val="000000"/>
                          </a:solidFill>
                          <a:effectLst/>
                          <a:latin typeface="Tw Cen MT"/>
                        </a:rPr>
                        <a:t>Pelayanan</a:t>
                      </a:r>
                      <a:r>
                        <a:rPr lang="en-US" sz="1400" b="0" u="none" strike="noStrike" dirty="0">
                          <a:solidFill>
                            <a:srgbClr val="000000"/>
                          </a:solidFill>
                          <a:effectLst/>
                          <a:latin typeface="Tw Cen MT"/>
                        </a:rPr>
                        <a:t> </a:t>
                      </a:r>
                      <a:r>
                        <a:rPr lang="en-US" sz="1400" b="0" u="none" strike="noStrike" dirty="0" err="1">
                          <a:solidFill>
                            <a:srgbClr val="000000"/>
                          </a:solidFill>
                          <a:effectLst/>
                          <a:latin typeface="Tw Cen MT"/>
                        </a:rPr>
                        <a:t>Pemulasaraan</a:t>
                      </a:r>
                      <a:r>
                        <a:rPr lang="en-US" sz="1400" b="0" u="none" strike="noStrike" dirty="0">
                          <a:solidFill>
                            <a:srgbClr val="000000"/>
                          </a:solidFill>
                          <a:effectLst/>
                          <a:latin typeface="Tw Cen MT"/>
                        </a:rPr>
                        <a:t> </a:t>
                      </a:r>
                      <a:r>
                        <a:rPr lang="en-US" sz="1400" b="0" u="none" strike="noStrike" dirty="0" err="1">
                          <a:solidFill>
                            <a:srgbClr val="000000"/>
                          </a:solidFill>
                          <a:effectLst/>
                          <a:latin typeface="Tw Cen MT"/>
                        </a:rPr>
                        <a:t>Jenazah</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solidFill>
                            <a:srgbClr val="000000"/>
                          </a:solidFill>
                          <a:effectLst/>
                          <a:latin typeface="Tw Cen MT" panose="020B0602020104020603" pitchFamily="34" charset="0"/>
                        </a:rPr>
                        <a:t>≤ 2 Jam</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0.5 Jam</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0.5 Jam</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98122987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AAB34C9-7162-4DC2-838E-FD1504808EA9}"/>
              </a:ext>
            </a:extLst>
          </p:cNvPr>
          <p:cNvGraphicFramePr>
            <a:graphicFrameLocks noGrp="1"/>
          </p:cNvGraphicFramePr>
          <p:nvPr/>
        </p:nvGraphicFramePr>
        <p:xfrm>
          <a:off x="231727" y="799241"/>
          <a:ext cx="11755945" cy="2569845"/>
        </p:xfrm>
        <a:graphic>
          <a:graphicData uri="http://schemas.openxmlformats.org/drawingml/2006/table">
            <a:tbl>
              <a:tblPr firstRow="1" firstCol="1" bandRow="1">
                <a:tableStyleId>{93296810-A885-4BE3-A3E7-6D5BEEA58F35}</a:tableStyleId>
              </a:tblPr>
              <a:tblGrid>
                <a:gridCol w="362714">
                  <a:extLst>
                    <a:ext uri="{9D8B030D-6E8A-4147-A177-3AD203B41FA5}">
                      <a16:colId xmlns:a16="http://schemas.microsoft.com/office/drawing/2014/main" val="20000"/>
                    </a:ext>
                  </a:extLst>
                </a:gridCol>
                <a:gridCol w="2092396">
                  <a:extLst>
                    <a:ext uri="{9D8B030D-6E8A-4147-A177-3AD203B41FA5}">
                      <a16:colId xmlns:a16="http://schemas.microsoft.com/office/drawing/2014/main" val="20001"/>
                    </a:ext>
                  </a:extLst>
                </a:gridCol>
                <a:gridCol w="719872">
                  <a:extLst>
                    <a:ext uri="{9D8B030D-6E8A-4147-A177-3AD203B41FA5}">
                      <a16:colId xmlns:a16="http://schemas.microsoft.com/office/drawing/2014/main" val="20002"/>
                    </a:ext>
                  </a:extLst>
                </a:gridCol>
                <a:gridCol w="84899">
                  <a:extLst>
                    <a:ext uri="{9D8B030D-6E8A-4147-A177-3AD203B41FA5}">
                      <a16:colId xmlns:a16="http://schemas.microsoft.com/office/drawing/2014/main" val="3760898492"/>
                    </a:ext>
                  </a:extLst>
                </a:gridCol>
                <a:gridCol w="705722">
                  <a:extLst>
                    <a:ext uri="{9D8B030D-6E8A-4147-A177-3AD203B41FA5}">
                      <a16:colId xmlns:a16="http://schemas.microsoft.com/office/drawing/2014/main" val="20003"/>
                    </a:ext>
                  </a:extLst>
                </a:gridCol>
                <a:gridCol w="705722">
                  <a:extLst>
                    <a:ext uri="{9D8B030D-6E8A-4147-A177-3AD203B41FA5}">
                      <a16:colId xmlns:a16="http://schemas.microsoft.com/office/drawing/2014/main" val="3077639601"/>
                    </a:ext>
                  </a:extLst>
                </a:gridCol>
                <a:gridCol w="705722">
                  <a:extLst>
                    <a:ext uri="{9D8B030D-6E8A-4147-A177-3AD203B41FA5}">
                      <a16:colId xmlns:a16="http://schemas.microsoft.com/office/drawing/2014/main" val="3813579936"/>
                    </a:ext>
                  </a:extLst>
                </a:gridCol>
                <a:gridCol w="712347">
                  <a:extLst>
                    <a:ext uri="{9D8B030D-6E8A-4147-A177-3AD203B41FA5}">
                      <a16:colId xmlns:a16="http://schemas.microsoft.com/office/drawing/2014/main" val="1656397909"/>
                    </a:ext>
                  </a:extLst>
                </a:gridCol>
                <a:gridCol w="726497">
                  <a:extLst>
                    <a:ext uri="{9D8B030D-6E8A-4147-A177-3AD203B41FA5}">
                      <a16:colId xmlns:a16="http://schemas.microsoft.com/office/drawing/2014/main" val="966780696"/>
                    </a:ext>
                  </a:extLst>
                </a:gridCol>
                <a:gridCol w="705722">
                  <a:extLst>
                    <a:ext uri="{9D8B030D-6E8A-4147-A177-3AD203B41FA5}">
                      <a16:colId xmlns:a16="http://schemas.microsoft.com/office/drawing/2014/main" val="3469008350"/>
                    </a:ext>
                  </a:extLst>
                </a:gridCol>
                <a:gridCol w="705722">
                  <a:extLst>
                    <a:ext uri="{9D8B030D-6E8A-4147-A177-3AD203B41FA5}">
                      <a16:colId xmlns:a16="http://schemas.microsoft.com/office/drawing/2014/main" val="2177333451"/>
                    </a:ext>
                  </a:extLst>
                </a:gridCol>
                <a:gridCol w="705722">
                  <a:extLst>
                    <a:ext uri="{9D8B030D-6E8A-4147-A177-3AD203B41FA5}">
                      <a16:colId xmlns:a16="http://schemas.microsoft.com/office/drawing/2014/main" val="2046865929"/>
                    </a:ext>
                  </a:extLst>
                </a:gridCol>
                <a:gridCol w="705722">
                  <a:extLst>
                    <a:ext uri="{9D8B030D-6E8A-4147-A177-3AD203B41FA5}">
                      <a16:colId xmlns:a16="http://schemas.microsoft.com/office/drawing/2014/main" val="1727571966"/>
                    </a:ext>
                  </a:extLst>
                </a:gridCol>
                <a:gridCol w="705722">
                  <a:extLst>
                    <a:ext uri="{9D8B030D-6E8A-4147-A177-3AD203B41FA5}">
                      <a16:colId xmlns:a16="http://schemas.microsoft.com/office/drawing/2014/main" val="1544788994"/>
                    </a:ext>
                  </a:extLst>
                </a:gridCol>
                <a:gridCol w="705722">
                  <a:extLst>
                    <a:ext uri="{9D8B030D-6E8A-4147-A177-3AD203B41FA5}">
                      <a16:colId xmlns:a16="http://schemas.microsoft.com/office/drawing/2014/main" val="1730652448"/>
                    </a:ext>
                  </a:extLst>
                </a:gridCol>
                <a:gridCol w="705722">
                  <a:extLst>
                    <a:ext uri="{9D8B030D-6E8A-4147-A177-3AD203B41FA5}">
                      <a16:colId xmlns:a16="http://schemas.microsoft.com/office/drawing/2014/main" val="1578309128"/>
                    </a:ext>
                  </a:extLst>
                </a:gridCol>
              </a:tblGrid>
              <a:tr h="188132">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grid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gridSpan="6">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gridSpan="6">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188132">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MEI</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JUN</a:t>
                      </a: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MEI</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JUN</a:t>
                      </a:r>
                    </a:p>
                  </a:txBody>
                  <a:tcPr marL="0" marR="0" marT="0" marB="0" anchor="ctr"/>
                </a:tc>
                <a:extLst>
                  <a:ext uri="{0D108BD9-81ED-4DB2-BD59-A6C34878D82A}">
                    <a16:rowId xmlns:a16="http://schemas.microsoft.com/office/drawing/2014/main" val="10001"/>
                  </a:ext>
                </a:extLst>
              </a:tr>
              <a:tr h="400772">
                <a:tc>
                  <a:txBody>
                    <a:bodyPr/>
                    <a:lstStyle/>
                    <a:p>
                      <a:pPr algn="ctr" fontAlgn="ctr"/>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fi-FI" sz="1400" u="none" strike="noStrike" dirty="0">
                          <a:effectLst/>
                          <a:latin typeface="Tw Cen MT" panose="020B0602020104020603" pitchFamily="34" charset="0"/>
                        </a:rPr>
                        <a:t>Kecepatan Waktu menanggapi Kerusakan Alat </a:t>
                      </a:r>
                      <a:endParaRPr lang="fi-FI"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2">
                  <a:txBody>
                    <a:bodyPr/>
                    <a:lstStyle/>
                    <a:p>
                      <a:pPr algn="ctr" fontAlgn="b"/>
                      <a:r>
                        <a:rPr lang="en-US" sz="1400" u="none" strike="noStrike" dirty="0">
                          <a:effectLst/>
                          <a:latin typeface="Tw Cen MT" panose="020B0602020104020603" pitchFamily="34" charset="0"/>
                        </a:rPr>
                        <a:t>≤ 80%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b"/>
                </a:tc>
                <a:tc hMerge="1">
                  <a:txBody>
                    <a:bodyPr/>
                    <a:lstStyle/>
                    <a:p>
                      <a:endParaRPr lang="en-US"/>
                    </a:p>
                  </a:txBody>
                  <a:tcPr/>
                </a:tc>
                <a:tc>
                  <a:txBody>
                    <a:bodyPr/>
                    <a:lstStyle/>
                    <a:p>
                      <a:pPr algn="ctr" fontAlgn="ctr"/>
                      <a:r>
                        <a:rPr lang="en-US" sz="1400" b="0" i="0" u="none" strike="noStrike" dirty="0">
                          <a:solidFill>
                            <a:srgbClr val="000000"/>
                          </a:solidFill>
                          <a:effectLst/>
                          <a:latin typeface="Tw Cen MT" panose="020B0602020104020603" pitchFamily="34" charset="0"/>
                        </a:rPr>
                        <a:t>94,92%</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94.29%</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94.92%</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93.93%</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93.63%</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94.44%</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2"/>
                  </a:ext>
                </a:extLst>
              </a:tr>
              <a:tr h="385390">
                <a:tc>
                  <a:txBody>
                    <a:bodyPr/>
                    <a:lstStyle/>
                    <a:p>
                      <a:pPr algn="ctr" fontAlgn="ctr"/>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Ketepatan</a:t>
                      </a:r>
                      <a:r>
                        <a:rPr lang="en-US" sz="1400" u="none" strike="noStrike" dirty="0">
                          <a:effectLst/>
                          <a:latin typeface="Tw Cen MT" panose="020B0602020104020603" pitchFamily="34" charset="0"/>
                        </a:rPr>
                        <a:t> Waktu </a:t>
                      </a:r>
                      <a:r>
                        <a:rPr lang="en-US" sz="1400" u="none" strike="noStrike" dirty="0" err="1">
                          <a:effectLst/>
                          <a:latin typeface="Tw Cen MT" panose="020B0602020104020603" pitchFamily="34" charset="0"/>
                        </a:rPr>
                        <a:t>Pemeliharaan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Alat</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gridSpan="2">
                  <a:txBody>
                    <a:bodyPr/>
                    <a:lstStyle/>
                    <a:p>
                      <a:pPr algn="ctr" fontAlgn="b"/>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endParaRPr lang="en-US"/>
                    </a:p>
                  </a:txBody>
                  <a:tcP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100%</a:t>
                      </a:r>
                    </a:p>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3"/>
                  </a:ext>
                </a:extLst>
              </a:tr>
              <a:tr h="869180">
                <a:tc>
                  <a:txBody>
                    <a:bodyPr/>
                    <a:lstStyle/>
                    <a:p>
                      <a:pPr algn="ctr" fontAlgn="t"/>
                      <a:r>
                        <a:rPr lang="en-US" sz="1400" u="none" strike="noStrike" dirty="0">
                          <a:solidFill>
                            <a:schemeClr val="tx1"/>
                          </a:solidFill>
                          <a:effectLst/>
                          <a:latin typeface="Tw Cen MT" panose="020B0602020104020603" pitchFamily="34" charset="0"/>
                        </a:rPr>
                        <a:t>3.</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t"/>
                      <a:r>
                        <a:rPr lang="sv-SE" sz="1400" u="none" strike="noStrike" dirty="0">
                          <a:effectLst/>
                          <a:latin typeface="Tw Cen MT" panose="020B0602020104020603" pitchFamily="34" charset="0"/>
                        </a:rPr>
                        <a:t>Peralatan Laboratorium, Elektromedik, Alkes Lain Dan Alat Ukur Yang Digunakan Dalam Pelayanan Terkalibrasi Tepat Waktu Sesuai Ketentuan Kalibrasi</a:t>
                      </a:r>
                      <a:endParaRPr lang="sv-SE"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600" b="0" i="0" u="none" strike="noStrike" dirty="0">
                          <a:solidFill>
                            <a:srgbClr val="000000"/>
                          </a:solidFill>
                          <a:effectLst/>
                          <a:latin typeface="Tw Cen MT" panose="020B0602020104020603" pitchFamily="34" charset="0"/>
                        </a:rPr>
                        <a:t>100%</a:t>
                      </a:r>
                    </a:p>
                  </a:txBody>
                  <a:tcPr marL="0" marR="0" marT="0" marB="0" anchor="ctr"/>
                </a:tc>
                <a:tc gridSpan="7">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dirty="0" err="1">
                          <a:solidFill>
                            <a:srgbClr val="000000"/>
                          </a:solidFill>
                          <a:effectLst/>
                          <a:latin typeface="Tw Cen MT" panose="020B0602020104020603" pitchFamily="34" charset="0"/>
                        </a:rPr>
                        <a:t>Periode</a:t>
                      </a:r>
                      <a:r>
                        <a:rPr lang="en-US" sz="1600" b="0" i="0" u="none" strike="noStrike" dirty="0">
                          <a:solidFill>
                            <a:srgbClr val="000000"/>
                          </a:solidFill>
                          <a:effectLst/>
                          <a:latin typeface="Tw Cen MT" panose="020B0602020104020603" pitchFamily="34" charset="0"/>
                        </a:rPr>
                        <a:t> Analisa </a:t>
                      </a:r>
                      <a:r>
                        <a:rPr lang="en-US" sz="1600" b="0" i="0" u="none" strike="noStrike" dirty="0" err="1">
                          <a:solidFill>
                            <a:srgbClr val="000000"/>
                          </a:solidFill>
                          <a:effectLst/>
                          <a:latin typeface="Tw Cen MT" panose="020B0602020104020603" pitchFamily="34" charset="0"/>
                        </a:rPr>
                        <a:t>Setiap</a:t>
                      </a:r>
                      <a:r>
                        <a:rPr lang="en-US" sz="1600" b="0" i="0" u="none" strike="noStrike" dirty="0">
                          <a:solidFill>
                            <a:srgbClr val="000000"/>
                          </a:solidFill>
                          <a:effectLst/>
                          <a:latin typeface="Tw Cen MT" panose="020B0602020104020603" pitchFamily="34" charset="0"/>
                        </a:rPr>
                        <a:t> 1 </a:t>
                      </a:r>
                      <a:r>
                        <a:rPr lang="en-US" sz="1600" b="0" i="0" u="none" strike="noStrike" dirty="0" err="1">
                          <a:solidFill>
                            <a:srgbClr val="000000"/>
                          </a:solidFill>
                          <a:effectLst/>
                          <a:latin typeface="Tw Cen MT" panose="020B0602020104020603" pitchFamily="34" charset="0"/>
                        </a:rPr>
                        <a:t>tahun</a:t>
                      </a:r>
                      <a:endParaRPr lang="en-US" sz="1600" b="0" i="0" u="none" strike="noStrike" dirty="0">
                        <a:solidFill>
                          <a:srgbClr val="000000"/>
                        </a:solidFill>
                        <a:effectLst/>
                        <a:latin typeface="Tw Cen MT" panose="020B0602020104020603" pitchFamily="34" charset="0"/>
                      </a:endParaRPr>
                    </a:p>
                  </a:txBody>
                  <a:tcPr marL="0" marR="0" marT="0" marB="0" anchor="ctr"/>
                </a:tc>
                <a:tc hMerge="1">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hMerge="1">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hMerge="1">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100%</a:t>
                      </a:r>
                    </a:p>
                  </a:txBody>
                  <a:tcPr marL="9525" marR="9525" marT="9525" marB="0" anchor="ct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400" b="0"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ctr" fontAlgn="ctr"/>
                      <a:endParaRPr lang="en-US" sz="1600" b="0" i="0" u="none" strike="noStrike" dirty="0">
                        <a:solidFill>
                          <a:srgbClr val="000000"/>
                        </a:solidFill>
                        <a:effectLst/>
                        <a:latin typeface="Tw Cen MT" panose="020B0602020104020603"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a:t>
                      </a:r>
                    </a:p>
                  </a:txBody>
                  <a:tcPr marL="9525" marR="9525" marT="9525" marB="0" anchor="ctr"/>
                </a:tc>
                <a:extLst>
                  <a:ext uri="{0D108BD9-81ED-4DB2-BD59-A6C34878D82A}">
                    <a16:rowId xmlns:a16="http://schemas.microsoft.com/office/drawing/2014/main" val="10004"/>
                  </a:ext>
                </a:extLst>
              </a:tr>
            </a:tbl>
          </a:graphicData>
        </a:graphic>
      </p:graphicFrame>
      <p:sp>
        <p:nvSpPr>
          <p:cNvPr id="7" name="Rectangle: Diagonal Corners Rounded 6">
            <a:extLst>
              <a:ext uri="{FF2B5EF4-FFF2-40B4-BE49-F238E27FC236}">
                <a16:creationId xmlns:a16="http://schemas.microsoft.com/office/drawing/2014/main" id="{BF9D81CD-0E30-4EEB-921F-D827A048BCC0}"/>
              </a:ext>
            </a:extLst>
          </p:cNvPr>
          <p:cNvSpPr/>
          <p:nvPr/>
        </p:nvSpPr>
        <p:spPr>
          <a:xfrm>
            <a:off x="380395" y="202773"/>
            <a:ext cx="3898184" cy="360768"/>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PELAYANAN PEMELIHARAAN SARANA</a:t>
            </a:r>
          </a:p>
        </p:txBody>
      </p:sp>
      <p:sp>
        <p:nvSpPr>
          <p:cNvPr id="10" name="Slide Number Placeholder 9">
            <a:extLst>
              <a:ext uri="{FF2B5EF4-FFF2-40B4-BE49-F238E27FC236}">
                <a16:creationId xmlns:a16="http://schemas.microsoft.com/office/drawing/2014/main" id="{54EDA0AF-4B3F-48A8-B2E1-AF155DFAC0B2}"/>
              </a:ext>
            </a:extLst>
          </p:cNvPr>
          <p:cNvSpPr>
            <a:spLocks noGrp="1"/>
          </p:cNvSpPr>
          <p:nvPr>
            <p:ph type="sldNum" sz="quarter" idx="12"/>
          </p:nvPr>
        </p:nvSpPr>
        <p:spPr/>
        <p:txBody>
          <a:bodyPr/>
          <a:lstStyle/>
          <a:p>
            <a:fld id="{565CE74E-AB26-4998-AD42-012C4C1AD076}" type="slidenum">
              <a:rPr lang="zh-CN" altLang="en-US" smtClean="0"/>
              <a:t>81</a:t>
            </a:fld>
            <a:endParaRPr lang="zh-CN" altLang="en-US"/>
          </a:p>
        </p:txBody>
      </p:sp>
      <p:pic>
        <p:nvPicPr>
          <p:cNvPr id="2" name="Picture 1">
            <a:extLst>
              <a:ext uri="{FF2B5EF4-FFF2-40B4-BE49-F238E27FC236}">
                <a16:creationId xmlns:a16="http://schemas.microsoft.com/office/drawing/2014/main" id="{B822688E-E2C8-4740-A9BC-B332073AAA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219" y="5900459"/>
            <a:ext cx="911781" cy="911781"/>
          </a:xfrm>
          <a:prstGeom prst="rect">
            <a:avLst/>
          </a:prstGeom>
        </p:spPr>
      </p:pic>
      <p:sp>
        <p:nvSpPr>
          <p:cNvPr id="4" name="TextBox 3">
            <a:extLst>
              <a:ext uri="{FF2B5EF4-FFF2-40B4-BE49-F238E27FC236}">
                <a16:creationId xmlns:a16="http://schemas.microsoft.com/office/drawing/2014/main" id="{0C7EFF46-2C22-41C1-8A8B-54EA1AF1F151}"/>
              </a:ext>
            </a:extLst>
          </p:cNvPr>
          <p:cNvSpPr txBox="1"/>
          <p:nvPr/>
        </p:nvSpPr>
        <p:spPr>
          <a:xfrm>
            <a:off x="10271111" y="6211503"/>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graphicFrame>
        <p:nvGraphicFramePr>
          <p:cNvPr id="11" name="Table 10">
            <a:extLst>
              <a:ext uri="{FF2B5EF4-FFF2-40B4-BE49-F238E27FC236}">
                <a16:creationId xmlns:a16="http://schemas.microsoft.com/office/drawing/2014/main" id="{666D662B-5644-4146-9893-D5100F46FDA9}"/>
              </a:ext>
            </a:extLst>
          </p:cNvPr>
          <p:cNvGraphicFramePr>
            <a:graphicFrameLocks noGrp="1"/>
          </p:cNvGraphicFramePr>
          <p:nvPr/>
        </p:nvGraphicFramePr>
        <p:xfrm>
          <a:off x="231725" y="3604786"/>
          <a:ext cx="6213322" cy="2987040"/>
        </p:xfrm>
        <a:graphic>
          <a:graphicData uri="http://schemas.openxmlformats.org/drawingml/2006/table">
            <a:tbl>
              <a:tblPr firstRow="1" firstCol="1" bandRow="1">
                <a:tableStyleId>{93296810-A885-4BE3-A3E7-6D5BEEA58F35}</a:tableStyleId>
              </a:tblPr>
              <a:tblGrid>
                <a:gridCol w="300720">
                  <a:extLst>
                    <a:ext uri="{9D8B030D-6E8A-4147-A177-3AD203B41FA5}">
                      <a16:colId xmlns:a16="http://schemas.microsoft.com/office/drawing/2014/main" val="20000"/>
                    </a:ext>
                  </a:extLst>
                </a:gridCol>
                <a:gridCol w="1734768">
                  <a:extLst>
                    <a:ext uri="{9D8B030D-6E8A-4147-A177-3AD203B41FA5}">
                      <a16:colId xmlns:a16="http://schemas.microsoft.com/office/drawing/2014/main" val="20001"/>
                    </a:ext>
                  </a:extLst>
                </a:gridCol>
                <a:gridCol w="626162">
                  <a:extLst>
                    <a:ext uri="{9D8B030D-6E8A-4147-A177-3AD203B41FA5}">
                      <a16:colId xmlns:a16="http://schemas.microsoft.com/office/drawing/2014/main" val="20002"/>
                    </a:ext>
                  </a:extLst>
                </a:gridCol>
                <a:gridCol w="41060">
                  <a:extLst>
                    <a:ext uri="{9D8B030D-6E8A-4147-A177-3AD203B41FA5}">
                      <a16:colId xmlns:a16="http://schemas.microsoft.com/office/drawing/2014/main" val="707025735"/>
                    </a:ext>
                  </a:extLst>
                </a:gridCol>
                <a:gridCol w="585102">
                  <a:extLst>
                    <a:ext uri="{9D8B030D-6E8A-4147-A177-3AD203B41FA5}">
                      <a16:colId xmlns:a16="http://schemas.microsoft.com/office/drawing/2014/main" val="20003"/>
                    </a:ext>
                  </a:extLst>
                </a:gridCol>
                <a:gridCol w="585102">
                  <a:extLst>
                    <a:ext uri="{9D8B030D-6E8A-4147-A177-3AD203B41FA5}">
                      <a16:colId xmlns:a16="http://schemas.microsoft.com/office/drawing/2014/main" val="3565778829"/>
                    </a:ext>
                  </a:extLst>
                </a:gridCol>
                <a:gridCol w="585102">
                  <a:extLst>
                    <a:ext uri="{9D8B030D-6E8A-4147-A177-3AD203B41FA5}">
                      <a16:colId xmlns:a16="http://schemas.microsoft.com/office/drawing/2014/main" val="2388748734"/>
                    </a:ext>
                  </a:extLst>
                </a:gridCol>
                <a:gridCol w="585102">
                  <a:extLst>
                    <a:ext uri="{9D8B030D-6E8A-4147-A177-3AD203B41FA5}">
                      <a16:colId xmlns:a16="http://schemas.microsoft.com/office/drawing/2014/main" val="2177333451"/>
                    </a:ext>
                  </a:extLst>
                </a:gridCol>
                <a:gridCol w="585102">
                  <a:extLst>
                    <a:ext uri="{9D8B030D-6E8A-4147-A177-3AD203B41FA5}">
                      <a16:colId xmlns:a16="http://schemas.microsoft.com/office/drawing/2014/main" val="1672385828"/>
                    </a:ext>
                  </a:extLst>
                </a:gridCol>
                <a:gridCol w="585102">
                  <a:extLst>
                    <a:ext uri="{9D8B030D-6E8A-4147-A177-3AD203B41FA5}">
                      <a16:colId xmlns:a16="http://schemas.microsoft.com/office/drawing/2014/main" val="3047937853"/>
                    </a:ext>
                  </a:extLst>
                </a:gridCol>
              </a:tblGrid>
              <a:tr h="188132">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grid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gridSpan="3">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gridSpan="3">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188132">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a:txBody>
                    <a:bodyPr/>
                    <a:lstStyle/>
                    <a:p>
                      <a:pPr algn="ctr" fontAlgn="ctr"/>
                      <a:r>
                        <a:rPr lang="en-US" sz="1400" b="1" u="none" strike="noStrike" dirty="0">
                          <a:effectLst/>
                          <a:latin typeface="Tw Cen MT" panose="020B0602020104020603" pitchFamily="34" charset="0"/>
                        </a:rPr>
                        <a:t>JUL</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AGS</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SEP</a:t>
                      </a:r>
                    </a:p>
                  </a:txBody>
                  <a:tcPr marL="0" marR="0" marT="0" marB="0" anchor="ctr"/>
                </a:tc>
                <a:tc>
                  <a:txBody>
                    <a:bodyPr/>
                    <a:lstStyle/>
                    <a:p>
                      <a:pPr algn="ctr" fontAlgn="ctr"/>
                      <a:r>
                        <a:rPr lang="en-US" sz="1400" b="1" u="none" strike="noStrike" dirty="0">
                          <a:effectLst/>
                          <a:latin typeface="Tw Cen MT" panose="020B0602020104020603" pitchFamily="34" charset="0"/>
                        </a:rPr>
                        <a:t>JUL</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AGS</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SEP</a:t>
                      </a:r>
                    </a:p>
                  </a:txBody>
                  <a:tcPr marL="0" marR="0" marT="0" marB="0" anchor="ctr"/>
                </a:tc>
                <a:extLst>
                  <a:ext uri="{0D108BD9-81ED-4DB2-BD59-A6C34878D82A}">
                    <a16:rowId xmlns:a16="http://schemas.microsoft.com/office/drawing/2014/main" val="10001"/>
                  </a:ext>
                </a:extLst>
              </a:tr>
              <a:tr h="400772">
                <a:tc>
                  <a:txBody>
                    <a:bodyPr/>
                    <a:lstStyle/>
                    <a:p>
                      <a:pPr algn="ctr" fontAlgn="ctr"/>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fi-FI" sz="1400" u="none" strike="noStrike" dirty="0">
                          <a:effectLst/>
                          <a:latin typeface="Tw Cen MT" panose="020B0602020104020603" pitchFamily="34" charset="0"/>
                        </a:rPr>
                        <a:t>Kecepatan Waktu menanggapi Kerusakan Alat </a:t>
                      </a:r>
                      <a:endParaRPr lang="fi-FI"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2">
                  <a:txBody>
                    <a:bodyPr/>
                    <a:lstStyle/>
                    <a:p>
                      <a:pPr algn="ctr" fontAlgn="b"/>
                      <a:r>
                        <a:rPr lang="en-US" sz="1400" u="none" strike="noStrike" dirty="0">
                          <a:effectLst/>
                          <a:latin typeface="Tw Cen MT" panose="020B0602020104020603" pitchFamily="34" charset="0"/>
                        </a:rPr>
                        <a:t>≤ 80%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b"/>
                </a:tc>
                <a:tc hMerge="1">
                  <a:txBody>
                    <a:bodyPr/>
                    <a:lstStyle/>
                    <a:p>
                      <a:endParaRPr lang="en-US"/>
                    </a:p>
                  </a:txBody>
                  <a:tcPr/>
                </a:tc>
                <a:tc>
                  <a:txBody>
                    <a:bodyPr/>
                    <a:lstStyle/>
                    <a:p>
                      <a:pPr algn="ctr" fontAlgn="ctr"/>
                      <a:r>
                        <a:rPr lang="en-US" sz="1400" b="0" i="0" u="none" strike="noStrike" dirty="0">
                          <a:solidFill>
                            <a:srgbClr val="000000"/>
                          </a:solidFill>
                          <a:effectLst/>
                          <a:latin typeface="Tw Cen MT" panose="020B0602020104020603" pitchFamily="34" charset="0"/>
                        </a:rPr>
                        <a:t>93.75%</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93.96%</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92,56%</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2"/>
                  </a:ext>
                </a:extLst>
              </a:tr>
              <a:tr h="385390">
                <a:tc>
                  <a:txBody>
                    <a:bodyPr/>
                    <a:lstStyle/>
                    <a:p>
                      <a:pPr algn="ctr" fontAlgn="ctr"/>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Ketepatan</a:t>
                      </a:r>
                      <a:r>
                        <a:rPr lang="en-US" sz="1400" u="none" strike="noStrike" dirty="0">
                          <a:effectLst/>
                          <a:latin typeface="Tw Cen MT" panose="020B0602020104020603" pitchFamily="34" charset="0"/>
                        </a:rPr>
                        <a:t> Waktu </a:t>
                      </a:r>
                      <a:r>
                        <a:rPr lang="en-US" sz="1400" u="none" strike="noStrike" dirty="0" err="1">
                          <a:effectLst/>
                          <a:latin typeface="Tw Cen MT" panose="020B0602020104020603" pitchFamily="34" charset="0"/>
                        </a:rPr>
                        <a:t>Pemeliharaan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Alat</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gridSpan="2">
                  <a:txBody>
                    <a:bodyPr/>
                    <a:lstStyle/>
                    <a:p>
                      <a:pPr algn="ctr" fontAlgn="b"/>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endParaRPr lang="en-US"/>
                    </a:p>
                  </a:txBody>
                  <a:tcP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3"/>
                  </a:ext>
                </a:extLst>
              </a:tr>
              <a:tr h="869180">
                <a:tc>
                  <a:txBody>
                    <a:bodyPr/>
                    <a:lstStyle/>
                    <a:p>
                      <a:pPr algn="ctr" fontAlgn="t"/>
                      <a:r>
                        <a:rPr lang="en-US" sz="1400" u="none" strike="noStrike" dirty="0">
                          <a:solidFill>
                            <a:schemeClr val="tx1"/>
                          </a:solidFill>
                          <a:effectLst/>
                          <a:latin typeface="Tw Cen MT" panose="020B0602020104020603" pitchFamily="34" charset="0"/>
                        </a:rPr>
                        <a:t>3.</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t"/>
                      <a:r>
                        <a:rPr lang="sv-SE" sz="1400" u="none" strike="noStrike" dirty="0">
                          <a:effectLst/>
                          <a:latin typeface="Tw Cen MT" panose="020B0602020104020603" pitchFamily="34" charset="0"/>
                        </a:rPr>
                        <a:t>Peralatan Laboratorium, Elektromedik, Alkes Lain Dan Alat Ukur Yang Digunakan Dalam Pelayanan Terkalibrasi Tepat Waktu Sesuai Ketentuan Kalibrasi</a:t>
                      </a:r>
                      <a:endParaRPr lang="sv-SE"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600" b="0" i="0" u="none" strike="noStrike" dirty="0">
                          <a:solidFill>
                            <a:srgbClr val="000000"/>
                          </a:solidFill>
                          <a:effectLst/>
                          <a:latin typeface="Tw Cen MT" panose="020B0602020104020603" pitchFamily="34" charset="0"/>
                        </a:rPr>
                        <a:t>100%</a:t>
                      </a:r>
                    </a:p>
                  </a:txBody>
                  <a:tcPr marL="0" marR="0" marT="0"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dirty="0" err="1">
                          <a:solidFill>
                            <a:srgbClr val="000000"/>
                          </a:solidFill>
                          <a:effectLst/>
                          <a:latin typeface="Tw Cen MT" panose="020B0602020104020603" pitchFamily="34" charset="0"/>
                        </a:rPr>
                        <a:t>Periode</a:t>
                      </a:r>
                      <a:r>
                        <a:rPr lang="en-US" sz="1600" b="0" i="0" u="none" strike="noStrike" dirty="0">
                          <a:solidFill>
                            <a:srgbClr val="000000"/>
                          </a:solidFill>
                          <a:effectLst/>
                          <a:latin typeface="Tw Cen MT" panose="020B0602020104020603" pitchFamily="34" charset="0"/>
                        </a:rPr>
                        <a:t> Analisa </a:t>
                      </a:r>
                      <a:r>
                        <a:rPr lang="en-US" sz="1600" b="0" i="0" u="none" strike="noStrike" dirty="0" err="1">
                          <a:solidFill>
                            <a:srgbClr val="000000"/>
                          </a:solidFill>
                          <a:effectLst/>
                          <a:latin typeface="Tw Cen MT" panose="020B0602020104020603" pitchFamily="34" charset="0"/>
                        </a:rPr>
                        <a:t>Setiap</a:t>
                      </a:r>
                      <a:r>
                        <a:rPr lang="en-US" sz="1600" b="0" i="0" u="none" strike="noStrike" dirty="0">
                          <a:solidFill>
                            <a:srgbClr val="000000"/>
                          </a:solidFill>
                          <a:effectLst/>
                          <a:latin typeface="Tw Cen MT" panose="020B0602020104020603" pitchFamily="34" charset="0"/>
                        </a:rPr>
                        <a:t> 1 </a:t>
                      </a:r>
                      <a:r>
                        <a:rPr lang="en-US" sz="1600" b="0" i="0" u="none" strike="noStrike" dirty="0" err="1">
                          <a:solidFill>
                            <a:srgbClr val="000000"/>
                          </a:solidFill>
                          <a:effectLst/>
                          <a:latin typeface="Tw Cen MT" panose="020B0602020104020603" pitchFamily="34" charset="0"/>
                        </a:rPr>
                        <a:t>tahun</a:t>
                      </a:r>
                      <a:endParaRPr lang="en-US" sz="1600" b="0" i="0" u="none" strike="noStrike" dirty="0">
                        <a:solidFill>
                          <a:srgbClr val="000000"/>
                        </a:solidFill>
                        <a:effectLst/>
                        <a:latin typeface="Tw Cen MT" panose="020B0602020104020603" pitchFamily="34" charset="0"/>
                      </a:endParaRPr>
                    </a:p>
                  </a:txBody>
                  <a:tcPr marL="0" marR="0" marT="0" marB="0" anchor="ctr"/>
                </a:tc>
                <a:tc hMerge="1">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600" b="0" i="0" u="none" strike="noStrike" dirty="0">
                        <a:solidFill>
                          <a:srgbClr val="000000"/>
                        </a:solidFill>
                        <a:effectLst/>
                        <a:latin typeface="Tw Cen MT" panose="020B0602020104020603"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600" b="0" i="0" u="none" strike="noStrike" dirty="0">
                        <a:solidFill>
                          <a:srgbClr val="000000"/>
                        </a:solidFill>
                        <a:effectLst/>
                        <a:latin typeface="Tw Cen MT" panose="020B0602020104020603"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4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50688570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C94BB3-37EA-402D-B739-F6A5F956B34D}"/>
              </a:ext>
            </a:extLst>
          </p:cNvPr>
          <p:cNvSpPr>
            <a:spLocks noGrp="1"/>
          </p:cNvSpPr>
          <p:nvPr>
            <p:ph type="sldNum" sz="quarter" idx="12"/>
          </p:nvPr>
        </p:nvSpPr>
        <p:spPr/>
        <p:txBody>
          <a:bodyPr/>
          <a:lstStyle/>
          <a:p>
            <a:fld id="{565CE74E-AB26-4998-AD42-012C4C1AD076}" type="slidenum">
              <a:rPr lang="zh-CN" altLang="en-US" smtClean="0"/>
              <a:t>82</a:t>
            </a:fld>
            <a:endParaRPr lang="zh-CN" altLang="en-US"/>
          </a:p>
        </p:txBody>
      </p:sp>
      <p:graphicFrame>
        <p:nvGraphicFramePr>
          <p:cNvPr id="3" name="Table 2">
            <a:extLst>
              <a:ext uri="{FF2B5EF4-FFF2-40B4-BE49-F238E27FC236}">
                <a16:creationId xmlns:a16="http://schemas.microsoft.com/office/drawing/2014/main" id="{BA381B90-6E00-4FC8-82C6-30AD31EF4CE1}"/>
              </a:ext>
            </a:extLst>
          </p:cNvPr>
          <p:cNvGraphicFramePr>
            <a:graphicFrameLocks noGrp="1"/>
          </p:cNvGraphicFramePr>
          <p:nvPr/>
        </p:nvGraphicFramePr>
        <p:xfrm>
          <a:off x="231736" y="778310"/>
          <a:ext cx="11728528" cy="1656185"/>
        </p:xfrm>
        <a:graphic>
          <a:graphicData uri="http://schemas.openxmlformats.org/drawingml/2006/table">
            <a:tbl>
              <a:tblPr firstRow="1" firstCol="1" bandRow="1">
                <a:tableStyleId>{9DCAF9ED-07DC-4A11-8D7F-57B35C25682E}</a:tableStyleId>
              </a:tblPr>
              <a:tblGrid>
                <a:gridCol w="338059">
                  <a:extLst>
                    <a:ext uri="{9D8B030D-6E8A-4147-A177-3AD203B41FA5}">
                      <a16:colId xmlns:a16="http://schemas.microsoft.com/office/drawing/2014/main" val="20000"/>
                    </a:ext>
                  </a:extLst>
                </a:gridCol>
                <a:gridCol w="2211243">
                  <a:extLst>
                    <a:ext uri="{9D8B030D-6E8A-4147-A177-3AD203B41FA5}">
                      <a16:colId xmlns:a16="http://schemas.microsoft.com/office/drawing/2014/main" val="20001"/>
                    </a:ext>
                  </a:extLst>
                </a:gridCol>
                <a:gridCol w="848502">
                  <a:extLst>
                    <a:ext uri="{9D8B030D-6E8A-4147-A177-3AD203B41FA5}">
                      <a16:colId xmlns:a16="http://schemas.microsoft.com/office/drawing/2014/main" val="20002"/>
                    </a:ext>
                  </a:extLst>
                </a:gridCol>
                <a:gridCol w="694227">
                  <a:extLst>
                    <a:ext uri="{9D8B030D-6E8A-4147-A177-3AD203B41FA5}">
                      <a16:colId xmlns:a16="http://schemas.microsoft.com/office/drawing/2014/main" val="20003"/>
                    </a:ext>
                  </a:extLst>
                </a:gridCol>
                <a:gridCol w="694227">
                  <a:extLst>
                    <a:ext uri="{9D8B030D-6E8A-4147-A177-3AD203B41FA5}">
                      <a16:colId xmlns:a16="http://schemas.microsoft.com/office/drawing/2014/main" val="128482283"/>
                    </a:ext>
                  </a:extLst>
                </a:gridCol>
                <a:gridCol w="694227">
                  <a:extLst>
                    <a:ext uri="{9D8B030D-6E8A-4147-A177-3AD203B41FA5}">
                      <a16:colId xmlns:a16="http://schemas.microsoft.com/office/drawing/2014/main" val="2445408103"/>
                    </a:ext>
                  </a:extLst>
                </a:gridCol>
                <a:gridCol w="694227">
                  <a:extLst>
                    <a:ext uri="{9D8B030D-6E8A-4147-A177-3AD203B41FA5}">
                      <a16:colId xmlns:a16="http://schemas.microsoft.com/office/drawing/2014/main" val="2448940580"/>
                    </a:ext>
                  </a:extLst>
                </a:gridCol>
                <a:gridCol w="694227">
                  <a:extLst>
                    <a:ext uri="{9D8B030D-6E8A-4147-A177-3AD203B41FA5}">
                      <a16:colId xmlns:a16="http://schemas.microsoft.com/office/drawing/2014/main" val="2052919953"/>
                    </a:ext>
                  </a:extLst>
                </a:gridCol>
                <a:gridCol w="694227">
                  <a:extLst>
                    <a:ext uri="{9D8B030D-6E8A-4147-A177-3AD203B41FA5}">
                      <a16:colId xmlns:a16="http://schemas.microsoft.com/office/drawing/2014/main" val="2922601171"/>
                    </a:ext>
                  </a:extLst>
                </a:gridCol>
                <a:gridCol w="694227">
                  <a:extLst>
                    <a:ext uri="{9D8B030D-6E8A-4147-A177-3AD203B41FA5}">
                      <a16:colId xmlns:a16="http://schemas.microsoft.com/office/drawing/2014/main" val="2478189263"/>
                    </a:ext>
                  </a:extLst>
                </a:gridCol>
                <a:gridCol w="694227">
                  <a:extLst>
                    <a:ext uri="{9D8B030D-6E8A-4147-A177-3AD203B41FA5}">
                      <a16:colId xmlns:a16="http://schemas.microsoft.com/office/drawing/2014/main" val="2302906412"/>
                    </a:ext>
                  </a:extLst>
                </a:gridCol>
                <a:gridCol w="694227">
                  <a:extLst>
                    <a:ext uri="{9D8B030D-6E8A-4147-A177-3AD203B41FA5}">
                      <a16:colId xmlns:a16="http://schemas.microsoft.com/office/drawing/2014/main" val="1956740252"/>
                    </a:ext>
                  </a:extLst>
                </a:gridCol>
                <a:gridCol w="694227">
                  <a:extLst>
                    <a:ext uri="{9D8B030D-6E8A-4147-A177-3AD203B41FA5}">
                      <a16:colId xmlns:a16="http://schemas.microsoft.com/office/drawing/2014/main" val="766175701"/>
                    </a:ext>
                  </a:extLst>
                </a:gridCol>
                <a:gridCol w="694227">
                  <a:extLst>
                    <a:ext uri="{9D8B030D-6E8A-4147-A177-3AD203B41FA5}">
                      <a16:colId xmlns:a16="http://schemas.microsoft.com/office/drawing/2014/main" val="1724677539"/>
                    </a:ext>
                  </a:extLst>
                </a:gridCol>
                <a:gridCol w="694227">
                  <a:extLst>
                    <a:ext uri="{9D8B030D-6E8A-4147-A177-3AD203B41FA5}">
                      <a16:colId xmlns:a16="http://schemas.microsoft.com/office/drawing/2014/main" val="631028528"/>
                    </a:ext>
                  </a:extLst>
                </a:gridCol>
              </a:tblGrid>
              <a:tr h="221208">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gridSpan="6">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6"/>
                    </a:solidFill>
                  </a:tcPr>
                </a:tc>
                <a:tc gridSpan="6">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0"/>
                  </a:ext>
                </a:extLst>
              </a:tr>
              <a:tr h="218335">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MEI</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JUN</a:t>
                      </a: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MEI</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JUN</a:t>
                      </a:r>
                    </a:p>
                  </a:txBody>
                  <a:tcPr marL="0" marR="0" marT="0" marB="0" anchor="ctr"/>
                </a:tc>
                <a:extLst>
                  <a:ext uri="{0D108BD9-81ED-4DB2-BD59-A6C34878D82A}">
                    <a16:rowId xmlns:a16="http://schemas.microsoft.com/office/drawing/2014/main" val="10001"/>
                  </a:ext>
                </a:extLst>
              </a:tr>
              <a:tr h="521418">
                <a:tc>
                  <a:txBody>
                    <a:bodyPr/>
                    <a:lstStyle/>
                    <a:p>
                      <a:pPr algn="ctr" fontAlgn="ctr"/>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Tidak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Adanya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Kejadian</a:t>
                      </a:r>
                      <a:r>
                        <a:rPr lang="en-US" sz="1400" u="none" strike="noStrike" dirty="0">
                          <a:effectLst/>
                          <a:latin typeface="Tw Cen MT" panose="020B0602020104020603" pitchFamily="34" charset="0"/>
                        </a:rPr>
                        <a:t> Linen Yang </a:t>
                      </a:r>
                      <a:r>
                        <a:rPr lang="en-US" sz="1400" u="none" strike="noStrike" dirty="0" err="1">
                          <a:effectLst/>
                          <a:latin typeface="Tw Cen MT" panose="020B0602020104020603" pitchFamily="34" charset="0"/>
                        </a:rPr>
                        <a:t>Hilang</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2"/>
                  </a:ext>
                </a:extLst>
              </a:tr>
              <a:tr h="695224">
                <a:tc>
                  <a:txBody>
                    <a:bodyPr/>
                    <a:lstStyle/>
                    <a:p>
                      <a:pPr algn="ctr" fontAlgn="ctr"/>
                      <a:r>
                        <a:rPr lang="en-US" sz="1400" u="none" strike="noStrike" dirty="0">
                          <a:effectLst/>
                          <a:latin typeface="Tw Cen MT" panose="020B0602020104020603" pitchFamily="34" charset="0"/>
                        </a:rPr>
                        <a:t>2.</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err="1">
                          <a:effectLst/>
                          <a:latin typeface="Tw Cen MT" panose="020B0602020104020603" pitchFamily="34" charset="0"/>
                        </a:rPr>
                        <a:t>Ketepatan</a:t>
                      </a:r>
                      <a:r>
                        <a:rPr lang="en-US" sz="1400" u="none" strike="noStrike" dirty="0">
                          <a:effectLst/>
                          <a:latin typeface="Tw Cen MT" panose="020B0602020104020603" pitchFamily="34" charset="0"/>
                        </a:rPr>
                        <a:t> Waktu </a:t>
                      </a:r>
                      <a:r>
                        <a:rPr lang="en-US" sz="1400" u="none" strike="noStrike" err="1">
                          <a:effectLst/>
                          <a:latin typeface="Tw Cen MT" panose="020B0602020104020603" pitchFamily="34" charset="0"/>
                        </a:rPr>
                        <a:t>Untuk</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Penyediaan</a:t>
                      </a:r>
                      <a:r>
                        <a:rPr lang="en-US" sz="1400" u="none" strike="noStrike" dirty="0">
                          <a:effectLst/>
                          <a:latin typeface="Tw Cen MT" panose="020B0602020104020603" pitchFamily="34" charset="0"/>
                        </a:rPr>
                        <a:t> Linen </a:t>
                      </a:r>
                      <a:r>
                        <a:rPr lang="en-US" sz="1400" u="none" strike="noStrike" err="1">
                          <a:effectLst/>
                          <a:latin typeface="Tw Cen MT" panose="020B0602020104020603" pitchFamily="34" charset="0"/>
                        </a:rPr>
                        <a:t>Untuk</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Ruang</a:t>
                      </a:r>
                      <a:r>
                        <a:rPr lang="en-US" sz="1400" u="none" strike="noStrike" dirty="0">
                          <a:effectLst/>
                          <a:latin typeface="Tw Cen MT" panose="020B0602020104020603" pitchFamily="34" charset="0"/>
                        </a:rPr>
                        <a:t> Rawat </a:t>
                      </a:r>
                      <a:r>
                        <a:rPr lang="en-US" sz="1400" u="none" strike="noStrike" err="1">
                          <a:effectLst/>
                          <a:latin typeface="Tw Cen MT" panose="020B0602020104020603" pitchFamily="34" charset="0"/>
                        </a:rPr>
                        <a:t>Inap</a:t>
                      </a:r>
                      <a:endParaRPr lang="en-US" sz="1400" b="0" i="0" u="none" strike="noStrike">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3"/>
                  </a:ext>
                </a:extLst>
              </a:tr>
            </a:tbl>
          </a:graphicData>
        </a:graphic>
      </p:graphicFrame>
      <p:sp>
        <p:nvSpPr>
          <p:cNvPr id="4" name="Rectangle: Diagonal Corners Rounded 3">
            <a:extLst>
              <a:ext uri="{FF2B5EF4-FFF2-40B4-BE49-F238E27FC236}">
                <a16:creationId xmlns:a16="http://schemas.microsoft.com/office/drawing/2014/main" id="{03699699-6B56-431E-9300-2AFFAE3F097F}"/>
              </a:ext>
            </a:extLst>
          </p:cNvPr>
          <p:cNvSpPr/>
          <p:nvPr/>
        </p:nvSpPr>
        <p:spPr>
          <a:xfrm>
            <a:off x="483633" y="136525"/>
            <a:ext cx="2372125" cy="414103"/>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PELAYANAN LAUNDRY</a:t>
            </a:r>
          </a:p>
        </p:txBody>
      </p:sp>
      <p:graphicFrame>
        <p:nvGraphicFramePr>
          <p:cNvPr id="5" name="Table 4">
            <a:extLst>
              <a:ext uri="{FF2B5EF4-FFF2-40B4-BE49-F238E27FC236}">
                <a16:creationId xmlns:a16="http://schemas.microsoft.com/office/drawing/2014/main" id="{7FBD22D9-7D87-42F0-869B-FEE0FE56875A}"/>
              </a:ext>
            </a:extLst>
          </p:cNvPr>
          <p:cNvGraphicFramePr>
            <a:graphicFrameLocks noGrp="1"/>
          </p:cNvGraphicFramePr>
          <p:nvPr/>
        </p:nvGraphicFramePr>
        <p:xfrm>
          <a:off x="231736" y="2600907"/>
          <a:ext cx="6316547" cy="1656185"/>
        </p:xfrm>
        <a:graphic>
          <a:graphicData uri="http://schemas.openxmlformats.org/drawingml/2006/table">
            <a:tbl>
              <a:tblPr firstRow="1" firstCol="1" bandRow="1">
                <a:tableStyleId>{9DCAF9ED-07DC-4A11-8D7F-57B35C25682E}</a:tableStyleId>
              </a:tblPr>
              <a:tblGrid>
                <a:gridCol w="282337">
                  <a:extLst>
                    <a:ext uri="{9D8B030D-6E8A-4147-A177-3AD203B41FA5}">
                      <a16:colId xmlns:a16="http://schemas.microsoft.com/office/drawing/2014/main" val="20000"/>
                    </a:ext>
                  </a:extLst>
                </a:gridCol>
                <a:gridCol w="1846770">
                  <a:extLst>
                    <a:ext uri="{9D8B030D-6E8A-4147-A177-3AD203B41FA5}">
                      <a16:colId xmlns:a16="http://schemas.microsoft.com/office/drawing/2014/main" val="20001"/>
                    </a:ext>
                  </a:extLst>
                </a:gridCol>
                <a:gridCol w="708646">
                  <a:extLst>
                    <a:ext uri="{9D8B030D-6E8A-4147-A177-3AD203B41FA5}">
                      <a16:colId xmlns:a16="http://schemas.microsoft.com/office/drawing/2014/main" val="20002"/>
                    </a:ext>
                  </a:extLst>
                </a:gridCol>
                <a:gridCol w="579799">
                  <a:extLst>
                    <a:ext uri="{9D8B030D-6E8A-4147-A177-3AD203B41FA5}">
                      <a16:colId xmlns:a16="http://schemas.microsoft.com/office/drawing/2014/main" val="20003"/>
                    </a:ext>
                  </a:extLst>
                </a:gridCol>
                <a:gridCol w="579799">
                  <a:extLst>
                    <a:ext uri="{9D8B030D-6E8A-4147-A177-3AD203B41FA5}">
                      <a16:colId xmlns:a16="http://schemas.microsoft.com/office/drawing/2014/main" val="2398855196"/>
                    </a:ext>
                  </a:extLst>
                </a:gridCol>
                <a:gridCol w="579799">
                  <a:extLst>
                    <a:ext uri="{9D8B030D-6E8A-4147-A177-3AD203B41FA5}">
                      <a16:colId xmlns:a16="http://schemas.microsoft.com/office/drawing/2014/main" val="3458118089"/>
                    </a:ext>
                  </a:extLst>
                </a:gridCol>
                <a:gridCol w="579799">
                  <a:extLst>
                    <a:ext uri="{9D8B030D-6E8A-4147-A177-3AD203B41FA5}">
                      <a16:colId xmlns:a16="http://schemas.microsoft.com/office/drawing/2014/main" val="2478189263"/>
                    </a:ext>
                  </a:extLst>
                </a:gridCol>
                <a:gridCol w="579799">
                  <a:extLst>
                    <a:ext uri="{9D8B030D-6E8A-4147-A177-3AD203B41FA5}">
                      <a16:colId xmlns:a16="http://schemas.microsoft.com/office/drawing/2014/main" val="688451124"/>
                    </a:ext>
                  </a:extLst>
                </a:gridCol>
                <a:gridCol w="579799">
                  <a:extLst>
                    <a:ext uri="{9D8B030D-6E8A-4147-A177-3AD203B41FA5}">
                      <a16:colId xmlns:a16="http://schemas.microsoft.com/office/drawing/2014/main" val="4130366198"/>
                    </a:ext>
                  </a:extLst>
                </a:gridCol>
              </a:tblGrid>
              <a:tr h="221208">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gridSpan="3">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6"/>
                    </a:solidFill>
                  </a:tcPr>
                </a:tc>
                <a:tc gridSpan="3">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0"/>
                  </a:ext>
                </a:extLst>
              </a:tr>
              <a:tr h="218335">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JUL</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AGS</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SEP</a:t>
                      </a:r>
                    </a:p>
                  </a:txBody>
                  <a:tcPr marL="0" marR="0" marT="0" marB="0" anchor="ctr"/>
                </a:tc>
                <a:tc>
                  <a:txBody>
                    <a:bodyPr/>
                    <a:lstStyle/>
                    <a:p>
                      <a:pPr algn="ctr" fontAlgn="ctr"/>
                      <a:r>
                        <a:rPr lang="en-US" sz="1400" b="1" u="none" strike="noStrike" dirty="0">
                          <a:effectLst/>
                          <a:latin typeface="Tw Cen MT" panose="020B0602020104020603" pitchFamily="34" charset="0"/>
                        </a:rPr>
                        <a:t>JUL</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AGS</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SEP</a:t>
                      </a:r>
                    </a:p>
                  </a:txBody>
                  <a:tcPr marL="0" marR="0" marT="0" marB="0" anchor="ctr"/>
                </a:tc>
                <a:extLst>
                  <a:ext uri="{0D108BD9-81ED-4DB2-BD59-A6C34878D82A}">
                    <a16:rowId xmlns:a16="http://schemas.microsoft.com/office/drawing/2014/main" val="10001"/>
                  </a:ext>
                </a:extLst>
              </a:tr>
              <a:tr h="521418">
                <a:tc>
                  <a:txBody>
                    <a:bodyPr/>
                    <a:lstStyle/>
                    <a:p>
                      <a:pPr algn="ctr" fontAlgn="ctr"/>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Tidak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Adanya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Kejadian</a:t>
                      </a:r>
                      <a:r>
                        <a:rPr lang="en-US" sz="1400" u="none" strike="noStrike" dirty="0">
                          <a:effectLst/>
                          <a:latin typeface="Tw Cen MT" panose="020B0602020104020603" pitchFamily="34" charset="0"/>
                        </a:rPr>
                        <a:t> Linen Yang </a:t>
                      </a:r>
                      <a:r>
                        <a:rPr lang="en-US" sz="1400" u="none" strike="noStrike" dirty="0" err="1">
                          <a:effectLst/>
                          <a:latin typeface="Tw Cen MT" panose="020B0602020104020603" pitchFamily="34" charset="0"/>
                        </a:rPr>
                        <a:t>Hilang</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2"/>
                  </a:ext>
                </a:extLst>
              </a:tr>
              <a:tr h="695224">
                <a:tc>
                  <a:txBody>
                    <a:bodyPr/>
                    <a:lstStyle/>
                    <a:p>
                      <a:pPr algn="ctr" fontAlgn="ctr"/>
                      <a:r>
                        <a:rPr lang="en-US" sz="1400" u="none" strike="noStrike" dirty="0">
                          <a:effectLst/>
                          <a:latin typeface="Tw Cen MT" panose="020B0602020104020603" pitchFamily="34" charset="0"/>
                        </a:rPr>
                        <a:t>2.</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err="1">
                          <a:effectLst/>
                          <a:latin typeface="Tw Cen MT" panose="020B0602020104020603" pitchFamily="34" charset="0"/>
                        </a:rPr>
                        <a:t>Ketepatan</a:t>
                      </a:r>
                      <a:r>
                        <a:rPr lang="en-US" sz="1400" u="none" strike="noStrike" dirty="0">
                          <a:effectLst/>
                          <a:latin typeface="Tw Cen MT" panose="020B0602020104020603" pitchFamily="34" charset="0"/>
                        </a:rPr>
                        <a:t> Waktu </a:t>
                      </a:r>
                      <a:r>
                        <a:rPr lang="en-US" sz="1400" u="none" strike="noStrike" err="1">
                          <a:effectLst/>
                          <a:latin typeface="Tw Cen MT" panose="020B0602020104020603" pitchFamily="34" charset="0"/>
                        </a:rPr>
                        <a:t>Untuk</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Penyediaan</a:t>
                      </a:r>
                      <a:r>
                        <a:rPr lang="en-US" sz="1400" u="none" strike="noStrike" dirty="0">
                          <a:effectLst/>
                          <a:latin typeface="Tw Cen MT" panose="020B0602020104020603" pitchFamily="34" charset="0"/>
                        </a:rPr>
                        <a:t> Linen </a:t>
                      </a:r>
                      <a:r>
                        <a:rPr lang="en-US" sz="1400" u="none" strike="noStrike" err="1">
                          <a:effectLst/>
                          <a:latin typeface="Tw Cen MT" panose="020B0602020104020603" pitchFamily="34" charset="0"/>
                        </a:rPr>
                        <a:t>Untuk</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Ruang</a:t>
                      </a:r>
                      <a:r>
                        <a:rPr lang="en-US" sz="1400" u="none" strike="noStrike" dirty="0">
                          <a:effectLst/>
                          <a:latin typeface="Tw Cen MT" panose="020B0602020104020603" pitchFamily="34" charset="0"/>
                        </a:rPr>
                        <a:t> Rawat </a:t>
                      </a:r>
                      <a:r>
                        <a:rPr lang="en-US" sz="1400" u="none" strike="noStrike" err="1">
                          <a:effectLst/>
                          <a:latin typeface="Tw Cen MT" panose="020B0602020104020603" pitchFamily="34" charset="0"/>
                        </a:rPr>
                        <a:t>Inap</a:t>
                      </a:r>
                      <a:endParaRPr lang="en-US" sz="1400" b="0" i="0" u="none" strike="noStrike">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1910499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B2AC90-ABB0-4097-8611-198A39C75F5A}"/>
              </a:ext>
            </a:extLst>
          </p:cNvPr>
          <p:cNvSpPr>
            <a:spLocks noGrp="1"/>
          </p:cNvSpPr>
          <p:nvPr>
            <p:ph type="sldNum" sz="quarter" idx="12"/>
          </p:nvPr>
        </p:nvSpPr>
        <p:spPr/>
        <p:txBody>
          <a:bodyPr/>
          <a:lstStyle/>
          <a:p>
            <a:fld id="{565CE74E-AB26-4998-AD42-012C4C1AD076}" type="slidenum">
              <a:rPr lang="zh-CN" altLang="en-US" smtClean="0"/>
              <a:t>83</a:t>
            </a:fld>
            <a:endParaRPr lang="zh-CN" altLang="en-US"/>
          </a:p>
        </p:txBody>
      </p:sp>
      <p:graphicFrame>
        <p:nvGraphicFramePr>
          <p:cNvPr id="3" name="Table 2">
            <a:extLst>
              <a:ext uri="{FF2B5EF4-FFF2-40B4-BE49-F238E27FC236}">
                <a16:creationId xmlns:a16="http://schemas.microsoft.com/office/drawing/2014/main" id="{B269289F-F119-4152-B1B0-79E7BEBFF394}"/>
              </a:ext>
            </a:extLst>
          </p:cNvPr>
          <p:cNvGraphicFramePr>
            <a:graphicFrameLocks noGrp="1"/>
          </p:cNvGraphicFramePr>
          <p:nvPr/>
        </p:nvGraphicFramePr>
        <p:xfrm>
          <a:off x="386535" y="941048"/>
          <a:ext cx="11323688" cy="2641193"/>
        </p:xfrm>
        <a:graphic>
          <a:graphicData uri="http://schemas.openxmlformats.org/drawingml/2006/table">
            <a:tbl>
              <a:tblPr firstRow="1" firstCol="1" bandRow="1">
                <a:tableStyleId>{93296810-A885-4BE3-A3E7-6D5BEEA58F35}</a:tableStyleId>
              </a:tblPr>
              <a:tblGrid>
                <a:gridCol w="364683">
                  <a:extLst>
                    <a:ext uri="{9D8B030D-6E8A-4147-A177-3AD203B41FA5}">
                      <a16:colId xmlns:a16="http://schemas.microsoft.com/office/drawing/2014/main" val="20000"/>
                    </a:ext>
                  </a:extLst>
                </a:gridCol>
                <a:gridCol w="2092220">
                  <a:extLst>
                    <a:ext uri="{9D8B030D-6E8A-4147-A177-3AD203B41FA5}">
                      <a16:colId xmlns:a16="http://schemas.microsoft.com/office/drawing/2014/main" val="20001"/>
                    </a:ext>
                  </a:extLst>
                </a:gridCol>
                <a:gridCol w="1087395">
                  <a:extLst>
                    <a:ext uri="{9D8B030D-6E8A-4147-A177-3AD203B41FA5}">
                      <a16:colId xmlns:a16="http://schemas.microsoft.com/office/drawing/2014/main" val="20002"/>
                    </a:ext>
                  </a:extLst>
                </a:gridCol>
                <a:gridCol w="654775">
                  <a:extLst>
                    <a:ext uri="{9D8B030D-6E8A-4147-A177-3AD203B41FA5}">
                      <a16:colId xmlns:a16="http://schemas.microsoft.com/office/drawing/2014/main" val="20003"/>
                    </a:ext>
                  </a:extLst>
                </a:gridCol>
                <a:gridCol w="654775">
                  <a:extLst>
                    <a:ext uri="{9D8B030D-6E8A-4147-A177-3AD203B41FA5}">
                      <a16:colId xmlns:a16="http://schemas.microsoft.com/office/drawing/2014/main" val="460156443"/>
                    </a:ext>
                  </a:extLst>
                </a:gridCol>
                <a:gridCol w="654775">
                  <a:extLst>
                    <a:ext uri="{9D8B030D-6E8A-4147-A177-3AD203B41FA5}">
                      <a16:colId xmlns:a16="http://schemas.microsoft.com/office/drawing/2014/main" val="3563740302"/>
                    </a:ext>
                  </a:extLst>
                </a:gridCol>
                <a:gridCol w="654775">
                  <a:extLst>
                    <a:ext uri="{9D8B030D-6E8A-4147-A177-3AD203B41FA5}">
                      <a16:colId xmlns:a16="http://schemas.microsoft.com/office/drawing/2014/main" val="1387648707"/>
                    </a:ext>
                  </a:extLst>
                </a:gridCol>
                <a:gridCol w="576865">
                  <a:extLst>
                    <a:ext uri="{9D8B030D-6E8A-4147-A177-3AD203B41FA5}">
                      <a16:colId xmlns:a16="http://schemas.microsoft.com/office/drawing/2014/main" val="2902635243"/>
                    </a:ext>
                  </a:extLst>
                </a:gridCol>
                <a:gridCol w="576865">
                  <a:extLst>
                    <a:ext uri="{9D8B030D-6E8A-4147-A177-3AD203B41FA5}">
                      <a16:colId xmlns:a16="http://schemas.microsoft.com/office/drawing/2014/main" val="4078934350"/>
                    </a:ext>
                  </a:extLst>
                </a:gridCol>
                <a:gridCol w="732685">
                  <a:extLst>
                    <a:ext uri="{9D8B030D-6E8A-4147-A177-3AD203B41FA5}">
                      <a16:colId xmlns:a16="http://schemas.microsoft.com/office/drawing/2014/main" val="3138796948"/>
                    </a:ext>
                  </a:extLst>
                </a:gridCol>
                <a:gridCol w="654775">
                  <a:extLst>
                    <a:ext uri="{9D8B030D-6E8A-4147-A177-3AD203B41FA5}">
                      <a16:colId xmlns:a16="http://schemas.microsoft.com/office/drawing/2014/main" val="2988879723"/>
                    </a:ext>
                  </a:extLst>
                </a:gridCol>
                <a:gridCol w="654775">
                  <a:extLst>
                    <a:ext uri="{9D8B030D-6E8A-4147-A177-3AD203B41FA5}">
                      <a16:colId xmlns:a16="http://schemas.microsoft.com/office/drawing/2014/main" val="2070156987"/>
                    </a:ext>
                  </a:extLst>
                </a:gridCol>
                <a:gridCol w="654775">
                  <a:extLst>
                    <a:ext uri="{9D8B030D-6E8A-4147-A177-3AD203B41FA5}">
                      <a16:colId xmlns:a16="http://schemas.microsoft.com/office/drawing/2014/main" val="1989444283"/>
                    </a:ext>
                  </a:extLst>
                </a:gridCol>
                <a:gridCol w="654775">
                  <a:extLst>
                    <a:ext uri="{9D8B030D-6E8A-4147-A177-3AD203B41FA5}">
                      <a16:colId xmlns:a16="http://schemas.microsoft.com/office/drawing/2014/main" val="139492678"/>
                    </a:ext>
                  </a:extLst>
                </a:gridCol>
                <a:gridCol w="654775">
                  <a:extLst>
                    <a:ext uri="{9D8B030D-6E8A-4147-A177-3AD203B41FA5}">
                      <a16:colId xmlns:a16="http://schemas.microsoft.com/office/drawing/2014/main" val="3009392058"/>
                    </a:ext>
                  </a:extLst>
                </a:gridCol>
              </a:tblGrid>
              <a:tr h="233578">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gridSpan="6">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gridSpan="6">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233578">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MEI</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JUN</a:t>
                      </a: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MEI</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JUN</a:t>
                      </a:r>
                    </a:p>
                  </a:txBody>
                  <a:tcPr marL="0" marR="0" marT="0" marB="0" anchor="ctr"/>
                </a:tc>
                <a:extLst>
                  <a:ext uri="{0D108BD9-81ED-4DB2-BD59-A6C34878D82A}">
                    <a16:rowId xmlns:a16="http://schemas.microsoft.com/office/drawing/2014/main" val="10001"/>
                  </a:ext>
                </a:extLst>
              </a:tr>
              <a:tr h="634197">
                <a:tc>
                  <a:txBody>
                    <a:bodyPr/>
                    <a:lstStyle/>
                    <a:p>
                      <a:pPr algn="ctr" fontAlgn="ctr"/>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just" fontAlgn="ctr"/>
                      <a:r>
                        <a:rPr lang="sv-SE" sz="1400" u="none" strike="noStrike" dirty="0">
                          <a:effectLst/>
                          <a:latin typeface="Tw Cen MT" panose="020B0602020104020603" pitchFamily="34" charset="0"/>
                        </a:rPr>
                        <a:t>Ada anggota Tim PPI yang terlatih</a:t>
                      </a:r>
                      <a:endParaRPr lang="sv-SE"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err="1">
                          <a:effectLst/>
                          <a:latin typeface="Tw Cen MT" panose="020B0602020104020603" pitchFamily="34" charset="0"/>
                        </a:rPr>
                        <a:t>Anggota</a:t>
                      </a:r>
                      <a:r>
                        <a:rPr lang="en-US" sz="1400" u="none" strike="noStrike" dirty="0">
                          <a:effectLst/>
                          <a:latin typeface="Tw Cen MT" panose="020B0602020104020603" pitchFamily="34" charset="0"/>
                        </a:rPr>
                        <a:t> Tim PPI yang </a:t>
                      </a:r>
                      <a:r>
                        <a:rPr lang="en-US" sz="1400" u="none" strike="noStrike" dirty="0" err="1">
                          <a:effectLst/>
                          <a:latin typeface="Tw Cen MT" panose="020B0602020104020603" pitchFamily="34" charset="0"/>
                        </a:rPr>
                        <a:t>terlatih</a:t>
                      </a:r>
                      <a:r>
                        <a:rPr lang="en-US" sz="1400" u="none" strike="noStrike" dirty="0">
                          <a:effectLst/>
                          <a:latin typeface="Tw Cen MT" panose="020B0602020104020603" pitchFamily="34" charset="0"/>
                        </a:rPr>
                        <a:t> 75 %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extLst>
                  <a:ext uri="{0D108BD9-81ED-4DB2-BD59-A6C34878D82A}">
                    <a16:rowId xmlns:a16="http://schemas.microsoft.com/office/drawing/2014/main" val="10002"/>
                  </a:ext>
                </a:extLst>
              </a:tr>
              <a:tr h="467157">
                <a:tc>
                  <a:txBody>
                    <a:bodyPr/>
                    <a:lstStyle/>
                    <a:p>
                      <a:pPr algn="ctr" fontAlgn="ctr"/>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just" fontAlgn="ctr"/>
                      <a:r>
                        <a:rPr lang="it-IT" sz="1400" u="none" strike="noStrike" dirty="0" err="1">
                          <a:effectLst/>
                          <a:latin typeface="Tw Cen MT" panose="020B0602020104020603" pitchFamily="34" charset="0"/>
                        </a:rPr>
                        <a:t>Tersedia</a:t>
                      </a:r>
                      <a:r>
                        <a:rPr lang="it-IT" sz="1400" u="none" strike="noStrike" dirty="0">
                          <a:effectLst/>
                          <a:latin typeface="Tw Cen MT" panose="020B0602020104020603" pitchFamily="34" charset="0"/>
                        </a:rPr>
                        <a:t> APD di </a:t>
                      </a:r>
                      <a:r>
                        <a:rPr lang="it-IT" sz="1400" u="none" strike="noStrike" dirty="0" err="1">
                          <a:effectLst/>
                          <a:latin typeface="Tw Cen MT" panose="020B0602020104020603" pitchFamily="34" charset="0"/>
                        </a:rPr>
                        <a:t>setiap</a:t>
                      </a:r>
                      <a:r>
                        <a:rPr lang="it-IT" sz="1400" u="none" strike="noStrike" dirty="0">
                          <a:effectLst/>
                          <a:latin typeface="Tw Cen MT" panose="020B0602020104020603" pitchFamily="34" charset="0"/>
                        </a:rPr>
                        <a:t> </a:t>
                      </a:r>
                      <a:r>
                        <a:rPr lang="it-IT" sz="1400" u="none" strike="noStrike" dirty="0" err="1">
                          <a:effectLst/>
                          <a:latin typeface="Tw Cen MT" panose="020B0602020104020603" pitchFamily="34" charset="0"/>
                        </a:rPr>
                        <a:t>instalasi</a:t>
                      </a:r>
                      <a:r>
                        <a:rPr lang="it-IT" sz="1400" u="none" strike="noStrike" dirty="0">
                          <a:effectLst/>
                          <a:latin typeface="Tw Cen MT" panose="020B0602020104020603" pitchFamily="34" charset="0"/>
                        </a:rPr>
                        <a:t> / </a:t>
                      </a:r>
                      <a:r>
                        <a:rPr lang="it-IT" sz="1400" u="none" strike="noStrike" dirty="0" err="1">
                          <a:effectLst/>
                          <a:latin typeface="Tw Cen MT" panose="020B0602020104020603" pitchFamily="34" charset="0"/>
                        </a:rPr>
                        <a:t>departemen</a:t>
                      </a:r>
                      <a:endParaRPr lang="it-IT"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60%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extLst>
                  <a:ext uri="{0D108BD9-81ED-4DB2-BD59-A6C34878D82A}">
                    <a16:rowId xmlns:a16="http://schemas.microsoft.com/office/drawing/2014/main" val="10003"/>
                  </a:ext>
                </a:extLst>
              </a:tr>
              <a:tr h="1056995">
                <a:tc>
                  <a:txBody>
                    <a:bodyPr/>
                    <a:lstStyle/>
                    <a:p>
                      <a:pPr algn="ctr" fontAlgn="ctr"/>
                      <a:r>
                        <a:rPr lang="en-US" sz="1400" u="none" strike="noStrike" dirty="0">
                          <a:solidFill>
                            <a:schemeClr val="tx1"/>
                          </a:solidFill>
                          <a:effectLst/>
                          <a:latin typeface="Tw Cen MT" panose="020B0602020104020603" pitchFamily="34" charset="0"/>
                        </a:rPr>
                        <a:t>3.</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Kegiatan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pencatatan</a:t>
                      </a:r>
                      <a:r>
                        <a:rPr lang="en-US" sz="1400" u="none" strike="noStrike" dirty="0">
                          <a:effectLst/>
                          <a:latin typeface="Tw Cen MT" panose="020B0602020104020603" pitchFamily="34" charset="0"/>
                        </a:rPr>
                        <a:t> dan </a:t>
                      </a:r>
                      <a:r>
                        <a:rPr lang="en-US" sz="1400" u="none" strike="noStrike" dirty="0" err="1">
                          <a:effectLst/>
                          <a:latin typeface="Tw Cen MT" panose="020B0602020104020603" pitchFamily="34" charset="0"/>
                        </a:rPr>
                        <a:t>pelaporan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infeksi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nosokomial</a:t>
                      </a:r>
                      <a:r>
                        <a:rPr lang="en-US" sz="1400" u="none" strike="noStrike" dirty="0">
                          <a:effectLst/>
                          <a:latin typeface="Tw Cen MT" panose="020B0602020104020603" pitchFamily="34" charset="0"/>
                        </a:rPr>
                        <a:t> / HAI ( Health Care Associated Infection) di RS ( Min 1 parameter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75%</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4"/>
                  </a:ext>
                </a:extLst>
              </a:tr>
            </a:tbl>
          </a:graphicData>
        </a:graphic>
      </p:graphicFrame>
      <p:sp>
        <p:nvSpPr>
          <p:cNvPr id="4" name="Rectangle: Diagonal Corners Rounded 3">
            <a:extLst>
              <a:ext uri="{FF2B5EF4-FFF2-40B4-BE49-F238E27FC236}">
                <a16:creationId xmlns:a16="http://schemas.microsoft.com/office/drawing/2014/main" id="{9C16DD34-7A4C-4F82-86E6-6EECA7B9D76E}"/>
              </a:ext>
            </a:extLst>
          </p:cNvPr>
          <p:cNvSpPr/>
          <p:nvPr/>
        </p:nvSpPr>
        <p:spPr>
          <a:xfrm>
            <a:off x="386536" y="240766"/>
            <a:ext cx="4525578" cy="452408"/>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PENCEGAHAN DAN PENGENDALIAN INFEKSI</a:t>
            </a:r>
          </a:p>
        </p:txBody>
      </p:sp>
      <p:graphicFrame>
        <p:nvGraphicFramePr>
          <p:cNvPr id="5" name="Table 4">
            <a:extLst>
              <a:ext uri="{FF2B5EF4-FFF2-40B4-BE49-F238E27FC236}">
                <a16:creationId xmlns:a16="http://schemas.microsoft.com/office/drawing/2014/main" id="{12A7D6FD-49A5-41E6-A954-2497C0ED9B96}"/>
              </a:ext>
            </a:extLst>
          </p:cNvPr>
          <p:cNvGraphicFramePr>
            <a:graphicFrameLocks noGrp="1"/>
          </p:cNvGraphicFramePr>
          <p:nvPr/>
        </p:nvGraphicFramePr>
        <p:xfrm>
          <a:off x="386535" y="3830115"/>
          <a:ext cx="7300625" cy="2641193"/>
        </p:xfrm>
        <a:graphic>
          <a:graphicData uri="http://schemas.openxmlformats.org/drawingml/2006/table">
            <a:tbl>
              <a:tblPr firstRow="1" firstCol="1" bandRow="1">
                <a:tableStyleId>{93296810-A885-4BE3-A3E7-6D5BEEA58F35}</a:tableStyleId>
              </a:tblPr>
              <a:tblGrid>
                <a:gridCol w="345468">
                  <a:extLst>
                    <a:ext uri="{9D8B030D-6E8A-4147-A177-3AD203B41FA5}">
                      <a16:colId xmlns:a16="http://schemas.microsoft.com/office/drawing/2014/main" val="20000"/>
                    </a:ext>
                  </a:extLst>
                </a:gridCol>
                <a:gridCol w="1981985">
                  <a:extLst>
                    <a:ext uri="{9D8B030D-6E8A-4147-A177-3AD203B41FA5}">
                      <a16:colId xmlns:a16="http://schemas.microsoft.com/office/drawing/2014/main" val="20001"/>
                    </a:ext>
                  </a:extLst>
                </a:gridCol>
                <a:gridCol w="1030104">
                  <a:extLst>
                    <a:ext uri="{9D8B030D-6E8A-4147-A177-3AD203B41FA5}">
                      <a16:colId xmlns:a16="http://schemas.microsoft.com/office/drawing/2014/main" val="20002"/>
                    </a:ext>
                  </a:extLst>
                </a:gridCol>
                <a:gridCol w="620275">
                  <a:extLst>
                    <a:ext uri="{9D8B030D-6E8A-4147-A177-3AD203B41FA5}">
                      <a16:colId xmlns:a16="http://schemas.microsoft.com/office/drawing/2014/main" val="20003"/>
                    </a:ext>
                  </a:extLst>
                </a:gridCol>
                <a:gridCol w="620275">
                  <a:extLst>
                    <a:ext uri="{9D8B030D-6E8A-4147-A177-3AD203B41FA5}">
                      <a16:colId xmlns:a16="http://schemas.microsoft.com/office/drawing/2014/main" val="1449577087"/>
                    </a:ext>
                  </a:extLst>
                </a:gridCol>
                <a:gridCol w="620275">
                  <a:extLst>
                    <a:ext uri="{9D8B030D-6E8A-4147-A177-3AD203B41FA5}">
                      <a16:colId xmlns:a16="http://schemas.microsoft.com/office/drawing/2014/main" val="107229997"/>
                    </a:ext>
                  </a:extLst>
                </a:gridCol>
                <a:gridCol w="694081">
                  <a:extLst>
                    <a:ext uri="{9D8B030D-6E8A-4147-A177-3AD203B41FA5}">
                      <a16:colId xmlns:a16="http://schemas.microsoft.com/office/drawing/2014/main" val="3138796948"/>
                    </a:ext>
                  </a:extLst>
                </a:gridCol>
                <a:gridCol w="694081">
                  <a:extLst>
                    <a:ext uri="{9D8B030D-6E8A-4147-A177-3AD203B41FA5}">
                      <a16:colId xmlns:a16="http://schemas.microsoft.com/office/drawing/2014/main" val="4123173800"/>
                    </a:ext>
                  </a:extLst>
                </a:gridCol>
                <a:gridCol w="694081">
                  <a:extLst>
                    <a:ext uri="{9D8B030D-6E8A-4147-A177-3AD203B41FA5}">
                      <a16:colId xmlns:a16="http://schemas.microsoft.com/office/drawing/2014/main" val="3676077644"/>
                    </a:ext>
                  </a:extLst>
                </a:gridCol>
              </a:tblGrid>
              <a:tr h="233578">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gridSpan="3">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gridSpan="3">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233578">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JUL</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AGS</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SEP</a:t>
                      </a: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JUL</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AGS</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SEP</a:t>
                      </a:r>
                    </a:p>
                  </a:txBody>
                  <a:tcPr marL="0" marR="0" marT="0" marB="0" anchor="ctr"/>
                </a:tc>
                <a:extLst>
                  <a:ext uri="{0D108BD9-81ED-4DB2-BD59-A6C34878D82A}">
                    <a16:rowId xmlns:a16="http://schemas.microsoft.com/office/drawing/2014/main" val="10001"/>
                  </a:ext>
                </a:extLst>
              </a:tr>
              <a:tr h="634197">
                <a:tc>
                  <a:txBody>
                    <a:bodyPr/>
                    <a:lstStyle/>
                    <a:p>
                      <a:pPr algn="ctr" fontAlgn="ctr"/>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just" fontAlgn="ctr"/>
                      <a:r>
                        <a:rPr lang="sv-SE" sz="1400" u="none" strike="noStrike" dirty="0">
                          <a:effectLst/>
                          <a:latin typeface="Tw Cen MT" panose="020B0602020104020603" pitchFamily="34" charset="0"/>
                        </a:rPr>
                        <a:t>Ada anggota Tim PPI yang terlatih</a:t>
                      </a:r>
                      <a:endParaRPr lang="sv-SE"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err="1">
                          <a:effectLst/>
                          <a:latin typeface="Tw Cen MT" panose="020B0602020104020603" pitchFamily="34" charset="0"/>
                        </a:rPr>
                        <a:t>Anggota</a:t>
                      </a:r>
                      <a:r>
                        <a:rPr lang="en-US" sz="1400" u="none" strike="noStrike" dirty="0">
                          <a:effectLst/>
                          <a:latin typeface="Tw Cen MT" panose="020B0602020104020603" pitchFamily="34" charset="0"/>
                        </a:rPr>
                        <a:t> Tim PPI yang </a:t>
                      </a:r>
                      <a:r>
                        <a:rPr lang="en-US" sz="1400" u="none" strike="noStrike" dirty="0" err="1">
                          <a:effectLst/>
                          <a:latin typeface="Tw Cen MT" panose="020B0602020104020603" pitchFamily="34" charset="0"/>
                        </a:rPr>
                        <a:t>terlatih</a:t>
                      </a:r>
                      <a:r>
                        <a:rPr lang="en-US" sz="1400" u="none" strike="noStrike" dirty="0">
                          <a:effectLst/>
                          <a:latin typeface="Tw Cen MT" panose="020B0602020104020603" pitchFamily="34" charset="0"/>
                        </a:rPr>
                        <a:t> 75 %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2"/>
                  </a:ext>
                </a:extLst>
              </a:tr>
              <a:tr h="467157">
                <a:tc>
                  <a:txBody>
                    <a:bodyPr/>
                    <a:lstStyle/>
                    <a:p>
                      <a:pPr algn="ctr" fontAlgn="ctr"/>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just" fontAlgn="ctr"/>
                      <a:r>
                        <a:rPr lang="it-IT" sz="1400" u="none" strike="noStrike" dirty="0" err="1">
                          <a:effectLst/>
                          <a:latin typeface="Tw Cen MT" panose="020B0602020104020603" pitchFamily="34" charset="0"/>
                        </a:rPr>
                        <a:t>Tersedia</a:t>
                      </a:r>
                      <a:r>
                        <a:rPr lang="it-IT" sz="1400" u="none" strike="noStrike" dirty="0">
                          <a:effectLst/>
                          <a:latin typeface="Tw Cen MT" panose="020B0602020104020603" pitchFamily="34" charset="0"/>
                        </a:rPr>
                        <a:t> APD di </a:t>
                      </a:r>
                      <a:r>
                        <a:rPr lang="it-IT" sz="1400" u="none" strike="noStrike" dirty="0" err="1">
                          <a:effectLst/>
                          <a:latin typeface="Tw Cen MT" panose="020B0602020104020603" pitchFamily="34" charset="0"/>
                        </a:rPr>
                        <a:t>setiap</a:t>
                      </a:r>
                      <a:r>
                        <a:rPr lang="it-IT" sz="1400" u="none" strike="noStrike" dirty="0">
                          <a:effectLst/>
                          <a:latin typeface="Tw Cen MT" panose="020B0602020104020603" pitchFamily="34" charset="0"/>
                        </a:rPr>
                        <a:t> </a:t>
                      </a:r>
                      <a:r>
                        <a:rPr lang="it-IT" sz="1400" u="none" strike="noStrike" dirty="0" err="1">
                          <a:effectLst/>
                          <a:latin typeface="Tw Cen MT" panose="020B0602020104020603" pitchFamily="34" charset="0"/>
                        </a:rPr>
                        <a:t>instalasi</a:t>
                      </a:r>
                      <a:r>
                        <a:rPr lang="it-IT" sz="1400" u="none" strike="noStrike" dirty="0">
                          <a:effectLst/>
                          <a:latin typeface="Tw Cen MT" panose="020B0602020104020603" pitchFamily="34" charset="0"/>
                        </a:rPr>
                        <a:t> / </a:t>
                      </a:r>
                      <a:r>
                        <a:rPr lang="it-IT" sz="1400" u="none" strike="noStrike" dirty="0" err="1">
                          <a:effectLst/>
                          <a:latin typeface="Tw Cen MT" panose="020B0602020104020603" pitchFamily="34" charset="0"/>
                        </a:rPr>
                        <a:t>departemen</a:t>
                      </a:r>
                      <a:endParaRPr lang="it-IT"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60%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3"/>
                  </a:ext>
                </a:extLst>
              </a:tr>
              <a:tr h="1056995">
                <a:tc>
                  <a:txBody>
                    <a:bodyPr/>
                    <a:lstStyle/>
                    <a:p>
                      <a:pPr algn="ctr" fontAlgn="ctr"/>
                      <a:r>
                        <a:rPr lang="en-US" sz="1400" u="none" strike="noStrike" dirty="0">
                          <a:solidFill>
                            <a:schemeClr val="tx1"/>
                          </a:solidFill>
                          <a:effectLst/>
                          <a:latin typeface="Tw Cen MT" panose="020B0602020104020603" pitchFamily="34" charset="0"/>
                        </a:rPr>
                        <a:t>3.</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Kegiatan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pencatatan</a:t>
                      </a:r>
                      <a:r>
                        <a:rPr lang="en-US" sz="1400" u="none" strike="noStrike" dirty="0">
                          <a:effectLst/>
                          <a:latin typeface="Tw Cen MT" panose="020B0602020104020603" pitchFamily="34" charset="0"/>
                        </a:rPr>
                        <a:t> dan </a:t>
                      </a:r>
                      <a:r>
                        <a:rPr lang="en-US" sz="1400" u="none" strike="noStrike" dirty="0" err="1">
                          <a:effectLst/>
                          <a:latin typeface="Tw Cen MT" panose="020B0602020104020603" pitchFamily="34" charset="0"/>
                        </a:rPr>
                        <a:t>pelaporan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infeksi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nosokomial</a:t>
                      </a:r>
                      <a:r>
                        <a:rPr lang="en-US" sz="1400" u="none" strike="noStrike" dirty="0">
                          <a:effectLst/>
                          <a:latin typeface="Tw Cen MT" panose="020B0602020104020603" pitchFamily="34" charset="0"/>
                        </a:rPr>
                        <a:t> / HAI ( Health Care Associated Infection) di RS ( Min 1 parameter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75%</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28969218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5"/>
          </p:nvPr>
        </p:nvSpPr>
        <p:spPr>
          <a:xfrm>
            <a:off x="6095999" y="3449579"/>
            <a:ext cx="3532910" cy="821191"/>
          </a:xfrm>
        </p:spPr>
        <p:txBody>
          <a:bodyPr>
            <a:noAutofit/>
          </a:bodyPr>
          <a:lstStyle/>
          <a:p>
            <a:r>
              <a:rPr lang="en-US" altLang="zh-CN" sz="2800" dirty="0">
                <a:latin typeface="Tw Cen MT" panose="020B0602020104020603" pitchFamily="34" charset="0"/>
                <a:sym typeface="Arial" panose="020B0604020202020204" pitchFamily="34" charset="0"/>
              </a:rPr>
              <a:t>“</a:t>
            </a:r>
            <a:r>
              <a:rPr lang="en-US" altLang="zh-CN" sz="2800" dirty="0" err="1">
                <a:latin typeface="Tw Cen MT" panose="020B0602020104020603" pitchFamily="34" charset="0"/>
                <a:sym typeface="Arial" panose="020B0604020202020204" pitchFamily="34" charset="0"/>
              </a:rPr>
              <a:t>Melayani</a:t>
            </a:r>
            <a:r>
              <a:rPr lang="en-US" altLang="zh-CN" sz="2800" dirty="0">
                <a:latin typeface="Tw Cen MT" panose="020B0602020104020603" pitchFamily="34" charset="0"/>
                <a:sym typeface="Arial" panose="020B0604020202020204" pitchFamily="34" charset="0"/>
              </a:rPr>
              <a:t> </a:t>
            </a:r>
            <a:r>
              <a:rPr lang="en-US" altLang="zh-CN" sz="2800" dirty="0" err="1">
                <a:latin typeface="Tw Cen MT" panose="020B0602020104020603" pitchFamily="34" charset="0"/>
                <a:sym typeface="Arial" panose="020B0604020202020204" pitchFamily="34" charset="0"/>
              </a:rPr>
              <a:t>lebih</a:t>
            </a:r>
            <a:r>
              <a:rPr lang="en-US" altLang="zh-CN" sz="2800" dirty="0">
                <a:latin typeface="Tw Cen MT" panose="020B0602020104020603" pitchFamily="34" charset="0"/>
                <a:sym typeface="Arial" panose="020B0604020202020204" pitchFamily="34" charset="0"/>
              </a:rPr>
              <a:t> </a:t>
            </a:r>
            <a:r>
              <a:rPr lang="en-US" altLang="zh-CN" sz="2800" dirty="0" err="1">
                <a:latin typeface="Tw Cen MT" panose="020B0602020104020603" pitchFamily="34" charset="0"/>
                <a:sym typeface="Arial" panose="020B0604020202020204" pitchFamily="34" charset="0"/>
              </a:rPr>
              <a:t>baik</a:t>
            </a:r>
            <a:r>
              <a:rPr lang="en-US" altLang="zh-CN" sz="2800" dirty="0">
                <a:latin typeface="Tw Cen MT" panose="020B0602020104020603" pitchFamily="34" charset="0"/>
                <a:sym typeface="Arial" panose="020B0604020202020204" pitchFamily="34" charset="0"/>
              </a:rPr>
              <a:t>”</a:t>
            </a:r>
          </a:p>
        </p:txBody>
      </p:sp>
      <p:sp>
        <p:nvSpPr>
          <p:cNvPr id="4" name="文本占位符 3"/>
          <p:cNvSpPr>
            <a:spLocks noGrp="1"/>
          </p:cNvSpPr>
          <p:nvPr>
            <p:ph type="body" sz="quarter" idx="14"/>
          </p:nvPr>
        </p:nvSpPr>
        <p:spPr/>
        <p:txBody>
          <a:bodyPr>
            <a:normAutofit/>
          </a:bodyPr>
          <a:lstStyle/>
          <a:p>
            <a:r>
              <a:rPr lang="en-US" altLang="zh-CN" sz="6600" dirty="0" err="1">
                <a:latin typeface="Tw Cen MT Condensed Extra Bold" panose="020B0803020202020204" pitchFamily="34" charset="0"/>
                <a:sym typeface="Arial" panose="020B0604020202020204" pitchFamily="34" charset="0"/>
              </a:rPr>
              <a:t>Terima</a:t>
            </a:r>
            <a:r>
              <a:rPr lang="en-US" altLang="zh-CN" sz="6600" dirty="0">
                <a:latin typeface="Tw Cen MT Condensed Extra Bold" panose="020B0803020202020204" pitchFamily="34" charset="0"/>
                <a:sym typeface="Arial" panose="020B0604020202020204" pitchFamily="34" charset="0"/>
              </a:rPr>
              <a:t> </a:t>
            </a:r>
            <a:r>
              <a:rPr lang="en-US" altLang="zh-CN" sz="6600" dirty="0" err="1">
                <a:latin typeface="Tw Cen MT Condensed Extra Bold" panose="020B0803020202020204" pitchFamily="34" charset="0"/>
                <a:sym typeface="Arial" panose="020B0604020202020204" pitchFamily="34" charset="0"/>
              </a:rPr>
              <a:t>kasih</a:t>
            </a:r>
            <a:endParaRPr lang="zh-CN" altLang="en-US" sz="6600" dirty="0">
              <a:latin typeface="Tw Cen MT Condensed Extra Bold" panose="020B0803020202020204" pitchFamily="34" charset="0"/>
              <a:sym typeface="Arial" panose="020B0604020202020204" pitchFamily="34" charset="0"/>
            </a:endParaRPr>
          </a:p>
        </p:txBody>
      </p:sp>
      <p:cxnSp>
        <p:nvCxnSpPr>
          <p:cNvPr id="7" name="直接连接符 6"/>
          <p:cNvCxnSpPr/>
          <p:nvPr/>
        </p:nvCxnSpPr>
        <p:spPr>
          <a:xfrm>
            <a:off x="6249509" y="3371647"/>
            <a:ext cx="103491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Placeholder 4"/>
          <p:cNvPicPr>
            <a:picLocks noGrp="1" noChangeAspect="1"/>
          </p:cNvPicPr>
          <p:nvPr>
            <p:ph type="pic" sz="quarter" idx="10"/>
          </p:nvPr>
        </p:nvPicPr>
        <p:blipFill>
          <a:blip r:embed="rId3"/>
          <a:srcRect l="43" r="43"/>
          <a:stretch>
            <a:fillRect/>
          </a:stretch>
        </p:blipFill>
        <p:spPr>
          <a:prstGeom prst="rect">
            <a:avLst/>
          </a:prstGeom>
        </p:spPr>
      </p:pic>
    </p:spTree>
    <p:extLst>
      <p:ext uri="{BB962C8B-B14F-4D97-AF65-F5344CB8AC3E}">
        <p14:creationId xmlns:p14="http://schemas.microsoft.com/office/powerpoint/2010/main" val="330781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连接符 6">
            <a:extLst>
              <a:ext uri="{FF2B5EF4-FFF2-40B4-BE49-F238E27FC236}">
                <a16:creationId xmlns:a16="http://schemas.microsoft.com/office/drawing/2014/main" id="{7A7F8D19-E8B1-49FC-9E82-8FB42E7E077F}"/>
              </a:ext>
            </a:extLst>
          </p:cNvPr>
          <p:cNvCxnSpPr>
            <a:cxnSpLocks/>
          </p:cNvCxnSpPr>
          <p:nvPr/>
        </p:nvCxnSpPr>
        <p:spPr>
          <a:xfrm>
            <a:off x="9176200" y="729037"/>
            <a:ext cx="2491086"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5" name="文本框 7">
            <a:extLst>
              <a:ext uri="{FF2B5EF4-FFF2-40B4-BE49-F238E27FC236}">
                <a16:creationId xmlns:a16="http://schemas.microsoft.com/office/drawing/2014/main" id="{EE703D16-869F-470A-A55D-5D991DF26FF3}"/>
              </a:ext>
            </a:extLst>
          </p:cNvPr>
          <p:cNvSpPr txBox="1"/>
          <p:nvPr>
            <p:custDataLst>
              <p:tags r:id="rId1"/>
            </p:custDataLst>
          </p:nvPr>
        </p:nvSpPr>
        <p:spPr>
          <a:xfrm>
            <a:off x="6395932" y="12104"/>
            <a:ext cx="5560537" cy="67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4000" b="1" dirty="0" err="1">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Realisasi</a:t>
            </a:r>
            <a:r>
              <a:rPr lang="en-US" altLang="zh-CN" sz="4000" b="1" dirty="0">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 </a:t>
            </a:r>
            <a:r>
              <a:rPr lang="en-US" altLang="zh-CN" sz="4000" b="1" dirty="0" err="1">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Pendapatan</a:t>
            </a:r>
            <a:r>
              <a:rPr lang="en-US" altLang="zh-CN" sz="4000" b="1" dirty="0">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 BLUD</a:t>
            </a:r>
          </a:p>
        </p:txBody>
      </p:sp>
      <p:graphicFrame>
        <p:nvGraphicFramePr>
          <p:cNvPr id="42" name="Chart 41">
            <a:extLst>
              <a:ext uri="{FF2B5EF4-FFF2-40B4-BE49-F238E27FC236}">
                <a16:creationId xmlns:a16="http://schemas.microsoft.com/office/drawing/2014/main" id="{F9C10BF0-7F99-48A1-94CF-D99EE3B7BF66}"/>
              </a:ext>
            </a:extLst>
          </p:cNvPr>
          <p:cNvGraphicFramePr/>
          <p:nvPr>
            <p:extLst>
              <p:ext uri="{D42A27DB-BD31-4B8C-83A1-F6EECF244321}">
                <p14:modId xmlns:p14="http://schemas.microsoft.com/office/powerpoint/2010/main" val="3178049038"/>
              </p:ext>
            </p:extLst>
          </p:nvPr>
        </p:nvGraphicFramePr>
        <p:xfrm>
          <a:off x="269824" y="1021388"/>
          <a:ext cx="11083976" cy="5517524"/>
        </p:xfrm>
        <a:graphic>
          <a:graphicData uri="http://schemas.openxmlformats.org/drawingml/2006/chart">
            <c:chart xmlns:c="http://schemas.openxmlformats.org/drawingml/2006/chart" xmlns:r="http://schemas.openxmlformats.org/officeDocument/2006/relationships" r:id="rId4"/>
          </a:graphicData>
        </a:graphic>
      </p:graphicFrame>
      <p:sp>
        <p:nvSpPr>
          <p:cNvPr id="2" name="Slide Number Placeholder 1">
            <a:extLst>
              <a:ext uri="{FF2B5EF4-FFF2-40B4-BE49-F238E27FC236}">
                <a16:creationId xmlns:a16="http://schemas.microsoft.com/office/drawing/2014/main" id="{BA5CBF17-0D42-4B8B-849F-8997CD0259D7}"/>
              </a:ext>
            </a:extLst>
          </p:cNvPr>
          <p:cNvSpPr>
            <a:spLocks noGrp="1"/>
          </p:cNvSpPr>
          <p:nvPr>
            <p:ph type="sldNum" sz="quarter" idx="12"/>
          </p:nvPr>
        </p:nvSpPr>
        <p:spPr/>
        <p:txBody>
          <a:bodyPr/>
          <a:lstStyle/>
          <a:p>
            <a:fld id="{565CE74E-AB26-4998-AD42-012C4C1AD076}" type="slidenum">
              <a:rPr lang="zh-CN" altLang="en-US" smtClean="0"/>
              <a:t>9</a:t>
            </a:fld>
            <a:endParaRPr lang="zh-CN" altLang="en-US"/>
          </a:p>
        </p:txBody>
      </p:sp>
      <p:sp>
        <p:nvSpPr>
          <p:cNvPr id="6" name="TextBox 1">
            <a:extLst>
              <a:ext uri="{FF2B5EF4-FFF2-40B4-BE49-F238E27FC236}">
                <a16:creationId xmlns:a16="http://schemas.microsoft.com/office/drawing/2014/main" id="{5FF284BE-C32E-4953-AF06-13B47ABF963F}"/>
              </a:ext>
            </a:extLst>
          </p:cNvPr>
          <p:cNvSpPr txBox="1"/>
          <p:nvPr/>
        </p:nvSpPr>
        <p:spPr>
          <a:xfrm>
            <a:off x="3081825" y="5396465"/>
            <a:ext cx="789955" cy="284318"/>
          </a:xfrm>
          <a:prstGeom prst="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90000"/>
              </a:lnSpc>
            </a:pPr>
            <a:r>
              <a:rPr lang="en-US" sz="1400" b="1" dirty="0">
                <a:solidFill>
                  <a:schemeClr val="bg1"/>
                </a:solidFill>
                <a:latin typeface="Tw Cen MT" panose="020B0602020104020603" pitchFamily="34" charset="0"/>
                <a:ea typeface="Verdana" pitchFamily="34" charset="0"/>
              </a:rPr>
              <a:t>35.33%</a:t>
            </a:r>
          </a:p>
        </p:txBody>
      </p:sp>
      <p:sp>
        <p:nvSpPr>
          <p:cNvPr id="7" name="TextBox 1">
            <a:extLst>
              <a:ext uri="{FF2B5EF4-FFF2-40B4-BE49-F238E27FC236}">
                <a16:creationId xmlns:a16="http://schemas.microsoft.com/office/drawing/2014/main" id="{5FF284BE-C32E-4953-AF06-13B47ABF963F}"/>
              </a:ext>
            </a:extLst>
          </p:cNvPr>
          <p:cNvSpPr txBox="1"/>
          <p:nvPr/>
        </p:nvSpPr>
        <p:spPr>
          <a:xfrm>
            <a:off x="4772107" y="5373006"/>
            <a:ext cx="789955" cy="307777"/>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a:buNone/>
            </a:pPr>
            <a:r>
              <a:rPr lang="en-US" sz="1400" b="1" dirty="0">
                <a:latin typeface="Tw Cen MT" panose="020B0602020104020603" pitchFamily="34" charset="0"/>
              </a:rPr>
              <a:t>68.71%</a:t>
            </a:r>
          </a:p>
        </p:txBody>
      </p:sp>
      <p:sp>
        <p:nvSpPr>
          <p:cNvPr id="8" name="TextBox 1">
            <a:extLst>
              <a:ext uri="{FF2B5EF4-FFF2-40B4-BE49-F238E27FC236}">
                <a16:creationId xmlns:a16="http://schemas.microsoft.com/office/drawing/2014/main" id="{5FF284BE-C32E-4953-AF06-13B47ABF963F}"/>
              </a:ext>
            </a:extLst>
          </p:cNvPr>
          <p:cNvSpPr txBox="1"/>
          <p:nvPr/>
        </p:nvSpPr>
        <p:spPr>
          <a:xfrm>
            <a:off x="5416834" y="4919054"/>
            <a:ext cx="789955" cy="307777"/>
          </a:xfrm>
          <a:prstGeom prst="rect">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a:buNone/>
            </a:pPr>
            <a:r>
              <a:rPr lang="en-US" sz="1400" b="1" dirty="0">
                <a:solidFill>
                  <a:schemeClr val="bg1"/>
                </a:solidFill>
                <a:latin typeface="Tw Cen MT" panose="020B0602020104020603" pitchFamily="34" charset="0"/>
              </a:rPr>
              <a:t>79.42%</a:t>
            </a:r>
          </a:p>
        </p:txBody>
      </p:sp>
      <p:sp>
        <p:nvSpPr>
          <p:cNvPr id="9" name="TextBox 1">
            <a:extLst>
              <a:ext uri="{FF2B5EF4-FFF2-40B4-BE49-F238E27FC236}">
                <a16:creationId xmlns:a16="http://schemas.microsoft.com/office/drawing/2014/main" id="{5FF284BE-C32E-4953-AF06-13B47ABF963F}"/>
              </a:ext>
            </a:extLst>
          </p:cNvPr>
          <p:cNvSpPr txBox="1"/>
          <p:nvPr/>
        </p:nvSpPr>
        <p:spPr>
          <a:xfrm>
            <a:off x="6288803" y="5396466"/>
            <a:ext cx="917909" cy="307777"/>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a:buNone/>
            </a:pPr>
            <a:r>
              <a:rPr lang="en-US" sz="1400" b="1" dirty="0">
                <a:solidFill>
                  <a:schemeClr val="bg1"/>
                </a:solidFill>
                <a:latin typeface="Tw Cen MT" panose="020B0602020104020603" pitchFamily="34" charset="0"/>
              </a:rPr>
              <a:t>101.18%</a:t>
            </a:r>
          </a:p>
        </p:txBody>
      </p:sp>
    </p:spTree>
    <p:extLst>
      <p:ext uri="{BB962C8B-B14F-4D97-AF65-F5344CB8AC3E}">
        <p14:creationId xmlns:p14="http://schemas.microsoft.com/office/powerpoint/2010/main" val="38671123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3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3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heme/theme1.xml><?xml version="1.0" encoding="utf-8"?>
<a:theme xmlns:a="http://schemas.openxmlformats.org/drawingml/2006/main" name="Office 主题">
  <a:themeElements>
    <a:clrScheme name="配色方案">
      <a:dk1>
        <a:sysClr val="windowText" lastClr="000000"/>
      </a:dk1>
      <a:lt1>
        <a:sysClr val="window" lastClr="FFFFFF"/>
      </a:lt1>
      <a:dk2>
        <a:srgbClr val="44546A"/>
      </a:dk2>
      <a:lt2>
        <a:srgbClr val="E7E6E6"/>
      </a:lt2>
      <a:accent1>
        <a:srgbClr val="2F5597"/>
      </a:accent1>
      <a:accent2>
        <a:srgbClr val="9DC3E6"/>
      </a:accent2>
      <a:accent3>
        <a:srgbClr val="D9D9D9"/>
      </a:accent3>
      <a:accent4>
        <a:srgbClr val="B5B5B5"/>
      </a:accent4>
      <a:accent5>
        <a:srgbClr val="F2F2F2"/>
      </a:accent5>
      <a:accent6>
        <a:srgbClr val="C5E0B3"/>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20208</TotalTime>
  <Words>14746</Words>
  <Application>Microsoft Office PowerPoint</Application>
  <PresentationFormat>Widescreen</PresentationFormat>
  <Paragraphs>9083</Paragraphs>
  <Slides>84</Slides>
  <Notes>64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84</vt:i4>
      </vt:variant>
    </vt:vector>
  </HeadingPairs>
  <TitlesOfParts>
    <vt:vector size="97" baseType="lpstr">
      <vt:lpstr>等线</vt:lpstr>
      <vt:lpstr>微软雅黑</vt:lpstr>
      <vt:lpstr>Arial</vt:lpstr>
      <vt:lpstr>Arial Black</vt:lpstr>
      <vt:lpstr>Calibri</vt:lpstr>
      <vt:lpstr>Calibri Light</vt:lpstr>
      <vt:lpstr>Tahoma</vt:lpstr>
      <vt:lpstr>Tw Cen MT</vt:lpstr>
      <vt:lpstr>Tw Cen MT Condensed</vt:lpstr>
      <vt:lpstr>Tw Cen MT Condensed Extra Bold</vt:lpstr>
      <vt:lpstr>Verdana</vt:lpstr>
      <vt:lpstr>汉仪旗黑-85S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uying</dc:creator>
  <cp:lastModifiedBy>PME RSJD Ska</cp:lastModifiedBy>
  <cp:revision>2144</cp:revision>
  <cp:lastPrinted>2021-10-21T02:27:26Z</cp:lastPrinted>
  <dcterms:created xsi:type="dcterms:W3CDTF">2019-08-28T08:39:00Z</dcterms:created>
  <dcterms:modified xsi:type="dcterms:W3CDTF">2021-10-21T03:03:13Z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1033-11.2.0.9052</vt:lpwstr>
  </property>
</Properties>
</file>