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10287000" cx="18288000"/>
  <p:notesSz cx="6858000" cy="9144000"/>
  <p:embeddedFontLst>
    <p:embeddedFont>
      <p:font typeface="Sansita"/>
      <p:regular r:id="rId34"/>
      <p:bold r:id="rId35"/>
      <p:italic r:id="rId36"/>
      <p:boldItalic r:id="rId37"/>
    </p:embeddedFont>
    <p:embeddedFont>
      <p:font typeface="DM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2" roundtripDataSignature="AMtx7mhCvV8Gh+wrTEhUeTTALuPrlhOx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MSans-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DM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Sansita-bold.fntdata"/><Relationship Id="rId12" Type="http://schemas.openxmlformats.org/officeDocument/2006/relationships/slide" Target="slides/slide7.xml"/><Relationship Id="rId34" Type="http://schemas.openxmlformats.org/officeDocument/2006/relationships/font" Target="fonts/Sansita-regular.fntdata"/><Relationship Id="rId15" Type="http://schemas.openxmlformats.org/officeDocument/2006/relationships/slide" Target="slides/slide10.xml"/><Relationship Id="rId37" Type="http://schemas.openxmlformats.org/officeDocument/2006/relationships/font" Target="fonts/Sansita-boldItalic.fntdata"/><Relationship Id="rId14" Type="http://schemas.openxmlformats.org/officeDocument/2006/relationships/slide" Target="slides/slide9.xml"/><Relationship Id="rId36" Type="http://schemas.openxmlformats.org/officeDocument/2006/relationships/font" Target="fonts/Sansita-italic.fntdata"/><Relationship Id="rId17" Type="http://schemas.openxmlformats.org/officeDocument/2006/relationships/slide" Target="slides/slide12.xml"/><Relationship Id="rId39" Type="http://schemas.openxmlformats.org/officeDocument/2006/relationships/font" Target="fonts/DMSans-bold.fntdata"/><Relationship Id="rId16" Type="http://schemas.openxmlformats.org/officeDocument/2006/relationships/slide" Target="slides/slide11.xml"/><Relationship Id="rId38" Type="http://schemas.openxmlformats.org/officeDocument/2006/relationships/font" Target="fonts/DM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3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8"/>
          <p:cNvSpPr/>
          <p:nvPr>
            <p:ph idx="2" type="pic"/>
          </p:nvPr>
        </p:nvSpPr>
        <p:spPr>
          <a:xfrm>
            <a:off x="1792288" y="612775"/>
            <a:ext cx="5486400" cy="4114800"/>
          </a:xfrm>
          <a:prstGeom prst="rect">
            <a:avLst/>
          </a:prstGeom>
          <a:noFill/>
          <a:ln>
            <a:noFill/>
          </a:ln>
        </p:spPr>
      </p:sp>
      <p:sp>
        <p:nvSpPr>
          <p:cNvPr id="64" name="Google Shape;64;p3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15.png"/><Relationship Id="rId8" Type="http://schemas.openxmlformats.org/officeDocument/2006/relationships/image" Target="../media/image14.png"/></Relationships>
</file>

<file path=ppt/slides/_rels/slide10.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33.png"/><Relationship Id="rId13" Type="http://schemas.openxmlformats.org/officeDocument/2006/relationships/image" Target="../media/image21.png"/><Relationship Id="rId12"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2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18.png"/><Relationship Id="rId8"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36.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43.png"/><Relationship Id="rId8"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37.png"/><Relationship Id="rId5"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2.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26.jpg"/><Relationship Id="rId7" Type="http://schemas.openxmlformats.org/officeDocument/2006/relationships/image" Target="../media/image16.jpg"/><Relationship Id="rId8"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17.png"/><Relationship Id="rId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83" name="Shape 83"/>
        <p:cNvGrpSpPr/>
        <p:nvPr/>
      </p:nvGrpSpPr>
      <p:grpSpPr>
        <a:xfrm>
          <a:off x="0" y="0"/>
          <a:ext cx="0" cy="0"/>
          <a:chOff x="0" y="0"/>
          <a:chExt cx="0" cy="0"/>
        </a:xfrm>
      </p:grpSpPr>
      <p:grpSp>
        <p:nvGrpSpPr>
          <p:cNvPr id="84" name="Google Shape;84;p1"/>
          <p:cNvGrpSpPr/>
          <p:nvPr/>
        </p:nvGrpSpPr>
        <p:grpSpPr>
          <a:xfrm rot="-2700000">
            <a:off x="11386843" y="7201845"/>
            <a:ext cx="7415398" cy="3565095"/>
            <a:chOff x="0" y="0"/>
            <a:chExt cx="660400" cy="317500"/>
          </a:xfrm>
        </p:grpSpPr>
        <p:sp>
          <p:nvSpPr>
            <p:cNvPr id="85" name="Google Shape;85;p1"/>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7" name="Google Shape;87;p1"/>
          <p:cNvCxnSpPr/>
          <p:nvPr/>
        </p:nvCxnSpPr>
        <p:spPr>
          <a:xfrm flipH="1" rot="10800000">
            <a:off x="14131544" y="7969488"/>
            <a:ext cx="5132702" cy="5185216"/>
          </a:xfrm>
          <a:prstGeom prst="straightConnector1">
            <a:avLst/>
          </a:prstGeom>
          <a:noFill/>
          <a:ln cap="flat" cmpd="sng" w="28575">
            <a:solidFill>
              <a:srgbClr val="8CA9AD"/>
            </a:solidFill>
            <a:prstDash val="solid"/>
            <a:round/>
            <a:headEnd len="sm" w="sm" type="none"/>
            <a:tailEnd len="sm" w="sm" type="none"/>
          </a:ln>
        </p:spPr>
      </p:cxnSp>
      <p:cxnSp>
        <p:nvCxnSpPr>
          <p:cNvPr id="88" name="Google Shape;88;p1"/>
          <p:cNvCxnSpPr/>
          <p:nvPr/>
        </p:nvCxnSpPr>
        <p:spPr>
          <a:xfrm flipH="1" rot="10800000">
            <a:off x="14444220" y="8329798"/>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89" name="Google Shape;89;p1"/>
          <p:cNvCxnSpPr/>
          <p:nvPr/>
        </p:nvCxnSpPr>
        <p:spPr>
          <a:xfrm flipH="1" rot="10800000">
            <a:off x="14802690" y="8681112"/>
            <a:ext cx="4867141" cy="4867141"/>
          </a:xfrm>
          <a:prstGeom prst="straightConnector1">
            <a:avLst/>
          </a:prstGeom>
          <a:noFill/>
          <a:ln cap="flat" cmpd="sng" w="28575">
            <a:solidFill>
              <a:srgbClr val="8CA9AD"/>
            </a:solidFill>
            <a:prstDash val="solid"/>
            <a:round/>
            <a:headEnd len="sm" w="sm" type="none"/>
            <a:tailEnd len="sm" w="sm" type="none"/>
          </a:ln>
        </p:spPr>
      </p:cxnSp>
      <p:sp>
        <p:nvSpPr>
          <p:cNvPr id="90" name="Google Shape;90;p1"/>
          <p:cNvSpPr txBox="1"/>
          <p:nvPr/>
        </p:nvSpPr>
        <p:spPr>
          <a:xfrm>
            <a:off x="3486377" y="2355851"/>
            <a:ext cx="11315247" cy="27876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227C9D"/>
                </a:solidFill>
                <a:latin typeface="Arial"/>
                <a:ea typeface="Arial"/>
                <a:cs typeface="Arial"/>
                <a:sym typeface="Arial"/>
              </a:rPr>
              <a:t>PENTINGNYA METADATA</a:t>
            </a:r>
            <a:endParaRPr/>
          </a:p>
        </p:txBody>
      </p:sp>
      <p:sp>
        <p:nvSpPr>
          <p:cNvPr id="91" name="Google Shape;91;p1"/>
          <p:cNvSpPr/>
          <p:nvPr/>
        </p:nvSpPr>
        <p:spPr>
          <a:xfrm rot="10800000">
            <a:off x="9525" y="6358355"/>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92" name="Google Shape;92;p1"/>
          <p:cNvSpPr/>
          <p:nvPr/>
        </p:nvSpPr>
        <p:spPr>
          <a:xfrm>
            <a:off x="1083809" y="638693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93" name="Google Shape;93;p1"/>
          <p:cNvSpPr/>
          <p:nvPr/>
        </p:nvSpPr>
        <p:spPr>
          <a:xfrm>
            <a:off x="0" y="74707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94" name="Google Shape;94;p1"/>
          <p:cNvSpPr/>
          <p:nvPr/>
        </p:nvSpPr>
        <p:spPr>
          <a:xfrm rot="10800000">
            <a:off x="0" y="85545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95" name="Google Shape;95;p1"/>
          <p:cNvSpPr/>
          <p:nvPr/>
        </p:nvSpPr>
        <p:spPr>
          <a:xfrm rot="-5400000">
            <a:off x="1083809" y="85545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96" name="Google Shape;96;p1"/>
          <p:cNvSpPr/>
          <p:nvPr/>
        </p:nvSpPr>
        <p:spPr>
          <a:xfrm rot="10800000">
            <a:off x="1083809" y="962372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97" name="Google Shape;97;p1"/>
          <p:cNvSpPr/>
          <p:nvPr/>
        </p:nvSpPr>
        <p:spPr>
          <a:xfrm rot="10800000">
            <a:off x="3321750" y="858312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98" name="Google Shape;98;p1"/>
          <p:cNvSpPr/>
          <p:nvPr/>
        </p:nvSpPr>
        <p:spPr>
          <a:xfrm>
            <a:off x="3321750" y="749931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99" name="Google Shape;99;p1"/>
          <p:cNvSpPr/>
          <p:nvPr/>
        </p:nvSpPr>
        <p:spPr>
          <a:xfrm rot="5400000">
            <a:off x="4405559" y="858312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100" name="Google Shape;100;p1"/>
          <p:cNvSpPr/>
          <p:nvPr/>
        </p:nvSpPr>
        <p:spPr>
          <a:xfrm>
            <a:off x="2237941" y="966693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101" name="Google Shape;101;p1"/>
          <p:cNvSpPr/>
          <p:nvPr/>
        </p:nvSpPr>
        <p:spPr>
          <a:xfrm>
            <a:off x="3321750" y="966693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102" name="Google Shape;102;p1"/>
          <p:cNvSpPr/>
          <p:nvPr/>
        </p:nvSpPr>
        <p:spPr>
          <a:xfrm rot="5400000">
            <a:off x="0" y="9638357"/>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103" name="Google Shape;103;p1"/>
          <p:cNvSpPr/>
          <p:nvPr/>
        </p:nvSpPr>
        <p:spPr>
          <a:xfrm rot="-5400000">
            <a:off x="15470622" y="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104" name="Google Shape;104;p1"/>
          <p:cNvSpPr/>
          <p:nvPr/>
        </p:nvSpPr>
        <p:spPr>
          <a:xfrm rot="-5400000">
            <a:off x="16554431" y="0"/>
            <a:ext cx="1083809" cy="1083809"/>
          </a:xfrm>
          <a:custGeom>
            <a:rect b="b" l="l" r="r" t="t"/>
            <a:pathLst>
              <a:path extrusionOk="0" h="1083809" w="1083809">
                <a:moveTo>
                  <a:pt x="0" y="0"/>
                </a:moveTo>
                <a:lnTo>
                  <a:pt x="1083808" y="0"/>
                </a:lnTo>
                <a:lnTo>
                  <a:pt x="1083808" y="1083809"/>
                </a:lnTo>
                <a:lnTo>
                  <a:pt x="0" y="1083809"/>
                </a:lnTo>
                <a:lnTo>
                  <a:pt x="0" y="0"/>
                </a:lnTo>
                <a:close/>
              </a:path>
            </a:pathLst>
          </a:custGeom>
          <a:blipFill rotWithShape="1">
            <a:blip r:embed="rId4">
              <a:alphaModFix/>
            </a:blip>
            <a:stretch>
              <a:fillRect b="0" l="0" r="0" t="0"/>
            </a:stretch>
          </a:blipFill>
          <a:ln>
            <a:noFill/>
          </a:ln>
        </p:spPr>
      </p:sp>
      <p:sp>
        <p:nvSpPr>
          <p:cNvPr id="105" name="Google Shape;105;p1"/>
          <p:cNvSpPr/>
          <p:nvPr/>
        </p:nvSpPr>
        <p:spPr>
          <a:xfrm rot="10800000">
            <a:off x="17638239" y="0"/>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5">
              <a:alphaModFix/>
            </a:blip>
            <a:stretch>
              <a:fillRect b="0" l="0" r="0" t="0"/>
            </a:stretch>
          </a:blipFill>
          <a:ln>
            <a:noFill/>
          </a:ln>
        </p:spPr>
      </p:sp>
      <p:sp>
        <p:nvSpPr>
          <p:cNvPr id="106" name="Google Shape;106;p1"/>
          <p:cNvSpPr/>
          <p:nvPr/>
        </p:nvSpPr>
        <p:spPr>
          <a:xfrm rot="-5400000">
            <a:off x="14386813" y="10838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107" name="Google Shape;107;p1"/>
          <p:cNvSpPr/>
          <p:nvPr/>
        </p:nvSpPr>
        <p:spPr>
          <a:xfrm rot="-5400000">
            <a:off x="15470622" y="10838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108" name="Google Shape;108;p1"/>
          <p:cNvSpPr/>
          <p:nvPr/>
        </p:nvSpPr>
        <p:spPr>
          <a:xfrm>
            <a:off x="16554431" y="2167618"/>
            <a:ext cx="1083809" cy="1083809"/>
          </a:xfrm>
          <a:custGeom>
            <a:rect b="b" l="l" r="r" t="t"/>
            <a:pathLst>
              <a:path extrusionOk="0" h="1083809" w="1083809">
                <a:moveTo>
                  <a:pt x="0" y="0"/>
                </a:moveTo>
                <a:lnTo>
                  <a:pt x="1083808" y="0"/>
                </a:lnTo>
                <a:lnTo>
                  <a:pt x="1083808" y="1083809"/>
                </a:lnTo>
                <a:lnTo>
                  <a:pt x="0" y="1083809"/>
                </a:lnTo>
                <a:lnTo>
                  <a:pt x="0" y="0"/>
                </a:lnTo>
                <a:close/>
              </a:path>
            </a:pathLst>
          </a:custGeom>
          <a:blipFill rotWithShape="1">
            <a:blip r:embed="rId5">
              <a:alphaModFix/>
            </a:blip>
            <a:stretch>
              <a:fillRect b="0" l="0" r="0" t="0"/>
            </a:stretch>
          </a:blipFill>
          <a:ln>
            <a:noFill/>
          </a:ln>
        </p:spPr>
      </p:sp>
      <p:sp>
        <p:nvSpPr>
          <p:cNvPr id="109" name="Google Shape;109;p1"/>
          <p:cNvSpPr/>
          <p:nvPr/>
        </p:nvSpPr>
        <p:spPr>
          <a:xfrm rot="5400000">
            <a:off x="17638239" y="10838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110" name="Google Shape;110;p1"/>
          <p:cNvSpPr/>
          <p:nvPr/>
        </p:nvSpPr>
        <p:spPr>
          <a:xfrm rot="-5400000">
            <a:off x="17638239" y="2167618"/>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4">
              <a:alphaModFix/>
            </a:blip>
            <a:stretch>
              <a:fillRect b="0" l="0" r="0" t="0"/>
            </a:stretch>
          </a:blipFill>
          <a:ln>
            <a:noFill/>
          </a:ln>
        </p:spPr>
      </p:sp>
      <p:sp>
        <p:nvSpPr>
          <p:cNvPr id="111" name="Google Shape;111;p1"/>
          <p:cNvSpPr/>
          <p:nvPr/>
        </p:nvSpPr>
        <p:spPr>
          <a:xfrm rot="10800000">
            <a:off x="15470622" y="4433486"/>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6">
              <a:alphaModFix/>
            </a:blip>
            <a:stretch>
              <a:fillRect b="0" l="0" r="0" t="0"/>
            </a:stretch>
          </a:blipFill>
          <a:ln>
            <a:noFill/>
          </a:ln>
        </p:spPr>
      </p:sp>
      <p:sp>
        <p:nvSpPr>
          <p:cNvPr id="112" name="Google Shape;112;p1"/>
          <p:cNvSpPr/>
          <p:nvPr/>
        </p:nvSpPr>
        <p:spPr>
          <a:xfrm rot="-5400000">
            <a:off x="16554431" y="4433486"/>
            <a:ext cx="1083809" cy="1083809"/>
          </a:xfrm>
          <a:custGeom>
            <a:rect b="b" l="l" r="r" t="t"/>
            <a:pathLst>
              <a:path extrusionOk="0" h="1083809" w="1083809">
                <a:moveTo>
                  <a:pt x="1083808" y="1083809"/>
                </a:moveTo>
                <a:lnTo>
                  <a:pt x="0" y="1083809"/>
                </a:lnTo>
                <a:lnTo>
                  <a:pt x="0" y="0"/>
                </a:lnTo>
                <a:lnTo>
                  <a:pt x="1083808" y="0"/>
                </a:lnTo>
                <a:lnTo>
                  <a:pt x="1083808" y="1083809"/>
                </a:lnTo>
                <a:close/>
              </a:path>
            </a:pathLst>
          </a:custGeom>
          <a:blipFill rotWithShape="1">
            <a:blip r:embed="rId5">
              <a:alphaModFix/>
            </a:blip>
            <a:stretch>
              <a:fillRect b="0" l="0" r="0" t="0"/>
            </a:stretch>
          </a:blipFill>
          <a:ln>
            <a:noFill/>
          </a:ln>
        </p:spPr>
      </p:sp>
      <p:grpSp>
        <p:nvGrpSpPr>
          <p:cNvPr id="113" name="Google Shape;113;p1"/>
          <p:cNvGrpSpPr/>
          <p:nvPr/>
        </p:nvGrpSpPr>
        <p:grpSpPr>
          <a:xfrm rot="2700000">
            <a:off x="-1376391" y="-3093321"/>
            <a:ext cx="7415398" cy="3565095"/>
            <a:chOff x="0" y="0"/>
            <a:chExt cx="660400" cy="317500"/>
          </a:xfrm>
        </p:grpSpPr>
        <p:sp>
          <p:nvSpPr>
            <p:cNvPr id="114" name="Google Shape;114;p1"/>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16" name="Google Shape;116;p1"/>
          <p:cNvCxnSpPr/>
          <p:nvPr/>
        </p:nvCxnSpPr>
        <p:spPr>
          <a:xfrm>
            <a:off x="-1839005" y="-2273771"/>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117" name="Google Shape;117;p1"/>
          <p:cNvCxnSpPr/>
          <p:nvPr/>
        </p:nvCxnSpPr>
        <p:spPr>
          <a:xfrm>
            <a:off x="-2052951" y="-196109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118" name="Google Shape;118;p1"/>
          <p:cNvCxnSpPr/>
          <p:nvPr/>
        </p:nvCxnSpPr>
        <p:spPr>
          <a:xfrm>
            <a:off x="-2232553" y="-160262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119" name="Google Shape;119;p1"/>
          <p:cNvCxnSpPr/>
          <p:nvPr/>
        </p:nvCxnSpPr>
        <p:spPr>
          <a:xfrm>
            <a:off x="-2359208" y="-1216357"/>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120" name="Google Shape;120;p1"/>
          <p:cNvCxnSpPr/>
          <p:nvPr/>
        </p:nvCxnSpPr>
        <p:spPr>
          <a:xfrm>
            <a:off x="-2503062" y="-776680"/>
            <a:ext cx="4347674" cy="4347674"/>
          </a:xfrm>
          <a:prstGeom prst="straightConnector1">
            <a:avLst/>
          </a:prstGeom>
          <a:noFill/>
          <a:ln cap="flat" cmpd="sng" w="28575">
            <a:solidFill>
              <a:srgbClr val="8CA9AD"/>
            </a:solidFill>
            <a:prstDash val="solid"/>
            <a:round/>
            <a:headEnd len="sm" w="sm" type="none"/>
            <a:tailEnd len="sm" w="sm" type="none"/>
          </a:ln>
        </p:spPr>
      </p:cxnSp>
      <p:cxnSp>
        <p:nvCxnSpPr>
          <p:cNvPr id="121" name="Google Shape;121;p1"/>
          <p:cNvCxnSpPr/>
          <p:nvPr/>
        </p:nvCxnSpPr>
        <p:spPr>
          <a:xfrm>
            <a:off x="-2623881" y="-332957"/>
            <a:ext cx="3963599" cy="3985594"/>
          </a:xfrm>
          <a:prstGeom prst="straightConnector1">
            <a:avLst/>
          </a:prstGeom>
          <a:noFill/>
          <a:ln cap="flat" cmpd="sng" w="28575">
            <a:solidFill>
              <a:srgbClr val="8CA9AD"/>
            </a:solidFill>
            <a:prstDash val="solid"/>
            <a:round/>
            <a:headEnd len="sm" w="sm" type="none"/>
            <a:tailEnd len="sm" w="sm" type="none"/>
          </a:ln>
        </p:spPr>
      </p:cxnSp>
      <p:cxnSp>
        <p:nvCxnSpPr>
          <p:cNvPr id="122" name="Google Shape;122;p1"/>
          <p:cNvCxnSpPr/>
          <p:nvPr/>
        </p:nvCxnSpPr>
        <p:spPr>
          <a:xfrm>
            <a:off x="-2598114" y="228677"/>
            <a:ext cx="3377485" cy="3360058"/>
          </a:xfrm>
          <a:prstGeom prst="straightConnector1">
            <a:avLst/>
          </a:prstGeom>
          <a:noFill/>
          <a:ln cap="flat" cmpd="sng" w="28575">
            <a:solidFill>
              <a:srgbClr val="8CA9AD"/>
            </a:solidFill>
            <a:prstDash val="solid"/>
            <a:round/>
            <a:headEnd len="sm" w="sm" type="none"/>
            <a:tailEnd len="sm" w="sm" type="none"/>
          </a:ln>
        </p:spPr>
      </p:cxnSp>
      <p:cxnSp>
        <p:nvCxnSpPr>
          <p:cNvPr id="123" name="Google Shape;123;p1"/>
          <p:cNvCxnSpPr/>
          <p:nvPr/>
        </p:nvCxnSpPr>
        <p:spPr>
          <a:xfrm>
            <a:off x="-2509797" y="905760"/>
            <a:ext cx="2628598" cy="2671969"/>
          </a:xfrm>
          <a:prstGeom prst="straightConnector1">
            <a:avLst/>
          </a:prstGeom>
          <a:noFill/>
          <a:ln cap="flat" cmpd="sng" w="28575">
            <a:solidFill>
              <a:srgbClr val="8CA9AD"/>
            </a:solidFill>
            <a:prstDash val="solid"/>
            <a:round/>
            <a:headEnd len="sm" w="sm" type="none"/>
            <a:tailEnd len="sm" w="sm" type="none"/>
          </a:ln>
        </p:spPr>
      </p:cxnSp>
      <p:sp>
        <p:nvSpPr>
          <p:cNvPr id="124" name="Google Shape;124;p1"/>
          <p:cNvSpPr/>
          <p:nvPr/>
        </p:nvSpPr>
        <p:spPr>
          <a:xfrm>
            <a:off x="490379" y="339534"/>
            <a:ext cx="849338" cy="1132451"/>
          </a:xfrm>
          <a:custGeom>
            <a:rect b="b" l="l" r="r" t="t"/>
            <a:pathLst>
              <a:path extrusionOk="0" h="1132451" w="849338">
                <a:moveTo>
                  <a:pt x="0" y="0"/>
                </a:moveTo>
                <a:lnTo>
                  <a:pt x="849339" y="0"/>
                </a:lnTo>
                <a:lnTo>
                  <a:pt x="849339" y="1132451"/>
                </a:lnTo>
                <a:lnTo>
                  <a:pt x="0" y="1132451"/>
                </a:lnTo>
                <a:lnTo>
                  <a:pt x="0" y="0"/>
                </a:lnTo>
                <a:close/>
              </a:path>
            </a:pathLst>
          </a:custGeom>
          <a:blipFill rotWithShape="1">
            <a:blip r:embed="rId7">
              <a:alphaModFix/>
            </a:blip>
            <a:stretch>
              <a:fillRect b="0" l="0" r="0" t="0"/>
            </a:stretch>
          </a:blipFill>
          <a:ln>
            <a:noFill/>
          </a:ln>
        </p:spPr>
      </p:sp>
      <p:sp>
        <p:nvSpPr>
          <p:cNvPr id="125" name="Google Shape;125;p1"/>
          <p:cNvSpPr/>
          <p:nvPr/>
        </p:nvSpPr>
        <p:spPr>
          <a:xfrm>
            <a:off x="1711798" y="476509"/>
            <a:ext cx="5060333" cy="920061"/>
          </a:xfrm>
          <a:custGeom>
            <a:rect b="b" l="l" r="r" t="t"/>
            <a:pathLst>
              <a:path extrusionOk="0" h="920061" w="5060333">
                <a:moveTo>
                  <a:pt x="0" y="0"/>
                </a:moveTo>
                <a:lnTo>
                  <a:pt x="5060333" y="0"/>
                </a:lnTo>
                <a:lnTo>
                  <a:pt x="5060333" y="920060"/>
                </a:lnTo>
                <a:lnTo>
                  <a:pt x="0" y="920060"/>
                </a:lnTo>
                <a:lnTo>
                  <a:pt x="0" y="0"/>
                </a:lnTo>
                <a:close/>
              </a:path>
            </a:pathLst>
          </a:custGeom>
          <a:blipFill rotWithShape="1">
            <a:blip r:embed="rId8">
              <a:alphaModFix/>
            </a:blip>
            <a:stretch>
              <a:fillRect b="0" l="0" r="0" t="0"/>
            </a:stretch>
          </a:blipFill>
          <a:ln>
            <a:noFill/>
          </a:ln>
        </p:spPr>
      </p:sp>
      <p:sp>
        <p:nvSpPr>
          <p:cNvPr id="126" name="Google Shape;126;p1"/>
          <p:cNvSpPr txBox="1"/>
          <p:nvPr/>
        </p:nvSpPr>
        <p:spPr>
          <a:xfrm>
            <a:off x="5545397" y="6899868"/>
            <a:ext cx="7197206" cy="59944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3700" u="none" cap="none" strike="noStrike">
                <a:solidFill>
                  <a:srgbClr val="227C9D"/>
                </a:solidFill>
                <a:latin typeface="Arial"/>
                <a:ea typeface="Arial"/>
                <a:cs typeface="Arial"/>
                <a:sym typeface="Arial"/>
              </a:rPr>
              <a:t>Virgania Sari, M.Si.</a:t>
            </a:r>
            <a:endParaRPr/>
          </a:p>
        </p:txBody>
      </p:sp>
      <p:sp>
        <p:nvSpPr>
          <p:cNvPr id="127" name="Google Shape;127;p1"/>
          <p:cNvSpPr txBox="1"/>
          <p:nvPr/>
        </p:nvSpPr>
        <p:spPr>
          <a:xfrm>
            <a:off x="1210591" y="5499835"/>
            <a:ext cx="16427648" cy="88709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199" u="none" cap="none" strike="noStrike">
                <a:solidFill>
                  <a:srgbClr val="227C9D"/>
                </a:solidFill>
                <a:latin typeface="Arial"/>
                <a:ea typeface="Arial"/>
                <a:cs typeface="Arial"/>
                <a:sym typeface="Arial"/>
              </a:rPr>
              <a:t>DALAM PENYELENGGARAAN STATISTIK SEKTORAL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0"/>
          <p:cNvSpPr/>
          <p:nvPr/>
        </p:nvSpPr>
        <p:spPr>
          <a:xfrm rot="10800000">
            <a:off x="9525" y="591366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378" name="Google Shape;378;p10"/>
          <p:cNvSpPr/>
          <p:nvPr/>
        </p:nvSpPr>
        <p:spPr>
          <a:xfrm>
            <a:off x="1083809" y="59422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379" name="Google Shape;379;p10"/>
          <p:cNvSpPr/>
          <p:nvPr/>
        </p:nvSpPr>
        <p:spPr>
          <a:xfrm>
            <a:off x="0" y="70260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380" name="Google Shape;380;p10"/>
          <p:cNvSpPr/>
          <p:nvPr/>
        </p:nvSpPr>
        <p:spPr>
          <a:xfrm rot="10800000">
            <a:off x="0" y="8109857"/>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381" name="Google Shape;381;p10"/>
          <p:cNvSpPr/>
          <p:nvPr/>
        </p:nvSpPr>
        <p:spPr>
          <a:xfrm rot="-5400000">
            <a:off x="1083809" y="8109857"/>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382" name="Google Shape;382;p10"/>
          <p:cNvSpPr/>
          <p:nvPr/>
        </p:nvSpPr>
        <p:spPr>
          <a:xfrm rot="10800000">
            <a:off x="1083809" y="9193666"/>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383" name="Google Shape;383;p10"/>
          <p:cNvSpPr/>
          <p:nvPr/>
        </p:nvSpPr>
        <p:spPr>
          <a:xfrm rot="10800000">
            <a:off x="3321750" y="811938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384" name="Google Shape;384;p10"/>
          <p:cNvSpPr/>
          <p:nvPr/>
        </p:nvSpPr>
        <p:spPr>
          <a:xfrm>
            <a:off x="3321750" y="703557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385" name="Google Shape;385;p10"/>
          <p:cNvSpPr/>
          <p:nvPr/>
        </p:nvSpPr>
        <p:spPr>
          <a:xfrm rot="5400000">
            <a:off x="4405559" y="811938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386" name="Google Shape;386;p10"/>
          <p:cNvSpPr/>
          <p:nvPr/>
        </p:nvSpPr>
        <p:spPr>
          <a:xfrm>
            <a:off x="2237941"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387" name="Google Shape;387;p10"/>
          <p:cNvSpPr/>
          <p:nvPr/>
        </p:nvSpPr>
        <p:spPr>
          <a:xfrm>
            <a:off x="3321750"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388" name="Google Shape;388;p10"/>
          <p:cNvSpPr/>
          <p:nvPr/>
        </p:nvSpPr>
        <p:spPr>
          <a:xfrm rot="5400000">
            <a:off x="0" y="9193666"/>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grpSp>
        <p:nvGrpSpPr>
          <p:cNvPr id="389" name="Google Shape;389;p10"/>
          <p:cNvGrpSpPr/>
          <p:nvPr/>
        </p:nvGrpSpPr>
        <p:grpSpPr>
          <a:xfrm>
            <a:off x="13133734" y="5475036"/>
            <a:ext cx="8837380" cy="8845601"/>
            <a:chOff x="13508" y="0"/>
            <a:chExt cx="11783172" cy="11794135"/>
          </a:xfrm>
        </p:grpSpPr>
        <p:grpSp>
          <p:nvGrpSpPr>
            <p:cNvPr id="390" name="Google Shape;390;p10"/>
            <p:cNvGrpSpPr/>
            <p:nvPr/>
          </p:nvGrpSpPr>
          <p:grpSpPr>
            <a:xfrm rot="2700000">
              <a:off x="1676828" y="2799524"/>
              <a:ext cx="9887197" cy="4753460"/>
              <a:chOff x="0" y="0"/>
              <a:chExt cx="660400" cy="317500"/>
            </a:xfrm>
          </p:grpSpPr>
          <p:sp>
            <p:nvSpPr>
              <p:cNvPr id="391" name="Google Shape;391;p10"/>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0"/>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93" name="Google Shape;393;p10"/>
            <p:cNvCxnSpPr/>
            <p:nvPr/>
          </p:nvCxnSpPr>
          <p:spPr>
            <a:xfrm>
              <a:off x="1060010" y="3892256"/>
              <a:ext cx="6913622" cy="6843603"/>
            </a:xfrm>
            <a:prstGeom prst="straightConnector1">
              <a:avLst/>
            </a:prstGeom>
            <a:noFill/>
            <a:ln cap="flat" cmpd="sng" w="38100">
              <a:solidFill>
                <a:srgbClr val="8CA9AD"/>
              </a:solidFill>
              <a:prstDash val="solid"/>
              <a:round/>
              <a:headEnd len="sm" w="sm" type="none"/>
              <a:tailEnd len="sm" w="sm" type="none"/>
            </a:ln>
          </p:spPr>
        </p:cxnSp>
        <p:cxnSp>
          <p:nvCxnSpPr>
            <p:cNvPr id="394" name="Google Shape;394;p10"/>
            <p:cNvCxnSpPr/>
            <p:nvPr/>
          </p:nvCxnSpPr>
          <p:spPr>
            <a:xfrm>
              <a:off x="774748" y="4309159"/>
              <a:ext cx="6718471" cy="6718471"/>
            </a:xfrm>
            <a:prstGeom prst="straightConnector1">
              <a:avLst/>
            </a:prstGeom>
            <a:noFill/>
            <a:ln cap="flat" cmpd="sng" w="38100">
              <a:solidFill>
                <a:srgbClr val="8CA9AD"/>
              </a:solidFill>
              <a:prstDash val="solid"/>
              <a:round/>
              <a:headEnd len="sm" w="sm" type="none"/>
              <a:tailEnd len="sm" w="sm" type="none"/>
            </a:ln>
          </p:spPr>
        </p:cxnSp>
        <p:cxnSp>
          <p:nvCxnSpPr>
            <p:cNvPr id="395" name="Google Shape;395;p10"/>
            <p:cNvCxnSpPr/>
            <p:nvPr/>
          </p:nvCxnSpPr>
          <p:spPr>
            <a:xfrm>
              <a:off x="535279" y="4787119"/>
              <a:ext cx="6489522" cy="6489522"/>
            </a:xfrm>
            <a:prstGeom prst="straightConnector1">
              <a:avLst/>
            </a:prstGeom>
            <a:noFill/>
            <a:ln cap="flat" cmpd="sng" w="38100">
              <a:solidFill>
                <a:srgbClr val="8CA9AD"/>
              </a:solidFill>
              <a:prstDash val="solid"/>
              <a:round/>
              <a:headEnd len="sm" w="sm" type="none"/>
              <a:tailEnd len="sm" w="sm" type="none"/>
            </a:ln>
          </p:spPr>
        </p:cxnSp>
        <p:cxnSp>
          <p:nvCxnSpPr>
            <p:cNvPr id="396" name="Google Shape;396;p10"/>
            <p:cNvCxnSpPr/>
            <p:nvPr/>
          </p:nvCxnSpPr>
          <p:spPr>
            <a:xfrm>
              <a:off x="366406" y="5302142"/>
              <a:ext cx="6254021" cy="6254021"/>
            </a:xfrm>
            <a:prstGeom prst="straightConnector1">
              <a:avLst/>
            </a:prstGeom>
            <a:noFill/>
            <a:ln cap="flat" cmpd="sng" w="38100">
              <a:solidFill>
                <a:srgbClr val="8CA9AD"/>
              </a:solidFill>
              <a:prstDash val="solid"/>
              <a:round/>
              <a:headEnd len="sm" w="sm" type="none"/>
              <a:tailEnd len="sm" w="sm" type="none"/>
            </a:ln>
          </p:spPr>
        </p:cxnSp>
        <p:cxnSp>
          <p:nvCxnSpPr>
            <p:cNvPr id="397" name="Google Shape;397;p10"/>
            <p:cNvCxnSpPr/>
            <p:nvPr/>
          </p:nvCxnSpPr>
          <p:spPr>
            <a:xfrm>
              <a:off x="174601" y="5888378"/>
              <a:ext cx="5796899" cy="5796899"/>
            </a:xfrm>
            <a:prstGeom prst="straightConnector1">
              <a:avLst/>
            </a:prstGeom>
            <a:noFill/>
            <a:ln cap="flat" cmpd="sng" w="38100">
              <a:solidFill>
                <a:srgbClr val="8CA9AD"/>
              </a:solidFill>
              <a:prstDash val="solid"/>
              <a:round/>
              <a:headEnd len="sm" w="sm" type="none"/>
              <a:tailEnd len="sm" w="sm" type="none"/>
            </a:ln>
          </p:spPr>
        </p:cxnSp>
        <p:cxnSp>
          <p:nvCxnSpPr>
            <p:cNvPr id="398" name="Google Shape;398;p10"/>
            <p:cNvCxnSpPr/>
            <p:nvPr/>
          </p:nvCxnSpPr>
          <p:spPr>
            <a:xfrm>
              <a:off x="13508" y="6480010"/>
              <a:ext cx="5284799" cy="5314125"/>
            </a:xfrm>
            <a:prstGeom prst="straightConnector1">
              <a:avLst/>
            </a:prstGeom>
            <a:noFill/>
            <a:ln cap="flat" cmpd="sng" w="38100">
              <a:solidFill>
                <a:srgbClr val="8CA9AD"/>
              </a:solidFill>
              <a:prstDash val="solid"/>
              <a:round/>
              <a:headEnd len="sm" w="sm" type="none"/>
              <a:tailEnd len="sm" w="sm" type="none"/>
            </a:ln>
          </p:spPr>
        </p:cxnSp>
        <p:cxnSp>
          <p:nvCxnSpPr>
            <p:cNvPr id="399" name="Google Shape;399;p10"/>
            <p:cNvCxnSpPr/>
            <p:nvPr/>
          </p:nvCxnSpPr>
          <p:spPr>
            <a:xfrm>
              <a:off x="47865" y="7228854"/>
              <a:ext cx="4503313" cy="4480077"/>
            </a:xfrm>
            <a:prstGeom prst="straightConnector1">
              <a:avLst/>
            </a:prstGeom>
            <a:noFill/>
            <a:ln cap="flat" cmpd="sng" w="38100">
              <a:solidFill>
                <a:srgbClr val="8CA9AD"/>
              </a:solidFill>
              <a:prstDash val="solid"/>
              <a:round/>
              <a:headEnd len="sm" w="sm" type="none"/>
              <a:tailEnd len="sm" w="sm" type="none"/>
            </a:ln>
          </p:spPr>
        </p:cxnSp>
        <p:cxnSp>
          <p:nvCxnSpPr>
            <p:cNvPr id="400" name="Google Shape;400;p10"/>
            <p:cNvCxnSpPr/>
            <p:nvPr/>
          </p:nvCxnSpPr>
          <p:spPr>
            <a:xfrm>
              <a:off x="165620" y="8131631"/>
              <a:ext cx="3504797" cy="3562626"/>
            </a:xfrm>
            <a:prstGeom prst="straightConnector1">
              <a:avLst/>
            </a:prstGeom>
            <a:noFill/>
            <a:ln cap="flat" cmpd="sng" w="38100">
              <a:solidFill>
                <a:srgbClr val="8CA9AD"/>
              </a:solidFill>
              <a:prstDash val="solid"/>
              <a:round/>
              <a:headEnd len="sm" w="sm" type="none"/>
              <a:tailEnd len="sm" w="sm" type="none"/>
            </a:ln>
          </p:spPr>
        </p:cxnSp>
        <p:cxnSp>
          <p:nvCxnSpPr>
            <p:cNvPr id="401" name="Google Shape;401;p10"/>
            <p:cNvCxnSpPr/>
            <p:nvPr/>
          </p:nvCxnSpPr>
          <p:spPr>
            <a:xfrm>
              <a:off x="676661" y="9346264"/>
              <a:ext cx="1790115" cy="1790115"/>
            </a:xfrm>
            <a:prstGeom prst="straightConnector1">
              <a:avLst/>
            </a:prstGeom>
            <a:noFill/>
            <a:ln cap="flat" cmpd="sng" w="38100">
              <a:solidFill>
                <a:srgbClr val="8CA9AD"/>
              </a:solidFill>
              <a:prstDash val="solid"/>
              <a:round/>
              <a:headEnd len="sm" w="sm" type="none"/>
              <a:tailEnd len="sm" w="sm" type="none"/>
            </a:ln>
          </p:spPr>
        </p:cxnSp>
      </p:grpSp>
      <p:grpSp>
        <p:nvGrpSpPr>
          <p:cNvPr id="402" name="Google Shape;402;p10"/>
          <p:cNvGrpSpPr/>
          <p:nvPr/>
        </p:nvGrpSpPr>
        <p:grpSpPr>
          <a:xfrm>
            <a:off x="2167618" y="2798709"/>
            <a:ext cx="6046286" cy="1027869"/>
            <a:chOff x="0" y="0"/>
            <a:chExt cx="1592438" cy="270714"/>
          </a:xfrm>
        </p:grpSpPr>
        <p:sp>
          <p:nvSpPr>
            <p:cNvPr id="403" name="Google Shape;403;p10"/>
            <p:cNvSpPr/>
            <p:nvPr/>
          </p:nvSpPr>
          <p:spPr>
            <a:xfrm>
              <a:off x="0" y="0"/>
              <a:ext cx="1592438" cy="270714"/>
            </a:xfrm>
            <a:custGeom>
              <a:rect b="b" l="l" r="r" t="t"/>
              <a:pathLst>
                <a:path extrusionOk="0" h="270714" w="1592438">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FE6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0"/>
            <p:cNvSpPr txBox="1"/>
            <p:nvPr/>
          </p:nvSpPr>
          <p:spPr>
            <a:xfrm>
              <a:off x="0" y="19050"/>
              <a:ext cx="1592438" cy="251664"/>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5" name="Google Shape;405;p10"/>
          <p:cNvGrpSpPr/>
          <p:nvPr/>
        </p:nvGrpSpPr>
        <p:grpSpPr>
          <a:xfrm>
            <a:off x="2167618" y="4629566"/>
            <a:ext cx="6046286" cy="1027869"/>
            <a:chOff x="0" y="0"/>
            <a:chExt cx="1592438" cy="270714"/>
          </a:xfrm>
        </p:grpSpPr>
        <p:sp>
          <p:nvSpPr>
            <p:cNvPr id="406" name="Google Shape;406;p10"/>
            <p:cNvSpPr/>
            <p:nvPr/>
          </p:nvSpPr>
          <p:spPr>
            <a:xfrm>
              <a:off x="0" y="0"/>
              <a:ext cx="1592438" cy="270714"/>
            </a:xfrm>
            <a:custGeom>
              <a:rect b="b" l="l" r="r" t="t"/>
              <a:pathLst>
                <a:path extrusionOk="0" h="270714" w="1592438">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FFCB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0"/>
            <p:cNvSpPr txBox="1"/>
            <p:nvPr/>
          </p:nvSpPr>
          <p:spPr>
            <a:xfrm>
              <a:off x="0" y="19050"/>
              <a:ext cx="1592438" cy="251664"/>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8" name="Google Shape;408;p10"/>
          <p:cNvGrpSpPr/>
          <p:nvPr/>
        </p:nvGrpSpPr>
        <p:grpSpPr>
          <a:xfrm>
            <a:off x="2167618" y="6139589"/>
            <a:ext cx="6046286" cy="1027869"/>
            <a:chOff x="0" y="0"/>
            <a:chExt cx="1592438" cy="270714"/>
          </a:xfrm>
        </p:grpSpPr>
        <p:sp>
          <p:nvSpPr>
            <p:cNvPr id="409" name="Google Shape;409;p10"/>
            <p:cNvSpPr/>
            <p:nvPr/>
          </p:nvSpPr>
          <p:spPr>
            <a:xfrm>
              <a:off x="0" y="0"/>
              <a:ext cx="1592438" cy="270714"/>
            </a:xfrm>
            <a:custGeom>
              <a:rect b="b" l="l" r="r" t="t"/>
              <a:pathLst>
                <a:path extrusionOk="0" h="270714" w="1592438">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48CF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0"/>
            <p:cNvSpPr txBox="1"/>
            <p:nvPr/>
          </p:nvSpPr>
          <p:spPr>
            <a:xfrm>
              <a:off x="0" y="19050"/>
              <a:ext cx="1592438" cy="251664"/>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11" name="Google Shape;411;p10"/>
          <p:cNvCxnSpPr/>
          <p:nvPr/>
        </p:nvCxnSpPr>
        <p:spPr>
          <a:xfrm>
            <a:off x="7859082" y="3274544"/>
            <a:ext cx="5586236" cy="19050"/>
          </a:xfrm>
          <a:prstGeom prst="straightConnector1">
            <a:avLst/>
          </a:prstGeom>
          <a:noFill/>
          <a:ln cap="flat" cmpd="sng" w="38100">
            <a:solidFill>
              <a:srgbClr val="8CA9AD"/>
            </a:solidFill>
            <a:prstDash val="dash"/>
            <a:round/>
            <a:headEnd len="sm" w="sm" type="none"/>
            <a:tailEnd len="sm" w="sm" type="none"/>
          </a:ln>
        </p:spPr>
      </p:cxnSp>
      <p:cxnSp>
        <p:nvCxnSpPr>
          <p:cNvPr id="412" name="Google Shape;412;p10"/>
          <p:cNvCxnSpPr/>
          <p:nvPr/>
        </p:nvCxnSpPr>
        <p:spPr>
          <a:xfrm>
            <a:off x="7858952" y="5082288"/>
            <a:ext cx="5586236" cy="19050"/>
          </a:xfrm>
          <a:prstGeom prst="straightConnector1">
            <a:avLst/>
          </a:prstGeom>
          <a:noFill/>
          <a:ln cap="flat" cmpd="sng" w="38100">
            <a:solidFill>
              <a:srgbClr val="8CA9AD"/>
            </a:solidFill>
            <a:prstDash val="dash"/>
            <a:round/>
            <a:headEnd len="sm" w="sm" type="none"/>
            <a:tailEnd len="sm" w="sm" type="none"/>
          </a:ln>
        </p:spPr>
      </p:cxnSp>
      <p:cxnSp>
        <p:nvCxnSpPr>
          <p:cNvPr id="413" name="Google Shape;413;p10"/>
          <p:cNvCxnSpPr/>
          <p:nvPr/>
        </p:nvCxnSpPr>
        <p:spPr>
          <a:xfrm>
            <a:off x="7859017" y="6672573"/>
            <a:ext cx="5586236" cy="19050"/>
          </a:xfrm>
          <a:prstGeom prst="straightConnector1">
            <a:avLst/>
          </a:prstGeom>
          <a:noFill/>
          <a:ln cap="flat" cmpd="sng" w="38100">
            <a:solidFill>
              <a:srgbClr val="8CA9AD"/>
            </a:solidFill>
            <a:prstDash val="dash"/>
            <a:round/>
            <a:headEnd len="sm" w="sm" type="none"/>
            <a:tailEnd len="sm" w="sm" type="none"/>
          </a:ln>
        </p:spPr>
      </p:cxnSp>
      <p:sp>
        <p:nvSpPr>
          <p:cNvPr id="414" name="Google Shape;414;p10"/>
          <p:cNvSpPr/>
          <p:nvPr/>
        </p:nvSpPr>
        <p:spPr>
          <a:xfrm>
            <a:off x="13445318" y="2433719"/>
            <a:ext cx="2061228" cy="1083164"/>
          </a:xfrm>
          <a:custGeom>
            <a:rect b="b" l="l" r="r" t="t"/>
            <a:pathLst>
              <a:path extrusionOk="0" h="1083164" w="2061228">
                <a:moveTo>
                  <a:pt x="0" y="0"/>
                </a:moveTo>
                <a:lnTo>
                  <a:pt x="2061228" y="0"/>
                </a:lnTo>
                <a:lnTo>
                  <a:pt x="2061228" y="1083163"/>
                </a:lnTo>
                <a:lnTo>
                  <a:pt x="0" y="1083163"/>
                </a:lnTo>
                <a:lnTo>
                  <a:pt x="0" y="0"/>
                </a:lnTo>
                <a:close/>
              </a:path>
            </a:pathLst>
          </a:custGeom>
          <a:blipFill rotWithShape="1">
            <a:blip r:embed="rId7">
              <a:alphaModFix/>
            </a:blip>
            <a:stretch>
              <a:fillRect b="0" l="0" r="0" t="0"/>
            </a:stretch>
          </a:blipFill>
          <a:ln>
            <a:noFill/>
          </a:ln>
        </p:spPr>
      </p:sp>
      <p:sp>
        <p:nvSpPr>
          <p:cNvPr id="415" name="Google Shape;415;p10"/>
          <p:cNvSpPr/>
          <p:nvPr/>
        </p:nvSpPr>
        <p:spPr>
          <a:xfrm>
            <a:off x="11360695" y="3755067"/>
            <a:ext cx="1882410" cy="1719969"/>
          </a:xfrm>
          <a:custGeom>
            <a:rect b="b" l="l" r="r" t="t"/>
            <a:pathLst>
              <a:path extrusionOk="0" h="1719969" w="1882410">
                <a:moveTo>
                  <a:pt x="0" y="0"/>
                </a:moveTo>
                <a:lnTo>
                  <a:pt x="1882410" y="0"/>
                </a:lnTo>
                <a:lnTo>
                  <a:pt x="1882410" y="1719969"/>
                </a:lnTo>
                <a:lnTo>
                  <a:pt x="0" y="1719969"/>
                </a:lnTo>
                <a:lnTo>
                  <a:pt x="0" y="0"/>
                </a:lnTo>
                <a:close/>
              </a:path>
            </a:pathLst>
          </a:custGeom>
          <a:blipFill rotWithShape="1">
            <a:blip r:embed="rId8">
              <a:alphaModFix/>
            </a:blip>
            <a:stretch>
              <a:fillRect b="0" l="0" r="0" t="0"/>
            </a:stretch>
          </a:blipFill>
          <a:ln>
            <a:noFill/>
          </a:ln>
        </p:spPr>
      </p:sp>
      <p:sp>
        <p:nvSpPr>
          <p:cNvPr id="416" name="Google Shape;416;p10"/>
          <p:cNvSpPr/>
          <p:nvPr/>
        </p:nvSpPr>
        <p:spPr>
          <a:xfrm>
            <a:off x="13616703" y="3975767"/>
            <a:ext cx="1251646" cy="1579947"/>
          </a:xfrm>
          <a:custGeom>
            <a:rect b="b" l="l" r="r" t="t"/>
            <a:pathLst>
              <a:path extrusionOk="0" h="1579947" w="1251646">
                <a:moveTo>
                  <a:pt x="0" y="0"/>
                </a:moveTo>
                <a:lnTo>
                  <a:pt x="1251646" y="0"/>
                </a:lnTo>
                <a:lnTo>
                  <a:pt x="1251646" y="1579947"/>
                </a:lnTo>
                <a:lnTo>
                  <a:pt x="0" y="1579947"/>
                </a:lnTo>
                <a:lnTo>
                  <a:pt x="0" y="0"/>
                </a:lnTo>
                <a:close/>
              </a:path>
            </a:pathLst>
          </a:custGeom>
          <a:blipFill rotWithShape="1">
            <a:blip r:embed="rId9">
              <a:alphaModFix/>
            </a:blip>
            <a:stretch>
              <a:fillRect b="0" l="0" r="0" t="0"/>
            </a:stretch>
          </a:blipFill>
          <a:ln>
            <a:noFill/>
          </a:ln>
        </p:spPr>
      </p:sp>
      <p:sp>
        <p:nvSpPr>
          <p:cNvPr id="417" name="Google Shape;417;p10"/>
          <p:cNvSpPr/>
          <p:nvPr/>
        </p:nvSpPr>
        <p:spPr>
          <a:xfrm>
            <a:off x="15239824" y="4032523"/>
            <a:ext cx="1881463" cy="1466434"/>
          </a:xfrm>
          <a:custGeom>
            <a:rect b="b" l="l" r="r" t="t"/>
            <a:pathLst>
              <a:path extrusionOk="0" h="1466434" w="1881463">
                <a:moveTo>
                  <a:pt x="0" y="0"/>
                </a:moveTo>
                <a:lnTo>
                  <a:pt x="1881463" y="0"/>
                </a:lnTo>
                <a:lnTo>
                  <a:pt x="1881463" y="1466435"/>
                </a:lnTo>
                <a:lnTo>
                  <a:pt x="0" y="1466435"/>
                </a:lnTo>
                <a:lnTo>
                  <a:pt x="0" y="0"/>
                </a:lnTo>
                <a:close/>
              </a:path>
            </a:pathLst>
          </a:custGeom>
          <a:blipFill rotWithShape="1">
            <a:blip r:embed="rId10">
              <a:alphaModFix/>
            </a:blip>
            <a:stretch>
              <a:fillRect b="0" l="0" r="0" t="0"/>
            </a:stretch>
          </a:blipFill>
          <a:ln>
            <a:noFill/>
          </a:ln>
        </p:spPr>
      </p:sp>
      <p:sp>
        <p:nvSpPr>
          <p:cNvPr id="418" name="Google Shape;418;p10"/>
          <p:cNvSpPr/>
          <p:nvPr/>
        </p:nvSpPr>
        <p:spPr>
          <a:xfrm>
            <a:off x="11197211" y="5702962"/>
            <a:ext cx="2419492" cy="1242006"/>
          </a:xfrm>
          <a:custGeom>
            <a:rect b="b" l="l" r="r" t="t"/>
            <a:pathLst>
              <a:path extrusionOk="0" h="1242006" w="2419492">
                <a:moveTo>
                  <a:pt x="0" y="0"/>
                </a:moveTo>
                <a:lnTo>
                  <a:pt x="2419492" y="0"/>
                </a:lnTo>
                <a:lnTo>
                  <a:pt x="2419492" y="1242006"/>
                </a:lnTo>
                <a:lnTo>
                  <a:pt x="0" y="1242006"/>
                </a:lnTo>
                <a:lnTo>
                  <a:pt x="0" y="0"/>
                </a:lnTo>
                <a:close/>
              </a:path>
            </a:pathLst>
          </a:custGeom>
          <a:blipFill rotWithShape="1">
            <a:blip r:embed="rId11">
              <a:alphaModFix/>
            </a:blip>
            <a:stretch>
              <a:fillRect b="0" l="0" r="0" t="0"/>
            </a:stretch>
          </a:blipFill>
          <a:ln>
            <a:noFill/>
          </a:ln>
        </p:spPr>
      </p:sp>
      <p:sp>
        <p:nvSpPr>
          <p:cNvPr id="419" name="Google Shape;419;p10"/>
          <p:cNvSpPr/>
          <p:nvPr/>
        </p:nvSpPr>
        <p:spPr>
          <a:xfrm>
            <a:off x="13596751" y="5702962"/>
            <a:ext cx="1757394" cy="1464495"/>
          </a:xfrm>
          <a:custGeom>
            <a:rect b="b" l="l" r="r" t="t"/>
            <a:pathLst>
              <a:path extrusionOk="0" h="1464495" w="1757394">
                <a:moveTo>
                  <a:pt x="0" y="0"/>
                </a:moveTo>
                <a:lnTo>
                  <a:pt x="1757395" y="0"/>
                </a:lnTo>
                <a:lnTo>
                  <a:pt x="1757395" y="1464495"/>
                </a:lnTo>
                <a:lnTo>
                  <a:pt x="0" y="1464495"/>
                </a:lnTo>
                <a:lnTo>
                  <a:pt x="0" y="0"/>
                </a:lnTo>
                <a:close/>
              </a:path>
            </a:pathLst>
          </a:custGeom>
          <a:blipFill rotWithShape="1">
            <a:blip r:embed="rId12">
              <a:alphaModFix/>
            </a:blip>
            <a:stretch>
              <a:fillRect b="0" l="0" r="0" t="0"/>
            </a:stretch>
          </a:blipFill>
          <a:ln>
            <a:noFill/>
          </a:ln>
        </p:spPr>
      </p:sp>
      <p:sp>
        <p:nvSpPr>
          <p:cNvPr id="420" name="Google Shape;420;p10"/>
          <p:cNvSpPr/>
          <p:nvPr/>
        </p:nvSpPr>
        <p:spPr>
          <a:xfrm>
            <a:off x="15506546" y="5702962"/>
            <a:ext cx="1872126" cy="1113592"/>
          </a:xfrm>
          <a:custGeom>
            <a:rect b="b" l="l" r="r" t="t"/>
            <a:pathLst>
              <a:path extrusionOk="0" h="1113592" w="1872126">
                <a:moveTo>
                  <a:pt x="0" y="0"/>
                </a:moveTo>
                <a:lnTo>
                  <a:pt x="1872125" y="0"/>
                </a:lnTo>
                <a:lnTo>
                  <a:pt x="1872125" y="1113592"/>
                </a:lnTo>
                <a:lnTo>
                  <a:pt x="0" y="1113592"/>
                </a:lnTo>
                <a:lnTo>
                  <a:pt x="0" y="0"/>
                </a:lnTo>
                <a:close/>
              </a:path>
            </a:pathLst>
          </a:custGeom>
          <a:blipFill rotWithShape="1">
            <a:blip r:embed="rId13">
              <a:alphaModFix/>
            </a:blip>
            <a:stretch>
              <a:fillRect b="0" l="0" r="0" t="0"/>
            </a:stretch>
          </a:blipFill>
          <a:ln>
            <a:noFill/>
          </a:ln>
        </p:spPr>
      </p:sp>
      <p:sp>
        <p:nvSpPr>
          <p:cNvPr id="421" name="Google Shape;421;p10"/>
          <p:cNvSpPr txBox="1"/>
          <p:nvPr/>
        </p:nvSpPr>
        <p:spPr>
          <a:xfrm>
            <a:off x="1678105" y="1589042"/>
            <a:ext cx="7310264" cy="844677"/>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US" sz="5600" u="none" cap="none" strike="noStrike">
                <a:solidFill>
                  <a:srgbClr val="FE6D73"/>
                </a:solidFill>
                <a:latin typeface="Arial"/>
                <a:ea typeface="Arial"/>
                <a:cs typeface="Arial"/>
                <a:sym typeface="Arial"/>
              </a:rPr>
              <a:t>3 JENIS STATISTIK</a:t>
            </a:r>
            <a:endParaRPr/>
          </a:p>
        </p:txBody>
      </p:sp>
      <p:sp>
        <p:nvSpPr>
          <p:cNvPr id="422" name="Google Shape;422;p10"/>
          <p:cNvSpPr txBox="1"/>
          <p:nvPr/>
        </p:nvSpPr>
        <p:spPr>
          <a:xfrm>
            <a:off x="3069737" y="2882045"/>
            <a:ext cx="4242048" cy="795021"/>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US" sz="4699" u="none" cap="none" strike="noStrike">
                <a:solidFill>
                  <a:srgbClr val="000000"/>
                </a:solidFill>
                <a:latin typeface="Arial"/>
                <a:ea typeface="Arial"/>
                <a:cs typeface="Arial"/>
                <a:sym typeface="Arial"/>
              </a:rPr>
              <a:t>Statistik Dasar</a:t>
            </a:r>
            <a:endParaRPr/>
          </a:p>
        </p:txBody>
      </p:sp>
      <p:sp>
        <p:nvSpPr>
          <p:cNvPr id="423" name="Google Shape;423;p10"/>
          <p:cNvSpPr txBox="1"/>
          <p:nvPr/>
        </p:nvSpPr>
        <p:spPr>
          <a:xfrm>
            <a:off x="2692086" y="4680015"/>
            <a:ext cx="4997351" cy="795021"/>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US" sz="4699" u="none" cap="none" strike="noStrike">
                <a:solidFill>
                  <a:srgbClr val="000000"/>
                </a:solidFill>
                <a:latin typeface="Arial"/>
                <a:ea typeface="Arial"/>
                <a:cs typeface="Arial"/>
                <a:sym typeface="Arial"/>
              </a:rPr>
              <a:t>Statistik Sektoral</a:t>
            </a:r>
            <a:endParaRPr/>
          </a:p>
        </p:txBody>
      </p:sp>
      <p:sp>
        <p:nvSpPr>
          <p:cNvPr id="424" name="Google Shape;424;p10"/>
          <p:cNvSpPr txBox="1"/>
          <p:nvPr/>
        </p:nvSpPr>
        <p:spPr>
          <a:xfrm>
            <a:off x="2857285" y="6202452"/>
            <a:ext cx="4666952" cy="795021"/>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US" sz="4699" u="none" cap="none" strike="noStrike">
                <a:solidFill>
                  <a:srgbClr val="000000"/>
                </a:solidFill>
                <a:latin typeface="Arial"/>
                <a:ea typeface="Arial"/>
                <a:cs typeface="Arial"/>
                <a:sym typeface="Arial"/>
              </a:rPr>
              <a:t>Statistik Khusus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1"/>
          <p:cNvSpPr txBox="1"/>
          <p:nvPr/>
        </p:nvSpPr>
        <p:spPr>
          <a:xfrm>
            <a:off x="5577305" y="1285875"/>
            <a:ext cx="7600032" cy="1540002"/>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None/>
            </a:pPr>
            <a:r>
              <a:rPr b="0" i="0" lang="en-US" sz="5600" u="none" cap="none" strike="noStrike">
                <a:solidFill>
                  <a:srgbClr val="227C9D"/>
                </a:solidFill>
                <a:latin typeface="Arial"/>
                <a:ea typeface="Arial"/>
                <a:cs typeface="Arial"/>
                <a:sym typeface="Arial"/>
              </a:rPr>
              <a:t>METADATA STATISTIK SEKTORAL</a:t>
            </a:r>
            <a:endParaRPr/>
          </a:p>
        </p:txBody>
      </p:sp>
      <p:grpSp>
        <p:nvGrpSpPr>
          <p:cNvPr id="430" name="Google Shape;430;p11"/>
          <p:cNvGrpSpPr/>
          <p:nvPr/>
        </p:nvGrpSpPr>
        <p:grpSpPr>
          <a:xfrm rot="2700000">
            <a:off x="-1906430" y="-3406802"/>
            <a:ext cx="7415398" cy="3565095"/>
            <a:chOff x="0" y="0"/>
            <a:chExt cx="660400" cy="317500"/>
          </a:xfrm>
        </p:grpSpPr>
        <p:sp>
          <p:nvSpPr>
            <p:cNvPr id="431" name="Google Shape;431;p11"/>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1"/>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33" name="Google Shape;433;p11"/>
          <p:cNvCxnSpPr/>
          <p:nvPr/>
        </p:nvCxnSpPr>
        <p:spPr>
          <a:xfrm>
            <a:off x="-2369044" y="-2587253"/>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434" name="Google Shape;434;p11"/>
          <p:cNvCxnSpPr/>
          <p:nvPr/>
        </p:nvCxnSpPr>
        <p:spPr>
          <a:xfrm>
            <a:off x="-2582990" y="-2274576"/>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435" name="Google Shape;435;p11"/>
          <p:cNvCxnSpPr/>
          <p:nvPr/>
        </p:nvCxnSpPr>
        <p:spPr>
          <a:xfrm>
            <a:off x="-2762592" y="-1916106"/>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436" name="Google Shape;436;p11"/>
          <p:cNvCxnSpPr/>
          <p:nvPr/>
        </p:nvCxnSpPr>
        <p:spPr>
          <a:xfrm>
            <a:off x="-2889247" y="-1529839"/>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437" name="Google Shape;437;p11"/>
          <p:cNvCxnSpPr/>
          <p:nvPr/>
        </p:nvCxnSpPr>
        <p:spPr>
          <a:xfrm>
            <a:off x="-3033101" y="-1090162"/>
            <a:ext cx="4347674" cy="4347674"/>
          </a:xfrm>
          <a:prstGeom prst="straightConnector1">
            <a:avLst/>
          </a:prstGeom>
          <a:noFill/>
          <a:ln cap="flat" cmpd="sng" w="28575">
            <a:solidFill>
              <a:srgbClr val="8CA9AD"/>
            </a:solidFill>
            <a:prstDash val="solid"/>
            <a:round/>
            <a:headEnd len="sm" w="sm" type="none"/>
            <a:tailEnd len="sm" w="sm" type="none"/>
          </a:ln>
        </p:spPr>
      </p:cxnSp>
      <p:cxnSp>
        <p:nvCxnSpPr>
          <p:cNvPr id="438" name="Google Shape;438;p11"/>
          <p:cNvCxnSpPr/>
          <p:nvPr/>
        </p:nvCxnSpPr>
        <p:spPr>
          <a:xfrm>
            <a:off x="-3153920" y="-646438"/>
            <a:ext cx="3963599" cy="3985594"/>
          </a:xfrm>
          <a:prstGeom prst="straightConnector1">
            <a:avLst/>
          </a:prstGeom>
          <a:noFill/>
          <a:ln cap="flat" cmpd="sng" w="28575">
            <a:solidFill>
              <a:srgbClr val="8CA9AD"/>
            </a:solidFill>
            <a:prstDash val="solid"/>
            <a:round/>
            <a:headEnd len="sm" w="sm" type="none"/>
            <a:tailEnd len="sm" w="sm" type="none"/>
          </a:ln>
        </p:spPr>
      </p:cxnSp>
      <p:cxnSp>
        <p:nvCxnSpPr>
          <p:cNvPr id="439" name="Google Shape;439;p11"/>
          <p:cNvCxnSpPr/>
          <p:nvPr/>
        </p:nvCxnSpPr>
        <p:spPr>
          <a:xfrm>
            <a:off x="-3128153" y="-84805"/>
            <a:ext cx="3377485" cy="3360058"/>
          </a:xfrm>
          <a:prstGeom prst="straightConnector1">
            <a:avLst/>
          </a:prstGeom>
          <a:noFill/>
          <a:ln cap="flat" cmpd="sng" w="28575">
            <a:solidFill>
              <a:srgbClr val="8CA9AD"/>
            </a:solidFill>
            <a:prstDash val="solid"/>
            <a:round/>
            <a:headEnd len="sm" w="sm" type="none"/>
            <a:tailEnd len="sm" w="sm" type="none"/>
          </a:ln>
        </p:spPr>
      </p:cxnSp>
      <p:sp>
        <p:nvSpPr>
          <p:cNvPr id="440" name="Google Shape;440;p11"/>
          <p:cNvSpPr/>
          <p:nvPr/>
        </p:nvSpPr>
        <p:spPr>
          <a:xfrm rot="10800000">
            <a:off x="13904606" y="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441" name="Google Shape;441;p11"/>
          <p:cNvSpPr/>
          <p:nvPr/>
        </p:nvSpPr>
        <p:spPr>
          <a:xfrm rot="-5400000">
            <a:off x="14988415" y="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442" name="Google Shape;442;p11"/>
          <p:cNvSpPr/>
          <p:nvPr/>
        </p:nvSpPr>
        <p:spPr>
          <a:xfrm rot="10800000">
            <a:off x="14988415" y="106917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443" name="Google Shape;443;p11"/>
          <p:cNvSpPr/>
          <p:nvPr/>
        </p:nvSpPr>
        <p:spPr>
          <a:xfrm rot="10800000">
            <a:off x="17226356" y="28575"/>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444" name="Google Shape;444;p11"/>
          <p:cNvSpPr/>
          <p:nvPr/>
        </p:nvSpPr>
        <p:spPr>
          <a:xfrm>
            <a:off x="17226356" y="-105523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445" name="Google Shape;445;p11"/>
          <p:cNvSpPr/>
          <p:nvPr/>
        </p:nvSpPr>
        <p:spPr>
          <a:xfrm>
            <a:off x="16142547" y="111238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446" name="Google Shape;446;p11"/>
          <p:cNvSpPr/>
          <p:nvPr/>
        </p:nvSpPr>
        <p:spPr>
          <a:xfrm>
            <a:off x="17226356" y="111238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447" name="Google Shape;447;p11"/>
          <p:cNvSpPr/>
          <p:nvPr/>
        </p:nvSpPr>
        <p:spPr>
          <a:xfrm rot="5400000">
            <a:off x="13904606" y="10838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448" name="Google Shape;448;p11"/>
          <p:cNvSpPr txBox="1"/>
          <p:nvPr/>
        </p:nvSpPr>
        <p:spPr>
          <a:xfrm>
            <a:off x="1351583" y="7232612"/>
            <a:ext cx="14988415" cy="12065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499" u="none" cap="none" strike="noStrike">
                <a:solidFill>
                  <a:srgbClr val="227C9D"/>
                </a:solidFill>
                <a:latin typeface="Arial"/>
                <a:ea typeface="Arial"/>
                <a:cs typeface="Arial"/>
                <a:sym typeface="Arial"/>
              </a:rPr>
              <a:t>Metadata Statistik Sektoral memuat informasi yang menggambarkan atau mendokumentasikan tentang penyelenggaraan statistik sektoral</a:t>
            </a:r>
            <a:endParaRPr/>
          </a:p>
        </p:txBody>
      </p:sp>
      <p:sp>
        <p:nvSpPr>
          <p:cNvPr id="449" name="Google Shape;449;p11"/>
          <p:cNvSpPr txBox="1"/>
          <p:nvPr/>
        </p:nvSpPr>
        <p:spPr>
          <a:xfrm>
            <a:off x="1341209" y="4027739"/>
            <a:ext cx="16072224" cy="244475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499" u="none" cap="none" strike="noStrike">
                <a:solidFill>
                  <a:srgbClr val="227C9D"/>
                </a:solidFill>
                <a:latin typeface="Arial"/>
                <a:ea typeface="Arial"/>
                <a:cs typeface="Arial"/>
                <a:sym typeface="Arial"/>
              </a:rPr>
              <a:t>Statistik Sektoral adalah statistik yang pemanfaatannya ditujukan untuk memenuhi kebutuhan instansi pemerintah tertentu dalam rangka penyelenggaraan tugas-tugas pemerintahan dan pembangunan yang merupakan tugas pokok instansi yang bersangkutan.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12"/>
          <p:cNvSpPr txBox="1"/>
          <p:nvPr/>
        </p:nvSpPr>
        <p:spPr>
          <a:xfrm>
            <a:off x="5577305" y="1285875"/>
            <a:ext cx="7600032" cy="1540002"/>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None/>
            </a:pPr>
            <a:r>
              <a:rPr b="0" i="0" lang="en-US" sz="5600" u="none" cap="none" strike="noStrike">
                <a:solidFill>
                  <a:srgbClr val="227C9D"/>
                </a:solidFill>
                <a:latin typeface="Arial"/>
                <a:ea typeface="Arial"/>
                <a:cs typeface="Arial"/>
                <a:sym typeface="Arial"/>
              </a:rPr>
              <a:t>METADATA STATISTIK SEKTORAL</a:t>
            </a:r>
            <a:endParaRPr/>
          </a:p>
        </p:txBody>
      </p:sp>
      <p:grpSp>
        <p:nvGrpSpPr>
          <p:cNvPr id="455" name="Google Shape;455;p12"/>
          <p:cNvGrpSpPr/>
          <p:nvPr/>
        </p:nvGrpSpPr>
        <p:grpSpPr>
          <a:xfrm rot="2700000">
            <a:off x="-1906430" y="-3406802"/>
            <a:ext cx="7415398" cy="3565095"/>
            <a:chOff x="0" y="0"/>
            <a:chExt cx="660400" cy="317500"/>
          </a:xfrm>
        </p:grpSpPr>
        <p:sp>
          <p:nvSpPr>
            <p:cNvPr id="456" name="Google Shape;456;p12"/>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2"/>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58" name="Google Shape;458;p12"/>
          <p:cNvCxnSpPr/>
          <p:nvPr/>
        </p:nvCxnSpPr>
        <p:spPr>
          <a:xfrm>
            <a:off x="-2369044" y="-2587253"/>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459" name="Google Shape;459;p12"/>
          <p:cNvCxnSpPr/>
          <p:nvPr/>
        </p:nvCxnSpPr>
        <p:spPr>
          <a:xfrm>
            <a:off x="-2582990" y="-2274576"/>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460" name="Google Shape;460;p12"/>
          <p:cNvCxnSpPr/>
          <p:nvPr/>
        </p:nvCxnSpPr>
        <p:spPr>
          <a:xfrm>
            <a:off x="-2762592" y="-1916106"/>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461" name="Google Shape;461;p12"/>
          <p:cNvCxnSpPr/>
          <p:nvPr/>
        </p:nvCxnSpPr>
        <p:spPr>
          <a:xfrm>
            <a:off x="-2889247" y="-1529839"/>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462" name="Google Shape;462;p12"/>
          <p:cNvCxnSpPr/>
          <p:nvPr/>
        </p:nvCxnSpPr>
        <p:spPr>
          <a:xfrm>
            <a:off x="-3033101" y="-1090162"/>
            <a:ext cx="4347674" cy="4347674"/>
          </a:xfrm>
          <a:prstGeom prst="straightConnector1">
            <a:avLst/>
          </a:prstGeom>
          <a:noFill/>
          <a:ln cap="flat" cmpd="sng" w="28575">
            <a:solidFill>
              <a:srgbClr val="8CA9AD"/>
            </a:solidFill>
            <a:prstDash val="solid"/>
            <a:round/>
            <a:headEnd len="sm" w="sm" type="none"/>
            <a:tailEnd len="sm" w="sm" type="none"/>
          </a:ln>
        </p:spPr>
      </p:cxnSp>
      <p:cxnSp>
        <p:nvCxnSpPr>
          <p:cNvPr id="463" name="Google Shape;463;p12"/>
          <p:cNvCxnSpPr/>
          <p:nvPr/>
        </p:nvCxnSpPr>
        <p:spPr>
          <a:xfrm>
            <a:off x="-3153920" y="-646438"/>
            <a:ext cx="3963599" cy="3985594"/>
          </a:xfrm>
          <a:prstGeom prst="straightConnector1">
            <a:avLst/>
          </a:prstGeom>
          <a:noFill/>
          <a:ln cap="flat" cmpd="sng" w="28575">
            <a:solidFill>
              <a:srgbClr val="8CA9AD"/>
            </a:solidFill>
            <a:prstDash val="solid"/>
            <a:round/>
            <a:headEnd len="sm" w="sm" type="none"/>
            <a:tailEnd len="sm" w="sm" type="none"/>
          </a:ln>
        </p:spPr>
      </p:cxnSp>
      <p:cxnSp>
        <p:nvCxnSpPr>
          <p:cNvPr id="464" name="Google Shape;464;p12"/>
          <p:cNvCxnSpPr/>
          <p:nvPr/>
        </p:nvCxnSpPr>
        <p:spPr>
          <a:xfrm>
            <a:off x="-3128153" y="-84805"/>
            <a:ext cx="3377485" cy="3360058"/>
          </a:xfrm>
          <a:prstGeom prst="straightConnector1">
            <a:avLst/>
          </a:prstGeom>
          <a:noFill/>
          <a:ln cap="flat" cmpd="sng" w="28575">
            <a:solidFill>
              <a:srgbClr val="8CA9AD"/>
            </a:solidFill>
            <a:prstDash val="solid"/>
            <a:round/>
            <a:headEnd len="sm" w="sm" type="none"/>
            <a:tailEnd len="sm" w="sm" type="none"/>
          </a:ln>
        </p:spPr>
      </p:cxnSp>
      <p:sp>
        <p:nvSpPr>
          <p:cNvPr id="465" name="Google Shape;465;p12"/>
          <p:cNvSpPr/>
          <p:nvPr/>
        </p:nvSpPr>
        <p:spPr>
          <a:xfrm rot="10800000">
            <a:off x="13904606" y="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466" name="Google Shape;466;p12"/>
          <p:cNvSpPr/>
          <p:nvPr/>
        </p:nvSpPr>
        <p:spPr>
          <a:xfrm rot="-5400000">
            <a:off x="14988415" y="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467" name="Google Shape;467;p12"/>
          <p:cNvSpPr/>
          <p:nvPr/>
        </p:nvSpPr>
        <p:spPr>
          <a:xfrm rot="10800000">
            <a:off x="14988415" y="106917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468" name="Google Shape;468;p12"/>
          <p:cNvSpPr/>
          <p:nvPr/>
        </p:nvSpPr>
        <p:spPr>
          <a:xfrm rot="10800000">
            <a:off x="17226356" y="28575"/>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469" name="Google Shape;469;p12"/>
          <p:cNvSpPr/>
          <p:nvPr/>
        </p:nvSpPr>
        <p:spPr>
          <a:xfrm>
            <a:off x="17226356" y="-105523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470" name="Google Shape;470;p12"/>
          <p:cNvSpPr/>
          <p:nvPr/>
        </p:nvSpPr>
        <p:spPr>
          <a:xfrm>
            <a:off x="16142547" y="111238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471" name="Google Shape;471;p12"/>
          <p:cNvSpPr/>
          <p:nvPr/>
        </p:nvSpPr>
        <p:spPr>
          <a:xfrm>
            <a:off x="17226356" y="111238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472" name="Google Shape;472;p12"/>
          <p:cNvSpPr/>
          <p:nvPr/>
        </p:nvSpPr>
        <p:spPr>
          <a:xfrm rot="5400000">
            <a:off x="13904606" y="10838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473" name="Google Shape;473;p12"/>
          <p:cNvSpPr txBox="1"/>
          <p:nvPr/>
        </p:nvSpPr>
        <p:spPr>
          <a:xfrm>
            <a:off x="249332" y="3243906"/>
            <a:ext cx="4873781" cy="88709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199" u="none" cap="none" strike="noStrike">
                <a:solidFill>
                  <a:srgbClr val="227C9D"/>
                </a:solidFill>
                <a:latin typeface="Arial"/>
                <a:ea typeface="Arial"/>
                <a:cs typeface="Arial"/>
                <a:sym typeface="Arial"/>
              </a:rPr>
              <a:t>Dasar Hukum</a:t>
            </a:r>
            <a:endParaRPr/>
          </a:p>
        </p:txBody>
      </p:sp>
      <p:sp>
        <p:nvSpPr>
          <p:cNvPr id="474" name="Google Shape;474;p12"/>
          <p:cNvSpPr txBox="1"/>
          <p:nvPr/>
        </p:nvSpPr>
        <p:spPr>
          <a:xfrm>
            <a:off x="1028700" y="4445326"/>
            <a:ext cx="15530319" cy="2380615"/>
          </a:xfrm>
          <a:prstGeom prst="rect">
            <a:avLst/>
          </a:prstGeom>
          <a:noFill/>
          <a:ln>
            <a:noFill/>
          </a:ln>
        </p:spPr>
        <p:txBody>
          <a:bodyPr anchorCtr="0" anchor="t" bIns="0" lIns="0" spcFirstLastPara="1" rIns="0" wrap="square" tIns="0">
            <a:spAutoFit/>
          </a:bodyPr>
          <a:lstStyle/>
          <a:p>
            <a:pPr indent="-367030" lvl="1" marL="734059" marR="0" rtl="0" algn="l">
              <a:lnSpc>
                <a:spcPct val="140011"/>
              </a:lnSpc>
              <a:spcBef>
                <a:spcPts val="0"/>
              </a:spcBef>
              <a:spcAft>
                <a:spcPts val="0"/>
              </a:spcAft>
              <a:buClr>
                <a:srgbClr val="227C9D"/>
              </a:buClr>
              <a:buSzPts val="3399"/>
              <a:buFont typeface="Arial"/>
              <a:buChar char="•"/>
            </a:pPr>
            <a:r>
              <a:rPr b="0" i="0" lang="en-US" sz="3399" u="none" cap="none" strike="noStrike">
                <a:solidFill>
                  <a:srgbClr val="227C9D"/>
                </a:solidFill>
                <a:latin typeface="Arial"/>
                <a:ea typeface="Arial"/>
                <a:cs typeface="Arial"/>
                <a:sym typeface="Arial"/>
              </a:rPr>
              <a:t>Undang-Undang Nomor 16 Tahun 1997 tentang Statistik.</a:t>
            </a:r>
            <a:endParaRPr/>
          </a:p>
          <a:p>
            <a:pPr indent="-367030" lvl="1" marL="734059" marR="0" rtl="0" algn="l">
              <a:lnSpc>
                <a:spcPct val="140011"/>
              </a:lnSpc>
              <a:spcBef>
                <a:spcPts val="0"/>
              </a:spcBef>
              <a:spcAft>
                <a:spcPts val="0"/>
              </a:spcAft>
              <a:buClr>
                <a:srgbClr val="227C9D"/>
              </a:buClr>
              <a:buSzPts val="3399"/>
              <a:buFont typeface="Arial"/>
              <a:buChar char="•"/>
            </a:pPr>
            <a:r>
              <a:rPr b="0" i="0" lang="en-US" sz="3399" u="none" cap="none" strike="noStrike">
                <a:solidFill>
                  <a:srgbClr val="227C9D"/>
                </a:solidFill>
                <a:latin typeface="Arial"/>
                <a:ea typeface="Arial"/>
                <a:cs typeface="Arial"/>
                <a:sym typeface="Arial"/>
              </a:rPr>
              <a:t>Undang-Undang Nomor 23 Tahun 2014 tentang Pemerintah Daerah</a:t>
            </a:r>
            <a:endParaRPr/>
          </a:p>
          <a:p>
            <a:pPr indent="-367030" lvl="1" marL="734059" marR="0" rtl="0" algn="l">
              <a:lnSpc>
                <a:spcPct val="140011"/>
              </a:lnSpc>
              <a:spcBef>
                <a:spcPts val="0"/>
              </a:spcBef>
              <a:spcAft>
                <a:spcPts val="0"/>
              </a:spcAft>
              <a:buClr>
                <a:srgbClr val="227C9D"/>
              </a:buClr>
              <a:buSzPts val="3399"/>
              <a:buFont typeface="Arial"/>
              <a:buChar char="•"/>
            </a:pPr>
            <a:r>
              <a:rPr b="0" i="0" lang="en-US" sz="3399" u="none" cap="none" strike="noStrike">
                <a:solidFill>
                  <a:srgbClr val="227C9D"/>
                </a:solidFill>
                <a:latin typeface="Arial"/>
                <a:ea typeface="Arial"/>
                <a:cs typeface="Arial"/>
                <a:sym typeface="Arial"/>
              </a:rPr>
              <a:t>Peraturan Presiden Nomor 39 Tahun 2019 tentang Satu Data Indonesia </a:t>
            </a:r>
            <a:endParaRPr/>
          </a:p>
          <a:p>
            <a:pPr indent="-367030" lvl="1" marL="734059" marR="0" rtl="0" algn="l">
              <a:lnSpc>
                <a:spcPct val="140011"/>
              </a:lnSpc>
              <a:spcBef>
                <a:spcPts val="0"/>
              </a:spcBef>
              <a:spcAft>
                <a:spcPts val="0"/>
              </a:spcAft>
              <a:buClr>
                <a:srgbClr val="227C9D"/>
              </a:buClr>
              <a:buSzPts val="3399"/>
              <a:buFont typeface="Arial"/>
              <a:buChar char="•"/>
            </a:pPr>
            <a:r>
              <a:rPr b="0" i="0" lang="en-US" sz="3399" u="none" cap="none" strike="noStrike">
                <a:solidFill>
                  <a:srgbClr val="227C9D"/>
                </a:solidFill>
                <a:latin typeface="Arial"/>
                <a:ea typeface="Arial"/>
                <a:cs typeface="Arial"/>
                <a:sym typeface="Arial"/>
              </a:rPr>
              <a:t>Peraturan BPS Nomor Petunjuk Teknis Metadata Statistik.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478" name="Shape 478"/>
        <p:cNvGrpSpPr/>
        <p:nvPr/>
      </p:nvGrpSpPr>
      <p:grpSpPr>
        <a:xfrm>
          <a:off x="0" y="0"/>
          <a:ext cx="0" cy="0"/>
          <a:chOff x="0" y="0"/>
          <a:chExt cx="0" cy="0"/>
        </a:xfrm>
      </p:grpSpPr>
      <p:grpSp>
        <p:nvGrpSpPr>
          <p:cNvPr id="479" name="Google Shape;479;p13"/>
          <p:cNvGrpSpPr/>
          <p:nvPr/>
        </p:nvGrpSpPr>
        <p:grpSpPr>
          <a:xfrm rot="2700000">
            <a:off x="14381224" y="7574679"/>
            <a:ext cx="7415398" cy="3565095"/>
            <a:chOff x="0" y="0"/>
            <a:chExt cx="660400" cy="317500"/>
          </a:xfrm>
        </p:grpSpPr>
        <p:sp>
          <p:nvSpPr>
            <p:cNvPr id="480" name="Google Shape;480;p13"/>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3"/>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82" name="Google Shape;482;p13"/>
          <p:cNvCxnSpPr/>
          <p:nvPr/>
        </p:nvCxnSpPr>
        <p:spPr>
          <a:xfrm>
            <a:off x="13918610" y="8394229"/>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483" name="Google Shape;483;p13"/>
          <p:cNvCxnSpPr/>
          <p:nvPr/>
        </p:nvCxnSpPr>
        <p:spPr>
          <a:xfrm>
            <a:off x="13704664" y="870690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484" name="Google Shape;484;p13"/>
          <p:cNvCxnSpPr/>
          <p:nvPr/>
        </p:nvCxnSpPr>
        <p:spPr>
          <a:xfrm>
            <a:off x="13525062" y="906537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485" name="Google Shape;485;p13"/>
          <p:cNvCxnSpPr/>
          <p:nvPr/>
        </p:nvCxnSpPr>
        <p:spPr>
          <a:xfrm>
            <a:off x="13398407" y="9451643"/>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486" name="Google Shape;486;p13"/>
          <p:cNvCxnSpPr/>
          <p:nvPr/>
        </p:nvCxnSpPr>
        <p:spPr>
          <a:xfrm>
            <a:off x="13254553" y="9891320"/>
            <a:ext cx="4347674" cy="4347674"/>
          </a:xfrm>
          <a:prstGeom prst="straightConnector1">
            <a:avLst/>
          </a:prstGeom>
          <a:noFill/>
          <a:ln cap="flat" cmpd="sng" w="28575">
            <a:solidFill>
              <a:srgbClr val="8CA9AD"/>
            </a:solidFill>
            <a:prstDash val="solid"/>
            <a:round/>
            <a:headEnd len="sm" w="sm" type="none"/>
            <a:tailEnd len="sm" w="sm" type="none"/>
          </a:ln>
        </p:spPr>
      </p:cxnSp>
      <p:sp>
        <p:nvSpPr>
          <p:cNvPr id="487" name="Google Shape;487;p13"/>
          <p:cNvSpPr txBox="1"/>
          <p:nvPr/>
        </p:nvSpPr>
        <p:spPr>
          <a:xfrm>
            <a:off x="2710979" y="3003550"/>
            <a:ext cx="12866041" cy="152082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227C9D"/>
                </a:solidFill>
                <a:latin typeface="Arial"/>
                <a:ea typeface="Arial"/>
                <a:cs typeface="Arial"/>
                <a:sym typeface="Arial"/>
              </a:rPr>
              <a:t>3 JENIS METADATA</a:t>
            </a:r>
            <a:endParaRPr/>
          </a:p>
        </p:txBody>
      </p:sp>
      <p:sp>
        <p:nvSpPr>
          <p:cNvPr id="488" name="Google Shape;488;p13"/>
          <p:cNvSpPr txBox="1"/>
          <p:nvPr/>
        </p:nvSpPr>
        <p:spPr>
          <a:xfrm>
            <a:off x="3784200" y="4797241"/>
            <a:ext cx="10719600" cy="11715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899" u="none" cap="none" strike="noStrike">
                <a:solidFill>
                  <a:srgbClr val="545454"/>
                </a:solidFill>
                <a:latin typeface="DM Sans"/>
                <a:ea typeface="DM Sans"/>
                <a:cs typeface="DM Sans"/>
                <a:sym typeface="DM Sans"/>
              </a:rPr>
              <a:t>Metadata Kegiatan, Metadata Variabel , dan Metadata Indikator</a:t>
            </a:r>
            <a:endParaRPr/>
          </a:p>
        </p:txBody>
      </p:sp>
      <p:grpSp>
        <p:nvGrpSpPr>
          <p:cNvPr id="489" name="Google Shape;489;p13"/>
          <p:cNvGrpSpPr/>
          <p:nvPr/>
        </p:nvGrpSpPr>
        <p:grpSpPr>
          <a:xfrm rot="2700000">
            <a:off x="-1376391" y="-3093321"/>
            <a:ext cx="7415398" cy="3565095"/>
            <a:chOff x="0" y="0"/>
            <a:chExt cx="660400" cy="317500"/>
          </a:xfrm>
        </p:grpSpPr>
        <p:sp>
          <p:nvSpPr>
            <p:cNvPr id="490" name="Google Shape;490;p13"/>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3"/>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92" name="Google Shape;492;p13"/>
          <p:cNvCxnSpPr/>
          <p:nvPr/>
        </p:nvCxnSpPr>
        <p:spPr>
          <a:xfrm>
            <a:off x="-1839005" y="-2273771"/>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493" name="Google Shape;493;p13"/>
          <p:cNvCxnSpPr/>
          <p:nvPr/>
        </p:nvCxnSpPr>
        <p:spPr>
          <a:xfrm>
            <a:off x="-2052951" y="-196109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494" name="Google Shape;494;p13"/>
          <p:cNvCxnSpPr/>
          <p:nvPr/>
        </p:nvCxnSpPr>
        <p:spPr>
          <a:xfrm>
            <a:off x="-2232553" y="-160262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495" name="Google Shape;495;p13"/>
          <p:cNvCxnSpPr/>
          <p:nvPr/>
        </p:nvCxnSpPr>
        <p:spPr>
          <a:xfrm>
            <a:off x="-2359208" y="-1216357"/>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496" name="Google Shape;496;p13"/>
          <p:cNvCxnSpPr/>
          <p:nvPr/>
        </p:nvCxnSpPr>
        <p:spPr>
          <a:xfrm>
            <a:off x="-2503062" y="-776680"/>
            <a:ext cx="4347674" cy="4347674"/>
          </a:xfrm>
          <a:prstGeom prst="straightConnector1">
            <a:avLst/>
          </a:prstGeom>
          <a:noFill/>
          <a:ln cap="flat" cmpd="sng" w="28575">
            <a:solidFill>
              <a:srgbClr val="8CA9AD"/>
            </a:solidFill>
            <a:prstDash val="solid"/>
            <a:round/>
            <a:headEnd len="sm" w="sm" type="none"/>
            <a:tailEnd len="sm" w="sm" type="none"/>
          </a:ln>
        </p:spPr>
      </p:cxnSp>
      <p:cxnSp>
        <p:nvCxnSpPr>
          <p:cNvPr id="497" name="Google Shape;497;p13"/>
          <p:cNvCxnSpPr/>
          <p:nvPr/>
        </p:nvCxnSpPr>
        <p:spPr>
          <a:xfrm>
            <a:off x="-2623881" y="-332957"/>
            <a:ext cx="3963599" cy="3985594"/>
          </a:xfrm>
          <a:prstGeom prst="straightConnector1">
            <a:avLst/>
          </a:prstGeom>
          <a:noFill/>
          <a:ln cap="flat" cmpd="sng" w="28575">
            <a:solidFill>
              <a:srgbClr val="8CA9AD"/>
            </a:solidFill>
            <a:prstDash val="solid"/>
            <a:round/>
            <a:headEnd len="sm" w="sm" type="none"/>
            <a:tailEnd len="sm" w="sm" type="none"/>
          </a:ln>
        </p:spPr>
      </p:cxnSp>
      <p:cxnSp>
        <p:nvCxnSpPr>
          <p:cNvPr id="498" name="Google Shape;498;p13"/>
          <p:cNvCxnSpPr/>
          <p:nvPr/>
        </p:nvCxnSpPr>
        <p:spPr>
          <a:xfrm>
            <a:off x="-2598114" y="228677"/>
            <a:ext cx="3377485" cy="3360058"/>
          </a:xfrm>
          <a:prstGeom prst="straightConnector1">
            <a:avLst/>
          </a:prstGeom>
          <a:noFill/>
          <a:ln cap="flat" cmpd="sng" w="28575">
            <a:solidFill>
              <a:srgbClr val="8CA9AD"/>
            </a:solidFill>
            <a:prstDash val="solid"/>
            <a:round/>
            <a:headEnd len="sm" w="sm" type="none"/>
            <a:tailEnd len="sm" w="sm" type="none"/>
          </a:ln>
        </p:spPr>
      </p:cxnSp>
      <p:cxnSp>
        <p:nvCxnSpPr>
          <p:cNvPr id="499" name="Google Shape;499;p13"/>
          <p:cNvCxnSpPr/>
          <p:nvPr/>
        </p:nvCxnSpPr>
        <p:spPr>
          <a:xfrm>
            <a:off x="-2509797" y="905760"/>
            <a:ext cx="2628598" cy="2671969"/>
          </a:xfrm>
          <a:prstGeom prst="straightConnector1">
            <a:avLst/>
          </a:prstGeom>
          <a:noFill/>
          <a:ln cap="flat" cmpd="sng" w="28575">
            <a:solidFill>
              <a:srgbClr val="8CA9AD"/>
            </a:solidFill>
            <a:prstDash val="solid"/>
            <a:round/>
            <a:headEnd len="sm" w="sm" type="none"/>
            <a:tailEnd len="sm" w="sm" type="none"/>
          </a:ln>
        </p:spPr>
      </p:cxnSp>
      <p:sp>
        <p:nvSpPr>
          <p:cNvPr id="500" name="Google Shape;500;p13"/>
          <p:cNvSpPr/>
          <p:nvPr/>
        </p:nvSpPr>
        <p:spPr>
          <a:xfrm>
            <a:off x="17204191" y="-551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501" name="Google Shape;501;p13"/>
          <p:cNvSpPr/>
          <p:nvPr/>
        </p:nvSpPr>
        <p:spPr>
          <a:xfrm>
            <a:off x="17204191" y="102870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502" name="Google Shape;502;p13"/>
          <p:cNvSpPr/>
          <p:nvPr/>
        </p:nvSpPr>
        <p:spPr>
          <a:xfrm rot="-5400000">
            <a:off x="17204191" y="21125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5">
              <a:alphaModFix/>
            </a:blip>
            <a:stretch>
              <a:fillRect b="0" l="0" r="0" t="0"/>
            </a:stretch>
          </a:blipFill>
          <a:ln>
            <a:noFill/>
          </a:ln>
        </p:spPr>
      </p:sp>
      <p:sp>
        <p:nvSpPr>
          <p:cNvPr id="503" name="Google Shape;503;p13"/>
          <p:cNvSpPr/>
          <p:nvPr/>
        </p:nvSpPr>
        <p:spPr>
          <a:xfrm>
            <a:off x="16120382" y="-551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504" name="Google Shape;504;p13"/>
          <p:cNvSpPr/>
          <p:nvPr/>
        </p:nvSpPr>
        <p:spPr>
          <a:xfrm rot="5400000">
            <a:off x="15036573" y="102870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505" name="Google Shape;505;p13"/>
          <p:cNvSpPr/>
          <p:nvPr/>
        </p:nvSpPr>
        <p:spPr>
          <a:xfrm rot="10800000">
            <a:off x="16120382" y="21125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506" name="Google Shape;506;p13"/>
          <p:cNvSpPr/>
          <p:nvPr/>
        </p:nvSpPr>
        <p:spPr>
          <a:xfrm>
            <a:off x="15036573" y="21125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4">
              <a:alphaModFix/>
            </a:blip>
            <a:stretch>
              <a:fillRect b="0" l="0" r="0" t="0"/>
            </a:stretch>
          </a:blipFill>
          <a:ln>
            <a:noFill/>
          </a:ln>
        </p:spPr>
      </p:sp>
      <p:sp>
        <p:nvSpPr>
          <p:cNvPr id="507" name="Google Shape;507;p13"/>
          <p:cNvSpPr/>
          <p:nvPr/>
        </p:nvSpPr>
        <p:spPr>
          <a:xfrm rot="-5400000">
            <a:off x="12770705" y="-551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6">
              <a:alphaModFix/>
            </a:blip>
            <a:stretch>
              <a:fillRect b="0" l="0" r="0" t="0"/>
            </a:stretch>
          </a:blipFill>
          <a:ln>
            <a:noFill/>
          </a:ln>
        </p:spPr>
      </p:sp>
      <p:sp>
        <p:nvSpPr>
          <p:cNvPr id="508" name="Google Shape;508;p13"/>
          <p:cNvSpPr/>
          <p:nvPr/>
        </p:nvSpPr>
        <p:spPr>
          <a:xfrm>
            <a:off x="12770705" y="1028700"/>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5">
              <a:alphaModFix/>
            </a:blip>
            <a:stretch>
              <a:fillRect b="0" l="0" r="0" t="0"/>
            </a:stretch>
          </a:blipFill>
          <a:ln>
            <a:noFill/>
          </a:ln>
        </p:spPr>
      </p:sp>
      <p:sp>
        <p:nvSpPr>
          <p:cNvPr id="509" name="Google Shape;509;p13"/>
          <p:cNvSpPr/>
          <p:nvPr/>
        </p:nvSpPr>
        <p:spPr>
          <a:xfrm rot="10800000">
            <a:off x="9525" y="7044155"/>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510" name="Google Shape;510;p13"/>
          <p:cNvSpPr/>
          <p:nvPr/>
        </p:nvSpPr>
        <p:spPr>
          <a:xfrm>
            <a:off x="1083809" y="707273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511" name="Google Shape;511;p13"/>
          <p:cNvSpPr/>
          <p:nvPr/>
        </p:nvSpPr>
        <p:spPr>
          <a:xfrm>
            <a:off x="0" y="81565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512" name="Google Shape;512;p13"/>
          <p:cNvSpPr/>
          <p:nvPr/>
        </p:nvSpPr>
        <p:spPr>
          <a:xfrm rot="10800000">
            <a:off x="0"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513" name="Google Shape;513;p13"/>
          <p:cNvSpPr/>
          <p:nvPr/>
        </p:nvSpPr>
        <p:spPr>
          <a:xfrm rot="-5400000">
            <a:off x="1083809"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514" name="Google Shape;514;p13"/>
          <p:cNvSpPr/>
          <p:nvPr/>
        </p:nvSpPr>
        <p:spPr>
          <a:xfrm rot="10800000">
            <a:off x="3321750" y="926892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515" name="Google Shape;515;p13"/>
          <p:cNvSpPr/>
          <p:nvPr/>
        </p:nvSpPr>
        <p:spPr>
          <a:xfrm>
            <a:off x="3321750" y="818511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516" name="Google Shape;516;p13"/>
          <p:cNvSpPr/>
          <p:nvPr/>
        </p:nvSpPr>
        <p:spPr>
          <a:xfrm rot="5400000">
            <a:off x="4405559" y="926892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14"/>
          <p:cNvSpPr/>
          <p:nvPr/>
        </p:nvSpPr>
        <p:spPr>
          <a:xfrm>
            <a:off x="891090" y="454970"/>
            <a:ext cx="16505821" cy="9224661"/>
          </a:xfrm>
          <a:custGeom>
            <a:rect b="b" l="l" r="r" t="t"/>
            <a:pathLst>
              <a:path extrusionOk="0" h="9224661" w="16505821">
                <a:moveTo>
                  <a:pt x="0" y="0"/>
                </a:moveTo>
                <a:lnTo>
                  <a:pt x="16505820" y="0"/>
                </a:lnTo>
                <a:lnTo>
                  <a:pt x="16505820" y="9224660"/>
                </a:lnTo>
                <a:lnTo>
                  <a:pt x="0" y="9224660"/>
                </a:lnTo>
                <a:lnTo>
                  <a:pt x="0" y="0"/>
                </a:lnTo>
                <a:close/>
              </a:path>
            </a:pathLst>
          </a:custGeom>
          <a:blipFill rotWithShape="1">
            <a:blip r:embed="rId3">
              <a:alphaModFix/>
            </a:blip>
            <a:stretch>
              <a:fillRect b="-1651"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grpSp>
        <p:nvGrpSpPr>
          <p:cNvPr id="526" name="Google Shape;526;p15"/>
          <p:cNvGrpSpPr/>
          <p:nvPr/>
        </p:nvGrpSpPr>
        <p:grpSpPr>
          <a:xfrm rot="2700000">
            <a:off x="-2693793" y="7510422"/>
            <a:ext cx="7415398" cy="3565095"/>
            <a:chOff x="0" y="0"/>
            <a:chExt cx="660400" cy="317500"/>
          </a:xfrm>
        </p:grpSpPr>
        <p:sp>
          <p:nvSpPr>
            <p:cNvPr id="527" name="Google Shape;527;p15"/>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5"/>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9" name="Google Shape;529;p15"/>
          <p:cNvGrpSpPr/>
          <p:nvPr/>
        </p:nvGrpSpPr>
        <p:grpSpPr>
          <a:xfrm rot="-2700000">
            <a:off x="14034654" y="-4091495"/>
            <a:ext cx="7415398" cy="3565095"/>
            <a:chOff x="0" y="0"/>
            <a:chExt cx="660400" cy="317500"/>
          </a:xfrm>
        </p:grpSpPr>
        <p:sp>
          <p:nvSpPr>
            <p:cNvPr id="530" name="Google Shape;530;p15"/>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5"/>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32" name="Google Shape;532;p15"/>
          <p:cNvCxnSpPr/>
          <p:nvPr/>
        </p:nvCxnSpPr>
        <p:spPr>
          <a:xfrm flipH="1" rot="10800000">
            <a:off x="16779354" y="-3323851"/>
            <a:ext cx="5132702" cy="5185216"/>
          </a:xfrm>
          <a:prstGeom prst="straightConnector1">
            <a:avLst/>
          </a:prstGeom>
          <a:noFill/>
          <a:ln cap="flat" cmpd="sng" w="28575">
            <a:solidFill>
              <a:srgbClr val="8CA9AD"/>
            </a:solidFill>
            <a:prstDash val="solid"/>
            <a:round/>
            <a:headEnd len="sm" w="sm" type="none"/>
            <a:tailEnd len="sm" w="sm" type="none"/>
          </a:ln>
        </p:spPr>
      </p:cxnSp>
      <p:cxnSp>
        <p:nvCxnSpPr>
          <p:cNvPr id="533" name="Google Shape;533;p15"/>
          <p:cNvCxnSpPr/>
          <p:nvPr/>
        </p:nvCxnSpPr>
        <p:spPr>
          <a:xfrm flipH="1" rot="10800000">
            <a:off x="17092031" y="-2963542"/>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534" name="Google Shape;534;p15"/>
          <p:cNvCxnSpPr/>
          <p:nvPr/>
        </p:nvCxnSpPr>
        <p:spPr>
          <a:xfrm flipH="1" rot="10800000">
            <a:off x="17450501" y="-2612228"/>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535" name="Google Shape;535;p15"/>
          <p:cNvCxnSpPr/>
          <p:nvPr/>
        </p:nvCxnSpPr>
        <p:spPr>
          <a:xfrm flipH="1" rot="10800000">
            <a:off x="17836769" y="-2308948"/>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536" name="Google Shape;536;p15"/>
          <p:cNvCxnSpPr/>
          <p:nvPr/>
        </p:nvCxnSpPr>
        <p:spPr>
          <a:xfrm flipH="1" rot="10800000">
            <a:off x="18276445" y="-1822252"/>
            <a:ext cx="4347674" cy="4347674"/>
          </a:xfrm>
          <a:prstGeom prst="straightConnector1">
            <a:avLst/>
          </a:prstGeom>
          <a:noFill/>
          <a:ln cap="flat" cmpd="sng" w="28575">
            <a:solidFill>
              <a:srgbClr val="8CA9AD"/>
            </a:solidFill>
            <a:prstDash val="solid"/>
            <a:round/>
            <a:headEnd len="sm" w="sm" type="none"/>
            <a:tailEnd len="sm" w="sm" type="none"/>
          </a:ln>
        </p:spPr>
      </p:cxnSp>
      <p:sp>
        <p:nvSpPr>
          <p:cNvPr id="537" name="Google Shape;537;p15"/>
          <p:cNvSpPr/>
          <p:nvPr/>
        </p:nvSpPr>
        <p:spPr>
          <a:xfrm>
            <a:off x="536394" y="463665"/>
            <a:ext cx="17205959" cy="9359669"/>
          </a:xfrm>
          <a:custGeom>
            <a:rect b="b" l="l" r="r" t="t"/>
            <a:pathLst>
              <a:path extrusionOk="0" h="9359669" w="17205959">
                <a:moveTo>
                  <a:pt x="0" y="0"/>
                </a:moveTo>
                <a:lnTo>
                  <a:pt x="17205959" y="0"/>
                </a:lnTo>
                <a:lnTo>
                  <a:pt x="17205959" y="9359670"/>
                </a:lnTo>
                <a:lnTo>
                  <a:pt x="0" y="9359670"/>
                </a:lnTo>
                <a:lnTo>
                  <a:pt x="0" y="0"/>
                </a:lnTo>
                <a:close/>
              </a:path>
            </a:pathLst>
          </a:custGeom>
          <a:blipFill rotWithShape="1">
            <a:blip r:embed="rId3">
              <a:alphaModFix/>
            </a:blip>
            <a:stretch>
              <a:fillRect b="0" l="0" r="0" t="0"/>
            </a:stretch>
          </a:blipFill>
          <a:ln>
            <a:noFill/>
          </a:ln>
        </p:spPr>
      </p:sp>
      <p:sp>
        <p:nvSpPr>
          <p:cNvPr id="538" name="Google Shape;538;p15"/>
          <p:cNvSpPr txBox="1"/>
          <p:nvPr/>
        </p:nvSpPr>
        <p:spPr>
          <a:xfrm>
            <a:off x="1828699" y="5401254"/>
            <a:ext cx="5311909" cy="615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000" u="none" cap="none" strike="noStrike">
                <a:solidFill>
                  <a:srgbClr val="FFFFFF"/>
                </a:solidFill>
                <a:latin typeface="Arial"/>
                <a:ea typeface="Arial"/>
                <a:cs typeface="Arial"/>
                <a:sym typeface="Arial"/>
              </a:rPr>
              <a:t>01 - BRANDING</a:t>
            </a:r>
            <a:endParaRPr/>
          </a:p>
        </p:txBody>
      </p:sp>
      <p:sp>
        <p:nvSpPr>
          <p:cNvPr id="539" name="Google Shape;539;p15"/>
          <p:cNvSpPr txBox="1"/>
          <p:nvPr/>
        </p:nvSpPr>
        <p:spPr>
          <a:xfrm>
            <a:off x="1828699" y="6667248"/>
            <a:ext cx="5311909" cy="615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000" u="none" cap="none" strike="noStrike">
                <a:solidFill>
                  <a:srgbClr val="FFFFFF"/>
                </a:solidFill>
                <a:latin typeface="Arial"/>
                <a:ea typeface="Arial"/>
                <a:cs typeface="Arial"/>
                <a:sym typeface="Arial"/>
              </a:rPr>
              <a:t>02 - WEBSITE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543" name="Shape 543"/>
        <p:cNvGrpSpPr/>
        <p:nvPr/>
      </p:nvGrpSpPr>
      <p:grpSpPr>
        <a:xfrm>
          <a:off x="0" y="0"/>
          <a:ext cx="0" cy="0"/>
          <a:chOff x="0" y="0"/>
          <a:chExt cx="0" cy="0"/>
        </a:xfrm>
      </p:grpSpPr>
      <p:sp>
        <p:nvSpPr>
          <p:cNvPr id="544" name="Google Shape;544;p16"/>
          <p:cNvSpPr txBox="1"/>
          <p:nvPr/>
        </p:nvSpPr>
        <p:spPr>
          <a:xfrm>
            <a:off x="3833915" y="2997200"/>
            <a:ext cx="10620170" cy="27876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227C9D"/>
                </a:solidFill>
                <a:latin typeface="Arial"/>
                <a:ea typeface="Arial"/>
                <a:cs typeface="Arial"/>
                <a:sym typeface="Arial"/>
              </a:rPr>
              <a:t>METADATA KEGIATAN</a:t>
            </a:r>
            <a:endParaRPr/>
          </a:p>
        </p:txBody>
      </p:sp>
      <p:sp>
        <p:nvSpPr>
          <p:cNvPr id="545" name="Google Shape;545;p16"/>
          <p:cNvSpPr/>
          <p:nvPr/>
        </p:nvSpPr>
        <p:spPr>
          <a:xfrm>
            <a:off x="17204191" y="-551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546" name="Google Shape;546;p16"/>
          <p:cNvSpPr/>
          <p:nvPr/>
        </p:nvSpPr>
        <p:spPr>
          <a:xfrm>
            <a:off x="17204191" y="102870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547" name="Google Shape;547;p16"/>
          <p:cNvSpPr/>
          <p:nvPr/>
        </p:nvSpPr>
        <p:spPr>
          <a:xfrm rot="-5400000">
            <a:off x="17204191" y="21125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5">
              <a:alphaModFix/>
            </a:blip>
            <a:stretch>
              <a:fillRect b="0" l="0" r="0" t="0"/>
            </a:stretch>
          </a:blipFill>
          <a:ln>
            <a:noFill/>
          </a:ln>
        </p:spPr>
      </p:sp>
      <p:sp>
        <p:nvSpPr>
          <p:cNvPr id="548" name="Google Shape;548;p16"/>
          <p:cNvSpPr/>
          <p:nvPr/>
        </p:nvSpPr>
        <p:spPr>
          <a:xfrm>
            <a:off x="16120382" y="-551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549" name="Google Shape;549;p16"/>
          <p:cNvSpPr/>
          <p:nvPr/>
        </p:nvSpPr>
        <p:spPr>
          <a:xfrm rot="5400000">
            <a:off x="15036573" y="102870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550" name="Google Shape;550;p16"/>
          <p:cNvSpPr/>
          <p:nvPr/>
        </p:nvSpPr>
        <p:spPr>
          <a:xfrm rot="10800000">
            <a:off x="16120382" y="21125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551" name="Google Shape;551;p16"/>
          <p:cNvSpPr/>
          <p:nvPr/>
        </p:nvSpPr>
        <p:spPr>
          <a:xfrm>
            <a:off x="15036573" y="21125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4">
              <a:alphaModFix/>
            </a:blip>
            <a:stretch>
              <a:fillRect b="0" l="0" r="0" t="0"/>
            </a:stretch>
          </a:blipFill>
          <a:ln>
            <a:noFill/>
          </a:ln>
        </p:spPr>
      </p:sp>
      <p:sp>
        <p:nvSpPr>
          <p:cNvPr id="552" name="Google Shape;552;p16"/>
          <p:cNvSpPr/>
          <p:nvPr/>
        </p:nvSpPr>
        <p:spPr>
          <a:xfrm rot="-5400000">
            <a:off x="12770705" y="-551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6">
              <a:alphaModFix/>
            </a:blip>
            <a:stretch>
              <a:fillRect b="0" l="0" r="0" t="0"/>
            </a:stretch>
          </a:blipFill>
          <a:ln>
            <a:noFill/>
          </a:ln>
        </p:spPr>
      </p:sp>
      <p:sp>
        <p:nvSpPr>
          <p:cNvPr id="553" name="Google Shape;553;p16"/>
          <p:cNvSpPr/>
          <p:nvPr/>
        </p:nvSpPr>
        <p:spPr>
          <a:xfrm>
            <a:off x="12770705" y="1028700"/>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5">
              <a:alphaModFix/>
            </a:blip>
            <a:stretch>
              <a:fillRect b="0" l="0" r="0" t="0"/>
            </a:stretch>
          </a:blipFill>
          <a:ln>
            <a:noFill/>
          </a:ln>
        </p:spPr>
      </p:sp>
      <p:sp>
        <p:nvSpPr>
          <p:cNvPr id="554" name="Google Shape;554;p16"/>
          <p:cNvSpPr/>
          <p:nvPr/>
        </p:nvSpPr>
        <p:spPr>
          <a:xfrm rot="10800000">
            <a:off x="9525" y="7044155"/>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555" name="Google Shape;555;p16"/>
          <p:cNvSpPr/>
          <p:nvPr/>
        </p:nvSpPr>
        <p:spPr>
          <a:xfrm>
            <a:off x="1083809" y="707273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556" name="Google Shape;556;p16"/>
          <p:cNvSpPr/>
          <p:nvPr/>
        </p:nvSpPr>
        <p:spPr>
          <a:xfrm>
            <a:off x="0" y="81565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557" name="Google Shape;557;p16"/>
          <p:cNvSpPr/>
          <p:nvPr/>
        </p:nvSpPr>
        <p:spPr>
          <a:xfrm rot="10800000">
            <a:off x="0"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558" name="Google Shape;558;p16"/>
          <p:cNvSpPr/>
          <p:nvPr/>
        </p:nvSpPr>
        <p:spPr>
          <a:xfrm rot="-5400000">
            <a:off x="1083809"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559" name="Google Shape;559;p16"/>
          <p:cNvSpPr/>
          <p:nvPr/>
        </p:nvSpPr>
        <p:spPr>
          <a:xfrm rot="10800000">
            <a:off x="3321750" y="926892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560" name="Google Shape;560;p16"/>
          <p:cNvSpPr/>
          <p:nvPr/>
        </p:nvSpPr>
        <p:spPr>
          <a:xfrm>
            <a:off x="3321750" y="818511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561" name="Google Shape;561;p16"/>
          <p:cNvSpPr/>
          <p:nvPr/>
        </p:nvSpPr>
        <p:spPr>
          <a:xfrm rot="5400000">
            <a:off x="4405559" y="926892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grpSp>
        <p:nvGrpSpPr>
          <p:cNvPr id="562" name="Google Shape;562;p16"/>
          <p:cNvGrpSpPr/>
          <p:nvPr/>
        </p:nvGrpSpPr>
        <p:grpSpPr>
          <a:xfrm rot="2700000">
            <a:off x="14381224" y="7574679"/>
            <a:ext cx="7415398" cy="3565095"/>
            <a:chOff x="0" y="0"/>
            <a:chExt cx="660400" cy="317500"/>
          </a:xfrm>
        </p:grpSpPr>
        <p:sp>
          <p:nvSpPr>
            <p:cNvPr id="563" name="Google Shape;563;p16"/>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6"/>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65" name="Google Shape;565;p16"/>
          <p:cNvCxnSpPr/>
          <p:nvPr/>
        </p:nvCxnSpPr>
        <p:spPr>
          <a:xfrm>
            <a:off x="13918610" y="8394229"/>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566" name="Google Shape;566;p16"/>
          <p:cNvCxnSpPr/>
          <p:nvPr/>
        </p:nvCxnSpPr>
        <p:spPr>
          <a:xfrm>
            <a:off x="13704664" y="870690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567" name="Google Shape;567;p16"/>
          <p:cNvCxnSpPr/>
          <p:nvPr/>
        </p:nvCxnSpPr>
        <p:spPr>
          <a:xfrm>
            <a:off x="13525062" y="906537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568" name="Google Shape;568;p16"/>
          <p:cNvCxnSpPr/>
          <p:nvPr/>
        </p:nvCxnSpPr>
        <p:spPr>
          <a:xfrm>
            <a:off x="13398407" y="9451643"/>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569" name="Google Shape;569;p16"/>
          <p:cNvCxnSpPr/>
          <p:nvPr/>
        </p:nvCxnSpPr>
        <p:spPr>
          <a:xfrm>
            <a:off x="13254553" y="9891320"/>
            <a:ext cx="4347674" cy="4347674"/>
          </a:xfrm>
          <a:prstGeom prst="straightConnector1">
            <a:avLst/>
          </a:prstGeom>
          <a:noFill/>
          <a:ln cap="flat" cmpd="sng" w="28575">
            <a:solidFill>
              <a:srgbClr val="8CA9AD"/>
            </a:solidFill>
            <a:prstDash val="solid"/>
            <a:round/>
            <a:headEnd len="sm" w="sm" type="none"/>
            <a:tailEnd len="sm" w="sm" type="none"/>
          </a:ln>
        </p:spPr>
      </p:cxnSp>
      <p:grpSp>
        <p:nvGrpSpPr>
          <p:cNvPr id="570" name="Google Shape;570;p16"/>
          <p:cNvGrpSpPr/>
          <p:nvPr/>
        </p:nvGrpSpPr>
        <p:grpSpPr>
          <a:xfrm rot="2700000">
            <a:off x="-1376391" y="-3093321"/>
            <a:ext cx="7415398" cy="3565095"/>
            <a:chOff x="0" y="0"/>
            <a:chExt cx="660400" cy="317500"/>
          </a:xfrm>
        </p:grpSpPr>
        <p:sp>
          <p:nvSpPr>
            <p:cNvPr id="571" name="Google Shape;571;p16"/>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6"/>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73" name="Google Shape;573;p16"/>
          <p:cNvCxnSpPr/>
          <p:nvPr/>
        </p:nvCxnSpPr>
        <p:spPr>
          <a:xfrm>
            <a:off x="-1839005" y="-2273771"/>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574" name="Google Shape;574;p16"/>
          <p:cNvCxnSpPr/>
          <p:nvPr/>
        </p:nvCxnSpPr>
        <p:spPr>
          <a:xfrm>
            <a:off x="-2052951" y="-196109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575" name="Google Shape;575;p16"/>
          <p:cNvCxnSpPr/>
          <p:nvPr/>
        </p:nvCxnSpPr>
        <p:spPr>
          <a:xfrm>
            <a:off x="-2232553" y="-160262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576" name="Google Shape;576;p16"/>
          <p:cNvCxnSpPr/>
          <p:nvPr/>
        </p:nvCxnSpPr>
        <p:spPr>
          <a:xfrm>
            <a:off x="-2359208" y="-1216357"/>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577" name="Google Shape;577;p16"/>
          <p:cNvCxnSpPr/>
          <p:nvPr/>
        </p:nvCxnSpPr>
        <p:spPr>
          <a:xfrm>
            <a:off x="-2503062" y="-776680"/>
            <a:ext cx="4347674" cy="4347674"/>
          </a:xfrm>
          <a:prstGeom prst="straightConnector1">
            <a:avLst/>
          </a:prstGeom>
          <a:noFill/>
          <a:ln cap="flat" cmpd="sng" w="28575">
            <a:solidFill>
              <a:srgbClr val="8CA9AD"/>
            </a:solidFill>
            <a:prstDash val="solid"/>
            <a:round/>
            <a:headEnd len="sm" w="sm" type="none"/>
            <a:tailEnd len="sm" w="sm" type="none"/>
          </a:ln>
        </p:spPr>
      </p:cxnSp>
      <p:cxnSp>
        <p:nvCxnSpPr>
          <p:cNvPr id="578" name="Google Shape;578;p16"/>
          <p:cNvCxnSpPr/>
          <p:nvPr/>
        </p:nvCxnSpPr>
        <p:spPr>
          <a:xfrm>
            <a:off x="-2623881" y="-332957"/>
            <a:ext cx="3963599" cy="3985594"/>
          </a:xfrm>
          <a:prstGeom prst="straightConnector1">
            <a:avLst/>
          </a:prstGeom>
          <a:noFill/>
          <a:ln cap="flat" cmpd="sng" w="28575">
            <a:solidFill>
              <a:srgbClr val="8CA9AD"/>
            </a:solidFill>
            <a:prstDash val="solid"/>
            <a:round/>
            <a:headEnd len="sm" w="sm" type="none"/>
            <a:tailEnd len="sm" w="sm" type="none"/>
          </a:ln>
        </p:spPr>
      </p:cxnSp>
      <p:cxnSp>
        <p:nvCxnSpPr>
          <p:cNvPr id="579" name="Google Shape;579;p16"/>
          <p:cNvCxnSpPr/>
          <p:nvPr/>
        </p:nvCxnSpPr>
        <p:spPr>
          <a:xfrm>
            <a:off x="-2598114" y="228677"/>
            <a:ext cx="3377485" cy="3360058"/>
          </a:xfrm>
          <a:prstGeom prst="straightConnector1">
            <a:avLst/>
          </a:prstGeom>
          <a:noFill/>
          <a:ln cap="flat" cmpd="sng" w="28575">
            <a:solidFill>
              <a:srgbClr val="8CA9AD"/>
            </a:solidFill>
            <a:prstDash val="solid"/>
            <a:round/>
            <a:headEnd len="sm" w="sm" type="none"/>
            <a:tailEnd len="sm" w="sm" type="none"/>
          </a:ln>
        </p:spPr>
      </p:cxnSp>
      <p:cxnSp>
        <p:nvCxnSpPr>
          <p:cNvPr id="580" name="Google Shape;580;p16"/>
          <p:cNvCxnSpPr/>
          <p:nvPr/>
        </p:nvCxnSpPr>
        <p:spPr>
          <a:xfrm>
            <a:off x="-2509797" y="905760"/>
            <a:ext cx="2628598" cy="2671969"/>
          </a:xfrm>
          <a:prstGeom prst="straightConnector1">
            <a:avLst/>
          </a:prstGeom>
          <a:noFill/>
          <a:ln cap="flat" cmpd="sng" w="28575">
            <a:solidFill>
              <a:srgbClr val="8CA9AD"/>
            </a:solidFill>
            <a:prstDash val="solid"/>
            <a:round/>
            <a:headEnd len="sm" w="sm" type="none"/>
            <a:tailEnd len="sm" w="sm" type="none"/>
          </a:ln>
        </p:spPr>
      </p:cxnSp>
      <p:sp>
        <p:nvSpPr>
          <p:cNvPr id="581" name="Google Shape;581;p16"/>
          <p:cNvSpPr txBox="1"/>
          <p:nvPr/>
        </p:nvSpPr>
        <p:spPr>
          <a:xfrm>
            <a:off x="2576760" y="5775325"/>
            <a:ext cx="13134480" cy="1609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500" u="none" cap="none" strike="noStrike">
                <a:solidFill>
                  <a:srgbClr val="545454"/>
                </a:solidFill>
                <a:latin typeface="DM Sans"/>
                <a:ea typeface="DM Sans"/>
                <a:cs typeface="DM Sans"/>
                <a:sym typeface="DM Sans"/>
              </a:rPr>
              <a:t>Metadata Kegiatan</a:t>
            </a:r>
            <a:r>
              <a:rPr b="0" i="0" lang="en-US" sz="3500" u="none" cap="none" strike="noStrike">
                <a:solidFill>
                  <a:srgbClr val="545454"/>
                </a:solidFill>
                <a:latin typeface="DM Sans"/>
                <a:ea typeface="DM Sans"/>
                <a:cs typeface="DM Sans"/>
                <a:sym typeface="DM Sans"/>
              </a:rPr>
              <a:t> merupakan sekumpulan atribut informasi yang memberikan gambaran/ dokumentasi dari penyelenggaraan kegiatan statistik sektoral.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17"/>
          <p:cNvSpPr/>
          <p:nvPr/>
        </p:nvSpPr>
        <p:spPr>
          <a:xfrm rot="10800000">
            <a:off x="9525" y="591366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587" name="Google Shape;587;p17"/>
          <p:cNvSpPr/>
          <p:nvPr/>
        </p:nvSpPr>
        <p:spPr>
          <a:xfrm>
            <a:off x="1083809" y="59422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588" name="Google Shape;588;p17"/>
          <p:cNvSpPr/>
          <p:nvPr/>
        </p:nvSpPr>
        <p:spPr>
          <a:xfrm>
            <a:off x="0" y="70260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589" name="Google Shape;589;p17"/>
          <p:cNvSpPr/>
          <p:nvPr/>
        </p:nvSpPr>
        <p:spPr>
          <a:xfrm rot="10800000">
            <a:off x="0" y="8109857"/>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590" name="Google Shape;590;p17"/>
          <p:cNvSpPr/>
          <p:nvPr/>
        </p:nvSpPr>
        <p:spPr>
          <a:xfrm rot="-5400000">
            <a:off x="1083809" y="8109857"/>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591" name="Google Shape;591;p17"/>
          <p:cNvSpPr/>
          <p:nvPr/>
        </p:nvSpPr>
        <p:spPr>
          <a:xfrm rot="10800000">
            <a:off x="1083809" y="9193666"/>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592" name="Google Shape;592;p17"/>
          <p:cNvSpPr/>
          <p:nvPr/>
        </p:nvSpPr>
        <p:spPr>
          <a:xfrm rot="10800000">
            <a:off x="3321750" y="811938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593" name="Google Shape;593;p17"/>
          <p:cNvSpPr/>
          <p:nvPr/>
        </p:nvSpPr>
        <p:spPr>
          <a:xfrm>
            <a:off x="3321750" y="703557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594" name="Google Shape;594;p17"/>
          <p:cNvSpPr/>
          <p:nvPr/>
        </p:nvSpPr>
        <p:spPr>
          <a:xfrm rot="5400000">
            <a:off x="4405559" y="811938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595" name="Google Shape;595;p17"/>
          <p:cNvSpPr/>
          <p:nvPr/>
        </p:nvSpPr>
        <p:spPr>
          <a:xfrm>
            <a:off x="2237941"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596" name="Google Shape;596;p17"/>
          <p:cNvSpPr/>
          <p:nvPr/>
        </p:nvSpPr>
        <p:spPr>
          <a:xfrm>
            <a:off x="3321750"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597" name="Google Shape;597;p17"/>
          <p:cNvSpPr/>
          <p:nvPr/>
        </p:nvSpPr>
        <p:spPr>
          <a:xfrm rot="5400000">
            <a:off x="0" y="9193666"/>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grpSp>
        <p:nvGrpSpPr>
          <p:cNvPr id="598" name="Google Shape;598;p17"/>
          <p:cNvGrpSpPr/>
          <p:nvPr/>
        </p:nvGrpSpPr>
        <p:grpSpPr>
          <a:xfrm>
            <a:off x="13133734" y="5475036"/>
            <a:ext cx="8837380" cy="8845601"/>
            <a:chOff x="13508" y="0"/>
            <a:chExt cx="11783172" cy="11794135"/>
          </a:xfrm>
        </p:grpSpPr>
        <p:grpSp>
          <p:nvGrpSpPr>
            <p:cNvPr id="599" name="Google Shape;599;p17"/>
            <p:cNvGrpSpPr/>
            <p:nvPr/>
          </p:nvGrpSpPr>
          <p:grpSpPr>
            <a:xfrm rot="2700000">
              <a:off x="1676828" y="2799524"/>
              <a:ext cx="9887197" cy="4753460"/>
              <a:chOff x="0" y="0"/>
              <a:chExt cx="660400" cy="317500"/>
            </a:xfrm>
          </p:grpSpPr>
          <p:sp>
            <p:nvSpPr>
              <p:cNvPr id="600" name="Google Shape;600;p17"/>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7"/>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02" name="Google Shape;602;p17"/>
            <p:cNvCxnSpPr/>
            <p:nvPr/>
          </p:nvCxnSpPr>
          <p:spPr>
            <a:xfrm>
              <a:off x="1060010" y="3892256"/>
              <a:ext cx="6913622" cy="6843603"/>
            </a:xfrm>
            <a:prstGeom prst="straightConnector1">
              <a:avLst/>
            </a:prstGeom>
            <a:noFill/>
            <a:ln cap="flat" cmpd="sng" w="38100">
              <a:solidFill>
                <a:srgbClr val="8CA9AD"/>
              </a:solidFill>
              <a:prstDash val="solid"/>
              <a:round/>
              <a:headEnd len="sm" w="sm" type="none"/>
              <a:tailEnd len="sm" w="sm" type="none"/>
            </a:ln>
          </p:spPr>
        </p:cxnSp>
        <p:cxnSp>
          <p:nvCxnSpPr>
            <p:cNvPr id="603" name="Google Shape;603;p17"/>
            <p:cNvCxnSpPr/>
            <p:nvPr/>
          </p:nvCxnSpPr>
          <p:spPr>
            <a:xfrm>
              <a:off x="774748" y="4309159"/>
              <a:ext cx="6718471" cy="6718471"/>
            </a:xfrm>
            <a:prstGeom prst="straightConnector1">
              <a:avLst/>
            </a:prstGeom>
            <a:noFill/>
            <a:ln cap="flat" cmpd="sng" w="38100">
              <a:solidFill>
                <a:srgbClr val="8CA9AD"/>
              </a:solidFill>
              <a:prstDash val="solid"/>
              <a:round/>
              <a:headEnd len="sm" w="sm" type="none"/>
              <a:tailEnd len="sm" w="sm" type="none"/>
            </a:ln>
          </p:spPr>
        </p:cxnSp>
        <p:cxnSp>
          <p:nvCxnSpPr>
            <p:cNvPr id="604" name="Google Shape;604;p17"/>
            <p:cNvCxnSpPr/>
            <p:nvPr/>
          </p:nvCxnSpPr>
          <p:spPr>
            <a:xfrm>
              <a:off x="535279" y="4787119"/>
              <a:ext cx="6489522" cy="6489522"/>
            </a:xfrm>
            <a:prstGeom prst="straightConnector1">
              <a:avLst/>
            </a:prstGeom>
            <a:noFill/>
            <a:ln cap="flat" cmpd="sng" w="38100">
              <a:solidFill>
                <a:srgbClr val="8CA9AD"/>
              </a:solidFill>
              <a:prstDash val="solid"/>
              <a:round/>
              <a:headEnd len="sm" w="sm" type="none"/>
              <a:tailEnd len="sm" w="sm" type="none"/>
            </a:ln>
          </p:spPr>
        </p:cxnSp>
        <p:cxnSp>
          <p:nvCxnSpPr>
            <p:cNvPr id="605" name="Google Shape;605;p17"/>
            <p:cNvCxnSpPr/>
            <p:nvPr/>
          </p:nvCxnSpPr>
          <p:spPr>
            <a:xfrm>
              <a:off x="366406" y="5302142"/>
              <a:ext cx="6254021" cy="6254021"/>
            </a:xfrm>
            <a:prstGeom prst="straightConnector1">
              <a:avLst/>
            </a:prstGeom>
            <a:noFill/>
            <a:ln cap="flat" cmpd="sng" w="38100">
              <a:solidFill>
                <a:srgbClr val="8CA9AD"/>
              </a:solidFill>
              <a:prstDash val="solid"/>
              <a:round/>
              <a:headEnd len="sm" w="sm" type="none"/>
              <a:tailEnd len="sm" w="sm" type="none"/>
            </a:ln>
          </p:spPr>
        </p:cxnSp>
        <p:cxnSp>
          <p:nvCxnSpPr>
            <p:cNvPr id="606" name="Google Shape;606;p17"/>
            <p:cNvCxnSpPr/>
            <p:nvPr/>
          </p:nvCxnSpPr>
          <p:spPr>
            <a:xfrm>
              <a:off x="174601" y="5888378"/>
              <a:ext cx="5796899" cy="5796899"/>
            </a:xfrm>
            <a:prstGeom prst="straightConnector1">
              <a:avLst/>
            </a:prstGeom>
            <a:noFill/>
            <a:ln cap="flat" cmpd="sng" w="38100">
              <a:solidFill>
                <a:srgbClr val="8CA9AD"/>
              </a:solidFill>
              <a:prstDash val="solid"/>
              <a:round/>
              <a:headEnd len="sm" w="sm" type="none"/>
              <a:tailEnd len="sm" w="sm" type="none"/>
            </a:ln>
          </p:spPr>
        </p:cxnSp>
        <p:cxnSp>
          <p:nvCxnSpPr>
            <p:cNvPr id="607" name="Google Shape;607;p17"/>
            <p:cNvCxnSpPr/>
            <p:nvPr/>
          </p:nvCxnSpPr>
          <p:spPr>
            <a:xfrm>
              <a:off x="13508" y="6480010"/>
              <a:ext cx="5284799" cy="5314125"/>
            </a:xfrm>
            <a:prstGeom prst="straightConnector1">
              <a:avLst/>
            </a:prstGeom>
            <a:noFill/>
            <a:ln cap="flat" cmpd="sng" w="38100">
              <a:solidFill>
                <a:srgbClr val="8CA9AD"/>
              </a:solidFill>
              <a:prstDash val="solid"/>
              <a:round/>
              <a:headEnd len="sm" w="sm" type="none"/>
              <a:tailEnd len="sm" w="sm" type="none"/>
            </a:ln>
          </p:spPr>
        </p:cxnSp>
        <p:cxnSp>
          <p:nvCxnSpPr>
            <p:cNvPr id="608" name="Google Shape;608;p17"/>
            <p:cNvCxnSpPr/>
            <p:nvPr/>
          </p:nvCxnSpPr>
          <p:spPr>
            <a:xfrm>
              <a:off x="47865" y="7228854"/>
              <a:ext cx="4503313" cy="4480077"/>
            </a:xfrm>
            <a:prstGeom prst="straightConnector1">
              <a:avLst/>
            </a:prstGeom>
            <a:noFill/>
            <a:ln cap="flat" cmpd="sng" w="38100">
              <a:solidFill>
                <a:srgbClr val="8CA9AD"/>
              </a:solidFill>
              <a:prstDash val="solid"/>
              <a:round/>
              <a:headEnd len="sm" w="sm" type="none"/>
              <a:tailEnd len="sm" w="sm" type="none"/>
            </a:ln>
          </p:spPr>
        </p:cxnSp>
        <p:cxnSp>
          <p:nvCxnSpPr>
            <p:cNvPr id="609" name="Google Shape;609;p17"/>
            <p:cNvCxnSpPr/>
            <p:nvPr/>
          </p:nvCxnSpPr>
          <p:spPr>
            <a:xfrm>
              <a:off x="165620" y="8131631"/>
              <a:ext cx="3504797" cy="3562626"/>
            </a:xfrm>
            <a:prstGeom prst="straightConnector1">
              <a:avLst/>
            </a:prstGeom>
            <a:noFill/>
            <a:ln cap="flat" cmpd="sng" w="38100">
              <a:solidFill>
                <a:srgbClr val="8CA9AD"/>
              </a:solidFill>
              <a:prstDash val="solid"/>
              <a:round/>
              <a:headEnd len="sm" w="sm" type="none"/>
              <a:tailEnd len="sm" w="sm" type="none"/>
            </a:ln>
          </p:spPr>
        </p:cxnSp>
        <p:cxnSp>
          <p:nvCxnSpPr>
            <p:cNvPr id="610" name="Google Shape;610;p17"/>
            <p:cNvCxnSpPr/>
            <p:nvPr/>
          </p:nvCxnSpPr>
          <p:spPr>
            <a:xfrm>
              <a:off x="676661" y="9346264"/>
              <a:ext cx="1790115" cy="1790115"/>
            </a:xfrm>
            <a:prstGeom prst="straightConnector1">
              <a:avLst/>
            </a:prstGeom>
            <a:noFill/>
            <a:ln cap="flat" cmpd="sng" w="38100">
              <a:solidFill>
                <a:srgbClr val="8CA9AD"/>
              </a:solidFill>
              <a:prstDash val="solid"/>
              <a:round/>
              <a:headEnd len="sm" w="sm" type="none"/>
              <a:tailEnd len="sm" w="sm" type="none"/>
            </a:ln>
          </p:spPr>
        </p:cxnSp>
      </p:grpSp>
      <p:sp>
        <p:nvSpPr>
          <p:cNvPr id="611" name="Google Shape;611;p17"/>
          <p:cNvSpPr/>
          <p:nvPr/>
        </p:nvSpPr>
        <p:spPr>
          <a:xfrm>
            <a:off x="1041169" y="3705660"/>
            <a:ext cx="4561162" cy="3871818"/>
          </a:xfrm>
          <a:custGeom>
            <a:rect b="b" l="l" r="r" t="t"/>
            <a:pathLst>
              <a:path extrusionOk="0" h="3871818" w="4561162">
                <a:moveTo>
                  <a:pt x="0" y="0"/>
                </a:moveTo>
                <a:lnTo>
                  <a:pt x="4561162" y="0"/>
                </a:lnTo>
                <a:lnTo>
                  <a:pt x="4561162" y="3871818"/>
                </a:lnTo>
                <a:lnTo>
                  <a:pt x="0" y="3871818"/>
                </a:lnTo>
                <a:lnTo>
                  <a:pt x="0" y="0"/>
                </a:lnTo>
                <a:close/>
              </a:path>
            </a:pathLst>
          </a:custGeom>
          <a:blipFill rotWithShape="1">
            <a:blip r:embed="rId7">
              <a:alphaModFix/>
            </a:blip>
            <a:stretch>
              <a:fillRect b="0" l="0" r="0" t="0"/>
            </a:stretch>
          </a:blipFill>
          <a:ln>
            <a:noFill/>
          </a:ln>
        </p:spPr>
      </p:sp>
      <p:sp>
        <p:nvSpPr>
          <p:cNvPr id="612" name="Google Shape;612;p17"/>
          <p:cNvSpPr/>
          <p:nvPr/>
        </p:nvSpPr>
        <p:spPr>
          <a:xfrm>
            <a:off x="11410136" y="4014497"/>
            <a:ext cx="5849164" cy="4939294"/>
          </a:xfrm>
          <a:custGeom>
            <a:rect b="b" l="l" r="r" t="t"/>
            <a:pathLst>
              <a:path extrusionOk="0" h="4939294" w="5849164">
                <a:moveTo>
                  <a:pt x="0" y="0"/>
                </a:moveTo>
                <a:lnTo>
                  <a:pt x="5849164" y="0"/>
                </a:lnTo>
                <a:lnTo>
                  <a:pt x="5849164" y="4939294"/>
                </a:lnTo>
                <a:lnTo>
                  <a:pt x="0" y="4939294"/>
                </a:lnTo>
                <a:lnTo>
                  <a:pt x="0" y="0"/>
                </a:lnTo>
                <a:close/>
              </a:path>
            </a:pathLst>
          </a:custGeom>
          <a:blipFill rotWithShape="1">
            <a:blip r:embed="rId8">
              <a:alphaModFix/>
            </a:blip>
            <a:stretch>
              <a:fillRect b="0" l="0" r="0" t="0"/>
            </a:stretch>
          </a:blipFill>
          <a:ln>
            <a:noFill/>
          </a:ln>
        </p:spPr>
      </p:sp>
      <p:sp>
        <p:nvSpPr>
          <p:cNvPr id="613" name="Google Shape;613;p17"/>
          <p:cNvSpPr txBox="1"/>
          <p:nvPr/>
        </p:nvSpPr>
        <p:spPr>
          <a:xfrm>
            <a:off x="1678105" y="1589042"/>
            <a:ext cx="5480392" cy="1540002"/>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US" sz="5600" u="none" cap="none" strike="noStrike">
                <a:solidFill>
                  <a:srgbClr val="FE6D73"/>
                </a:solidFill>
                <a:latin typeface="Arial"/>
                <a:ea typeface="Arial"/>
                <a:cs typeface="Arial"/>
                <a:sym typeface="Arial"/>
              </a:rPr>
              <a:t>KEGIATAN STATISTIK</a:t>
            </a:r>
            <a:endParaRPr/>
          </a:p>
        </p:txBody>
      </p:sp>
      <p:sp>
        <p:nvSpPr>
          <p:cNvPr id="614" name="Google Shape;614;p17"/>
          <p:cNvSpPr txBox="1"/>
          <p:nvPr/>
        </p:nvSpPr>
        <p:spPr>
          <a:xfrm>
            <a:off x="6082400" y="1589042"/>
            <a:ext cx="9831898" cy="1800225"/>
          </a:xfrm>
          <a:prstGeom prst="rect">
            <a:avLst/>
          </a:prstGeom>
          <a:noFill/>
          <a:ln>
            <a:noFill/>
          </a:ln>
        </p:spPr>
        <p:txBody>
          <a:bodyPr anchorCtr="0" anchor="t" bIns="0" lIns="0" spcFirstLastPara="1" rIns="0" wrap="square" tIns="0">
            <a:spAutoFit/>
          </a:bodyPr>
          <a:lstStyle/>
          <a:p>
            <a:pPr indent="-430878" lvl="1" marL="861757" marR="0" rtl="0" algn="l">
              <a:lnSpc>
                <a:spcPct val="119994"/>
              </a:lnSpc>
              <a:spcBef>
                <a:spcPts val="0"/>
              </a:spcBef>
              <a:spcAft>
                <a:spcPts val="0"/>
              </a:spcAft>
              <a:buClr>
                <a:srgbClr val="545454"/>
              </a:buClr>
              <a:buSzPts val="3991"/>
              <a:buFont typeface="Arial"/>
              <a:buChar char="•"/>
            </a:pPr>
            <a:r>
              <a:rPr b="1" i="0" lang="en-US" sz="3991" u="none" cap="none" strike="noStrike">
                <a:solidFill>
                  <a:srgbClr val="545454"/>
                </a:solidFill>
                <a:latin typeface="DM Sans"/>
                <a:ea typeface="DM Sans"/>
                <a:cs typeface="DM Sans"/>
                <a:sym typeface="DM Sans"/>
              </a:rPr>
              <a:t>Kegiatan Statistik</a:t>
            </a:r>
            <a:r>
              <a:rPr b="0" i="0" lang="en-US" sz="3991" u="none" cap="none" strike="noStrike">
                <a:solidFill>
                  <a:srgbClr val="545454"/>
                </a:solidFill>
                <a:latin typeface="DM Sans"/>
                <a:ea typeface="DM Sans"/>
                <a:cs typeface="DM Sans"/>
                <a:sym typeface="DM Sans"/>
              </a:rPr>
              <a:t> adalah tindakan yang meliputi upaya penyediaan dan penyebarluasan data</a:t>
            </a:r>
            <a:endParaRPr/>
          </a:p>
        </p:txBody>
      </p:sp>
      <p:sp>
        <p:nvSpPr>
          <p:cNvPr id="615" name="Google Shape;615;p17"/>
          <p:cNvSpPr/>
          <p:nvPr/>
        </p:nvSpPr>
        <p:spPr>
          <a:xfrm>
            <a:off x="5775109" y="4373893"/>
            <a:ext cx="5462250" cy="4163352"/>
          </a:xfrm>
          <a:custGeom>
            <a:rect b="b" l="l" r="r" t="t"/>
            <a:pathLst>
              <a:path extrusionOk="0" h="4163352" w="5462250">
                <a:moveTo>
                  <a:pt x="0" y="0"/>
                </a:moveTo>
                <a:lnTo>
                  <a:pt x="5462249" y="0"/>
                </a:lnTo>
                <a:lnTo>
                  <a:pt x="5462249" y="4163352"/>
                </a:lnTo>
                <a:lnTo>
                  <a:pt x="0" y="4163352"/>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grpSp>
        <p:nvGrpSpPr>
          <p:cNvPr id="620" name="Google Shape;620;p18"/>
          <p:cNvGrpSpPr/>
          <p:nvPr/>
        </p:nvGrpSpPr>
        <p:grpSpPr>
          <a:xfrm rot="2700000">
            <a:off x="-2693793" y="7510422"/>
            <a:ext cx="7415398" cy="3565095"/>
            <a:chOff x="0" y="0"/>
            <a:chExt cx="660400" cy="317500"/>
          </a:xfrm>
        </p:grpSpPr>
        <p:sp>
          <p:nvSpPr>
            <p:cNvPr id="621" name="Google Shape;621;p18"/>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8"/>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3" name="Google Shape;623;p18"/>
          <p:cNvGrpSpPr/>
          <p:nvPr/>
        </p:nvGrpSpPr>
        <p:grpSpPr>
          <a:xfrm rot="-2700000">
            <a:off x="14034654" y="-4091495"/>
            <a:ext cx="7415398" cy="3565095"/>
            <a:chOff x="0" y="0"/>
            <a:chExt cx="660400" cy="317500"/>
          </a:xfrm>
        </p:grpSpPr>
        <p:sp>
          <p:nvSpPr>
            <p:cNvPr id="624" name="Google Shape;624;p18"/>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8"/>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26" name="Google Shape;626;p18"/>
          <p:cNvCxnSpPr/>
          <p:nvPr/>
        </p:nvCxnSpPr>
        <p:spPr>
          <a:xfrm flipH="1" rot="10800000">
            <a:off x="16779354" y="-3323851"/>
            <a:ext cx="5132702" cy="5185216"/>
          </a:xfrm>
          <a:prstGeom prst="straightConnector1">
            <a:avLst/>
          </a:prstGeom>
          <a:noFill/>
          <a:ln cap="flat" cmpd="sng" w="28575">
            <a:solidFill>
              <a:srgbClr val="8CA9AD"/>
            </a:solidFill>
            <a:prstDash val="solid"/>
            <a:round/>
            <a:headEnd len="sm" w="sm" type="none"/>
            <a:tailEnd len="sm" w="sm" type="none"/>
          </a:ln>
        </p:spPr>
      </p:cxnSp>
      <p:cxnSp>
        <p:nvCxnSpPr>
          <p:cNvPr id="627" name="Google Shape;627;p18"/>
          <p:cNvCxnSpPr/>
          <p:nvPr/>
        </p:nvCxnSpPr>
        <p:spPr>
          <a:xfrm flipH="1" rot="10800000">
            <a:off x="17092031" y="-2963542"/>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628" name="Google Shape;628;p18"/>
          <p:cNvCxnSpPr/>
          <p:nvPr/>
        </p:nvCxnSpPr>
        <p:spPr>
          <a:xfrm flipH="1" rot="10800000">
            <a:off x="17450501" y="-2612228"/>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629" name="Google Shape;629;p18"/>
          <p:cNvCxnSpPr/>
          <p:nvPr/>
        </p:nvCxnSpPr>
        <p:spPr>
          <a:xfrm flipH="1" rot="10800000">
            <a:off x="17836769" y="-2308948"/>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630" name="Google Shape;630;p18"/>
          <p:cNvCxnSpPr/>
          <p:nvPr/>
        </p:nvCxnSpPr>
        <p:spPr>
          <a:xfrm flipH="1" rot="10800000">
            <a:off x="18276445" y="-1822252"/>
            <a:ext cx="4347674" cy="4347674"/>
          </a:xfrm>
          <a:prstGeom prst="straightConnector1">
            <a:avLst/>
          </a:prstGeom>
          <a:noFill/>
          <a:ln cap="flat" cmpd="sng" w="28575">
            <a:solidFill>
              <a:srgbClr val="8CA9AD"/>
            </a:solidFill>
            <a:prstDash val="solid"/>
            <a:round/>
            <a:headEnd len="sm" w="sm" type="none"/>
            <a:tailEnd len="sm" w="sm" type="none"/>
          </a:ln>
        </p:spPr>
      </p:cxnSp>
      <p:sp>
        <p:nvSpPr>
          <p:cNvPr id="631" name="Google Shape;631;p18"/>
          <p:cNvSpPr/>
          <p:nvPr/>
        </p:nvSpPr>
        <p:spPr>
          <a:xfrm>
            <a:off x="2111347" y="2254913"/>
            <a:ext cx="4746613" cy="4389221"/>
          </a:xfrm>
          <a:custGeom>
            <a:rect b="b" l="l" r="r" t="t"/>
            <a:pathLst>
              <a:path extrusionOk="0" h="4389221" w="4746613">
                <a:moveTo>
                  <a:pt x="0" y="0"/>
                </a:moveTo>
                <a:lnTo>
                  <a:pt x="4746613" y="0"/>
                </a:lnTo>
                <a:lnTo>
                  <a:pt x="4746613" y="4389222"/>
                </a:lnTo>
                <a:lnTo>
                  <a:pt x="0" y="4389222"/>
                </a:lnTo>
                <a:lnTo>
                  <a:pt x="0" y="0"/>
                </a:lnTo>
                <a:close/>
              </a:path>
            </a:pathLst>
          </a:custGeom>
          <a:blipFill rotWithShape="1">
            <a:blip r:embed="rId3">
              <a:alphaModFix/>
            </a:blip>
            <a:stretch>
              <a:fillRect b="0" l="0" r="0" t="0"/>
            </a:stretch>
          </a:blipFill>
          <a:ln>
            <a:noFill/>
          </a:ln>
        </p:spPr>
      </p:sp>
      <p:sp>
        <p:nvSpPr>
          <p:cNvPr id="632" name="Google Shape;632;p18"/>
          <p:cNvSpPr/>
          <p:nvPr/>
        </p:nvSpPr>
        <p:spPr>
          <a:xfrm>
            <a:off x="11715648" y="1559889"/>
            <a:ext cx="5063707" cy="5420097"/>
          </a:xfrm>
          <a:custGeom>
            <a:rect b="b" l="l" r="r" t="t"/>
            <a:pathLst>
              <a:path extrusionOk="0" h="5420097" w="5063707">
                <a:moveTo>
                  <a:pt x="0" y="0"/>
                </a:moveTo>
                <a:lnTo>
                  <a:pt x="5063706" y="0"/>
                </a:lnTo>
                <a:lnTo>
                  <a:pt x="5063706" y="5420096"/>
                </a:lnTo>
                <a:lnTo>
                  <a:pt x="0" y="5420096"/>
                </a:lnTo>
                <a:lnTo>
                  <a:pt x="0" y="0"/>
                </a:lnTo>
                <a:close/>
              </a:path>
            </a:pathLst>
          </a:custGeom>
          <a:blipFill rotWithShape="1">
            <a:blip r:embed="rId4">
              <a:alphaModFix/>
            </a:blip>
            <a:stretch>
              <a:fillRect b="0" l="0" r="0" t="0"/>
            </a:stretch>
          </a:blipFill>
          <a:ln>
            <a:noFill/>
          </a:ln>
        </p:spPr>
      </p:sp>
      <p:sp>
        <p:nvSpPr>
          <p:cNvPr id="633" name="Google Shape;633;p18"/>
          <p:cNvSpPr txBox="1"/>
          <p:nvPr/>
        </p:nvSpPr>
        <p:spPr>
          <a:xfrm>
            <a:off x="1828699" y="6667248"/>
            <a:ext cx="5311909" cy="615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000" u="none" cap="none" strike="noStrike">
                <a:solidFill>
                  <a:srgbClr val="FFFFFF"/>
                </a:solidFill>
                <a:latin typeface="Arial"/>
                <a:ea typeface="Arial"/>
                <a:cs typeface="Arial"/>
                <a:sym typeface="Arial"/>
              </a:rPr>
              <a:t>02 - WEBSITE</a:t>
            </a:r>
            <a:endParaRPr/>
          </a:p>
        </p:txBody>
      </p:sp>
      <p:sp>
        <p:nvSpPr>
          <p:cNvPr id="634" name="Google Shape;634;p18"/>
          <p:cNvSpPr txBox="1"/>
          <p:nvPr/>
        </p:nvSpPr>
        <p:spPr>
          <a:xfrm>
            <a:off x="1828699" y="7933241"/>
            <a:ext cx="5311909" cy="615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000" u="none" cap="none" strike="noStrike">
                <a:solidFill>
                  <a:srgbClr val="FFFFFF"/>
                </a:solidFill>
                <a:latin typeface="Arial"/>
                <a:ea typeface="Arial"/>
                <a:cs typeface="Arial"/>
                <a:sym typeface="Arial"/>
              </a:rPr>
              <a:t>03 - SOCIAL MEDIA</a:t>
            </a:r>
            <a:endParaRPr/>
          </a:p>
        </p:txBody>
      </p:sp>
      <p:sp>
        <p:nvSpPr>
          <p:cNvPr id="635" name="Google Shape;635;p18"/>
          <p:cNvSpPr txBox="1"/>
          <p:nvPr/>
        </p:nvSpPr>
        <p:spPr>
          <a:xfrm>
            <a:off x="1828699" y="7206998"/>
            <a:ext cx="14950655" cy="131317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800" u="none" cap="none" strike="noStrike">
                <a:solidFill>
                  <a:srgbClr val="000000"/>
                </a:solidFill>
                <a:latin typeface="Arial"/>
                <a:ea typeface="Arial"/>
                <a:cs typeface="Arial"/>
                <a:sym typeface="Arial"/>
              </a:rPr>
              <a:t>Penyelenggaraan kegiatan statistik didokumentasikan dalam bentuk Metadata Statistik Kegiatan.</a:t>
            </a:r>
            <a:endParaRPr/>
          </a:p>
        </p:txBody>
      </p:sp>
      <p:sp>
        <p:nvSpPr>
          <p:cNvPr id="636" name="Google Shape;636;p18"/>
          <p:cNvSpPr/>
          <p:nvPr/>
        </p:nvSpPr>
        <p:spPr>
          <a:xfrm>
            <a:off x="6977212" y="857291"/>
            <a:ext cx="4653630" cy="4800306"/>
          </a:xfrm>
          <a:custGeom>
            <a:rect b="b" l="l" r="r" t="t"/>
            <a:pathLst>
              <a:path extrusionOk="0" h="4800306" w="4653630">
                <a:moveTo>
                  <a:pt x="0" y="0"/>
                </a:moveTo>
                <a:lnTo>
                  <a:pt x="4653630" y="0"/>
                </a:lnTo>
                <a:lnTo>
                  <a:pt x="4653630" y="4800307"/>
                </a:lnTo>
                <a:lnTo>
                  <a:pt x="0" y="4800307"/>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19"/>
          <p:cNvSpPr/>
          <p:nvPr/>
        </p:nvSpPr>
        <p:spPr>
          <a:xfrm>
            <a:off x="2244265" y="501854"/>
            <a:ext cx="12931949" cy="9283292"/>
          </a:xfrm>
          <a:custGeom>
            <a:rect b="b" l="l" r="r" t="t"/>
            <a:pathLst>
              <a:path extrusionOk="0" h="9283292" w="12931949">
                <a:moveTo>
                  <a:pt x="0" y="0"/>
                </a:moveTo>
                <a:lnTo>
                  <a:pt x="12931949" y="0"/>
                </a:lnTo>
                <a:lnTo>
                  <a:pt x="12931949" y="9283292"/>
                </a:lnTo>
                <a:lnTo>
                  <a:pt x="0" y="9283292"/>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grpSp>
        <p:nvGrpSpPr>
          <p:cNvPr id="132" name="Google Shape;132;p2"/>
          <p:cNvGrpSpPr/>
          <p:nvPr/>
        </p:nvGrpSpPr>
        <p:grpSpPr>
          <a:xfrm rot="2700000">
            <a:off x="-1376391" y="-3093321"/>
            <a:ext cx="7415398" cy="3565095"/>
            <a:chOff x="0" y="0"/>
            <a:chExt cx="660400" cy="317500"/>
          </a:xfrm>
        </p:grpSpPr>
        <p:sp>
          <p:nvSpPr>
            <p:cNvPr id="133" name="Google Shape;133;p2"/>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35" name="Google Shape;135;p2"/>
          <p:cNvCxnSpPr/>
          <p:nvPr/>
        </p:nvCxnSpPr>
        <p:spPr>
          <a:xfrm>
            <a:off x="-1839005" y="-2273771"/>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136" name="Google Shape;136;p2"/>
          <p:cNvCxnSpPr/>
          <p:nvPr/>
        </p:nvCxnSpPr>
        <p:spPr>
          <a:xfrm>
            <a:off x="-2052951" y="-196109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137" name="Google Shape;137;p2"/>
          <p:cNvCxnSpPr/>
          <p:nvPr/>
        </p:nvCxnSpPr>
        <p:spPr>
          <a:xfrm>
            <a:off x="-2232553" y="-160262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138" name="Google Shape;138;p2"/>
          <p:cNvCxnSpPr/>
          <p:nvPr/>
        </p:nvCxnSpPr>
        <p:spPr>
          <a:xfrm>
            <a:off x="-2359208" y="-1216357"/>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139" name="Google Shape;139;p2"/>
          <p:cNvCxnSpPr/>
          <p:nvPr/>
        </p:nvCxnSpPr>
        <p:spPr>
          <a:xfrm>
            <a:off x="-2503062" y="-776680"/>
            <a:ext cx="4347674" cy="4347674"/>
          </a:xfrm>
          <a:prstGeom prst="straightConnector1">
            <a:avLst/>
          </a:prstGeom>
          <a:noFill/>
          <a:ln cap="flat" cmpd="sng" w="28575">
            <a:solidFill>
              <a:srgbClr val="8CA9AD"/>
            </a:solidFill>
            <a:prstDash val="solid"/>
            <a:round/>
            <a:headEnd len="sm" w="sm" type="none"/>
            <a:tailEnd len="sm" w="sm" type="none"/>
          </a:ln>
        </p:spPr>
      </p:cxnSp>
      <p:cxnSp>
        <p:nvCxnSpPr>
          <p:cNvPr id="140" name="Google Shape;140;p2"/>
          <p:cNvCxnSpPr/>
          <p:nvPr/>
        </p:nvCxnSpPr>
        <p:spPr>
          <a:xfrm>
            <a:off x="-2623881" y="-332957"/>
            <a:ext cx="3963599" cy="3985594"/>
          </a:xfrm>
          <a:prstGeom prst="straightConnector1">
            <a:avLst/>
          </a:prstGeom>
          <a:noFill/>
          <a:ln cap="flat" cmpd="sng" w="28575">
            <a:solidFill>
              <a:srgbClr val="8CA9AD"/>
            </a:solidFill>
            <a:prstDash val="solid"/>
            <a:round/>
            <a:headEnd len="sm" w="sm" type="none"/>
            <a:tailEnd len="sm" w="sm" type="none"/>
          </a:ln>
        </p:spPr>
      </p:cxnSp>
      <p:cxnSp>
        <p:nvCxnSpPr>
          <p:cNvPr id="141" name="Google Shape;141;p2"/>
          <p:cNvCxnSpPr/>
          <p:nvPr/>
        </p:nvCxnSpPr>
        <p:spPr>
          <a:xfrm>
            <a:off x="-2598114" y="228677"/>
            <a:ext cx="3377485" cy="3360058"/>
          </a:xfrm>
          <a:prstGeom prst="straightConnector1">
            <a:avLst/>
          </a:prstGeom>
          <a:noFill/>
          <a:ln cap="flat" cmpd="sng" w="28575">
            <a:solidFill>
              <a:srgbClr val="8CA9AD"/>
            </a:solidFill>
            <a:prstDash val="solid"/>
            <a:round/>
            <a:headEnd len="sm" w="sm" type="none"/>
            <a:tailEnd len="sm" w="sm" type="none"/>
          </a:ln>
        </p:spPr>
      </p:cxnSp>
      <p:cxnSp>
        <p:nvCxnSpPr>
          <p:cNvPr id="142" name="Google Shape;142;p2"/>
          <p:cNvCxnSpPr/>
          <p:nvPr/>
        </p:nvCxnSpPr>
        <p:spPr>
          <a:xfrm>
            <a:off x="-2509797" y="905760"/>
            <a:ext cx="2628598" cy="2671969"/>
          </a:xfrm>
          <a:prstGeom prst="straightConnector1">
            <a:avLst/>
          </a:prstGeom>
          <a:noFill/>
          <a:ln cap="flat" cmpd="sng" w="28575">
            <a:solidFill>
              <a:srgbClr val="8CA9AD"/>
            </a:solidFill>
            <a:prstDash val="solid"/>
            <a:round/>
            <a:headEnd len="sm" w="sm" type="none"/>
            <a:tailEnd len="sm" w="sm" type="none"/>
          </a:ln>
        </p:spPr>
      </p:cxnSp>
      <p:grpSp>
        <p:nvGrpSpPr>
          <p:cNvPr id="143" name="Google Shape;143;p2"/>
          <p:cNvGrpSpPr/>
          <p:nvPr/>
        </p:nvGrpSpPr>
        <p:grpSpPr>
          <a:xfrm rot="-2700000">
            <a:off x="11386843" y="7201845"/>
            <a:ext cx="7415398" cy="3565095"/>
            <a:chOff x="0" y="0"/>
            <a:chExt cx="660400" cy="317500"/>
          </a:xfrm>
        </p:grpSpPr>
        <p:sp>
          <p:nvSpPr>
            <p:cNvPr id="144" name="Google Shape;144;p2"/>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46" name="Google Shape;146;p2"/>
          <p:cNvCxnSpPr/>
          <p:nvPr/>
        </p:nvCxnSpPr>
        <p:spPr>
          <a:xfrm flipH="1" rot="10800000">
            <a:off x="14131544" y="7969488"/>
            <a:ext cx="5132702" cy="5185216"/>
          </a:xfrm>
          <a:prstGeom prst="straightConnector1">
            <a:avLst/>
          </a:prstGeom>
          <a:noFill/>
          <a:ln cap="flat" cmpd="sng" w="28575">
            <a:solidFill>
              <a:srgbClr val="8CA9AD"/>
            </a:solidFill>
            <a:prstDash val="solid"/>
            <a:round/>
            <a:headEnd len="sm" w="sm" type="none"/>
            <a:tailEnd len="sm" w="sm" type="none"/>
          </a:ln>
        </p:spPr>
      </p:cxnSp>
      <p:cxnSp>
        <p:nvCxnSpPr>
          <p:cNvPr id="147" name="Google Shape;147;p2"/>
          <p:cNvCxnSpPr/>
          <p:nvPr/>
        </p:nvCxnSpPr>
        <p:spPr>
          <a:xfrm flipH="1" rot="10800000">
            <a:off x="14444220" y="8329798"/>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148" name="Google Shape;148;p2"/>
          <p:cNvCxnSpPr/>
          <p:nvPr/>
        </p:nvCxnSpPr>
        <p:spPr>
          <a:xfrm flipH="1" rot="10800000">
            <a:off x="14802690" y="8681112"/>
            <a:ext cx="4867141" cy="4867141"/>
          </a:xfrm>
          <a:prstGeom prst="straightConnector1">
            <a:avLst/>
          </a:prstGeom>
          <a:noFill/>
          <a:ln cap="flat" cmpd="sng" w="28575">
            <a:solidFill>
              <a:srgbClr val="8CA9AD"/>
            </a:solidFill>
            <a:prstDash val="solid"/>
            <a:round/>
            <a:headEnd len="sm" w="sm" type="none"/>
            <a:tailEnd len="sm" w="sm" type="none"/>
          </a:ln>
        </p:spPr>
      </p:cxnSp>
      <p:sp>
        <p:nvSpPr>
          <p:cNvPr id="149" name="Google Shape;149;p2"/>
          <p:cNvSpPr/>
          <p:nvPr/>
        </p:nvSpPr>
        <p:spPr>
          <a:xfrm>
            <a:off x="2967940" y="1028700"/>
            <a:ext cx="12352120" cy="8229600"/>
          </a:xfrm>
          <a:custGeom>
            <a:rect b="b" l="l" r="r" t="t"/>
            <a:pathLst>
              <a:path extrusionOk="0" h="8229600" w="12352120">
                <a:moveTo>
                  <a:pt x="0" y="0"/>
                </a:moveTo>
                <a:lnTo>
                  <a:pt x="12352120" y="0"/>
                </a:lnTo>
                <a:lnTo>
                  <a:pt x="12352120" y="8229600"/>
                </a:lnTo>
                <a:lnTo>
                  <a:pt x="0" y="8229600"/>
                </a:lnTo>
                <a:lnTo>
                  <a:pt x="0" y="0"/>
                </a:lnTo>
                <a:close/>
              </a:path>
            </a:pathLst>
          </a:custGeom>
          <a:blipFill rotWithShape="1">
            <a:blip r:embed="rId3">
              <a:alphaModFix/>
            </a:blip>
            <a:stretch>
              <a:fillRect b="0" l="0" r="0" t="0"/>
            </a:stretch>
          </a:blipFill>
          <a:ln>
            <a:noFill/>
          </a:ln>
        </p:spPr>
      </p:sp>
      <p:sp>
        <p:nvSpPr>
          <p:cNvPr id="150" name="Google Shape;150;p2"/>
          <p:cNvSpPr txBox="1"/>
          <p:nvPr/>
        </p:nvSpPr>
        <p:spPr>
          <a:xfrm>
            <a:off x="3050489" y="1098853"/>
            <a:ext cx="12044053" cy="14725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600" u="none" cap="none" strike="noStrike">
                <a:solidFill>
                  <a:srgbClr val="227C9D"/>
                </a:solidFill>
                <a:latin typeface="Arial"/>
                <a:ea typeface="Arial"/>
                <a:cs typeface="Arial"/>
                <a:sym typeface="Arial"/>
              </a:rPr>
              <a:t>METADATA?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645" name="Shape 645"/>
        <p:cNvGrpSpPr/>
        <p:nvPr/>
      </p:nvGrpSpPr>
      <p:grpSpPr>
        <a:xfrm>
          <a:off x="0" y="0"/>
          <a:ext cx="0" cy="0"/>
          <a:chOff x="0" y="0"/>
          <a:chExt cx="0" cy="0"/>
        </a:xfrm>
      </p:grpSpPr>
      <p:sp>
        <p:nvSpPr>
          <p:cNvPr id="646" name="Google Shape;646;p20"/>
          <p:cNvSpPr txBox="1"/>
          <p:nvPr/>
        </p:nvSpPr>
        <p:spPr>
          <a:xfrm>
            <a:off x="3833915" y="3004534"/>
            <a:ext cx="10620170" cy="27876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227C9D"/>
                </a:solidFill>
                <a:latin typeface="Arial"/>
                <a:ea typeface="Arial"/>
                <a:cs typeface="Arial"/>
                <a:sym typeface="Arial"/>
              </a:rPr>
              <a:t>METADATA VARIABEL</a:t>
            </a:r>
            <a:endParaRPr/>
          </a:p>
        </p:txBody>
      </p:sp>
      <p:sp>
        <p:nvSpPr>
          <p:cNvPr id="647" name="Google Shape;647;p20"/>
          <p:cNvSpPr/>
          <p:nvPr/>
        </p:nvSpPr>
        <p:spPr>
          <a:xfrm>
            <a:off x="17204191" y="-551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648" name="Google Shape;648;p20"/>
          <p:cNvSpPr/>
          <p:nvPr/>
        </p:nvSpPr>
        <p:spPr>
          <a:xfrm>
            <a:off x="17204191" y="102870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649" name="Google Shape;649;p20"/>
          <p:cNvSpPr/>
          <p:nvPr/>
        </p:nvSpPr>
        <p:spPr>
          <a:xfrm rot="-5400000">
            <a:off x="17204191" y="21125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5">
              <a:alphaModFix/>
            </a:blip>
            <a:stretch>
              <a:fillRect b="0" l="0" r="0" t="0"/>
            </a:stretch>
          </a:blipFill>
          <a:ln>
            <a:noFill/>
          </a:ln>
        </p:spPr>
      </p:sp>
      <p:sp>
        <p:nvSpPr>
          <p:cNvPr id="650" name="Google Shape;650;p20"/>
          <p:cNvSpPr/>
          <p:nvPr/>
        </p:nvSpPr>
        <p:spPr>
          <a:xfrm>
            <a:off x="16120382" y="-551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651" name="Google Shape;651;p20"/>
          <p:cNvSpPr/>
          <p:nvPr/>
        </p:nvSpPr>
        <p:spPr>
          <a:xfrm rot="5400000">
            <a:off x="15036573" y="102870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652" name="Google Shape;652;p20"/>
          <p:cNvSpPr/>
          <p:nvPr/>
        </p:nvSpPr>
        <p:spPr>
          <a:xfrm rot="10800000">
            <a:off x="16120382" y="21125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653" name="Google Shape;653;p20"/>
          <p:cNvSpPr/>
          <p:nvPr/>
        </p:nvSpPr>
        <p:spPr>
          <a:xfrm>
            <a:off x="15036573" y="21125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4">
              <a:alphaModFix/>
            </a:blip>
            <a:stretch>
              <a:fillRect b="0" l="0" r="0" t="0"/>
            </a:stretch>
          </a:blipFill>
          <a:ln>
            <a:noFill/>
          </a:ln>
        </p:spPr>
      </p:sp>
      <p:sp>
        <p:nvSpPr>
          <p:cNvPr id="654" name="Google Shape;654;p20"/>
          <p:cNvSpPr/>
          <p:nvPr/>
        </p:nvSpPr>
        <p:spPr>
          <a:xfrm rot="-5400000">
            <a:off x="12770705" y="-551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6">
              <a:alphaModFix/>
            </a:blip>
            <a:stretch>
              <a:fillRect b="0" l="0" r="0" t="0"/>
            </a:stretch>
          </a:blipFill>
          <a:ln>
            <a:noFill/>
          </a:ln>
        </p:spPr>
      </p:sp>
      <p:sp>
        <p:nvSpPr>
          <p:cNvPr id="655" name="Google Shape;655;p20"/>
          <p:cNvSpPr/>
          <p:nvPr/>
        </p:nvSpPr>
        <p:spPr>
          <a:xfrm>
            <a:off x="12770705" y="1028700"/>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5">
              <a:alphaModFix/>
            </a:blip>
            <a:stretch>
              <a:fillRect b="0" l="0" r="0" t="0"/>
            </a:stretch>
          </a:blipFill>
          <a:ln>
            <a:noFill/>
          </a:ln>
        </p:spPr>
      </p:sp>
      <p:sp>
        <p:nvSpPr>
          <p:cNvPr id="656" name="Google Shape;656;p20"/>
          <p:cNvSpPr/>
          <p:nvPr/>
        </p:nvSpPr>
        <p:spPr>
          <a:xfrm rot="10800000">
            <a:off x="9525" y="7044155"/>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657" name="Google Shape;657;p20"/>
          <p:cNvSpPr/>
          <p:nvPr/>
        </p:nvSpPr>
        <p:spPr>
          <a:xfrm>
            <a:off x="1083809" y="707273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658" name="Google Shape;658;p20"/>
          <p:cNvSpPr/>
          <p:nvPr/>
        </p:nvSpPr>
        <p:spPr>
          <a:xfrm>
            <a:off x="0" y="81565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659" name="Google Shape;659;p20"/>
          <p:cNvSpPr/>
          <p:nvPr/>
        </p:nvSpPr>
        <p:spPr>
          <a:xfrm rot="10800000">
            <a:off x="0"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660" name="Google Shape;660;p20"/>
          <p:cNvSpPr/>
          <p:nvPr/>
        </p:nvSpPr>
        <p:spPr>
          <a:xfrm rot="-5400000">
            <a:off x="1083809"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661" name="Google Shape;661;p20"/>
          <p:cNvSpPr/>
          <p:nvPr/>
        </p:nvSpPr>
        <p:spPr>
          <a:xfrm rot="10800000">
            <a:off x="3321750" y="926892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662" name="Google Shape;662;p20"/>
          <p:cNvSpPr/>
          <p:nvPr/>
        </p:nvSpPr>
        <p:spPr>
          <a:xfrm>
            <a:off x="3321750" y="818511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663" name="Google Shape;663;p20"/>
          <p:cNvSpPr/>
          <p:nvPr/>
        </p:nvSpPr>
        <p:spPr>
          <a:xfrm rot="5400000">
            <a:off x="4405559" y="926892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grpSp>
        <p:nvGrpSpPr>
          <p:cNvPr id="664" name="Google Shape;664;p20"/>
          <p:cNvGrpSpPr/>
          <p:nvPr/>
        </p:nvGrpSpPr>
        <p:grpSpPr>
          <a:xfrm rot="2700000">
            <a:off x="14381224" y="7574679"/>
            <a:ext cx="7415398" cy="3565095"/>
            <a:chOff x="0" y="0"/>
            <a:chExt cx="660400" cy="317500"/>
          </a:xfrm>
        </p:grpSpPr>
        <p:sp>
          <p:nvSpPr>
            <p:cNvPr id="665" name="Google Shape;665;p20"/>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0"/>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67" name="Google Shape;667;p20"/>
          <p:cNvCxnSpPr/>
          <p:nvPr/>
        </p:nvCxnSpPr>
        <p:spPr>
          <a:xfrm>
            <a:off x="13918610" y="8394229"/>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668" name="Google Shape;668;p20"/>
          <p:cNvCxnSpPr/>
          <p:nvPr/>
        </p:nvCxnSpPr>
        <p:spPr>
          <a:xfrm>
            <a:off x="13704664" y="870690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669" name="Google Shape;669;p20"/>
          <p:cNvCxnSpPr/>
          <p:nvPr/>
        </p:nvCxnSpPr>
        <p:spPr>
          <a:xfrm>
            <a:off x="13525062" y="906537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670" name="Google Shape;670;p20"/>
          <p:cNvCxnSpPr/>
          <p:nvPr/>
        </p:nvCxnSpPr>
        <p:spPr>
          <a:xfrm>
            <a:off x="13398407" y="9451643"/>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671" name="Google Shape;671;p20"/>
          <p:cNvCxnSpPr/>
          <p:nvPr/>
        </p:nvCxnSpPr>
        <p:spPr>
          <a:xfrm>
            <a:off x="13254553" y="9891320"/>
            <a:ext cx="4347674" cy="4347674"/>
          </a:xfrm>
          <a:prstGeom prst="straightConnector1">
            <a:avLst/>
          </a:prstGeom>
          <a:noFill/>
          <a:ln cap="flat" cmpd="sng" w="28575">
            <a:solidFill>
              <a:srgbClr val="8CA9AD"/>
            </a:solidFill>
            <a:prstDash val="solid"/>
            <a:round/>
            <a:headEnd len="sm" w="sm" type="none"/>
            <a:tailEnd len="sm" w="sm" type="none"/>
          </a:ln>
        </p:spPr>
      </p:cxnSp>
      <p:grpSp>
        <p:nvGrpSpPr>
          <p:cNvPr id="672" name="Google Shape;672;p20"/>
          <p:cNvGrpSpPr/>
          <p:nvPr/>
        </p:nvGrpSpPr>
        <p:grpSpPr>
          <a:xfrm rot="2700000">
            <a:off x="-1376391" y="-3093321"/>
            <a:ext cx="7415398" cy="3565095"/>
            <a:chOff x="0" y="0"/>
            <a:chExt cx="660400" cy="317500"/>
          </a:xfrm>
        </p:grpSpPr>
        <p:sp>
          <p:nvSpPr>
            <p:cNvPr id="673" name="Google Shape;673;p20"/>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0"/>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75" name="Google Shape;675;p20"/>
          <p:cNvCxnSpPr/>
          <p:nvPr/>
        </p:nvCxnSpPr>
        <p:spPr>
          <a:xfrm>
            <a:off x="-1839005" y="-2273771"/>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676" name="Google Shape;676;p20"/>
          <p:cNvCxnSpPr/>
          <p:nvPr/>
        </p:nvCxnSpPr>
        <p:spPr>
          <a:xfrm>
            <a:off x="-2052951" y="-196109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677" name="Google Shape;677;p20"/>
          <p:cNvCxnSpPr/>
          <p:nvPr/>
        </p:nvCxnSpPr>
        <p:spPr>
          <a:xfrm>
            <a:off x="-2232553" y="-160262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678" name="Google Shape;678;p20"/>
          <p:cNvCxnSpPr/>
          <p:nvPr/>
        </p:nvCxnSpPr>
        <p:spPr>
          <a:xfrm>
            <a:off x="-2359208" y="-1216357"/>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679" name="Google Shape;679;p20"/>
          <p:cNvCxnSpPr/>
          <p:nvPr/>
        </p:nvCxnSpPr>
        <p:spPr>
          <a:xfrm>
            <a:off x="-2503062" y="-776680"/>
            <a:ext cx="4347674" cy="4347674"/>
          </a:xfrm>
          <a:prstGeom prst="straightConnector1">
            <a:avLst/>
          </a:prstGeom>
          <a:noFill/>
          <a:ln cap="flat" cmpd="sng" w="28575">
            <a:solidFill>
              <a:srgbClr val="8CA9AD"/>
            </a:solidFill>
            <a:prstDash val="solid"/>
            <a:round/>
            <a:headEnd len="sm" w="sm" type="none"/>
            <a:tailEnd len="sm" w="sm" type="none"/>
          </a:ln>
        </p:spPr>
      </p:cxnSp>
      <p:cxnSp>
        <p:nvCxnSpPr>
          <p:cNvPr id="680" name="Google Shape;680;p20"/>
          <p:cNvCxnSpPr/>
          <p:nvPr/>
        </p:nvCxnSpPr>
        <p:spPr>
          <a:xfrm>
            <a:off x="-2623881" y="-332957"/>
            <a:ext cx="3963599" cy="3985594"/>
          </a:xfrm>
          <a:prstGeom prst="straightConnector1">
            <a:avLst/>
          </a:prstGeom>
          <a:noFill/>
          <a:ln cap="flat" cmpd="sng" w="28575">
            <a:solidFill>
              <a:srgbClr val="8CA9AD"/>
            </a:solidFill>
            <a:prstDash val="solid"/>
            <a:round/>
            <a:headEnd len="sm" w="sm" type="none"/>
            <a:tailEnd len="sm" w="sm" type="none"/>
          </a:ln>
        </p:spPr>
      </p:cxnSp>
      <p:cxnSp>
        <p:nvCxnSpPr>
          <p:cNvPr id="681" name="Google Shape;681;p20"/>
          <p:cNvCxnSpPr/>
          <p:nvPr/>
        </p:nvCxnSpPr>
        <p:spPr>
          <a:xfrm>
            <a:off x="-2598114" y="228677"/>
            <a:ext cx="3377485" cy="3360058"/>
          </a:xfrm>
          <a:prstGeom prst="straightConnector1">
            <a:avLst/>
          </a:prstGeom>
          <a:noFill/>
          <a:ln cap="flat" cmpd="sng" w="28575">
            <a:solidFill>
              <a:srgbClr val="8CA9AD"/>
            </a:solidFill>
            <a:prstDash val="solid"/>
            <a:round/>
            <a:headEnd len="sm" w="sm" type="none"/>
            <a:tailEnd len="sm" w="sm" type="none"/>
          </a:ln>
        </p:spPr>
      </p:cxnSp>
      <p:cxnSp>
        <p:nvCxnSpPr>
          <p:cNvPr id="682" name="Google Shape;682;p20"/>
          <p:cNvCxnSpPr/>
          <p:nvPr/>
        </p:nvCxnSpPr>
        <p:spPr>
          <a:xfrm>
            <a:off x="-2509797" y="905760"/>
            <a:ext cx="2628598" cy="2671969"/>
          </a:xfrm>
          <a:prstGeom prst="straightConnector1">
            <a:avLst/>
          </a:prstGeom>
          <a:noFill/>
          <a:ln cap="flat" cmpd="sng" w="28575">
            <a:solidFill>
              <a:srgbClr val="8CA9AD"/>
            </a:solidFill>
            <a:prstDash val="solid"/>
            <a:round/>
            <a:headEnd len="sm" w="sm" type="none"/>
            <a:tailEnd len="sm" w="sm" type="none"/>
          </a:ln>
        </p:spPr>
      </p:cxnSp>
      <p:sp>
        <p:nvSpPr>
          <p:cNvPr id="683" name="Google Shape;683;p20"/>
          <p:cNvSpPr txBox="1"/>
          <p:nvPr/>
        </p:nvSpPr>
        <p:spPr>
          <a:xfrm>
            <a:off x="2634588" y="5782658"/>
            <a:ext cx="13171891" cy="2143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500" u="none" cap="none" strike="noStrike">
                <a:solidFill>
                  <a:srgbClr val="545454"/>
                </a:solidFill>
                <a:latin typeface="DM Sans"/>
                <a:ea typeface="DM Sans"/>
                <a:cs typeface="DM Sans"/>
                <a:sym typeface="DM Sans"/>
              </a:rPr>
              <a:t>Metadata Variabel</a:t>
            </a:r>
            <a:r>
              <a:rPr b="0" i="0" lang="en-US" sz="3500" u="none" cap="none" strike="noStrike">
                <a:solidFill>
                  <a:srgbClr val="545454"/>
                </a:solidFill>
                <a:latin typeface="DM Sans"/>
                <a:ea typeface="DM Sans"/>
                <a:cs typeface="DM Sans"/>
                <a:sym typeface="DM Sans"/>
              </a:rPr>
              <a:t> merupakan suatu metadata yang memberikan penjelasan mengenai variabel yang dikumpulkan suatu kegiatan statistik sektoral. Secara sederhana, metadata variabel adalah informasi dari variabel.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p21"/>
          <p:cNvPicPr preferRelativeResize="0"/>
          <p:nvPr/>
        </p:nvPicPr>
        <p:blipFill rotWithShape="1">
          <a:blip r:embed="rId3">
            <a:alphaModFix/>
          </a:blip>
          <a:srcRect b="0" l="0" r="0" t="0"/>
          <a:stretch/>
        </p:blipFill>
        <p:spPr>
          <a:xfrm>
            <a:off x="9134149" y="1725399"/>
            <a:ext cx="8041872" cy="7064139"/>
          </a:xfrm>
          <a:prstGeom prst="rect">
            <a:avLst/>
          </a:prstGeom>
          <a:noFill/>
          <a:ln>
            <a:noFill/>
          </a:ln>
        </p:spPr>
      </p:pic>
      <p:sp>
        <p:nvSpPr>
          <p:cNvPr id="689" name="Google Shape;689;p21"/>
          <p:cNvSpPr txBox="1"/>
          <p:nvPr/>
        </p:nvSpPr>
        <p:spPr>
          <a:xfrm>
            <a:off x="1678105" y="1589042"/>
            <a:ext cx="5480392" cy="1540002"/>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US" sz="5600" u="none" cap="none" strike="noStrike">
                <a:solidFill>
                  <a:srgbClr val="FE6D73"/>
                </a:solidFill>
                <a:latin typeface="Arial"/>
                <a:ea typeface="Arial"/>
                <a:cs typeface="Arial"/>
                <a:sym typeface="Arial"/>
              </a:rPr>
              <a:t>VARIABEL STATISTIK</a:t>
            </a:r>
            <a:endParaRPr/>
          </a:p>
        </p:txBody>
      </p:sp>
      <p:sp>
        <p:nvSpPr>
          <p:cNvPr id="690" name="Google Shape;690;p21"/>
          <p:cNvSpPr/>
          <p:nvPr/>
        </p:nvSpPr>
        <p:spPr>
          <a:xfrm rot="10800000">
            <a:off x="9525" y="591366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691" name="Google Shape;691;p21"/>
          <p:cNvSpPr/>
          <p:nvPr/>
        </p:nvSpPr>
        <p:spPr>
          <a:xfrm>
            <a:off x="1083809" y="59422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692" name="Google Shape;692;p21"/>
          <p:cNvSpPr/>
          <p:nvPr/>
        </p:nvSpPr>
        <p:spPr>
          <a:xfrm>
            <a:off x="0" y="70260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693" name="Google Shape;693;p21"/>
          <p:cNvSpPr/>
          <p:nvPr/>
        </p:nvSpPr>
        <p:spPr>
          <a:xfrm rot="10800000">
            <a:off x="0" y="8109857"/>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694" name="Google Shape;694;p21"/>
          <p:cNvSpPr/>
          <p:nvPr/>
        </p:nvSpPr>
        <p:spPr>
          <a:xfrm rot="-5400000">
            <a:off x="1083809" y="8109857"/>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695" name="Google Shape;695;p21"/>
          <p:cNvSpPr/>
          <p:nvPr/>
        </p:nvSpPr>
        <p:spPr>
          <a:xfrm rot="10800000">
            <a:off x="1083809"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7">
              <a:alphaModFix/>
            </a:blip>
            <a:stretch>
              <a:fillRect b="0" l="0" r="0" t="0"/>
            </a:stretch>
          </a:blipFill>
          <a:ln>
            <a:noFill/>
          </a:ln>
        </p:spPr>
      </p:sp>
      <p:sp>
        <p:nvSpPr>
          <p:cNvPr id="696" name="Google Shape;696;p21"/>
          <p:cNvSpPr/>
          <p:nvPr/>
        </p:nvSpPr>
        <p:spPr>
          <a:xfrm rot="10800000">
            <a:off x="3321750" y="811938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697" name="Google Shape;697;p21"/>
          <p:cNvSpPr/>
          <p:nvPr/>
        </p:nvSpPr>
        <p:spPr>
          <a:xfrm>
            <a:off x="3321750" y="703557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698" name="Google Shape;698;p21"/>
          <p:cNvSpPr/>
          <p:nvPr/>
        </p:nvSpPr>
        <p:spPr>
          <a:xfrm rot="5400000">
            <a:off x="4405559" y="811938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699" name="Google Shape;699;p21"/>
          <p:cNvSpPr/>
          <p:nvPr/>
        </p:nvSpPr>
        <p:spPr>
          <a:xfrm>
            <a:off x="2237941"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700" name="Google Shape;700;p21"/>
          <p:cNvSpPr/>
          <p:nvPr/>
        </p:nvSpPr>
        <p:spPr>
          <a:xfrm>
            <a:off x="3321750"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7">
              <a:alphaModFix/>
            </a:blip>
            <a:stretch>
              <a:fillRect b="0" l="0" r="0" t="0"/>
            </a:stretch>
          </a:blipFill>
          <a:ln>
            <a:noFill/>
          </a:ln>
        </p:spPr>
      </p:sp>
      <p:sp>
        <p:nvSpPr>
          <p:cNvPr id="701" name="Google Shape;701;p21"/>
          <p:cNvSpPr/>
          <p:nvPr/>
        </p:nvSpPr>
        <p:spPr>
          <a:xfrm rot="5400000">
            <a:off x="0" y="9193666"/>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grpSp>
        <p:nvGrpSpPr>
          <p:cNvPr id="702" name="Google Shape;702;p21"/>
          <p:cNvGrpSpPr/>
          <p:nvPr/>
        </p:nvGrpSpPr>
        <p:grpSpPr>
          <a:xfrm rot="8100000">
            <a:off x="16760858" y="-1240983"/>
            <a:ext cx="7415398" cy="3565095"/>
            <a:chOff x="0" y="0"/>
            <a:chExt cx="660400" cy="317500"/>
          </a:xfrm>
        </p:grpSpPr>
        <p:sp>
          <p:nvSpPr>
            <p:cNvPr id="703" name="Google Shape;703;p21"/>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1"/>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05" name="Google Shape;705;p21"/>
          <p:cNvCxnSpPr/>
          <p:nvPr/>
        </p:nvCxnSpPr>
        <p:spPr>
          <a:xfrm flipH="1">
            <a:off x="16298854" y="-3628748"/>
            <a:ext cx="5132702" cy="5185216"/>
          </a:xfrm>
          <a:prstGeom prst="straightConnector1">
            <a:avLst/>
          </a:prstGeom>
          <a:noFill/>
          <a:ln cap="flat" cmpd="sng" w="28575">
            <a:solidFill>
              <a:srgbClr val="8CA9AD"/>
            </a:solidFill>
            <a:prstDash val="solid"/>
            <a:round/>
            <a:headEnd len="sm" w="sm" type="none"/>
            <a:tailEnd len="sm" w="sm" type="none"/>
          </a:ln>
        </p:spPr>
      </p:cxnSp>
      <p:cxnSp>
        <p:nvCxnSpPr>
          <p:cNvPr id="706" name="Google Shape;706;p21"/>
          <p:cNvCxnSpPr/>
          <p:nvPr/>
        </p:nvCxnSpPr>
        <p:spPr>
          <a:xfrm flipH="1">
            <a:off x="16080026" y="-384269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707" name="Google Shape;707;p21"/>
          <p:cNvCxnSpPr/>
          <p:nvPr/>
        </p:nvCxnSpPr>
        <p:spPr>
          <a:xfrm flipH="1">
            <a:off x="15893267" y="-4022296"/>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708" name="Google Shape;708;p21"/>
          <p:cNvCxnSpPr/>
          <p:nvPr/>
        </p:nvCxnSpPr>
        <p:spPr>
          <a:xfrm flipH="1">
            <a:off x="15683626" y="-4148951"/>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709" name="Google Shape;709;p21"/>
          <p:cNvCxnSpPr/>
          <p:nvPr/>
        </p:nvCxnSpPr>
        <p:spPr>
          <a:xfrm flipH="1">
            <a:off x="15586790" y="-4292805"/>
            <a:ext cx="4347674" cy="4347674"/>
          </a:xfrm>
          <a:prstGeom prst="straightConnector1">
            <a:avLst/>
          </a:prstGeom>
          <a:noFill/>
          <a:ln cap="flat" cmpd="sng" w="28575">
            <a:solidFill>
              <a:srgbClr val="8CA9AD"/>
            </a:solidFill>
            <a:prstDash val="solid"/>
            <a:round/>
            <a:headEnd len="sm" w="sm" type="none"/>
            <a:tailEnd len="sm" w="sm" type="none"/>
          </a:ln>
        </p:spPr>
      </p:cxnSp>
      <p:sp>
        <p:nvSpPr>
          <p:cNvPr id="710" name="Google Shape;710;p21"/>
          <p:cNvSpPr txBox="1"/>
          <p:nvPr/>
        </p:nvSpPr>
        <p:spPr>
          <a:xfrm>
            <a:off x="1678105" y="3273673"/>
            <a:ext cx="6607249" cy="2523237"/>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390" u="none" cap="none" strike="noStrike">
                <a:solidFill>
                  <a:srgbClr val="545454"/>
                </a:solidFill>
                <a:latin typeface="DM Sans"/>
                <a:ea typeface="DM Sans"/>
                <a:cs typeface="DM Sans"/>
                <a:sym typeface="DM Sans"/>
              </a:rPr>
              <a:t>Variabel </a:t>
            </a:r>
            <a:r>
              <a:rPr b="0" i="0" lang="en-US" sz="2390" u="none" cap="none" strike="noStrike">
                <a:solidFill>
                  <a:srgbClr val="545454"/>
                </a:solidFill>
                <a:latin typeface="DM Sans"/>
                <a:ea typeface="DM Sans"/>
                <a:cs typeface="DM Sans"/>
                <a:sym typeface="DM Sans"/>
              </a:rPr>
              <a:t>didefinisikan sebagai konsep yang dapat diukur dan memiliki variasi dalam hasil pengukuran.</a:t>
            </a:r>
            <a:endParaRPr/>
          </a:p>
          <a:p>
            <a:pPr indent="0" lvl="0" marL="0" marR="0" rtl="0" algn="l">
              <a:lnSpc>
                <a:spcPct val="120000"/>
              </a:lnSpc>
              <a:spcBef>
                <a:spcPts val="0"/>
              </a:spcBef>
              <a:spcAft>
                <a:spcPts val="0"/>
              </a:spcAft>
              <a:buNone/>
            </a:pPr>
            <a:r>
              <a:t/>
            </a:r>
            <a:endParaRPr b="0" i="0" sz="2390" u="none" cap="none" strike="noStrike">
              <a:solidFill>
                <a:srgbClr val="545454"/>
              </a:solidFill>
              <a:latin typeface="DM Sans"/>
              <a:ea typeface="DM Sans"/>
              <a:cs typeface="DM Sans"/>
              <a:sym typeface="DM Sans"/>
            </a:endParaRPr>
          </a:p>
          <a:p>
            <a:pPr indent="0" lvl="0" marL="0" marR="0" rtl="0" algn="l">
              <a:lnSpc>
                <a:spcPct val="120000"/>
              </a:lnSpc>
              <a:spcBef>
                <a:spcPts val="0"/>
              </a:spcBef>
              <a:spcAft>
                <a:spcPts val="0"/>
              </a:spcAft>
              <a:buNone/>
            </a:pPr>
            <a:r>
              <a:rPr b="1" i="0" lang="en-US" sz="2390" u="none" cap="none" strike="noStrike">
                <a:solidFill>
                  <a:srgbClr val="545454"/>
                </a:solidFill>
                <a:latin typeface="DM Sans"/>
                <a:ea typeface="DM Sans"/>
                <a:cs typeface="DM Sans"/>
                <a:sym typeface="DM Sans"/>
              </a:rPr>
              <a:t>Variabel Statistik</a:t>
            </a:r>
            <a:r>
              <a:rPr b="0" i="0" lang="en-US" sz="2390" u="none" cap="none" strike="noStrike">
                <a:solidFill>
                  <a:srgbClr val="545454"/>
                </a:solidFill>
                <a:latin typeface="DM Sans"/>
                <a:ea typeface="DM Sans"/>
                <a:cs typeface="DM Sans"/>
                <a:sym typeface="DM Sans"/>
              </a:rPr>
              <a:t> merupakan variabel yang digunakan pada kegiatan statistik yang diselenggarakan oleh instansi atau lembaga.</a:t>
            </a:r>
            <a:endParaRPr/>
          </a:p>
        </p:txBody>
      </p:sp>
      <p:grpSp>
        <p:nvGrpSpPr>
          <p:cNvPr id="711" name="Google Shape;711;p21"/>
          <p:cNvGrpSpPr/>
          <p:nvPr/>
        </p:nvGrpSpPr>
        <p:grpSpPr>
          <a:xfrm>
            <a:off x="13821020" y="8675314"/>
            <a:ext cx="2915096" cy="576797"/>
            <a:chOff x="0" y="0"/>
            <a:chExt cx="1036060" cy="205000"/>
          </a:xfrm>
        </p:grpSpPr>
        <p:sp>
          <p:nvSpPr>
            <p:cNvPr id="712" name="Google Shape;712;p21"/>
            <p:cNvSpPr/>
            <p:nvPr/>
          </p:nvSpPr>
          <p:spPr>
            <a:xfrm>
              <a:off x="0" y="0"/>
              <a:ext cx="1036060" cy="205000"/>
            </a:xfrm>
            <a:custGeom>
              <a:rect b="b" l="l" r="r" t="t"/>
              <a:pathLst>
                <a:path extrusionOk="0" h="205000" w="1036060">
                  <a:moveTo>
                    <a:pt x="102500" y="0"/>
                  </a:moveTo>
                  <a:lnTo>
                    <a:pt x="933559" y="0"/>
                  </a:lnTo>
                  <a:cubicBezTo>
                    <a:pt x="990169" y="0"/>
                    <a:pt x="1036060" y="45891"/>
                    <a:pt x="1036060" y="102500"/>
                  </a:cubicBezTo>
                  <a:lnTo>
                    <a:pt x="1036060" y="102500"/>
                  </a:lnTo>
                  <a:cubicBezTo>
                    <a:pt x="1036060" y="129685"/>
                    <a:pt x="1025260" y="155756"/>
                    <a:pt x="1006038" y="174979"/>
                  </a:cubicBezTo>
                  <a:cubicBezTo>
                    <a:pt x="986815" y="194201"/>
                    <a:pt x="960744" y="205000"/>
                    <a:pt x="933559" y="205000"/>
                  </a:cubicBezTo>
                  <a:lnTo>
                    <a:pt x="102500" y="205000"/>
                  </a:lnTo>
                  <a:cubicBezTo>
                    <a:pt x="45891" y="205000"/>
                    <a:pt x="0" y="159110"/>
                    <a:pt x="0" y="102500"/>
                  </a:cubicBezTo>
                  <a:lnTo>
                    <a:pt x="0" y="102500"/>
                  </a:lnTo>
                  <a:cubicBezTo>
                    <a:pt x="0" y="45891"/>
                    <a:pt x="45891" y="0"/>
                    <a:pt x="102500" y="0"/>
                  </a:cubicBezTo>
                  <a:close/>
                </a:path>
              </a:pathLst>
            </a:custGeom>
            <a:solidFill>
              <a:srgbClr val="FFCB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1"/>
            <p:cNvSpPr txBox="1"/>
            <p:nvPr/>
          </p:nvSpPr>
          <p:spPr>
            <a:xfrm>
              <a:off x="0" y="19050"/>
              <a:ext cx="1036059" cy="1859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14" name="Google Shape;714;p21"/>
          <p:cNvSpPr txBox="1"/>
          <p:nvPr/>
        </p:nvSpPr>
        <p:spPr>
          <a:xfrm>
            <a:off x="13821020" y="8655846"/>
            <a:ext cx="2915093" cy="5962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00" u="none" cap="none" strike="noStrike">
                <a:solidFill>
                  <a:srgbClr val="FFFFFF"/>
                </a:solidFill>
                <a:latin typeface="Arial"/>
                <a:ea typeface="Arial"/>
                <a:cs typeface="Arial"/>
                <a:sym typeface="Arial"/>
              </a:rPr>
              <a:t>03 - PENDERITA DIABETES DI WIL Z</a:t>
            </a:r>
            <a:endParaRPr/>
          </a:p>
        </p:txBody>
      </p:sp>
      <p:grpSp>
        <p:nvGrpSpPr>
          <p:cNvPr id="715" name="Google Shape;715;p21"/>
          <p:cNvGrpSpPr/>
          <p:nvPr/>
        </p:nvGrpSpPr>
        <p:grpSpPr>
          <a:xfrm>
            <a:off x="7612483" y="8681503"/>
            <a:ext cx="2915096" cy="576797"/>
            <a:chOff x="0" y="0"/>
            <a:chExt cx="1036060" cy="205000"/>
          </a:xfrm>
        </p:grpSpPr>
        <p:sp>
          <p:nvSpPr>
            <p:cNvPr id="716" name="Google Shape;716;p21"/>
            <p:cNvSpPr/>
            <p:nvPr/>
          </p:nvSpPr>
          <p:spPr>
            <a:xfrm>
              <a:off x="0" y="0"/>
              <a:ext cx="1036060" cy="205000"/>
            </a:xfrm>
            <a:custGeom>
              <a:rect b="b" l="l" r="r" t="t"/>
              <a:pathLst>
                <a:path extrusionOk="0" h="205000" w="1036060">
                  <a:moveTo>
                    <a:pt x="102500" y="0"/>
                  </a:moveTo>
                  <a:lnTo>
                    <a:pt x="933559" y="0"/>
                  </a:lnTo>
                  <a:cubicBezTo>
                    <a:pt x="990169" y="0"/>
                    <a:pt x="1036060" y="45891"/>
                    <a:pt x="1036060" y="102500"/>
                  </a:cubicBezTo>
                  <a:lnTo>
                    <a:pt x="1036060" y="102500"/>
                  </a:lnTo>
                  <a:cubicBezTo>
                    <a:pt x="1036060" y="129685"/>
                    <a:pt x="1025260" y="155756"/>
                    <a:pt x="1006038" y="174979"/>
                  </a:cubicBezTo>
                  <a:cubicBezTo>
                    <a:pt x="986815" y="194201"/>
                    <a:pt x="960744" y="205000"/>
                    <a:pt x="933559" y="205000"/>
                  </a:cubicBezTo>
                  <a:lnTo>
                    <a:pt x="102500" y="205000"/>
                  </a:lnTo>
                  <a:cubicBezTo>
                    <a:pt x="45891" y="205000"/>
                    <a:pt x="0" y="159110"/>
                    <a:pt x="0" y="102500"/>
                  </a:cubicBezTo>
                  <a:lnTo>
                    <a:pt x="0" y="102500"/>
                  </a:lnTo>
                  <a:cubicBezTo>
                    <a:pt x="0" y="45891"/>
                    <a:pt x="45891" y="0"/>
                    <a:pt x="102500" y="0"/>
                  </a:cubicBezTo>
                  <a:close/>
                </a:path>
              </a:pathLst>
            </a:custGeom>
            <a:solidFill>
              <a:srgbClr val="FE6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1"/>
            <p:cNvSpPr txBox="1"/>
            <p:nvPr/>
          </p:nvSpPr>
          <p:spPr>
            <a:xfrm>
              <a:off x="0" y="19050"/>
              <a:ext cx="1036059" cy="1859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18" name="Google Shape;718;p21"/>
          <p:cNvSpPr txBox="1"/>
          <p:nvPr/>
        </p:nvSpPr>
        <p:spPr>
          <a:xfrm>
            <a:off x="7609833" y="8651762"/>
            <a:ext cx="2915093" cy="5962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00" u="none" cap="none" strike="noStrike">
                <a:solidFill>
                  <a:srgbClr val="FFFFFF"/>
                </a:solidFill>
                <a:latin typeface="Arial"/>
                <a:ea typeface="Arial"/>
                <a:cs typeface="Arial"/>
                <a:sym typeface="Arial"/>
              </a:rPr>
              <a:t>01 - PENDERITA DIABETES DI WIL X</a:t>
            </a:r>
            <a:endParaRPr/>
          </a:p>
        </p:txBody>
      </p:sp>
      <p:grpSp>
        <p:nvGrpSpPr>
          <p:cNvPr id="719" name="Google Shape;719;p21"/>
          <p:cNvGrpSpPr/>
          <p:nvPr/>
        </p:nvGrpSpPr>
        <p:grpSpPr>
          <a:xfrm>
            <a:off x="10715426" y="8675314"/>
            <a:ext cx="2915096" cy="576797"/>
            <a:chOff x="0" y="0"/>
            <a:chExt cx="1036060" cy="205000"/>
          </a:xfrm>
        </p:grpSpPr>
        <p:sp>
          <p:nvSpPr>
            <p:cNvPr id="720" name="Google Shape;720;p21"/>
            <p:cNvSpPr/>
            <p:nvPr/>
          </p:nvSpPr>
          <p:spPr>
            <a:xfrm>
              <a:off x="0" y="0"/>
              <a:ext cx="1036060" cy="205000"/>
            </a:xfrm>
            <a:custGeom>
              <a:rect b="b" l="l" r="r" t="t"/>
              <a:pathLst>
                <a:path extrusionOk="0" h="205000" w="1036060">
                  <a:moveTo>
                    <a:pt x="102500" y="0"/>
                  </a:moveTo>
                  <a:lnTo>
                    <a:pt x="933559" y="0"/>
                  </a:lnTo>
                  <a:cubicBezTo>
                    <a:pt x="990169" y="0"/>
                    <a:pt x="1036060" y="45891"/>
                    <a:pt x="1036060" y="102500"/>
                  </a:cubicBezTo>
                  <a:lnTo>
                    <a:pt x="1036060" y="102500"/>
                  </a:lnTo>
                  <a:cubicBezTo>
                    <a:pt x="1036060" y="129685"/>
                    <a:pt x="1025260" y="155756"/>
                    <a:pt x="1006038" y="174979"/>
                  </a:cubicBezTo>
                  <a:cubicBezTo>
                    <a:pt x="986815" y="194201"/>
                    <a:pt x="960744" y="205000"/>
                    <a:pt x="933559" y="205000"/>
                  </a:cubicBezTo>
                  <a:lnTo>
                    <a:pt x="102500" y="205000"/>
                  </a:lnTo>
                  <a:cubicBezTo>
                    <a:pt x="45891" y="205000"/>
                    <a:pt x="0" y="159110"/>
                    <a:pt x="0" y="102500"/>
                  </a:cubicBezTo>
                  <a:lnTo>
                    <a:pt x="0" y="102500"/>
                  </a:lnTo>
                  <a:cubicBezTo>
                    <a:pt x="0" y="45891"/>
                    <a:pt x="45891" y="0"/>
                    <a:pt x="102500" y="0"/>
                  </a:cubicBezTo>
                  <a:close/>
                </a:path>
              </a:pathLst>
            </a:custGeom>
            <a:solidFill>
              <a:srgbClr val="48CF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1"/>
            <p:cNvSpPr txBox="1"/>
            <p:nvPr/>
          </p:nvSpPr>
          <p:spPr>
            <a:xfrm>
              <a:off x="0" y="19050"/>
              <a:ext cx="1036059" cy="1859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2" name="Google Shape;722;p21"/>
          <p:cNvSpPr txBox="1"/>
          <p:nvPr/>
        </p:nvSpPr>
        <p:spPr>
          <a:xfrm>
            <a:off x="10715426" y="8671978"/>
            <a:ext cx="2915093" cy="5962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00" u="none" cap="none" strike="noStrike">
                <a:solidFill>
                  <a:srgbClr val="FFFFFF"/>
                </a:solidFill>
                <a:latin typeface="Arial"/>
                <a:ea typeface="Arial"/>
                <a:cs typeface="Arial"/>
                <a:sym typeface="Arial"/>
              </a:rPr>
              <a:t>02 - PENDERITA DIABETES DI WIL 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22"/>
          <p:cNvSpPr/>
          <p:nvPr/>
        </p:nvSpPr>
        <p:spPr>
          <a:xfrm>
            <a:off x="2013101" y="536552"/>
            <a:ext cx="15246199" cy="9213897"/>
          </a:xfrm>
          <a:custGeom>
            <a:rect b="b" l="l" r="r" t="t"/>
            <a:pathLst>
              <a:path extrusionOk="0" h="9213897" w="15246199">
                <a:moveTo>
                  <a:pt x="0" y="0"/>
                </a:moveTo>
                <a:lnTo>
                  <a:pt x="15246199" y="0"/>
                </a:lnTo>
                <a:lnTo>
                  <a:pt x="15246199" y="9213896"/>
                </a:lnTo>
                <a:lnTo>
                  <a:pt x="0" y="9213896"/>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731" name="Shape 731"/>
        <p:cNvGrpSpPr/>
        <p:nvPr/>
      </p:nvGrpSpPr>
      <p:grpSpPr>
        <a:xfrm>
          <a:off x="0" y="0"/>
          <a:ext cx="0" cy="0"/>
          <a:chOff x="0" y="0"/>
          <a:chExt cx="0" cy="0"/>
        </a:xfrm>
      </p:grpSpPr>
      <p:sp>
        <p:nvSpPr>
          <p:cNvPr id="732" name="Google Shape;732;p23"/>
          <p:cNvSpPr txBox="1"/>
          <p:nvPr/>
        </p:nvSpPr>
        <p:spPr>
          <a:xfrm>
            <a:off x="3833915" y="3002277"/>
            <a:ext cx="10620170" cy="27876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227C9D"/>
                </a:solidFill>
                <a:latin typeface="Arial"/>
                <a:ea typeface="Arial"/>
                <a:cs typeface="Arial"/>
                <a:sym typeface="Arial"/>
              </a:rPr>
              <a:t>METADATA INDIKATOR</a:t>
            </a:r>
            <a:endParaRPr/>
          </a:p>
        </p:txBody>
      </p:sp>
      <p:sp>
        <p:nvSpPr>
          <p:cNvPr id="733" name="Google Shape;733;p23"/>
          <p:cNvSpPr/>
          <p:nvPr/>
        </p:nvSpPr>
        <p:spPr>
          <a:xfrm>
            <a:off x="17204191" y="-551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734" name="Google Shape;734;p23"/>
          <p:cNvSpPr/>
          <p:nvPr/>
        </p:nvSpPr>
        <p:spPr>
          <a:xfrm>
            <a:off x="17204191" y="102870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735" name="Google Shape;735;p23"/>
          <p:cNvSpPr/>
          <p:nvPr/>
        </p:nvSpPr>
        <p:spPr>
          <a:xfrm rot="-5400000">
            <a:off x="17204191" y="21125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5">
              <a:alphaModFix/>
            </a:blip>
            <a:stretch>
              <a:fillRect b="0" l="0" r="0" t="0"/>
            </a:stretch>
          </a:blipFill>
          <a:ln>
            <a:noFill/>
          </a:ln>
        </p:spPr>
      </p:sp>
      <p:sp>
        <p:nvSpPr>
          <p:cNvPr id="736" name="Google Shape;736;p23"/>
          <p:cNvSpPr/>
          <p:nvPr/>
        </p:nvSpPr>
        <p:spPr>
          <a:xfrm>
            <a:off x="16120382" y="-551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737" name="Google Shape;737;p23"/>
          <p:cNvSpPr/>
          <p:nvPr/>
        </p:nvSpPr>
        <p:spPr>
          <a:xfrm rot="5400000">
            <a:off x="15036573" y="102870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738" name="Google Shape;738;p23"/>
          <p:cNvSpPr/>
          <p:nvPr/>
        </p:nvSpPr>
        <p:spPr>
          <a:xfrm rot="10800000">
            <a:off x="16120382" y="21125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739" name="Google Shape;739;p23"/>
          <p:cNvSpPr/>
          <p:nvPr/>
        </p:nvSpPr>
        <p:spPr>
          <a:xfrm>
            <a:off x="15036573" y="21125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4">
              <a:alphaModFix/>
            </a:blip>
            <a:stretch>
              <a:fillRect b="0" l="0" r="0" t="0"/>
            </a:stretch>
          </a:blipFill>
          <a:ln>
            <a:noFill/>
          </a:ln>
        </p:spPr>
      </p:sp>
      <p:sp>
        <p:nvSpPr>
          <p:cNvPr id="740" name="Google Shape;740;p23"/>
          <p:cNvSpPr/>
          <p:nvPr/>
        </p:nvSpPr>
        <p:spPr>
          <a:xfrm rot="-5400000">
            <a:off x="12770705" y="-551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6">
              <a:alphaModFix/>
            </a:blip>
            <a:stretch>
              <a:fillRect b="0" l="0" r="0" t="0"/>
            </a:stretch>
          </a:blipFill>
          <a:ln>
            <a:noFill/>
          </a:ln>
        </p:spPr>
      </p:sp>
      <p:sp>
        <p:nvSpPr>
          <p:cNvPr id="741" name="Google Shape;741;p23"/>
          <p:cNvSpPr/>
          <p:nvPr/>
        </p:nvSpPr>
        <p:spPr>
          <a:xfrm>
            <a:off x="12770705" y="1028700"/>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5">
              <a:alphaModFix/>
            </a:blip>
            <a:stretch>
              <a:fillRect b="0" l="0" r="0" t="0"/>
            </a:stretch>
          </a:blipFill>
          <a:ln>
            <a:noFill/>
          </a:ln>
        </p:spPr>
      </p:sp>
      <p:sp>
        <p:nvSpPr>
          <p:cNvPr id="742" name="Google Shape;742;p23"/>
          <p:cNvSpPr/>
          <p:nvPr/>
        </p:nvSpPr>
        <p:spPr>
          <a:xfrm rot="10800000">
            <a:off x="9525" y="7044155"/>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743" name="Google Shape;743;p23"/>
          <p:cNvSpPr/>
          <p:nvPr/>
        </p:nvSpPr>
        <p:spPr>
          <a:xfrm>
            <a:off x="1083809" y="707273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744" name="Google Shape;744;p23"/>
          <p:cNvSpPr/>
          <p:nvPr/>
        </p:nvSpPr>
        <p:spPr>
          <a:xfrm>
            <a:off x="0" y="81565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745" name="Google Shape;745;p23"/>
          <p:cNvSpPr/>
          <p:nvPr/>
        </p:nvSpPr>
        <p:spPr>
          <a:xfrm rot="10800000">
            <a:off x="0"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746" name="Google Shape;746;p23"/>
          <p:cNvSpPr/>
          <p:nvPr/>
        </p:nvSpPr>
        <p:spPr>
          <a:xfrm rot="-5400000">
            <a:off x="1083809"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747" name="Google Shape;747;p23"/>
          <p:cNvSpPr/>
          <p:nvPr/>
        </p:nvSpPr>
        <p:spPr>
          <a:xfrm rot="10800000">
            <a:off x="3321750" y="926892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748" name="Google Shape;748;p23"/>
          <p:cNvSpPr/>
          <p:nvPr/>
        </p:nvSpPr>
        <p:spPr>
          <a:xfrm>
            <a:off x="3321750" y="818511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749" name="Google Shape;749;p23"/>
          <p:cNvSpPr/>
          <p:nvPr/>
        </p:nvSpPr>
        <p:spPr>
          <a:xfrm rot="5400000">
            <a:off x="4405559" y="926892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grpSp>
        <p:nvGrpSpPr>
          <p:cNvPr id="750" name="Google Shape;750;p23"/>
          <p:cNvGrpSpPr/>
          <p:nvPr/>
        </p:nvGrpSpPr>
        <p:grpSpPr>
          <a:xfrm rot="2700000">
            <a:off x="14381224" y="7574679"/>
            <a:ext cx="7415398" cy="3565095"/>
            <a:chOff x="0" y="0"/>
            <a:chExt cx="660400" cy="317500"/>
          </a:xfrm>
        </p:grpSpPr>
        <p:sp>
          <p:nvSpPr>
            <p:cNvPr id="751" name="Google Shape;751;p23"/>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3"/>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53" name="Google Shape;753;p23"/>
          <p:cNvCxnSpPr/>
          <p:nvPr/>
        </p:nvCxnSpPr>
        <p:spPr>
          <a:xfrm>
            <a:off x="13918610" y="8394229"/>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754" name="Google Shape;754;p23"/>
          <p:cNvCxnSpPr/>
          <p:nvPr/>
        </p:nvCxnSpPr>
        <p:spPr>
          <a:xfrm>
            <a:off x="13704664" y="870690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755" name="Google Shape;755;p23"/>
          <p:cNvCxnSpPr/>
          <p:nvPr/>
        </p:nvCxnSpPr>
        <p:spPr>
          <a:xfrm>
            <a:off x="13525062" y="906537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756" name="Google Shape;756;p23"/>
          <p:cNvCxnSpPr/>
          <p:nvPr/>
        </p:nvCxnSpPr>
        <p:spPr>
          <a:xfrm>
            <a:off x="13398407" y="9451643"/>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757" name="Google Shape;757;p23"/>
          <p:cNvCxnSpPr/>
          <p:nvPr/>
        </p:nvCxnSpPr>
        <p:spPr>
          <a:xfrm>
            <a:off x="13254553" y="9891320"/>
            <a:ext cx="4347674" cy="4347674"/>
          </a:xfrm>
          <a:prstGeom prst="straightConnector1">
            <a:avLst/>
          </a:prstGeom>
          <a:noFill/>
          <a:ln cap="flat" cmpd="sng" w="28575">
            <a:solidFill>
              <a:srgbClr val="8CA9AD"/>
            </a:solidFill>
            <a:prstDash val="solid"/>
            <a:round/>
            <a:headEnd len="sm" w="sm" type="none"/>
            <a:tailEnd len="sm" w="sm" type="none"/>
          </a:ln>
        </p:spPr>
      </p:cxnSp>
      <p:grpSp>
        <p:nvGrpSpPr>
          <p:cNvPr id="758" name="Google Shape;758;p23"/>
          <p:cNvGrpSpPr/>
          <p:nvPr/>
        </p:nvGrpSpPr>
        <p:grpSpPr>
          <a:xfrm rot="2700000">
            <a:off x="-1376391" y="-3093321"/>
            <a:ext cx="7415398" cy="3565095"/>
            <a:chOff x="0" y="0"/>
            <a:chExt cx="660400" cy="317500"/>
          </a:xfrm>
        </p:grpSpPr>
        <p:sp>
          <p:nvSpPr>
            <p:cNvPr id="759" name="Google Shape;759;p23"/>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3"/>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61" name="Google Shape;761;p23"/>
          <p:cNvCxnSpPr/>
          <p:nvPr/>
        </p:nvCxnSpPr>
        <p:spPr>
          <a:xfrm>
            <a:off x="-1839005" y="-2273771"/>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762" name="Google Shape;762;p23"/>
          <p:cNvCxnSpPr/>
          <p:nvPr/>
        </p:nvCxnSpPr>
        <p:spPr>
          <a:xfrm>
            <a:off x="-2052951" y="-196109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763" name="Google Shape;763;p23"/>
          <p:cNvCxnSpPr/>
          <p:nvPr/>
        </p:nvCxnSpPr>
        <p:spPr>
          <a:xfrm>
            <a:off x="-2232553" y="-160262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764" name="Google Shape;764;p23"/>
          <p:cNvCxnSpPr/>
          <p:nvPr/>
        </p:nvCxnSpPr>
        <p:spPr>
          <a:xfrm>
            <a:off x="-2359208" y="-1216357"/>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765" name="Google Shape;765;p23"/>
          <p:cNvCxnSpPr/>
          <p:nvPr/>
        </p:nvCxnSpPr>
        <p:spPr>
          <a:xfrm>
            <a:off x="-2503062" y="-776680"/>
            <a:ext cx="4347674" cy="4347674"/>
          </a:xfrm>
          <a:prstGeom prst="straightConnector1">
            <a:avLst/>
          </a:prstGeom>
          <a:noFill/>
          <a:ln cap="flat" cmpd="sng" w="28575">
            <a:solidFill>
              <a:srgbClr val="8CA9AD"/>
            </a:solidFill>
            <a:prstDash val="solid"/>
            <a:round/>
            <a:headEnd len="sm" w="sm" type="none"/>
            <a:tailEnd len="sm" w="sm" type="none"/>
          </a:ln>
        </p:spPr>
      </p:cxnSp>
      <p:cxnSp>
        <p:nvCxnSpPr>
          <p:cNvPr id="766" name="Google Shape;766;p23"/>
          <p:cNvCxnSpPr/>
          <p:nvPr/>
        </p:nvCxnSpPr>
        <p:spPr>
          <a:xfrm>
            <a:off x="-2623881" y="-332957"/>
            <a:ext cx="3963599" cy="3985594"/>
          </a:xfrm>
          <a:prstGeom prst="straightConnector1">
            <a:avLst/>
          </a:prstGeom>
          <a:noFill/>
          <a:ln cap="flat" cmpd="sng" w="28575">
            <a:solidFill>
              <a:srgbClr val="8CA9AD"/>
            </a:solidFill>
            <a:prstDash val="solid"/>
            <a:round/>
            <a:headEnd len="sm" w="sm" type="none"/>
            <a:tailEnd len="sm" w="sm" type="none"/>
          </a:ln>
        </p:spPr>
      </p:cxnSp>
      <p:cxnSp>
        <p:nvCxnSpPr>
          <p:cNvPr id="767" name="Google Shape;767;p23"/>
          <p:cNvCxnSpPr/>
          <p:nvPr/>
        </p:nvCxnSpPr>
        <p:spPr>
          <a:xfrm>
            <a:off x="-2598114" y="228677"/>
            <a:ext cx="3377485" cy="3360058"/>
          </a:xfrm>
          <a:prstGeom prst="straightConnector1">
            <a:avLst/>
          </a:prstGeom>
          <a:noFill/>
          <a:ln cap="flat" cmpd="sng" w="28575">
            <a:solidFill>
              <a:srgbClr val="8CA9AD"/>
            </a:solidFill>
            <a:prstDash val="solid"/>
            <a:round/>
            <a:headEnd len="sm" w="sm" type="none"/>
            <a:tailEnd len="sm" w="sm" type="none"/>
          </a:ln>
        </p:spPr>
      </p:cxnSp>
      <p:cxnSp>
        <p:nvCxnSpPr>
          <p:cNvPr id="768" name="Google Shape;768;p23"/>
          <p:cNvCxnSpPr/>
          <p:nvPr/>
        </p:nvCxnSpPr>
        <p:spPr>
          <a:xfrm>
            <a:off x="-2509797" y="905760"/>
            <a:ext cx="2628598" cy="2671969"/>
          </a:xfrm>
          <a:prstGeom prst="straightConnector1">
            <a:avLst/>
          </a:prstGeom>
          <a:noFill/>
          <a:ln cap="flat" cmpd="sng" w="28575">
            <a:solidFill>
              <a:srgbClr val="8CA9AD"/>
            </a:solidFill>
            <a:prstDash val="solid"/>
            <a:round/>
            <a:headEnd len="sm" w="sm" type="none"/>
            <a:tailEnd len="sm" w="sm" type="none"/>
          </a:ln>
        </p:spPr>
      </p:cxnSp>
      <p:sp>
        <p:nvSpPr>
          <p:cNvPr id="769" name="Google Shape;769;p23"/>
          <p:cNvSpPr txBox="1"/>
          <p:nvPr/>
        </p:nvSpPr>
        <p:spPr>
          <a:xfrm>
            <a:off x="2331308" y="5923277"/>
            <a:ext cx="13943517" cy="15716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i="0" lang="en-US" sz="3499" u="none" cap="none" strike="noStrike">
                <a:solidFill>
                  <a:srgbClr val="545454"/>
                </a:solidFill>
                <a:latin typeface="DM Sans"/>
                <a:ea typeface="DM Sans"/>
                <a:cs typeface="DM Sans"/>
                <a:sym typeface="DM Sans"/>
              </a:rPr>
              <a:t>Metadata Indikator</a:t>
            </a:r>
            <a:r>
              <a:rPr b="0" i="0" lang="en-US" sz="3499" u="none" cap="none" strike="noStrike">
                <a:solidFill>
                  <a:srgbClr val="545454"/>
                </a:solidFill>
                <a:latin typeface="DM Sans"/>
                <a:ea typeface="DM Sans"/>
                <a:cs typeface="DM Sans"/>
                <a:sym typeface="DM Sans"/>
              </a:rPr>
              <a:t> merupakan suatu metadata yang dikumpulkan dalam kaitannya dengan informasi yang melekat pada indikator yang dihasilkan dari suatu kegiatan statistik sektoral.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24"/>
          <p:cNvSpPr/>
          <p:nvPr/>
        </p:nvSpPr>
        <p:spPr>
          <a:xfrm rot="10800000">
            <a:off x="9525" y="591366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775" name="Google Shape;775;p24"/>
          <p:cNvSpPr/>
          <p:nvPr/>
        </p:nvSpPr>
        <p:spPr>
          <a:xfrm>
            <a:off x="1083809" y="59422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776" name="Google Shape;776;p24"/>
          <p:cNvSpPr/>
          <p:nvPr/>
        </p:nvSpPr>
        <p:spPr>
          <a:xfrm>
            <a:off x="0" y="70260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777" name="Google Shape;777;p24"/>
          <p:cNvSpPr/>
          <p:nvPr/>
        </p:nvSpPr>
        <p:spPr>
          <a:xfrm rot="10800000">
            <a:off x="0" y="8109857"/>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778" name="Google Shape;778;p24"/>
          <p:cNvSpPr/>
          <p:nvPr/>
        </p:nvSpPr>
        <p:spPr>
          <a:xfrm rot="-5400000">
            <a:off x="1083809" y="8109857"/>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779" name="Google Shape;779;p24"/>
          <p:cNvSpPr/>
          <p:nvPr/>
        </p:nvSpPr>
        <p:spPr>
          <a:xfrm rot="10800000">
            <a:off x="1083809" y="9193666"/>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780" name="Google Shape;780;p24"/>
          <p:cNvSpPr/>
          <p:nvPr/>
        </p:nvSpPr>
        <p:spPr>
          <a:xfrm rot="10800000">
            <a:off x="3321750" y="811938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781" name="Google Shape;781;p24"/>
          <p:cNvSpPr/>
          <p:nvPr/>
        </p:nvSpPr>
        <p:spPr>
          <a:xfrm>
            <a:off x="3321750" y="703557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782" name="Google Shape;782;p24"/>
          <p:cNvSpPr/>
          <p:nvPr/>
        </p:nvSpPr>
        <p:spPr>
          <a:xfrm rot="5400000">
            <a:off x="4405559" y="811938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783" name="Google Shape;783;p24"/>
          <p:cNvSpPr/>
          <p:nvPr/>
        </p:nvSpPr>
        <p:spPr>
          <a:xfrm>
            <a:off x="2237941"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784" name="Google Shape;784;p24"/>
          <p:cNvSpPr/>
          <p:nvPr/>
        </p:nvSpPr>
        <p:spPr>
          <a:xfrm>
            <a:off x="3321750"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785" name="Google Shape;785;p24"/>
          <p:cNvSpPr/>
          <p:nvPr/>
        </p:nvSpPr>
        <p:spPr>
          <a:xfrm rot="5400000">
            <a:off x="0" y="9193666"/>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grpSp>
        <p:nvGrpSpPr>
          <p:cNvPr id="786" name="Google Shape;786;p24"/>
          <p:cNvGrpSpPr/>
          <p:nvPr/>
        </p:nvGrpSpPr>
        <p:grpSpPr>
          <a:xfrm>
            <a:off x="13133734" y="5475036"/>
            <a:ext cx="8837380" cy="8845601"/>
            <a:chOff x="13508" y="0"/>
            <a:chExt cx="11783172" cy="11794135"/>
          </a:xfrm>
        </p:grpSpPr>
        <p:grpSp>
          <p:nvGrpSpPr>
            <p:cNvPr id="787" name="Google Shape;787;p24"/>
            <p:cNvGrpSpPr/>
            <p:nvPr/>
          </p:nvGrpSpPr>
          <p:grpSpPr>
            <a:xfrm rot="2700000">
              <a:off x="1676828" y="2799524"/>
              <a:ext cx="9887197" cy="4753460"/>
              <a:chOff x="0" y="0"/>
              <a:chExt cx="660400" cy="317500"/>
            </a:xfrm>
          </p:grpSpPr>
          <p:sp>
            <p:nvSpPr>
              <p:cNvPr id="788" name="Google Shape;788;p24"/>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4"/>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90" name="Google Shape;790;p24"/>
            <p:cNvCxnSpPr/>
            <p:nvPr/>
          </p:nvCxnSpPr>
          <p:spPr>
            <a:xfrm>
              <a:off x="1060010" y="3892256"/>
              <a:ext cx="6913622" cy="6843603"/>
            </a:xfrm>
            <a:prstGeom prst="straightConnector1">
              <a:avLst/>
            </a:prstGeom>
            <a:noFill/>
            <a:ln cap="flat" cmpd="sng" w="38100">
              <a:solidFill>
                <a:srgbClr val="8CA9AD"/>
              </a:solidFill>
              <a:prstDash val="solid"/>
              <a:round/>
              <a:headEnd len="sm" w="sm" type="none"/>
              <a:tailEnd len="sm" w="sm" type="none"/>
            </a:ln>
          </p:spPr>
        </p:cxnSp>
        <p:cxnSp>
          <p:nvCxnSpPr>
            <p:cNvPr id="791" name="Google Shape;791;p24"/>
            <p:cNvCxnSpPr/>
            <p:nvPr/>
          </p:nvCxnSpPr>
          <p:spPr>
            <a:xfrm>
              <a:off x="774748" y="4309159"/>
              <a:ext cx="6718471" cy="6718471"/>
            </a:xfrm>
            <a:prstGeom prst="straightConnector1">
              <a:avLst/>
            </a:prstGeom>
            <a:noFill/>
            <a:ln cap="flat" cmpd="sng" w="38100">
              <a:solidFill>
                <a:srgbClr val="8CA9AD"/>
              </a:solidFill>
              <a:prstDash val="solid"/>
              <a:round/>
              <a:headEnd len="sm" w="sm" type="none"/>
              <a:tailEnd len="sm" w="sm" type="none"/>
            </a:ln>
          </p:spPr>
        </p:cxnSp>
        <p:cxnSp>
          <p:nvCxnSpPr>
            <p:cNvPr id="792" name="Google Shape;792;p24"/>
            <p:cNvCxnSpPr/>
            <p:nvPr/>
          </p:nvCxnSpPr>
          <p:spPr>
            <a:xfrm>
              <a:off x="535279" y="4787119"/>
              <a:ext cx="6489522" cy="6489522"/>
            </a:xfrm>
            <a:prstGeom prst="straightConnector1">
              <a:avLst/>
            </a:prstGeom>
            <a:noFill/>
            <a:ln cap="flat" cmpd="sng" w="38100">
              <a:solidFill>
                <a:srgbClr val="8CA9AD"/>
              </a:solidFill>
              <a:prstDash val="solid"/>
              <a:round/>
              <a:headEnd len="sm" w="sm" type="none"/>
              <a:tailEnd len="sm" w="sm" type="none"/>
            </a:ln>
          </p:spPr>
        </p:cxnSp>
        <p:cxnSp>
          <p:nvCxnSpPr>
            <p:cNvPr id="793" name="Google Shape;793;p24"/>
            <p:cNvCxnSpPr/>
            <p:nvPr/>
          </p:nvCxnSpPr>
          <p:spPr>
            <a:xfrm>
              <a:off x="366406" y="5302142"/>
              <a:ext cx="6254021" cy="6254021"/>
            </a:xfrm>
            <a:prstGeom prst="straightConnector1">
              <a:avLst/>
            </a:prstGeom>
            <a:noFill/>
            <a:ln cap="flat" cmpd="sng" w="38100">
              <a:solidFill>
                <a:srgbClr val="8CA9AD"/>
              </a:solidFill>
              <a:prstDash val="solid"/>
              <a:round/>
              <a:headEnd len="sm" w="sm" type="none"/>
              <a:tailEnd len="sm" w="sm" type="none"/>
            </a:ln>
          </p:spPr>
        </p:cxnSp>
        <p:cxnSp>
          <p:nvCxnSpPr>
            <p:cNvPr id="794" name="Google Shape;794;p24"/>
            <p:cNvCxnSpPr/>
            <p:nvPr/>
          </p:nvCxnSpPr>
          <p:spPr>
            <a:xfrm>
              <a:off x="174601" y="5888378"/>
              <a:ext cx="5796899" cy="5796899"/>
            </a:xfrm>
            <a:prstGeom prst="straightConnector1">
              <a:avLst/>
            </a:prstGeom>
            <a:noFill/>
            <a:ln cap="flat" cmpd="sng" w="38100">
              <a:solidFill>
                <a:srgbClr val="8CA9AD"/>
              </a:solidFill>
              <a:prstDash val="solid"/>
              <a:round/>
              <a:headEnd len="sm" w="sm" type="none"/>
              <a:tailEnd len="sm" w="sm" type="none"/>
            </a:ln>
          </p:spPr>
        </p:cxnSp>
        <p:cxnSp>
          <p:nvCxnSpPr>
            <p:cNvPr id="795" name="Google Shape;795;p24"/>
            <p:cNvCxnSpPr/>
            <p:nvPr/>
          </p:nvCxnSpPr>
          <p:spPr>
            <a:xfrm>
              <a:off x="13508" y="6480010"/>
              <a:ext cx="5284799" cy="5314125"/>
            </a:xfrm>
            <a:prstGeom prst="straightConnector1">
              <a:avLst/>
            </a:prstGeom>
            <a:noFill/>
            <a:ln cap="flat" cmpd="sng" w="38100">
              <a:solidFill>
                <a:srgbClr val="8CA9AD"/>
              </a:solidFill>
              <a:prstDash val="solid"/>
              <a:round/>
              <a:headEnd len="sm" w="sm" type="none"/>
              <a:tailEnd len="sm" w="sm" type="none"/>
            </a:ln>
          </p:spPr>
        </p:cxnSp>
        <p:cxnSp>
          <p:nvCxnSpPr>
            <p:cNvPr id="796" name="Google Shape;796;p24"/>
            <p:cNvCxnSpPr/>
            <p:nvPr/>
          </p:nvCxnSpPr>
          <p:spPr>
            <a:xfrm>
              <a:off x="47865" y="7228854"/>
              <a:ext cx="4503313" cy="4480077"/>
            </a:xfrm>
            <a:prstGeom prst="straightConnector1">
              <a:avLst/>
            </a:prstGeom>
            <a:noFill/>
            <a:ln cap="flat" cmpd="sng" w="38100">
              <a:solidFill>
                <a:srgbClr val="8CA9AD"/>
              </a:solidFill>
              <a:prstDash val="solid"/>
              <a:round/>
              <a:headEnd len="sm" w="sm" type="none"/>
              <a:tailEnd len="sm" w="sm" type="none"/>
            </a:ln>
          </p:spPr>
        </p:cxnSp>
        <p:cxnSp>
          <p:nvCxnSpPr>
            <p:cNvPr id="797" name="Google Shape;797;p24"/>
            <p:cNvCxnSpPr/>
            <p:nvPr/>
          </p:nvCxnSpPr>
          <p:spPr>
            <a:xfrm>
              <a:off x="165620" y="8131631"/>
              <a:ext cx="3504797" cy="3562626"/>
            </a:xfrm>
            <a:prstGeom prst="straightConnector1">
              <a:avLst/>
            </a:prstGeom>
            <a:noFill/>
            <a:ln cap="flat" cmpd="sng" w="38100">
              <a:solidFill>
                <a:srgbClr val="8CA9AD"/>
              </a:solidFill>
              <a:prstDash val="solid"/>
              <a:round/>
              <a:headEnd len="sm" w="sm" type="none"/>
              <a:tailEnd len="sm" w="sm" type="none"/>
            </a:ln>
          </p:spPr>
        </p:cxnSp>
        <p:cxnSp>
          <p:nvCxnSpPr>
            <p:cNvPr id="798" name="Google Shape;798;p24"/>
            <p:cNvCxnSpPr/>
            <p:nvPr/>
          </p:nvCxnSpPr>
          <p:spPr>
            <a:xfrm>
              <a:off x="676661" y="9346264"/>
              <a:ext cx="1790115" cy="1790115"/>
            </a:xfrm>
            <a:prstGeom prst="straightConnector1">
              <a:avLst/>
            </a:prstGeom>
            <a:noFill/>
            <a:ln cap="flat" cmpd="sng" w="38100">
              <a:solidFill>
                <a:srgbClr val="8CA9AD"/>
              </a:solidFill>
              <a:prstDash val="solid"/>
              <a:round/>
              <a:headEnd len="sm" w="sm" type="none"/>
              <a:tailEnd len="sm" w="sm" type="none"/>
            </a:ln>
          </p:spPr>
        </p:cxnSp>
      </p:grpSp>
      <p:sp>
        <p:nvSpPr>
          <p:cNvPr id="799" name="Google Shape;799;p24"/>
          <p:cNvSpPr/>
          <p:nvPr/>
        </p:nvSpPr>
        <p:spPr>
          <a:xfrm>
            <a:off x="6292662" y="3500887"/>
            <a:ext cx="6027646" cy="5966513"/>
          </a:xfrm>
          <a:custGeom>
            <a:rect b="b" l="l" r="r" t="t"/>
            <a:pathLst>
              <a:path extrusionOk="0" h="5966513" w="6027646">
                <a:moveTo>
                  <a:pt x="0" y="0"/>
                </a:moveTo>
                <a:lnTo>
                  <a:pt x="6027646" y="0"/>
                </a:lnTo>
                <a:lnTo>
                  <a:pt x="6027646" y="5966513"/>
                </a:lnTo>
                <a:lnTo>
                  <a:pt x="0" y="5966513"/>
                </a:lnTo>
                <a:lnTo>
                  <a:pt x="0" y="0"/>
                </a:lnTo>
                <a:close/>
              </a:path>
            </a:pathLst>
          </a:custGeom>
          <a:blipFill rotWithShape="1">
            <a:blip r:embed="rId7">
              <a:alphaModFix/>
            </a:blip>
            <a:stretch>
              <a:fillRect b="0" l="0" r="0" t="0"/>
            </a:stretch>
          </a:blipFill>
          <a:ln>
            <a:noFill/>
          </a:ln>
        </p:spPr>
      </p:sp>
      <p:sp>
        <p:nvSpPr>
          <p:cNvPr id="800" name="Google Shape;800;p24"/>
          <p:cNvSpPr txBox="1"/>
          <p:nvPr/>
        </p:nvSpPr>
        <p:spPr>
          <a:xfrm>
            <a:off x="1678105" y="1589042"/>
            <a:ext cx="5480392" cy="1540002"/>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US" sz="5600" u="none" cap="none" strike="noStrike">
                <a:solidFill>
                  <a:srgbClr val="FE6D73"/>
                </a:solidFill>
                <a:latin typeface="Arial"/>
                <a:ea typeface="Arial"/>
                <a:cs typeface="Arial"/>
                <a:sym typeface="Arial"/>
              </a:rPr>
              <a:t>STATISTIK INDIKATOR</a:t>
            </a:r>
            <a:endParaRPr/>
          </a:p>
        </p:txBody>
      </p:sp>
      <p:sp>
        <p:nvSpPr>
          <p:cNvPr id="801" name="Google Shape;801;p24"/>
          <p:cNvSpPr txBox="1"/>
          <p:nvPr/>
        </p:nvSpPr>
        <p:spPr>
          <a:xfrm>
            <a:off x="6387200" y="1589042"/>
            <a:ext cx="10872100" cy="1343025"/>
          </a:xfrm>
          <a:prstGeom prst="rect">
            <a:avLst/>
          </a:prstGeom>
          <a:noFill/>
          <a:ln>
            <a:noFill/>
          </a:ln>
        </p:spPr>
        <p:txBody>
          <a:bodyPr anchorCtr="0" anchor="t" bIns="0" lIns="0" spcFirstLastPara="1" rIns="0" wrap="square" tIns="0">
            <a:spAutoFit/>
          </a:bodyPr>
          <a:lstStyle/>
          <a:p>
            <a:pPr indent="-322272" lvl="1" marL="644544" marR="0" rtl="0" algn="l">
              <a:lnSpc>
                <a:spcPct val="120000"/>
              </a:lnSpc>
              <a:spcBef>
                <a:spcPts val="0"/>
              </a:spcBef>
              <a:spcAft>
                <a:spcPts val="0"/>
              </a:spcAft>
              <a:buClr>
                <a:srgbClr val="545454"/>
              </a:buClr>
              <a:buSzPts val="2985"/>
              <a:buFont typeface="Arial"/>
              <a:buChar char="•"/>
            </a:pPr>
            <a:r>
              <a:rPr b="1" i="0" lang="en-US" sz="2985" u="none" cap="none" strike="noStrike">
                <a:solidFill>
                  <a:srgbClr val="545454"/>
                </a:solidFill>
                <a:latin typeface="DM Sans"/>
                <a:ea typeface="DM Sans"/>
                <a:cs typeface="DM Sans"/>
                <a:sym typeface="DM Sans"/>
              </a:rPr>
              <a:t>Indikator </a:t>
            </a:r>
            <a:r>
              <a:rPr b="0" i="0" lang="en-US" sz="2985" u="none" cap="none" strike="noStrike">
                <a:solidFill>
                  <a:srgbClr val="545454"/>
                </a:solidFill>
                <a:latin typeface="DM Sans"/>
                <a:ea typeface="DM Sans"/>
                <a:cs typeface="DM Sans"/>
                <a:sym typeface="DM Sans"/>
              </a:rPr>
              <a:t>dapat diartikan sebagai ciri, karakteristik atau ukuran yang dapat menunjukkan perubahan yang terjadi pada sebuah bidang tertentu,</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25"/>
          <p:cNvSpPr/>
          <p:nvPr/>
        </p:nvSpPr>
        <p:spPr>
          <a:xfrm>
            <a:off x="1767318" y="467168"/>
            <a:ext cx="15491982" cy="9352664"/>
          </a:xfrm>
          <a:custGeom>
            <a:rect b="b" l="l" r="r" t="t"/>
            <a:pathLst>
              <a:path extrusionOk="0" h="9352664" w="15491982">
                <a:moveTo>
                  <a:pt x="0" y="0"/>
                </a:moveTo>
                <a:lnTo>
                  <a:pt x="15491982" y="0"/>
                </a:lnTo>
                <a:lnTo>
                  <a:pt x="15491982" y="9352664"/>
                </a:lnTo>
                <a:lnTo>
                  <a:pt x="0" y="9352664"/>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grpSp>
        <p:nvGrpSpPr>
          <p:cNvPr id="811" name="Google Shape;811;p26"/>
          <p:cNvGrpSpPr/>
          <p:nvPr/>
        </p:nvGrpSpPr>
        <p:grpSpPr>
          <a:xfrm rot="2700000">
            <a:off x="-2693793" y="7510422"/>
            <a:ext cx="7415398" cy="3565095"/>
            <a:chOff x="0" y="0"/>
            <a:chExt cx="660400" cy="317500"/>
          </a:xfrm>
        </p:grpSpPr>
        <p:sp>
          <p:nvSpPr>
            <p:cNvPr id="812" name="Google Shape;812;p26"/>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6"/>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14" name="Google Shape;814;p26"/>
          <p:cNvSpPr txBox="1"/>
          <p:nvPr/>
        </p:nvSpPr>
        <p:spPr>
          <a:xfrm>
            <a:off x="1828699" y="5401254"/>
            <a:ext cx="5311909" cy="615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000" u="none" cap="none" strike="noStrike">
                <a:solidFill>
                  <a:srgbClr val="FFFFFF"/>
                </a:solidFill>
                <a:latin typeface="Arial"/>
                <a:ea typeface="Arial"/>
                <a:cs typeface="Arial"/>
                <a:sym typeface="Arial"/>
              </a:rPr>
              <a:t>01 - BRANDING</a:t>
            </a:r>
            <a:endParaRPr/>
          </a:p>
        </p:txBody>
      </p:sp>
      <p:sp>
        <p:nvSpPr>
          <p:cNvPr id="815" name="Google Shape;815;p26"/>
          <p:cNvSpPr txBox="1"/>
          <p:nvPr/>
        </p:nvSpPr>
        <p:spPr>
          <a:xfrm>
            <a:off x="1828699" y="6667248"/>
            <a:ext cx="5311909" cy="615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000" u="none" cap="none" strike="noStrike">
                <a:solidFill>
                  <a:srgbClr val="FFFFFF"/>
                </a:solidFill>
                <a:latin typeface="Arial"/>
                <a:ea typeface="Arial"/>
                <a:cs typeface="Arial"/>
                <a:sym typeface="Arial"/>
              </a:rPr>
              <a:t>02 - WEBSITE</a:t>
            </a:r>
            <a:endParaRPr/>
          </a:p>
        </p:txBody>
      </p:sp>
      <p:sp>
        <p:nvSpPr>
          <p:cNvPr id="816" name="Google Shape;816;p26"/>
          <p:cNvSpPr txBox="1"/>
          <p:nvPr/>
        </p:nvSpPr>
        <p:spPr>
          <a:xfrm>
            <a:off x="1828699" y="7933241"/>
            <a:ext cx="5311909" cy="615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000" u="none" cap="none" strike="noStrike">
                <a:solidFill>
                  <a:srgbClr val="FFFFFF"/>
                </a:solidFill>
                <a:latin typeface="Arial"/>
                <a:ea typeface="Arial"/>
                <a:cs typeface="Arial"/>
                <a:sym typeface="Arial"/>
              </a:rPr>
              <a:t>03 - SOCIAL MEDIA</a:t>
            </a:r>
            <a:endParaRPr/>
          </a:p>
        </p:txBody>
      </p:sp>
      <p:grpSp>
        <p:nvGrpSpPr>
          <p:cNvPr id="817" name="Google Shape;817;p26"/>
          <p:cNvGrpSpPr/>
          <p:nvPr/>
        </p:nvGrpSpPr>
        <p:grpSpPr>
          <a:xfrm rot="-2700000">
            <a:off x="14034654" y="-4091495"/>
            <a:ext cx="7415398" cy="3565095"/>
            <a:chOff x="0" y="0"/>
            <a:chExt cx="660400" cy="317500"/>
          </a:xfrm>
        </p:grpSpPr>
        <p:sp>
          <p:nvSpPr>
            <p:cNvPr id="818" name="Google Shape;818;p26"/>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6"/>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20" name="Google Shape;820;p26"/>
          <p:cNvCxnSpPr/>
          <p:nvPr/>
        </p:nvCxnSpPr>
        <p:spPr>
          <a:xfrm flipH="1" rot="10800000">
            <a:off x="16779354" y="-3323851"/>
            <a:ext cx="5132702" cy="5185216"/>
          </a:xfrm>
          <a:prstGeom prst="straightConnector1">
            <a:avLst/>
          </a:prstGeom>
          <a:noFill/>
          <a:ln cap="flat" cmpd="sng" w="28575">
            <a:solidFill>
              <a:srgbClr val="8CA9AD"/>
            </a:solidFill>
            <a:prstDash val="solid"/>
            <a:round/>
            <a:headEnd len="sm" w="sm" type="none"/>
            <a:tailEnd len="sm" w="sm" type="none"/>
          </a:ln>
        </p:spPr>
      </p:cxnSp>
      <p:cxnSp>
        <p:nvCxnSpPr>
          <p:cNvPr id="821" name="Google Shape;821;p26"/>
          <p:cNvCxnSpPr/>
          <p:nvPr/>
        </p:nvCxnSpPr>
        <p:spPr>
          <a:xfrm flipH="1" rot="10800000">
            <a:off x="17092031" y="-2963542"/>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822" name="Google Shape;822;p26"/>
          <p:cNvCxnSpPr/>
          <p:nvPr/>
        </p:nvCxnSpPr>
        <p:spPr>
          <a:xfrm flipH="1" rot="10800000">
            <a:off x="17450501" y="-2612228"/>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823" name="Google Shape;823;p26"/>
          <p:cNvCxnSpPr/>
          <p:nvPr/>
        </p:nvCxnSpPr>
        <p:spPr>
          <a:xfrm flipH="1" rot="10800000">
            <a:off x="17836769" y="-2308948"/>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824" name="Google Shape;824;p26"/>
          <p:cNvCxnSpPr/>
          <p:nvPr/>
        </p:nvCxnSpPr>
        <p:spPr>
          <a:xfrm flipH="1" rot="10800000">
            <a:off x="18276445" y="-1822252"/>
            <a:ext cx="4347674" cy="4347674"/>
          </a:xfrm>
          <a:prstGeom prst="straightConnector1">
            <a:avLst/>
          </a:prstGeom>
          <a:noFill/>
          <a:ln cap="flat" cmpd="sng" w="28575">
            <a:solidFill>
              <a:srgbClr val="8CA9AD"/>
            </a:solidFill>
            <a:prstDash val="solid"/>
            <a:round/>
            <a:headEnd len="sm" w="sm" type="none"/>
            <a:tailEnd len="sm" w="sm" type="none"/>
          </a:ln>
        </p:spPr>
      </p:cxnSp>
      <p:sp>
        <p:nvSpPr>
          <p:cNvPr id="825" name="Google Shape;825;p26"/>
          <p:cNvSpPr txBox="1"/>
          <p:nvPr/>
        </p:nvSpPr>
        <p:spPr>
          <a:xfrm>
            <a:off x="1828699" y="6893747"/>
            <a:ext cx="14950655" cy="204088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900" u="none" cap="none" strike="noStrike">
                <a:solidFill>
                  <a:srgbClr val="000000"/>
                </a:solidFill>
                <a:latin typeface="Arial"/>
                <a:ea typeface="Arial"/>
                <a:cs typeface="Arial"/>
                <a:sym typeface="Arial"/>
              </a:rPr>
              <a:t>Metadata Indikator memberikan gambaran/ dokumentasi dasar terbentuknya suatu indikator, interpretasi terhadap suatu indikator, variabel pembentuk indikator, rumus yang digunakan dan informasi lain yang perlu untuk diketahui dalam upaya pemahaman yang tepat dalam menggunakan nilai indikator yang dihasilkan.</a:t>
            </a:r>
            <a:endParaRPr/>
          </a:p>
        </p:txBody>
      </p:sp>
      <p:sp>
        <p:nvSpPr>
          <p:cNvPr id="826" name="Google Shape;826;p26"/>
          <p:cNvSpPr/>
          <p:nvPr/>
        </p:nvSpPr>
        <p:spPr>
          <a:xfrm>
            <a:off x="3699180" y="521039"/>
            <a:ext cx="10889640" cy="5879761"/>
          </a:xfrm>
          <a:custGeom>
            <a:rect b="b" l="l" r="r" t="t"/>
            <a:pathLst>
              <a:path extrusionOk="0" h="5879761" w="10889640">
                <a:moveTo>
                  <a:pt x="0" y="0"/>
                </a:moveTo>
                <a:lnTo>
                  <a:pt x="10889640" y="0"/>
                </a:lnTo>
                <a:lnTo>
                  <a:pt x="10889640" y="5879761"/>
                </a:lnTo>
                <a:lnTo>
                  <a:pt x="0" y="5879761"/>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27"/>
          <p:cNvSpPr txBox="1"/>
          <p:nvPr/>
        </p:nvSpPr>
        <p:spPr>
          <a:xfrm>
            <a:off x="1678105" y="1589042"/>
            <a:ext cx="5480392" cy="844677"/>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US" sz="5600" u="none" cap="none" strike="noStrike">
                <a:solidFill>
                  <a:srgbClr val="FE6D73"/>
                </a:solidFill>
                <a:latin typeface="Arial"/>
                <a:ea typeface="Arial"/>
                <a:cs typeface="Arial"/>
                <a:sym typeface="Arial"/>
              </a:rPr>
              <a:t>RINGKASAN</a:t>
            </a:r>
            <a:endParaRPr/>
          </a:p>
        </p:txBody>
      </p:sp>
      <p:sp>
        <p:nvSpPr>
          <p:cNvPr id="832" name="Google Shape;832;p27"/>
          <p:cNvSpPr/>
          <p:nvPr/>
        </p:nvSpPr>
        <p:spPr>
          <a:xfrm rot="10800000">
            <a:off x="9525" y="591366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833" name="Google Shape;833;p27"/>
          <p:cNvSpPr/>
          <p:nvPr/>
        </p:nvSpPr>
        <p:spPr>
          <a:xfrm>
            <a:off x="1083809" y="59422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834" name="Google Shape;834;p27"/>
          <p:cNvSpPr/>
          <p:nvPr/>
        </p:nvSpPr>
        <p:spPr>
          <a:xfrm>
            <a:off x="0" y="70260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835" name="Google Shape;835;p27"/>
          <p:cNvSpPr/>
          <p:nvPr/>
        </p:nvSpPr>
        <p:spPr>
          <a:xfrm rot="10800000">
            <a:off x="0" y="8109857"/>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836" name="Google Shape;836;p27"/>
          <p:cNvSpPr/>
          <p:nvPr/>
        </p:nvSpPr>
        <p:spPr>
          <a:xfrm rot="-5400000">
            <a:off x="1083809" y="8109857"/>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837" name="Google Shape;837;p27"/>
          <p:cNvSpPr/>
          <p:nvPr/>
        </p:nvSpPr>
        <p:spPr>
          <a:xfrm rot="10800000">
            <a:off x="1083809" y="9193666"/>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838" name="Google Shape;838;p27"/>
          <p:cNvSpPr/>
          <p:nvPr/>
        </p:nvSpPr>
        <p:spPr>
          <a:xfrm rot="10800000">
            <a:off x="3321750" y="811938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839" name="Google Shape;839;p27"/>
          <p:cNvSpPr/>
          <p:nvPr/>
        </p:nvSpPr>
        <p:spPr>
          <a:xfrm>
            <a:off x="3321750" y="703557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840" name="Google Shape;840;p27"/>
          <p:cNvSpPr/>
          <p:nvPr/>
        </p:nvSpPr>
        <p:spPr>
          <a:xfrm rot="5400000">
            <a:off x="4405559" y="811938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841" name="Google Shape;841;p27"/>
          <p:cNvSpPr/>
          <p:nvPr/>
        </p:nvSpPr>
        <p:spPr>
          <a:xfrm>
            <a:off x="2237941"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842" name="Google Shape;842;p27"/>
          <p:cNvSpPr/>
          <p:nvPr/>
        </p:nvSpPr>
        <p:spPr>
          <a:xfrm>
            <a:off x="3321750"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843" name="Google Shape;843;p27"/>
          <p:cNvSpPr/>
          <p:nvPr/>
        </p:nvSpPr>
        <p:spPr>
          <a:xfrm rot="5400000">
            <a:off x="0" y="9193666"/>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844" name="Google Shape;844;p27"/>
          <p:cNvSpPr txBox="1"/>
          <p:nvPr/>
        </p:nvSpPr>
        <p:spPr>
          <a:xfrm>
            <a:off x="6615800" y="1589050"/>
            <a:ext cx="5056500" cy="2142000"/>
          </a:xfrm>
          <a:prstGeom prst="rect">
            <a:avLst/>
          </a:prstGeom>
          <a:noFill/>
          <a:ln>
            <a:noFill/>
          </a:ln>
        </p:spPr>
        <p:txBody>
          <a:bodyPr anchorCtr="0" anchor="t" bIns="0" lIns="0" spcFirstLastPara="1" rIns="0" wrap="square" tIns="0">
            <a:spAutoFit/>
          </a:bodyPr>
          <a:lstStyle/>
          <a:p>
            <a:pPr indent="-259079" lvl="1" marL="518160" marR="0" rtl="0" algn="l">
              <a:lnSpc>
                <a:spcPct val="119958"/>
              </a:lnSpc>
              <a:spcBef>
                <a:spcPts val="0"/>
              </a:spcBef>
              <a:spcAft>
                <a:spcPts val="0"/>
              </a:spcAft>
              <a:buClr>
                <a:srgbClr val="545454"/>
              </a:buClr>
              <a:buSzPts val="2400"/>
              <a:buFont typeface="Arial"/>
              <a:buChar char="•"/>
            </a:pPr>
            <a:r>
              <a:rPr b="1" i="0" lang="en-US" sz="2400" u="none" cap="none" strike="noStrike">
                <a:solidFill>
                  <a:srgbClr val="545454"/>
                </a:solidFill>
                <a:latin typeface="DM Sans"/>
                <a:ea typeface="DM Sans"/>
                <a:cs typeface="DM Sans"/>
                <a:sym typeface="DM Sans"/>
              </a:rPr>
              <a:t>Metadata Statistik dibagi menjadi 3 </a:t>
            </a:r>
            <a:r>
              <a:rPr b="0" i="0" lang="en-US" sz="2400" u="none" cap="none" strike="noStrike">
                <a:solidFill>
                  <a:srgbClr val="545454"/>
                </a:solidFill>
                <a:latin typeface="DM Sans"/>
                <a:ea typeface="DM Sans"/>
                <a:cs typeface="DM Sans"/>
                <a:sym typeface="DM Sans"/>
              </a:rPr>
              <a:t>yakni Metadata Statistik Kegiatan, Metadata Statistik Indikator, dan Metadata Statistik Variabel</a:t>
            </a:r>
            <a:endParaRPr/>
          </a:p>
        </p:txBody>
      </p:sp>
      <p:sp>
        <p:nvSpPr>
          <p:cNvPr id="845" name="Google Shape;845;p27"/>
          <p:cNvSpPr txBox="1"/>
          <p:nvPr/>
        </p:nvSpPr>
        <p:spPr>
          <a:xfrm>
            <a:off x="12202900" y="1589051"/>
            <a:ext cx="5056500" cy="3471300"/>
          </a:xfrm>
          <a:prstGeom prst="rect">
            <a:avLst/>
          </a:prstGeom>
          <a:noFill/>
          <a:ln>
            <a:noFill/>
          </a:ln>
        </p:spPr>
        <p:txBody>
          <a:bodyPr anchorCtr="0" anchor="t" bIns="0" lIns="0" spcFirstLastPara="1" rIns="0" wrap="square" tIns="0">
            <a:spAutoFit/>
          </a:bodyPr>
          <a:lstStyle/>
          <a:p>
            <a:pPr indent="-259079" lvl="1" marL="518160" marR="0" rtl="0" algn="l">
              <a:lnSpc>
                <a:spcPct val="119958"/>
              </a:lnSpc>
              <a:spcBef>
                <a:spcPts val="0"/>
              </a:spcBef>
              <a:spcAft>
                <a:spcPts val="0"/>
              </a:spcAft>
              <a:buClr>
                <a:srgbClr val="545454"/>
              </a:buClr>
              <a:buSzPts val="2400"/>
              <a:buFont typeface="Arial"/>
              <a:buChar char="•"/>
            </a:pPr>
            <a:r>
              <a:rPr b="1" i="0" lang="en-US" sz="2400" u="none" cap="none" strike="noStrike">
                <a:solidFill>
                  <a:srgbClr val="545454"/>
                </a:solidFill>
                <a:latin typeface="DM Sans"/>
                <a:ea typeface="DM Sans"/>
                <a:cs typeface="DM Sans"/>
                <a:sym typeface="DM Sans"/>
              </a:rPr>
              <a:t>Metadata Variabel</a:t>
            </a:r>
            <a:r>
              <a:rPr b="0" i="0" lang="en-US" sz="2400" u="none" cap="none" strike="noStrike">
                <a:solidFill>
                  <a:srgbClr val="545454"/>
                </a:solidFill>
                <a:latin typeface="DM Sans"/>
                <a:ea typeface="DM Sans"/>
                <a:cs typeface="DM Sans"/>
                <a:sym typeface="DM Sans"/>
              </a:rPr>
              <a:t> merupakan suatu metadata yang memberikan penjelasan mengenai variabel yang dikumpulkan suatu kegiatan statistik sektoral. Secara sederhana, metadata variabel adalah informasi dari variabel.</a:t>
            </a:r>
            <a:endParaRPr/>
          </a:p>
        </p:txBody>
      </p:sp>
      <p:sp>
        <p:nvSpPr>
          <p:cNvPr id="846" name="Google Shape;846;p27"/>
          <p:cNvSpPr txBox="1"/>
          <p:nvPr/>
        </p:nvSpPr>
        <p:spPr>
          <a:xfrm>
            <a:off x="6615800" y="4825775"/>
            <a:ext cx="5056500" cy="2585100"/>
          </a:xfrm>
          <a:prstGeom prst="rect">
            <a:avLst/>
          </a:prstGeom>
          <a:noFill/>
          <a:ln>
            <a:noFill/>
          </a:ln>
        </p:spPr>
        <p:txBody>
          <a:bodyPr anchorCtr="0" anchor="t" bIns="0" lIns="0" spcFirstLastPara="1" rIns="0" wrap="square" tIns="0">
            <a:spAutoFit/>
          </a:bodyPr>
          <a:lstStyle/>
          <a:p>
            <a:pPr indent="-259079" lvl="1" marL="518160" marR="0" rtl="0" algn="l">
              <a:lnSpc>
                <a:spcPct val="119958"/>
              </a:lnSpc>
              <a:spcBef>
                <a:spcPts val="0"/>
              </a:spcBef>
              <a:spcAft>
                <a:spcPts val="0"/>
              </a:spcAft>
              <a:buClr>
                <a:srgbClr val="545454"/>
              </a:buClr>
              <a:buSzPts val="2400"/>
              <a:buFont typeface="Arial"/>
              <a:buChar char="•"/>
            </a:pPr>
            <a:r>
              <a:rPr b="1" i="0" lang="en-US" sz="2400" u="none" cap="none" strike="noStrike">
                <a:solidFill>
                  <a:srgbClr val="545454"/>
                </a:solidFill>
                <a:latin typeface="DM Sans"/>
                <a:ea typeface="DM Sans"/>
                <a:cs typeface="DM Sans"/>
                <a:sym typeface="DM Sans"/>
              </a:rPr>
              <a:t>Metadata Kegiatan</a:t>
            </a:r>
            <a:r>
              <a:rPr b="0" i="0" lang="en-US" sz="2400" u="none" cap="none" strike="noStrike">
                <a:solidFill>
                  <a:srgbClr val="545454"/>
                </a:solidFill>
                <a:latin typeface="DM Sans"/>
                <a:ea typeface="DM Sans"/>
                <a:cs typeface="DM Sans"/>
                <a:sym typeface="DM Sans"/>
              </a:rPr>
              <a:t> merupakan sekumpulan atribut informasi yang memberikan gambaran/ dokumentasi dari penyelenggaraan kegiatan statistik sektoral.</a:t>
            </a:r>
            <a:endParaRPr/>
          </a:p>
        </p:txBody>
      </p:sp>
      <p:grpSp>
        <p:nvGrpSpPr>
          <p:cNvPr id="847" name="Google Shape;847;p27"/>
          <p:cNvGrpSpPr/>
          <p:nvPr/>
        </p:nvGrpSpPr>
        <p:grpSpPr>
          <a:xfrm>
            <a:off x="13133734" y="5475036"/>
            <a:ext cx="8837380" cy="8845601"/>
            <a:chOff x="13508" y="0"/>
            <a:chExt cx="11783172" cy="11794135"/>
          </a:xfrm>
        </p:grpSpPr>
        <p:grpSp>
          <p:nvGrpSpPr>
            <p:cNvPr id="848" name="Google Shape;848;p27"/>
            <p:cNvGrpSpPr/>
            <p:nvPr/>
          </p:nvGrpSpPr>
          <p:grpSpPr>
            <a:xfrm rot="2700000">
              <a:off x="1676828" y="2799524"/>
              <a:ext cx="9887197" cy="4753460"/>
              <a:chOff x="0" y="0"/>
              <a:chExt cx="660400" cy="317500"/>
            </a:xfrm>
          </p:grpSpPr>
          <p:sp>
            <p:nvSpPr>
              <p:cNvPr id="849" name="Google Shape;849;p27"/>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7"/>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51" name="Google Shape;851;p27"/>
            <p:cNvCxnSpPr/>
            <p:nvPr/>
          </p:nvCxnSpPr>
          <p:spPr>
            <a:xfrm>
              <a:off x="1060010" y="3892256"/>
              <a:ext cx="6913622" cy="6843603"/>
            </a:xfrm>
            <a:prstGeom prst="straightConnector1">
              <a:avLst/>
            </a:prstGeom>
            <a:noFill/>
            <a:ln cap="flat" cmpd="sng" w="38100">
              <a:solidFill>
                <a:srgbClr val="8CA9AD"/>
              </a:solidFill>
              <a:prstDash val="solid"/>
              <a:round/>
              <a:headEnd len="sm" w="sm" type="none"/>
              <a:tailEnd len="sm" w="sm" type="none"/>
            </a:ln>
          </p:spPr>
        </p:cxnSp>
        <p:cxnSp>
          <p:nvCxnSpPr>
            <p:cNvPr id="852" name="Google Shape;852;p27"/>
            <p:cNvCxnSpPr/>
            <p:nvPr/>
          </p:nvCxnSpPr>
          <p:spPr>
            <a:xfrm>
              <a:off x="774748" y="4309159"/>
              <a:ext cx="6718471" cy="6718471"/>
            </a:xfrm>
            <a:prstGeom prst="straightConnector1">
              <a:avLst/>
            </a:prstGeom>
            <a:noFill/>
            <a:ln cap="flat" cmpd="sng" w="38100">
              <a:solidFill>
                <a:srgbClr val="8CA9AD"/>
              </a:solidFill>
              <a:prstDash val="solid"/>
              <a:round/>
              <a:headEnd len="sm" w="sm" type="none"/>
              <a:tailEnd len="sm" w="sm" type="none"/>
            </a:ln>
          </p:spPr>
        </p:cxnSp>
        <p:cxnSp>
          <p:nvCxnSpPr>
            <p:cNvPr id="853" name="Google Shape;853;p27"/>
            <p:cNvCxnSpPr/>
            <p:nvPr/>
          </p:nvCxnSpPr>
          <p:spPr>
            <a:xfrm>
              <a:off x="535279" y="4787119"/>
              <a:ext cx="6489522" cy="6489522"/>
            </a:xfrm>
            <a:prstGeom prst="straightConnector1">
              <a:avLst/>
            </a:prstGeom>
            <a:noFill/>
            <a:ln cap="flat" cmpd="sng" w="38100">
              <a:solidFill>
                <a:srgbClr val="8CA9AD"/>
              </a:solidFill>
              <a:prstDash val="solid"/>
              <a:round/>
              <a:headEnd len="sm" w="sm" type="none"/>
              <a:tailEnd len="sm" w="sm" type="none"/>
            </a:ln>
          </p:spPr>
        </p:cxnSp>
        <p:cxnSp>
          <p:nvCxnSpPr>
            <p:cNvPr id="854" name="Google Shape;854;p27"/>
            <p:cNvCxnSpPr/>
            <p:nvPr/>
          </p:nvCxnSpPr>
          <p:spPr>
            <a:xfrm>
              <a:off x="366406" y="5302142"/>
              <a:ext cx="6254021" cy="6254021"/>
            </a:xfrm>
            <a:prstGeom prst="straightConnector1">
              <a:avLst/>
            </a:prstGeom>
            <a:noFill/>
            <a:ln cap="flat" cmpd="sng" w="38100">
              <a:solidFill>
                <a:srgbClr val="8CA9AD"/>
              </a:solidFill>
              <a:prstDash val="solid"/>
              <a:round/>
              <a:headEnd len="sm" w="sm" type="none"/>
              <a:tailEnd len="sm" w="sm" type="none"/>
            </a:ln>
          </p:spPr>
        </p:cxnSp>
        <p:cxnSp>
          <p:nvCxnSpPr>
            <p:cNvPr id="855" name="Google Shape;855;p27"/>
            <p:cNvCxnSpPr/>
            <p:nvPr/>
          </p:nvCxnSpPr>
          <p:spPr>
            <a:xfrm>
              <a:off x="174601" y="5888378"/>
              <a:ext cx="5796899" cy="5796899"/>
            </a:xfrm>
            <a:prstGeom prst="straightConnector1">
              <a:avLst/>
            </a:prstGeom>
            <a:noFill/>
            <a:ln cap="flat" cmpd="sng" w="38100">
              <a:solidFill>
                <a:srgbClr val="8CA9AD"/>
              </a:solidFill>
              <a:prstDash val="solid"/>
              <a:round/>
              <a:headEnd len="sm" w="sm" type="none"/>
              <a:tailEnd len="sm" w="sm" type="none"/>
            </a:ln>
          </p:spPr>
        </p:cxnSp>
        <p:cxnSp>
          <p:nvCxnSpPr>
            <p:cNvPr id="856" name="Google Shape;856;p27"/>
            <p:cNvCxnSpPr/>
            <p:nvPr/>
          </p:nvCxnSpPr>
          <p:spPr>
            <a:xfrm>
              <a:off x="13508" y="6480010"/>
              <a:ext cx="5284799" cy="5314125"/>
            </a:xfrm>
            <a:prstGeom prst="straightConnector1">
              <a:avLst/>
            </a:prstGeom>
            <a:noFill/>
            <a:ln cap="flat" cmpd="sng" w="38100">
              <a:solidFill>
                <a:srgbClr val="8CA9AD"/>
              </a:solidFill>
              <a:prstDash val="solid"/>
              <a:round/>
              <a:headEnd len="sm" w="sm" type="none"/>
              <a:tailEnd len="sm" w="sm" type="none"/>
            </a:ln>
          </p:spPr>
        </p:cxnSp>
        <p:cxnSp>
          <p:nvCxnSpPr>
            <p:cNvPr id="857" name="Google Shape;857;p27"/>
            <p:cNvCxnSpPr/>
            <p:nvPr/>
          </p:nvCxnSpPr>
          <p:spPr>
            <a:xfrm>
              <a:off x="47865" y="7228854"/>
              <a:ext cx="4503313" cy="4480077"/>
            </a:xfrm>
            <a:prstGeom prst="straightConnector1">
              <a:avLst/>
            </a:prstGeom>
            <a:noFill/>
            <a:ln cap="flat" cmpd="sng" w="38100">
              <a:solidFill>
                <a:srgbClr val="8CA9AD"/>
              </a:solidFill>
              <a:prstDash val="solid"/>
              <a:round/>
              <a:headEnd len="sm" w="sm" type="none"/>
              <a:tailEnd len="sm" w="sm" type="none"/>
            </a:ln>
          </p:spPr>
        </p:cxnSp>
        <p:cxnSp>
          <p:nvCxnSpPr>
            <p:cNvPr id="858" name="Google Shape;858;p27"/>
            <p:cNvCxnSpPr/>
            <p:nvPr/>
          </p:nvCxnSpPr>
          <p:spPr>
            <a:xfrm>
              <a:off x="165620" y="8131631"/>
              <a:ext cx="3504797" cy="3562626"/>
            </a:xfrm>
            <a:prstGeom prst="straightConnector1">
              <a:avLst/>
            </a:prstGeom>
            <a:noFill/>
            <a:ln cap="flat" cmpd="sng" w="38100">
              <a:solidFill>
                <a:srgbClr val="8CA9AD"/>
              </a:solidFill>
              <a:prstDash val="solid"/>
              <a:round/>
              <a:headEnd len="sm" w="sm" type="none"/>
              <a:tailEnd len="sm" w="sm" type="none"/>
            </a:ln>
          </p:spPr>
        </p:cxnSp>
        <p:cxnSp>
          <p:nvCxnSpPr>
            <p:cNvPr id="859" name="Google Shape;859;p27"/>
            <p:cNvCxnSpPr/>
            <p:nvPr/>
          </p:nvCxnSpPr>
          <p:spPr>
            <a:xfrm>
              <a:off x="676661" y="9346264"/>
              <a:ext cx="1790115" cy="1790115"/>
            </a:xfrm>
            <a:prstGeom prst="straightConnector1">
              <a:avLst/>
            </a:prstGeom>
            <a:noFill/>
            <a:ln cap="flat" cmpd="sng" w="38100">
              <a:solidFill>
                <a:srgbClr val="8CA9AD"/>
              </a:solidFill>
              <a:prstDash val="solid"/>
              <a:round/>
              <a:headEnd len="sm" w="sm" type="none"/>
              <a:tailEnd len="sm" w="sm" type="none"/>
            </a:ln>
          </p:spPr>
        </p:cxnSp>
      </p:grpSp>
      <p:sp>
        <p:nvSpPr>
          <p:cNvPr id="860" name="Google Shape;860;p27"/>
          <p:cNvSpPr txBox="1"/>
          <p:nvPr/>
        </p:nvSpPr>
        <p:spPr>
          <a:xfrm>
            <a:off x="12202901" y="4825773"/>
            <a:ext cx="5056399" cy="2533650"/>
          </a:xfrm>
          <a:prstGeom prst="rect">
            <a:avLst/>
          </a:prstGeom>
          <a:noFill/>
          <a:ln>
            <a:noFill/>
          </a:ln>
        </p:spPr>
        <p:txBody>
          <a:bodyPr anchorCtr="0" anchor="t" bIns="0" lIns="0" spcFirstLastPara="1" rIns="0" wrap="square" tIns="0">
            <a:spAutoFit/>
          </a:bodyPr>
          <a:lstStyle/>
          <a:p>
            <a:pPr indent="-259079" lvl="1" marL="518160" marR="0" rtl="0" algn="l">
              <a:lnSpc>
                <a:spcPct val="119958"/>
              </a:lnSpc>
              <a:spcBef>
                <a:spcPts val="0"/>
              </a:spcBef>
              <a:spcAft>
                <a:spcPts val="0"/>
              </a:spcAft>
              <a:buClr>
                <a:srgbClr val="545454"/>
              </a:buClr>
              <a:buSzPts val="2400"/>
              <a:buFont typeface="Arial"/>
              <a:buChar char="•"/>
            </a:pPr>
            <a:r>
              <a:rPr b="1" i="0" lang="en-US" sz="2400" u="none" cap="none" strike="noStrike">
                <a:solidFill>
                  <a:srgbClr val="545454"/>
                </a:solidFill>
                <a:latin typeface="DM Sans"/>
                <a:ea typeface="DM Sans"/>
                <a:cs typeface="DM Sans"/>
                <a:sym typeface="DM Sans"/>
              </a:rPr>
              <a:t>Metadata Indikator</a:t>
            </a:r>
            <a:r>
              <a:rPr b="0" i="0" lang="en-US" sz="2400" u="none" cap="none" strike="noStrike">
                <a:solidFill>
                  <a:srgbClr val="545454"/>
                </a:solidFill>
                <a:latin typeface="DM Sans"/>
                <a:ea typeface="DM Sans"/>
                <a:cs typeface="DM Sans"/>
                <a:sym typeface="DM Sans"/>
              </a:rPr>
              <a:t> merupakan suatu metadata yang dikumpulkan dalam kaitannya dengan informasi yang melekat pada indikator yang dihasilkan dari suatu kegiatan statistik sektoral.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864" name="Shape 864"/>
        <p:cNvGrpSpPr/>
        <p:nvPr/>
      </p:nvGrpSpPr>
      <p:grpSpPr>
        <a:xfrm>
          <a:off x="0" y="0"/>
          <a:ext cx="0" cy="0"/>
          <a:chOff x="0" y="0"/>
          <a:chExt cx="0" cy="0"/>
        </a:xfrm>
      </p:grpSpPr>
      <p:sp>
        <p:nvSpPr>
          <p:cNvPr id="865" name="Google Shape;865;p28"/>
          <p:cNvSpPr txBox="1"/>
          <p:nvPr/>
        </p:nvSpPr>
        <p:spPr>
          <a:xfrm>
            <a:off x="3833915" y="3960810"/>
            <a:ext cx="10620170" cy="188658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2399" u="none" cap="none" strike="noStrike">
                <a:solidFill>
                  <a:srgbClr val="227C9D"/>
                </a:solidFill>
                <a:latin typeface="Arial"/>
                <a:ea typeface="Arial"/>
                <a:cs typeface="Arial"/>
                <a:sym typeface="Arial"/>
              </a:rPr>
              <a:t>THANK YOU</a:t>
            </a:r>
            <a:endParaRPr/>
          </a:p>
        </p:txBody>
      </p:sp>
      <p:sp>
        <p:nvSpPr>
          <p:cNvPr id="866" name="Google Shape;866;p28"/>
          <p:cNvSpPr/>
          <p:nvPr/>
        </p:nvSpPr>
        <p:spPr>
          <a:xfrm>
            <a:off x="17204191" y="-551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867" name="Google Shape;867;p28"/>
          <p:cNvSpPr/>
          <p:nvPr/>
        </p:nvSpPr>
        <p:spPr>
          <a:xfrm>
            <a:off x="17204191" y="102870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868" name="Google Shape;868;p28"/>
          <p:cNvSpPr/>
          <p:nvPr/>
        </p:nvSpPr>
        <p:spPr>
          <a:xfrm rot="-5400000">
            <a:off x="17204191" y="21125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5">
              <a:alphaModFix/>
            </a:blip>
            <a:stretch>
              <a:fillRect b="0" l="0" r="0" t="0"/>
            </a:stretch>
          </a:blipFill>
          <a:ln>
            <a:noFill/>
          </a:ln>
        </p:spPr>
      </p:sp>
      <p:sp>
        <p:nvSpPr>
          <p:cNvPr id="869" name="Google Shape;869;p28"/>
          <p:cNvSpPr/>
          <p:nvPr/>
        </p:nvSpPr>
        <p:spPr>
          <a:xfrm>
            <a:off x="16120382" y="-551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870" name="Google Shape;870;p28"/>
          <p:cNvSpPr/>
          <p:nvPr/>
        </p:nvSpPr>
        <p:spPr>
          <a:xfrm rot="5400000">
            <a:off x="15036573" y="102870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871" name="Google Shape;871;p28"/>
          <p:cNvSpPr/>
          <p:nvPr/>
        </p:nvSpPr>
        <p:spPr>
          <a:xfrm rot="10800000">
            <a:off x="16120382" y="21125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872" name="Google Shape;872;p28"/>
          <p:cNvSpPr/>
          <p:nvPr/>
        </p:nvSpPr>
        <p:spPr>
          <a:xfrm>
            <a:off x="15036573" y="21125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4">
              <a:alphaModFix/>
            </a:blip>
            <a:stretch>
              <a:fillRect b="0" l="0" r="0" t="0"/>
            </a:stretch>
          </a:blipFill>
          <a:ln>
            <a:noFill/>
          </a:ln>
        </p:spPr>
      </p:sp>
      <p:sp>
        <p:nvSpPr>
          <p:cNvPr id="873" name="Google Shape;873;p28"/>
          <p:cNvSpPr/>
          <p:nvPr/>
        </p:nvSpPr>
        <p:spPr>
          <a:xfrm rot="-5400000">
            <a:off x="12770705" y="-551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6">
              <a:alphaModFix/>
            </a:blip>
            <a:stretch>
              <a:fillRect b="0" l="0" r="0" t="0"/>
            </a:stretch>
          </a:blipFill>
          <a:ln>
            <a:noFill/>
          </a:ln>
        </p:spPr>
      </p:sp>
      <p:sp>
        <p:nvSpPr>
          <p:cNvPr id="874" name="Google Shape;874;p28"/>
          <p:cNvSpPr/>
          <p:nvPr/>
        </p:nvSpPr>
        <p:spPr>
          <a:xfrm>
            <a:off x="12770705" y="1028700"/>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5">
              <a:alphaModFix/>
            </a:blip>
            <a:stretch>
              <a:fillRect b="0" l="0" r="0" t="0"/>
            </a:stretch>
          </a:blipFill>
          <a:ln>
            <a:noFill/>
          </a:ln>
        </p:spPr>
      </p:sp>
      <p:sp>
        <p:nvSpPr>
          <p:cNvPr id="875" name="Google Shape;875;p28"/>
          <p:cNvSpPr/>
          <p:nvPr/>
        </p:nvSpPr>
        <p:spPr>
          <a:xfrm rot="10800000">
            <a:off x="9525" y="7044155"/>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876" name="Google Shape;876;p28"/>
          <p:cNvSpPr/>
          <p:nvPr/>
        </p:nvSpPr>
        <p:spPr>
          <a:xfrm>
            <a:off x="1083809" y="707273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877" name="Google Shape;877;p28"/>
          <p:cNvSpPr/>
          <p:nvPr/>
        </p:nvSpPr>
        <p:spPr>
          <a:xfrm>
            <a:off x="0" y="81565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878" name="Google Shape;878;p28"/>
          <p:cNvSpPr/>
          <p:nvPr/>
        </p:nvSpPr>
        <p:spPr>
          <a:xfrm rot="10800000">
            <a:off x="0"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879" name="Google Shape;879;p28"/>
          <p:cNvSpPr/>
          <p:nvPr/>
        </p:nvSpPr>
        <p:spPr>
          <a:xfrm rot="-5400000">
            <a:off x="1083809"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880" name="Google Shape;880;p28"/>
          <p:cNvSpPr/>
          <p:nvPr/>
        </p:nvSpPr>
        <p:spPr>
          <a:xfrm rot="10800000">
            <a:off x="3321750" y="926892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881" name="Google Shape;881;p28"/>
          <p:cNvSpPr/>
          <p:nvPr/>
        </p:nvSpPr>
        <p:spPr>
          <a:xfrm>
            <a:off x="3321750" y="818511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882" name="Google Shape;882;p28"/>
          <p:cNvSpPr/>
          <p:nvPr/>
        </p:nvSpPr>
        <p:spPr>
          <a:xfrm rot="5400000">
            <a:off x="4405559" y="926892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grpSp>
        <p:nvGrpSpPr>
          <p:cNvPr id="883" name="Google Shape;883;p28"/>
          <p:cNvGrpSpPr/>
          <p:nvPr/>
        </p:nvGrpSpPr>
        <p:grpSpPr>
          <a:xfrm>
            <a:off x="13133734" y="5475036"/>
            <a:ext cx="8837380" cy="8845601"/>
            <a:chOff x="13508" y="0"/>
            <a:chExt cx="11783172" cy="11794135"/>
          </a:xfrm>
        </p:grpSpPr>
        <p:grpSp>
          <p:nvGrpSpPr>
            <p:cNvPr id="884" name="Google Shape;884;p28"/>
            <p:cNvGrpSpPr/>
            <p:nvPr/>
          </p:nvGrpSpPr>
          <p:grpSpPr>
            <a:xfrm rot="2700000">
              <a:off x="1676828" y="2799524"/>
              <a:ext cx="9887197" cy="4753460"/>
              <a:chOff x="0" y="0"/>
              <a:chExt cx="660400" cy="317500"/>
            </a:xfrm>
          </p:grpSpPr>
          <p:sp>
            <p:nvSpPr>
              <p:cNvPr id="885" name="Google Shape;885;p28"/>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8"/>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87" name="Google Shape;887;p28"/>
            <p:cNvCxnSpPr/>
            <p:nvPr/>
          </p:nvCxnSpPr>
          <p:spPr>
            <a:xfrm>
              <a:off x="1060010" y="3892256"/>
              <a:ext cx="6913622" cy="6843603"/>
            </a:xfrm>
            <a:prstGeom prst="straightConnector1">
              <a:avLst/>
            </a:prstGeom>
            <a:noFill/>
            <a:ln cap="flat" cmpd="sng" w="38100">
              <a:solidFill>
                <a:srgbClr val="8CA9AD"/>
              </a:solidFill>
              <a:prstDash val="solid"/>
              <a:round/>
              <a:headEnd len="sm" w="sm" type="none"/>
              <a:tailEnd len="sm" w="sm" type="none"/>
            </a:ln>
          </p:spPr>
        </p:cxnSp>
        <p:cxnSp>
          <p:nvCxnSpPr>
            <p:cNvPr id="888" name="Google Shape;888;p28"/>
            <p:cNvCxnSpPr/>
            <p:nvPr/>
          </p:nvCxnSpPr>
          <p:spPr>
            <a:xfrm>
              <a:off x="774748" y="4309159"/>
              <a:ext cx="6718471" cy="6718471"/>
            </a:xfrm>
            <a:prstGeom prst="straightConnector1">
              <a:avLst/>
            </a:prstGeom>
            <a:noFill/>
            <a:ln cap="flat" cmpd="sng" w="38100">
              <a:solidFill>
                <a:srgbClr val="8CA9AD"/>
              </a:solidFill>
              <a:prstDash val="solid"/>
              <a:round/>
              <a:headEnd len="sm" w="sm" type="none"/>
              <a:tailEnd len="sm" w="sm" type="none"/>
            </a:ln>
          </p:spPr>
        </p:cxnSp>
        <p:cxnSp>
          <p:nvCxnSpPr>
            <p:cNvPr id="889" name="Google Shape;889;p28"/>
            <p:cNvCxnSpPr/>
            <p:nvPr/>
          </p:nvCxnSpPr>
          <p:spPr>
            <a:xfrm>
              <a:off x="535279" y="4787119"/>
              <a:ext cx="6489522" cy="6489522"/>
            </a:xfrm>
            <a:prstGeom prst="straightConnector1">
              <a:avLst/>
            </a:prstGeom>
            <a:noFill/>
            <a:ln cap="flat" cmpd="sng" w="38100">
              <a:solidFill>
                <a:srgbClr val="8CA9AD"/>
              </a:solidFill>
              <a:prstDash val="solid"/>
              <a:round/>
              <a:headEnd len="sm" w="sm" type="none"/>
              <a:tailEnd len="sm" w="sm" type="none"/>
            </a:ln>
          </p:spPr>
        </p:cxnSp>
        <p:cxnSp>
          <p:nvCxnSpPr>
            <p:cNvPr id="890" name="Google Shape;890;p28"/>
            <p:cNvCxnSpPr/>
            <p:nvPr/>
          </p:nvCxnSpPr>
          <p:spPr>
            <a:xfrm>
              <a:off x="366406" y="5302142"/>
              <a:ext cx="6254021" cy="6254021"/>
            </a:xfrm>
            <a:prstGeom prst="straightConnector1">
              <a:avLst/>
            </a:prstGeom>
            <a:noFill/>
            <a:ln cap="flat" cmpd="sng" w="38100">
              <a:solidFill>
                <a:srgbClr val="8CA9AD"/>
              </a:solidFill>
              <a:prstDash val="solid"/>
              <a:round/>
              <a:headEnd len="sm" w="sm" type="none"/>
              <a:tailEnd len="sm" w="sm" type="none"/>
            </a:ln>
          </p:spPr>
        </p:cxnSp>
        <p:cxnSp>
          <p:nvCxnSpPr>
            <p:cNvPr id="891" name="Google Shape;891;p28"/>
            <p:cNvCxnSpPr/>
            <p:nvPr/>
          </p:nvCxnSpPr>
          <p:spPr>
            <a:xfrm>
              <a:off x="174601" y="5888378"/>
              <a:ext cx="5796899" cy="5796899"/>
            </a:xfrm>
            <a:prstGeom prst="straightConnector1">
              <a:avLst/>
            </a:prstGeom>
            <a:noFill/>
            <a:ln cap="flat" cmpd="sng" w="38100">
              <a:solidFill>
                <a:srgbClr val="8CA9AD"/>
              </a:solidFill>
              <a:prstDash val="solid"/>
              <a:round/>
              <a:headEnd len="sm" w="sm" type="none"/>
              <a:tailEnd len="sm" w="sm" type="none"/>
            </a:ln>
          </p:spPr>
        </p:cxnSp>
        <p:cxnSp>
          <p:nvCxnSpPr>
            <p:cNvPr id="892" name="Google Shape;892;p28"/>
            <p:cNvCxnSpPr/>
            <p:nvPr/>
          </p:nvCxnSpPr>
          <p:spPr>
            <a:xfrm>
              <a:off x="13508" y="6480010"/>
              <a:ext cx="5284799" cy="5314125"/>
            </a:xfrm>
            <a:prstGeom prst="straightConnector1">
              <a:avLst/>
            </a:prstGeom>
            <a:noFill/>
            <a:ln cap="flat" cmpd="sng" w="38100">
              <a:solidFill>
                <a:srgbClr val="8CA9AD"/>
              </a:solidFill>
              <a:prstDash val="solid"/>
              <a:round/>
              <a:headEnd len="sm" w="sm" type="none"/>
              <a:tailEnd len="sm" w="sm" type="none"/>
            </a:ln>
          </p:spPr>
        </p:cxnSp>
        <p:cxnSp>
          <p:nvCxnSpPr>
            <p:cNvPr id="893" name="Google Shape;893;p28"/>
            <p:cNvCxnSpPr/>
            <p:nvPr/>
          </p:nvCxnSpPr>
          <p:spPr>
            <a:xfrm>
              <a:off x="47865" y="7228854"/>
              <a:ext cx="4503313" cy="4480077"/>
            </a:xfrm>
            <a:prstGeom prst="straightConnector1">
              <a:avLst/>
            </a:prstGeom>
            <a:noFill/>
            <a:ln cap="flat" cmpd="sng" w="38100">
              <a:solidFill>
                <a:srgbClr val="8CA9AD"/>
              </a:solidFill>
              <a:prstDash val="solid"/>
              <a:round/>
              <a:headEnd len="sm" w="sm" type="none"/>
              <a:tailEnd len="sm" w="sm" type="none"/>
            </a:ln>
          </p:spPr>
        </p:cxnSp>
        <p:cxnSp>
          <p:nvCxnSpPr>
            <p:cNvPr id="894" name="Google Shape;894;p28"/>
            <p:cNvCxnSpPr/>
            <p:nvPr/>
          </p:nvCxnSpPr>
          <p:spPr>
            <a:xfrm>
              <a:off x="165620" y="8131631"/>
              <a:ext cx="3504797" cy="3562626"/>
            </a:xfrm>
            <a:prstGeom prst="straightConnector1">
              <a:avLst/>
            </a:prstGeom>
            <a:noFill/>
            <a:ln cap="flat" cmpd="sng" w="38100">
              <a:solidFill>
                <a:srgbClr val="8CA9AD"/>
              </a:solidFill>
              <a:prstDash val="solid"/>
              <a:round/>
              <a:headEnd len="sm" w="sm" type="none"/>
              <a:tailEnd len="sm" w="sm" type="none"/>
            </a:ln>
          </p:spPr>
        </p:cxnSp>
        <p:cxnSp>
          <p:nvCxnSpPr>
            <p:cNvPr id="895" name="Google Shape;895;p28"/>
            <p:cNvCxnSpPr/>
            <p:nvPr/>
          </p:nvCxnSpPr>
          <p:spPr>
            <a:xfrm>
              <a:off x="676661" y="9346264"/>
              <a:ext cx="1790115" cy="1790115"/>
            </a:xfrm>
            <a:prstGeom prst="straightConnector1">
              <a:avLst/>
            </a:prstGeom>
            <a:noFill/>
            <a:ln cap="flat" cmpd="sng" w="38100">
              <a:solidFill>
                <a:srgbClr val="8CA9AD"/>
              </a:solidFill>
              <a:prstDash val="solid"/>
              <a:round/>
              <a:headEnd len="sm" w="sm" type="none"/>
              <a:tailEnd len="sm" w="sm" type="none"/>
            </a:ln>
          </p:spPr>
        </p:cxnSp>
      </p:grpSp>
      <p:grpSp>
        <p:nvGrpSpPr>
          <p:cNvPr id="896" name="Google Shape;896;p28"/>
          <p:cNvGrpSpPr/>
          <p:nvPr/>
        </p:nvGrpSpPr>
        <p:grpSpPr>
          <a:xfrm>
            <a:off x="-2623881" y="-5192964"/>
            <a:ext cx="8837380" cy="8845601"/>
            <a:chOff x="13508" y="0"/>
            <a:chExt cx="11783172" cy="11794135"/>
          </a:xfrm>
        </p:grpSpPr>
        <p:grpSp>
          <p:nvGrpSpPr>
            <p:cNvPr id="897" name="Google Shape;897;p28"/>
            <p:cNvGrpSpPr/>
            <p:nvPr/>
          </p:nvGrpSpPr>
          <p:grpSpPr>
            <a:xfrm rot="2700000">
              <a:off x="1676828" y="2799524"/>
              <a:ext cx="9887197" cy="4753460"/>
              <a:chOff x="0" y="0"/>
              <a:chExt cx="660400" cy="317500"/>
            </a:xfrm>
          </p:grpSpPr>
          <p:sp>
            <p:nvSpPr>
              <p:cNvPr id="898" name="Google Shape;898;p28"/>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8"/>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900" name="Google Shape;900;p28"/>
            <p:cNvCxnSpPr/>
            <p:nvPr/>
          </p:nvCxnSpPr>
          <p:spPr>
            <a:xfrm>
              <a:off x="1060010" y="3892256"/>
              <a:ext cx="6913622" cy="6843603"/>
            </a:xfrm>
            <a:prstGeom prst="straightConnector1">
              <a:avLst/>
            </a:prstGeom>
            <a:noFill/>
            <a:ln cap="flat" cmpd="sng" w="38100">
              <a:solidFill>
                <a:srgbClr val="8CA9AD"/>
              </a:solidFill>
              <a:prstDash val="solid"/>
              <a:round/>
              <a:headEnd len="sm" w="sm" type="none"/>
              <a:tailEnd len="sm" w="sm" type="none"/>
            </a:ln>
          </p:spPr>
        </p:cxnSp>
        <p:cxnSp>
          <p:nvCxnSpPr>
            <p:cNvPr id="901" name="Google Shape;901;p28"/>
            <p:cNvCxnSpPr/>
            <p:nvPr/>
          </p:nvCxnSpPr>
          <p:spPr>
            <a:xfrm>
              <a:off x="774748" y="4309159"/>
              <a:ext cx="6718471" cy="6718471"/>
            </a:xfrm>
            <a:prstGeom prst="straightConnector1">
              <a:avLst/>
            </a:prstGeom>
            <a:noFill/>
            <a:ln cap="flat" cmpd="sng" w="38100">
              <a:solidFill>
                <a:srgbClr val="8CA9AD"/>
              </a:solidFill>
              <a:prstDash val="solid"/>
              <a:round/>
              <a:headEnd len="sm" w="sm" type="none"/>
              <a:tailEnd len="sm" w="sm" type="none"/>
            </a:ln>
          </p:spPr>
        </p:cxnSp>
        <p:cxnSp>
          <p:nvCxnSpPr>
            <p:cNvPr id="902" name="Google Shape;902;p28"/>
            <p:cNvCxnSpPr/>
            <p:nvPr/>
          </p:nvCxnSpPr>
          <p:spPr>
            <a:xfrm>
              <a:off x="535279" y="4787119"/>
              <a:ext cx="6489522" cy="6489522"/>
            </a:xfrm>
            <a:prstGeom prst="straightConnector1">
              <a:avLst/>
            </a:prstGeom>
            <a:noFill/>
            <a:ln cap="flat" cmpd="sng" w="38100">
              <a:solidFill>
                <a:srgbClr val="8CA9AD"/>
              </a:solidFill>
              <a:prstDash val="solid"/>
              <a:round/>
              <a:headEnd len="sm" w="sm" type="none"/>
              <a:tailEnd len="sm" w="sm" type="none"/>
            </a:ln>
          </p:spPr>
        </p:cxnSp>
        <p:cxnSp>
          <p:nvCxnSpPr>
            <p:cNvPr id="903" name="Google Shape;903;p28"/>
            <p:cNvCxnSpPr/>
            <p:nvPr/>
          </p:nvCxnSpPr>
          <p:spPr>
            <a:xfrm>
              <a:off x="366406" y="5302142"/>
              <a:ext cx="6254021" cy="6254021"/>
            </a:xfrm>
            <a:prstGeom prst="straightConnector1">
              <a:avLst/>
            </a:prstGeom>
            <a:noFill/>
            <a:ln cap="flat" cmpd="sng" w="38100">
              <a:solidFill>
                <a:srgbClr val="8CA9AD"/>
              </a:solidFill>
              <a:prstDash val="solid"/>
              <a:round/>
              <a:headEnd len="sm" w="sm" type="none"/>
              <a:tailEnd len="sm" w="sm" type="none"/>
            </a:ln>
          </p:spPr>
        </p:cxnSp>
        <p:cxnSp>
          <p:nvCxnSpPr>
            <p:cNvPr id="904" name="Google Shape;904;p28"/>
            <p:cNvCxnSpPr/>
            <p:nvPr/>
          </p:nvCxnSpPr>
          <p:spPr>
            <a:xfrm>
              <a:off x="174601" y="5888378"/>
              <a:ext cx="5796899" cy="5796899"/>
            </a:xfrm>
            <a:prstGeom prst="straightConnector1">
              <a:avLst/>
            </a:prstGeom>
            <a:noFill/>
            <a:ln cap="flat" cmpd="sng" w="38100">
              <a:solidFill>
                <a:srgbClr val="8CA9AD"/>
              </a:solidFill>
              <a:prstDash val="solid"/>
              <a:round/>
              <a:headEnd len="sm" w="sm" type="none"/>
              <a:tailEnd len="sm" w="sm" type="none"/>
            </a:ln>
          </p:spPr>
        </p:cxnSp>
        <p:cxnSp>
          <p:nvCxnSpPr>
            <p:cNvPr id="905" name="Google Shape;905;p28"/>
            <p:cNvCxnSpPr/>
            <p:nvPr/>
          </p:nvCxnSpPr>
          <p:spPr>
            <a:xfrm>
              <a:off x="13508" y="6480010"/>
              <a:ext cx="5284799" cy="5314125"/>
            </a:xfrm>
            <a:prstGeom prst="straightConnector1">
              <a:avLst/>
            </a:prstGeom>
            <a:noFill/>
            <a:ln cap="flat" cmpd="sng" w="38100">
              <a:solidFill>
                <a:srgbClr val="8CA9AD"/>
              </a:solidFill>
              <a:prstDash val="solid"/>
              <a:round/>
              <a:headEnd len="sm" w="sm" type="none"/>
              <a:tailEnd len="sm" w="sm" type="none"/>
            </a:ln>
          </p:spPr>
        </p:cxnSp>
        <p:cxnSp>
          <p:nvCxnSpPr>
            <p:cNvPr id="906" name="Google Shape;906;p28"/>
            <p:cNvCxnSpPr/>
            <p:nvPr/>
          </p:nvCxnSpPr>
          <p:spPr>
            <a:xfrm>
              <a:off x="47865" y="7228854"/>
              <a:ext cx="4503313" cy="4480077"/>
            </a:xfrm>
            <a:prstGeom prst="straightConnector1">
              <a:avLst/>
            </a:prstGeom>
            <a:noFill/>
            <a:ln cap="flat" cmpd="sng" w="38100">
              <a:solidFill>
                <a:srgbClr val="8CA9AD"/>
              </a:solidFill>
              <a:prstDash val="solid"/>
              <a:round/>
              <a:headEnd len="sm" w="sm" type="none"/>
              <a:tailEnd len="sm" w="sm" type="none"/>
            </a:ln>
          </p:spPr>
        </p:cxnSp>
        <p:cxnSp>
          <p:nvCxnSpPr>
            <p:cNvPr id="907" name="Google Shape;907;p28"/>
            <p:cNvCxnSpPr/>
            <p:nvPr/>
          </p:nvCxnSpPr>
          <p:spPr>
            <a:xfrm>
              <a:off x="165620" y="8131631"/>
              <a:ext cx="3504797" cy="3562626"/>
            </a:xfrm>
            <a:prstGeom prst="straightConnector1">
              <a:avLst/>
            </a:prstGeom>
            <a:noFill/>
            <a:ln cap="flat" cmpd="sng" w="38100">
              <a:solidFill>
                <a:srgbClr val="8CA9AD"/>
              </a:solidFill>
              <a:prstDash val="solid"/>
              <a:round/>
              <a:headEnd len="sm" w="sm" type="none"/>
              <a:tailEnd len="sm" w="sm" type="none"/>
            </a:ln>
          </p:spPr>
        </p:cxnSp>
        <p:cxnSp>
          <p:nvCxnSpPr>
            <p:cNvPr id="908" name="Google Shape;908;p28"/>
            <p:cNvCxnSpPr/>
            <p:nvPr/>
          </p:nvCxnSpPr>
          <p:spPr>
            <a:xfrm>
              <a:off x="676661" y="9346264"/>
              <a:ext cx="1790115" cy="1790115"/>
            </a:xfrm>
            <a:prstGeom prst="straightConnector1">
              <a:avLst/>
            </a:prstGeom>
            <a:noFill/>
            <a:ln cap="flat" cmpd="sng" w="38100">
              <a:solidFill>
                <a:srgbClr val="8CA9AD"/>
              </a:solidFill>
              <a:prstDash val="solid"/>
              <a:round/>
              <a:headEnd len="sm" w="sm" type="none"/>
              <a:tailEnd len="sm" w="sm" type="none"/>
            </a:ln>
          </p:spPr>
        </p:cxnSp>
      </p:grpSp>
      <p:sp>
        <p:nvSpPr>
          <p:cNvPr id="909" name="Google Shape;909;p28"/>
          <p:cNvSpPr txBox="1"/>
          <p:nvPr/>
        </p:nvSpPr>
        <p:spPr>
          <a:xfrm>
            <a:off x="5775960" y="5523862"/>
            <a:ext cx="6736080" cy="58039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3399" u="none" cap="none" strike="noStrike">
                <a:solidFill>
                  <a:srgbClr val="227C9D"/>
                </a:solidFill>
                <a:latin typeface="Arial"/>
                <a:ea typeface="Arial"/>
                <a:cs typeface="Arial"/>
                <a:sym typeface="Arial"/>
              </a:rPr>
              <a:t>virgania.sari@mail.unnes.ac.id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54" name="Shape 154"/>
        <p:cNvGrpSpPr/>
        <p:nvPr/>
      </p:nvGrpSpPr>
      <p:grpSpPr>
        <a:xfrm>
          <a:off x="0" y="0"/>
          <a:ext cx="0" cy="0"/>
          <a:chOff x="0" y="0"/>
          <a:chExt cx="0" cy="0"/>
        </a:xfrm>
      </p:grpSpPr>
      <p:grpSp>
        <p:nvGrpSpPr>
          <p:cNvPr id="155" name="Google Shape;155;p3"/>
          <p:cNvGrpSpPr/>
          <p:nvPr/>
        </p:nvGrpSpPr>
        <p:grpSpPr>
          <a:xfrm rot="2700000">
            <a:off x="14381224" y="7574679"/>
            <a:ext cx="7415398" cy="3565095"/>
            <a:chOff x="0" y="0"/>
            <a:chExt cx="660400" cy="317500"/>
          </a:xfrm>
        </p:grpSpPr>
        <p:sp>
          <p:nvSpPr>
            <p:cNvPr id="156" name="Google Shape;156;p3"/>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58" name="Google Shape;158;p3"/>
          <p:cNvCxnSpPr/>
          <p:nvPr/>
        </p:nvCxnSpPr>
        <p:spPr>
          <a:xfrm>
            <a:off x="13918610" y="8394229"/>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159" name="Google Shape;159;p3"/>
          <p:cNvCxnSpPr/>
          <p:nvPr/>
        </p:nvCxnSpPr>
        <p:spPr>
          <a:xfrm>
            <a:off x="13704664" y="870690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160" name="Google Shape;160;p3"/>
          <p:cNvCxnSpPr/>
          <p:nvPr/>
        </p:nvCxnSpPr>
        <p:spPr>
          <a:xfrm>
            <a:off x="13525062" y="906537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161" name="Google Shape;161;p3"/>
          <p:cNvCxnSpPr/>
          <p:nvPr/>
        </p:nvCxnSpPr>
        <p:spPr>
          <a:xfrm>
            <a:off x="13398407" y="9451643"/>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162" name="Google Shape;162;p3"/>
          <p:cNvCxnSpPr/>
          <p:nvPr/>
        </p:nvCxnSpPr>
        <p:spPr>
          <a:xfrm>
            <a:off x="13254553" y="9891320"/>
            <a:ext cx="4347674" cy="4347674"/>
          </a:xfrm>
          <a:prstGeom prst="straightConnector1">
            <a:avLst/>
          </a:prstGeom>
          <a:noFill/>
          <a:ln cap="flat" cmpd="sng" w="28575">
            <a:solidFill>
              <a:srgbClr val="8CA9AD"/>
            </a:solidFill>
            <a:prstDash val="solid"/>
            <a:round/>
            <a:headEnd len="sm" w="sm" type="none"/>
            <a:tailEnd len="sm" w="sm" type="none"/>
          </a:ln>
        </p:spPr>
      </p:cxnSp>
      <p:sp>
        <p:nvSpPr>
          <p:cNvPr id="163" name="Google Shape;163;p3"/>
          <p:cNvSpPr txBox="1"/>
          <p:nvPr/>
        </p:nvSpPr>
        <p:spPr>
          <a:xfrm>
            <a:off x="-95336" y="2102984"/>
            <a:ext cx="12866041" cy="133541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700" u="none" cap="none" strike="noStrike">
                <a:solidFill>
                  <a:srgbClr val="227C9D"/>
                </a:solidFill>
                <a:latin typeface="Arial"/>
                <a:ea typeface="Arial"/>
                <a:cs typeface="Arial"/>
                <a:sym typeface="Arial"/>
              </a:rPr>
              <a:t>APA ITU METADATA?</a:t>
            </a:r>
            <a:endParaRPr/>
          </a:p>
        </p:txBody>
      </p:sp>
      <p:sp>
        <p:nvSpPr>
          <p:cNvPr id="164" name="Google Shape;164;p3"/>
          <p:cNvSpPr txBox="1"/>
          <p:nvPr/>
        </p:nvSpPr>
        <p:spPr>
          <a:xfrm>
            <a:off x="2167618" y="3993874"/>
            <a:ext cx="13952764" cy="2171700"/>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b="0" i="0" lang="en-US" sz="4799" u="none" cap="none" strike="noStrike">
                <a:solidFill>
                  <a:srgbClr val="545454"/>
                </a:solidFill>
                <a:latin typeface="DM Sans"/>
                <a:ea typeface="DM Sans"/>
                <a:cs typeface="DM Sans"/>
                <a:sym typeface="DM Sans"/>
              </a:rPr>
              <a:t>Metadata berasal dari kata “meta” dan “data”, </a:t>
            </a:r>
            <a:r>
              <a:rPr b="1" i="0" lang="en-US" sz="4799" u="none" cap="none" strike="noStrike">
                <a:solidFill>
                  <a:srgbClr val="545454"/>
                </a:solidFill>
                <a:latin typeface="DM Sans"/>
                <a:ea typeface="DM Sans"/>
                <a:cs typeface="DM Sans"/>
                <a:sym typeface="DM Sans"/>
              </a:rPr>
              <a:t>meta </a:t>
            </a:r>
            <a:r>
              <a:rPr b="0" i="0" lang="en-US" sz="4799" u="none" cap="none" strike="noStrike">
                <a:solidFill>
                  <a:srgbClr val="545454"/>
                </a:solidFill>
                <a:latin typeface="DM Sans"/>
                <a:ea typeface="DM Sans"/>
                <a:cs typeface="DM Sans"/>
                <a:sym typeface="DM Sans"/>
              </a:rPr>
              <a:t>yang artinya deskripsi dan </a:t>
            </a:r>
            <a:r>
              <a:rPr b="1" i="0" lang="en-US" sz="4799" u="none" cap="none" strike="noStrike">
                <a:solidFill>
                  <a:srgbClr val="545454"/>
                </a:solidFill>
                <a:latin typeface="DM Sans"/>
                <a:ea typeface="DM Sans"/>
                <a:cs typeface="DM Sans"/>
                <a:sym typeface="DM Sans"/>
              </a:rPr>
              <a:t>data </a:t>
            </a:r>
            <a:r>
              <a:rPr b="0" i="0" lang="en-US" sz="4799" u="none" cap="none" strike="noStrike">
                <a:solidFill>
                  <a:srgbClr val="545454"/>
                </a:solidFill>
                <a:latin typeface="DM Sans"/>
                <a:ea typeface="DM Sans"/>
                <a:cs typeface="DM Sans"/>
                <a:sym typeface="DM Sans"/>
              </a:rPr>
              <a:t>yaitu sekumpulan informasi.</a:t>
            </a:r>
            <a:endParaRPr/>
          </a:p>
        </p:txBody>
      </p:sp>
      <p:grpSp>
        <p:nvGrpSpPr>
          <p:cNvPr id="165" name="Google Shape;165;p3"/>
          <p:cNvGrpSpPr/>
          <p:nvPr/>
        </p:nvGrpSpPr>
        <p:grpSpPr>
          <a:xfrm rot="2700000">
            <a:off x="-1376391" y="-3093321"/>
            <a:ext cx="7415398" cy="3565095"/>
            <a:chOff x="0" y="0"/>
            <a:chExt cx="660400" cy="317500"/>
          </a:xfrm>
        </p:grpSpPr>
        <p:sp>
          <p:nvSpPr>
            <p:cNvPr id="166" name="Google Shape;166;p3"/>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68" name="Google Shape;168;p3"/>
          <p:cNvCxnSpPr/>
          <p:nvPr/>
        </p:nvCxnSpPr>
        <p:spPr>
          <a:xfrm>
            <a:off x="-1839005" y="-2273771"/>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169" name="Google Shape;169;p3"/>
          <p:cNvCxnSpPr/>
          <p:nvPr/>
        </p:nvCxnSpPr>
        <p:spPr>
          <a:xfrm>
            <a:off x="-2052951" y="-196109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170" name="Google Shape;170;p3"/>
          <p:cNvCxnSpPr/>
          <p:nvPr/>
        </p:nvCxnSpPr>
        <p:spPr>
          <a:xfrm>
            <a:off x="-2232553" y="-160262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171" name="Google Shape;171;p3"/>
          <p:cNvCxnSpPr/>
          <p:nvPr/>
        </p:nvCxnSpPr>
        <p:spPr>
          <a:xfrm>
            <a:off x="-2359208" y="-1216357"/>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172" name="Google Shape;172;p3"/>
          <p:cNvCxnSpPr/>
          <p:nvPr/>
        </p:nvCxnSpPr>
        <p:spPr>
          <a:xfrm>
            <a:off x="-2503062" y="-776680"/>
            <a:ext cx="4347674" cy="4347674"/>
          </a:xfrm>
          <a:prstGeom prst="straightConnector1">
            <a:avLst/>
          </a:prstGeom>
          <a:noFill/>
          <a:ln cap="flat" cmpd="sng" w="28575">
            <a:solidFill>
              <a:srgbClr val="8CA9AD"/>
            </a:solidFill>
            <a:prstDash val="solid"/>
            <a:round/>
            <a:headEnd len="sm" w="sm" type="none"/>
            <a:tailEnd len="sm" w="sm" type="none"/>
          </a:ln>
        </p:spPr>
      </p:cxnSp>
      <p:cxnSp>
        <p:nvCxnSpPr>
          <p:cNvPr id="173" name="Google Shape;173;p3"/>
          <p:cNvCxnSpPr/>
          <p:nvPr/>
        </p:nvCxnSpPr>
        <p:spPr>
          <a:xfrm>
            <a:off x="-2623881" y="-332957"/>
            <a:ext cx="3963599" cy="3985594"/>
          </a:xfrm>
          <a:prstGeom prst="straightConnector1">
            <a:avLst/>
          </a:prstGeom>
          <a:noFill/>
          <a:ln cap="flat" cmpd="sng" w="28575">
            <a:solidFill>
              <a:srgbClr val="8CA9AD"/>
            </a:solidFill>
            <a:prstDash val="solid"/>
            <a:round/>
            <a:headEnd len="sm" w="sm" type="none"/>
            <a:tailEnd len="sm" w="sm" type="none"/>
          </a:ln>
        </p:spPr>
      </p:cxnSp>
      <p:cxnSp>
        <p:nvCxnSpPr>
          <p:cNvPr id="174" name="Google Shape;174;p3"/>
          <p:cNvCxnSpPr/>
          <p:nvPr/>
        </p:nvCxnSpPr>
        <p:spPr>
          <a:xfrm>
            <a:off x="-2598114" y="228677"/>
            <a:ext cx="3377485" cy="3360058"/>
          </a:xfrm>
          <a:prstGeom prst="straightConnector1">
            <a:avLst/>
          </a:prstGeom>
          <a:noFill/>
          <a:ln cap="flat" cmpd="sng" w="28575">
            <a:solidFill>
              <a:srgbClr val="8CA9AD"/>
            </a:solidFill>
            <a:prstDash val="solid"/>
            <a:round/>
            <a:headEnd len="sm" w="sm" type="none"/>
            <a:tailEnd len="sm" w="sm" type="none"/>
          </a:ln>
        </p:spPr>
      </p:cxnSp>
      <p:cxnSp>
        <p:nvCxnSpPr>
          <p:cNvPr id="175" name="Google Shape;175;p3"/>
          <p:cNvCxnSpPr/>
          <p:nvPr/>
        </p:nvCxnSpPr>
        <p:spPr>
          <a:xfrm>
            <a:off x="-2509797" y="905760"/>
            <a:ext cx="2628598" cy="2671969"/>
          </a:xfrm>
          <a:prstGeom prst="straightConnector1">
            <a:avLst/>
          </a:prstGeom>
          <a:noFill/>
          <a:ln cap="flat" cmpd="sng" w="28575">
            <a:solidFill>
              <a:srgbClr val="8CA9AD"/>
            </a:solidFill>
            <a:prstDash val="solid"/>
            <a:round/>
            <a:headEnd len="sm" w="sm" type="none"/>
            <a:tailEnd len="sm" w="sm" type="none"/>
          </a:ln>
        </p:spPr>
      </p:cxnSp>
      <p:sp>
        <p:nvSpPr>
          <p:cNvPr id="176" name="Google Shape;176;p3"/>
          <p:cNvSpPr/>
          <p:nvPr/>
        </p:nvSpPr>
        <p:spPr>
          <a:xfrm>
            <a:off x="17204191" y="-551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177" name="Google Shape;177;p3"/>
          <p:cNvSpPr/>
          <p:nvPr/>
        </p:nvSpPr>
        <p:spPr>
          <a:xfrm>
            <a:off x="17204191" y="102870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178" name="Google Shape;178;p3"/>
          <p:cNvSpPr/>
          <p:nvPr/>
        </p:nvSpPr>
        <p:spPr>
          <a:xfrm rot="-5400000">
            <a:off x="17204191" y="21125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5">
              <a:alphaModFix/>
            </a:blip>
            <a:stretch>
              <a:fillRect b="0" l="0" r="0" t="0"/>
            </a:stretch>
          </a:blipFill>
          <a:ln>
            <a:noFill/>
          </a:ln>
        </p:spPr>
      </p:sp>
      <p:sp>
        <p:nvSpPr>
          <p:cNvPr id="179" name="Google Shape;179;p3"/>
          <p:cNvSpPr/>
          <p:nvPr/>
        </p:nvSpPr>
        <p:spPr>
          <a:xfrm>
            <a:off x="16120382" y="-551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180" name="Google Shape;180;p3"/>
          <p:cNvSpPr/>
          <p:nvPr/>
        </p:nvSpPr>
        <p:spPr>
          <a:xfrm rot="5400000">
            <a:off x="15036573" y="102870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181" name="Google Shape;181;p3"/>
          <p:cNvSpPr/>
          <p:nvPr/>
        </p:nvSpPr>
        <p:spPr>
          <a:xfrm rot="10800000">
            <a:off x="16120382" y="21125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182" name="Google Shape;182;p3"/>
          <p:cNvSpPr/>
          <p:nvPr/>
        </p:nvSpPr>
        <p:spPr>
          <a:xfrm>
            <a:off x="15036573" y="21125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4">
              <a:alphaModFix/>
            </a:blip>
            <a:stretch>
              <a:fillRect b="0" l="0" r="0" t="0"/>
            </a:stretch>
          </a:blipFill>
          <a:ln>
            <a:noFill/>
          </a:ln>
        </p:spPr>
      </p:sp>
      <p:sp>
        <p:nvSpPr>
          <p:cNvPr id="183" name="Google Shape;183;p3"/>
          <p:cNvSpPr/>
          <p:nvPr/>
        </p:nvSpPr>
        <p:spPr>
          <a:xfrm rot="-5400000">
            <a:off x="12770705" y="-551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6">
              <a:alphaModFix/>
            </a:blip>
            <a:stretch>
              <a:fillRect b="0" l="0" r="0" t="0"/>
            </a:stretch>
          </a:blipFill>
          <a:ln>
            <a:noFill/>
          </a:ln>
        </p:spPr>
      </p:sp>
      <p:sp>
        <p:nvSpPr>
          <p:cNvPr id="184" name="Google Shape;184;p3"/>
          <p:cNvSpPr/>
          <p:nvPr/>
        </p:nvSpPr>
        <p:spPr>
          <a:xfrm>
            <a:off x="12770705" y="1028700"/>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5">
              <a:alphaModFix/>
            </a:blip>
            <a:stretch>
              <a:fillRect b="0" l="0" r="0" t="0"/>
            </a:stretch>
          </a:blipFill>
          <a:ln>
            <a:noFill/>
          </a:ln>
        </p:spPr>
      </p:sp>
      <p:sp>
        <p:nvSpPr>
          <p:cNvPr id="185" name="Google Shape;185;p3"/>
          <p:cNvSpPr/>
          <p:nvPr/>
        </p:nvSpPr>
        <p:spPr>
          <a:xfrm rot="10800000">
            <a:off x="9525" y="7044155"/>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186" name="Google Shape;186;p3"/>
          <p:cNvSpPr/>
          <p:nvPr/>
        </p:nvSpPr>
        <p:spPr>
          <a:xfrm>
            <a:off x="1083809" y="707273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187" name="Google Shape;187;p3"/>
          <p:cNvSpPr/>
          <p:nvPr/>
        </p:nvSpPr>
        <p:spPr>
          <a:xfrm>
            <a:off x="0" y="81565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188" name="Google Shape;188;p3"/>
          <p:cNvSpPr/>
          <p:nvPr/>
        </p:nvSpPr>
        <p:spPr>
          <a:xfrm rot="10800000">
            <a:off x="0"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189" name="Google Shape;189;p3"/>
          <p:cNvSpPr/>
          <p:nvPr/>
        </p:nvSpPr>
        <p:spPr>
          <a:xfrm rot="-5400000">
            <a:off x="1083809"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190" name="Google Shape;190;p3"/>
          <p:cNvSpPr/>
          <p:nvPr/>
        </p:nvSpPr>
        <p:spPr>
          <a:xfrm rot="10800000">
            <a:off x="3321750" y="926892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191" name="Google Shape;191;p3"/>
          <p:cNvSpPr/>
          <p:nvPr/>
        </p:nvSpPr>
        <p:spPr>
          <a:xfrm>
            <a:off x="3321750" y="818511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192" name="Google Shape;192;p3"/>
          <p:cNvSpPr/>
          <p:nvPr/>
        </p:nvSpPr>
        <p:spPr>
          <a:xfrm rot="5400000">
            <a:off x="4405559" y="926892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96" name="Shape 196"/>
        <p:cNvGrpSpPr/>
        <p:nvPr/>
      </p:nvGrpSpPr>
      <p:grpSpPr>
        <a:xfrm>
          <a:off x="0" y="0"/>
          <a:ext cx="0" cy="0"/>
          <a:chOff x="0" y="0"/>
          <a:chExt cx="0" cy="0"/>
        </a:xfrm>
      </p:grpSpPr>
      <p:grpSp>
        <p:nvGrpSpPr>
          <p:cNvPr id="197" name="Google Shape;197;p4"/>
          <p:cNvGrpSpPr/>
          <p:nvPr/>
        </p:nvGrpSpPr>
        <p:grpSpPr>
          <a:xfrm rot="2700000">
            <a:off x="14381224" y="7574679"/>
            <a:ext cx="7415398" cy="3565095"/>
            <a:chOff x="0" y="0"/>
            <a:chExt cx="660400" cy="317500"/>
          </a:xfrm>
        </p:grpSpPr>
        <p:sp>
          <p:nvSpPr>
            <p:cNvPr id="198" name="Google Shape;198;p4"/>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00" name="Google Shape;200;p4"/>
          <p:cNvCxnSpPr/>
          <p:nvPr/>
        </p:nvCxnSpPr>
        <p:spPr>
          <a:xfrm>
            <a:off x="13918610" y="8394229"/>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201" name="Google Shape;201;p4"/>
          <p:cNvCxnSpPr/>
          <p:nvPr/>
        </p:nvCxnSpPr>
        <p:spPr>
          <a:xfrm>
            <a:off x="13704664" y="870690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202" name="Google Shape;202;p4"/>
          <p:cNvCxnSpPr/>
          <p:nvPr/>
        </p:nvCxnSpPr>
        <p:spPr>
          <a:xfrm>
            <a:off x="13525062" y="906537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203" name="Google Shape;203;p4"/>
          <p:cNvCxnSpPr/>
          <p:nvPr/>
        </p:nvCxnSpPr>
        <p:spPr>
          <a:xfrm>
            <a:off x="13398407" y="9451643"/>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204" name="Google Shape;204;p4"/>
          <p:cNvCxnSpPr/>
          <p:nvPr/>
        </p:nvCxnSpPr>
        <p:spPr>
          <a:xfrm>
            <a:off x="13254553" y="9891320"/>
            <a:ext cx="4347674" cy="4347674"/>
          </a:xfrm>
          <a:prstGeom prst="straightConnector1">
            <a:avLst/>
          </a:prstGeom>
          <a:noFill/>
          <a:ln cap="flat" cmpd="sng" w="28575">
            <a:solidFill>
              <a:srgbClr val="8CA9AD"/>
            </a:solidFill>
            <a:prstDash val="solid"/>
            <a:round/>
            <a:headEnd len="sm" w="sm" type="none"/>
            <a:tailEnd len="sm" w="sm" type="none"/>
          </a:ln>
        </p:spPr>
      </p:cxnSp>
      <p:sp>
        <p:nvSpPr>
          <p:cNvPr id="205" name="Google Shape;205;p4"/>
          <p:cNvSpPr txBox="1"/>
          <p:nvPr/>
        </p:nvSpPr>
        <p:spPr>
          <a:xfrm>
            <a:off x="-95336" y="2102984"/>
            <a:ext cx="12866041" cy="133541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700" u="none" cap="none" strike="noStrike">
                <a:solidFill>
                  <a:srgbClr val="227C9D"/>
                </a:solidFill>
                <a:latin typeface="Arial"/>
                <a:ea typeface="Arial"/>
                <a:cs typeface="Arial"/>
                <a:sym typeface="Arial"/>
              </a:rPr>
              <a:t>APA ITU METADATA?</a:t>
            </a:r>
            <a:endParaRPr/>
          </a:p>
        </p:txBody>
      </p:sp>
      <p:sp>
        <p:nvSpPr>
          <p:cNvPr id="206" name="Google Shape;206;p4"/>
          <p:cNvSpPr txBox="1"/>
          <p:nvPr/>
        </p:nvSpPr>
        <p:spPr>
          <a:xfrm>
            <a:off x="2985902" y="4041739"/>
            <a:ext cx="13952764" cy="4714875"/>
          </a:xfrm>
          <a:prstGeom prst="rect">
            <a:avLst/>
          </a:prstGeom>
          <a:noFill/>
          <a:ln>
            <a:noFill/>
          </a:ln>
        </p:spPr>
        <p:txBody>
          <a:bodyPr anchorCtr="0" anchor="t" bIns="0" lIns="0" spcFirstLastPara="1" rIns="0" wrap="square" tIns="0">
            <a:spAutoFit/>
          </a:bodyPr>
          <a:lstStyle/>
          <a:p>
            <a:pPr indent="0" lvl="0" marL="0" marR="0" rtl="0" algn="just">
              <a:lnSpc>
                <a:spcPct val="120005"/>
              </a:lnSpc>
              <a:spcBef>
                <a:spcPts val="0"/>
              </a:spcBef>
              <a:spcAft>
                <a:spcPts val="0"/>
              </a:spcAft>
              <a:buNone/>
            </a:pPr>
            <a:r>
              <a:rPr b="1" i="0" lang="en-US" sz="3899" u="none" cap="none" strike="noStrike">
                <a:solidFill>
                  <a:srgbClr val="545454"/>
                </a:solidFill>
                <a:latin typeface="DM Sans"/>
                <a:ea typeface="DM Sans"/>
                <a:cs typeface="DM Sans"/>
                <a:sym typeface="DM Sans"/>
              </a:rPr>
              <a:t>Metadata </a:t>
            </a:r>
            <a:r>
              <a:rPr b="0" i="0" lang="en-US" sz="3899" u="none" cap="none" strike="noStrike">
                <a:solidFill>
                  <a:srgbClr val="545454"/>
                </a:solidFill>
                <a:latin typeface="DM Sans"/>
                <a:ea typeface="DM Sans"/>
                <a:cs typeface="DM Sans"/>
                <a:sym typeface="DM Sans"/>
              </a:rPr>
              <a:t>adalah informasi dalam bentuk struktur dan format yang baku untuk menggambarkan Data, menjelaskan Data, serta memudahkan pencarian, penggunaan, dan pengelolaan informasi Data. </a:t>
            </a:r>
            <a:endParaRPr/>
          </a:p>
          <a:p>
            <a:pPr indent="0" lvl="0" marL="0" marR="0" rtl="0" algn="just">
              <a:lnSpc>
                <a:spcPct val="120005"/>
              </a:lnSpc>
              <a:spcBef>
                <a:spcPts val="0"/>
              </a:spcBef>
              <a:spcAft>
                <a:spcPts val="0"/>
              </a:spcAft>
              <a:buNone/>
            </a:pPr>
            <a:r>
              <a:rPr b="0" i="0" lang="en-US" sz="3899" u="none" cap="none" strike="noStrike">
                <a:solidFill>
                  <a:srgbClr val="545454"/>
                </a:solidFill>
                <a:latin typeface="DM Sans"/>
                <a:ea typeface="DM Sans"/>
                <a:cs typeface="DM Sans"/>
                <a:sym typeface="DM Sans"/>
              </a:rPr>
              <a:t>(</a:t>
            </a:r>
            <a:r>
              <a:rPr b="0" i="0" lang="en-US" sz="3899" u="none" cap="none" strike="noStrike">
                <a:solidFill>
                  <a:srgbClr val="545454"/>
                </a:solidFill>
                <a:latin typeface="Sansita"/>
                <a:ea typeface="Sansita"/>
                <a:cs typeface="Sansita"/>
                <a:sym typeface="Sansita"/>
              </a:rPr>
              <a:t>Perpres RI Nomor 39 Tahun 2019)</a:t>
            </a:r>
            <a:endParaRPr/>
          </a:p>
          <a:p>
            <a:pPr indent="0" lvl="0" marL="0" marR="0" rtl="0" algn="l">
              <a:lnSpc>
                <a:spcPct val="120005"/>
              </a:lnSpc>
              <a:spcBef>
                <a:spcPts val="0"/>
              </a:spcBef>
              <a:spcAft>
                <a:spcPts val="0"/>
              </a:spcAft>
              <a:buNone/>
            </a:pPr>
            <a:r>
              <a:t/>
            </a:r>
            <a:endParaRPr b="0" i="0" sz="3899" u="none" cap="none" strike="noStrike">
              <a:solidFill>
                <a:srgbClr val="545454"/>
              </a:solidFill>
              <a:latin typeface="Sansita"/>
              <a:ea typeface="Sansita"/>
              <a:cs typeface="Sansita"/>
              <a:sym typeface="Sansita"/>
            </a:endParaRPr>
          </a:p>
          <a:p>
            <a:pPr indent="0" lvl="0" marL="0" marR="0" rtl="0" algn="l">
              <a:lnSpc>
                <a:spcPct val="120005"/>
              </a:lnSpc>
              <a:spcBef>
                <a:spcPts val="0"/>
              </a:spcBef>
              <a:spcAft>
                <a:spcPts val="0"/>
              </a:spcAft>
              <a:buNone/>
            </a:pPr>
            <a:r>
              <a:rPr b="0" i="0" lang="en-US" sz="3899" u="none" cap="none" strike="noStrike">
                <a:solidFill>
                  <a:srgbClr val="545454"/>
                </a:solidFill>
                <a:latin typeface="DM Sans"/>
                <a:ea typeface="DM Sans"/>
                <a:cs typeface="DM Sans"/>
                <a:sym typeface="DM Sans"/>
              </a:rPr>
              <a:t>Metadata sering disebut sebagai </a:t>
            </a:r>
            <a:r>
              <a:rPr b="1" i="0" lang="en-US" sz="3899" u="none" cap="none" strike="noStrike">
                <a:solidFill>
                  <a:srgbClr val="545454"/>
                </a:solidFill>
                <a:latin typeface="DM Sans"/>
                <a:ea typeface="DM Sans"/>
                <a:cs typeface="DM Sans"/>
                <a:sym typeface="DM Sans"/>
              </a:rPr>
              <a:t>data tentang data</a:t>
            </a:r>
            <a:r>
              <a:rPr b="0" i="0" lang="en-US" sz="3899" u="none" cap="none" strike="noStrike">
                <a:solidFill>
                  <a:srgbClr val="545454"/>
                </a:solidFill>
                <a:latin typeface="DM Sans"/>
                <a:ea typeface="DM Sans"/>
                <a:cs typeface="DM Sans"/>
                <a:sym typeface="DM Sans"/>
              </a:rPr>
              <a:t> atau </a:t>
            </a:r>
            <a:r>
              <a:rPr b="1" i="0" lang="en-US" sz="3899" u="none" cap="none" strike="noStrike">
                <a:solidFill>
                  <a:srgbClr val="545454"/>
                </a:solidFill>
                <a:latin typeface="DM Sans"/>
                <a:ea typeface="DM Sans"/>
                <a:cs typeface="DM Sans"/>
                <a:sym typeface="DM Sans"/>
              </a:rPr>
              <a:t>informasi tentang informasi,</a:t>
            </a:r>
            <a:endParaRPr/>
          </a:p>
        </p:txBody>
      </p:sp>
      <p:grpSp>
        <p:nvGrpSpPr>
          <p:cNvPr id="207" name="Google Shape;207;p4"/>
          <p:cNvGrpSpPr/>
          <p:nvPr/>
        </p:nvGrpSpPr>
        <p:grpSpPr>
          <a:xfrm rot="2700000">
            <a:off x="-1376391" y="-3093321"/>
            <a:ext cx="7415398" cy="3565095"/>
            <a:chOff x="0" y="0"/>
            <a:chExt cx="660400" cy="317500"/>
          </a:xfrm>
        </p:grpSpPr>
        <p:sp>
          <p:nvSpPr>
            <p:cNvPr id="208" name="Google Shape;208;p4"/>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10" name="Google Shape;210;p4"/>
          <p:cNvCxnSpPr/>
          <p:nvPr/>
        </p:nvCxnSpPr>
        <p:spPr>
          <a:xfrm>
            <a:off x="-1839005" y="-2273771"/>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211" name="Google Shape;211;p4"/>
          <p:cNvCxnSpPr/>
          <p:nvPr/>
        </p:nvCxnSpPr>
        <p:spPr>
          <a:xfrm>
            <a:off x="-2052951" y="-196109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212" name="Google Shape;212;p4"/>
          <p:cNvCxnSpPr/>
          <p:nvPr/>
        </p:nvCxnSpPr>
        <p:spPr>
          <a:xfrm>
            <a:off x="-2232553" y="-160262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213" name="Google Shape;213;p4"/>
          <p:cNvCxnSpPr/>
          <p:nvPr/>
        </p:nvCxnSpPr>
        <p:spPr>
          <a:xfrm>
            <a:off x="-2359208" y="-1216357"/>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214" name="Google Shape;214;p4"/>
          <p:cNvCxnSpPr/>
          <p:nvPr/>
        </p:nvCxnSpPr>
        <p:spPr>
          <a:xfrm>
            <a:off x="-2503062" y="-776680"/>
            <a:ext cx="4347674" cy="4347674"/>
          </a:xfrm>
          <a:prstGeom prst="straightConnector1">
            <a:avLst/>
          </a:prstGeom>
          <a:noFill/>
          <a:ln cap="flat" cmpd="sng" w="28575">
            <a:solidFill>
              <a:srgbClr val="8CA9AD"/>
            </a:solidFill>
            <a:prstDash val="solid"/>
            <a:round/>
            <a:headEnd len="sm" w="sm" type="none"/>
            <a:tailEnd len="sm" w="sm" type="none"/>
          </a:ln>
        </p:spPr>
      </p:cxnSp>
      <p:cxnSp>
        <p:nvCxnSpPr>
          <p:cNvPr id="215" name="Google Shape;215;p4"/>
          <p:cNvCxnSpPr/>
          <p:nvPr/>
        </p:nvCxnSpPr>
        <p:spPr>
          <a:xfrm>
            <a:off x="-2623881" y="-332957"/>
            <a:ext cx="3963599" cy="3985594"/>
          </a:xfrm>
          <a:prstGeom prst="straightConnector1">
            <a:avLst/>
          </a:prstGeom>
          <a:noFill/>
          <a:ln cap="flat" cmpd="sng" w="28575">
            <a:solidFill>
              <a:srgbClr val="8CA9AD"/>
            </a:solidFill>
            <a:prstDash val="solid"/>
            <a:round/>
            <a:headEnd len="sm" w="sm" type="none"/>
            <a:tailEnd len="sm" w="sm" type="none"/>
          </a:ln>
        </p:spPr>
      </p:cxnSp>
      <p:cxnSp>
        <p:nvCxnSpPr>
          <p:cNvPr id="216" name="Google Shape;216;p4"/>
          <p:cNvCxnSpPr/>
          <p:nvPr/>
        </p:nvCxnSpPr>
        <p:spPr>
          <a:xfrm>
            <a:off x="-2598114" y="228677"/>
            <a:ext cx="3377485" cy="3360058"/>
          </a:xfrm>
          <a:prstGeom prst="straightConnector1">
            <a:avLst/>
          </a:prstGeom>
          <a:noFill/>
          <a:ln cap="flat" cmpd="sng" w="28575">
            <a:solidFill>
              <a:srgbClr val="8CA9AD"/>
            </a:solidFill>
            <a:prstDash val="solid"/>
            <a:round/>
            <a:headEnd len="sm" w="sm" type="none"/>
            <a:tailEnd len="sm" w="sm" type="none"/>
          </a:ln>
        </p:spPr>
      </p:cxnSp>
      <p:cxnSp>
        <p:nvCxnSpPr>
          <p:cNvPr id="217" name="Google Shape;217;p4"/>
          <p:cNvCxnSpPr/>
          <p:nvPr/>
        </p:nvCxnSpPr>
        <p:spPr>
          <a:xfrm>
            <a:off x="-2509797" y="905760"/>
            <a:ext cx="2628598" cy="2671969"/>
          </a:xfrm>
          <a:prstGeom prst="straightConnector1">
            <a:avLst/>
          </a:prstGeom>
          <a:noFill/>
          <a:ln cap="flat" cmpd="sng" w="28575">
            <a:solidFill>
              <a:srgbClr val="8CA9AD"/>
            </a:solidFill>
            <a:prstDash val="solid"/>
            <a:round/>
            <a:headEnd len="sm" w="sm" type="none"/>
            <a:tailEnd len="sm" w="sm" type="none"/>
          </a:ln>
        </p:spPr>
      </p:cxnSp>
      <p:sp>
        <p:nvSpPr>
          <p:cNvPr id="218" name="Google Shape;218;p4"/>
          <p:cNvSpPr/>
          <p:nvPr/>
        </p:nvSpPr>
        <p:spPr>
          <a:xfrm>
            <a:off x="17204191" y="-551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219" name="Google Shape;219;p4"/>
          <p:cNvSpPr/>
          <p:nvPr/>
        </p:nvSpPr>
        <p:spPr>
          <a:xfrm>
            <a:off x="17204191" y="102870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220" name="Google Shape;220;p4"/>
          <p:cNvSpPr/>
          <p:nvPr/>
        </p:nvSpPr>
        <p:spPr>
          <a:xfrm rot="-5400000">
            <a:off x="17204191" y="21125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5">
              <a:alphaModFix/>
            </a:blip>
            <a:stretch>
              <a:fillRect b="0" l="0" r="0" t="0"/>
            </a:stretch>
          </a:blipFill>
          <a:ln>
            <a:noFill/>
          </a:ln>
        </p:spPr>
      </p:sp>
      <p:sp>
        <p:nvSpPr>
          <p:cNvPr id="221" name="Google Shape;221;p4"/>
          <p:cNvSpPr/>
          <p:nvPr/>
        </p:nvSpPr>
        <p:spPr>
          <a:xfrm>
            <a:off x="16120382" y="-551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222" name="Google Shape;222;p4"/>
          <p:cNvSpPr/>
          <p:nvPr/>
        </p:nvSpPr>
        <p:spPr>
          <a:xfrm rot="5400000">
            <a:off x="15036573" y="102870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223" name="Google Shape;223;p4"/>
          <p:cNvSpPr/>
          <p:nvPr/>
        </p:nvSpPr>
        <p:spPr>
          <a:xfrm rot="10800000">
            <a:off x="16120382" y="211250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224" name="Google Shape;224;p4"/>
          <p:cNvSpPr/>
          <p:nvPr/>
        </p:nvSpPr>
        <p:spPr>
          <a:xfrm>
            <a:off x="15036573" y="21125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4">
              <a:alphaModFix/>
            </a:blip>
            <a:stretch>
              <a:fillRect b="0" l="0" r="0" t="0"/>
            </a:stretch>
          </a:blipFill>
          <a:ln>
            <a:noFill/>
          </a:ln>
        </p:spPr>
      </p:sp>
      <p:sp>
        <p:nvSpPr>
          <p:cNvPr id="225" name="Google Shape;225;p4"/>
          <p:cNvSpPr/>
          <p:nvPr/>
        </p:nvSpPr>
        <p:spPr>
          <a:xfrm rot="-5400000">
            <a:off x="12770705" y="-55109"/>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6">
              <a:alphaModFix/>
            </a:blip>
            <a:stretch>
              <a:fillRect b="0" l="0" r="0" t="0"/>
            </a:stretch>
          </a:blipFill>
          <a:ln>
            <a:noFill/>
          </a:ln>
        </p:spPr>
      </p:sp>
      <p:sp>
        <p:nvSpPr>
          <p:cNvPr id="226" name="Google Shape;226;p4"/>
          <p:cNvSpPr/>
          <p:nvPr/>
        </p:nvSpPr>
        <p:spPr>
          <a:xfrm>
            <a:off x="12770705" y="1028700"/>
            <a:ext cx="1083809" cy="1083809"/>
          </a:xfrm>
          <a:custGeom>
            <a:rect b="b" l="l" r="r" t="t"/>
            <a:pathLst>
              <a:path extrusionOk="0" h="1083809" w="1083809">
                <a:moveTo>
                  <a:pt x="1083809" y="1083809"/>
                </a:moveTo>
                <a:lnTo>
                  <a:pt x="0" y="1083809"/>
                </a:lnTo>
                <a:lnTo>
                  <a:pt x="0" y="0"/>
                </a:lnTo>
                <a:lnTo>
                  <a:pt x="1083809" y="0"/>
                </a:lnTo>
                <a:lnTo>
                  <a:pt x="1083809" y="1083809"/>
                </a:lnTo>
                <a:close/>
              </a:path>
            </a:pathLst>
          </a:custGeom>
          <a:blipFill rotWithShape="1">
            <a:blip r:embed="rId5">
              <a:alphaModFix/>
            </a:blip>
            <a:stretch>
              <a:fillRect b="0" l="0" r="0" t="0"/>
            </a:stretch>
          </a:blipFill>
          <a:ln>
            <a:noFill/>
          </a:ln>
        </p:spPr>
      </p:sp>
      <p:sp>
        <p:nvSpPr>
          <p:cNvPr id="227" name="Google Shape;227;p4"/>
          <p:cNvSpPr/>
          <p:nvPr/>
        </p:nvSpPr>
        <p:spPr>
          <a:xfrm rot="10800000">
            <a:off x="9525" y="7044155"/>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228" name="Google Shape;228;p4"/>
          <p:cNvSpPr/>
          <p:nvPr/>
        </p:nvSpPr>
        <p:spPr>
          <a:xfrm>
            <a:off x="1083809" y="707273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229" name="Google Shape;229;p4"/>
          <p:cNvSpPr/>
          <p:nvPr/>
        </p:nvSpPr>
        <p:spPr>
          <a:xfrm>
            <a:off x="0" y="81565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230" name="Google Shape;230;p4"/>
          <p:cNvSpPr/>
          <p:nvPr/>
        </p:nvSpPr>
        <p:spPr>
          <a:xfrm rot="10800000">
            <a:off x="0"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231" name="Google Shape;231;p4"/>
          <p:cNvSpPr/>
          <p:nvPr/>
        </p:nvSpPr>
        <p:spPr>
          <a:xfrm rot="-5400000">
            <a:off x="1083809" y="92403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232" name="Google Shape;232;p4"/>
          <p:cNvSpPr/>
          <p:nvPr/>
        </p:nvSpPr>
        <p:spPr>
          <a:xfrm rot="10800000">
            <a:off x="3321750" y="926892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233" name="Google Shape;233;p4"/>
          <p:cNvSpPr/>
          <p:nvPr/>
        </p:nvSpPr>
        <p:spPr>
          <a:xfrm>
            <a:off x="3321750" y="818511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234" name="Google Shape;234;p4"/>
          <p:cNvSpPr/>
          <p:nvPr/>
        </p:nvSpPr>
        <p:spPr>
          <a:xfrm rot="5400000">
            <a:off x="4405559" y="926892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grpSp>
        <p:nvGrpSpPr>
          <p:cNvPr id="239" name="Google Shape;239;p5"/>
          <p:cNvGrpSpPr/>
          <p:nvPr/>
        </p:nvGrpSpPr>
        <p:grpSpPr>
          <a:xfrm rot="2700000">
            <a:off x="-3166134" y="-4341298"/>
            <a:ext cx="7415398" cy="3565095"/>
            <a:chOff x="0" y="0"/>
            <a:chExt cx="660400" cy="317500"/>
          </a:xfrm>
        </p:grpSpPr>
        <p:sp>
          <p:nvSpPr>
            <p:cNvPr id="240" name="Google Shape;240;p5"/>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42" name="Google Shape;242;p5"/>
          <p:cNvCxnSpPr/>
          <p:nvPr/>
        </p:nvCxnSpPr>
        <p:spPr>
          <a:xfrm>
            <a:off x="-3628748" y="-3521748"/>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243" name="Google Shape;243;p5"/>
          <p:cNvCxnSpPr/>
          <p:nvPr/>
        </p:nvCxnSpPr>
        <p:spPr>
          <a:xfrm>
            <a:off x="-3842695" y="-3209072"/>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244" name="Google Shape;244;p5"/>
          <p:cNvCxnSpPr/>
          <p:nvPr/>
        </p:nvCxnSpPr>
        <p:spPr>
          <a:xfrm>
            <a:off x="-4022296" y="-2850601"/>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245" name="Google Shape;245;p5"/>
          <p:cNvCxnSpPr/>
          <p:nvPr/>
        </p:nvCxnSpPr>
        <p:spPr>
          <a:xfrm>
            <a:off x="-4148951" y="-2464334"/>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246" name="Google Shape;246;p5"/>
          <p:cNvCxnSpPr/>
          <p:nvPr/>
        </p:nvCxnSpPr>
        <p:spPr>
          <a:xfrm>
            <a:off x="-4292805" y="-2024657"/>
            <a:ext cx="4347674" cy="4347674"/>
          </a:xfrm>
          <a:prstGeom prst="straightConnector1">
            <a:avLst/>
          </a:prstGeom>
          <a:noFill/>
          <a:ln cap="flat" cmpd="sng" w="28575">
            <a:solidFill>
              <a:srgbClr val="8CA9AD"/>
            </a:solidFill>
            <a:prstDash val="solid"/>
            <a:round/>
            <a:headEnd len="sm" w="sm" type="none"/>
            <a:tailEnd len="sm" w="sm" type="none"/>
          </a:ln>
        </p:spPr>
      </p:cxnSp>
      <p:sp>
        <p:nvSpPr>
          <p:cNvPr id="247" name="Google Shape;247;p5"/>
          <p:cNvSpPr/>
          <p:nvPr/>
        </p:nvSpPr>
        <p:spPr>
          <a:xfrm rot="10800000">
            <a:off x="16192287" y="7062107"/>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248" name="Google Shape;248;p5"/>
          <p:cNvSpPr/>
          <p:nvPr/>
        </p:nvSpPr>
        <p:spPr>
          <a:xfrm>
            <a:off x="17266571" y="709068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249" name="Google Shape;249;p5"/>
          <p:cNvSpPr/>
          <p:nvPr/>
        </p:nvSpPr>
        <p:spPr>
          <a:xfrm>
            <a:off x="16182762" y="81744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250" name="Google Shape;250;p5"/>
          <p:cNvSpPr/>
          <p:nvPr/>
        </p:nvSpPr>
        <p:spPr>
          <a:xfrm rot="10800000">
            <a:off x="16182762" y="925830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251" name="Google Shape;251;p5"/>
          <p:cNvSpPr/>
          <p:nvPr/>
        </p:nvSpPr>
        <p:spPr>
          <a:xfrm rot="-5400000">
            <a:off x="17266571" y="9258300"/>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252" name="Google Shape;252;p5"/>
          <p:cNvSpPr/>
          <p:nvPr/>
        </p:nvSpPr>
        <p:spPr>
          <a:xfrm>
            <a:off x="7263244" y="5003056"/>
            <a:ext cx="4141024" cy="4118103"/>
          </a:xfrm>
          <a:custGeom>
            <a:rect b="b" l="l" r="r" t="t"/>
            <a:pathLst>
              <a:path extrusionOk="0" h="4118103" w="4141024">
                <a:moveTo>
                  <a:pt x="0" y="0"/>
                </a:moveTo>
                <a:lnTo>
                  <a:pt x="4141024" y="0"/>
                </a:lnTo>
                <a:lnTo>
                  <a:pt x="4141024" y="4118103"/>
                </a:lnTo>
                <a:lnTo>
                  <a:pt x="0" y="4118103"/>
                </a:lnTo>
                <a:lnTo>
                  <a:pt x="0" y="0"/>
                </a:lnTo>
                <a:close/>
              </a:path>
            </a:pathLst>
          </a:custGeom>
          <a:blipFill rotWithShape="1">
            <a:blip r:embed="rId6">
              <a:alphaModFix/>
            </a:blip>
            <a:stretch>
              <a:fillRect b="0" l="0" r="-49166" t="0"/>
            </a:stretch>
          </a:blipFill>
          <a:ln>
            <a:noFill/>
          </a:ln>
        </p:spPr>
      </p:sp>
      <p:sp>
        <p:nvSpPr>
          <p:cNvPr id="253" name="Google Shape;253;p5"/>
          <p:cNvSpPr/>
          <p:nvPr/>
        </p:nvSpPr>
        <p:spPr>
          <a:xfrm>
            <a:off x="1196159" y="6012994"/>
            <a:ext cx="4616650" cy="2509117"/>
          </a:xfrm>
          <a:custGeom>
            <a:rect b="b" l="l" r="r" t="t"/>
            <a:pathLst>
              <a:path extrusionOk="0" h="2509117" w="4616650">
                <a:moveTo>
                  <a:pt x="0" y="0"/>
                </a:moveTo>
                <a:lnTo>
                  <a:pt x="4616649" y="0"/>
                </a:lnTo>
                <a:lnTo>
                  <a:pt x="4616649" y="2509117"/>
                </a:lnTo>
                <a:lnTo>
                  <a:pt x="0" y="2509117"/>
                </a:lnTo>
                <a:lnTo>
                  <a:pt x="0" y="0"/>
                </a:lnTo>
                <a:close/>
              </a:path>
            </a:pathLst>
          </a:custGeom>
          <a:blipFill rotWithShape="1">
            <a:blip r:embed="rId7">
              <a:alphaModFix/>
            </a:blip>
            <a:stretch>
              <a:fillRect b="-12766" l="-9797" r="-9712" t="-15318"/>
            </a:stretch>
          </a:blipFill>
          <a:ln>
            <a:noFill/>
          </a:ln>
        </p:spPr>
      </p:sp>
      <p:sp>
        <p:nvSpPr>
          <p:cNvPr id="254" name="Google Shape;254;p5"/>
          <p:cNvSpPr/>
          <p:nvPr/>
        </p:nvSpPr>
        <p:spPr>
          <a:xfrm>
            <a:off x="12406164" y="3899626"/>
            <a:ext cx="5295295" cy="3457811"/>
          </a:xfrm>
          <a:custGeom>
            <a:rect b="b" l="l" r="r" t="t"/>
            <a:pathLst>
              <a:path extrusionOk="0" h="3457811" w="5295295">
                <a:moveTo>
                  <a:pt x="0" y="0"/>
                </a:moveTo>
                <a:lnTo>
                  <a:pt x="5295294" y="0"/>
                </a:lnTo>
                <a:lnTo>
                  <a:pt x="5295294" y="3457811"/>
                </a:lnTo>
                <a:lnTo>
                  <a:pt x="0" y="3457811"/>
                </a:lnTo>
                <a:lnTo>
                  <a:pt x="0" y="0"/>
                </a:lnTo>
                <a:close/>
              </a:path>
            </a:pathLst>
          </a:custGeom>
          <a:blipFill rotWithShape="1">
            <a:blip r:embed="rId8">
              <a:alphaModFix/>
            </a:blip>
            <a:stretch>
              <a:fillRect b="0" l="0" r="0" t="0"/>
            </a:stretch>
          </a:blipFill>
          <a:ln>
            <a:noFill/>
          </a:ln>
        </p:spPr>
      </p:sp>
      <p:sp>
        <p:nvSpPr>
          <p:cNvPr id="255" name="Google Shape;255;p5"/>
          <p:cNvSpPr txBox="1"/>
          <p:nvPr/>
        </p:nvSpPr>
        <p:spPr>
          <a:xfrm>
            <a:off x="844845" y="553440"/>
            <a:ext cx="6245679" cy="1540002"/>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US" sz="5600" u="none" cap="none" strike="noStrike">
                <a:solidFill>
                  <a:srgbClr val="227C9D"/>
                </a:solidFill>
                <a:latin typeface="Arial"/>
                <a:ea typeface="Arial"/>
                <a:cs typeface="Arial"/>
                <a:sym typeface="Arial"/>
              </a:rPr>
              <a:t>CONTOH METADATA</a:t>
            </a:r>
            <a:endParaRPr/>
          </a:p>
        </p:txBody>
      </p:sp>
      <p:sp>
        <p:nvSpPr>
          <p:cNvPr id="256" name="Google Shape;256;p5"/>
          <p:cNvSpPr txBox="1"/>
          <p:nvPr/>
        </p:nvSpPr>
        <p:spPr>
          <a:xfrm>
            <a:off x="844845" y="2647842"/>
            <a:ext cx="5416503" cy="298069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3399" u="none" cap="none" strike="noStrike">
                <a:solidFill>
                  <a:srgbClr val="227C9D"/>
                </a:solidFill>
                <a:latin typeface="Arial"/>
                <a:ea typeface="Arial"/>
                <a:cs typeface="Arial"/>
                <a:sym typeface="Arial"/>
              </a:rPr>
              <a:t>Metadata Buku</a:t>
            </a:r>
            <a:endParaRPr/>
          </a:p>
          <a:p>
            <a:pPr indent="0" lvl="0" marL="0" marR="0" rtl="0" algn="ctr">
              <a:lnSpc>
                <a:spcPct val="140011"/>
              </a:lnSpc>
              <a:spcBef>
                <a:spcPts val="0"/>
              </a:spcBef>
              <a:spcAft>
                <a:spcPts val="0"/>
              </a:spcAft>
              <a:buNone/>
            </a:pPr>
            <a:r>
              <a:rPr b="0" i="0" lang="en-US" sz="3399" u="none" cap="none" strike="noStrike">
                <a:solidFill>
                  <a:srgbClr val="227C9D"/>
                </a:solidFill>
                <a:latin typeface="Arial"/>
                <a:ea typeface="Arial"/>
                <a:cs typeface="Arial"/>
                <a:sym typeface="Arial"/>
              </a:rPr>
              <a:t>judul, penulis, penerbit dan copyrigth, daftar isi, indeks, deskripsi sampul belakang</a:t>
            </a:r>
            <a:endParaRPr/>
          </a:p>
        </p:txBody>
      </p:sp>
      <p:sp>
        <p:nvSpPr>
          <p:cNvPr id="257" name="Google Shape;257;p5"/>
          <p:cNvSpPr txBox="1"/>
          <p:nvPr/>
        </p:nvSpPr>
        <p:spPr>
          <a:xfrm>
            <a:off x="7090524" y="2159507"/>
            <a:ext cx="4190909" cy="298069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3399" u="none" cap="none" strike="noStrike">
                <a:solidFill>
                  <a:srgbClr val="227C9D"/>
                </a:solidFill>
                <a:latin typeface="Arial"/>
                <a:ea typeface="Arial"/>
                <a:cs typeface="Arial"/>
                <a:sym typeface="Arial"/>
              </a:rPr>
              <a:t>Metadata Berita</a:t>
            </a:r>
            <a:endParaRPr/>
          </a:p>
          <a:p>
            <a:pPr indent="0" lvl="0" marL="0" marR="0" rtl="0" algn="ctr">
              <a:lnSpc>
                <a:spcPct val="140011"/>
              </a:lnSpc>
              <a:spcBef>
                <a:spcPts val="0"/>
              </a:spcBef>
              <a:spcAft>
                <a:spcPts val="0"/>
              </a:spcAft>
              <a:buNone/>
            </a:pPr>
            <a:r>
              <a:rPr b="0" i="0" lang="en-US" sz="3399" u="none" cap="none" strike="noStrike">
                <a:solidFill>
                  <a:srgbClr val="227C9D"/>
                </a:solidFill>
                <a:latin typeface="Arial"/>
                <a:ea typeface="Arial"/>
                <a:cs typeface="Arial"/>
                <a:sym typeface="Arial"/>
              </a:rPr>
              <a:t>judul, sumber berita, reporter penerbit</a:t>
            </a:r>
            <a:endParaRPr/>
          </a:p>
          <a:p>
            <a:pPr indent="0" lvl="0" marL="0" marR="0" rtl="0" algn="ctr">
              <a:lnSpc>
                <a:spcPct val="140011"/>
              </a:lnSpc>
              <a:spcBef>
                <a:spcPts val="0"/>
              </a:spcBef>
              <a:spcAft>
                <a:spcPts val="0"/>
              </a:spcAft>
              <a:buNone/>
            </a:pPr>
            <a:r>
              <a:t/>
            </a:r>
            <a:endParaRPr b="0" i="0" sz="3399" u="none" cap="none" strike="noStrike">
              <a:solidFill>
                <a:srgbClr val="227C9D"/>
              </a:solidFill>
              <a:latin typeface="Arial"/>
              <a:ea typeface="Arial"/>
              <a:cs typeface="Arial"/>
              <a:sym typeface="Arial"/>
            </a:endParaRPr>
          </a:p>
        </p:txBody>
      </p:sp>
      <p:sp>
        <p:nvSpPr>
          <p:cNvPr id="258" name="Google Shape;258;p5"/>
          <p:cNvSpPr txBox="1"/>
          <p:nvPr/>
        </p:nvSpPr>
        <p:spPr>
          <a:xfrm>
            <a:off x="12406164" y="1142552"/>
            <a:ext cx="5157936" cy="2380615"/>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3399" u="none" cap="none" strike="noStrike">
                <a:solidFill>
                  <a:srgbClr val="227C9D"/>
                </a:solidFill>
                <a:latin typeface="Arial"/>
                <a:ea typeface="Arial"/>
                <a:cs typeface="Arial"/>
                <a:sym typeface="Arial"/>
              </a:rPr>
              <a:t>Metadata Foto</a:t>
            </a:r>
            <a:endParaRPr/>
          </a:p>
          <a:p>
            <a:pPr indent="0" lvl="0" marL="0" marR="0" rtl="0" algn="ctr">
              <a:lnSpc>
                <a:spcPct val="140011"/>
              </a:lnSpc>
              <a:spcBef>
                <a:spcPts val="0"/>
              </a:spcBef>
              <a:spcAft>
                <a:spcPts val="0"/>
              </a:spcAft>
              <a:buNone/>
            </a:pPr>
            <a:r>
              <a:rPr b="0" i="0" lang="en-US" sz="3399" u="none" cap="none" strike="noStrike">
                <a:solidFill>
                  <a:srgbClr val="227C9D"/>
                </a:solidFill>
                <a:latin typeface="Arial"/>
                <a:ea typeface="Arial"/>
                <a:cs typeface="Arial"/>
                <a:sym typeface="Arial"/>
              </a:rPr>
              <a:t>informasi file, data lokasi, data pemotretan, histogram RGB, sorotan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pSp>
        <p:nvGrpSpPr>
          <p:cNvPr id="263" name="Google Shape;263;p6"/>
          <p:cNvGrpSpPr/>
          <p:nvPr/>
        </p:nvGrpSpPr>
        <p:grpSpPr>
          <a:xfrm>
            <a:off x="10025881" y="433884"/>
            <a:ext cx="7233419" cy="8824416"/>
            <a:chOff x="0" y="-57150"/>
            <a:chExt cx="1905098" cy="2324126"/>
          </a:xfrm>
        </p:grpSpPr>
        <p:sp>
          <p:nvSpPr>
            <p:cNvPr id="264" name="Google Shape;264;p6"/>
            <p:cNvSpPr/>
            <p:nvPr/>
          </p:nvSpPr>
          <p:spPr>
            <a:xfrm>
              <a:off x="0" y="0"/>
              <a:ext cx="1905098" cy="2266976"/>
            </a:xfrm>
            <a:custGeom>
              <a:rect b="b" l="l" r="r" t="t"/>
              <a:pathLst>
                <a:path extrusionOk="0" h="2266976" w="1905098">
                  <a:moveTo>
                    <a:pt x="53515" y="0"/>
                  </a:moveTo>
                  <a:lnTo>
                    <a:pt x="1851583" y="0"/>
                  </a:lnTo>
                  <a:cubicBezTo>
                    <a:pt x="1865776" y="0"/>
                    <a:pt x="1879388" y="5638"/>
                    <a:pt x="1889424" y="15674"/>
                  </a:cubicBezTo>
                  <a:cubicBezTo>
                    <a:pt x="1899460" y="25710"/>
                    <a:pt x="1905098" y="39322"/>
                    <a:pt x="1905098" y="53515"/>
                  </a:cubicBezTo>
                  <a:lnTo>
                    <a:pt x="1905098" y="2213461"/>
                  </a:lnTo>
                  <a:cubicBezTo>
                    <a:pt x="1905098" y="2227654"/>
                    <a:pt x="1899460" y="2241266"/>
                    <a:pt x="1889424" y="2251302"/>
                  </a:cubicBezTo>
                  <a:cubicBezTo>
                    <a:pt x="1879388" y="2261338"/>
                    <a:pt x="1865776" y="2266976"/>
                    <a:pt x="1851583" y="2266976"/>
                  </a:cubicBezTo>
                  <a:lnTo>
                    <a:pt x="53515" y="2266976"/>
                  </a:lnTo>
                  <a:cubicBezTo>
                    <a:pt x="39322" y="2266976"/>
                    <a:pt x="25710" y="2261338"/>
                    <a:pt x="15674" y="2251302"/>
                  </a:cubicBezTo>
                  <a:cubicBezTo>
                    <a:pt x="5638" y="2241266"/>
                    <a:pt x="0" y="2227654"/>
                    <a:pt x="0" y="2213461"/>
                  </a:cubicBezTo>
                  <a:lnTo>
                    <a:pt x="0" y="53515"/>
                  </a:lnTo>
                  <a:cubicBezTo>
                    <a:pt x="0" y="39322"/>
                    <a:pt x="5638" y="25710"/>
                    <a:pt x="15674" y="15674"/>
                  </a:cubicBezTo>
                  <a:cubicBezTo>
                    <a:pt x="25710" y="5638"/>
                    <a:pt x="39322" y="0"/>
                    <a:pt x="53515" y="0"/>
                  </a:cubicBezTo>
                  <a:close/>
                </a:path>
              </a:pathLst>
            </a:custGeom>
            <a:solidFill>
              <a:srgbClr val="48CF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6"/>
            <p:cNvSpPr txBox="1"/>
            <p:nvPr/>
          </p:nvSpPr>
          <p:spPr>
            <a:xfrm>
              <a:off x="0" y="-57150"/>
              <a:ext cx="1905098" cy="23241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6" name="Google Shape;266;p6"/>
          <p:cNvGrpSpPr/>
          <p:nvPr/>
        </p:nvGrpSpPr>
        <p:grpSpPr>
          <a:xfrm rot="-2700000">
            <a:off x="11386843" y="7201845"/>
            <a:ext cx="7415398" cy="3565095"/>
            <a:chOff x="0" y="0"/>
            <a:chExt cx="660400" cy="317500"/>
          </a:xfrm>
        </p:grpSpPr>
        <p:sp>
          <p:nvSpPr>
            <p:cNvPr id="267" name="Google Shape;267;p6"/>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6"/>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69" name="Google Shape;269;p6"/>
          <p:cNvCxnSpPr/>
          <p:nvPr/>
        </p:nvCxnSpPr>
        <p:spPr>
          <a:xfrm flipH="1" rot="10800000">
            <a:off x="14131544" y="7969488"/>
            <a:ext cx="5132702" cy="5185216"/>
          </a:xfrm>
          <a:prstGeom prst="straightConnector1">
            <a:avLst/>
          </a:prstGeom>
          <a:noFill/>
          <a:ln cap="flat" cmpd="sng" w="28575">
            <a:solidFill>
              <a:srgbClr val="8CA9AD"/>
            </a:solidFill>
            <a:prstDash val="solid"/>
            <a:round/>
            <a:headEnd len="sm" w="sm" type="none"/>
            <a:tailEnd len="sm" w="sm" type="none"/>
          </a:ln>
        </p:spPr>
      </p:cxnSp>
      <p:cxnSp>
        <p:nvCxnSpPr>
          <p:cNvPr id="270" name="Google Shape;270;p6"/>
          <p:cNvCxnSpPr/>
          <p:nvPr/>
        </p:nvCxnSpPr>
        <p:spPr>
          <a:xfrm flipH="1" rot="10800000">
            <a:off x="14444220" y="8329798"/>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271" name="Google Shape;271;p6"/>
          <p:cNvCxnSpPr/>
          <p:nvPr/>
        </p:nvCxnSpPr>
        <p:spPr>
          <a:xfrm flipH="1" rot="10800000">
            <a:off x="14802690" y="8681112"/>
            <a:ext cx="4867141" cy="4867141"/>
          </a:xfrm>
          <a:prstGeom prst="straightConnector1">
            <a:avLst/>
          </a:prstGeom>
          <a:noFill/>
          <a:ln cap="flat" cmpd="sng" w="28575">
            <a:solidFill>
              <a:srgbClr val="8CA9AD"/>
            </a:solidFill>
            <a:prstDash val="solid"/>
            <a:round/>
            <a:headEnd len="sm" w="sm" type="none"/>
            <a:tailEnd len="sm" w="sm" type="none"/>
          </a:ln>
        </p:spPr>
      </p:cxnSp>
      <p:sp>
        <p:nvSpPr>
          <p:cNvPr id="272" name="Google Shape;272;p6"/>
          <p:cNvSpPr/>
          <p:nvPr/>
        </p:nvSpPr>
        <p:spPr>
          <a:xfrm>
            <a:off x="9491148" y="2972509"/>
            <a:ext cx="1069467" cy="830353"/>
          </a:xfrm>
          <a:custGeom>
            <a:rect b="b" l="l" r="r" t="t"/>
            <a:pathLst>
              <a:path extrusionOk="0" h="830353" w="1069467">
                <a:moveTo>
                  <a:pt x="0" y="0"/>
                </a:moveTo>
                <a:lnTo>
                  <a:pt x="1069467" y="0"/>
                </a:lnTo>
                <a:lnTo>
                  <a:pt x="1069467" y="830353"/>
                </a:lnTo>
                <a:lnTo>
                  <a:pt x="0" y="830353"/>
                </a:lnTo>
                <a:lnTo>
                  <a:pt x="0" y="0"/>
                </a:lnTo>
                <a:close/>
              </a:path>
            </a:pathLst>
          </a:custGeom>
          <a:blipFill rotWithShape="1">
            <a:blip r:embed="rId3">
              <a:alphaModFix/>
            </a:blip>
            <a:stretch>
              <a:fillRect b="0" l="0" r="0" t="0"/>
            </a:stretch>
          </a:blipFill>
          <a:ln>
            <a:noFill/>
          </a:ln>
        </p:spPr>
      </p:sp>
      <p:sp>
        <p:nvSpPr>
          <p:cNvPr id="273" name="Google Shape;273;p6"/>
          <p:cNvSpPr/>
          <p:nvPr/>
        </p:nvSpPr>
        <p:spPr>
          <a:xfrm>
            <a:off x="9491148" y="6484138"/>
            <a:ext cx="1069467" cy="830353"/>
          </a:xfrm>
          <a:custGeom>
            <a:rect b="b" l="l" r="r" t="t"/>
            <a:pathLst>
              <a:path extrusionOk="0" h="830353" w="1069467">
                <a:moveTo>
                  <a:pt x="0" y="0"/>
                </a:moveTo>
                <a:lnTo>
                  <a:pt x="1069467" y="0"/>
                </a:lnTo>
                <a:lnTo>
                  <a:pt x="1069467" y="830353"/>
                </a:lnTo>
                <a:lnTo>
                  <a:pt x="0" y="830353"/>
                </a:lnTo>
                <a:lnTo>
                  <a:pt x="0" y="0"/>
                </a:lnTo>
                <a:close/>
              </a:path>
            </a:pathLst>
          </a:custGeom>
          <a:blipFill rotWithShape="1">
            <a:blip r:embed="rId3">
              <a:alphaModFix/>
            </a:blip>
            <a:stretch>
              <a:fillRect b="0" l="0" r="0" t="0"/>
            </a:stretch>
          </a:blipFill>
          <a:ln>
            <a:noFill/>
          </a:ln>
        </p:spPr>
      </p:sp>
      <p:grpSp>
        <p:nvGrpSpPr>
          <p:cNvPr id="274" name="Google Shape;274;p6"/>
          <p:cNvGrpSpPr/>
          <p:nvPr/>
        </p:nvGrpSpPr>
        <p:grpSpPr>
          <a:xfrm rot="2700000">
            <a:off x="-2137434" y="-3783523"/>
            <a:ext cx="7415398" cy="3565095"/>
            <a:chOff x="0" y="0"/>
            <a:chExt cx="660400" cy="317500"/>
          </a:xfrm>
        </p:grpSpPr>
        <p:sp>
          <p:nvSpPr>
            <p:cNvPr id="275" name="Google Shape;275;p6"/>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6"/>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77" name="Google Shape;277;p6"/>
          <p:cNvCxnSpPr/>
          <p:nvPr/>
        </p:nvCxnSpPr>
        <p:spPr>
          <a:xfrm>
            <a:off x="-2600048" y="-2963974"/>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278" name="Google Shape;278;p6"/>
          <p:cNvCxnSpPr/>
          <p:nvPr/>
        </p:nvCxnSpPr>
        <p:spPr>
          <a:xfrm>
            <a:off x="-2813995" y="-2651297"/>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279" name="Google Shape;279;p6"/>
          <p:cNvCxnSpPr/>
          <p:nvPr/>
        </p:nvCxnSpPr>
        <p:spPr>
          <a:xfrm>
            <a:off x="-2993596" y="-2292827"/>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280" name="Google Shape;280;p6"/>
          <p:cNvCxnSpPr/>
          <p:nvPr/>
        </p:nvCxnSpPr>
        <p:spPr>
          <a:xfrm>
            <a:off x="-3120251" y="-1906560"/>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281" name="Google Shape;281;p6"/>
          <p:cNvCxnSpPr/>
          <p:nvPr/>
        </p:nvCxnSpPr>
        <p:spPr>
          <a:xfrm>
            <a:off x="-3264105" y="-1466883"/>
            <a:ext cx="4347674" cy="4347674"/>
          </a:xfrm>
          <a:prstGeom prst="straightConnector1">
            <a:avLst/>
          </a:prstGeom>
          <a:noFill/>
          <a:ln cap="flat" cmpd="sng" w="28575">
            <a:solidFill>
              <a:srgbClr val="8CA9AD"/>
            </a:solidFill>
            <a:prstDash val="solid"/>
            <a:round/>
            <a:headEnd len="sm" w="sm" type="none"/>
            <a:tailEnd len="sm" w="sm" type="none"/>
          </a:ln>
        </p:spPr>
      </p:cxnSp>
      <p:cxnSp>
        <p:nvCxnSpPr>
          <p:cNvPr id="282" name="Google Shape;282;p6"/>
          <p:cNvCxnSpPr/>
          <p:nvPr/>
        </p:nvCxnSpPr>
        <p:spPr>
          <a:xfrm>
            <a:off x="-3384925" y="-1023159"/>
            <a:ext cx="3963599" cy="3985594"/>
          </a:xfrm>
          <a:prstGeom prst="straightConnector1">
            <a:avLst/>
          </a:prstGeom>
          <a:noFill/>
          <a:ln cap="flat" cmpd="sng" w="28575">
            <a:solidFill>
              <a:srgbClr val="8CA9AD"/>
            </a:solidFill>
            <a:prstDash val="solid"/>
            <a:round/>
            <a:headEnd len="sm" w="sm" type="none"/>
            <a:tailEnd len="sm" w="sm" type="none"/>
          </a:ln>
        </p:spPr>
      </p:cxnSp>
      <p:cxnSp>
        <p:nvCxnSpPr>
          <p:cNvPr id="283" name="Google Shape;283;p6"/>
          <p:cNvCxnSpPr/>
          <p:nvPr/>
        </p:nvCxnSpPr>
        <p:spPr>
          <a:xfrm>
            <a:off x="-3359157" y="-461526"/>
            <a:ext cx="3377485" cy="3360058"/>
          </a:xfrm>
          <a:prstGeom prst="straightConnector1">
            <a:avLst/>
          </a:prstGeom>
          <a:noFill/>
          <a:ln cap="flat" cmpd="sng" w="28575">
            <a:solidFill>
              <a:srgbClr val="8CA9AD"/>
            </a:solidFill>
            <a:prstDash val="solid"/>
            <a:round/>
            <a:headEnd len="sm" w="sm" type="none"/>
            <a:tailEnd len="sm" w="sm" type="none"/>
          </a:ln>
        </p:spPr>
      </p:cxnSp>
      <p:sp>
        <p:nvSpPr>
          <p:cNvPr id="284" name="Google Shape;284;p6"/>
          <p:cNvSpPr/>
          <p:nvPr/>
        </p:nvSpPr>
        <p:spPr>
          <a:xfrm>
            <a:off x="1298815" y="1881215"/>
            <a:ext cx="8192333" cy="5068535"/>
          </a:xfrm>
          <a:custGeom>
            <a:rect b="b" l="l" r="r" t="t"/>
            <a:pathLst>
              <a:path extrusionOk="0" h="5068535" w="8192333">
                <a:moveTo>
                  <a:pt x="0" y="0"/>
                </a:moveTo>
                <a:lnTo>
                  <a:pt x="8192333" y="0"/>
                </a:lnTo>
                <a:lnTo>
                  <a:pt x="8192333" y="5068534"/>
                </a:lnTo>
                <a:lnTo>
                  <a:pt x="0" y="5068534"/>
                </a:lnTo>
                <a:lnTo>
                  <a:pt x="0" y="0"/>
                </a:lnTo>
                <a:close/>
              </a:path>
            </a:pathLst>
          </a:custGeom>
          <a:blipFill rotWithShape="1">
            <a:blip r:embed="rId4">
              <a:alphaModFix/>
            </a:blip>
            <a:stretch>
              <a:fillRect b="0" l="-17286" r="0" t="0"/>
            </a:stretch>
          </a:blipFill>
          <a:ln>
            <a:noFill/>
          </a:ln>
        </p:spPr>
      </p:sp>
      <p:sp>
        <p:nvSpPr>
          <p:cNvPr id="285" name="Google Shape;285;p6"/>
          <p:cNvSpPr txBox="1"/>
          <p:nvPr/>
        </p:nvSpPr>
        <p:spPr>
          <a:xfrm>
            <a:off x="1570265" y="641350"/>
            <a:ext cx="6450454" cy="765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000" u="none" cap="none" strike="noStrike">
                <a:solidFill>
                  <a:srgbClr val="8CA9AD"/>
                </a:solidFill>
                <a:latin typeface="Arial"/>
                <a:ea typeface="Arial"/>
                <a:cs typeface="Arial"/>
                <a:sym typeface="Arial"/>
              </a:rPr>
              <a:t>MENGAPA PENTING?</a:t>
            </a:r>
            <a:endParaRPr/>
          </a:p>
        </p:txBody>
      </p:sp>
      <p:sp>
        <p:nvSpPr>
          <p:cNvPr id="286" name="Google Shape;286;p6"/>
          <p:cNvSpPr txBox="1"/>
          <p:nvPr/>
        </p:nvSpPr>
        <p:spPr>
          <a:xfrm>
            <a:off x="10560615" y="1222173"/>
            <a:ext cx="6008730" cy="3085465"/>
          </a:xfrm>
          <a:prstGeom prst="rect">
            <a:avLst/>
          </a:prstGeom>
          <a:noFill/>
          <a:ln>
            <a:noFill/>
          </a:ln>
        </p:spPr>
        <p:txBody>
          <a:bodyPr anchorCtr="0" anchor="t" bIns="0" lIns="0" spcFirstLastPara="1" rIns="0" wrap="square" tIns="0">
            <a:spAutoFit/>
          </a:bodyPr>
          <a:lstStyle/>
          <a:p>
            <a:pPr indent="-410210" lvl="1" marL="820421" marR="0" rtl="0" algn="l">
              <a:lnSpc>
                <a:spcPct val="130000"/>
              </a:lnSpc>
              <a:spcBef>
                <a:spcPts val="0"/>
              </a:spcBef>
              <a:spcAft>
                <a:spcPts val="0"/>
              </a:spcAft>
              <a:buClr>
                <a:srgbClr val="FFFFFF"/>
              </a:buClr>
              <a:buSzPts val="3800"/>
              <a:buFont typeface="Arial"/>
              <a:buChar char="•"/>
            </a:pPr>
            <a:r>
              <a:rPr b="1" i="0" lang="en-US" sz="3800" u="none" cap="none" strike="noStrike">
                <a:solidFill>
                  <a:srgbClr val="FFFFFF"/>
                </a:solidFill>
                <a:latin typeface="DM Sans"/>
                <a:ea typeface="DM Sans"/>
                <a:cs typeface="DM Sans"/>
                <a:sym typeface="DM Sans"/>
              </a:rPr>
              <a:t>Metadata digunakan untuk memproses dan mengenali beberapa tipe informasi penting</a:t>
            </a:r>
            <a:endParaRPr/>
          </a:p>
        </p:txBody>
      </p:sp>
      <p:sp>
        <p:nvSpPr>
          <p:cNvPr id="287" name="Google Shape;287;p6"/>
          <p:cNvSpPr txBox="1"/>
          <p:nvPr/>
        </p:nvSpPr>
        <p:spPr>
          <a:xfrm>
            <a:off x="10560615" y="4660677"/>
            <a:ext cx="6008730" cy="4323715"/>
          </a:xfrm>
          <a:prstGeom prst="rect">
            <a:avLst/>
          </a:prstGeom>
          <a:noFill/>
          <a:ln>
            <a:noFill/>
          </a:ln>
        </p:spPr>
        <p:txBody>
          <a:bodyPr anchorCtr="0" anchor="t" bIns="0" lIns="0" spcFirstLastPara="1" rIns="0" wrap="square" tIns="0">
            <a:spAutoFit/>
          </a:bodyPr>
          <a:lstStyle/>
          <a:p>
            <a:pPr indent="-410210" lvl="1" marL="820421" marR="0" rtl="0" algn="l">
              <a:lnSpc>
                <a:spcPct val="130000"/>
              </a:lnSpc>
              <a:spcBef>
                <a:spcPts val="0"/>
              </a:spcBef>
              <a:spcAft>
                <a:spcPts val="0"/>
              </a:spcAft>
              <a:buClr>
                <a:srgbClr val="FFFFFF"/>
              </a:buClr>
              <a:buSzPts val="3800"/>
              <a:buFont typeface="Arial"/>
              <a:buChar char="•"/>
            </a:pPr>
            <a:r>
              <a:rPr b="1" i="0" lang="en-US" sz="3800" u="none" cap="none" strike="noStrike">
                <a:solidFill>
                  <a:srgbClr val="FFFFFF"/>
                </a:solidFill>
                <a:latin typeface="DM Sans"/>
                <a:ea typeface="DM Sans"/>
                <a:cs typeface="DM Sans"/>
                <a:sym typeface="DM Sans"/>
              </a:rPr>
              <a:t>Melalui metadata akan mengarahkan pengguna bagaimana cara memperoleh data serta informasi detail dari data yang dimaksud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grpSp>
        <p:nvGrpSpPr>
          <p:cNvPr id="292" name="Google Shape;292;p7"/>
          <p:cNvGrpSpPr/>
          <p:nvPr/>
        </p:nvGrpSpPr>
        <p:grpSpPr>
          <a:xfrm>
            <a:off x="10025881" y="433884"/>
            <a:ext cx="7233419" cy="9203368"/>
            <a:chOff x="0" y="-57150"/>
            <a:chExt cx="1905098" cy="2423932"/>
          </a:xfrm>
        </p:grpSpPr>
        <p:sp>
          <p:nvSpPr>
            <p:cNvPr id="293" name="Google Shape;293;p7"/>
            <p:cNvSpPr/>
            <p:nvPr/>
          </p:nvSpPr>
          <p:spPr>
            <a:xfrm>
              <a:off x="0" y="0"/>
              <a:ext cx="1905098" cy="2366782"/>
            </a:xfrm>
            <a:custGeom>
              <a:rect b="b" l="l" r="r" t="t"/>
              <a:pathLst>
                <a:path extrusionOk="0" h="2366782" w="1905098">
                  <a:moveTo>
                    <a:pt x="53515" y="0"/>
                  </a:moveTo>
                  <a:lnTo>
                    <a:pt x="1851583" y="0"/>
                  </a:lnTo>
                  <a:cubicBezTo>
                    <a:pt x="1865776" y="0"/>
                    <a:pt x="1879388" y="5638"/>
                    <a:pt x="1889424" y="15674"/>
                  </a:cubicBezTo>
                  <a:cubicBezTo>
                    <a:pt x="1899460" y="25710"/>
                    <a:pt x="1905098" y="39322"/>
                    <a:pt x="1905098" y="53515"/>
                  </a:cubicBezTo>
                  <a:lnTo>
                    <a:pt x="1905098" y="2313268"/>
                  </a:lnTo>
                  <a:cubicBezTo>
                    <a:pt x="1905098" y="2342823"/>
                    <a:pt x="1881138" y="2366782"/>
                    <a:pt x="1851583" y="2366782"/>
                  </a:cubicBezTo>
                  <a:lnTo>
                    <a:pt x="53515" y="2366782"/>
                  </a:lnTo>
                  <a:cubicBezTo>
                    <a:pt x="39322" y="2366782"/>
                    <a:pt x="25710" y="2361144"/>
                    <a:pt x="15674" y="2351108"/>
                  </a:cubicBezTo>
                  <a:cubicBezTo>
                    <a:pt x="5638" y="2341072"/>
                    <a:pt x="0" y="2327461"/>
                    <a:pt x="0" y="2313268"/>
                  </a:cubicBezTo>
                  <a:lnTo>
                    <a:pt x="0" y="53515"/>
                  </a:lnTo>
                  <a:cubicBezTo>
                    <a:pt x="0" y="39322"/>
                    <a:pt x="5638" y="25710"/>
                    <a:pt x="15674" y="15674"/>
                  </a:cubicBezTo>
                  <a:cubicBezTo>
                    <a:pt x="25710" y="5638"/>
                    <a:pt x="39322" y="0"/>
                    <a:pt x="53515" y="0"/>
                  </a:cubicBezTo>
                  <a:close/>
                </a:path>
              </a:pathLst>
            </a:custGeom>
            <a:solidFill>
              <a:srgbClr val="48CF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7"/>
            <p:cNvSpPr txBox="1"/>
            <p:nvPr/>
          </p:nvSpPr>
          <p:spPr>
            <a:xfrm>
              <a:off x="0" y="-57150"/>
              <a:ext cx="1905098" cy="24239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5" name="Google Shape;295;p7"/>
          <p:cNvGrpSpPr/>
          <p:nvPr/>
        </p:nvGrpSpPr>
        <p:grpSpPr>
          <a:xfrm rot="-2700000">
            <a:off x="11386843" y="7201845"/>
            <a:ext cx="7415398" cy="3565095"/>
            <a:chOff x="0" y="0"/>
            <a:chExt cx="660400" cy="317500"/>
          </a:xfrm>
        </p:grpSpPr>
        <p:sp>
          <p:nvSpPr>
            <p:cNvPr id="296" name="Google Shape;296;p7"/>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7"/>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98" name="Google Shape;298;p7"/>
          <p:cNvCxnSpPr/>
          <p:nvPr/>
        </p:nvCxnSpPr>
        <p:spPr>
          <a:xfrm flipH="1" rot="10800000">
            <a:off x="14131544" y="7969488"/>
            <a:ext cx="5132702" cy="5185216"/>
          </a:xfrm>
          <a:prstGeom prst="straightConnector1">
            <a:avLst/>
          </a:prstGeom>
          <a:noFill/>
          <a:ln cap="flat" cmpd="sng" w="28575">
            <a:solidFill>
              <a:srgbClr val="8CA9AD"/>
            </a:solidFill>
            <a:prstDash val="solid"/>
            <a:round/>
            <a:headEnd len="sm" w="sm" type="none"/>
            <a:tailEnd len="sm" w="sm" type="none"/>
          </a:ln>
        </p:spPr>
      </p:cxnSp>
      <p:cxnSp>
        <p:nvCxnSpPr>
          <p:cNvPr id="299" name="Google Shape;299;p7"/>
          <p:cNvCxnSpPr/>
          <p:nvPr/>
        </p:nvCxnSpPr>
        <p:spPr>
          <a:xfrm flipH="1" rot="10800000">
            <a:off x="14444220" y="8329798"/>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300" name="Google Shape;300;p7"/>
          <p:cNvCxnSpPr/>
          <p:nvPr/>
        </p:nvCxnSpPr>
        <p:spPr>
          <a:xfrm flipH="1" rot="10800000">
            <a:off x="14802690" y="8681112"/>
            <a:ext cx="4867141" cy="4867141"/>
          </a:xfrm>
          <a:prstGeom prst="straightConnector1">
            <a:avLst/>
          </a:prstGeom>
          <a:noFill/>
          <a:ln cap="flat" cmpd="sng" w="28575">
            <a:solidFill>
              <a:srgbClr val="8CA9AD"/>
            </a:solidFill>
            <a:prstDash val="solid"/>
            <a:round/>
            <a:headEnd len="sm" w="sm" type="none"/>
            <a:tailEnd len="sm" w="sm" type="none"/>
          </a:ln>
        </p:spPr>
      </p:cxnSp>
      <p:sp>
        <p:nvSpPr>
          <p:cNvPr id="301" name="Google Shape;301;p7"/>
          <p:cNvSpPr/>
          <p:nvPr/>
        </p:nvSpPr>
        <p:spPr>
          <a:xfrm>
            <a:off x="9491148" y="2972509"/>
            <a:ext cx="1069467" cy="830353"/>
          </a:xfrm>
          <a:custGeom>
            <a:rect b="b" l="l" r="r" t="t"/>
            <a:pathLst>
              <a:path extrusionOk="0" h="830353" w="1069467">
                <a:moveTo>
                  <a:pt x="0" y="0"/>
                </a:moveTo>
                <a:lnTo>
                  <a:pt x="1069467" y="0"/>
                </a:lnTo>
                <a:lnTo>
                  <a:pt x="1069467" y="830353"/>
                </a:lnTo>
                <a:lnTo>
                  <a:pt x="0" y="830353"/>
                </a:lnTo>
                <a:lnTo>
                  <a:pt x="0" y="0"/>
                </a:lnTo>
                <a:close/>
              </a:path>
            </a:pathLst>
          </a:custGeom>
          <a:blipFill rotWithShape="1">
            <a:blip r:embed="rId3">
              <a:alphaModFix/>
            </a:blip>
            <a:stretch>
              <a:fillRect b="0" l="0" r="0" t="0"/>
            </a:stretch>
          </a:blipFill>
          <a:ln>
            <a:noFill/>
          </a:ln>
        </p:spPr>
      </p:sp>
      <p:sp>
        <p:nvSpPr>
          <p:cNvPr id="302" name="Google Shape;302;p7"/>
          <p:cNvSpPr/>
          <p:nvPr/>
        </p:nvSpPr>
        <p:spPr>
          <a:xfrm>
            <a:off x="9491148" y="6484138"/>
            <a:ext cx="1069467" cy="830353"/>
          </a:xfrm>
          <a:custGeom>
            <a:rect b="b" l="l" r="r" t="t"/>
            <a:pathLst>
              <a:path extrusionOk="0" h="830353" w="1069467">
                <a:moveTo>
                  <a:pt x="0" y="0"/>
                </a:moveTo>
                <a:lnTo>
                  <a:pt x="1069467" y="0"/>
                </a:lnTo>
                <a:lnTo>
                  <a:pt x="1069467" y="830353"/>
                </a:lnTo>
                <a:lnTo>
                  <a:pt x="0" y="830353"/>
                </a:lnTo>
                <a:lnTo>
                  <a:pt x="0" y="0"/>
                </a:lnTo>
                <a:close/>
              </a:path>
            </a:pathLst>
          </a:custGeom>
          <a:blipFill rotWithShape="1">
            <a:blip r:embed="rId3">
              <a:alphaModFix/>
            </a:blip>
            <a:stretch>
              <a:fillRect b="0" l="0" r="0" t="0"/>
            </a:stretch>
          </a:blipFill>
          <a:ln>
            <a:noFill/>
          </a:ln>
        </p:spPr>
      </p:sp>
      <p:grpSp>
        <p:nvGrpSpPr>
          <p:cNvPr id="303" name="Google Shape;303;p7"/>
          <p:cNvGrpSpPr/>
          <p:nvPr/>
        </p:nvGrpSpPr>
        <p:grpSpPr>
          <a:xfrm rot="2700000">
            <a:off x="-2137434" y="-3783523"/>
            <a:ext cx="7415398" cy="3565095"/>
            <a:chOff x="0" y="0"/>
            <a:chExt cx="660400" cy="317500"/>
          </a:xfrm>
        </p:grpSpPr>
        <p:sp>
          <p:nvSpPr>
            <p:cNvPr id="304" name="Google Shape;304;p7"/>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7"/>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06" name="Google Shape;306;p7"/>
          <p:cNvCxnSpPr/>
          <p:nvPr/>
        </p:nvCxnSpPr>
        <p:spPr>
          <a:xfrm>
            <a:off x="-2600048" y="-2963974"/>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307" name="Google Shape;307;p7"/>
          <p:cNvCxnSpPr/>
          <p:nvPr/>
        </p:nvCxnSpPr>
        <p:spPr>
          <a:xfrm>
            <a:off x="-2813995" y="-2651297"/>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308" name="Google Shape;308;p7"/>
          <p:cNvCxnSpPr/>
          <p:nvPr/>
        </p:nvCxnSpPr>
        <p:spPr>
          <a:xfrm>
            <a:off x="-2993596" y="-2292827"/>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309" name="Google Shape;309;p7"/>
          <p:cNvCxnSpPr/>
          <p:nvPr/>
        </p:nvCxnSpPr>
        <p:spPr>
          <a:xfrm>
            <a:off x="-3120251" y="-1906560"/>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310" name="Google Shape;310;p7"/>
          <p:cNvCxnSpPr/>
          <p:nvPr/>
        </p:nvCxnSpPr>
        <p:spPr>
          <a:xfrm>
            <a:off x="-3264105" y="-1466883"/>
            <a:ext cx="4347674" cy="4347674"/>
          </a:xfrm>
          <a:prstGeom prst="straightConnector1">
            <a:avLst/>
          </a:prstGeom>
          <a:noFill/>
          <a:ln cap="flat" cmpd="sng" w="28575">
            <a:solidFill>
              <a:srgbClr val="8CA9AD"/>
            </a:solidFill>
            <a:prstDash val="solid"/>
            <a:round/>
            <a:headEnd len="sm" w="sm" type="none"/>
            <a:tailEnd len="sm" w="sm" type="none"/>
          </a:ln>
        </p:spPr>
      </p:cxnSp>
      <p:cxnSp>
        <p:nvCxnSpPr>
          <p:cNvPr id="311" name="Google Shape;311;p7"/>
          <p:cNvCxnSpPr/>
          <p:nvPr/>
        </p:nvCxnSpPr>
        <p:spPr>
          <a:xfrm>
            <a:off x="-3384925" y="-1023159"/>
            <a:ext cx="3963599" cy="3985594"/>
          </a:xfrm>
          <a:prstGeom prst="straightConnector1">
            <a:avLst/>
          </a:prstGeom>
          <a:noFill/>
          <a:ln cap="flat" cmpd="sng" w="28575">
            <a:solidFill>
              <a:srgbClr val="8CA9AD"/>
            </a:solidFill>
            <a:prstDash val="solid"/>
            <a:round/>
            <a:headEnd len="sm" w="sm" type="none"/>
            <a:tailEnd len="sm" w="sm" type="none"/>
          </a:ln>
        </p:spPr>
      </p:cxnSp>
      <p:cxnSp>
        <p:nvCxnSpPr>
          <p:cNvPr id="312" name="Google Shape;312;p7"/>
          <p:cNvCxnSpPr/>
          <p:nvPr/>
        </p:nvCxnSpPr>
        <p:spPr>
          <a:xfrm>
            <a:off x="-3359157" y="-461526"/>
            <a:ext cx="3377485" cy="3360058"/>
          </a:xfrm>
          <a:prstGeom prst="straightConnector1">
            <a:avLst/>
          </a:prstGeom>
          <a:noFill/>
          <a:ln cap="flat" cmpd="sng" w="28575">
            <a:solidFill>
              <a:srgbClr val="8CA9AD"/>
            </a:solidFill>
            <a:prstDash val="solid"/>
            <a:round/>
            <a:headEnd len="sm" w="sm" type="none"/>
            <a:tailEnd len="sm" w="sm" type="none"/>
          </a:ln>
        </p:spPr>
      </p:cxnSp>
      <p:sp>
        <p:nvSpPr>
          <p:cNvPr id="313" name="Google Shape;313;p7"/>
          <p:cNvSpPr txBox="1"/>
          <p:nvPr/>
        </p:nvSpPr>
        <p:spPr>
          <a:xfrm>
            <a:off x="1570265" y="641350"/>
            <a:ext cx="6450454" cy="765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000" u="none" cap="none" strike="noStrike">
                <a:solidFill>
                  <a:srgbClr val="8CA9AD"/>
                </a:solidFill>
                <a:latin typeface="Arial"/>
                <a:ea typeface="Arial"/>
                <a:cs typeface="Arial"/>
                <a:sym typeface="Arial"/>
              </a:rPr>
              <a:t>MENGAPA PENTING?</a:t>
            </a:r>
            <a:endParaRPr/>
          </a:p>
        </p:txBody>
      </p:sp>
      <p:sp>
        <p:nvSpPr>
          <p:cNvPr id="314" name="Google Shape;314;p7"/>
          <p:cNvSpPr txBox="1"/>
          <p:nvPr/>
        </p:nvSpPr>
        <p:spPr>
          <a:xfrm>
            <a:off x="10025881" y="1672883"/>
            <a:ext cx="6842894" cy="6904262"/>
          </a:xfrm>
          <a:prstGeom prst="rect">
            <a:avLst/>
          </a:prstGeom>
          <a:noFill/>
          <a:ln>
            <a:noFill/>
          </a:ln>
        </p:spPr>
        <p:txBody>
          <a:bodyPr anchorCtr="0" anchor="t" bIns="0" lIns="0" spcFirstLastPara="1" rIns="0" wrap="square" tIns="0">
            <a:spAutoFit/>
          </a:bodyPr>
          <a:lstStyle/>
          <a:p>
            <a:pPr indent="-416396" lvl="1" marL="832792" marR="0" rtl="0" algn="l">
              <a:lnSpc>
                <a:spcPct val="129997"/>
              </a:lnSpc>
              <a:spcBef>
                <a:spcPts val="0"/>
              </a:spcBef>
              <a:spcAft>
                <a:spcPts val="0"/>
              </a:spcAft>
              <a:buClr>
                <a:srgbClr val="FFFFFF"/>
              </a:buClr>
              <a:buSzPts val="3857"/>
              <a:buFont typeface="Arial"/>
              <a:buChar char="•"/>
            </a:pPr>
            <a:r>
              <a:rPr b="1" i="0" lang="en-US" sz="3857" u="none" cap="none" strike="noStrike">
                <a:solidFill>
                  <a:srgbClr val="FFFFFF"/>
                </a:solidFill>
                <a:latin typeface="DM Sans"/>
                <a:ea typeface="DM Sans"/>
                <a:cs typeface="DM Sans"/>
                <a:sym typeface="DM Sans"/>
              </a:rPr>
              <a:t>Tersedianya metada tidak hanya membantu dalam menginterpretasi, menganalis dan memahami data tetapi juga dapat membantu pengguna dalam mengidentifikasi data-data yang relevan berkaitan dengan data tersebut</a:t>
            </a:r>
            <a:endParaRPr/>
          </a:p>
        </p:txBody>
      </p:sp>
      <p:sp>
        <p:nvSpPr>
          <p:cNvPr id="315" name="Google Shape;315;p7"/>
          <p:cNvSpPr/>
          <p:nvPr/>
        </p:nvSpPr>
        <p:spPr>
          <a:xfrm>
            <a:off x="1298815" y="1881215"/>
            <a:ext cx="8192333" cy="5068535"/>
          </a:xfrm>
          <a:custGeom>
            <a:rect b="b" l="l" r="r" t="t"/>
            <a:pathLst>
              <a:path extrusionOk="0" h="5068535" w="8192333">
                <a:moveTo>
                  <a:pt x="0" y="0"/>
                </a:moveTo>
                <a:lnTo>
                  <a:pt x="8192333" y="0"/>
                </a:lnTo>
                <a:lnTo>
                  <a:pt x="8192333" y="5068534"/>
                </a:lnTo>
                <a:lnTo>
                  <a:pt x="0" y="5068534"/>
                </a:lnTo>
                <a:lnTo>
                  <a:pt x="0" y="0"/>
                </a:lnTo>
                <a:close/>
              </a:path>
            </a:pathLst>
          </a:custGeom>
          <a:blipFill rotWithShape="1">
            <a:blip r:embed="rId4">
              <a:alphaModFix/>
            </a:blip>
            <a:stretch>
              <a:fillRect b="0" l="-17286"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grpSp>
        <p:nvGrpSpPr>
          <p:cNvPr id="320" name="Google Shape;320;p8"/>
          <p:cNvGrpSpPr/>
          <p:nvPr/>
        </p:nvGrpSpPr>
        <p:grpSpPr>
          <a:xfrm rot="2700000">
            <a:off x="-1376391" y="-3093321"/>
            <a:ext cx="7415398" cy="3565095"/>
            <a:chOff x="0" y="0"/>
            <a:chExt cx="660400" cy="317500"/>
          </a:xfrm>
        </p:grpSpPr>
        <p:sp>
          <p:nvSpPr>
            <p:cNvPr id="321" name="Google Shape;321;p8"/>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8"/>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23" name="Google Shape;323;p8"/>
          <p:cNvCxnSpPr/>
          <p:nvPr/>
        </p:nvCxnSpPr>
        <p:spPr>
          <a:xfrm>
            <a:off x="-1839005" y="-2273771"/>
            <a:ext cx="5185216" cy="5132702"/>
          </a:xfrm>
          <a:prstGeom prst="straightConnector1">
            <a:avLst/>
          </a:prstGeom>
          <a:noFill/>
          <a:ln cap="flat" cmpd="sng" w="28575">
            <a:solidFill>
              <a:srgbClr val="8CA9AD"/>
            </a:solidFill>
            <a:prstDash val="solid"/>
            <a:round/>
            <a:headEnd len="sm" w="sm" type="none"/>
            <a:tailEnd len="sm" w="sm" type="none"/>
          </a:ln>
        </p:spPr>
      </p:cxnSp>
      <p:cxnSp>
        <p:nvCxnSpPr>
          <p:cNvPr id="324" name="Google Shape;324;p8"/>
          <p:cNvCxnSpPr/>
          <p:nvPr/>
        </p:nvCxnSpPr>
        <p:spPr>
          <a:xfrm>
            <a:off x="-2052951" y="-1961095"/>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325" name="Google Shape;325;p8"/>
          <p:cNvCxnSpPr/>
          <p:nvPr/>
        </p:nvCxnSpPr>
        <p:spPr>
          <a:xfrm>
            <a:off x="-2232553" y="-1602625"/>
            <a:ext cx="4867141" cy="4867141"/>
          </a:xfrm>
          <a:prstGeom prst="straightConnector1">
            <a:avLst/>
          </a:prstGeom>
          <a:noFill/>
          <a:ln cap="flat" cmpd="sng" w="28575">
            <a:solidFill>
              <a:srgbClr val="8CA9AD"/>
            </a:solidFill>
            <a:prstDash val="solid"/>
            <a:round/>
            <a:headEnd len="sm" w="sm" type="none"/>
            <a:tailEnd len="sm" w="sm" type="none"/>
          </a:ln>
        </p:spPr>
      </p:cxnSp>
      <p:cxnSp>
        <p:nvCxnSpPr>
          <p:cNvPr id="326" name="Google Shape;326;p8"/>
          <p:cNvCxnSpPr/>
          <p:nvPr/>
        </p:nvCxnSpPr>
        <p:spPr>
          <a:xfrm>
            <a:off x="-2359208" y="-1216357"/>
            <a:ext cx="4690515" cy="4690515"/>
          </a:xfrm>
          <a:prstGeom prst="straightConnector1">
            <a:avLst/>
          </a:prstGeom>
          <a:noFill/>
          <a:ln cap="flat" cmpd="sng" w="28575">
            <a:solidFill>
              <a:srgbClr val="8CA9AD"/>
            </a:solidFill>
            <a:prstDash val="solid"/>
            <a:round/>
            <a:headEnd len="sm" w="sm" type="none"/>
            <a:tailEnd len="sm" w="sm" type="none"/>
          </a:ln>
        </p:spPr>
      </p:cxnSp>
      <p:cxnSp>
        <p:nvCxnSpPr>
          <p:cNvPr id="327" name="Google Shape;327;p8"/>
          <p:cNvCxnSpPr/>
          <p:nvPr/>
        </p:nvCxnSpPr>
        <p:spPr>
          <a:xfrm>
            <a:off x="-2503062" y="-776680"/>
            <a:ext cx="4347674" cy="4347674"/>
          </a:xfrm>
          <a:prstGeom prst="straightConnector1">
            <a:avLst/>
          </a:prstGeom>
          <a:noFill/>
          <a:ln cap="flat" cmpd="sng" w="28575">
            <a:solidFill>
              <a:srgbClr val="8CA9AD"/>
            </a:solidFill>
            <a:prstDash val="solid"/>
            <a:round/>
            <a:headEnd len="sm" w="sm" type="none"/>
            <a:tailEnd len="sm" w="sm" type="none"/>
          </a:ln>
        </p:spPr>
      </p:cxnSp>
      <p:cxnSp>
        <p:nvCxnSpPr>
          <p:cNvPr id="328" name="Google Shape;328;p8"/>
          <p:cNvCxnSpPr/>
          <p:nvPr/>
        </p:nvCxnSpPr>
        <p:spPr>
          <a:xfrm>
            <a:off x="-2623881" y="-332957"/>
            <a:ext cx="3963599" cy="3985594"/>
          </a:xfrm>
          <a:prstGeom prst="straightConnector1">
            <a:avLst/>
          </a:prstGeom>
          <a:noFill/>
          <a:ln cap="flat" cmpd="sng" w="28575">
            <a:solidFill>
              <a:srgbClr val="8CA9AD"/>
            </a:solidFill>
            <a:prstDash val="solid"/>
            <a:round/>
            <a:headEnd len="sm" w="sm" type="none"/>
            <a:tailEnd len="sm" w="sm" type="none"/>
          </a:ln>
        </p:spPr>
      </p:cxnSp>
      <p:cxnSp>
        <p:nvCxnSpPr>
          <p:cNvPr id="329" name="Google Shape;329;p8"/>
          <p:cNvCxnSpPr/>
          <p:nvPr/>
        </p:nvCxnSpPr>
        <p:spPr>
          <a:xfrm>
            <a:off x="-2598114" y="228677"/>
            <a:ext cx="3377485" cy="3360058"/>
          </a:xfrm>
          <a:prstGeom prst="straightConnector1">
            <a:avLst/>
          </a:prstGeom>
          <a:noFill/>
          <a:ln cap="flat" cmpd="sng" w="28575">
            <a:solidFill>
              <a:srgbClr val="8CA9AD"/>
            </a:solidFill>
            <a:prstDash val="solid"/>
            <a:round/>
            <a:headEnd len="sm" w="sm" type="none"/>
            <a:tailEnd len="sm" w="sm" type="none"/>
          </a:ln>
        </p:spPr>
      </p:cxnSp>
      <p:cxnSp>
        <p:nvCxnSpPr>
          <p:cNvPr id="330" name="Google Shape;330;p8"/>
          <p:cNvCxnSpPr/>
          <p:nvPr/>
        </p:nvCxnSpPr>
        <p:spPr>
          <a:xfrm>
            <a:off x="-2509797" y="905760"/>
            <a:ext cx="2628598" cy="2671969"/>
          </a:xfrm>
          <a:prstGeom prst="straightConnector1">
            <a:avLst/>
          </a:prstGeom>
          <a:noFill/>
          <a:ln cap="flat" cmpd="sng" w="28575">
            <a:solidFill>
              <a:srgbClr val="8CA9AD"/>
            </a:solidFill>
            <a:prstDash val="solid"/>
            <a:round/>
            <a:headEnd len="sm" w="sm" type="none"/>
            <a:tailEnd len="sm" w="sm" type="none"/>
          </a:ln>
        </p:spPr>
      </p:cxnSp>
      <p:grpSp>
        <p:nvGrpSpPr>
          <p:cNvPr id="331" name="Google Shape;331;p8"/>
          <p:cNvGrpSpPr/>
          <p:nvPr/>
        </p:nvGrpSpPr>
        <p:grpSpPr>
          <a:xfrm rot="-2700000">
            <a:off x="11386843" y="7201845"/>
            <a:ext cx="7415398" cy="3565095"/>
            <a:chOff x="0" y="0"/>
            <a:chExt cx="660400" cy="317500"/>
          </a:xfrm>
        </p:grpSpPr>
        <p:sp>
          <p:nvSpPr>
            <p:cNvPr id="332" name="Google Shape;332;p8"/>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8"/>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34" name="Google Shape;334;p8"/>
          <p:cNvCxnSpPr/>
          <p:nvPr/>
        </p:nvCxnSpPr>
        <p:spPr>
          <a:xfrm flipH="1" rot="10800000">
            <a:off x="14131544" y="7969488"/>
            <a:ext cx="5132702" cy="5185216"/>
          </a:xfrm>
          <a:prstGeom prst="straightConnector1">
            <a:avLst/>
          </a:prstGeom>
          <a:noFill/>
          <a:ln cap="flat" cmpd="sng" w="28575">
            <a:solidFill>
              <a:srgbClr val="8CA9AD"/>
            </a:solidFill>
            <a:prstDash val="solid"/>
            <a:round/>
            <a:headEnd len="sm" w="sm" type="none"/>
            <a:tailEnd len="sm" w="sm" type="none"/>
          </a:ln>
        </p:spPr>
      </p:cxnSp>
      <p:cxnSp>
        <p:nvCxnSpPr>
          <p:cNvPr id="335" name="Google Shape;335;p8"/>
          <p:cNvCxnSpPr/>
          <p:nvPr/>
        </p:nvCxnSpPr>
        <p:spPr>
          <a:xfrm flipH="1" rot="10800000">
            <a:off x="14444220" y="8329798"/>
            <a:ext cx="5038853" cy="5038853"/>
          </a:xfrm>
          <a:prstGeom prst="straightConnector1">
            <a:avLst/>
          </a:prstGeom>
          <a:noFill/>
          <a:ln cap="flat" cmpd="sng" w="28575">
            <a:solidFill>
              <a:srgbClr val="8CA9AD"/>
            </a:solidFill>
            <a:prstDash val="solid"/>
            <a:round/>
            <a:headEnd len="sm" w="sm" type="none"/>
            <a:tailEnd len="sm" w="sm" type="none"/>
          </a:ln>
        </p:spPr>
      </p:cxnSp>
      <p:cxnSp>
        <p:nvCxnSpPr>
          <p:cNvPr id="336" name="Google Shape;336;p8"/>
          <p:cNvCxnSpPr/>
          <p:nvPr/>
        </p:nvCxnSpPr>
        <p:spPr>
          <a:xfrm flipH="1" rot="10800000">
            <a:off x="14802690" y="8681112"/>
            <a:ext cx="4867141" cy="4867141"/>
          </a:xfrm>
          <a:prstGeom prst="straightConnector1">
            <a:avLst/>
          </a:prstGeom>
          <a:noFill/>
          <a:ln cap="flat" cmpd="sng" w="28575">
            <a:solidFill>
              <a:srgbClr val="8CA9AD"/>
            </a:solidFill>
            <a:prstDash val="solid"/>
            <a:round/>
            <a:headEnd len="sm" w="sm" type="none"/>
            <a:tailEnd len="sm" w="sm" type="none"/>
          </a:ln>
        </p:spPr>
      </p:cxnSp>
      <p:sp>
        <p:nvSpPr>
          <p:cNvPr id="337" name="Google Shape;337;p8"/>
          <p:cNvSpPr/>
          <p:nvPr/>
        </p:nvSpPr>
        <p:spPr>
          <a:xfrm>
            <a:off x="2971800" y="1028700"/>
            <a:ext cx="12344400" cy="8229600"/>
          </a:xfrm>
          <a:custGeom>
            <a:rect b="b" l="l" r="r" t="t"/>
            <a:pathLst>
              <a:path extrusionOk="0" h="8229600" w="12344400">
                <a:moveTo>
                  <a:pt x="0" y="0"/>
                </a:moveTo>
                <a:lnTo>
                  <a:pt x="12344400" y="0"/>
                </a:lnTo>
                <a:lnTo>
                  <a:pt x="12344400" y="8229600"/>
                </a:lnTo>
                <a:lnTo>
                  <a:pt x="0" y="8229600"/>
                </a:lnTo>
                <a:lnTo>
                  <a:pt x="0" y="0"/>
                </a:lnTo>
                <a:close/>
              </a:path>
            </a:pathLst>
          </a:custGeom>
          <a:blipFill rotWithShape="1">
            <a:blip r:embed="rId3">
              <a:alphaModFix/>
            </a:blip>
            <a:stretch>
              <a:fillRect b="0" l="0" r="0" t="0"/>
            </a:stretch>
          </a:blipFill>
          <a:ln>
            <a:noFill/>
          </a:ln>
        </p:spPr>
      </p:sp>
      <p:sp>
        <p:nvSpPr>
          <p:cNvPr id="338" name="Google Shape;338;p8"/>
          <p:cNvSpPr txBox="1"/>
          <p:nvPr/>
        </p:nvSpPr>
        <p:spPr>
          <a:xfrm>
            <a:off x="3050489" y="1098853"/>
            <a:ext cx="12044053" cy="14725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600" u="none" cap="none" strike="noStrike">
                <a:solidFill>
                  <a:srgbClr val="FFCB77"/>
                </a:solidFill>
                <a:latin typeface="Arial"/>
                <a:ea typeface="Arial"/>
                <a:cs typeface="Arial"/>
                <a:sym typeface="Arial"/>
              </a:rPr>
              <a:t>STATISTIK?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9"/>
          <p:cNvSpPr/>
          <p:nvPr/>
        </p:nvSpPr>
        <p:spPr>
          <a:xfrm rot="10800000">
            <a:off x="9525" y="5913664"/>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344" name="Google Shape;344;p9"/>
          <p:cNvSpPr/>
          <p:nvPr/>
        </p:nvSpPr>
        <p:spPr>
          <a:xfrm>
            <a:off x="1083809" y="5942239"/>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345" name="Google Shape;345;p9"/>
          <p:cNvSpPr/>
          <p:nvPr/>
        </p:nvSpPr>
        <p:spPr>
          <a:xfrm>
            <a:off x="0" y="7026048"/>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346" name="Google Shape;346;p9"/>
          <p:cNvSpPr/>
          <p:nvPr/>
        </p:nvSpPr>
        <p:spPr>
          <a:xfrm rot="10800000">
            <a:off x="0" y="8109857"/>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347" name="Google Shape;347;p9"/>
          <p:cNvSpPr/>
          <p:nvPr/>
        </p:nvSpPr>
        <p:spPr>
          <a:xfrm rot="-5400000">
            <a:off x="1083809" y="8109857"/>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348" name="Google Shape;348;p9"/>
          <p:cNvSpPr/>
          <p:nvPr/>
        </p:nvSpPr>
        <p:spPr>
          <a:xfrm rot="10800000">
            <a:off x="1083809" y="9193666"/>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349" name="Google Shape;349;p9"/>
          <p:cNvSpPr/>
          <p:nvPr/>
        </p:nvSpPr>
        <p:spPr>
          <a:xfrm rot="10800000">
            <a:off x="3321750" y="811938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sp>
        <p:nvSpPr>
          <p:cNvPr id="350" name="Google Shape;350;p9"/>
          <p:cNvSpPr/>
          <p:nvPr/>
        </p:nvSpPr>
        <p:spPr>
          <a:xfrm>
            <a:off x="3321750" y="7035573"/>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351" name="Google Shape;351;p9"/>
          <p:cNvSpPr/>
          <p:nvPr/>
        </p:nvSpPr>
        <p:spPr>
          <a:xfrm rot="5400000">
            <a:off x="4405559" y="8119382"/>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3">
              <a:alphaModFix/>
            </a:blip>
            <a:stretch>
              <a:fillRect b="0" l="0" r="0" t="0"/>
            </a:stretch>
          </a:blipFill>
          <a:ln>
            <a:noFill/>
          </a:ln>
        </p:spPr>
      </p:sp>
      <p:sp>
        <p:nvSpPr>
          <p:cNvPr id="352" name="Google Shape;352;p9"/>
          <p:cNvSpPr/>
          <p:nvPr/>
        </p:nvSpPr>
        <p:spPr>
          <a:xfrm>
            <a:off x="2237941"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4">
              <a:alphaModFix/>
            </a:blip>
            <a:stretch>
              <a:fillRect b="0" l="0" r="0" t="0"/>
            </a:stretch>
          </a:blipFill>
          <a:ln>
            <a:noFill/>
          </a:ln>
        </p:spPr>
      </p:sp>
      <p:sp>
        <p:nvSpPr>
          <p:cNvPr id="353" name="Google Shape;353;p9"/>
          <p:cNvSpPr/>
          <p:nvPr/>
        </p:nvSpPr>
        <p:spPr>
          <a:xfrm>
            <a:off x="3321750" y="9203191"/>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6">
              <a:alphaModFix/>
            </a:blip>
            <a:stretch>
              <a:fillRect b="0" l="0" r="0" t="0"/>
            </a:stretch>
          </a:blipFill>
          <a:ln>
            <a:noFill/>
          </a:ln>
        </p:spPr>
      </p:sp>
      <p:sp>
        <p:nvSpPr>
          <p:cNvPr id="354" name="Google Shape;354;p9"/>
          <p:cNvSpPr/>
          <p:nvPr/>
        </p:nvSpPr>
        <p:spPr>
          <a:xfrm rot="5400000">
            <a:off x="0" y="9193666"/>
            <a:ext cx="1083809" cy="1083809"/>
          </a:xfrm>
          <a:custGeom>
            <a:rect b="b" l="l" r="r" t="t"/>
            <a:pathLst>
              <a:path extrusionOk="0" h="1083809" w="1083809">
                <a:moveTo>
                  <a:pt x="0" y="0"/>
                </a:moveTo>
                <a:lnTo>
                  <a:pt x="1083809" y="0"/>
                </a:lnTo>
                <a:lnTo>
                  <a:pt x="1083809" y="1083809"/>
                </a:lnTo>
                <a:lnTo>
                  <a:pt x="0" y="1083809"/>
                </a:lnTo>
                <a:lnTo>
                  <a:pt x="0" y="0"/>
                </a:lnTo>
                <a:close/>
              </a:path>
            </a:pathLst>
          </a:custGeom>
          <a:blipFill rotWithShape="1">
            <a:blip r:embed="rId5">
              <a:alphaModFix/>
            </a:blip>
            <a:stretch>
              <a:fillRect b="0" l="0" r="0" t="0"/>
            </a:stretch>
          </a:blipFill>
          <a:ln>
            <a:noFill/>
          </a:ln>
        </p:spPr>
      </p:sp>
      <p:grpSp>
        <p:nvGrpSpPr>
          <p:cNvPr id="355" name="Google Shape;355;p9"/>
          <p:cNvGrpSpPr/>
          <p:nvPr/>
        </p:nvGrpSpPr>
        <p:grpSpPr>
          <a:xfrm>
            <a:off x="13133734" y="5475036"/>
            <a:ext cx="8837380" cy="8845601"/>
            <a:chOff x="13508" y="0"/>
            <a:chExt cx="11783172" cy="11794135"/>
          </a:xfrm>
        </p:grpSpPr>
        <p:grpSp>
          <p:nvGrpSpPr>
            <p:cNvPr id="356" name="Google Shape;356;p9"/>
            <p:cNvGrpSpPr/>
            <p:nvPr/>
          </p:nvGrpSpPr>
          <p:grpSpPr>
            <a:xfrm rot="2700000">
              <a:off x="1676828" y="2799524"/>
              <a:ext cx="9887197" cy="4753460"/>
              <a:chOff x="0" y="0"/>
              <a:chExt cx="660400" cy="317500"/>
            </a:xfrm>
          </p:grpSpPr>
          <p:sp>
            <p:nvSpPr>
              <p:cNvPr id="357" name="Google Shape;357;p9"/>
              <p:cNvSpPr/>
              <p:nvPr/>
            </p:nvSpPr>
            <p:spPr>
              <a:xfrm>
                <a:off x="0" y="0"/>
                <a:ext cx="660400" cy="317500"/>
              </a:xfrm>
              <a:custGeom>
                <a:rect b="b" l="l" r="r" t="t"/>
                <a:pathLst>
                  <a:path extrusionOk="0"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cap="sq" cmpd="sng" w="28575">
                <a:solidFill>
                  <a:srgbClr val="8CA9A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9"/>
              <p:cNvSpPr txBox="1"/>
              <p:nvPr/>
            </p:nvSpPr>
            <p:spPr>
              <a:xfrm>
                <a:off x="0" y="146050"/>
                <a:ext cx="660400" cy="171450"/>
              </a:xfrm>
              <a:prstGeom prst="rect">
                <a:avLst/>
              </a:prstGeom>
              <a:noFill/>
              <a:ln>
                <a:noFill/>
              </a:ln>
            </p:spPr>
            <p:txBody>
              <a:bodyPr anchorCtr="0" anchor="ctr" bIns="50800" lIns="50800" spcFirstLastPara="1" rIns="50800" wrap="square" tIns="50800">
                <a:noAutofit/>
              </a:bodyPr>
              <a:lstStyle/>
              <a:p>
                <a:pPr indent="0" lvl="0" marL="0" marR="0" rtl="0" algn="ctr">
                  <a:lnSpc>
                    <a:spcPct val="14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59" name="Google Shape;359;p9"/>
            <p:cNvCxnSpPr/>
            <p:nvPr/>
          </p:nvCxnSpPr>
          <p:spPr>
            <a:xfrm>
              <a:off x="1060010" y="3892256"/>
              <a:ext cx="6913622" cy="6843603"/>
            </a:xfrm>
            <a:prstGeom prst="straightConnector1">
              <a:avLst/>
            </a:prstGeom>
            <a:noFill/>
            <a:ln cap="flat" cmpd="sng" w="38100">
              <a:solidFill>
                <a:srgbClr val="8CA9AD"/>
              </a:solidFill>
              <a:prstDash val="solid"/>
              <a:round/>
              <a:headEnd len="sm" w="sm" type="none"/>
              <a:tailEnd len="sm" w="sm" type="none"/>
            </a:ln>
          </p:spPr>
        </p:cxnSp>
        <p:cxnSp>
          <p:nvCxnSpPr>
            <p:cNvPr id="360" name="Google Shape;360;p9"/>
            <p:cNvCxnSpPr/>
            <p:nvPr/>
          </p:nvCxnSpPr>
          <p:spPr>
            <a:xfrm>
              <a:off x="774748" y="4309159"/>
              <a:ext cx="6718471" cy="6718471"/>
            </a:xfrm>
            <a:prstGeom prst="straightConnector1">
              <a:avLst/>
            </a:prstGeom>
            <a:noFill/>
            <a:ln cap="flat" cmpd="sng" w="38100">
              <a:solidFill>
                <a:srgbClr val="8CA9AD"/>
              </a:solidFill>
              <a:prstDash val="solid"/>
              <a:round/>
              <a:headEnd len="sm" w="sm" type="none"/>
              <a:tailEnd len="sm" w="sm" type="none"/>
            </a:ln>
          </p:spPr>
        </p:cxnSp>
        <p:cxnSp>
          <p:nvCxnSpPr>
            <p:cNvPr id="361" name="Google Shape;361;p9"/>
            <p:cNvCxnSpPr/>
            <p:nvPr/>
          </p:nvCxnSpPr>
          <p:spPr>
            <a:xfrm>
              <a:off x="535279" y="4787119"/>
              <a:ext cx="6489522" cy="6489522"/>
            </a:xfrm>
            <a:prstGeom prst="straightConnector1">
              <a:avLst/>
            </a:prstGeom>
            <a:noFill/>
            <a:ln cap="flat" cmpd="sng" w="38100">
              <a:solidFill>
                <a:srgbClr val="8CA9AD"/>
              </a:solidFill>
              <a:prstDash val="solid"/>
              <a:round/>
              <a:headEnd len="sm" w="sm" type="none"/>
              <a:tailEnd len="sm" w="sm" type="none"/>
            </a:ln>
          </p:spPr>
        </p:cxnSp>
        <p:cxnSp>
          <p:nvCxnSpPr>
            <p:cNvPr id="362" name="Google Shape;362;p9"/>
            <p:cNvCxnSpPr/>
            <p:nvPr/>
          </p:nvCxnSpPr>
          <p:spPr>
            <a:xfrm>
              <a:off x="366406" y="5302142"/>
              <a:ext cx="6254021" cy="6254021"/>
            </a:xfrm>
            <a:prstGeom prst="straightConnector1">
              <a:avLst/>
            </a:prstGeom>
            <a:noFill/>
            <a:ln cap="flat" cmpd="sng" w="38100">
              <a:solidFill>
                <a:srgbClr val="8CA9AD"/>
              </a:solidFill>
              <a:prstDash val="solid"/>
              <a:round/>
              <a:headEnd len="sm" w="sm" type="none"/>
              <a:tailEnd len="sm" w="sm" type="none"/>
            </a:ln>
          </p:spPr>
        </p:cxnSp>
        <p:cxnSp>
          <p:nvCxnSpPr>
            <p:cNvPr id="363" name="Google Shape;363;p9"/>
            <p:cNvCxnSpPr/>
            <p:nvPr/>
          </p:nvCxnSpPr>
          <p:spPr>
            <a:xfrm>
              <a:off x="174601" y="5888378"/>
              <a:ext cx="5796899" cy="5796899"/>
            </a:xfrm>
            <a:prstGeom prst="straightConnector1">
              <a:avLst/>
            </a:prstGeom>
            <a:noFill/>
            <a:ln cap="flat" cmpd="sng" w="38100">
              <a:solidFill>
                <a:srgbClr val="8CA9AD"/>
              </a:solidFill>
              <a:prstDash val="solid"/>
              <a:round/>
              <a:headEnd len="sm" w="sm" type="none"/>
              <a:tailEnd len="sm" w="sm" type="none"/>
            </a:ln>
          </p:spPr>
        </p:cxnSp>
        <p:cxnSp>
          <p:nvCxnSpPr>
            <p:cNvPr id="364" name="Google Shape;364;p9"/>
            <p:cNvCxnSpPr/>
            <p:nvPr/>
          </p:nvCxnSpPr>
          <p:spPr>
            <a:xfrm>
              <a:off x="13508" y="6480010"/>
              <a:ext cx="5284799" cy="5314125"/>
            </a:xfrm>
            <a:prstGeom prst="straightConnector1">
              <a:avLst/>
            </a:prstGeom>
            <a:noFill/>
            <a:ln cap="flat" cmpd="sng" w="38100">
              <a:solidFill>
                <a:srgbClr val="8CA9AD"/>
              </a:solidFill>
              <a:prstDash val="solid"/>
              <a:round/>
              <a:headEnd len="sm" w="sm" type="none"/>
              <a:tailEnd len="sm" w="sm" type="none"/>
            </a:ln>
          </p:spPr>
        </p:cxnSp>
        <p:cxnSp>
          <p:nvCxnSpPr>
            <p:cNvPr id="365" name="Google Shape;365;p9"/>
            <p:cNvCxnSpPr/>
            <p:nvPr/>
          </p:nvCxnSpPr>
          <p:spPr>
            <a:xfrm>
              <a:off x="47865" y="7228854"/>
              <a:ext cx="4503313" cy="4480077"/>
            </a:xfrm>
            <a:prstGeom prst="straightConnector1">
              <a:avLst/>
            </a:prstGeom>
            <a:noFill/>
            <a:ln cap="flat" cmpd="sng" w="38100">
              <a:solidFill>
                <a:srgbClr val="8CA9AD"/>
              </a:solidFill>
              <a:prstDash val="solid"/>
              <a:round/>
              <a:headEnd len="sm" w="sm" type="none"/>
              <a:tailEnd len="sm" w="sm" type="none"/>
            </a:ln>
          </p:spPr>
        </p:cxnSp>
        <p:cxnSp>
          <p:nvCxnSpPr>
            <p:cNvPr id="366" name="Google Shape;366;p9"/>
            <p:cNvCxnSpPr/>
            <p:nvPr/>
          </p:nvCxnSpPr>
          <p:spPr>
            <a:xfrm>
              <a:off x="165620" y="8131631"/>
              <a:ext cx="3504797" cy="3562626"/>
            </a:xfrm>
            <a:prstGeom prst="straightConnector1">
              <a:avLst/>
            </a:prstGeom>
            <a:noFill/>
            <a:ln cap="flat" cmpd="sng" w="38100">
              <a:solidFill>
                <a:srgbClr val="8CA9AD"/>
              </a:solidFill>
              <a:prstDash val="solid"/>
              <a:round/>
              <a:headEnd len="sm" w="sm" type="none"/>
              <a:tailEnd len="sm" w="sm" type="none"/>
            </a:ln>
          </p:spPr>
        </p:cxnSp>
        <p:cxnSp>
          <p:nvCxnSpPr>
            <p:cNvPr id="367" name="Google Shape;367;p9"/>
            <p:cNvCxnSpPr/>
            <p:nvPr/>
          </p:nvCxnSpPr>
          <p:spPr>
            <a:xfrm>
              <a:off x="676661" y="9346264"/>
              <a:ext cx="1790115" cy="1790115"/>
            </a:xfrm>
            <a:prstGeom prst="straightConnector1">
              <a:avLst/>
            </a:prstGeom>
            <a:noFill/>
            <a:ln cap="flat" cmpd="sng" w="38100">
              <a:solidFill>
                <a:srgbClr val="8CA9AD"/>
              </a:solidFill>
              <a:prstDash val="solid"/>
              <a:round/>
              <a:headEnd len="sm" w="sm" type="none"/>
              <a:tailEnd len="sm" w="sm" type="none"/>
            </a:ln>
          </p:spPr>
        </p:cxnSp>
      </p:grpSp>
      <p:sp>
        <p:nvSpPr>
          <p:cNvPr id="368" name="Google Shape;368;p9"/>
          <p:cNvSpPr txBox="1"/>
          <p:nvPr/>
        </p:nvSpPr>
        <p:spPr>
          <a:xfrm>
            <a:off x="1678105" y="1589042"/>
            <a:ext cx="5480392" cy="844677"/>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US" sz="5600" u="none" cap="none" strike="noStrike">
                <a:solidFill>
                  <a:srgbClr val="FE6D73"/>
                </a:solidFill>
                <a:latin typeface="Arial"/>
                <a:ea typeface="Arial"/>
                <a:cs typeface="Arial"/>
                <a:sym typeface="Arial"/>
              </a:rPr>
              <a:t>STATISTIK</a:t>
            </a:r>
            <a:endParaRPr/>
          </a:p>
        </p:txBody>
      </p:sp>
      <p:sp>
        <p:nvSpPr>
          <p:cNvPr id="369" name="Google Shape;369;p9"/>
          <p:cNvSpPr txBox="1"/>
          <p:nvPr/>
        </p:nvSpPr>
        <p:spPr>
          <a:xfrm>
            <a:off x="1625713" y="2721776"/>
            <a:ext cx="14725311" cy="1571625"/>
          </a:xfrm>
          <a:prstGeom prst="rect">
            <a:avLst/>
          </a:prstGeom>
          <a:noFill/>
          <a:ln>
            <a:noFill/>
          </a:ln>
        </p:spPr>
        <p:txBody>
          <a:bodyPr anchorCtr="0" anchor="t" bIns="0" lIns="0" spcFirstLastPara="1" rIns="0" wrap="square" tIns="0">
            <a:spAutoFit/>
          </a:bodyPr>
          <a:lstStyle/>
          <a:p>
            <a:pPr indent="-376904" lvl="1" marL="753809" marR="0" rtl="0" algn="l">
              <a:lnSpc>
                <a:spcPct val="119994"/>
              </a:lnSpc>
              <a:spcBef>
                <a:spcPts val="0"/>
              </a:spcBef>
              <a:spcAft>
                <a:spcPts val="0"/>
              </a:spcAft>
              <a:buClr>
                <a:srgbClr val="545454"/>
              </a:buClr>
              <a:buSzPts val="3491"/>
              <a:buFont typeface="Arial"/>
              <a:buChar char="•"/>
            </a:pPr>
            <a:r>
              <a:rPr b="1" i="0" lang="en-US" sz="3491" u="none" cap="none" strike="noStrike">
                <a:solidFill>
                  <a:srgbClr val="545454"/>
                </a:solidFill>
                <a:latin typeface="DM Sans"/>
                <a:ea typeface="DM Sans"/>
                <a:cs typeface="DM Sans"/>
                <a:sym typeface="DM Sans"/>
              </a:rPr>
              <a:t>Statistik </a:t>
            </a:r>
            <a:r>
              <a:rPr b="0" i="0" lang="en-US" sz="3491" u="none" cap="none" strike="noStrike">
                <a:solidFill>
                  <a:srgbClr val="545454"/>
                </a:solidFill>
                <a:latin typeface="DM Sans"/>
                <a:ea typeface="DM Sans"/>
                <a:cs typeface="DM Sans"/>
                <a:sym typeface="DM Sans"/>
              </a:rPr>
              <a:t>adalah data yang diperoleh dengan cara pengumpulan, pengolahan, penyajian, dan analisa serta sebagai sistem yang mengatur keterkaitan antar unsur dalam penyelenggaraan statistik.</a:t>
            </a:r>
            <a:endParaRPr/>
          </a:p>
        </p:txBody>
      </p:sp>
      <p:pic>
        <p:nvPicPr>
          <p:cNvPr id="370" name="Google Shape;370;p9"/>
          <p:cNvPicPr preferRelativeResize="0"/>
          <p:nvPr/>
        </p:nvPicPr>
        <p:blipFill rotWithShape="1">
          <a:blip r:embed="rId7">
            <a:alphaModFix/>
          </a:blip>
          <a:srcRect b="0" l="0" r="0" t="0"/>
          <a:stretch/>
        </p:blipFill>
        <p:spPr>
          <a:xfrm>
            <a:off x="13203351" y="5177977"/>
            <a:ext cx="4415122" cy="4383616"/>
          </a:xfrm>
          <a:prstGeom prst="rect">
            <a:avLst/>
          </a:prstGeom>
          <a:noFill/>
          <a:ln>
            <a:noFill/>
          </a:ln>
        </p:spPr>
      </p:pic>
      <p:pic>
        <p:nvPicPr>
          <p:cNvPr id="371" name="Google Shape;371;p9"/>
          <p:cNvPicPr preferRelativeResize="0"/>
          <p:nvPr/>
        </p:nvPicPr>
        <p:blipFill rotWithShape="1">
          <a:blip r:embed="rId8">
            <a:alphaModFix/>
          </a:blip>
          <a:srcRect b="0" l="0" r="0" t="0"/>
          <a:stretch/>
        </p:blipFill>
        <p:spPr>
          <a:xfrm>
            <a:off x="8161449" y="5462559"/>
            <a:ext cx="5413259" cy="3506083"/>
          </a:xfrm>
          <a:prstGeom prst="rect">
            <a:avLst/>
          </a:prstGeom>
          <a:noFill/>
          <a:ln>
            <a:noFill/>
          </a:ln>
        </p:spPr>
      </p:pic>
      <p:pic>
        <p:nvPicPr>
          <p:cNvPr id="372" name="Google Shape;372;p9"/>
          <p:cNvPicPr preferRelativeResize="0"/>
          <p:nvPr/>
        </p:nvPicPr>
        <p:blipFill rotWithShape="1">
          <a:blip r:embed="rId9">
            <a:alphaModFix/>
          </a:blip>
          <a:srcRect b="0" l="0" r="0" t="0"/>
          <a:stretch/>
        </p:blipFill>
        <p:spPr>
          <a:xfrm>
            <a:off x="4626124" y="4517388"/>
            <a:ext cx="3856072" cy="33814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