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321" r:id="rId2"/>
    <p:sldId id="365" r:id="rId3"/>
    <p:sldId id="264" r:id="rId4"/>
    <p:sldId id="387" r:id="rId5"/>
    <p:sldId id="383" r:id="rId6"/>
    <p:sldId id="261" r:id="rId7"/>
    <p:sldId id="262" r:id="rId8"/>
    <p:sldId id="263" r:id="rId9"/>
    <p:sldId id="265" r:id="rId10"/>
    <p:sldId id="266" r:id="rId11"/>
    <p:sldId id="408" r:id="rId12"/>
    <p:sldId id="268" r:id="rId13"/>
    <p:sldId id="335" r:id="rId14"/>
    <p:sldId id="336" r:id="rId15"/>
    <p:sldId id="270" r:id="rId1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2FA7A-2B90-4E95-8E72-09B3F3F0B728}" type="datetimeFigureOut">
              <a:rPr lang="id-ID" smtClean="0"/>
              <a:t>31/07/2023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68A71-0764-4966-987A-0D796B88B51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87837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0772D-0365-402E-9040-CCB13B2880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11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30" y="286135"/>
            <a:ext cx="11573197" cy="83099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8666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30" y="286135"/>
            <a:ext cx="11573197" cy="83099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469491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Malgun Gothic Semilight"/>
                <a:cs typeface="Malgun Gothic Semi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Malgun Gothic Semilight"/>
                <a:cs typeface="Malgun Gothic Semi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2762" y="826769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914400"/>
                </a:moveTo>
                <a:lnTo>
                  <a:pt x="0" y="0"/>
                </a:lnTo>
              </a:path>
            </a:pathLst>
          </a:custGeom>
          <a:ln w="19050">
            <a:solidFill>
              <a:srgbClr val="1CA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32597" y="791830"/>
            <a:ext cx="4550406" cy="3741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Malgun Gothic Semilight"/>
                <a:cs typeface="Malgun Gothic Semi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Malgun Gothic Semilight"/>
                <a:cs typeface="Malgun Gothic Semi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p 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07777"/>
          </a:xfrm>
        </p:spPr>
        <p:txBody>
          <a:bodyPr/>
          <a:lstStyle/>
          <a:p>
            <a:endParaRPr lang="id-ID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01881"/>
            <a:ext cx="10515600" cy="369332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0955"/>
            <a:ext cx="10515600" cy="4508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id-ID" dirty="0"/>
              <a:t>Insert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62523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4_Images &amp; Contents Layout">
  <p:cSld name="34_Images &amp; Contents Layout">
    <p:bg>
      <p:bgPr>
        <a:gradFill>
          <a:gsLst>
            <a:gs pos="0">
              <a:srgbClr val="507C89"/>
            </a:gs>
            <a:gs pos="27000">
              <a:srgbClr val="7EA7B3"/>
            </a:gs>
            <a:gs pos="50000">
              <a:srgbClr val="90B4BE"/>
            </a:gs>
            <a:gs pos="73000">
              <a:srgbClr val="7EA7B3"/>
            </a:gs>
            <a:gs pos="100000">
              <a:srgbClr val="507C89"/>
            </a:gs>
          </a:gsLst>
          <a:lin ang="16200000" scaled="0"/>
        </a:gradFill>
        <a:effectLst/>
      </p:bgPr>
    </p:bg>
    <p:spTree>
      <p:nvGrpSpPr>
        <p:cNvPr id="1" name="Shape 2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4" name="Google Shape;2194;p132"/>
          <p:cNvGrpSpPr/>
          <p:nvPr/>
        </p:nvGrpSpPr>
        <p:grpSpPr>
          <a:xfrm>
            <a:off x="-175069" y="-198144"/>
            <a:ext cx="13393679" cy="7540489"/>
            <a:chOff x="-175071" y="-198145"/>
            <a:chExt cx="13393679" cy="7540489"/>
          </a:xfrm>
        </p:grpSpPr>
        <p:cxnSp>
          <p:nvCxnSpPr>
            <p:cNvPr id="2195" name="Google Shape;2195;p132"/>
            <p:cNvCxnSpPr>
              <a:stCxn id="2196" idx="7"/>
              <a:endCxn id="2197" idx="2"/>
            </p:cNvCxnSpPr>
            <p:nvPr/>
          </p:nvCxnSpPr>
          <p:spPr>
            <a:xfrm flipH="1">
              <a:off x="1393295" y="759787"/>
              <a:ext cx="2475600" cy="1065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98" name="Google Shape;2198;p132"/>
            <p:cNvCxnSpPr>
              <a:stCxn id="2197" idx="4"/>
              <a:endCxn id="2199" idx="1"/>
            </p:cNvCxnSpPr>
            <p:nvPr/>
          </p:nvCxnSpPr>
          <p:spPr>
            <a:xfrm rot="10800000" flipH="1">
              <a:off x="1505277" y="1143758"/>
              <a:ext cx="483000" cy="570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00" name="Google Shape;2200;p132"/>
            <p:cNvCxnSpPr>
              <a:stCxn id="2201" idx="2"/>
              <a:endCxn id="2202" idx="6"/>
            </p:cNvCxnSpPr>
            <p:nvPr/>
          </p:nvCxnSpPr>
          <p:spPr>
            <a:xfrm rot="10800000">
              <a:off x="4038166" y="2152948"/>
              <a:ext cx="2135400" cy="118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03" name="Google Shape;2203;p132"/>
            <p:cNvCxnSpPr>
              <a:stCxn id="2199" idx="5"/>
              <a:endCxn id="2201" idx="1"/>
            </p:cNvCxnSpPr>
            <p:nvPr/>
          </p:nvCxnSpPr>
          <p:spPr>
            <a:xfrm rot="10800000" flipH="1">
              <a:off x="5151283" y="2350975"/>
              <a:ext cx="1055100" cy="1017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04" name="Google Shape;2204;p132"/>
            <p:cNvCxnSpPr>
              <a:stCxn id="2197" idx="5"/>
              <a:endCxn id="2205" idx="1"/>
            </p:cNvCxnSpPr>
            <p:nvPr/>
          </p:nvCxnSpPr>
          <p:spPr>
            <a:xfrm rot="10800000" flipH="1">
              <a:off x="1584504" y="1163375"/>
              <a:ext cx="1466400" cy="583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06" name="Google Shape;2206;p132"/>
            <p:cNvCxnSpPr>
              <a:stCxn id="2201" idx="0"/>
              <a:endCxn id="2205" idx="4"/>
            </p:cNvCxnSpPr>
            <p:nvPr/>
          </p:nvCxnSpPr>
          <p:spPr>
            <a:xfrm flipH="1">
              <a:off x="6143410" y="2383792"/>
              <a:ext cx="142200" cy="1002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07" name="Google Shape;2207;p132"/>
            <p:cNvCxnSpPr>
              <a:stCxn id="2199" idx="3"/>
              <a:endCxn id="2202" idx="0"/>
            </p:cNvCxnSpPr>
            <p:nvPr/>
          </p:nvCxnSpPr>
          <p:spPr>
            <a:xfrm rot="10800000">
              <a:off x="3963524" y="2227540"/>
              <a:ext cx="18600" cy="574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08" name="Google Shape;2208;p132"/>
            <p:cNvCxnSpPr>
              <a:stCxn id="2209" idx="7"/>
              <a:endCxn id="2210" idx="1"/>
            </p:cNvCxnSpPr>
            <p:nvPr/>
          </p:nvCxnSpPr>
          <p:spPr>
            <a:xfrm rot="10800000" flipH="1">
              <a:off x="6631195" y="570689"/>
              <a:ext cx="1066200" cy="552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11" name="Google Shape;2211;p132"/>
            <p:cNvCxnSpPr>
              <a:stCxn id="2201" idx="7"/>
              <a:endCxn id="2210" idx="3"/>
            </p:cNvCxnSpPr>
            <p:nvPr/>
          </p:nvCxnSpPr>
          <p:spPr>
            <a:xfrm rot="10800000" flipH="1">
              <a:off x="6364837" y="465175"/>
              <a:ext cx="1332600" cy="1885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12" name="Google Shape;2212;p132"/>
            <p:cNvCxnSpPr>
              <a:stCxn id="2213" idx="3"/>
            </p:cNvCxnSpPr>
            <p:nvPr/>
          </p:nvCxnSpPr>
          <p:spPr>
            <a:xfrm rot="10800000">
              <a:off x="5691323" y="580672"/>
              <a:ext cx="498900" cy="582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14" name="Google Shape;2214;p132"/>
            <p:cNvCxnSpPr>
              <a:stCxn id="2199" idx="6"/>
              <a:endCxn id="2205" idx="2"/>
            </p:cNvCxnSpPr>
            <p:nvPr/>
          </p:nvCxnSpPr>
          <p:spPr>
            <a:xfrm>
              <a:off x="4038220" y="2152844"/>
              <a:ext cx="900000" cy="41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15" name="Google Shape;2215;p132"/>
            <p:cNvCxnSpPr>
              <a:stCxn id="2213" idx="0"/>
              <a:endCxn id="2202" idx="4"/>
            </p:cNvCxnSpPr>
            <p:nvPr/>
          </p:nvCxnSpPr>
          <p:spPr>
            <a:xfrm flipH="1">
              <a:off x="3963641" y="1291086"/>
              <a:ext cx="2279400" cy="787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16" name="Google Shape;2216;p132"/>
            <p:cNvCxnSpPr>
              <a:stCxn id="2205" idx="6"/>
              <a:endCxn id="2210" idx="2"/>
            </p:cNvCxnSpPr>
            <p:nvPr/>
          </p:nvCxnSpPr>
          <p:spPr>
            <a:xfrm>
              <a:off x="6589517" y="440471"/>
              <a:ext cx="1086000" cy="774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17" name="Google Shape;2217;p132"/>
            <p:cNvCxnSpPr>
              <a:stCxn id="2218" idx="0"/>
              <a:endCxn id="2210" idx="4"/>
            </p:cNvCxnSpPr>
            <p:nvPr/>
          </p:nvCxnSpPr>
          <p:spPr>
            <a:xfrm rot="10800000" flipH="1">
              <a:off x="7737803" y="443125"/>
              <a:ext cx="12300" cy="13911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19" name="Google Shape;2219;p132"/>
            <p:cNvCxnSpPr>
              <a:stCxn id="2220" idx="1"/>
              <a:endCxn id="2210" idx="5"/>
            </p:cNvCxnSpPr>
            <p:nvPr/>
          </p:nvCxnSpPr>
          <p:spPr>
            <a:xfrm flipH="1">
              <a:off x="7803133" y="430109"/>
              <a:ext cx="3947400" cy="34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21" name="Google Shape;2221;p132"/>
            <p:cNvCxnSpPr>
              <a:stCxn id="2220" idx="0"/>
              <a:endCxn id="2222" idx="4"/>
            </p:cNvCxnSpPr>
            <p:nvPr/>
          </p:nvCxnSpPr>
          <p:spPr>
            <a:xfrm rot="10800000">
              <a:off x="9242860" y="312626"/>
              <a:ext cx="2586900" cy="1503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23" name="Google Shape;2223;p132"/>
            <p:cNvCxnSpPr>
              <a:stCxn id="2222" idx="2"/>
              <a:endCxn id="2210" idx="6"/>
            </p:cNvCxnSpPr>
            <p:nvPr/>
          </p:nvCxnSpPr>
          <p:spPr>
            <a:xfrm flipH="1">
              <a:off x="7824888" y="424760"/>
              <a:ext cx="1305900" cy="93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24" name="Google Shape;2224;p132"/>
            <p:cNvCxnSpPr>
              <a:stCxn id="2222" idx="7"/>
              <a:endCxn id="2225" idx="5"/>
            </p:cNvCxnSpPr>
            <p:nvPr/>
          </p:nvCxnSpPr>
          <p:spPr>
            <a:xfrm>
              <a:off x="9322059" y="503987"/>
              <a:ext cx="1650000" cy="1105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26" name="Google Shape;2226;p132"/>
            <p:cNvCxnSpPr>
              <a:stCxn id="2222" idx="6"/>
              <a:endCxn id="2227" idx="2"/>
            </p:cNvCxnSpPr>
            <p:nvPr/>
          </p:nvCxnSpPr>
          <p:spPr>
            <a:xfrm flipH="1">
              <a:off x="3779976" y="424760"/>
              <a:ext cx="5574900" cy="988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28" name="Google Shape;2228;p132"/>
            <p:cNvCxnSpPr>
              <a:stCxn id="2227" idx="7"/>
              <a:endCxn id="2229" idx="3"/>
            </p:cNvCxnSpPr>
            <p:nvPr/>
          </p:nvCxnSpPr>
          <p:spPr>
            <a:xfrm>
              <a:off x="3971299" y="1492616"/>
              <a:ext cx="988800" cy="649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30" name="Google Shape;2230;p132"/>
            <p:cNvCxnSpPr>
              <a:stCxn id="2231" idx="0"/>
              <a:endCxn id="2197" idx="3"/>
            </p:cNvCxnSpPr>
            <p:nvPr/>
          </p:nvCxnSpPr>
          <p:spPr>
            <a:xfrm flipH="1">
              <a:off x="1425954" y="832979"/>
              <a:ext cx="547500" cy="913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32" name="Google Shape;2232;p132"/>
            <p:cNvCxnSpPr>
              <a:stCxn id="2202" idx="2"/>
              <a:endCxn id="2231" idx="6"/>
            </p:cNvCxnSpPr>
            <p:nvPr/>
          </p:nvCxnSpPr>
          <p:spPr>
            <a:xfrm rot="10800000">
              <a:off x="2048028" y="758144"/>
              <a:ext cx="1840800" cy="1394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33" name="Google Shape;2233;p132"/>
            <p:cNvCxnSpPr>
              <a:stCxn id="2213" idx="1"/>
              <a:endCxn id="2231" idx="5"/>
            </p:cNvCxnSpPr>
            <p:nvPr/>
          </p:nvCxnSpPr>
          <p:spPr>
            <a:xfrm rot="10800000">
              <a:off x="2026223" y="705508"/>
              <a:ext cx="4164000" cy="563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34" name="Google Shape;2234;p132"/>
            <p:cNvCxnSpPr>
              <a:stCxn id="2235" idx="7"/>
              <a:endCxn id="2231" idx="3"/>
            </p:cNvCxnSpPr>
            <p:nvPr/>
          </p:nvCxnSpPr>
          <p:spPr>
            <a:xfrm rot="10800000">
              <a:off x="1920555" y="705590"/>
              <a:ext cx="3318000" cy="376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36" name="Google Shape;2236;p132"/>
            <p:cNvCxnSpPr>
              <a:stCxn id="2196" idx="6"/>
              <a:endCxn id="2231" idx="2"/>
            </p:cNvCxnSpPr>
            <p:nvPr/>
          </p:nvCxnSpPr>
          <p:spPr>
            <a:xfrm flipH="1">
              <a:off x="1898612" y="680560"/>
              <a:ext cx="2003100" cy="77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37" name="Google Shape;2237;p132"/>
            <p:cNvCxnSpPr>
              <a:stCxn id="2238" idx="7"/>
              <a:endCxn id="2196" idx="3"/>
            </p:cNvCxnSpPr>
            <p:nvPr/>
          </p:nvCxnSpPr>
          <p:spPr>
            <a:xfrm>
              <a:off x="2847041" y="-154067"/>
              <a:ext cx="863400" cy="7554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39" name="Google Shape;2239;p132"/>
            <p:cNvCxnSpPr>
              <a:stCxn id="2238" idx="6"/>
              <a:endCxn id="2235" idx="2"/>
            </p:cNvCxnSpPr>
            <p:nvPr/>
          </p:nvCxnSpPr>
          <p:spPr>
            <a:xfrm rot="10800000" flipH="1">
              <a:off x="3722983" y="998896"/>
              <a:ext cx="1314000" cy="180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40" name="Google Shape;2240;p132"/>
            <p:cNvCxnSpPr>
              <a:stCxn id="2238" idx="5"/>
            </p:cNvCxnSpPr>
            <p:nvPr/>
          </p:nvCxnSpPr>
          <p:spPr>
            <a:xfrm rot="10800000" flipH="1">
              <a:off x="562732" y="7747"/>
              <a:ext cx="830400" cy="877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41" name="Google Shape;2241;p132"/>
            <p:cNvCxnSpPr>
              <a:stCxn id="2235" idx="4"/>
            </p:cNvCxnSpPr>
            <p:nvPr/>
          </p:nvCxnSpPr>
          <p:spPr>
            <a:xfrm rot="10800000">
              <a:off x="5094761" y="206118"/>
              <a:ext cx="60300" cy="674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42" name="Google Shape;2242;p132"/>
            <p:cNvCxnSpPr>
              <a:stCxn id="2235" idx="5"/>
            </p:cNvCxnSpPr>
            <p:nvPr/>
          </p:nvCxnSpPr>
          <p:spPr>
            <a:xfrm rot="10800000" flipH="1">
              <a:off x="5238555" y="231402"/>
              <a:ext cx="969600" cy="684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43" name="Google Shape;2243;p132"/>
            <p:cNvCxnSpPr>
              <a:stCxn id="2213" idx="5"/>
            </p:cNvCxnSpPr>
            <p:nvPr/>
          </p:nvCxnSpPr>
          <p:spPr>
            <a:xfrm rot="10800000" flipH="1">
              <a:off x="6295859" y="550972"/>
              <a:ext cx="430500" cy="612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44" name="Google Shape;2244;p132"/>
            <p:cNvCxnSpPr>
              <a:stCxn id="2235" idx="6"/>
              <a:endCxn id="2213" idx="2"/>
            </p:cNvCxnSpPr>
            <p:nvPr/>
          </p:nvCxnSpPr>
          <p:spPr>
            <a:xfrm>
              <a:off x="5273139" y="998896"/>
              <a:ext cx="895200" cy="217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45" name="Google Shape;2245;p132"/>
            <p:cNvCxnSpPr>
              <a:stCxn id="2213" idx="6"/>
              <a:endCxn id="2201" idx="3"/>
            </p:cNvCxnSpPr>
            <p:nvPr/>
          </p:nvCxnSpPr>
          <p:spPr>
            <a:xfrm flipH="1">
              <a:off x="6206437" y="1216390"/>
              <a:ext cx="111300" cy="976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46" name="Google Shape;2246;p132"/>
            <p:cNvCxnSpPr>
              <a:stCxn id="2218" idx="2"/>
              <a:endCxn id="2201" idx="6"/>
            </p:cNvCxnSpPr>
            <p:nvPr/>
          </p:nvCxnSpPr>
          <p:spPr>
            <a:xfrm flipH="1">
              <a:off x="6397559" y="1722181"/>
              <a:ext cx="1228200" cy="549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47" name="Google Shape;2247;p132"/>
            <p:cNvCxnSpPr>
              <a:stCxn id="2248" idx="0"/>
              <a:endCxn id="2201" idx="5"/>
            </p:cNvCxnSpPr>
            <p:nvPr/>
          </p:nvCxnSpPr>
          <p:spPr>
            <a:xfrm flipH="1">
              <a:off x="6364837" y="1270921"/>
              <a:ext cx="1269600" cy="921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49" name="Google Shape;2249;p132"/>
            <p:cNvCxnSpPr>
              <a:endCxn id="2201" idx="4"/>
            </p:cNvCxnSpPr>
            <p:nvPr/>
          </p:nvCxnSpPr>
          <p:spPr>
            <a:xfrm>
              <a:off x="6013510" y="1249204"/>
              <a:ext cx="272100" cy="910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50" name="Google Shape;2250;p132"/>
            <p:cNvCxnSpPr>
              <a:stCxn id="2248" idx="2"/>
              <a:endCxn id="2218" idx="4"/>
            </p:cNvCxnSpPr>
            <p:nvPr/>
          </p:nvCxnSpPr>
          <p:spPr>
            <a:xfrm flipH="1">
              <a:off x="7737803" y="462937"/>
              <a:ext cx="339600" cy="1147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51" name="Google Shape;2251;p132"/>
            <p:cNvCxnSpPr>
              <a:stCxn id="2220" idx="2"/>
              <a:endCxn id="2218" idx="6"/>
            </p:cNvCxnSpPr>
            <p:nvPr/>
          </p:nvCxnSpPr>
          <p:spPr>
            <a:xfrm flipH="1">
              <a:off x="7849816" y="350882"/>
              <a:ext cx="3867900" cy="13713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52" name="Google Shape;2252;p132"/>
            <p:cNvCxnSpPr>
              <a:stCxn id="2220" idx="4"/>
            </p:cNvCxnSpPr>
            <p:nvPr/>
          </p:nvCxnSpPr>
          <p:spPr>
            <a:xfrm rot="10800000" flipH="1">
              <a:off x="11829760" y="-149962"/>
              <a:ext cx="93600" cy="388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53" name="Google Shape;2253;p132"/>
            <p:cNvCxnSpPr>
              <a:stCxn id="2254" idx="3"/>
            </p:cNvCxnSpPr>
            <p:nvPr/>
          </p:nvCxnSpPr>
          <p:spPr>
            <a:xfrm rot="10800000">
              <a:off x="11668445" y="1314410"/>
              <a:ext cx="511500" cy="356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55" name="Google Shape;2255;p132"/>
            <p:cNvCxnSpPr>
              <a:stCxn id="2254" idx="2"/>
              <a:endCxn id="2220" idx="6"/>
            </p:cNvCxnSpPr>
            <p:nvPr/>
          </p:nvCxnSpPr>
          <p:spPr>
            <a:xfrm rot="10800000">
              <a:off x="11941685" y="350879"/>
              <a:ext cx="206400" cy="1367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56" name="Google Shape;2256;p132"/>
            <p:cNvCxnSpPr>
              <a:stCxn id="2227" idx="4"/>
              <a:endCxn id="2254" idx="0"/>
            </p:cNvCxnSpPr>
            <p:nvPr/>
          </p:nvCxnSpPr>
          <p:spPr>
            <a:xfrm>
              <a:off x="3892072" y="1301345"/>
              <a:ext cx="8314500" cy="505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57" name="Google Shape;2257;p132"/>
            <p:cNvCxnSpPr>
              <a:stCxn id="2258" idx="3"/>
              <a:endCxn id="2254" idx="7"/>
            </p:cNvCxnSpPr>
            <p:nvPr/>
          </p:nvCxnSpPr>
          <p:spPr>
            <a:xfrm rot="10800000" flipH="1">
              <a:off x="10296265" y="1795509"/>
              <a:ext cx="1966500" cy="757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59" name="Google Shape;2259;p132"/>
            <p:cNvCxnSpPr>
              <a:stCxn id="2258" idx="2"/>
              <a:endCxn id="2227" idx="6"/>
            </p:cNvCxnSpPr>
            <p:nvPr/>
          </p:nvCxnSpPr>
          <p:spPr>
            <a:xfrm rot="10800000">
              <a:off x="4004087" y="1413327"/>
              <a:ext cx="6270300" cy="1192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60" name="Google Shape;2260;p132"/>
            <p:cNvCxnSpPr>
              <a:stCxn id="2258" idx="1"/>
              <a:endCxn id="2229" idx="4"/>
            </p:cNvCxnSpPr>
            <p:nvPr/>
          </p:nvCxnSpPr>
          <p:spPr>
            <a:xfrm rot="10800000">
              <a:off x="5012965" y="2119845"/>
              <a:ext cx="5283300" cy="538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61" name="Google Shape;2261;p132"/>
            <p:cNvCxnSpPr>
              <a:stCxn id="2262" idx="1"/>
              <a:endCxn id="2229" idx="5"/>
            </p:cNvCxnSpPr>
            <p:nvPr/>
          </p:nvCxnSpPr>
          <p:spPr>
            <a:xfrm flipH="1">
              <a:off x="5065861" y="1309164"/>
              <a:ext cx="5859600" cy="832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63" name="Google Shape;2263;p132"/>
            <p:cNvCxnSpPr>
              <a:stCxn id="2262" idx="0"/>
              <a:endCxn id="2264" idx="4"/>
            </p:cNvCxnSpPr>
            <p:nvPr/>
          </p:nvCxnSpPr>
          <p:spPr>
            <a:xfrm flipH="1">
              <a:off x="9306716" y="1326153"/>
              <a:ext cx="1702800" cy="189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65" name="Google Shape;2265;p132"/>
            <p:cNvCxnSpPr>
              <a:stCxn id="2266" idx="7"/>
              <a:endCxn id="2267" idx="1"/>
            </p:cNvCxnSpPr>
            <p:nvPr/>
          </p:nvCxnSpPr>
          <p:spPr>
            <a:xfrm rot="10800000">
              <a:off x="6612481" y="4619354"/>
              <a:ext cx="642600" cy="11061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68" name="Google Shape;2268;p132"/>
            <p:cNvCxnSpPr>
              <a:endCxn id="2269" idx="6"/>
            </p:cNvCxnSpPr>
            <p:nvPr/>
          </p:nvCxnSpPr>
          <p:spPr>
            <a:xfrm rot="10800000">
              <a:off x="11979074" y="2897424"/>
              <a:ext cx="294300" cy="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70" name="Google Shape;2270;p132"/>
            <p:cNvCxnSpPr>
              <a:stCxn id="2266" idx="0"/>
              <a:endCxn id="2225" idx="3"/>
            </p:cNvCxnSpPr>
            <p:nvPr/>
          </p:nvCxnSpPr>
          <p:spPr>
            <a:xfrm rot="10800000" flipH="1">
              <a:off x="7334308" y="4353737"/>
              <a:ext cx="575400" cy="1338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71" name="Google Shape;2271;p132"/>
            <p:cNvCxnSpPr>
              <a:stCxn id="2272" idx="0"/>
              <a:endCxn id="2273" idx="0"/>
            </p:cNvCxnSpPr>
            <p:nvPr/>
          </p:nvCxnSpPr>
          <p:spPr>
            <a:xfrm rot="10800000" flipH="1">
              <a:off x="6375345" y="3279163"/>
              <a:ext cx="1780200" cy="3558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74" name="Google Shape;2274;p132"/>
            <p:cNvCxnSpPr>
              <a:stCxn id="2272" idx="1"/>
              <a:endCxn id="2264" idx="0"/>
            </p:cNvCxnSpPr>
            <p:nvPr/>
          </p:nvCxnSpPr>
          <p:spPr>
            <a:xfrm rot="10800000" flipH="1">
              <a:off x="6151714" y="1739885"/>
              <a:ext cx="3155100" cy="5095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75" name="Google Shape;2275;p132"/>
            <p:cNvCxnSpPr>
              <a:stCxn id="2264" idx="2"/>
              <a:endCxn id="2229" idx="6"/>
            </p:cNvCxnSpPr>
            <p:nvPr/>
          </p:nvCxnSpPr>
          <p:spPr>
            <a:xfrm flipH="1">
              <a:off x="5087632" y="1627721"/>
              <a:ext cx="4107000" cy="566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76" name="Google Shape;2276;p132"/>
            <p:cNvCxnSpPr>
              <a:stCxn id="2262" idx="2"/>
              <a:endCxn id="2258" idx="6"/>
            </p:cNvCxnSpPr>
            <p:nvPr/>
          </p:nvCxnSpPr>
          <p:spPr>
            <a:xfrm flipH="1">
              <a:off x="10423838" y="1237715"/>
              <a:ext cx="454200" cy="1368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77" name="Google Shape;2277;p132"/>
            <p:cNvCxnSpPr>
              <a:stCxn id="2269" idx="1"/>
              <a:endCxn id="2258" idx="5"/>
            </p:cNvCxnSpPr>
            <p:nvPr/>
          </p:nvCxnSpPr>
          <p:spPr>
            <a:xfrm rot="10800000">
              <a:off x="10401911" y="2553056"/>
              <a:ext cx="1373400" cy="381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78" name="Google Shape;2278;p132"/>
            <p:cNvCxnSpPr>
              <a:stCxn id="2269" idx="3"/>
              <a:endCxn id="2279" idx="1"/>
            </p:cNvCxnSpPr>
            <p:nvPr/>
          </p:nvCxnSpPr>
          <p:spPr>
            <a:xfrm rot="10800000">
              <a:off x="10539189" y="2509244"/>
              <a:ext cx="1269900" cy="270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80" name="Google Shape;2280;p132"/>
            <p:cNvCxnSpPr>
              <a:stCxn id="2258" idx="4"/>
              <a:endCxn id="2279" idx="2"/>
            </p:cNvCxnSpPr>
            <p:nvPr/>
          </p:nvCxnSpPr>
          <p:spPr>
            <a:xfrm rot="10800000">
              <a:off x="9751483" y="1425631"/>
              <a:ext cx="597600" cy="1105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81" name="Google Shape;2281;p132"/>
            <p:cNvCxnSpPr>
              <a:stCxn id="2254" idx="5"/>
              <a:endCxn id="2279" idx="0"/>
            </p:cNvCxnSpPr>
            <p:nvPr/>
          </p:nvCxnSpPr>
          <p:spPr>
            <a:xfrm rot="10800000" flipH="1">
              <a:off x="12283509" y="1346035"/>
              <a:ext cx="935100" cy="345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82" name="Google Shape;2282;p132"/>
            <p:cNvCxnSpPr>
              <a:stCxn id="2269" idx="7"/>
              <a:endCxn id="2262" idx="3"/>
            </p:cNvCxnSpPr>
            <p:nvPr/>
          </p:nvCxnSpPr>
          <p:spPr>
            <a:xfrm rot="10800000">
              <a:off x="10895123" y="1153734"/>
              <a:ext cx="1035000" cy="18141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83" name="Google Shape;2283;p132"/>
            <p:cNvCxnSpPr>
              <a:stCxn id="2220" idx="7"/>
              <a:endCxn id="2227" idx="3"/>
            </p:cNvCxnSpPr>
            <p:nvPr/>
          </p:nvCxnSpPr>
          <p:spPr>
            <a:xfrm flipH="1">
              <a:off x="3812887" y="430109"/>
              <a:ext cx="8096100" cy="904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84" name="Google Shape;2284;p132"/>
            <p:cNvCxnSpPr>
              <a:endCxn id="2269" idx="4"/>
            </p:cNvCxnSpPr>
            <p:nvPr/>
          </p:nvCxnSpPr>
          <p:spPr>
            <a:xfrm flipH="1">
              <a:off x="11893491" y="2534270"/>
              <a:ext cx="14400" cy="229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285" name="Google Shape;2285;p132"/>
            <p:cNvSpPr/>
            <p:nvPr/>
          </p:nvSpPr>
          <p:spPr>
            <a:xfrm rot="-9763470" flipH="1">
              <a:off x="3282465" y="2770682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6" name="Google Shape;2286;p132"/>
            <p:cNvSpPr/>
            <p:nvPr/>
          </p:nvSpPr>
          <p:spPr>
            <a:xfrm rot="10800000" flipH="1">
              <a:off x="2747608" y="1509248"/>
              <a:ext cx="236156" cy="236156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7" name="Google Shape;2197;p132"/>
            <p:cNvSpPr/>
            <p:nvPr/>
          </p:nvSpPr>
          <p:spPr>
            <a:xfrm rot="10800000" flipH="1">
              <a:off x="1393233" y="1713758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1" name="Google Shape;2231;p132"/>
            <p:cNvSpPr/>
            <p:nvPr/>
          </p:nvSpPr>
          <p:spPr>
            <a:xfrm rot="10800000" flipH="1">
              <a:off x="1898758" y="683587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6" name="Google Shape;2196;p132"/>
            <p:cNvSpPr/>
            <p:nvPr/>
          </p:nvSpPr>
          <p:spPr>
            <a:xfrm rot="10800000" flipH="1">
              <a:off x="3677624" y="568516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5" name="Google Shape;2235;p132"/>
            <p:cNvSpPr/>
            <p:nvPr/>
          </p:nvSpPr>
          <p:spPr>
            <a:xfrm rot="10800000" flipH="1">
              <a:off x="5036983" y="880818"/>
              <a:ext cx="236156" cy="236156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3" name="Google Shape;2213;p132"/>
            <p:cNvSpPr/>
            <p:nvPr/>
          </p:nvSpPr>
          <p:spPr>
            <a:xfrm rot="10800000" flipH="1">
              <a:off x="6168345" y="1141694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1" name="Google Shape;2201;p132"/>
            <p:cNvSpPr/>
            <p:nvPr/>
          </p:nvSpPr>
          <p:spPr>
            <a:xfrm rot="10800000" flipH="1">
              <a:off x="6173566" y="2159704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8" name="Google Shape;2218;p132"/>
            <p:cNvSpPr/>
            <p:nvPr/>
          </p:nvSpPr>
          <p:spPr>
            <a:xfrm rot="10800000" flipH="1">
              <a:off x="7625759" y="1610137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0" name="Google Shape;2210;p132"/>
            <p:cNvSpPr/>
            <p:nvPr/>
          </p:nvSpPr>
          <p:spPr>
            <a:xfrm rot="10800000" flipH="1">
              <a:off x="7675517" y="443175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2" name="Google Shape;2222;p132"/>
            <p:cNvSpPr/>
            <p:nvPr/>
          </p:nvSpPr>
          <p:spPr>
            <a:xfrm rot="10800000" flipH="1">
              <a:off x="9130788" y="312716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0" name="Google Shape;2220;p132"/>
            <p:cNvSpPr/>
            <p:nvPr/>
          </p:nvSpPr>
          <p:spPr>
            <a:xfrm rot="10800000" flipH="1">
              <a:off x="11717716" y="238838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4" name="Google Shape;2254;p132"/>
            <p:cNvSpPr/>
            <p:nvPr/>
          </p:nvSpPr>
          <p:spPr>
            <a:xfrm rot="-10117832" flipH="1">
              <a:off x="12146619" y="1658608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9" name="Google Shape;2269;p132"/>
            <p:cNvSpPr/>
            <p:nvPr/>
          </p:nvSpPr>
          <p:spPr>
            <a:xfrm rot="-10061494" flipH="1">
              <a:off x="11757562" y="2761495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2" name="Google Shape;2262;p132"/>
            <p:cNvSpPr/>
            <p:nvPr/>
          </p:nvSpPr>
          <p:spPr>
            <a:xfrm rot="10135587" flipH="1">
              <a:off x="10875952" y="1104151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4" name="Google Shape;2264;p132"/>
            <p:cNvSpPr/>
            <p:nvPr/>
          </p:nvSpPr>
          <p:spPr>
            <a:xfrm rot="10800000" flipH="1">
              <a:off x="9194632" y="1515677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8" name="Google Shape;2258;p132"/>
            <p:cNvSpPr/>
            <p:nvPr/>
          </p:nvSpPr>
          <p:spPr>
            <a:xfrm rot="10800000" flipH="1">
              <a:off x="10274387" y="2531131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7" name="Google Shape;2227;p132"/>
            <p:cNvSpPr/>
            <p:nvPr/>
          </p:nvSpPr>
          <p:spPr>
            <a:xfrm rot="10800000" flipH="1">
              <a:off x="3780028" y="1301345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9" name="Google Shape;2229;p132"/>
            <p:cNvSpPr/>
            <p:nvPr/>
          </p:nvSpPr>
          <p:spPr>
            <a:xfrm rot="10800000" flipH="1">
              <a:off x="4938273" y="2119800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2" name="Google Shape;2202;p132"/>
            <p:cNvSpPr/>
            <p:nvPr/>
          </p:nvSpPr>
          <p:spPr>
            <a:xfrm rot="10800000" flipH="1">
              <a:off x="3888828" y="2078148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205" name="Google Shape;2205;p132"/>
            <p:cNvCxnSpPr>
              <a:stCxn id="2199" idx="2"/>
              <a:endCxn id="2231" idx="7"/>
            </p:cNvCxnSpPr>
            <p:nvPr/>
          </p:nvCxnSpPr>
          <p:spPr>
            <a:xfrm rot="10800000">
              <a:off x="2026272" y="811101"/>
              <a:ext cx="939600" cy="441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99" name="Google Shape;2199;p132"/>
            <p:cNvCxnSpPr>
              <a:stCxn id="2196" idx="4"/>
              <a:endCxn id="2235" idx="1"/>
            </p:cNvCxnSpPr>
            <p:nvPr/>
          </p:nvCxnSpPr>
          <p:spPr>
            <a:xfrm>
              <a:off x="3789668" y="568516"/>
              <a:ext cx="1281900" cy="513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287" name="Google Shape;2287;p132"/>
            <p:cNvSpPr/>
            <p:nvPr/>
          </p:nvSpPr>
          <p:spPr>
            <a:xfrm rot="10800000" flipH="1">
              <a:off x="435217" y="863669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288" name="Google Shape;2288;p132"/>
            <p:cNvCxnSpPr>
              <a:stCxn id="2238" idx="3"/>
            </p:cNvCxnSpPr>
            <p:nvPr/>
          </p:nvCxnSpPr>
          <p:spPr>
            <a:xfrm rot="10800000">
              <a:off x="14295" y="20947"/>
              <a:ext cx="442800" cy="864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38" name="Google Shape;2238;p132"/>
            <p:cNvCxnSpPr>
              <a:stCxn id="2238" idx="2"/>
            </p:cNvCxnSpPr>
            <p:nvPr/>
          </p:nvCxnSpPr>
          <p:spPr>
            <a:xfrm rot="10800000">
              <a:off x="-27383" y="832165"/>
              <a:ext cx="462600" cy="106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89" name="Google Shape;2289;p132"/>
            <p:cNvCxnSpPr>
              <a:stCxn id="2238" idx="1"/>
            </p:cNvCxnSpPr>
            <p:nvPr/>
          </p:nvCxnSpPr>
          <p:spPr>
            <a:xfrm flipH="1">
              <a:off x="-27405" y="991183"/>
              <a:ext cx="484500" cy="496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90" name="Google Shape;2290;p132"/>
            <p:cNvCxnSpPr>
              <a:endCxn id="2196" idx="2"/>
            </p:cNvCxnSpPr>
            <p:nvPr/>
          </p:nvCxnSpPr>
          <p:spPr>
            <a:xfrm rot="10800000" flipH="1">
              <a:off x="2327024" y="680560"/>
              <a:ext cx="1350600" cy="177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291" name="Google Shape;2291;p132"/>
            <p:cNvSpPr/>
            <p:nvPr/>
          </p:nvSpPr>
          <p:spPr>
            <a:xfrm rot="10800000" flipH="1">
              <a:off x="6507935" y="-75430"/>
              <a:ext cx="149392" cy="149392"/>
            </a:xfrm>
            <a:prstGeom prst="chord">
              <a:avLst>
                <a:gd name="adj1" fmla="val 10550803"/>
                <a:gd name="adj2" fmla="val 185318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2" name="Google Shape;2292;p132"/>
            <p:cNvSpPr/>
            <p:nvPr/>
          </p:nvSpPr>
          <p:spPr>
            <a:xfrm rot="10800000" flipH="1">
              <a:off x="10256792" y="-104349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248" name="Google Shape;2248;p132"/>
            <p:cNvCxnSpPr>
              <a:stCxn id="2248" idx="1"/>
              <a:endCxn id="2220" idx="3"/>
            </p:cNvCxnSpPr>
            <p:nvPr/>
          </p:nvCxnSpPr>
          <p:spPr>
            <a:xfrm>
              <a:off x="10710433" y="-198145"/>
              <a:ext cx="1040100" cy="469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79" name="Google Shape;2279;p132"/>
            <p:cNvCxnSpPr>
              <a:endCxn id="2293" idx="1"/>
            </p:cNvCxnSpPr>
            <p:nvPr/>
          </p:nvCxnSpPr>
          <p:spPr>
            <a:xfrm flipH="1">
              <a:off x="10482801" y="3799953"/>
              <a:ext cx="674400" cy="396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94" name="Google Shape;2294;p132"/>
            <p:cNvCxnSpPr>
              <a:endCxn id="2272" idx="2"/>
            </p:cNvCxnSpPr>
            <p:nvPr/>
          </p:nvCxnSpPr>
          <p:spPr>
            <a:xfrm flipH="1">
              <a:off x="6263529" y="6565524"/>
              <a:ext cx="670200" cy="270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95" name="Google Shape;2295;p132"/>
            <p:cNvCxnSpPr>
              <a:stCxn id="2293" idx="0"/>
              <a:endCxn id="2272" idx="4"/>
            </p:cNvCxnSpPr>
            <p:nvPr/>
          </p:nvCxnSpPr>
          <p:spPr>
            <a:xfrm rot="10800000" flipH="1">
              <a:off x="10403574" y="3160836"/>
              <a:ext cx="142200" cy="1002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96" name="Google Shape;2296;p132"/>
            <p:cNvCxnSpPr>
              <a:stCxn id="2273" idx="2"/>
              <a:endCxn id="2297" idx="1"/>
            </p:cNvCxnSpPr>
            <p:nvPr/>
          </p:nvCxnSpPr>
          <p:spPr>
            <a:xfrm>
              <a:off x="8060351" y="3325225"/>
              <a:ext cx="819300" cy="23334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98" name="Google Shape;2298;p132"/>
            <p:cNvCxnSpPr>
              <a:stCxn id="2293" idx="7"/>
              <a:endCxn id="2297" idx="3"/>
            </p:cNvCxnSpPr>
            <p:nvPr/>
          </p:nvCxnSpPr>
          <p:spPr>
            <a:xfrm flipH="1">
              <a:off x="8879847" y="4196553"/>
              <a:ext cx="1444500" cy="1567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99" name="Google Shape;2299;p132"/>
            <p:cNvCxnSpPr>
              <a:endCxn id="2272" idx="3"/>
            </p:cNvCxnSpPr>
            <p:nvPr/>
          </p:nvCxnSpPr>
          <p:spPr>
            <a:xfrm rot="10800000">
              <a:off x="11616871" y="4678401"/>
              <a:ext cx="692400" cy="409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00" name="Google Shape;2300;p132"/>
            <p:cNvCxnSpPr>
              <a:stCxn id="2272" idx="6"/>
              <a:endCxn id="2297" idx="2"/>
            </p:cNvCxnSpPr>
            <p:nvPr/>
          </p:nvCxnSpPr>
          <p:spPr>
            <a:xfrm rot="10800000">
              <a:off x="8901623" y="5711570"/>
              <a:ext cx="973800" cy="349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01" name="Google Shape;2301;p132"/>
            <p:cNvCxnSpPr>
              <a:stCxn id="2302" idx="0"/>
              <a:endCxn id="2297" idx="4"/>
            </p:cNvCxnSpPr>
            <p:nvPr/>
          </p:nvCxnSpPr>
          <p:spPr>
            <a:xfrm flipH="1">
              <a:off x="8827037" y="4395216"/>
              <a:ext cx="12300" cy="13911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03" name="Google Shape;2303;p132"/>
            <p:cNvCxnSpPr>
              <a:stCxn id="2304" idx="1"/>
              <a:endCxn id="2297" idx="5"/>
            </p:cNvCxnSpPr>
            <p:nvPr/>
          </p:nvCxnSpPr>
          <p:spPr>
            <a:xfrm rot="10800000" flipH="1">
              <a:off x="4681461" y="5764473"/>
              <a:ext cx="4092600" cy="3441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05" name="Google Shape;2305;p132"/>
            <p:cNvCxnSpPr>
              <a:stCxn id="2304" idx="0"/>
              <a:endCxn id="2266" idx="4"/>
            </p:cNvCxnSpPr>
            <p:nvPr/>
          </p:nvCxnSpPr>
          <p:spPr>
            <a:xfrm rot="10800000" flipH="1">
              <a:off x="4602234" y="5916756"/>
              <a:ext cx="2732100" cy="159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06" name="Google Shape;2306;p132"/>
            <p:cNvCxnSpPr>
              <a:stCxn id="2266" idx="2"/>
              <a:endCxn id="2297" idx="6"/>
            </p:cNvCxnSpPr>
            <p:nvPr/>
          </p:nvCxnSpPr>
          <p:spPr>
            <a:xfrm rot="10800000" flipH="1">
              <a:off x="7446352" y="5711681"/>
              <a:ext cx="1305900" cy="93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07" name="Google Shape;2307;p132"/>
            <p:cNvCxnSpPr>
              <a:stCxn id="2266" idx="7"/>
              <a:endCxn id="2308" idx="2"/>
            </p:cNvCxnSpPr>
            <p:nvPr/>
          </p:nvCxnSpPr>
          <p:spPr>
            <a:xfrm rot="10800000">
              <a:off x="2386981" y="5139554"/>
              <a:ext cx="4868100" cy="585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09" name="Google Shape;2309;p132"/>
            <p:cNvCxnSpPr>
              <a:stCxn id="2266" idx="6"/>
              <a:endCxn id="2310" idx="2"/>
            </p:cNvCxnSpPr>
            <p:nvPr/>
          </p:nvCxnSpPr>
          <p:spPr>
            <a:xfrm rot="10800000">
              <a:off x="2623264" y="3761381"/>
              <a:ext cx="4599000" cy="20433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11" name="Google Shape;2311;p132"/>
            <p:cNvCxnSpPr>
              <a:stCxn id="2310" idx="7"/>
              <a:endCxn id="2308" idx="3"/>
            </p:cNvCxnSpPr>
            <p:nvPr/>
          </p:nvCxnSpPr>
          <p:spPr>
            <a:xfrm flipH="1">
              <a:off x="2354189" y="3682210"/>
              <a:ext cx="77700" cy="1536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12" name="Google Shape;2312;p132"/>
            <p:cNvCxnSpPr>
              <a:stCxn id="2225" idx="1"/>
              <a:endCxn id="2297" idx="0"/>
            </p:cNvCxnSpPr>
            <p:nvPr/>
          </p:nvCxnSpPr>
          <p:spPr>
            <a:xfrm>
              <a:off x="7987827" y="4581474"/>
              <a:ext cx="839100" cy="10554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13" name="Google Shape;2313;p132"/>
            <p:cNvCxnSpPr>
              <a:endCxn id="2293" idx="3"/>
            </p:cNvCxnSpPr>
            <p:nvPr/>
          </p:nvCxnSpPr>
          <p:spPr>
            <a:xfrm rot="10800000">
              <a:off x="10482801" y="4355007"/>
              <a:ext cx="674400" cy="327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14" name="Google Shape;2314;p132"/>
            <p:cNvCxnSpPr>
              <a:stCxn id="2302" idx="2"/>
              <a:endCxn id="2293" idx="6"/>
            </p:cNvCxnSpPr>
            <p:nvPr/>
          </p:nvCxnSpPr>
          <p:spPr>
            <a:xfrm rot="10800000" flipH="1">
              <a:off x="8951381" y="4275660"/>
              <a:ext cx="1340100" cy="231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15" name="Google Shape;2315;p132"/>
            <p:cNvCxnSpPr>
              <a:stCxn id="2316" idx="0"/>
              <a:endCxn id="2293" idx="5"/>
            </p:cNvCxnSpPr>
            <p:nvPr/>
          </p:nvCxnSpPr>
          <p:spPr>
            <a:xfrm rot="10800000" flipH="1">
              <a:off x="9054747" y="4355007"/>
              <a:ext cx="1269600" cy="921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17" name="Google Shape;2317;p132"/>
            <p:cNvCxnSpPr>
              <a:endCxn id="2293" idx="4"/>
            </p:cNvCxnSpPr>
            <p:nvPr/>
          </p:nvCxnSpPr>
          <p:spPr>
            <a:xfrm rot="10800000">
              <a:off x="10403574" y="4387824"/>
              <a:ext cx="272100" cy="910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18" name="Google Shape;2318;p132"/>
            <p:cNvCxnSpPr>
              <a:stCxn id="2316" idx="2"/>
              <a:endCxn id="2302" idx="4"/>
            </p:cNvCxnSpPr>
            <p:nvPr/>
          </p:nvCxnSpPr>
          <p:spPr>
            <a:xfrm rot="10800000" flipH="1">
              <a:off x="8499737" y="4619304"/>
              <a:ext cx="339600" cy="1147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19" name="Google Shape;2319;p132"/>
            <p:cNvCxnSpPr>
              <a:stCxn id="2304" idx="2"/>
              <a:endCxn id="2302" idx="6"/>
            </p:cNvCxnSpPr>
            <p:nvPr/>
          </p:nvCxnSpPr>
          <p:spPr>
            <a:xfrm rot="10800000" flipH="1">
              <a:off x="4714278" y="4507200"/>
              <a:ext cx="4013100" cy="1680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20" name="Google Shape;2320;p132"/>
            <p:cNvCxnSpPr>
              <a:stCxn id="2304" idx="4"/>
            </p:cNvCxnSpPr>
            <p:nvPr/>
          </p:nvCxnSpPr>
          <p:spPr>
            <a:xfrm flipH="1">
              <a:off x="4560834" y="6299844"/>
              <a:ext cx="41400" cy="1042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21" name="Google Shape;2321;p132"/>
            <p:cNvCxnSpPr>
              <a:stCxn id="2322" idx="3"/>
            </p:cNvCxnSpPr>
            <p:nvPr/>
          </p:nvCxnSpPr>
          <p:spPr>
            <a:xfrm>
              <a:off x="4457011" y="5150449"/>
              <a:ext cx="565500" cy="958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23" name="Google Shape;2323;p132"/>
            <p:cNvCxnSpPr>
              <a:stCxn id="2322" idx="2"/>
              <a:endCxn id="2304" idx="6"/>
            </p:cNvCxnSpPr>
            <p:nvPr/>
          </p:nvCxnSpPr>
          <p:spPr>
            <a:xfrm>
              <a:off x="4488872" y="5102980"/>
              <a:ext cx="1200" cy="1084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24" name="Google Shape;2324;p132"/>
            <p:cNvCxnSpPr>
              <a:stCxn id="2310" idx="4"/>
              <a:endCxn id="2322" idx="0"/>
            </p:cNvCxnSpPr>
            <p:nvPr/>
          </p:nvCxnSpPr>
          <p:spPr>
            <a:xfrm>
              <a:off x="2511116" y="3873481"/>
              <a:ext cx="1919400" cy="1141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25" name="Google Shape;2325;p132"/>
            <p:cNvCxnSpPr>
              <a:stCxn id="2326" idx="3"/>
              <a:endCxn id="2322" idx="7"/>
            </p:cNvCxnSpPr>
            <p:nvPr/>
          </p:nvCxnSpPr>
          <p:spPr>
            <a:xfrm flipH="1">
              <a:off x="4374148" y="3274044"/>
              <a:ext cx="2287200" cy="1752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27" name="Google Shape;2327;p132"/>
            <p:cNvCxnSpPr>
              <a:stCxn id="2326" idx="2"/>
              <a:endCxn id="2310" idx="6"/>
            </p:cNvCxnSpPr>
            <p:nvPr/>
          </p:nvCxnSpPr>
          <p:spPr>
            <a:xfrm flipH="1">
              <a:off x="2398926" y="3221226"/>
              <a:ext cx="4284300" cy="5403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28" name="Google Shape;2328;p132"/>
            <p:cNvCxnSpPr>
              <a:stCxn id="2326" idx="1"/>
              <a:endCxn id="2308" idx="4"/>
            </p:cNvCxnSpPr>
            <p:nvPr/>
          </p:nvCxnSpPr>
          <p:spPr>
            <a:xfrm flipH="1">
              <a:off x="2275048" y="3168408"/>
              <a:ext cx="4386300" cy="2083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29" name="Google Shape;2329;p132"/>
            <p:cNvCxnSpPr>
              <a:stCxn id="2330" idx="1"/>
              <a:endCxn id="2308" idx="5"/>
            </p:cNvCxnSpPr>
            <p:nvPr/>
          </p:nvCxnSpPr>
          <p:spPr>
            <a:xfrm flipH="1">
              <a:off x="2195679" y="4920277"/>
              <a:ext cx="3456000" cy="298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31" name="Google Shape;2331;p132"/>
            <p:cNvCxnSpPr>
              <a:stCxn id="2330" idx="0"/>
              <a:endCxn id="2332" idx="4"/>
            </p:cNvCxnSpPr>
            <p:nvPr/>
          </p:nvCxnSpPr>
          <p:spPr>
            <a:xfrm rot="10800000" flipH="1">
              <a:off x="5567624" y="4713688"/>
              <a:ext cx="1702800" cy="189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33" name="Google Shape;2333;p132"/>
            <p:cNvCxnSpPr>
              <a:stCxn id="2334" idx="0"/>
              <a:endCxn id="2335" idx="4"/>
            </p:cNvCxnSpPr>
            <p:nvPr/>
          </p:nvCxnSpPr>
          <p:spPr>
            <a:xfrm flipH="1">
              <a:off x="2940371" y="4550799"/>
              <a:ext cx="8623800" cy="1703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36" name="Google Shape;2336;p132"/>
            <p:cNvCxnSpPr>
              <a:stCxn id="2337" idx="7"/>
              <a:endCxn id="2335" idx="5"/>
            </p:cNvCxnSpPr>
            <p:nvPr/>
          </p:nvCxnSpPr>
          <p:spPr>
            <a:xfrm rot="10800000" flipH="1">
              <a:off x="1609334" y="6232604"/>
              <a:ext cx="1278300" cy="716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38" name="Google Shape;2338;p132"/>
            <p:cNvCxnSpPr>
              <a:endCxn id="2334" idx="6"/>
            </p:cNvCxnSpPr>
            <p:nvPr/>
          </p:nvCxnSpPr>
          <p:spPr>
            <a:xfrm rot="10800000" flipH="1">
              <a:off x="10435875" y="4625495"/>
              <a:ext cx="1053600" cy="420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39" name="Google Shape;2339;p132"/>
            <p:cNvCxnSpPr>
              <a:stCxn id="2340" idx="5"/>
              <a:endCxn id="2341" idx="6"/>
            </p:cNvCxnSpPr>
            <p:nvPr/>
          </p:nvCxnSpPr>
          <p:spPr>
            <a:xfrm>
              <a:off x="1094332" y="5702233"/>
              <a:ext cx="1771500" cy="477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42" name="Google Shape;2342;p132"/>
            <p:cNvCxnSpPr>
              <a:endCxn id="2341" idx="4"/>
            </p:cNvCxnSpPr>
            <p:nvPr/>
          </p:nvCxnSpPr>
          <p:spPr>
            <a:xfrm rot="10800000" flipH="1">
              <a:off x="2739040" y="6254520"/>
              <a:ext cx="201300" cy="543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43" name="Google Shape;2343;p132"/>
            <p:cNvCxnSpPr>
              <a:stCxn id="2341" idx="3"/>
            </p:cNvCxnSpPr>
            <p:nvPr/>
          </p:nvCxnSpPr>
          <p:spPr>
            <a:xfrm>
              <a:off x="2993271" y="6232605"/>
              <a:ext cx="836400" cy="565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44" name="Google Shape;2344;p132"/>
            <p:cNvCxnSpPr>
              <a:stCxn id="2341" idx="3"/>
              <a:endCxn id="2345" idx="6"/>
            </p:cNvCxnSpPr>
            <p:nvPr/>
          </p:nvCxnSpPr>
          <p:spPr>
            <a:xfrm rot="10800000" flipH="1">
              <a:off x="2906291" y="3910077"/>
              <a:ext cx="1497000" cy="44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46" name="Google Shape;2346;p132"/>
            <p:cNvCxnSpPr>
              <a:stCxn id="2341" idx="1"/>
              <a:endCxn id="2330" idx="5"/>
            </p:cNvCxnSpPr>
            <p:nvPr/>
          </p:nvCxnSpPr>
          <p:spPr>
            <a:xfrm rot="10800000">
              <a:off x="5526721" y="5106350"/>
              <a:ext cx="4393200" cy="17184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47" name="Google Shape;2347;p132"/>
            <p:cNvCxnSpPr>
              <a:stCxn id="2334" idx="2"/>
              <a:endCxn id="2330" idx="6"/>
            </p:cNvCxnSpPr>
            <p:nvPr/>
          </p:nvCxnSpPr>
          <p:spPr>
            <a:xfrm flipH="1">
              <a:off x="5479267" y="4625495"/>
              <a:ext cx="6159600" cy="409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48" name="Google Shape;2348;p132"/>
            <p:cNvCxnSpPr>
              <a:stCxn id="2335" idx="3"/>
              <a:endCxn id="2330" idx="7"/>
            </p:cNvCxnSpPr>
            <p:nvPr/>
          </p:nvCxnSpPr>
          <p:spPr>
            <a:xfrm rot="10800000" flipH="1">
              <a:off x="2993270" y="4950704"/>
              <a:ext cx="2502900" cy="1281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49" name="Google Shape;2349;p132"/>
            <p:cNvCxnSpPr>
              <a:stCxn id="2335" idx="2"/>
              <a:endCxn id="2332" idx="6"/>
            </p:cNvCxnSpPr>
            <p:nvPr/>
          </p:nvCxnSpPr>
          <p:spPr>
            <a:xfrm rot="10800000" flipH="1">
              <a:off x="3015148" y="4601786"/>
              <a:ext cx="4143300" cy="1578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50" name="Google Shape;2350;p132"/>
            <p:cNvCxnSpPr>
              <a:stCxn id="2332" idx="1"/>
              <a:endCxn id="2308" idx="6"/>
            </p:cNvCxnSpPr>
            <p:nvPr/>
          </p:nvCxnSpPr>
          <p:spPr>
            <a:xfrm flipH="1">
              <a:off x="2162991" y="4522493"/>
              <a:ext cx="5186700" cy="6171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51" name="Google Shape;2351;p132"/>
            <p:cNvCxnSpPr>
              <a:stCxn id="2330" idx="2"/>
              <a:endCxn id="2326" idx="6"/>
            </p:cNvCxnSpPr>
            <p:nvPr/>
          </p:nvCxnSpPr>
          <p:spPr>
            <a:xfrm rot="10800000" flipH="1">
              <a:off x="5699102" y="3221126"/>
              <a:ext cx="834600" cy="1770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52" name="Google Shape;2352;p132"/>
            <p:cNvCxnSpPr>
              <a:stCxn id="2345" idx="1"/>
              <a:endCxn id="2326" idx="5"/>
            </p:cNvCxnSpPr>
            <p:nvPr/>
          </p:nvCxnSpPr>
          <p:spPr>
            <a:xfrm rot="10800000" flipH="1">
              <a:off x="4607055" y="3274045"/>
              <a:ext cx="1948800" cy="5994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53" name="Google Shape;2353;p132"/>
            <p:cNvCxnSpPr>
              <a:stCxn id="2345" idx="3"/>
              <a:endCxn id="2354" idx="1"/>
            </p:cNvCxnSpPr>
            <p:nvPr/>
          </p:nvCxnSpPr>
          <p:spPr>
            <a:xfrm>
              <a:off x="4573277" y="4028257"/>
              <a:ext cx="1470300" cy="568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55" name="Google Shape;2355;p132"/>
            <p:cNvCxnSpPr>
              <a:stCxn id="2326" idx="4"/>
              <a:endCxn id="2354" idx="2"/>
            </p:cNvCxnSpPr>
            <p:nvPr/>
          </p:nvCxnSpPr>
          <p:spPr>
            <a:xfrm>
              <a:off x="6608530" y="3295922"/>
              <a:ext cx="652800" cy="1713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56" name="Google Shape;2356;p132"/>
            <p:cNvCxnSpPr>
              <a:stCxn id="2322" idx="5"/>
              <a:endCxn id="2354" idx="0"/>
            </p:cNvCxnSpPr>
            <p:nvPr/>
          </p:nvCxnSpPr>
          <p:spPr>
            <a:xfrm flipH="1">
              <a:off x="3473848" y="5129624"/>
              <a:ext cx="879600" cy="9534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57" name="Google Shape;2357;p132"/>
            <p:cNvCxnSpPr>
              <a:stCxn id="2345" idx="7"/>
              <a:endCxn id="2330" idx="3"/>
            </p:cNvCxnSpPr>
            <p:nvPr/>
          </p:nvCxnSpPr>
          <p:spPr>
            <a:xfrm>
              <a:off x="4452243" y="3839667"/>
              <a:ext cx="1230000" cy="1236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58" name="Google Shape;2358;p132"/>
            <p:cNvCxnSpPr>
              <a:stCxn id="2304" idx="7"/>
              <a:endCxn id="2310" idx="3"/>
            </p:cNvCxnSpPr>
            <p:nvPr/>
          </p:nvCxnSpPr>
          <p:spPr>
            <a:xfrm rot="10800000">
              <a:off x="2590407" y="3840573"/>
              <a:ext cx="1932600" cy="2268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59" name="Google Shape;2359;p132"/>
            <p:cNvCxnSpPr>
              <a:endCxn id="2345" idx="4"/>
            </p:cNvCxnSpPr>
            <p:nvPr/>
          </p:nvCxnSpPr>
          <p:spPr>
            <a:xfrm rot="10800000" flipH="1">
              <a:off x="4375775" y="4043430"/>
              <a:ext cx="113100" cy="546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60" name="Google Shape;2360;p132"/>
            <p:cNvCxnSpPr>
              <a:stCxn id="2341" idx="7"/>
              <a:endCxn id="2334" idx="4"/>
            </p:cNvCxnSpPr>
            <p:nvPr/>
          </p:nvCxnSpPr>
          <p:spPr>
            <a:xfrm rot="10800000">
              <a:off x="11564171" y="4700191"/>
              <a:ext cx="612600" cy="8754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361" name="Google Shape;2361;p132"/>
            <p:cNvSpPr/>
            <p:nvPr/>
          </p:nvSpPr>
          <p:spPr>
            <a:xfrm flipH="1">
              <a:off x="11304001" y="5703017"/>
              <a:ext cx="236156" cy="236156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2" name="Google Shape;2362;p132"/>
            <p:cNvSpPr/>
            <p:nvPr/>
          </p:nvSpPr>
          <p:spPr>
            <a:xfrm flipH="1">
              <a:off x="10259403" y="5528905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3" name="Google Shape;2293;p132"/>
            <p:cNvSpPr/>
            <p:nvPr/>
          </p:nvSpPr>
          <p:spPr>
            <a:xfrm flipH="1">
              <a:off x="10291530" y="4163736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2" name="Google Shape;2302;p132"/>
            <p:cNvSpPr/>
            <p:nvPr/>
          </p:nvSpPr>
          <p:spPr>
            <a:xfrm flipH="1">
              <a:off x="8727293" y="4395216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7" name="Google Shape;2297;p132"/>
            <p:cNvSpPr/>
            <p:nvPr/>
          </p:nvSpPr>
          <p:spPr>
            <a:xfrm flipH="1">
              <a:off x="8752231" y="5636874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6" name="Google Shape;2266;p132"/>
            <p:cNvSpPr/>
            <p:nvPr/>
          </p:nvSpPr>
          <p:spPr>
            <a:xfrm flipH="1">
              <a:off x="7222264" y="5692637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4" name="Google Shape;2304;p132"/>
            <p:cNvSpPr/>
            <p:nvPr/>
          </p:nvSpPr>
          <p:spPr>
            <a:xfrm flipH="1">
              <a:off x="4490190" y="6075756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2" name="Google Shape;2322;p132"/>
            <p:cNvSpPr/>
            <p:nvPr/>
          </p:nvSpPr>
          <p:spPr>
            <a:xfrm rot="682168" flipH="1">
              <a:off x="4340946" y="5013559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5" name="Google Shape;2345;p132"/>
            <p:cNvSpPr/>
            <p:nvPr/>
          </p:nvSpPr>
          <p:spPr>
            <a:xfrm rot="738506" flipH="1">
              <a:off x="4400716" y="3821918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0" name="Google Shape;2330;p132"/>
            <p:cNvSpPr/>
            <p:nvPr/>
          </p:nvSpPr>
          <p:spPr>
            <a:xfrm rot="-664413" flipH="1">
              <a:off x="5477100" y="4901202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2" name="Google Shape;2332;p132"/>
            <p:cNvSpPr/>
            <p:nvPr/>
          </p:nvSpPr>
          <p:spPr>
            <a:xfrm flipH="1">
              <a:off x="7158420" y="4489676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6" name="Google Shape;2326;p132"/>
            <p:cNvSpPr/>
            <p:nvPr/>
          </p:nvSpPr>
          <p:spPr>
            <a:xfrm flipH="1">
              <a:off x="6533834" y="3146530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0" name="Google Shape;2310;p132"/>
            <p:cNvSpPr/>
            <p:nvPr/>
          </p:nvSpPr>
          <p:spPr>
            <a:xfrm flipH="1">
              <a:off x="2399072" y="3649393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8" name="Google Shape;2308;p132"/>
            <p:cNvSpPr/>
            <p:nvPr/>
          </p:nvSpPr>
          <p:spPr>
            <a:xfrm flipH="1">
              <a:off x="2162916" y="5027432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5" name="Google Shape;2335;p132"/>
            <p:cNvSpPr/>
            <p:nvPr/>
          </p:nvSpPr>
          <p:spPr>
            <a:xfrm flipH="1">
              <a:off x="2865756" y="6105090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4" name="Google Shape;2334;p132"/>
            <p:cNvSpPr/>
            <p:nvPr/>
          </p:nvSpPr>
          <p:spPr>
            <a:xfrm flipH="1">
              <a:off x="11489475" y="4550799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1" name="Google Shape;2341;p132"/>
            <p:cNvSpPr/>
            <p:nvPr/>
          </p:nvSpPr>
          <p:spPr>
            <a:xfrm flipH="1">
              <a:off x="9919813" y="6746029"/>
              <a:ext cx="149392" cy="149392"/>
            </a:xfrm>
            <a:prstGeom prst="chord">
              <a:avLst>
                <a:gd name="adj1" fmla="val 10550803"/>
                <a:gd name="adj2" fmla="val 185318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2" name="Google Shape;2272;p132"/>
            <p:cNvSpPr/>
            <p:nvPr/>
          </p:nvSpPr>
          <p:spPr>
            <a:xfrm flipH="1">
              <a:off x="6151551" y="6717004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316" name="Google Shape;2316;p132"/>
            <p:cNvCxnSpPr>
              <a:stCxn id="2316" idx="1"/>
              <a:endCxn id="2304" idx="3"/>
            </p:cNvCxnSpPr>
            <p:nvPr/>
          </p:nvCxnSpPr>
          <p:spPr>
            <a:xfrm rot="10800000">
              <a:off x="4681461" y="6267027"/>
              <a:ext cx="1040100" cy="1060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54" name="Google Shape;2354;p132"/>
            <p:cNvCxnSpPr>
              <a:stCxn id="2363" idx="6"/>
              <a:endCxn id="2335" idx="6"/>
            </p:cNvCxnSpPr>
            <p:nvPr/>
          </p:nvCxnSpPr>
          <p:spPr>
            <a:xfrm>
              <a:off x="1137444" y="5598151"/>
              <a:ext cx="1728300" cy="581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64" name="Google Shape;2364;p132"/>
            <p:cNvCxnSpPr>
              <a:stCxn id="2365" idx="4"/>
              <a:endCxn id="2337" idx="1"/>
            </p:cNvCxnSpPr>
            <p:nvPr/>
          </p:nvCxnSpPr>
          <p:spPr>
            <a:xfrm>
              <a:off x="536624" y="2836427"/>
              <a:ext cx="833400" cy="862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66" name="Google Shape;2366;p132"/>
            <p:cNvCxnSpPr>
              <a:stCxn id="2337" idx="4"/>
              <a:endCxn id="2340" idx="0"/>
            </p:cNvCxnSpPr>
            <p:nvPr/>
          </p:nvCxnSpPr>
          <p:spPr>
            <a:xfrm flipH="1">
              <a:off x="990218" y="4724846"/>
              <a:ext cx="93900" cy="726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67" name="Google Shape;2367;p132"/>
            <p:cNvCxnSpPr>
              <a:stCxn id="2368" idx="3"/>
            </p:cNvCxnSpPr>
            <p:nvPr/>
          </p:nvCxnSpPr>
          <p:spPr>
            <a:xfrm flipH="1">
              <a:off x="819429" y="4696105"/>
              <a:ext cx="195300" cy="193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69" name="Google Shape;2369;p132"/>
            <p:cNvCxnSpPr>
              <a:stCxn id="2368" idx="0"/>
              <a:endCxn id="2340" idx="4"/>
            </p:cNvCxnSpPr>
            <p:nvPr/>
          </p:nvCxnSpPr>
          <p:spPr>
            <a:xfrm rot="10800000">
              <a:off x="780517" y="3860487"/>
              <a:ext cx="303600" cy="6681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70" name="Google Shape;2370;p132"/>
            <p:cNvCxnSpPr>
              <a:stCxn id="2371" idx="1"/>
              <a:endCxn id="2365" idx="3"/>
            </p:cNvCxnSpPr>
            <p:nvPr/>
          </p:nvCxnSpPr>
          <p:spPr>
            <a:xfrm rot="10800000" flipH="1">
              <a:off x="370442" y="2793315"/>
              <a:ext cx="62100" cy="1039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72" name="Google Shape;2372;p132"/>
            <p:cNvCxnSpPr>
              <a:stCxn id="2340" idx="2"/>
              <a:endCxn id="2371" idx="0"/>
            </p:cNvCxnSpPr>
            <p:nvPr/>
          </p:nvCxnSpPr>
          <p:spPr>
            <a:xfrm rot="10800000">
              <a:off x="4856" y="4947751"/>
              <a:ext cx="838200" cy="6504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73" name="Google Shape;2373;p132"/>
            <p:cNvCxnSpPr>
              <a:stCxn id="2368" idx="1"/>
            </p:cNvCxnSpPr>
            <p:nvPr/>
          </p:nvCxnSpPr>
          <p:spPr>
            <a:xfrm flipH="1">
              <a:off x="-175071" y="4557329"/>
              <a:ext cx="1189800" cy="190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74" name="Google Shape;2374;p132"/>
            <p:cNvCxnSpPr>
              <a:stCxn id="2335" idx="1"/>
              <a:endCxn id="2197" idx="0"/>
            </p:cNvCxnSpPr>
            <p:nvPr/>
          </p:nvCxnSpPr>
          <p:spPr>
            <a:xfrm rot="10800000">
              <a:off x="1505270" y="1937768"/>
              <a:ext cx="1488000" cy="4189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75" name="Google Shape;2375;p132"/>
            <p:cNvCxnSpPr>
              <a:stCxn id="2376" idx="6"/>
              <a:endCxn id="2377" idx="2"/>
            </p:cNvCxnSpPr>
            <p:nvPr/>
          </p:nvCxnSpPr>
          <p:spPr>
            <a:xfrm rot="10800000">
              <a:off x="1053399" y="3691749"/>
              <a:ext cx="387600" cy="2868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78" name="Google Shape;2378;p132"/>
            <p:cNvCxnSpPr>
              <a:stCxn id="2365" idx="7"/>
              <a:endCxn id="2376" idx="3"/>
            </p:cNvCxnSpPr>
            <p:nvPr/>
          </p:nvCxnSpPr>
          <p:spPr>
            <a:xfrm>
              <a:off x="640706" y="2585151"/>
              <a:ext cx="549000" cy="4079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79" name="Google Shape;2379;p132"/>
            <p:cNvCxnSpPr>
              <a:stCxn id="2365" idx="5"/>
              <a:endCxn id="2363" idx="2"/>
            </p:cNvCxnSpPr>
            <p:nvPr/>
          </p:nvCxnSpPr>
          <p:spPr>
            <a:xfrm>
              <a:off x="640706" y="2793315"/>
              <a:ext cx="202500" cy="2804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80" name="Google Shape;2380;p132"/>
            <p:cNvCxnSpPr>
              <a:stCxn id="2377" idx="3"/>
              <a:endCxn id="2363" idx="7"/>
            </p:cNvCxnSpPr>
            <p:nvPr/>
          </p:nvCxnSpPr>
          <p:spPr>
            <a:xfrm>
              <a:off x="1082288" y="3760989"/>
              <a:ext cx="12000" cy="17331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81" name="Google Shape;2381;p132"/>
            <p:cNvCxnSpPr>
              <a:stCxn id="2363" idx="4"/>
              <a:endCxn id="2337" idx="0"/>
            </p:cNvCxnSpPr>
            <p:nvPr/>
          </p:nvCxnSpPr>
          <p:spPr>
            <a:xfrm flipH="1">
              <a:off x="922750" y="5745345"/>
              <a:ext cx="67500" cy="738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82" name="Google Shape;2382;p132"/>
            <p:cNvCxnSpPr>
              <a:stCxn id="2341" idx="2"/>
              <a:endCxn id="2368" idx="2"/>
            </p:cNvCxnSpPr>
            <p:nvPr/>
          </p:nvCxnSpPr>
          <p:spPr>
            <a:xfrm rot="10800000">
              <a:off x="986065" y="4626742"/>
              <a:ext cx="9008400" cy="2198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83" name="Google Shape;2383;p132"/>
            <p:cNvCxnSpPr>
              <a:endCxn id="2368" idx="5"/>
            </p:cNvCxnSpPr>
            <p:nvPr/>
          </p:nvCxnSpPr>
          <p:spPr>
            <a:xfrm rot="10800000">
              <a:off x="1153506" y="4696105"/>
              <a:ext cx="704100" cy="2763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384" name="Google Shape;2384;p132"/>
            <p:cNvSpPr/>
            <p:nvPr/>
          </p:nvSpPr>
          <p:spPr>
            <a:xfrm rot="-1036530">
              <a:off x="-9517" y="3406988"/>
              <a:ext cx="294388" cy="2943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5" name="Google Shape;2385;p132"/>
            <p:cNvSpPr/>
            <p:nvPr/>
          </p:nvSpPr>
          <p:spPr>
            <a:xfrm>
              <a:off x="1730610" y="2795084"/>
              <a:ext cx="310242" cy="31024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5" name="Google Shape;2365;p132"/>
            <p:cNvSpPr/>
            <p:nvPr/>
          </p:nvSpPr>
          <p:spPr>
            <a:xfrm>
              <a:off x="389430" y="2542039"/>
              <a:ext cx="294388" cy="2943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7" name="Google Shape;2377;p132"/>
            <p:cNvSpPr/>
            <p:nvPr/>
          </p:nvSpPr>
          <p:spPr>
            <a:xfrm>
              <a:off x="1053547" y="3593471"/>
              <a:ext cx="196259" cy="196259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6" name="Google Shape;2376;p132"/>
            <p:cNvSpPr/>
            <p:nvPr/>
          </p:nvSpPr>
          <p:spPr>
            <a:xfrm>
              <a:off x="1146611" y="6413455"/>
              <a:ext cx="294388" cy="2943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3" name="Google Shape;2363;p132"/>
            <p:cNvSpPr/>
            <p:nvPr/>
          </p:nvSpPr>
          <p:spPr>
            <a:xfrm>
              <a:off x="843056" y="5450957"/>
              <a:ext cx="294388" cy="2943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8" name="Google Shape;2368;p132"/>
            <p:cNvSpPr/>
            <p:nvPr/>
          </p:nvSpPr>
          <p:spPr>
            <a:xfrm>
              <a:off x="985988" y="4528587"/>
              <a:ext cx="196259" cy="196259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340" name="Google Shape;2340;p132"/>
            <p:cNvCxnSpPr>
              <a:stCxn id="2337" idx="3"/>
            </p:cNvCxnSpPr>
            <p:nvPr/>
          </p:nvCxnSpPr>
          <p:spPr>
            <a:xfrm flipH="1">
              <a:off x="125229" y="4696105"/>
              <a:ext cx="889500" cy="162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37" name="Google Shape;2337;p132"/>
            <p:cNvCxnSpPr>
              <a:stCxn id="2376" idx="4"/>
              <a:endCxn id="2363" idx="1"/>
            </p:cNvCxnSpPr>
            <p:nvPr/>
          </p:nvCxnSpPr>
          <p:spPr>
            <a:xfrm rot="10800000">
              <a:off x="886105" y="5494043"/>
              <a:ext cx="407700" cy="1213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386" name="Google Shape;2386;p132"/>
            <p:cNvSpPr/>
            <p:nvPr/>
          </p:nvSpPr>
          <p:spPr>
            <a:xfrm>
              <a:off x="4972557" y="2874980"/>
              <a:ext cx="196259" cy="196259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387" name="Google Shape;2387;p132"/>
            <p:cNvCxnSpPr>
              <a:stCxn id="2209" idx="3"/>
              <a:endCxn id="2332" idx="0"/>
            </p:cNvCxnSpPr>
            <p:nvPr/>
          </p:nvCxnSpPr>
          <p:spPr>
            <a:xfrm flipH="1">
              <a:off x="7270464" y="3707576"/>
              <a:ext cx="464700" cy="7821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09" name="Google Shape;2209;p132"/>
            <p:cNvCxnSpPr>
              <a:stCxn id="2209" idx="2"/>
              <a:endCxn id="2197" idx="6"/>
            </p:cNvCxnSpPr>
            <p:nvPr/>
          </p:nvCxnSpPr>
          <p:spPr>
            <a:xfrm rot="10800000">
              <a:off x="1617321" y="1825802"/>
              <a:ext cx="1471200" cy="570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88" name="Google Shape;2388;p132"/>
            <p:cNvCxnSpPr>
              <a:stCxn id="2376" idx="7"/>
              <a:endCxn id="2196" idx="1"/>
            </p:cNvCxnSpPr>
            <p:nvPr/>
          </p:nvCxnSpPr>
          <p:spPr>
            <a:xfrm rot="10800000" flipH="1">
              <a:off x="1397887" y="759867"/>
              <a:ext cx="2312700" cy="56967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89" name="Google Shape;2389;p132"/>
            <p:cNvCxnSpPr>
              <a:endCxn id="2376" idx="1"/>
            </p:cNvCxnSpPr>
            <p:nvPr/>
          </p:nvCxnSpPr>
          <p:spPr>
            <a:xfrm>
              <a:off x="696523" y="6216267"/>
              <a:ext cx="493200" cy="2403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390" name="Google Shape;2390;p132"/>
            <p:cNvSpPr/>
            <p:nvPr/>
          </p:nvSpPr>
          <p:spPr>
            <a:xfrm rot="5400000" flipH="1">
              <a:off x="-98982" y="4723943"/>
              <a:ext cx="224088" cy="224088"/>
            </a:xfrm>
            <a:prstGeom prst="chord">
              <a:avLst>
                <a:gd name="adj1" fmla="val 10550803"/>
                <a:gd name="adj2" fmla="val 185318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391" name="Google Shape;2391;p132"/>
            <p:cNvCxnSpPr>
              <a:stCxn id="2340" idx="3"/>
            </p:cNvCxnSpPr>
            <p:nvPr/>
          </p:nvCxnSpPr>
          <p:spPr>
            <a:xfrm flipH="1">
              <a:off x="-32" y="5702233"/>
              <a:ext cx="886200" cy="564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71" name="Google Shape;2371;p132"/>
            <p:cNvCxnSpPr>
              <a:stCxn id="2377" idx="6"/>
              <a:endCxn id="2197" idx="1"/>
            </p:cNvCxnSpPr>
            <p:nvPr/>
          </p:nvCxnSpPr>
          <p:spPr>
            <a:xfrm rot="10800000" flipH="1">
              <a:off x="1249806" y="1905101"/>
              <a:ext cx="176100" cy="1786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92" name="Google Shape;2392;p132"/>
            <p:cNvCxnSpPr>
              <a:stCxn id="2377" idx="5"/>
              <a:endCxn id="2335" idx="0"/>
            </p:cNvCxnSpPr>
            <p:nvPr/>
          </p:nvCxnSpPr>
          <p:spPr>
            <a:xfrm>
              <a:off x="1221065" y="3760989"/>
              <a:ext cx="1719300" cy="2344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93" name="Google Shape;2393;p132"/>
            <p:cNvCxnSpPr>
              <a:stCxn id="2196" idx="0"/>
              <a:endCxn id="2377" idx="0"/>
            </p:cNvCxnSpPr>
            <p:nvPr/>
          </p:nvCxnSpPr>
          <p:spPr>
            <a:xfrm flipH="1">
              <a:off x="1151768" y="792604"/>
              <a:ext cx="2637900" cy="2800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94" name="Google Shape;2394;p132"/>
            <p:cNvCxnSpPr>
              <a:stCxn id="2337" idx="5"/>
              <a:endCxn id="2334" idx="7"/>
            </p:cNvCxnSpPr>
            <p:nvPr/>
          </p:nvCxnSpPr>
          <p:spPr>
            <a:xfrm>
              <a:off x="10469153" y="4208477"/>
              <a:ext cx="1042200" cy="364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95" name="Google Shape;2395;p132"/>
            <p:cNvCxnSpPr>
              <a:stCxn id="2332" idx="7"/>
              <a:endCxn id="2197" idx="7"/>
            </p:cNvCxnSpPr>
            <p:nvPr/>
          </p:nvCxnSpPr>
          <p:spPr>
            <a:xfrm rot="10800000">
              <a:off x="1584537" y="1904993"/>
              <a:ext cx="5606700" cy="26175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96" name="Google Shape;2396;p132"/>
            <p:cNvCxnSpPr>
              <a:stCxn id="2205" idx="7"/>
              <a:endCxn id="2209" idx="0"/>
            </p:cNvCxnSpPr>
            <p:nvPr/>
          </p:nvCxnSpPr>
          <p:spPr>
            <a:xfrm>
              <a:off x="5065787" y="2247314"/>
              <a:ext cx="4800" cy="627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97" name="Google Shape;2397;p132"/>
            <p:cNvCxnSpPr>
              <a:stCxn id="2308" idx="7"/>
              <a:endCxn id="2210" idx="0"/>
            </p:cNvCxnSpPr>
            <p:nvPr/>
          </p:nvCxnSpPr>
          <p:spPr>
            <a:xfrm rot="10800000" flipH="1">
              <a:off x="2195733" y="592649"/>
              <a:ext cx="5554500" cy="44676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98" name="Google Shape;2398;p132"/>
            <p:cNvCxnSpPr>
              <a:stCxn id="2308" idx="6"/>
              <a:endCxn id="2209" idx="5"/>
            </p:cNvCxnSpPr>
            <p:nvPr/>
          </p:nvCxnSpPr>
          <p:spPr>
            <a:xfrm rot="10800000">
              <a:off x="769116" y="4960676"/>
              <a:ext cx="1393800" cy="178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99" name="Google Shape;2399;p132"/>
            <p:cNvCxnSpPr>
              <a:stCxn id="2222" idx="0"/>
              <a:endCxn id="2308" idx="1"/>
            </p:cNvCxnSpPr>
            <p:nvPr/>
          </p:nvCxnSpPr>
          <p:spPr>
            <a:xfrm flipH="1">
              <a:off x="2354232" y="536804"/>
              <a:ext cx="6888600" cy="45234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00" name="Google Shape;2400;p132"/>
            <p:cNvCxnSpPr>
              <a:stCxn id="2225" idx="0"/>
              <a:endCxn id="2273" idx="4"/>
            </p:cNvCxnSpPr>
            <p:nvPr/>
          </p:nvCxnSpPr>
          <p:spPr>
            <a:xfrm>
              <a:off x="7253845" y="2913933"/>
              <a:ext cx="760500" cy="3162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01" name="Google Shape;2401;p132"/>
            <p:cNvCxnSpPr>
              <a:stCxn id="2229" idx="0"/>
              <a:endCxn id="2273" idx="5"/>
            </p:cNvCxnSpPr>
            <p:nvPr/>
          </p:nvCxnSpPr>
          <p:spPr>
            <a:xfrm>
              <a:off x="5012969" y="2269192"/>
              <a:ext cx="3039300" cy="9183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02" name="Google Shape;2402;p132"/>
            <p:cNvCxnSpPr>
              <a:stCxn id="2227" idx="0"/>
              <a:endCxn id="2225" idx="6"/>
            </p:cNvCxnSpPr>
            <p:nvPr/>
          </p:nvCxnSpPr>
          <p:spPr>
            <a:xfrm>
              <a:off x="3892072" y="1525433"/>
              <a:ext cx="246000" cy="1161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03" name="Google Shape;2403;p132"/>
            <p:cNvCxnSpPr>
              <a:stCxn id="2308" idx="1"/>
              <a:endCxn id="2267" idx="5"/>
            </p:cNvCxnSpPr>
            <p:nvPr/>
          </p:nvCxnSpPr>
          <p:spPr>
            <a:xfrm>
              <a:off x="2354187" y="5060249"/>
              <a:ext cx="1391100" cy="189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04" name="Google Shape;2404;p132"/>
            <p:cNvCxnSpPr>
              <a:stCxn id="2222" idx="0"/>
              <a:endCxn id="2267" idx="5"/>
            </p:cNvCxnSpPr>
            <p:nvPr/>
          </p:nvCxnSpPr>
          <p:spPr>
            <a:xfrm>
              <a:off x="9242832" y="536804"/>
              <a:ext cx="314700" cy="13533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05" name="Google Shape;2405;p132"/>
            <p:cNvCxnSpPr>
              <a:stCxn id="2267" idx="7"/>
              <a:endCxn id="2225" idx="4"/>
            </p:cNvCxnSpPr>
            <p:nvPr/>
          </p:nvCxnSpPr>
          <p:spPr>
            <a:xfrm rot="10800000" flipH="1">
              <a:off x="8152134" y="2970745"/>
              <a:ext cx="1257900" cy="2514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406" name="Google Shape;2406;p132"/>
            <p:cNvSpPr/>
            <p:nvPr/>
          </p:nvSpPr>
          <p:spPr>
            <a:xfrm rot="6550916" flipH="1">
              <a:off x="10375964" y="3285269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7" name="Google Shape;2407;p132"/>
            <p:cNvSpPr/>
            <p:nvPr/>
          </p:nvSpPr>
          <p:spPr>
            <a:xfrm rot="6550916" flipH="1">
              <a:off x="9403696" y="2895505"/>
              <a:ext cx="224088" cy="224088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3" name="Google Shape;2273;p132"/>
            <p:cNvSpPr/>
            <p:nvPr/>
          </p:nvSpPr>
          <p:spPr>
            <a:xfrm rot="6550916" flipH="1">
              <a:off x="8010198" y="3179980"/>
              <a:ext cx="149392" cy="149392"/>
            </a:xfrm>
            <a:prstGeom prst="ellipse">
              <a:avLst/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225" name="Google Shape;2225;p132"/>
            <p:cNvCxnSpPr>
              <a:stCxn id="2264" idx="0"/>
              <a:endCxn id="2273" idx="7"/>
            </p:cNvCxnSpPr>
            <p:nvPr/>
          </p:nvCxnSpPr>
          <p:spPr>
            <a:xfrm flipH="1">
              <a:off x="8152276" y="1739765"/>
              <a:ext cx="1154400" cy="14823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67" name="Google Shape;2267;p132"/>
            <p:cNvCxnSpPr>
              <a:endCxn id="2264" idx="7"/>
            </p:cNvCxnSpPr>
            <p:nvPr/>
          </p:nvCxnSpPr>
          <p:spPr>
            <a:xfrm rot="10800000">
              <a:off x="9385903" y="1706948"/>
              <a:ext cx="291300" cy="286800"/>
            </a:xfrm>
            <a:prstGeom prst="straightConnector1">
              <a:avLst/>
            </a:pr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408" name="Google Shape;2408;p132"/>
          <p:cNvSpPr/>
          <p:nvPr/>
        </p:nvSpPr>
        <p:spPr>
          <a:xfrm flipH="1">
            <a:off x="7823200" y="0"/>
            <a:ext cx="43688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9" name="Google Shape;2409;p132"/>
          <p:cNvSpPr>
            <a:spLocks noGrp="1"/>
          </p:cNvSpPr>
          <p:nvPr>
            <p:ph type="pic" idx="2"/>
          </p:nvPr>
        </p:nvSpPr>
        <p:spPr>
          <a:xfrm>
            <a:off x="6272302" y="540478"/>
            <a:ext cx="4200812" cy="577704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618694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138000"/>
            <a:ext cx="121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78992"/>
            <a:ext cx="12192000" cy="738664"/>
          </a:xfrm>
          <a:prstGeom prst="rect">
            <a:avLst/>
          </a:prstGeom>
        </p:spPr>
        <p:txBody>
          <a:bodyPr anchor="ctr"/>
          <a:lstStyle>
            <a:lvl1pPr algn="ctr">
              <a:defRPr sz="48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0"/>
            <a:ext cx="12192000" cy="331072"/>
            <a:chOff x="0" y="0"/>
            <a:chExt cx="9144000" cy="248304"/>
          </a:xfrm>
          <a:solidFill>
            <a:schemeClr val="accent1"/>
          </a:solidFill>
        </p:grpSpPr>
        <p:sp>
          <p:nvSpPr>
            <p:cNvPr id="4" name="Rectangle 3"/>
            <p:cNvSpPr/>
            <p:nvPr userDrawn="1"/>
          </p:nvSpPr>
          <p:spPr>
            <a:xfrm>
              <a:off x="0" y="0"/>
              <a:ext cx="9144000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  <p:sp>
          <p:nvSpPr>
            <p:cNvPr id="5" name="Isosceles Triangle 4"/>
            <p:cNvSpPr/>
            <p:nvPr userDrawn="1"/>
          </p:nvSpPr>
          <p:spPr>
            <a:xfrm rot="10800000">
              <a:off x="4427984" y="1"/>
              <a:ext cx="288032" cy="248303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68799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404978"/>
            <a:ext cx="12192000" cy="369332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352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2762" y="826769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914400"/>
                </a:moveTo>
                <a:lnTo>
                  <a:pt x="0" y="0"/>
                </a:lnTo>
              </a:path>
            </a:pathLst>
          </a:custGeom>
          <a:ln w="19050">
            <a:solidFill>
              <a:srgbClr val="1CA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63014" y="2210180"/>
            <a:ext cx="3615054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Malgun Gothic Semilight"/>
                <a:cs typeface="Malgun Gothic Semi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57147" y="2408047"/>
            <a:ext cx="7752080" cy="2667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Malgun Gothic Semilight"/>
                <a:cs typeface="Malgun Gothic Semi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456" y="2661104"/>
            <a:ext cx="10161253" cy="656462"/>
          </a:xfrm>
        </p:spPr>
        <p:txBody>
          <a:bodyPr/>
          <a:lstStyle/>
          <a:p>
            <a:pPr algn="ctr"/>
            <a:r>
              <a:rPr lang="en-US" altLang="ko-KR" sz="2133" dirty="0">
                <a:solidFill>
                  <a:srgbClr val="527E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MONITORING &amp; EVALUASI  KETERBUKAAN INFORMASI BADAN PUBLIK</a:t>
            </a:r>
            <a:br>
              <a:rPr lang="en-US" altLang="ko-KR" sz="2133" dirty="0">
                <a:solidFill>
                  <a:srgbClr val="527E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2133" dirty="0">
                <a:solidFill>
                  <a:srgbClr val="527E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KOMISI INFORMASI PROVINSI JAWA TENGAH TAHUN 2023</a:t>
            </a:r>
            <a:endParaRPr lang="ko-KR" altLang="en-US" sz="2133" dirty="0">
              <a:solidFill>
                <a:srgbClr val="527E8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31F16ED-EE97-48A8-AF98-70782521D8AF}"/>
              </a:ext>
            </a:extLst>
          </p:cNvPr>
          <p:cNvSpPr txBox="1"/>
          <p:nvPr/>
        </p:nvSpPr>
        <p:spPr>
          <a:xfrm>
            <a:off x="1699178" y="6351418"/>
            <a:ext cx="2118016" cy="29745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kipjateng.jatengprov.go.id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2EA9A44-6EC3-428B-AC4F-DE82F54C0563}"/>
              </a:ext>
            </a:extLst>
          </p:cNvPr>
          <p:cNvSpPr txBox="1"/>
          <p:nvPr/>
        </p:nvSpPr>
        <p:spPr>
          <a:xfrm>
            <a:off x="4967748" y="6351418"/>
            <a:ext cx="1664366" cy="29745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@KIPROVJATENG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24B441A-B58B-477C-B9C7-7E88840E732C}"/>
              </a:ext>
            </a:extLst>
          </p:cNvPr>
          <p:cNvSpPr txBox="1"/>
          <p:nvPr/>
        </p:nvSpPr>
        <p:spPr>
          <a:xfrm>
            <a:off x="7755047" y="6351418"/>
            <a:ext cx="1040670" cy="29745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@kipjateng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215EBFA-15EB-4569-B552-55D0C1055246}"/>
              </a:ext>
            </a:extLst>
          </p:cNvPr>
          <p:cNvSpPr txBox="1"/>
          <p:nvPr/>
        </p:nvSpPr>
        <p:spPr>
          <a:xfrm>
            <a:off x="10033310" y="6351418"/>
            <a:ext cx="1362874" cy="29745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@KIprovJateng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711B2D02-5703-449F-A576-28D6388557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3239" y="6257027"/>
            <a:ext cx="576968" cy="559024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CA5D146-3740-4487-8F70-39FC34103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931" y="6249897"/>
            <a:ext cx="548832" cy="53176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0CCC798F-6175-403D-8ADC-43A72FAE2B0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56" y="6249897"/>
            <a:ext cx="548832" cy="53176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37EF3101-D57C-47BE-ABA2-9EC11269957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068" y="6273660"/>
            <a:ext cx="548832" cy="53176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93C7CE-4BD7-421E-966C-D5A0DF22B26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510" y="456256"/>
            <a:ext cx="920977" cy="824424"/>
          </a:xfrm>
          <a:prstGeom prst="rect">
            <a:avLst/>
          </a:prstGeom>
        </p:spPr>
      </p:pic>
      <p:sp>
        <p:nvSpPr>
          <p:cNvPr id="36" name="Title 3">
            <a:extLst>
              <a:ext uri="{FF2B5EF4-FFF2-40B4-BE49-F238E27FC236}">
                <a16:creationId xmlns:a16="http://schemas.microsoft.com/office/drawing/2014/main" id="{0CBE6535-AAD5-4867-9AF6-F191FB5B840D}"/>
              </a:ext>
            </a:extLst>
          </p:cNvPr>
          <p:cNvSpPr txBox="1">
            <a:spLocks/>
          </p:cNvSpPr>
          <p:nvPr/>
        </p:nvSpPr>
        <p:spPr bwMode="auto">
          <a:xfrm>
            <a:off x="4631206" y="1507327"/>
            <a:ext cx="3137881" cy="756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6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KOMISI INFORMASI</a:t>
            </a:r>
          </a:p>
          <a:p>
            <a:r>
              <a:rPr lang="en-US" sz="186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PROVINSI JAWA TENGAH</a:t>
            </a:r>
            <a:br>
              <a:rPr lang="en-US" sz="186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d-ID" sz="1867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67808" y="3621022"/>
            <a:ext cx="3072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1905000" y="4131062"/>
            <a:ext cx="9025000" cy="591667"/>
          </a:xfrm>
          <a:prstGeom prst="rect">
            <a:avLst/>
          </a:prstGeom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33" b="1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b="1" i="1" dirty="0" err="1">
                <a:solidFill>
                  <a:schemeClr val="accent5">
                    <a:lumMod val="75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Mewujudkan</a:t>
            </a:r>
            <a:r>
              <a:rPr lang="en-US" sz="2400" b="1" i="1" dirty="0">
                <a:solidFill>
                  <a:schemeClr val="accent5">
                    <a:lumMod val="75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 </a:t>
            </a:r>
            <a:r>
              <a:rPr lang="en-US" sz="2400" b="1" i="1" dirty="0" err="1">
                <a:solidFill>
                  <a:schemeClr val="accent5">
                    <a:lumMod val="75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Pelayanan</a:t>
            </a:r>
            <a:r>
              <a:rPr lang="en-US" sz="2400" b="1" i="1" dirty="0">
                <a:solidFill>
                  <a:schemeClr val="accent5">
                    <a:lumMod val="75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 </a:t>
            </a:r>
            <a:r>
              <a:rPr lang="en-US" sz="2400" b="1" i="1" dirty="0" err="1">
                <a:solidFill>
                  <a:schemeClr val="accent5">
                    <a:lumMod val="75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Informasi</a:t>
            </a:r>
            <a:r>
              <a:rPr lang="en-US" sz="2400" b="1" i="1" dirty="0">
                <a:solidFill>
                  <a:schemeClr val="accent5">
                    <a:lumMod val="75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 Publik yang </a:t>
            </a:r>
            <a:r>
              <a:rPr lang="en-US" sz="2400" b="1" i="1" dirty="0" err="1">
                <a:solidFill>
                  <a:schemeClr val="accent5">
                    <a:lumMod val="75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Inovatif</a:t>
            </a:r>
            <a:r>
              <a:rPr lang="id-ID" sz="2400" b="1" i="1" dirty="0">
                <a:solidFill>
                  <a:schemeClr val="accent5">
                    <a:lumMod val="75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  </a:t>
            </a:r>
            <a:r>
              <a:rPr lang="en-US" sz="2400" b="1" i="1" dirty="0">
                <a:solidFill>
                  <a:schemeClr val="accent5">
                    <a:lumMod val="75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dan </a:t>
            </a:r>
            <a:r>
              <a:rPr lang="en-US" sz="2400" b="1" i="1" dirty="0" err="1">
                <a:solidFill>
                  <a:schemeClr val="accent5">
                    <a:lumMod val="75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Inklusif</a:t>
            </a:r>
            <a:r>
              <a:rPr lang="id-ID" sz="2400" b="1" i="1" dirty="0">
                <a:solidFill>
                  <a:schemeClr val="accent5">
                    <a:lumMod val="75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 </a:t>
            </a:r>
          </a:p>
          <a:p>
            <a:pPr algn="ctr"/>
            <a:r>
              <a:rPr lang="id-ID" sz="2400" b="1" i="1" dirty="0">
                <a:solidFill>
                  <a:schemeClr val="accent5">
                    <a:lumMod val="75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untuk Pemerintahan Terbuka dan </a:t>
            </a:r>
            <a:r>
              <a:rPr lang="id-ID" sz="2400" b="1" i="1" dirty="0" err="1">
                <a:solidFill>
                  <a:schemeClr val="accent5">
                    <a:lumMod val="75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Akuntabel</a:t>
            </a:r>
            <a:r>
              <a:rPr lang="id-ID" sz="2400" b="1" i="1" dirty="0">
                <a:solidFill>
                  <a:schemeClr val="accent5">
                    <a:lumMod val="75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 </a:t>
            </a:r>
            <a:endParaRPr lang="en-US" sz="2400" b="1" i="1" dirty="0">
              <a:solidFill>
                <a:schemeClr val="accent5">
                  <a:lumMod val="75000"/>
                </a:schemeClr>
              </a:solidFill>
              <a:latin typeface="Calisto MT" panose="02040603050505030304" pitchFamily="18" charset="0"/>
              <a:cs typeface="Aharoni" panose="02010803020104030203" pitchFamily="2" charset="-79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E2719FD-5E5A-1617-1551-CA37427F058E}"/>
              </a:ext>
            </a:extLst>
          </p:cNvPr>
          <p:cNvSpPr txBox="1">
            <a:spLocks/>
          </p:cNvSpPr>
          <p:nvPr/>
        </p:nvSpPr>
        <p:spPr>
          <a:xfrm>
            <a:off x="1015371" y="5054914"/>
            <a:ext cx="10161253" cy="656462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defRPr sz="4800" b="1" i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id-ID" altLang="ko-KR" sz="2133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ERMY SRI ARDHYANTI</a:t>
            </a:r>
          </a:p>
          <a:p>
            <a:r>
              <a:rPr lang="id-ID" altLang="ko-KR" sz="2133" kern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Komisioner Bidang Kelembagaan</a:t>
            </a:r>
            <a:endParaRPr lang="ko-KR" altLang="en-US" sz="2133" kern="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1825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762" y="826769"/>
            <a:ext cx="0" cy="641350"/>
          </a:xfrm>
          <a:custGeom>
            <a:avLst/>
            <a:gdLst/>
            <a:ahLst/>
            <a:cxnLst/>
            <a:rect l="l" t="t" r="r" b="b"/>
            <a:pathLst>
              <a:path h="641350">
                <a:moveTo>
                  <a:pt x="0" y="0"/>
                </a:moveTo>
                <a:lnTo>
                  <a:pt x="0" y="640841"/>
                </a:lnTo>
              </a:path>
            </a:pathLst>
          </a:custGeom>
          <a:ln w="19050">
            <a:solidFill>
              <a:srgbClr val="1CAC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82111" y="752817"/>
            <a:ext cx="5855970" cy="389420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65759" y="1299987"/>
            <a:ext cx="5730240" cy="5467350"/>
            <a:chOff x="365759" y="1299987"/>
            <a:chExt cx="5730240" cy="546735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5759" y="1299987"/>
              <a:ext cx="5695950" cy="546735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3900" y="1467611"/>
              <a:ext cx="5372100" cy="5143500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4759197" y="1855723"/>
            <a:ext cx="9906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kep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u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t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u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,</a:t>
            </a:r>
            <a:endParaRPr sz="1600">
              <a:latin typeface="Malgun Gothic Semilight"/>
              <a:cs typeface="Malgun Gothic Semi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20514" y="2392172"/>
            <a:ext cx="11296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administrasi,</a:t>
            </a:r>
            <a:endParaRPr sz="1600">
              <a:latin typeface="Malgun Gothic Semilight"/>
              <a:cs typeface="Malgun Gothic Semi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96416" y="1513738"/>
            <a:ext cx="3319145" cy="139128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AutoNum type="alphaLcPeriod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Daftar</a:t>
            </a:r>
            <a:r>
              <a:rPr sz="1600" spc="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Informasi</a:t>
            </a:r>
            <a:r>
              <a:rPr sz="1600" spc="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Publik;</a:t>
            </a:r>
            <a:endParaRPr sz="1600">
              <a:latin typeface="Malgun Gothic Semilight"/>
              <a:cs typeface="Malgun Gothic Semilight"/>
            </a:endParaRPr>
          </a:p>
          <a:p>
            <a:pPr marL="355600" marR="5080" indent="-342900">
              <a:lnSpc>
                <a:spcPct val="100000"/>
              </a:lnSpc>
              <a:spcBef>
                <a:spcPts val="380"/>
              </a:spcBef>
              <a:buAutoNum type="alphaLcPeriod"/>
              <a:tabLst>
                <a:tab pos="354965" algn="l"/>
                <a:tab pos="355600" algn="l"/>
                <a:tab pos="1408430" algn="l"/>
                <a:tab pos="232918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Informasi	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tentang	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peraturan,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dan/atau</a:t>
            </a:r>
            <a:r>
              <a:rPr sz="1600" spc="4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kebijakan</a:t>
            </a:r>
            <a:r>
              <a:rPr sz="1600" spc="3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Badan</a:t>
            </a:r>
            <a:r>
              <a:rPr sz="1600" spc="2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Publik;</a:t>
            </a:r>
            <a:endParaRPr sz="1600">
              <a:latin typeface="Malgun Gothic Semilight"/>
              <a:cs typeface="Malgun Gothic Semilight"/>
            </a:endParaRPr>
          </a:p>
          <a:p>
            <a:pPr marL="355600" marR="154305" indent="-342900">
              <a:lnSpc>
                <a:spcPct val="100000"/>
              </a:lnSpc>
              <a:spcBef>
                <a:spcPts val="385"/>
              </a:spcBef>
              <a:buAutoNum type="alphaLcPeriod"/>
              <a:tabLst>
                <a:tab pos="354965" algn="l"/>
                <a:tab pos="355600" algn="l"/>
                <a:tab pos="1355090" algn="l"/>
                <a:tab pos="2222500" algn="l"/>
              </a:tabLst>
            </a:pP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</a:t>
            </a:r>
            <a:r>
              <a:rPr sz="1600" spc="-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f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or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m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	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t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ta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ng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	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o</a:t>
            </a:r>
            <a:r>
              <a:rPr sz="1600" spc="-3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r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ga</a:t>
            </a:r>
            <a:r>
              <a:rPr sz="1600" spc="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is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,  kepegawaian,</a:t>
            </a:r>
            <a:r>
              <a:rPr sz="1600" spc="2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dan</a:t>
            </a:r>
            <a:r>
              <a:rPr sz="1600" spc="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keuangan;</a:t>
            </a:r>
            <a:endParaRPr sz="1600">
              <a:latin typeface="Malgun Gothic Semilight"/>
              <a:cs typeface="Malgun Gothic Semi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96416" y="2928315"/>
            <a:ext cx="4455160" cy="3147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95"/>
              </a:spcBef>
              <a:buAutoNum type="alphaLcPeriod" startAt="4"/>
              <a:tabLst>
                <a:tab pos="35560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surat-surat</a:t>
            </a:r>
            <a:r>
              <a:rPr sz="1600" spc="65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perjanjian</a:t>
            </a:r>
            <a:r>
              <a:rPr sz="1600" spc="64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dengan</a:t>
            </a:r>
            <a:r>
              <a:rPr sz="1600" spc="64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pihak</a:t>
            </a:r>
            <a:r>
              <a:rPr sz="1600" spc="65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ketiga</a:t>
            </a:r>
            <a:endParaRPr sz="1600">
              <a:latin typeface="Malgun Gothic Semilight"/>
              <a:cs typeface="Malgun Gothic Semilight"/>
            </a:endParaRPr>
          </a:p>
          <a:p>
            <a:pPr marL="355600" algn="just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berikut</a:t>
            </a:r>
            <a:r>
              <a:rPr sz="1600" spc="-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dokumen</a:t>
            </a:r>
            <a:r>
              <a:rPr sz="1600" spc="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pendukungnya;</a:t>
            </a:r>
            <a:endParaRPr sz="1600">
              <a:latin typeface="Malgun Gothic Semilight"/>
              <a:cs typeface="Malgun Gothic Semilight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384"/>
              </a:spcBef>
              <a:buAutoNum type="alphaLcPeriod" startAt="5"/>
              <a:tabLst>
                <a:tab pos="35560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surat menyurat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pimpinan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atau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pejabat Badan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Publik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dalam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rangka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pelaksanaan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tugas,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fungsi,</a:t>
            </a:r>
            <a:r>
              <a:rPr sz="1600" spc="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dan</a:t>
            </a:r>
            <a:r>
              <a:rPr sz="1600" spc="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wewenangnya;</a:t>
            </a:r>
            <a:endParaRPr sz="1600">
              <a:latin typeface="Malgun Gothic Semilight"/>
              <a:cs typeface="Malgun Gothic Semilight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380"/>
              </a:spcBef>
              <a:buAutoNum type="alphaLcPeriod" startAt="5"/>
              <a:tabLst>
                <a:tab pos="35560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persyaratan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perizinan,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izin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yang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diterbitkan </a:t>
            </a:r>
            <a:r>
              <a:rPr sz="1600" spc="-434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dan/atau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dikeluarkan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berikut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dokumen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pendukungnya,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dan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laporan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penaatan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izin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yang</a:t>
            </a:r>
            <a:r>
              <a:rPr sz="1600" spc="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diberikan;</a:t>
            </a:r>
            <a:endParaRPr sz="1600">
              <a:latin typeface="Malgun Gothic Semilight"/>
              <a:cs typeface="Malgun Gothic Semilight"/>
            </a:endParaRPr>
          </a:p>
          <a:p>
            <a:pPr marL="355600" indent="-342900" algn="just">
              <a:lnSpc>
                <a:spcPct val="100000"/>
              </a:lnSpc>
              <a:spcBef>
                <a:spcPts val="390"/>
              </a:spcBef>
              <a:buAutoNum type="alphaLcPeriod" startAt="5"/>
              <a:tabLst>
                <a:tab pos="35560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data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perbendaharaan</a:t>
            </a:r>
            <a:r>
              <a:rPr sz="1600" spc="2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atau</a:t>
            </a:r>
            <a:r>
              <a:rPr sz="1600" spc="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inventaris;</a:t>
            </a:r>
            <a:endParaRPr sz="1600">
              <a:latin typeface="Malgun Gothic Semilight"/>
              <a:cs typeface="Malgun Gothic Semilight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384"/>
              </a:spcBef>
              <a:buAutoNum type="alphaLcPeriod" startAt="5"/>
              <a:tabLst>
                <a:tab pos="35560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rencana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strategis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dan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rencana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kerja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Badan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Publik</a:t>
            </a:r>
            <a:endParaRPr sz="1600">
              <a:latin typeface="Malgun Gothic Semilight"/>
              <a:cs typeface="Malgun Gothic Semilight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922264" y="1252707"/>
            <a:ext cx="5788660" cy="5605780"/>
            <a:chOff x="5922264" y="1252707"/>
            <a:chExt cx="5788660" cy="5605780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66460" y="1299949"/>
              <a:ext cx="5709666" cy="548563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922264" y="1252707"/>
              <a:ext cx="5784342" cy="560528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24600" y="1467611"/>
              <a:ext cx="5385815" cy="5161788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6404228" y="1493266"/>
            <a:ext cx="5227955" cy="51955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I.</a:t>
            </a:r>
            <a:r>
              <a:rPr sz="1600" spc="75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agenda</a:t>
            </a:r>
            <a:r>
              <a:rPr sz="1600" spc="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kerja</a:t>
            </a:r>
            <a:r>
              <a:rPr sz="1600" spc="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pimpinan</a:t>
            </a:r>
            <a:r>
              <a:rPr sz="1600" spc="3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satuan</a:t>
            </a:r>
            <a:r>
              <a:rPr sz="1600" spc="2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kerja;</a:t>
            </a:r>
            <a:endParaRPr sz="1600">
              <a:latin typeface="Malgun Gothic Semilight"/>
              <a:cs typeface="Malgun Gothic Semilight"/>
            </a:endParaRPr>
          </a:p>
          <a:p>
            <a:pPr marL="413384" marR="6985" indent="-401320" algn="just">
              <a:lnSpc>
                <a:spcPct val="103800"/>
              </a:lnSpc>
              <a:spcBef>
                <a:spcPts val="10"/>
              </a:spcBef>
              <a:buClr>
                <a:srgbClr val="FFFFFF"/>
              </a:buClr>
              <a:buFont typeface="Malgun Gothic Semilight"/>
              <a:buAutoNum type="alphaLcPeriod" startAt="10"/>
              <a:tabLst>
                <a:tab pos="558800" algn="l"/>
              </a:tabLst>
            </a:pPr>
            <a:r>
              <a:rPr dirty="0"/>
              <a:t>	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Informasi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mengenai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kegiatan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pelayanan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Informasi </a:t>
            </a:r>
            <a:r>
              <a:rPr sz="1600" spc="-434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Publik;</a:t>
            </a:r>
            <a:endParaRPr sz="1600">
              <a:latin typeface="Malgun Gothic Semilight"/>
              <a:cs typeface="Malgun Gothic Semilight"/>
            </a:endParaRPr>
          </a:p>
          <a:p>
            <a:pPr marL="413384" marR="5080" indent="-401320" algn="just">
              <a:lnSpc>
                <a:spcPct val="104099"/>
              </a:lnSpc>
              <a:spcBef>
                <a:spcPts val="5"/>
              </a:spcBef>
              <a:buAutoNum type="alphaLcPeriod" startAt="10"/>
              <a:tabLst>
                <a:tab pos="41402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jumlah,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jenis,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dan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gambaran</a:t>
            </a:r>
            <a:r>
              <a:rPr sz="1600" spc="44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umum</a:t>
            </a:r>
            <a:r>
              <a:rPr sz="1600" spc="44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pelanggaran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yang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ditemukan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dalam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pengawasan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internal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serta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laporan</a:t>
            </a:r>
            <a:r>
              <a:rPr sz="1600" spc="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penindakannya;</a:t>
            </a:r>
            <a:endParaRPr sz="1600">
              <a:latin typeface="Malgun Gothic Semilight"/>
              <a:cs typeface="Malgun Gothic Semilight"/>
            </a:endParaRPr>
          </a:p>
          <a:p>
            <a:pPr marL="413384" marR="5080" indent="-401320" algn="just">
              <a:lnSpc>
                <a:spcPct val="104099"/>
              </a:lnSpc>
              <a:spcBef>
                <a:spcPts val="10"/>
              </a:spcBef>
              <a:buAutoNum type="alphaLcPeriod" startAt="10"/>
              <a:tabLst>
                <a:tab pos="41402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Jumlah,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jenis,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dan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gambaran</a:t>
            </a:r>
            <a:r>
              <a:rPr sz="1600" spc="44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umum</a:t>
            </a:r>
            <a:r>
              <a:rPr sz="1600" spc="44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pelanggaran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yang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dilaporkan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oleh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masyarakat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serta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laporan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penindakannya;</a:t>
            </a:r>
            <a:endParaRPr sz="1600">
              <a:latin typeface="Malgun Gothic Semilight"/>
              <a:cs typeface="Malgun Gothic Semilight"/>
            </a:endParaRPr>
          </a:p>
          <a:p>
            <a:pPr marL="403860" indent="-391795" algn="just">
              <a:lnSpc>
                <a:spcPct val="100000"/>
              </a:lnSpc>
              <a:spcBef>
                <a:spcPts val="85"/>
              </a:spcBef>
              <a:buAutoNum type="alphaLcPeriod" startAt="10"/>
              <a:tabLst>
                <a:tab pos="404495" algn="l"/>
              </a:tabLst>
            </a:pP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Daftar</a:t>
            </a:r>
            <a:r>
              <a:rPr sz="1600" spc="3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serta</a:t>
            </a:r>
            <a:r>
              <a:rPr sz="1600" spc="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hasil-hasil</a:t>
            </a:r>
            <a:r>
              <a:rPr sz="1600" spc="3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penelitian</a:t>
            </a:r>
            <a:r>
              <a:rPr sz="1600" spc="3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yang</a:t>
            </a:r>
            <a:r>
              <a:rPr sz="1600" spc="2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dilakukan;</a:t>
            </a:r>
            <a:endParaRPr sz="1600">
              <a:latin typeface="Malgun Gothic Semilight"/>
              <a:cs typeface="Malgun Gothic Semilight"/>
            </a:endParaRPr>
          </a:p>
          <a:p>
            <a:pPr marL="448309" indent="-436245" algn="just">
              <a:lnSpc>
                <a:spcPct val="100000"/>
              </a:lnSpc>
              <a:spcBef>
                <a:spcPts val="80"/>
              </a:spcBef>
              <a:buAutoNum type="alphaLcPeriod" startAt="10"/>
              <a:tabLst>
                <a:tab pos="448945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Peraturan</a:t>
            </a:r>
            <a:r>
              <a:rPr sz="1600" spc="9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perundang-undangan</a:t>
            </a:r>
            <a:r>
              <a:rPr sz="1600" spc="1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yang</a:t>
            </a:r>
            <a:r>
              <a:rPr sz="1600" spc="9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telah</a:t>
            </a:r>
            <a:r>
              <a:rPr sz="1600" spc="9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disahkan</a:t>
            </a:r>
            <a:endParaRPr sz="1600">
              <a:latin typeface="Malgun Gothic Semilight"/>
              <a:cs typeface="Malgun Gothic Semilight"/>
            </a:endParaRPr>
          </a:p>
          <a:p>
            <a:pPr marL="413384" algn="just">
              <a:lnSpc>
                <a:spcPct val="100000"/>
              </a:lnSpc>
              <a:spcBef>
                <a:spcPts val="75"/>
              </a:spcBef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beserta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kajian</a:t>
            </a:r>
            <a:r>
              <a:rPr sz="1600" spc="2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akademiknya;</a:t>
            </a:r>
            <a:endParaRPr sz="1600">
              <a:latin typeface="Malgun Gothic Semilight"/>
              <a:cs typeface="Malgun Gothic Semilight"/>
            </a:endParaRPr>
          </a:p>
          <a:p>
            <a:pPr marL="413384" marR="5715" indent="-401320">
              <a:lnSpc>
                <a:spcPct val="104400"/>
              </a:lnSpc>
              <a:buAutoNum type="alphaLcPeriod" startAt="15"/>
              <a:tabLst>
                <a:tab pos="413384" algn="l"/>
                <a:tab pos="41402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Informasi</a:t>
            </a:r>
            <a:r>
              <a:rPr sz="1600" spc="4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dan</a:t>
            </a:r>
            <a:r>
              <a:rPr sz="1600" spc="5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kebijakan</a:t>
            </a:r>
            <a:r>
              <a:rPr sz="1600" spc="4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yang</a:t>
            </a:r>
            <a:r>
              <a:rPr sz="1600" spc="5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disampaikan</a:t>
            </a:r>
            <a:r>
              <a:rPr sz="1600" spc="6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pejabat </a:t>
            </a:r>
            <a:r>
              <a:rPr sz="1600" spc="-434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publik</a:t>
            </a:r>
            <a:r>
              <a:rPr sz="1600" spc="2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dalam</a:t>
            </a:r>
            <a:r>
              <a:rPr sz="1600" spc="3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pertemuan</a:t>
            </a:r>
            <a:r>
              <a:rPr sz="1600" spc="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yang</a:t>
            </a:r>
            <a:r>
              <a:rPr sz="1600" spc="2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terbuka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untuk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umum;</a:t>
            </a:r>
            <a:endParaRPr sz="1600">
              <a:latin typeface="Malgun Gothic Semilight"/>
              <a:cs typeface="Malgun Gothic Semilight"/>
            </a:endParaRPr>
          </a:p>
          <a:p>
            <a:pPr marL="413384" marR="5080" indent="-401320">
              <a:lnSpc>
                <a:spcPts val="2000"/>
              </a:lnSpc>
              <a:spcBef>
                <a:spcPts val="75"/>
              </a:spcBef>
              <a:buAutoNum type="alphaLcPeriod" startAt="15"/>
              <a:tabLst>
                <a:tab pos="413384" algn="l"/>
                <a:tab pos="414020" algn="l"/>
                <a:tab pos="1385570" algn="l"/>
                <a:tab pos="1969770" algn="l"/>
                <a:tab pos="2577465" algn="l"/>
                <a:tab pos="3667125" algn="l"/>
                <a:tab pos="4153535" algn="l"/>
              </a:tabLst>
            </a:pP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</a:t>
            </a:r>
            <a:r>
              <a:rPr sz="1600" spc="-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f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or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m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	y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an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g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	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wajib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	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di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k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	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	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u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m</a:t>
            </a:r>
            <a:r>
              <a:rPr sz="1600" spc="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u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m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k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 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secara</a:t>
            </a:r>
            <a:r>
              <a:rPr sz="1600" spc="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berkala;</a:t>
            </a:r>
            <a:endParaRPr sz="1600">
              <a:latin typeface="Malgun Gothic Semilight"/>
              <a:cs typeface="Malgun Gothic Semilight"/>
            </a:endParaRPr>
          </a:p>
          <a:p>
            <a:pPr marL="413384" indent="-401320">
              <a:lnSpc>
                <a:spcPct val="100000"/>
              </a:lnSpc>
              <a:spcBef>
                <a:spcPts val="5"/>
              </a:spcBef>
              <a:buAutoNum type="alphaLcPeriod" startAt="15"/>
              <a:tabLst>
                <a:tab pos="413384" algn="l"/>
                <a:tab pos="41402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Informasi</a:t>
            </a:r>
            <a:r>
              <a:rPr sz="1600" spc="36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Publik</a:t>
            </a:r>
            <a:r>
              <a:rPr sz="1600" spc="37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lain</a:t>
            </a:r>
            <a:r>
              <a:rPr sz="1600" spc="37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yang</a:t>
            </a:r>
            <a:r>
              <a:rPr sz="1600" spc="37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telah</a:t>
            </a:r>
            <a:r>
              <a:rPr sz="1600" spc="37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dinyatakan</a:t>
            </a:r>
            <a:r>
              <a:rPr sz="1600" spc="38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terbuka</a:t>
            </a:r>
            <a:endParaRPr sz="1600">
              <a:latin typeface="Malgun Gothic Semilight"/>
              <a:cs typeface="Malgun Gothic Semilight"/>
            </a:endParaRPr>
          </a:p>
          <a:p>
            <a:pPr marL="413384">
              <a:lnSpc>
                <a:spcPct val="100000"/>
              </a:lnSpc>
              <a:spcBef>
                <a:spcPts val="75"/>
              </a:spcBef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bagi</a:t>
            </a:r>
            <a:r>
              <a:rPr sz="1600" spc="38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masyarakat</a:t>
            </a:r>
            <a:r>
              <a:rPr sz="1600" spc="39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berdasarkan</a:t>
            </a:r>
            <a:r>
              <a:rPr sz="1600" spc="38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mekanisme</a:t>
            </a:r>
            <a:r>
              <a:rPr sz="1600" spc="39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keberatan</a:t>
            </a:r>
            <a:endParaRPr sz="1600">
              <a:latin typeface="Malgun Gothic Semilight"/>
              <a:cs typeface="Malgun Gothic Semilight"/>
            </a:endParaRPr>
          </a:p>
          <a:p>
            <a:pPr marL="413384">
              <a:lnSpc>
                <a:spcPct val="100000"/>
              </a:lnSpc>
              <a:spcBef>
                <a:spcPts val="85"/>
              </a:spcBef>
            </a:pP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dan/atau</a:t>
            </a:r>
            <a:r>
              <a:rPr sz="1600" spc="3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penyelesaian</a:t>
            </a:r>
            <a:r>
              <a:rPr sz="1600" spc="2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sengketa;</a:t>
            </a:r>
            <a:r>
              <a:rPr sz="1600" spc="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dan</a:t>
            </a:r>
            <a:endParaRPr sz="1600">
              <a:latin typeface="Malgun Gothic Semilight"/>
              <a:cs typeface="Malgun Gothic Semilight"/>
            </a:endParaRPr>
          </a:p>
          <a:p>
            <a:pPr marL="413384" indent="-401320">
              <a:lnSpc>
                <a:spcPts val="1710"/>
              </a:lnSpc>
              <a:spcBef>
                <a:spcPts val="85"/>
              </a:spcBef>
              <a:buAutoNum type="alphaLcPeriod" startAt="18"/>
              <a:tabLst>
                <a:tab pos="413384" algn="l"/>
                <a:tab pos="41402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Informasi</a:t>
            </a:r>
            <a:r>
              <a:rPr sz="1600" spc="2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tentang</a:t>
            </a:r>
            <a:r>
              <a:rPr sz="16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standar</a:t>
            </a:r>
            <a:r>
              <a:rPr sz="1600" spc="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pengumuman</a:t>
            </a:r>
            <a:r>
              <a:rPr sz="1600" spc="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Informasi.</a:t>
            </a:r>
            <a:endParaRPr sz="1600">
              <a:latin typeface="Malgun Gothic Semilight"/>
              <a:cs typeface="Malgun Gothic Semilight"/>
            </a:endParaRPr>
          </a:p>
          <a:p>
            <a:pPr marR="601980" algn="r">
              <a:lnSpc>
                <a:spcPts val="990"/>
              </a:lnSpc>
            </a:pPr>
            <a:r>
              <a:rPr sz="1000" spc="-170" dirty="0">
                <a:solidFill>
                  <a:srgbClr val="0D0D0D"/>
                </a:solidFill>
                <a:latin typeface="Trebuchet MS"/>
                <a:cs typeface="Trebuchet MS"/>
              </a:rPr>
              <a:t>11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08BA8DB4-78E9-4277-9F63-7B0EB80072D6}"/>
              </a:ext>
            </a:extLst>
          </p:cNvPr>
          <p:cNvSpPr/>
          <p:nvPr/>
        </p:nvSpPr>
        <p:spPr>
          <a:xfrm>
            <a:off x="0" y="6272457"/>
            <a:ext cx="12192000" cy="598943"/>
          </a:xfrm>
          <a:prstGeom prst="rect">
            <a:avLst/>
          </a:prstGeom>
          <a:solidFill>
            <a:srgbClr val="FF0000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24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30E7B4D8-E3E2-4534-865B-9263C411A502}"/>
              </a:ext>
            </a:extLst>
          </p:cNvPr>
          <p:cNvSpPr txBox="1"/>
          <p:nvPr/>
        </p:nvSpPr>
        <p:spPr>
          <a:xfrm>
            <a:off x="1699178" y="6392227"/>
            <a:ext cx="2118016" cy="29745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kipjateng.jatengprov.go.id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178D0B8-B615-47F0-A6DC-E00288F0AE82}"/>
              </a:ext>
            </a:extLst>
          </p:cNvPr>
          <p:cNvSpPr txBox="1"/>
          <p:nvPr/>
        </p:nvSpPr>
        <p:spPr>
          <a:xfrm>
            <a:off x="4967748" y="6392227"/>
            <a:ext cx="1664366" cy="29745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@KIPROVJATENG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99309E9-039F-4E33-BEE3-E7977DA08F97}"/>
              </a:ext>
            </a:extLst>
          </p:cNvPr>
          <p:cNvSpPr txBox="1"/>
          <p:nvPr/>
        </p:nvSpPr>
        <p:spPr>
          <a:xfrm>
            <a:off x="7755047" y="6392227"/>
            <a:ext cx="1040670" cy="29745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sz="13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kipjateng</a:t>
            </a:r>
            <a:endParaRPr lang="en-US" sz="13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0" name="Picture 109">
            <a:extLst>
              <a:ext uri="{FF2B5EF4-FFF2-40B4-BE49-F238E27FC236}">
                <a16:creationId xmlns:a16="http://schemas.microsoft.com/office/drawing/2014/main" id="{E3BF3C91-183F-4745-B4BE-73F974BB57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164" y="6287284"/>
            <a:ext cx="559043" cy="541656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B7B0130C-C016-406F-A7DA-202AE1101D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931" y="6290707"/>
            <a:ext cx="548832" cy="531763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9EEA6ACA-6C38-4553-BC81-B71DD09FD7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56" y="6290707"/>
            <a:ext cx="548832" cy="531763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1E758EE5-40B8-4D94-B35E-60939C1DE7F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068" y="6295856"/>
            <a:ext cx="548832" cy="531763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1E2B54F7-2A45-4530-821A-6A837BAA525F}"/>
              </a:ext>
            </a:extLst>
          </p:cNvPr>
          <p:cNvSpPr txBox="1"/>
          <p:nvPr/>
        </p:nvSpPr>
        <p:spPr>
          <a:xfrm>
            <a:off x="10033310" y="6392227"/>
            <a:ext cx="1362874" cy="29745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sz="13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KIprovJateng</a:t>
            </a:r>
            <a:endParaRPr lang="en-US" sz="13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 8">
            <a:extLst>
              <a:ext uri="{FF2B5EF4-FFF2-40B4-BE49-F238E27FC236}">
                <a16:creationId xmlns:a16="http://schemas.microsoft.com/office/drawing/2014/main" id="{D8975E28-3383-43DA-A387-C535BAA4A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012707"/>
              </p:ext>
            </p:extLst>
          </p:nvPr>
        </p:nvGraphicFramePr>
        <p:xfrm>
          <a:off x="838200" y="914401"/>
          <a:ext cx="10557985" cy="5110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7730">
                  <a:extLst>
                    <a:ext uri="{9D8B030D-6E8A-4147-A177-3AD203B41FA5}">
                      <a16:colId xmlns:a16="http://schemas.microsoft.com/office/drawing/2014/main" val="2046405655"/>
                    </a:ext>
                  </a:extLst>
                </a:gridCol>
                <a:gridCol w="4174640">
                  <a:extLst>
                    <a:ext uri="{9D8B030D-6E8A-4147-A177-3AD203B41FA5}">
                      <a16:colId xmlns:a16="http://schemas.microsoft.com/office/drawing/2014/main" val="158746445"/>
                    </a:ext>
                  </a:extLst>
                </a:gridCol>
                <a:gridCol w="2965615">
                  <a:extLst>
                    <a:ext uri="{9D8B030D-6E8A-4147-A177-3AD203B41FA5}">
                      <a16:colId xmlns:a16="http://schemas.microsoft.com/office/drawing/2014/main" val="3955215936"/>
                    </a:ext>
                  </a:extLst>
                </a:gridCol>
              </a:tblGrid>
              <a:tr h="44187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Tahapan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Aspek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Penilaian</a:t>
                      </a:r>
                      <a:endParaRPr lang="en-US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Keterangan</a:t>
                      </a:r>
                      <a:endParaRPr lang="en-US" sz="24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611944863"/>
                  </a:ext>
                </a:extLst>
              </a:tr>
              <a:tr h="707695">
                <a:tc>
                  <a:txBody>
                    <a:bodyPr/>
                    <a:lstStyle/>
                    <a:p>
                      <a:r>
                        <a:rPr lang="en-US" sz="1600" dirty="0" err="1"/>
                        <a:t>Tahap</a:t>
                      </a:r>
                      <a:r>
                        <a:rPr lang="en-US" sz="1600" dirty="0"/>
                        <a:t> 1 Monitoring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Terhadap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ketersediaan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Informasi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Wajib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Berkala</a:t>
                      </a:r>
                      <a:r>
                        <a:rPr lang="en-US" sz="1600" dirty="0"/>
                        <a:t> pada Website dan </a:t>
                      </a:r>
                      <a:r>
                        <a:rPr lang="en-US" sz="1600" dirty="0" err="1"/>
                        <a:t>Medsos</a:t>
                      </a:r>
                      <a:r>
                        <a:rPr lang="en-US" sz="1600" dirty="0"/>
                        <a:t> Badan Publik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id-ID" sz="1600" dirty="0"/>
                        <a:t>Dengan bobot penilaian Tahap I (</a:t>
                      </a:r>
                      <a:r>
                        <a:rPr lang="id-ID" sz="1600" dirty="0" err="1"/>
                        <a:t>Website</a:t>
                      </a:r>
                      <a:r>
                        <a:rPr lang="id-ID" sz="1600" dirty="0"/>
                        <a:t> 80% dan </a:t>
                      </a:r>
                      <a:r>
                        <a:rPr lang="id-ID" sz="1600" dirty="0" err="1"/>
                        <a:t>Medsos</a:t>
                      </a:r>
                      <a:r>
                        <a:rPr lang="id-ID" sz="1600" dirty="0"/>
                        <a:t> 20%)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779675272"/>
                  </a:ext>
                </a:extLst>
              </a:tr>
              <a:tr h="1077071">
                <a:tc>
                  <a:txBody>
                    <a:bodyPr/>
                    <a:lstStyle/>
                    <a:p>
                      <a:r>
                        <a:rPr lang="en-US" sz="1600" dirty="0" err="1"/>
                        <a:t>Tahap</a:t>
                      </a:r>
                      <a:r>
                        <a:rPr lang="en-US" sz="1600" dirty="0"/>
                        <a:t> 2 SAQ (Self </a:t>
                      </a:r>
                      <a:r>
                        <a:rPr lang="en-US" sz="1600" dirty="0" err="1"/>
                        <a:t>Assesment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Questionaire</a:t>
                      </a:r>
                      <a:r>
                        <a:rPr lang="en-US" sz="1600" dirty="0"/>
                        <a:t>) </a:t>
                      </a:r>
                      <a:r>
                        <a:rPr lang="en-US" sz="1600" dirty="0" err="1"/>
                        <a:t>dengan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aplikasi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Sarana </a:t>
                      </a:r>
                      <a:r>
                        <a:rPr lang="en-US" sz="1600" dirty="0" err="1"/>
                        <a:t>Prasarana</a:t>
                      </a:r>
                      <a:endParaRPr lang="en-US" sz="1600" dirty="0"/>
                    </a:p>
                    <a:p>
                      <a:r>
                        <a:rPr lang="en-US" sz="1600" dirty="0" err="1"/>
                        <a:t>Komitmen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Organisasi</a:t>
                      </a:r>
                      <a:endParaRPr lang="en-US" sz="1600" dirty="0"/>
                    </a:p>
                    <a:p>
                      <a:r>
                        <a:rPr lang="en-US" sz="1600" dirty="0" err="1"/>
                        <a:t>Kualitas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Informasi</a:t>
                      </a:r>
                      <a:endParaRPr lang="en-US" sz="1600" dirty="0"/>
                    </a:p>
                    <a:p>
                      <a:r>
                        <a:rPr lang="en-US" sz="1600" dirty="0" err="1"/>
                        <a:t>Digitalisasi</a:t>
                      </a:r>
                      <a:endParaRPr lang="en-US" sz="1600" dirty="0"/>
                    </a:p>
                    <a:p>
                      <a:r>
                        <a:rPr lang="en-US" sz="1600" dirty="0" err="1"/>
                        <a:t>Pengadaan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Barang</a:t>
                      </a:r>
                      <a:r>
                        <a:rPr lang="en-US" sz="1600" dirty="0"/>
                        <a:t> dan Jasa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851213986"/>
                  </a:ext>
                </a:extLst>
              </a:tr>
              <a:tr h="1153843">
                <a:tc>
                  <a:txBody>
                    <a:bodyPr/>
                    <a:lstStyle/>
                    <a:p>
                      <a:r>
                        <a:rPr lang="en-US" sz="1600" dirty="0" err="1"/>
                        <a:t>Tahap</a:t>
                      </a:r>
                      <a:r>
                        <a:rPr lang="en-US" sz="1600" dirty="0"/>
                        <a:t> 3 </a:t>
                      </a:r>
                      <a:r>
                        <a:rPr lang="en-US" sz="1600" dirty="0" err="1"/>
                        <a:t>Visitasi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Melakukan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presentasi</a:t>
                      </a:r>
                      <a:r>
                        <a:rPr lang="en-US" sz="1600" dirty="0"/>
                        <a:t> dan </a:t>
                      </a:r>
                      <a:r>
                        <a:rPr lang="en-US" sz="1600" dirty="0" err="1"/>
                        <a:t>verifikasi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dokumen</a:t>
                      </a:r>
                      <a:r>
                        <a:rPr lang="en-US" sz="1600" dirty="0"/>
                        <a:t> dan </a:t>
                      </a:r>
                      <a:r>
                        <a:rPr lang="en-US" sz="1600" dirty="0" err="1"/>
                        <a:t>aspek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fisik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dari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pengisian</a:t>
                      </a:r>
                      <a:r>
                        <a:rPr lang="en-US" sz="1600" dirty="0"/>
                        <a:t> SAQ 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Badan </a:t>
                      </a:r>
                      <a:r>
                        <a:rPr lang="en-US" sz="1600" dirty="0" err="1"/>
                        <a:t>publik</a:t>
                      </a:r>
                      <a:r>
                        <a:rPr lang="en-US" sz="1600" dirty="0"/>
                        <a:t> yang </a:t>
                      </a:r>
                      <a:r>
                        <a:rPr lang="en-US" sz="1600" dirty="0" err="1"/>
                        <a:t>memenuhi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syarat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akan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divisitasi</a:t>
                      </a:r>
                      <a:r>
                        <a:rPr lang="en-US" sz="1600" dirty="0"/>
                        <a:t> oleh </a:t>
                      </a:r>
                      <a:r>
                        <a:rPr lang="en-US" sz="1600" dirty="0" err="1"/>
                        <a:t>tim</a:t>
                      </a:r>
                      <a:r>
                        <a:rPr lang="en-US" sz="1600" dirty="0"/>
                        <a:t> KI </a:t>
                      </a:r>
                      <a:r>
                        <a:rPr lang="en-US" sz="1600" dirty="0" err="1"/>
                        <a:t>Jateng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869104037"/>
                  </a:ext>
                </a:extLst>
              </a:tr>
              <a:tr h="1420114">
                <a:tc>
                  <a:txBody>
                    <a:bodyPr/>
                    <a:lstStyle/>
                    <a:p>
                      <a:r>
                        <a:rPr lang="en-US" sz="1600" dirty="0" err="1"/>
                        <a:t>Tahap</a:t>
                      </a:r>
                      <a:r>
                        <a:rPr lang="en-US" sz="1600" dirty="0"/>
                        <a:t> 4 Uji Publik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Inovasi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komitmen</a:t>
                      </a:r>
                      <a:r>
                        <a:rPr lang="en-US" sz="1600" dirty="0"/>
                        <a:t> dan </a:t>
                      </a:r>
                      <a:r>
                        <a:rPr lang="en-US" sz="1600" dirty="0" err="1"/>
                        <a:t>keberlanjutan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Oleh </a:t>
                      </a:r>
                      <a:r>
                        <a:rPr lang="en-US" sz="1600" dirty="0" err="1"/>
                        <a:t>Pimpinan</a:t>
                      </a:r>
                      <a:r>
                        <a:rPr lang="en-US" sz="1600" dirty="0"/>
                        <a:t> Badan Publik</a:t>
                      </a:r>
                      <a:r>
                        <a:rPr lang="id-ID" sz="1600" dirty="0"/>
                        <a:t>, dinilai oleh panelis dari KI, akademisi, tokoh masyarakat, LSM, </a:t>
                      </a:r>
                      <a:r>
                        <a:rPr lang="id-ID" sz="1600" dirty="0" err="1"/>
                        <a:t>dll</a:t>
                      </a:r>
                      <a:endParaRPr lang="en-US" sz="1600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68019794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3F1BE13-2EA9-4776-AC14-B4E946C33385}"/>
              </a:ext>
            </a:extLst>
          </p:cNvPr>
          <p:cNvSpPr txBox="1"/>
          <p:nvPr/>
        </p:nvSpPr>
        <p:spPr>
          <a:xfrm>
            <a:off x="2639616" y="192900"/>
            <a:ext cx="69127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ASPEK PENILAIAN MONEV SERENTAK 2023</a:t>
            </a:r>
          </a:p>
        </p:txBody>
      </p:sp>
    </p:spTree>
    <p:extLst>
      <p:ext uri="{BB962C8B-B14F-4D97-AF65-F5344CB8AC3E}">
        <p14:creationId xmlns:p14="http://schemas.microsoft.com/office/powerpoint/2010/main" val="1442582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968121"/>
            <a:ext cx="941242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0" dirty="0">
                <a:solidFill>
                  <a:schemeClr val="accent2">
                    <a:lumMod val="60000"/>
                    <a:lumOff val="40000"/>
                  </a:schemeClr>
                </a:solidFill>
                <a:latin typeface="Trebuchet MS"/>
                <a:cs typeface="Trebuchet MS"/>
              </a:rPr>
              <a:t>MONEV DAN PEMERINGKATAN BADAN PUBLIK 2023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8892" y="2270886"/>
            <a:ext cx="9158605" cy="247311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06705" indent="-294640">
              <a:lnSpc>
                <a:spcPct val="100000"/>
              </a:lnSpc>
              <a:spcBef>
                <a:spcPts val="2150"/>
              </a:spcBef>
              <a:buAutoNum type="arabicPeriod"/>
              <a:tabLst>
                <a:tab pos="307340" algn="l"/>
              </a:tabLst>
            </a:pPr>
            <a:r>
              <a:rPr sz="2200" spc="-16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Monev</a:t>
            </a:r>
            <a:r>
              <a:rPr sz="2200" spc="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14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Website</a:t>
            </a:r>
            <a:r>
              <a:rPr sz="2200" spc="6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9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dan</a:t>
            </a:r>
            <a:r>
              <a:rPr sz="2200" spc="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9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Medsos</a:t>
            </a:r>
            <a:r>
              <a:rPr sz="2200" spc="4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9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untuk</a:t>
            </a:r>
            <a:r>
              <a:rPr sz="2200" spc="3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3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Informasi</a:t>
            </a:r>
            <a:r>
              <a:rPr sz="2200" spc="4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2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Wajib</a:t>
            </a:r>
            <a:r>
              <a:rPr sz="2200" spc="4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9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Berkala</a:t>
            </a:r>
            <a:endParaRPr sz="2200" dirty="0">
              <a:solidFill>
                <a:schemeClr val="tx2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06705" indent="-294640">
              <a:lnSpc>
                <a:spcPct val="100000"/>
              </a:lnSpc>
              <a:spcBef>
                <a:spcPts val="1145"/>
              </a:spcBef>
              <a:buAutoNum type="arabicPeriod"/>
              <a:tabLst>
                <a:tab pos="307340" algn="l"/>
              </a:tabLst>
            </a:pPr>
            <a:r>
              <a:rPr sz="22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Self</a:t>
            </a:r>
            <a:r>
              <a:rPr sz="2200" spc="10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24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Assesment</a:t>
            </a:r>
            <a:r>
              <a:rPr sz="2200" spc="4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2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Questionaire</a:t>
            </a:r>
            <a:r>
              <a:rPr sz="2200" spc="6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7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(SAQ) </a:t>
            </a:r>
            <a:r>
              <a:rPr sz="2200" spc="-17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secara</a:t>
            </a:r>
            <a:r>
              <a:rPr sz="2200" spc="-17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online </a:t>
            </a:r>
            <a:r>
              <a:rPr sz="2200" spc="-17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dengan</a:t>
            </a:r>
            <a:r>
              <a:rPr sz="2200" spc="-17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apps e-</a:t>
            </a:r>
            <a:r>
              <a:rPr sz="2200" spc="-17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monev</a:t>
            </a:r>
            <a:r>
              <a:rPr sz="2200" spc="-17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dan </a:t>
            </a:r>
            <a:r>
              <a:rPr sz="2200" spc="-175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pengisian</a:t>
            </a:r>
            <a:r>
              <a:rPr sz="2200" spc="-17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pada Excel</a:t>
            </a:r>
            <a:endParaRPr sz="2200" dirty="0">
              <a:solidFill>
                <a:schemeClr val="tx2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06705" indent="-294640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07340" algn="l"/>
              </a:tabLst>
            </a:pPr>
            <a:r>
              <a:rPr sz="2200" spc="-1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Visitasi</a:t>
            </a:r>
            <a:r>
              <a:rPr sz="2200" spc="4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3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Badan</a:t>
            </a:r>
            <a:r>
              <a:rPr sz="2200" spc="3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4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Publik</a:t>
            </a:r>
            <a:r>
              <a:rPr sz="2200" spc="4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9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yang</a:t>
            </a:r>
            <a:r>
              <a:rPr sz="2200" spc="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2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memenuhi</a:t>
            </a:r>
            <a:r>
              <a:rPr sz="2200" spc="4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7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pagu</a:t>
            </a:r>
            <a:r>
              <a:rPr sz="2200" spc="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7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nilai</a:t>
            </a:r>
            <a:r>
              <a:rPr sz="2200" spc="5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5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minimal</a:t>
            </a:r>
            <a:r>
              <a:rPr sz="2200" spc="4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4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babak</a:t>
            </a:r>
            <a:r>
              <a:rPr sz="2200" spc="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3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  <a:r>
              <a:rPr sz="2200" spc="4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dan</a:t>
            </a:r>
            <a:r>
              <a:rPr sz="2200" spc="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3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II</a:t>
            </a:r>
            <a:endParaRPr sz="2200" dirty="0">
              <a:solidFill>
                <a:schemeClr val="tx2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306070" indent="-294005">
              <a:lnSpc>
                <a:spcPts val="2510"/>
              </a:lnSpc>
              <a:spcBef>
                <a:spcPts val="1125"/>
              </a:spcBef>
              <a:buAutoNum type="arabicPeriod"/>
              <a:tabLst>
                <a:tab pos="306705" algn="l"/>
              </a:tabLst>
            </a:pPr>
            <a:r>
              <a:rPr sz="2200" spc="-10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Uji</a:t>
            </a:r>
            <a:r>
              <a:rPr sz="2200" spc="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4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Publik,</a:t>
            </a:r>
            <a:r>
              <a:rPr sz="2200" spc="4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3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presentasi</a:t>
            </a:r>
            <a:r>
              <a:rPr sz="2200" spc="5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pimpinan</a:t>
            </a:r>
            <a:r>
              <a:rPr sz="2200" spc="4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3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Badan</a:t>
            </a:r>
            <a:r>
              <a:rPr sz="2200" spc="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4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Publik</a:t>
            </a:r>
            <a:r>
              <a:rPr sz="2200" spc="4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9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yang</a:t>
            </a:r>
            <a:r>
              <a:rPr sz="2200" spc="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2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memenuhi</a:t>
            </a:r>
            <a:r>
              <a:rPr sz="2200" spc="3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7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pagu</a:t>
            </a:r>
            <a:r>
              <a:rPr sz="2200" spc="3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7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nilai</a:t>
            </a:r>
            <a:r>
              <a:rPr sz="2200" spc="5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6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minimal</a:t>
            </a:r>
            <a:r>
              <a:rPr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4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babak</a:t>
            </a:r>
            <a:r>
              <a:rPr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3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I,</a:t>
            </a:r>
            <a:r>
              <a:rPr sz="2200" spc="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3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II,</a:t>
            </a:r>
            <a:r>
              <a:rPr sz="2200" spc="2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sz="2200" spc="-135" dirty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III</a:t>
            </a:r>
            <a:endParaRPr sz="2200" dirty="0">
              <a:solidFill>
                <a:schemeClr val="tx2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532;p10">
            <a:extLst>
              <a:ext uri="{FF2B5EF4-FFF2-40B4-BE49-F238E27FC236}">
                <a16:creationId xmlns:a16="http://schemas.microsoft.com/office/drawing/2014/main" id="{27B1A7FD-C60F-1F33-4836-EA58CAB2EC1E}"/>
              </a:ext>
            </a:extLst>
          </p:cNvPr>
          <p:cNvSpPr txBox="1"/>
          <p:nvPr/>
        </p:nvSpPr>
        <p:spPr>
          <a:xfrm>
            <a:off x="914401" y="961483"/>
            <a:ext cx="6589132" cy="514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457189" indent="-457189">
              <a:lnSpc>
                <a:spcPct val="90000"/>
              </a:lnSpc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sz="32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S</a:t>
            </a:r>
            <a:r>
              <a:rPr lang="id-ID" sz="32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arana</a:t>
            </a:r>
            <a:r>
              <a:rPr lang="id-ID" sz="32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 dan Prasarana</a:t>
            </a:r>
            <a:endParaRPr lang="id-ID" sz="3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189" indent="-457189">
              <a:lnSpc>
                <a:spcPct val="90000"/>
              </a:lnSpc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id-ID" sz="32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Kualitas Informasi</a:t>
            </a:r>
          </a:p>
          <a:p>
            <a:pPr marL="457189" indent="-457189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id-ID" sz="32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Jenis Informasi</a:t>
            </a:r>
          </a:p>
          <a:p>
            <a:pPr marL="457189" indent="-457189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id-ID" sz="32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Komitmen Organisasi</a:t>
            </a:r>
          </a:p>
          <a:p>
            <a:pPr marL="457189" indent="-457189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id-ID" sz="32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Digitalisasi</a:t>
            </a:r>
          </a:p>
          <a:p>
            <a:pPr marL="457189" indent="-457189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id-ID" sz="32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Barang dan Jasa</a:t>
            </a:r>
            <a:r>
              <a:rPr lang="en-US" sz="32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	</a:t>
            </a:r>
            <a:r>
              <a:rPr lang="en-US" sz="1867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endParaRPr sz="1867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04792" indent="-304792" algn="ctr">
              <a:lnSpc>
                <a:spcPct val="90000"/>
              </a:lnSpc>
              <a:spcBef>
                <a:spcPts val="1000"/>
              </a:spcBef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3532;p10">
            <a:extLst>
              <a:ext uri="{FF2B5EF4-FFF2-40B4-BE49-F238E27FC236}">
                <a16:creationId xmlns:a16="http://schemas.microsoft.com/office/drawing/2014/main" id="{E6759D8E-96A5-2362-AF3C-642218972922}"/>
              </a:ext>
            </a:extLst>
          </p:cNvPr>
          <p:cNvSpPr txBox="1"/>
          <p:nvPr/>
        </p:nvSpPr>
        <p:spPr>
          <a:xfrm>
            <a:off x="8383239" y="728547"/>
            <a:ext cx="3033132" cy="514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304792" indent="-304792" algn="ctr">
              <a:lnSpc>
                <a:spcPct val="90000"/>
              </a:lnSpc>
              <a:spcBef>
                <a:spcPts val="1000"/>
              </a:spcBef>
            </a:pPr>
            <a:r>
              <a:rPr sz="4267" b="1" dirty="0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INSTRUMEN SAQ</a:t>
            </a:r>
          </a:p>
        </p:txBody>
      </p:sp>
    </p:spTree>
    <p:extLst>
      <p:ext uri="{BB962C8B-B14F-4D97-AF65-F5344CB8AC3E}">
        <p14:creationId xmlns:p14="http://schemas.microsoft.com/office/powerpoint/2010/main" val="1247939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532;p10">
            <a:extLst>
              <a:ext uri="{FF2B5EF4-FFF2-40B4-BE49-F238E27FC236}">
                <a16:creationId xmlns:a16="http://schemas.microsoft.com/office/drawing/2014/main" id="{27B1A7FD-C60F-1F33-4836-EA58CAB2EC1E}"/>
              </a:ext>
            </a:extLst>
          </p:cNvPr>
          <p:cNvSpPr txBox="1"/>
          <p:nvPr/>
        </p:nvSpPr>
        <p:spPr>
          <a:xfrm>
            <a:off x="914401" y="961483"/>
            <a:ext cx="6589132" cy="514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457189" indent="-457189">
              <a:lnSpc>
                <a:spcPct val="90000"/>
              </a:lnSpc>
              <a:buClr>
                <a:schemeClr val="dk1"/>
              </a:buClr>
              <a:buSzPts val="1600"/>
              <a:buFont typeface="+mj-lt"/>
              <a:buAutoNum type="arabicPeriod"/>
            </a:pPr>
            <a:endParaRPr lang="id-ID" sz="3200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189" indent="-457189">
              <a:lnSpc>
                <a:spcPct val="90000"/>
              </a:lnSpc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id-ID" sz="3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Checklist</a:t>
            </a:r>
            <a:r>
              <a:rPr lang="id-ID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ketersediaan informasi/dokumen</a:t>
            </a:r>
          </a:p>
          <a:p>
            <a:pPr marL="457189" indent="-457189">
              <a:lnSpc>
                <a:spcPct val="90000"/>
              </a:lnSpc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id-ID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Menentukan </a:t>
            </a:r>
            <a:r>
              <a:rPr lang="id-ID" sz="3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workplan</a:t>
            </a:r>
            <a:r>
              <a:rPr lang="id-ID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dan pembagian kerja</a:t>
            </a:r>
          </a:p>
          <a:p>
            <a:pPr marL="457189" indent="-457189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id-ID" sz="3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Me-review</a:t>
            </a:r>
            <a:r>
              <a:rPr lang="id-ID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SK, SOP, </a:t>
            </a:r>
            <a:r>
              <a:rPr lang="id-ID" sz="3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Perbup</a:t>
            </a:r>
            <a:r>
              <a:rPr lang="id-ID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terkait PPID/Keterbukaan Informasi sesuai </a:t>
            </a:r>
            <a:r>
              <a:rPr lang="id-ID" sz="3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Perki</a:t>
            </a:r>
            <a:r>
              <a:rPr lang="id-ID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1/2021, termasuk penamaan</a:t>
            </a:r>
          </a:p>
          <a:p>
            <a:pPr marL="457189" indent="-457189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id-ID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Isi terlebih dulu </a:t>
            </a:r>
            <a:r>
              <a:rPr lang="id-ID" sz="3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form</a:t>
            </a:r>
            <a:r>
              <a:rPr lang="id-ID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id-ID" sz="3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excel</a:t>
            </a:r>
            <a:r>
              <a:rPr lang="id-ID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, pastikan semua sudah ok, baru dipindah ke aplikasi e-</a:t>
            </a:r>
            <a:r>
              <a:rPr lang="id-ID" sz="32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monev</a:t>
            </a:r>
            <a:endParaRPr lang="id-ID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1600"/>
            </a:pPr>
            <a:r>
              <a:rPr lang="en-US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	</a:t>
            </a:r>
            <a:r>
              <a:rPr lang="en-US" sz="3200" dirty="0">
                <a:solidFill>
                  <a:srgbClr val="FFFF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				</a:t>
            </a:r>
            <a:endParaRPr sz="3200" dirty="0">
              <a:solidFill>
                <a:srgbClr val="FFFF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304792" indent="-304792" algn="ctr">
              <a:lnSpc>
                <a:spcPct val="90000"/>
              </a:lnSpc>
              <a:spcBef>
                <a:spcPts val="1000"/>
              </a:spcBef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3532;p10">
            <a:extLst>
              <a:ext uri="{FF2B5EF4-FFF2-40B4-BE49-F238E27FC236}">
                <a16:creationId xmlns:a16="http://schemas.microsoft.com/office/drawing/2014/main" id="{E6759D8E-96A5-2362-AF3C-642218972922}"/>
              </a:ext>
            </a:extLst>
          </p:cNvPr>
          <p:cNvSpPr txBox="1"/>
          <p:nvPr/>
        </p:nvSpPr>
        <p:spPr>
          <a:xfrm>
            <a:off x="8383239" y="728547"/>
            <a:ext cx="3033132" cy="514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304792" indent="-304792" algn="ctr">
              <a:lnSpc>
                <a:spcPct val="90000"/>
              </a:lnSpc>
              <a:spcBef>
                <a:spcPts val="1000"/>
              </a:spcBef>
            </a:pPr>
            <a:r>
              <a:rPr sz="4267" b="1" dirty="0">
                <a:solidFill>
                  <a:schemeClr val="accent5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Arial"/>
              </a:rPr>
              <a:t>CATATAN </a:t>
            </a:r>
          </a:p>
        </p:txBody>
      </p:sp>
    </p:spTree>
    <p:extLst>
      <p:ext uri="{BB962C8B-B14F-4D97-AF65-F5344CB8AC3E}">
        <p14:creationId xmlns:p14="http://schemas.microsoft.com/office/powerpoint/2010/main" val="3692893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73E2C67-C2CF-4109-9EF4-870AFB8D0447}"/>
              </a:ext>
            </a:extLst>
          </p:cNvPr>
          <p:cNvSpPr/>
          <p:nvPr/>
        </p:nvSpPr>
        <p:spPr>
          <a:xfrm>
            <a:off x="633413" y="223838"/>
            <a:ext cx="6408738" cy="6410325"/>
          </a:xfrm>
          <a:prstGeom prst="rect">
            <a:avLst/>
          </a:pr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06FBF2E-60FF-4FA0-AFA7-B1FFEED6EB3B}"/>
              </a:ext>
            </a:extLst>
          </p:cNvPr>
          <p:cNvSpPr/>
          <p:nvPr/>
        </p:nvSpPr>
        <p:spPr>
          <a:xfrm>
            <a:off x="5188688" y="771525"/>
            <a:ext cx="6741042" cy="538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5B308E7-CA64-42C7-9D75-1D49D10D44DC}"/>
              </a:ext>
            </a:extLst>
          </p:cNvPr>
          <p:cNvSpPr txBox="1"/>
          <p:nvPr/>
        </p:nvSpPr>
        <p:spPr>
          <a:xfrm>
            <a:off x="5677786" y="1123950"/>
            <a:ext cx="6036377" cy="246099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3200" dirty="0">
                <a:solidFill>
                  <a:schemeClr val="bg2"/>
                </a:solidFill>
                <a:latin typeface="Malgun Gothic" panose="020B0503020000020004" charset="-127"/>
                <a:ea typeface="Malgun Gothic" panose="020B0503020000020004" charset="-127"/>
              </a:rPr>
              <a:t>Ermy Sri Ardhyanti</a:t>
            </a:r>
          </a:p>
          <a:p>
            <a:pPr eaLnBrk="1" hangingPunct="1">
              <a:lnSpc>
                <a:spcPct val="90000"/>
              </a:lnSpc>
              <a:buNone/>
            </a:pPr>
            <a:endParaRPr lang="id-ID" sz="2000" dirty="0">
              <a:solidFill>
                <a:schemeClr val="bg2"/>
              </a:solidFill>
              <a:latin typeface="Malgun Gothic" panose="020B0503020000020004" charset="-127"/>
              <a:ea typeface="Malgun Gothic" panose="020B0503020000020004" charset="-127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000" dirty="0">
              <a:solidFill>
                <a:schemeClr val="bg2"/>
              </a:solidFill>
              <a:latin typeface="Malgun Gothic" panose="020B0503020000020004" charset="-127"/>
              <a:ea typeface="Malgun Gothic" panose="020B0503020000020004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3D53E8-AB75-4508-B3E0-8B1A1F9F8000}"/>
              </a:ext>
            </a:extLst>
          </p:cNvPr>
          <p:cNvSpPr txBox="1"/>
          <p:nvPr/>
        </p:nvSpPr>
        <p:spPr>
          <a:xfrm>
            <a:off x="6701595" y="3727427"/>
            <a:ext cx="3522662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None/>
            </a:pPr>
            <a:r>
              <a:rPr lang="id-ID" altLang="x-none" sz="1600" dirty="0" err="1">
                <a:solidFill>
                  <a:schemeClr val="bg2"/>
                </a:solidFill>
                <a:latin typeface="Calibri" panose="020F0502020204030204" charset="0"/>
                <a:ea typeface="Arial" panose="020B0604020202020204" pitchFamily="34" charset="0"/>
                <a:cs typeface="Calibri" panose="020F0502020204030204" charset="0"/>
              </a:rPr>
              <a:t>Kalisegoro</a:t>
            </a:r>
            <a:r>
              <a:rPr lang="id-ID" altLang="x-none" sz="1600" dirty="0">
                <a:solidFill>
                  <a:schemeClr val="bg2"/>
                </a:solidFill>
                <a:latin typeface="Calibri" panose="020F0502020204030204" charset="0"/>
                <a:ea typeface="Arial" panose="020B0604020202020204" pitchFamily="34" charset="0"/>
                <a:cs typeface="Calibri" panose="020F0502020204030204" charset="0"/>
              </a:rPr>
              <a:t> RT 06/RW 02 </a:t>
            </a:r>
            <a:r>
              <a:rPr lang="id-ID" altLang="x-none" sz="1600" dirty="0" err="1">
                <a:solidFill>
                  <a:schemeClr val="bg2"/>
                </a:solidFill>
                <a:latin typeface="Calibri" panose="020F0502020204030204" charset="0"/>
                <a:ea typeface="Arial" panose="020B0604020202020204" pitchFamily="34" charset="0"/>
                <a:cs typeface="Calibri" panose="020F0502020204030204" charset="0"/>
              </a:rPr>
              <a:t>Gunungpati</a:t>
            </a:r>
            <a:r>
              <a:rPr lang="id-ID" altLang="x-none" sz="1600" dirty="0">
                <a:solidFill>
                  <a:schemeClr val="bg2"/>
                </a:solidFill>
                <a:latin typeface="Calibri" panose="020F0502020204030204" charset="0"/>
                <a:ea typeface="Arial" panose="020B0604020202020204" pitchFamily="34" charset="0"/>
                <a:cs typeface="Calibri" panose="020F0502020204030204" charset="0"/>
              </a:rPr>
              <a:t>, Semarang</a:t>
            </a:r>
            <a:endParaRPr lang="en-US" altLang="x-none" sz="1600" dirty="0">
              <a:solidFill>
                <a:schemeClr val="bg2"/>
              </a:solidFill>
              <a:latin typeface="Calibri" panose="020F0502020204030204" charset="0"/>
              <a:ea typeface="Arial" panose="020B0604020202020204" pitchFamily="34" charset="0"/>
              <a:cs typeface="Calibri" panose="020F050202020403020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BA5D27-FA4C-435B-81C9-64632D572FAF}"/>
              </a:ext>
            </a:extLst>
          </p:cNvPr>
          <p:cNvSpPr txBox="1"/>
          <p:nvPr/>
        </p:nvSpPr>
        <p:spPr>
          <a:xfrm>
            <a:off x="6637372" y="4687261"/>
            <a:ext cx="3522662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None/>
            </a:pPr>
            <a:r>
              <a:rPr lang="en-US" altLang="x-none" sz="1600" b="1" dirty="0">
                <a:solidFill>
                  <a:schemeClr val="bg2"/>
                </a:solidFill>
                <a:latin typeface="Calibri" panose="020F0502020204030204" charset="0"/>
                <a:ea typeface="Arial" panose="020B0604020202020204" pitchFamily="34" charset="0"/>
                <a:cs typeface="Calibri" panose="020F0502020204030204" charset="0"/>
              </a:rPr>
              <a:t>081215307301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E5A202-524E-420C-B5C5-DD1841E7048B}"/>
              </a:ext>
            </a:extLst>
          </p:cNvPr>
          <p:cNvSpPr txBox="1"/>
          <p:nvPr/>
        </p:nvSpPr>
        <p:spPr>
          <a:xfrm>
            <a:off x="6613342" y="5421793"/>
            <a:ext cx="3522662" cy="337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None/>
            </a:pPr>
            <a:r>
              <a:rPr lang="en-US" altLang="x-none" sz="1600" dirty="0">
                <a:solidFill>
                  <a:schemeClr val="bg2"/>
                </a:solidFill>
                <a:latin typeface="Calibri" panose="020F0502020204030204" charset="0"/>
                <a:ea typeface="Arial" panose="020B0604020202020204" pitchFamily="34" charset="0"/>
                <a:cs typeface="Calibri" panose="020F0502020204030204" charset="0"/>
              </a:rPr>
              <a:t>eardhyanti@gmail.com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94E2FA-3193-457C-85FE-7AD150DD34C1}"/>
              </a:ext>
            </a:extLst>
          </p:cNvPr>
          <p:cNvSpPr txBox="1"/>
          <p:nvPr/>
        </p:nvSpPr>
        <p:spPr>
          <a:xfrm>
            <a:off x="6607147" y="5086856"/>
            <a:ext cx="3400425" cy="400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kern="1200" cap="none" spc="0" normalizeH="0" baseline="0" noProof="0" dirty="0">
                <a:solidFill>
                  <a:schemeClr val="bg2"/>
                </a:solidFill>
                <a:latin typeface="+mj-lt"/>
                <a:ea typeface="+mn-ea"/>
                <a:cs typeface="+mn-cs"/>
              </a:rPr>
              <a:t>E-mail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995A922-8A77-4ED5-A170-5CBB8580DAE4}"/>
              </a:ext>
            </a:extLst>
          </p:cNvPr>
          <p:cNvGrpSpPr/>
          <p:nvPr/>
        </p:nvGrpSpPr>
        <p:grpSpPr>
          <a:xfrm>
            <a:off x="5763406" y="4634183"/>
            <a:ext cx="446439" cy="419829"/>
            <a:chOff x="9344026" y="1160463"/>
            <a:chExt cx="239713" cy="225425"/>
          </a:xfrm>
          <a:solidFill>
            <a:schemeClr val="bg2"/>
          </a:solidFill>
        </p:grpSpPr>
        <p:sp>
          <p:nvSpPr>
            <p:cNvPr id="23" name="Freeform 65">
              <a:extLst>
                <a:ext uri="{FF2B5EF4-FFF2-40B4-BE49-F238E27FC236}">
                  <a16:creationId xmlns:a16="http://schemas.microsoft.com/office/drawing/2014/main" id="{FF7C197E-B6C8-43EE-977E-FAA6E3262AAB}"/>
                </a:ext>
              </a:extLst>
            </p:cNvPr>
            <p:cNvSpPr/>
            <p:nvPr/>
          </p:nvSpPr>
          <p:spPr bwMode="auto">
            <a:xfrm>
              <a:off x="9344026" y="1160463"/>
              <a:ext cx="239713" cy="90488"/>
            </a:xfrm>
            <a:custGeom>
              <a:avLst/>
              <a:gdLst>
                <a:gd name="T0" fmla="*/ 59 w 64"/>
                <a:gd name="T1" fmla="*/ 8 h 24"/>
                <a:gd name="T2" fmla="*/ 32 w 64"/>
                <a:gd name="T3" fmla="*/ 0 h 24"/>
                <a:gd name="T4" fmla="*/ 5 w 64"/>
                <a:gd name="T5" fmla="*/ 8 h 24"/>
                <a:gd name="T6" fmla="*/ 0 w 64"/>
                <a:gd name="T7" fmla="*/ 16 h 24"/>
                <a:gd name="T8" fmla="*/ 0 w 64"/>
                <a:gd name="T9" fmla="*/ 20 h 24"/>
                <a:gd name="T10" fmla="*/ 4 w 64"/>
                <a:gd name="T11" fmla="*/ 24 h 24"/>
                <a:gd name="T12" fmla="*/ 12 w 64"/>
                <a:gd name="T13" fmla="*/ 24 h 24"/>
                <a:gd name="T14" fmla="*/ 16 w 64"/>
                <a:gd name="T15" fmla="*/ 20 h 24"/>
                <a:gd name="T16" fmla="*/ 18 w 64"/>
                <a:gd name="T17" fmla="*/ 13 h 24"/>
                <a:gd name="T18" fmla="*/ 32 w 64"/>
                <a:gd name="T19" fmla="*/ 8 h 24"/>
                <a:gd name="T20" fmla="*/ 46 w 64"/>
                <a:gd name="T21" fmla="*/ 13 h 24"/>
                <a:gd name="T22" fmla="*/ 48 w 64"/>
                <a:gd name="T23" fmla="*/ 20 h 24"/>
                <a:gd name="T24" fmla="*/ 52 w 64"/>
                <a:gd name="T25" fmla="*/ 24 h 24"/>
                <a:gd name="T26" fmla="*/ 60 w 64"/>
                <a:gd name="T27" fmla="*/ 24 h 24"/>
                <a:gd name="T28" fmla="*/ 64 w 64"/>
                <a:gd name="T29" fmla="*/ 20 h 24"/>
                <a:gd name="T30" fmla="*/ 64 w 64"/>
                <a:gd name="T31" fmla="*/ 16 h 24"/>
                <a:gd name="T32" fmla="*/ 59 w 64"/>
                <a:gd name="T33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4" h="24">
                  <a:moveTo>
                    <a:pt x="59" y="8"/>
                  </a:moveTo>
                  <a:cubicBezTo>
                    <a:pt x="55" y="4"/>
                    <a:pt x="48" y="0"/>
                    <a:pt x="32" y="0"/>
                  </a:cubicBezTo>
                  <a:cubicBezTo>
                    <a:pt x="16" y="0"/>
                    <a:pt x="10" y="4"/>
                    <a:pt x="5" y="8"/>
                  </a:cubicBezTo>
                  <a:cubicBezTo>
                    <a:pt x="2" y="11"/>
                    <a:pt x="0" y="12"/>
                    <a:pt x="0" y="16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2" y="24"/>
                    <a:pt x="4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4" y="24"/>
                    <a:pt x="16" y="22"/>
                    <a:pt x="16" y="20"/>
                  </a:cubicBezTo>
                  <a:cubicBezTo>
                    <a:pt x="16" y="18"/>
                    <a:pt x="16" y="16"/>
                    <a:pt x="18" y="13"/>
                  </a:cubicBezTo>
                  <a:cubicBezTo>
                    <a:pt x="20" y="11"/>
                    <a:pt x="24" y="8"/>
                    <a:pt x="32" y="8"/>
                  </a:cubicBezTo>
                  <a:cubicBezTo>
                    <a:pt x="40" y="8"/>
                    <a:pt x="44" y="11"/>
                    <a:pt x="46" y="13"/>
                  </a:cubicBezTo>
                  <a:cubicBezTo>
                    <a:pt x="48" y="16"/>
                    <a:pt x="48" y="18"/>
                    <a:pt x="48" y="20"/>
                  </a:cubicBezTo>
                  <a:cubicBezTo>
                    <a:pt x="48" y="22"/>
                    <a:pt x="50" y="24"/>
                    <a:pt x="52" y="24"/>
                  </a:cubicBezTo>
                  <a:cubicBezTo>
                    <a:pt x="60" y="24"/>
                    <a:pt x="60" y="24"/>
                    <a:pt x="60" y="24"/>
                  </a:cubicBezTo>
                  <a:cubicBezTo>
                    <a:pt x="62" y="24"/>
                    <a:pt x="64" y="22"/>
                    <a:pt x="64" y="20"/>
                  </a:cubicBezTo>
                  <a:cubicBezTo>
                    <a:pt x="64" y="16"/>
                    <a:pt x="64" y="16"/>
                    <a:pt x="64" y="16"/>
                  </a:cubicBezTo>
                  <a:cubicBezTo>
                    <a:pt x="64" y="12"/>
                    <a:pt x="62" y="11"/>
                    <a:pt x="59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Oval 66">
              <a:extLst>
                <a:ext uri="{FF2B5EF4-FFF2-40B4-BE49-F238E27FC236}">
                  <a16:creationId xmlns:a16="http://schemas.microsoft.com/office/drawing/2014/main" id="{6C216078-6005-4A58-9F36-B27E3776D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32926" y="1295401"/>
              <a:ext cx="60325" cy="603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67">
              <a:extLst>
                <a:ext uri="{FF2B5EF4-FFF2-40B4-BE49-F238E27FC236}">
                  <a16:creationId xmlns:a16="http://schemas.microsoft.com/office/drawing/2014/main" id="{6148BBA8-3153-4339-A6E9-58AFCF10FA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58313" y="1220788"/>
              <a:ext cx="211138" cy="165100"/>
            </a:xfrm>
            <a:custGeom>
              <a:avLst/>
              <a:gdLst>
                <a:gd name="T0" fmla="*/ 42 w 56"/>
                <a:gd name="T1" fmla="*/ 8 h 44"/>
                <a:gd name="T2" fmla="*/ 40 w 56"/>
                <a:gd name="T3" fmla="*/ 8 h 44"/>
                <a:gd name="T4" fmla="*/ 40 w 56"/>
                <a:gd name="T5" fmla="*/ 3 h 44"/>
                <a:gd name="T6" fmla="*/ 36 w 56"/>
                <a:gd name="T7" fmla="*/ 0 h 44"/>
                <a:gd name="T8" fmla="*/ 32 w 56"/>
                <a:gd name="T9" fmla="*/ 3 h 44"/>
                <a:gd name="T10" fmla="*/ 32 w 56"/>
                <a:gd name="T11" fmla="*/ 8 h 44"/>
                <a:gd name="T12" fmla="*/ 24 w 56"/>
                <a:gd name="T13" fmla="*/ 8 h 44"/>
                <a:gd name="T14" fmla="*/ 24 w 56"/>
                <a:gd name="T15" fmla="*/ 3 h 44"/>
                <a:gd name="T16" fmla="*/ 20 w 56"/>
                <a:gd name="T17" fmla="*/ 0 h 44"/>
                <a:gd name="T18" fmla="*/ 16 w 56"/>
                <a:gd name="T19" fmla="*/ 3 h 44"/>
                <a:gd name="T20" fmla="*/ 16 w 56"/>
                <a:gd name="T21" fmla="*/ 8 h 44"/>
                <a:gd name="T22" fmla="*/ 14 w 56"/>
                <a:gd name="T23" fmla="*/ 8 h 44"/>
                <a:gd name="T24" fmla="*/ 11 w 56"/>
                <a:gd name="T25" fmla="*/ 10 h 44"/>
                <a:gd name="T26" fmla="*/ 0 w 56"/>
                <a:gd name="T27" fmla="*/ 32 h 44"/>
                <a:gd name="T28" fmla="*/ 0 w 56"/>
                <a:gd name="T29" fmla="*/ 40 h 44"/>
                <a:gd name="T30" fmla="*/ 4 w 56"/>
                <a:gd name="T31" fmla="*/ 44 h 44"/>
                <a:gd name="T32" fmla="*/ 52 w 56"/>
                <a:gd name="T33" fmla="*/ 44 h 44"/>
                <a:gd name="T34" fmla="*/ 56 w 56"/>
                <a:gd name="T35" fmla="*/ 40 h 44"/>
                <a:gd name="T36" fmla="*/ 56 w 56"/>
                <a:gd name="T37" fmla="*/ 32 h 44"/>
                <a:gd name="T38" fmla="*/ 45 w 56"/>
                <a:gd name="T39" fmla="*/ 10 h 44"/>
                <a:gd name="T40" fmla="*/ 42 w 56"/>
                <a:gd name="T41" fmla="*/ 8 h 44"/>
                <a:gd name="T42" fmla="*/ 28 w 56"/>
                <a:gd name="T43" fmla="*/ 40 h 44"/>
                <a:gd name="T44" fmla="*/ 16 w 56"/>
                <a:gd name="T45" fmla="*/ 28 h 44"/>
                <a:gd name="T46" fmla="*/ 28 w 56"/>
                <a:gd name="T47" fmla="*/ 16 h 44"/>
                <a:gd name="T48" fmla="*/ 40 w 56"/>
                <a:gd name="T49" fmla="*/ 28 h 44"/>
                <a:gd name="T50" fmla="*/ 28 w 56"/>
                <a:gd name="T51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44">
                  <a:moveTo>
                    <a:pt x="42" y="8"/>
                  </a:moveTo>
                  <a:cubicBezTo>
                    <a:pt x="40" y="8"/>
                    <a:pt x="40" y="8"/>
                    <a:pt x="40" y="8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1"/>
                    <a:pt x="38" y="0"/>
                    <a:pt x="36" y="0"/>
                  </a:cubicBezTo>
                  <a:cubicBezTo>
                    <a:pt x="34" y="0"/>
                    <a:pt x="32" y="1"/>
                    <a:pt x="32" y="3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1"/>
                    <a:pt x="22" y="0"/>
                    <a:pt x="20" y="0"/>
                  </a:cubicBezTo>
                  <a:cubicBezTo>
                    <a:pt x="18" y="0"/>
                    <a:pt x="16" y="1"/>
                    <a:pt x="16" y="3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3" y="8"/>
                    <a:pt x="12" y="9"/>
                    <a:pt x="11" y="10"/>
                  </a:cubicBezTo>
                  <a:cubicBezTo>
                    <a:pt x="8" y="14"/>
                    <a:pt x="0" y="27"/>
                    <a:pt x="0" y="32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2"/>
                    <a:pt x="2" y="44"/>
                    <a:pt x="4" y="44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54" y="44"/>
                    <a:pt x="56" y="42"/>
                    <a:pt x="56" y="40"/>
                  </a:cubicBezTo>
                  <a:cubicBezTo>
                    <a:pt x="56" y="37"/>
                    <a:pt x="56" y="32"/>
                    <a:pt x="56" y="32"/>
                  </a:cubicBezTo>
                  <a:cubicBezTo>
                    <a:pt x="56" y="25"/>
                    <a:pt x="48" y="14"/>
                    <a:pt x="45" y="10"/>
                  </a:cubicBezTo>
                  <a:cubicBezTo>
                    <a:pt x="44" y="9"/>
                    <a:pt x="43" y="8"/>
                    <a:pt x="42" y="8"/>
                  </a:cubicBezTo>
                  <a:close/>
                  <a:moveTo>
                    <a:pt x="28" y="40"/>
                  </a:moveTo>
                  <a:cubicBezTo>
                    <a:pt x="21" y="40"/>
                    <a:pt x="16" y="35"/>
                    <a:pt x="16" y="28"/>
                  </a:cubicBezTo>
                  <a:cubicBezTo>
                    <a:pt x="16" y="21"/>
                    <a:pt x="21" y="16"/>
                    <a:pt x="28" y="16"/>
                  </a:cubicBezTo>
                  <a:cubicBezTo>
                    <a:pt x="35" y="16"/>
                    <a:pt x="40" y="21"/>
                    <a:pt x="40" y="28"/>
                  </a:cubicBezTo>
                  <a:cubicBezTo>
                    <a:pt x="40" y="35"/>
                    <a:pt x="35" y="40"/>
                    <a:pt x="28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DEE1E69-815E-45C7-9BC3-0274D19CC2DD}"/>
              </a:ext>
            </a:extLst>
          </p:cNvPr>
          <p:cNvGrpSpPr/>
          <p:nvPr/>
        </p:nvGrpSpPr>
        <p:grpSpPr>
          <a:xfrm>
            <a:off x="5818101" y="5324297"/>
            <a:ext cx="446439" cy="280871"/>
            <a:chOff x="5978526" y="1625601"/>
            <a:chExt cx="239713" cy="150812"/>
          </a:xfrm>
          <a:solidFill>
            <a:schemeClr val="bg2"/>
          </a:solidFill>
        </p:grpSpPr>
        <p:sp>
          <p:nvSpPr>
            <p:cNvPr id="27" name="Freeform 108">
              <a:extLst>
                <a:ext uri="{FF2B5EF4-FFF2-40B4-BE49-F238E27FC236}">
                  <a16:creationId xmlns:a16="http://schemas.microsoft.com/office/drawing/2014/main" id="{72EE9974-BB8F-4730-A32C-5650634002C3}"/>
                </a:ext>
              </a:extLst>
            </p:cNvPr>
            <p:cNvSpPr/>
            <p:nvPr/>
          </p:nvSpPr>
          <p:spPr bwMode="auto">
            <a:xfrm>
              <a:off x="5992813" y="1625601"/>
              <a:ext cx="214313" cy="95250"/>
            </a:xfrm>
            <a:custGeom>
              <a:avLst/>
              <a:gdLst>
                <a:gd name="T0" fmla="*/ 135 w 135"/>
                <a:gd name="T1" fmla="*/ 0 h 60"/>
                <a:gd name="T2" fmla="*/ 132 w 135"/>
                <a:gd name="T3" fmla="*/ 0 h 60"/>
                <a:gd name="T4" fmla="*/ 0 w 135"/>
                <a:gd name="T5" fmla="*/ 0 h 60"/>
                <a:gd name="T6" fmla="*/ 0 w 135"/>
                <a:gd name="T7" fmla="*/ 0 h 60"/>
                <a:gd name="T8" fmla="*/ 66 w 135"/>
                <a:gd name="T9" fmla="*/ 60 h 60"/>
                <a:gd name="T10" fmla="*/ 135 w 135"/>
                <a:gd name="T1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60">
                  <a:moveTo>
                    <a:pt x="135" y="0"/>
                  </a:moveTo>
                  <a:lnTo>
                    <a:pt x="13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6" y="60"/>
                  </a:lnTo>
                  <a:lnTo>
                    <a:pt x="13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Freeform 109">
              <a:extLst>
                <a:ext uri="{FF2B5EF4-FFF2-40B4-BE49-F238E27FC236}">
                  <a16:creationId xmlns:a16="http://schemas.microsoft.com/office/drawing/2014/main" id="{6247C105-AD8E-43D2-BDEA-8A4C15699EFB}"/>
                </a:ext>
              </a:extLst>
            </p:cNvPr>
            <p:cNvSpPr/>
            <p:nvPr/>
          </p:nvSpPr>
          <p:spPr bwMode="auto">
            <a:xfrm>
              <a:off x="6143626" y="1638301"/>
              <a:ext cx="74613" cy="130175"/>
            </a:xfrm>
            <a:custGeom>
              <a:avLst/>
              <a:gdLst>
                <a:gd name="T0" fmla="*/ 20 w 20"/>
                <a:gd name="T1" fmla="*/ 0 h 35"/>
                <a:gd name="T2" fmla="*/ 0 w 20"/>
                <a:gd name="T3" fmla="*/ 17 h 35"/>
                <a:gd name="T4" fmla="*/ 19 w 20"/>
                <a:gd name="T5" fmla="*/ 35 h 35"/>
                <a:gd name="T6" fmla="*/ 20 w 20"/>
                <a:gd name="T7" fmla="*/ 33 h 35"/>
                <a:gd name="T8" fmla="*/ 20 w 20"/>
                <a:gd name="T9" fmla="*/ 1 h 35"/>
                <a:gd name="T10" fmla="*/ 20 w 20"/>
                <a:gd name="T1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35">
                  <a:moveTo>
                    <a:pt x="20" y="0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0" y="34"/>
                    <a:pt x="20" y="34"/>
                    <a:pt x="20" y="33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Freeform 110">
              <a:extLst>
                <a:ext uri="{FF2B5EF4-FFF2-40B4-BE49-F238E27FC236}">
                  <a16:creationId xmlns:a16="http://schemas.microsoft.com/office/drawing/2014/main" id="{47E9A81F-780D-4B5A-BFEB-D1A11E499F2C}"/>
                </a:ext>
              </a:extLst>
            </p:cNvPr>
            <p:cNvSpPr/>
            <p:nvPr/>
          </p:nvSpPr>
          <p:spPr bwMode="auto">
            <a:xfrm>
              <a:off x="5978526" y="1633538"/>
              <a:ext cx="74613" cy="134938"/>
            </a:xfrm>
            <a:custGeom>
              <a:avLst/>
              <a:gdLst>
                <a:gd name="T0" fmla="*/ 0 w 20"/>
                <a:gd name="T1" fmla="*/ 0 h 36"/>
                <a:gd name="T2" fmla="*/ 0 w 20"/>
                <a:gd name="T3" fmla="*/ 2 h 36"/>
                <a:gd name="T4" fmla="*/ 0 w 20"/>
                <a:gd name="T5" fmla="*/ 34 h 36"/>
                <a:gd name="T6" fmla="*/ 0 w 20"/>
                <a:gd name="T7" fmla="*/ 36 h 36"/>
                <a:gd name="T8" fmla="*/ 20 w 20"/>
                <a:gd name="T9" fmla="*/ 18 h 36"/>
                <a:gd name="T10" fmla="*/ 0 w 20"/>
                <a:gd name="T1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36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5"/>
                    <a:pt x="0" y="35"/>
                    <a:pt x="0" y="36"/>
                  </a:cubicBezTo>
                  <a:cubicBezTo>
                    <a:pt x="20" y="18"/>
                    <a:pt x="20" y="18"/>
                    <a:pt x="20" y="18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Freeform 111">
              <a:extLst>
                <a:ext uri="{FF2B5EF4-FFF2-40B4-BE49-F238E27FC236}">
                  <a16:creationId xmlns:a16="http://schemas.microsoft.com/office/drawing/2014/main" id="{07FFFA45-A7F7-4E7F-A77B-DF32741FF1AA}"/>
                </a:ext>
              </a:extLst>
            </p:cNvPr>
            <p:cNvSpPr/>
            <p:nvPr/>
          </p:nvSpPr>
          <p:spPr bwMode="auto">
            <a:xfrm>
              <a:off x="5992813" y="1712913"/>
              <a:ext cx="209550" cy="63500"/>
            </a:xfrm>
            <a:custGeom>
              <a:avLst/>
              <a:gdLst>
                <a:gd name="T0" fmla="*/ 66 w 132"/>
                <a:gd name="T1" fmla="*/ 19 h 40"/>
                <a:gd name="T2" fmla="*/ 45 w 132"/>
                <a:gd name="T3" fmla="*/ 0 h 40"/>
                <a:gd name="T4" fmla="*/ 0 w 132"/>
                <a:gd name="T5" fmla="*/ 40 h 40"/>
                <a:gd name="T6" fmla="*/ 0 w 132"/>
                <a:gd name="T7" fmla="*/ 40 h 40"/>
                <a:gd name="T8" fmla="*/ 132 w 132"/>
                <a:gd name="T9" fmla="*/ 40 h 40"/>
                <a:gd name="T10" fmla="*/ 88 w 132"/>
                <a:gd name="T11" fmla="*/ 0 h 40"/>
                <a:gd name="T12" fmla="*/ 66 w 132"/>
                <a:gd name="T13" fmla="*/ 1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40">
                  <a:moveTo>
                    <a:pt x="66" y="19"/>
                  </a:moveTo>
                  <a:lnTo>
                    <a:pt x="45" y="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32" y="40"/>
                  </a:lnTo>
                  <a:lnTo>
                    <a:pt x="88" y="0"/>
                  </a:lnTo>
                  <a:lnTo>
                    <a:pt x="66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1" name="Freeform 165">
            <a:extLst>
              <a:ext uri="{FF2B5EF4-FFF2-40B4-BE49-F238E27FC236}">
                <a16:creationId xmlns:a16="http://schemas.microsoft.com/office/drawing/2014/main" id="{76CA2488-D615-47C8-A4B2-CDFA653CA1B9}"/>
              </a:ext>
            </a:extLst>
          </p:cNvPr>
          <p:cNvSpPr>
            <a:spLocks noEditPoints="1"/>
          </p:cNvSpPr>
          <p:nvPr/>
        </p:nvSpPr>
        <p:spPr>
          <a:xfrm>
            <a:off x="5768022" y="3799459"/>
            <a:ext cx="446088" cy="449263"/>
          </a:xfrm>
          <a:custGeom>
            <a:avLst/>
            <a:gdLst/>
            <a:ahLst/>
            <a:cxnLst>
              <a:cxn ang="0">
                <a:pos x="224698" y="0"/>
              </a:cxn>
              <a:cxn ang="0">
                <a:pos x="26609" y="419830"/>
              </a:cxn>
              <a:cxn ang="0">
                <a:pos x="0" y="449395"/>
              </a:cxn>
              <a:cxn ang="0">
                <a:pos x="446439" y="112349"/>
              </a:cxn>
              <a:cxn ang="0">
                <a:pos x="168523" y="419830"/>
              </a:cxn>
              <a:cxn ang="0">
                <a:pos x="82783" y="363655"/>
              </a:cxn>
              <a:cxn ang="0">
                <a:pos x="168523" y="419830"/>
              </a:cxn>
              <a:cxn ang="0">
                <a:pos x="56174" y="307481"/>
              </a:cxn>
              <a:cxn ang="0">
                <a:pos x="195132" y="280872"/>
              </a:cxn>
              <a:cxn ang="0">
                <a:pos x="195132" y="251306"/>
              </a:cxn>
              <a:cxn ang="0">
                <a:pos x="56174" y="224697"/>
              </a:cxn>
              <a:cxn ang="0">
                <a:pos x="195132" y="251306"/>
              </a:cxn>
              <a:cxn ang="0">
                <a:pos x="56174" y="195132"/>
              </a:cxn>
              <a:cxn ang="0">
                <a:pos x="195132" y="168523"/>
              </a:cxn>
              <a:cxn ang="0">
                <a:pos x="195132" y="138958"/>
              </a:cxn>
              <a:cxn ang="0">
                <a:pos x="56174" y="112349"/>
              </a:cxn>
              <a:cxn ang="0">
                <a:pos x="195132" y="138958"/>
              </a:cxn>
              <a:cxn ang="0">
                <a:pos x="56174" y="85740"/>
              </a:cxn>
              <a:cxn ang="0">
                <a:pos x="195132" y="56174"/>
              </a:cxn>
              <a:cxn ang="0">
                <a:pos x="334090" y="393221"/>
              </a:cxn>
              <a:cxn ang="0">
                <a:pos x="280872" y="337046"/>
              </a:cxn>
              <a:cxn ang="0">
                <a:pos x="334090" y="393221"/>
              </a:cxn>
              <a:cxn ang="0">
                <a:pos x="280872" y="307481"/>
              </a:cxn>
              <a:cxn ang="0">
                <a:pos x="334090" y="251306"/>
              </a:cxn>
              <a:cxn ang="0">
                <a:pos x="334090" y="224697"/>
              </a:cxn>
              <a:cxn ang="0">
                <a:pos x="280872" y="168523"/>
              </a:cxn>
              <a:cxn ang="0">
                <a:pos x="334090" y="224697"/>
              </a:cxn>
              <a:cxn ang="0">
                <a:pos x="363656" y="393221"/>
              </a:cxn>
              <a:cxn ang="0">
                <a:pos x="419830" y="337046"/>
              </a:cxn>
              <a:cxn ang="0">
                <a:pos x="419830" y="307481"/>
              </a:cxn>
              <a:cxn ang="0">
                <a:pos x="363656" y="251306"/>
              </a:cxn>
              <a:cxn ang="0">
                <a:pos x="419830" y="307481"/>
              </a:cxn>
              <a:cxn ang="0">
                <a:pos x="363656" y="224697"/>
              </a:cxn>
              <a:cxn ang="0">
                <a:pos x="419830" y="168523"/>
              </a:cxn>
            </a:cxnLst>
            <a:rect l="0" t="0" r="0" b="0"/>
            <a:pathLst>
              <a:path w="151" h="152">
                <a:moveTo>
                  <a:pt x="76" y="38"/>
                </a:moveTo>
                <a:lnTo>
                  <a:pt x="76" y="0"/>
                </a:lnTo>
                <a:lnTo>
                  <a:pt x="9" y="0"/>
                </a:lnTo>
                <a:lnTo>
                  <a:pt x="9" y="142"/>
                </a:lnTo>
                <a:lnTo>
                  <a:pt x="0" y="142"/>
                </a:lnTo>
                <a:lnTo>
                  <a:pt x="0" y="152"/>
                </a:lnTo>
                <a:lnTo>
                  <a:pt x="151" y="152"/>
                </a:lnTo>
                <a:lnTo>
                  <a:pt x="151" y="38"/>
                </a:lnTo>
                <a:lnTo>
                  <a:pt x="76" y="38"/>
                </a:lnTo>
                <a:close/>
                <a:moveTo>
                  <a:pt x="57" y="142"/>
                </a:moveTo>
                <a:lnTo>
                  <a:pt x="28" y="142"/>
                </a:lnTo>
                <a:lnTo>
                  <a:pt x="28" y="123"/>
                </a:lnTo>
                <a:lnTo>
                  <a:pt x="57" y="123"/>
                </a:lnTo>
                <a:lnTo>
                  <a:pt x="57" y="142"/>
                </a:lnTo>
                <a:close/>
                <a:moveTo>
                  <a:pt x="66" y="104"/>
                </a:moveTo>
                <a:lnTo>
                  <a:pt x="19" y="104"/>
                </a:lnTo>
                <a:lnTo>
                  <a:pt x="19" y="95"/>
                </a:lnTo>
                <a:lnTo>
                  <a:pt x="66" y="95"/>
                </a:lnTo>
                <a:lnTo>
                  <a:pt x="66" y="104"/>
                </a:lnTo>
                <a:close/>
                <a:moveTo>
                  <a:pt x="66" y="85"/>
                </a:moveTo>
                <a:lnTo>
                  <a:pt x="19" y="85"/>
                </a:lnTo>
                <a:lnTo>
                  <a:pt x="19" y="76"/>
                </a:lnTo>
                <a:lnTo>
                  <a:pt x="66" y="76"/>
                </a:lnTo>
                <a:lnTo>
                  <a:pt x="66" y="85"/>
                </a:lnTo>
                <a:close/>
                <a:moveTo>
                  <a:pt x="66" y="66"/>
                </a:moveTo>
                <a:lnTo>
                  <a:pt x="19" y="66"/>
                </a:lnTo>
                <a:lnTo>
                  <a:pt x="19" y="57"/>
                </a:lnTo>
                <a:lnTo>
                  <a:pt x="66" y="57"/>
                </a:lnTo>
                <a:lnTo>
                  <a:pt x="66" y="66"/>
                </a:lnTo>
                <a:close/>
                <a:moveTo>
                  <a:pt x="66" y="47"/>
                </a:moveTo>
                <a:lnTo>
                  <a:pt x="19" y="47"/>
                </a:lnTo>
                <a:lnTo>
                  <a:pt x="19" y="38"/>
                </a:lnTo>
                <a:lnTo>
                  <a:pt x="66" y="38"/>
                </a:lnTo>
                <a:lnTo>
                  <a:pt x="66" y="47"/>
                </a:lnTo>
                <a:close/>
                <a:moveTo>
                  <a:pt x="66" y="29"/>
                </a:moveTo>
                <a:lnTo>
                  <a:pt x="19" y="29"/>
                </a:lnTo>
                <a:lnTo>
                  <a:pt x="19" y="19"/>
                </a:lnTo>
                <a:lnTo>
                  <a:pt x="66" y="19"/>
                </a:lnTo>
                <a:lnTo>
                  <a:pt x="66" y="29"/>
                </a:lnTo>
                <a:close/>
                <a:moveTo>
                  <a:pt x="113" y="133"/>
                </a:moveTo>
                <a:lnTo>
                  <a:pt x="95" y="133"/>
                </a:lnTo>
                <a:lnTo>
                  <a:pt x="95" y="114"/>
                </a:lnTo>
                <a:lnTo>
                  <a:pt x="113" y="114"/>
                </a:lnTo>
                <a:lnTo>
                  <a:pt x="113" y="133"/>
                </a:lnTo>
                <a:close/>
                <a:moveTo>
                  <a:pt x="113" y="104"/>
                </a:moveTo>
                <a:lnTo>
                  <a:pt x="95" y="104"/>
                </a:lnTo>
                <a:lnTo>
                  <a:pt x="95" y="85"/>
                </a:lnTo>
                <a:lnTo>
                  <a:pt x="113" y="85"/>
                </a:lnTo>
                <a:lnTo>
                  <a:pt x="113" y="104"/>
                </a:lnTo>
                <a:close/>
                <a:moveTo>
                  <a:pt x="113" y="76"/>
                </a:moveTo>
                <a:lnTo>
                  <a:pt x="95" y="76"/>
                </a:lnTo>
                <a:lnTo>
                  <a:pt x="95" y="57"/>
                </a:lnTo>
                <a:lnTo>
                  <a:pt x="113" y="57"/>
                </a:lnTo>
                <a:lnTo>
                  <a:pt x="113" y="76"/>
                </a:lnTo>
                <a:close/>
                <a:moveTo>
                  <a:pt x="142" y="133"/>
                </a:moveTo>
                <a:lnTo>
                  <a:pt x="123" y="133"/>
                </a:lnTo>
                <a:lnTo>
                  <a:pt x="123" y="114"/>
                </a:lnTo>
                <a:lnTo>
                  <a:pt x="142" y="114"/>
                </a:lnTo>
                <a:lnTo>
                  <a:pt x="142" y="133"/>
                </a:lnTo>
                <a:close/>
                <a:moveTo>
                  <a:pt x="142" y="104"/>
                </a:moveTo>
                <a:lnTo>
                  <a:pt x="123" y="104"/>
                </a:lnTo>
                <a:lnTo>
                  <a:pt x="123" y="85"/>
                </a:lnTo>
                <a:lnTo>
                  <a:pt x="142" y="85"/>
                </a:lnTo>
                <a:lnTo>
                  <a:pt x="142" y="104"/>
                </a:lnTo>
                <a:close/>
                <a:moveTo>
                  <a:pt x="142" y="76"/>
                </a:moveTo>
                <a:lnTo>
                  <a:pt x="123" y="76"/>
                </a:lnTo>
                <a:lnTo>
                  <a:pt x="123" y="57"/>
                </a:lnTo>
                <a:lnTo>
                  <a:pt x="142" y="57"/>
                </a:lnTo>
                <a:lnTo>
                  <a:pt x="142" y="76"/>
                </a:lnTo>
                <a:close/>
              </a:path>
            </a:pathLst>
          </a:custGeom>
          <a:solidFill>
            <a:schemeClr val="bg2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5AE78E21-5EA9-444A-A168-D9BC05E17950}"/>
              </a:ext>
            </a:extLst>
          </p:cNvPr>
          <p:cNvSpPr txBox="1"/>
          <p:nvPr/>
        </p:nvSpPr>
        <p:spPr>
          <a:xfrm>
            <a:off x="927377" y="891802"/>
            <a:ext cx="3967347" cy="246099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id-ID" sz="2000" dirty="0">
                <a:latin typeface="Malgun Gothic" panose="020B0503020000020004" charset="-127"/>
                <a:ea typeface="Malgun Gothic" panose="020B0503020000020004" charset="-127"/>
              </a:rPr>
              <a:t>WHEN YOU DO THINGS FROM YOUR SOUL, YOU FEEL A RIVER MOVING IN YOU, A JOY</a:t>
            </a:r>
          </a:p>
          <a:p>
            <a:pPr eaLnBrk="1" hangingPunct="1">
              <a:lnSpc>
                <a:spcPct val="90000"/>
              </a:lnSpc>
              <a:buNone/>
            </a:pPr>
            <a:endParaRPr lang="id-ID" sz="2000" dirty="0">
              <a:latin typeface="Malgun Gothic" panose="020B0503020000020004" charset="-127"/>
              <a:ea typeface="Malgun Gothic" panose="020B0503020000020004" charset="-127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id-ID" sz="2000" dirty="0">
              <a:latin typeface="Malgun Gothic" panose="020B0503020000020004" charset="-127"/>
              <a:ea typeface="Malgun Gothic" panose="020B0503020000020004" charset="-127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id-ID" sz="2000" dirty="0">
                <a:latin typeface="Malgun Gothic" panose="020B0503020000020004" charset="-127"/>
                <a:ea typeface="Malgun Gothic" panose="020B0503020000020004" charset="-127"/>
              </a:rPr>
              <a:t>“RUMI”</a:t>
            </a:r>
            <a:endParaRPr lang="en-US" sz="2000" dirty="0">
              <a:latin typeface="Malgun Gothic" panose="020B0503020000020004" charset="-127"/>
              <a:ea typeface="Malgun Gothic" panose="020B0503020000020004" charset="-127"/>
            </a:endParaRP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AE74B0B5-6C94-44C1-BA89-C13DC6898C3A}"/>
              </a:ext>
            </a:extLst>
          </p:cNvPr>
          <p:cNvSpPr txBox="1"/>
          <p:nvPr/>
        </p:nvSpPr>
        <p:spPr>
          <a:xfrm>
            <a:off x="963751" y="3669773"/>
            <a:ext cx="3967347" cy="246099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id-ID" sz="5400" dirty="0">
                <a:latin typeface="Malgun Gothic" panose="020B0503020000020004" charset="-127"/>
                <a:ea typeface="Malgun Gothic" panose="020B0503020000020004" charset="-127"/>
              </a:rPr>
              <a:t>MATUR NUWUN</a:t>
            </a:r>
            <a:endParaRPr lang="en-US" sz="5400" dirty="0">
              <a:latin typeface="Malgun Gothic" panose="020B0503020000020004" charset="-127"/>
              <a:ea typeface="Malgun Gothic" panose="020B050302000002000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2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25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75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16" grpId="0" bldLvl="0" animBg="1"/>
      <p:bldP spid="17" grpId="0"/>
      <p:bldP spid="18" grpId="0"/>
      <p:bldP spid="19" grpId="0"/>
      <p:bldP spid="20" grpId="0"/>
      <p:bldP spid="2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7"/>
          <p:cNvSpPr txBox="1">
            <a:spLocks/>
          </p:cNvSpPr>
          <p:nvPr/>
        </p:nvSpPr>
        <p:spPr>
          <a:xfrm>
            <a:off x="838200" y="601665"/>
            <a:ext cx="10515600" cy="835025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defTabSz="914377">
              <a:defRPr/>
            </a:pPr>
            <a:r>
              <a:rPr lang="en-US" sz="3555" b="1" dirty="0">
                <a:solidFill>
                  <a:srgbClr val="B74919">
                    <a:lumMod val="50000"/>
                  </a:srgbClr>
                </a:solidFill>
                <a:latin typeface="Calibri" panose="020F0502020204030204" charset="0"/>
                <a:cs typeface="Calibri" panose="020F0502020204030204" charset="0"/>
              </a:rPr>
              <a:t>Hasil </a:t>
            </a:r>
            <a:r>
              <a:rPr lang="en-US" sz="3555" b="1" dirty="0" err="1">
                <a:solidFill>
                  <a:srgbClr val="B74919">
                    <a:lumMod val="50000"/>
                  </a:srgbClr>
                </a:solidFill>
                <a:latin typeface="Calibri" panose="020F0502020204030204" charset="0"/>
                <a:cs typeface="Calibri" panose="020F0502020204030204" charset="0"/>
              </a:rPr>
              <a:t>Monev</a:t>
            </a:r>
            <a:r>
              <a:rPr lang="en-US" sz="3555" b="1" dirty="0">
                <a:solidFill>
                  <a:srgbClr val="B74919">
                    <a:lumMod val="50000"/>
                  </a:srgbClr>
                </a:solidFill>
                <a:latin typeface="Calibri" panose="020F0502020204030204" charset="0"/>
                <a:cs typeface="Calibri" panose="020F0502020204030204" charset="0"/>
              </a:rPr>
              <a:t> Badan Publik </a:t>
            </a:r>
            <a:r>
              <a:rPr lang="en-US" sz="3555" b="1" dirty="0" err="1">
                <a:solidFill>
                  <a:srgbClr val="B74919">
                    <a:lumMod val="50000"/>
                  </a:srgbClr>
                </a:solidFill>
                <a:latin typeface="Calibri" panose="020F0502020204030204" charset="0"/>
                <a:cs typeface="Calibri" panose="020F0502020204030204" charset="0"/>
              </a:rPr>
              <a:t>Provinsi</a:t>
            </a:r>
            <a:r>
              <a:rPr lang="en-US" sz="3555" b="1" dirty="0">
                <a:solidFill>
                  <a:srgbClr val="B74919">
                    <a:lumMod val="50000"/>
                  </a:srgbClr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r>
              <a:rPr lang="en-US" sz="3555" b="1" dirty="0" err="1">
                <a:solidFill>
                  <a:srgbClr val="B74919">
                    <a:lumMod val="50000"/>
                  </a:srgbClr>
                </a:solidFill>
                <a:latin typeface="Calibri" panose="020F0502020204030204" charset="0"/>
                <a:cs typeface="Calibri" panose="020F0502020204030204" charset="0"/>
              </a:rPr>
              <a:t>Jawa</a:t>
            </a:r>
            <a:r>
              <a:rPr lang="en-US" sz="3555" b="1" dirty="0">
                <a:solidFill>
                  <a:srgbClr val="B74919">
                    <a:lumMod val="50000"/>
                  </a:srgbClr>
                </a:solidFill>
                <a:latin typeface="Calibri" panose="020F0502020204030204" charset="0"/>
                <a:cs typeface="Calibri" panose="020F0502020204030204" charset="0"/>
              </a:rPr>
              <a:t> Tengah 202</a:t>
            </a:r>
            <a:r>
              <a:rPr lang="id-ID" sz="3555" b="1" dirty="0">
                <a:solidFill>
                  <a:srgbClr val="B74919">
                    <a:lumMod val="50000"/>
                  </a:srgbClr>
                </a:solidFill>
                <a:latin typeface="Calibri" panose="020F0502020204030204" charset="0"/>
                <a:cs typeface="Calibri" panose="020F0502020204030204" charset="0"/>
              </a:rPr>
              <a:t>2</a:t>
            </a:r>
            <a:endParaRPr lang="en-US" sz="3555" b="1" dirty="0">
              <a:solidFill>
                <a:srgbClr val="B74919">
                  <a:lumMod val="50000"/>
                </a:srgbClr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" name="Title 47"/>
          <p:cNvSpPr txBox="1"/>
          <p:nvPr/>
        </p:nvSpPr>
        <p:spPr>
          <a:xfrm>
            <a:off x="988697" y="3425191"/>
            <a:ext cx="1505585" cy="156464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 defTabSz="1219170" latinLnBrk="1">
              <a:defRPr/>
            </a:pPr>
            <a:r>
              <a:rPr lang="id-ID" altLang="x-none" sz="3200" b="1" dirty="0">
                <a:solidFill>
                  <a:srgbClr val="1D9A78"/>
                </a:solidFill>
                <a:latin typeface="Calibri" panose="020F0502020204030204" charset="0"/>
                <a:ea typeface="Lato Black" pitchFamily="34" charset="0"/>
                <a:cs typeface="Calibri" panose="020F0502020204030204" charset="0"/>
              </a:rPr>
              <a:t>85,7</a:t>
            </a:r>
            <a:r>
              <a:rPr lang="en-US" altLang="x-none" sz="3200" b="1" dirty="0">
                <a:solidFill>
                  <a:srgbClr val="1D9A78"/>
                </a:solidFill>
                <a:latin typeface="Calibri" panose="020F0502020204030204" charset="0"/>
                <a:ea typeface="Lato Black" pitchFamily="34" charset="0"/>
                <a:cs typeface="Calibri" panose="020F0502020204030204" charset="0"/>
              </a:rPr>
              <a:t>%</a:t>
            </a:r>
          </a:p>
        </p:txBody>
      </p:sp>
      <p:sp>
        <p:nvSpPr>
          <p:cNvPr id="5" name="Rectangle 4"/>
          <p:cNvSpPr/>
          <p:nvPr/>
        </p:nvSpPr>
        <p:spPr>
          <a:xfrm>
            <a:off x="513716" y="2495550"/>
            <a:ext cx="2295525" cy="2500631"/>
          </a:xfrm>
          <a:prstGeom prst="rect">
            <a:avLst/>
          </a:prstGeom>
          <a:noFill/>
          <a:ln w="825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id-ID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7066" y="2885440"/>
            <a:ext cx="1589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377" latinLnBrk="1">
              <a:defRPr/>
            </a:pPr>
            <a:r>
              <a:rPr lang="en-US" altLang="id-ID" sz="2000" b="1" dirty="0">
                <a:solidFill>
                  <a:srgbClr val="1D9A78"/>
                </a:solidFill>
                <a:latin typeface="Calibri Light" panose="020F0302020204030204"/>
                <a:ea typeface="Raleway" pitchFamily="34" charset="0"/>
              </a:rPr>
              <a:t>RSUD Provinsi</a:t>
            </a:r>
          </a:p>
        </p:txBody>
      </p:sp>
      <p:sp>
        <p:nvSpPr>
          <p:cNvPr id="7" name="Title 47"/>
          <p:cNvSpPr txBox="1"/>
          <p:nvPr/>
        </p:nvSpPr>
        <p:spPr>
          <a:xfrm>
            <a:off x="3769997" y="3649981"/>
            <a:ext cx="1435735" cy="966471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 defTabSz="1219170" latinLnBrk="1">
              <a:defRPr/>
            </a:pPr>
            <a:r>
              <a:rPr lang="en-US" altLang="x-none" sz="3200" b="1" dirty="0">
                <a:solidFill>
                  <a:srgbClr val="1D9A78"/>
                </a:solidFill>
                <a:latin typeface="Calibri" panose="020F0502020204030204" charset="0"/>
                <a:ea typeface="Lato Black" pitchFamily="34" charset="0"/>
                <a:cs typeface="Calibri" panose="020F0502020204030204" charset="0"/>
              </a:rPr>
              <a:t>61,7%</a:t>
            </a:r>
          </a:p>
        </p:txBody>
      </p:sp>
      <p:sp>
        <p:nvSpPr>
          <p:cNvPr id="8" name="Rectangle 7"/>
          <p:cNvSpPr/>
          <p:nvPr/>
        </p:nvSpPr>
        <p:spPr>
          <a:xfrm>
            <a:off x="6263640" y="2495550"/>
            <a:ext cx="2295525" cy="2500631"/>
          </a:xfrm>
          <a:prstGeom prst="rect">
            <a:avLst/>
          </a:prstGeom>
          <a:noFill/>
          <a:ln w="825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id-ID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9376" y="2886076"/>
            <a:ext cx="1552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377" latinLnBrk="1">
              <a:defRPr/>
            </a:pPr>
            <a:r>
              <a:rPr lang="en-US" altLang="id-ID" sz="2000" b="1" dirty="0">
                <a:solidFill>
                  <a:srgbClr val="1D9A78"/>
                </a:solidFill>
                <a:latin typeface="Calibri Light" panose="020F0302020204030204"/>
                <a:ea typeface="Raleway" pitchFamily="34" charset="0"/>
              </a:rPr>
              <a:t>SKPD Provinsi</a:t>
            </a:r>
          </a:p>
        </p:txBody>
      </p:sp>
      <p:sp>
        <p:nvSpPr>
          <p:cNvPr id="10" name="Rectangle 9"/>
          <p:cNvSpPr/>
          <p:nvPr/>
        </p:nvSpPr>
        <p:spPr>
          <a:xfrm>
            <a:off x="9246871" y="2495550"/>
            <a:ext cx="2295525" cy="2500631"/>
          </a:xfrm>
          <a:prstGeom prst="rect">
            <a:avLst/>
          </a:prstGeom>
          <a:noFill/>
          <a:ln w="825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id-ID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Title 47"/>
          <p:cNvSpPr txBox="1"/>
          <p:nvPr/>
        </p:nvSpPr>
        <p:spPr>
          <a:xfrm>
            <a:off x="9637396" y="3518537"/>
            <a:ext cx="1326515" cy="137858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 defTabSz="1219170" latinLnBrk="1">
              <a:defRPr/>
            </a:pPr>
            <a:r>
              <a:rPr lang="en-US" sz="2800" b="1" dirty="0">
                <a:solidFill>
                  <a:srgbClr val="1D9A78"/>
                </a:solidFill>
                <a:latin typeface="Calibri" panose="020F0502020204030204" charset="0"/>
                <a:cs typeface="Calibri" panose="020F0502020204030204" charset="0"/>
              </a:rPr>
              <a:t>22,85%</a:t>
            </a:r>
            <a:endParaRPr lang="en-US" sz="2800" b="1" dirty="0">
              <a:solidFill>
                <a:srgbClr val="1D9A78"/>
              </a:solidFill>
              <a:latin typeface="Calibri" panose="020F0502020204030204" charset="0"/>
              <a:ea typeface="Lato Black" pitchFamily="34" charset="0"/>
              <a:cs typeface="Calibri" panose="020F050202020403020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50825" y="2886076"/>
            <a:ext cx="1099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377" latinLnBrk="1">
              <a:defRPr/>
            </a:pPr>
            <a:r>
              <a:rPr lang="en-US" altLang="id-ID" sz="2000" b="1" dirty="0">
                <a:solidFill>
                  <a:srgbClr val="1D9A78"/>
                </a:solidFill>
                <a:latin typeface="Calibri Light" panose="020F0302020204030204"/>
                <a:ea typeface="Raleway" pitchFamily="34" charset="0"/>
              </a:rPr>
              <a:t>Kab/Kota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3080" y="5425440"/>
            <a:ext cx="2295525" cy="400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defTabSz="1219170" latinLnBrk="1">
              <a:defRPr/>
            </a:pPr>
            <a:r>
              <a:rPr lang="id-ID" sz="2000" b="1" dirty="0">
                <a:solidFill>
                  <a:srgbClr val="002060"/>
                </a:solidFill>
                <a:latin typeface="Calibri" panose="020F0502020204030204" charset="0"/>
                <a:cs typeface="Calibri" panose="020F0502020204030204" charset="0"/>
              </a:rPr>
              <a:t>6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charset="0"/>
                <a:cs typeface="Calibri" panose="020F0502020204030204" charset="0"/>
              </a:rPr>
              <a:t>/7 Informatif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79140" y="5348606"/>
            <a:ext cx="229616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defTabSz="1219170" latinLnBrk="1">
              <a:defRPr/>
            </a:pPr>
            <a:r>
              <a:rPr lang="en-US" b="1" dirty="0">
                <a:solidFill>
                  <a:srgbClr val="B74919">
                    <a:lumMod val="50000"/>
                  </a:srgbClr>
                </a:solidFill>
                <a:latin typeface="Calibri" panose="020F0502020204030204" charset="0"/>
                <a:cs typeface="Calibri" panose="020F0502020204030204" charset="0"/>
              </a:rPr>
              <a:t>21/34 Informatif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326246" y="5348605"/>
            <a:ext cx="2074545" cy="400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defTabSz="1219170" latinLnBrk="1">
              <a:defRPr/>
            </a:pPr>
            <a:r>
              <a:rPr lang="en-US" sz="2000" b="1" dirty="0">
                <a:solidFill>
                  <a:srgbClr val="B74919">
                    <a:lumMod val="50000"/>
                  </a:srgbClr>
                </a:solidFill>
                <a:latin typeface="Calibri" panose="020F0502020204030204" charset="0"/>
                <a:cs typeface="Calibri" panose="020F0502020204030204" charset="0"/>
              </a:rPr>
              <a:t>8/35 informatif</a:t>
            </a:r>
            <a:endParaRPr sz="2000" b="1" dirty="0">
              <a:solidFill>
                <a:srgbClr val="B74919">
                  <a:lumMod val="50000"/>
                </a:srgbClr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6" name="Rectangle 19"/>
          <p:cNvSpPr/>
          <p:nvPr/>
        </p:nvSpPr>
        <p:spPr>
          <a:xfrm>
            <a:off x="3388996" y="2495550"/>
            <a:ext cx="2295525" cy="2500631"/>
          </a:xfrm>
          <a:prstGeom prst="rect">
            <a:avLst/>
          </a:prstGeom>
          <a:noFill/>
          <a:ln w="825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id-ID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TextBox 30"/>
          <p:cNvSpPr txBox="1"/>
          <p:nvPr/>
        </p:nvSpPr>
        <p:spPr>
          <a:xfrm>
            <a:off x="6618860" y="2886076"/>
            <a:ext cx="1713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377" latinLnBrk="1">
              <a:defRPr/>
            </a:pPr>
            <a:r>
              <a:rPr lang="en-US" altLang="id-ID" sz="2000" b="1" dirty="0">
                <a:solidFill>
                  <a:srgbClr val="1D9A78"/>
                </a:solidFill>
                <a:latin typeface="Calibri Light" panose="020F0302020204030204"/>
                <a:ea typeface="Raleway" pitchFamily="34" charset="0"/>
              </a:rPr>
              <a:t>RSUD Kab/Kota</a:t>
            </a:r>
          </a:p>
        </p:txBody>
      </p:sp>
      <p:sp>
        <p:nvSpPr>
          <p:cNvPr id="18" name="Title 47"/>
          <p:cNvSpPr txBox="1"/>
          <p:nvPr/>
        </p:nvSpPr>
        <p:spPr>
          <a:xfrm>
            <a:off x="6703697" y="3649981"/>
            <a:ext cx="1435735" cy="966471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 defTabSz="1219170" latinLnBrk="1">
              <a:defRPr/>
            </a:pPr>
            <a:r>
              <a:rPr lang="id-ID" altLang="x-none" sz="3200" b="1" dirty="0">
                <a:solidFill>
                  <a:srgbClr val="1D9A78"/>
                </a:solidFill>
                <a:latin typeface="Calibri" panose="020F0502020204030204" charset="0"/>
                <a:ea typeface="Lato Black" pitchFamily="34" charset="0"/>
                <a:cs typeface="Calibri" panose="020F0502020204030204" charset="0"/>
              </a:rPr>
              <a:t>14</a:t>
            </a:r>
            <a:r>
              <a:rPr lang="en-US" altLang="x-none" sz="3200" b="1" dirty="0">
                <a:solidFill>
                  <a:srgbClr val="1D9A78"/>
                </a:solidFill>
                <a:latin typeface="Calibri" panose="020F0502020204030204" charset="0"/>
                <a:ea typeface="Lato Black" pitchFamily="34" charset="0"/>
                <a:cs typeface="Calibri" panose="020F0502020204030204" charset="0"/>
              </a:rPr>
              <a:t>,</a:t>
            </a:r>
            <a:r>
              <a:rPr lang="id-ID" altLang="x-none" sz="3200" b="1" dirty="0">
                <a:solidFill>
                  <a:srgbClr val="1D9A78"/>
                </a:solidFill>
                <a:latin typeface="Calibri" panose="020F0502020204030204" charset="0"/>
                <a:ea typeface="Lato Black" pitchFamily="34" charset="0"/>
                <a:cs typeface="Calibri" panose="020F0502020204030204" charset="0"/>
              </a:rPr>
              <a:t>3</a:t>
            </a:r>
            <a:r>
              <a:rPr lang="en-US" altLang="x-none" sz="3200" b="1" dirty="0">
                <a:solidFill>
                  <a:srgbClr val="1D9A78"/>
                </a:solidFill>
                <a:latin typeface="Calibri" panose="020F0502020204030204" charset="0"/>
                <a:ea typeface="Lato Black" pitchFamily="34" charset="0"/>
                <a:cs typeface="Calibri" panose="020F0502020204030204" charset="0"/>
              </a:rPr>
              <a:t>%</a:t>
            </a:r>
          </a:p>
        </p:txBody>
      </p:sp>
      <p:sp>
        <p:nvSpPr>
          <p:cNvPr id="19" name="Rectangle 36"/>
          <p:cNvSpPr/>
          <p:nvPr/>
        </p:nvSpPr>
        <p:spPr>
          <a:xfrm>
            <a:off x="6263005" y="5348605"/>
            <a:ext cx="2296160" cy="3693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defTabSz="1219170" latinLnBrk="1">
              <a:defRPr/>
            </a:pPr>
            <a:r>
              <a:rPr lang="id-ID" b="1" dirty="0">
                <a:solidFill>
                  <a:srgbClr val="B74919">
                    <a:lumMod val="50000"/>
                  </a:srgbClr>
                </a:solidFill>
                <a:latin typeface="Calibri" panose="020F0502020204030204" charset="0"/>
                <a:cs typeface="Calibri" panose="020F0502020204030204" charset="0"/>
              </a:rPr>
              <a:t>5</a:t>
            </a:r>
            <a:r>
              <a:rPr lang="en-US" b="1" dirty="0">
                <a:solidFill>
                  <a:srgbClr val="B74919">
                    <a:lumMod val="50000"/>
                  </a:srgbClr>
                </a:solidFill>
                <a:latin typeface="Calibri" panose="020F0502020204030204" charset="0"/>
                <a:cs typeface="Calibri" panose="020F0502020204030204" charset="0"/>
              </a:rPr>
              <a:t>/35 Informatif</a:t>
            </a:r>
          </a:p>
        </p:txBody>
      </p:sp>
    </p:spTree>
    <p:extLst>
      <p:ext uri="{BB962C8B-B14F-4D97-AF65-F5344CB8AC3E}">
        <p14:creationId xmlns:p14="http://schemas.microsoft.com/office/powerpoint/2010/main" val="249202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  <p:bldP spid="7" grpId="0"/>
      <p:bldP spid="8" grpId="0" bldLvl="0" animBg="1"/>
      <p:bldP spid="9" grpId="0"/>
      <p:bldP spid="10" grpId="0" bldLvl="0" animBg="1"/>
      <p:bldP spid="11" grpId="0"/>
      <p:bldP spid="12" grpId="0"/>
      <p:bldP spid="13" grpId="0"/>
      <p:bldP spid="14" grpId="0"/>
      <p:bldP spid="15" grpId="0"/>
      <p:bldP spid="16" grpId="0" bldLvl="0" animBg="1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47"/>
          <p:cNvSpPr txBox="1"/>
          <p:nvPr/>
        </p:nvSpPr>
        <p:spPr>
          <a:xfrm>
            <a:off x="2205990" y="3433445"/>
            <a:ext cx="1285240" cy="109855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d-ID" altLang="id-ID" sz="4500" b="1" dirty="0">
                <a:solidFill>
                  <a:schemeClr val="accent5">
                    <a:lumMod val="50000"/>
                  </a:schemeClr>
                </a:solidFill>
                <a:latin typeface="Calibri" panose="020F0502020204030204" charset="0"/>
                <a:ea typeface="Lato Black" panose="020F0502020204030203" pitchFamily="34" charset="0"/>
                <a:cs typeface="Calibri" panose="020F0502020204030204" charset="0"/>
              </a:rPr>
              <a:t>85</a:t>
            </a:r>
            <a:endParaRPr lang="en-US" altLang="id-ID" sz="4500" b="1" dirty="0">
              <a:solidFill>
                <a:schemeClr val="accent5">
                  <a:lumMod val="50000"/>
                </a:schemeClr>
              </a:solidFill>
              <a:latin typeface="Calibri" panose="020F0502020204030204" charset="0"/>
              <a:ea typeface="Lato Black" panose="020F0502020204030203" pitchFamily="34" charset="0"/>
              <a:cs typeface="Calibri" panose="020F050202020403020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87867" y="2313940"/>
            <a:ext cx="1721485" cy="2571750"/>
          </a:xfrm>
          <a:prstGeom prst="rect">
            <a:avLst/>
          </a:prstGeom>
          <a:noFill/>
          <a:ln w="825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2020510" y="2450465"/>
            <a:ext cx="162052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id-ID" sz="1500" b="1" dirty="0">
                <a:solidFill>
                  <a:schemeClr val="accent1">
                    <a:lumMod val="50000"/>
                  </a:schemeClr>
                </a:solidFill>
                <a:latin typeface="Malgun Gothic" panose="020B0503020000020004" charset="-127"/>
                <a:ea typeface="Malgun Gothic" panose="020B0503020000020004" charset="-127"/>
              </a:rPr>
              <a:t>Tahap 1 </a:t>
            </a:r>
          </a:p>
          <a:p>
            <a:pPr algn="ctr"/>
            <a:r>
              <a:rPr lang="en-US" altLang="id-ID" sz="1500" b="1" dirty="0">
                <a:solidFill>
                  <a:schemeClr val="accent1">
                    <a:lumMod val="50000"/>
                  </a:schemeClr>
                </a:solidFill>
                <a:latin typeface="Malgun Gothic" panose="020B0503020000020004" charset="-127"/>
                <a:ea typeface="Malgun Gothic" panose="020B0503020000020004" charset="-127"/>
              </a:rPr>
              <a:t>Web&amp;Medsos</a:t>
            </a:r>
          </a:p>
        </p:txBody>
      </p:sp>
      <p:sp>
        <p:nvSpPr>
          <p:cNvPr id="13" name="Title 47"/>
          <p:cNvSpPr txBox="1"/>
          <p:nvPr/>
        </p:nvSpPr>
        <p:spPr>
          <a:xfrm>
            <a:off x="4268470" y="3298825"/>
            <a:ext cx="1339850" cy="117094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d-ID" sz="3600" b="1" dirty="0">
                <a:solidFill>
                  <a:schemeClr val="accent5">
                    <a:lumMod val="50000"/>
                  </a:schemeClr>
                </a:solidFill>
                <a:latin typeface="Calibri" panose="020F0502020204030204" charset="0"/>
                <a:ea typeface="Lato Black" panose="020F0502020204030203" pitchFamily="34" charset="0"/>
                <a:cs typeface="Calibri" panose="020F0502020204030204" charset="0"/>
              </a:rPr>
              <a:t>100</a:t>
            </a:r>
            <a:endParaRPr lang="en-US" sz="3600" b="1" dirty="0">
              <a:solidFill>
                <a:schemeClr val="accent5">
                  <a:lumMod val="50000"/>
                </a:schemeClr>
              </a:solidFill>
              <a:latin typeface="Calibri" panose="020F0502020204030204" charset="0"/>
              <a:ea typeface="Lato Black" panose="020F0502020204030203" pitchFamily="34" charset="0"/>
              <a:cs typeface="Calibri" panose="020F050202020403020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65906" y="2313940"/>
            <a:ext cx="1721485" cy="2571750"/>
          </a:xfrm>
          <a:prstGeom prst="rect">
            <a:avLst/>
          </a:prstGeom>
          <a:noFill/>
          <a:ln w="825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1" name="TextBox 30"/>
          <p:cNvSpPr txBox="1"/>
          <p:nvPr/>
        </p:nvSpPr>
        <p:spPr>
          <a:xfrm>
            <a:off x="4237990" y="2313940"/>
            <a:ext cx="13703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id-ID" b="1" dirty="0">
                <a:solidFill>
                  <a:schemeClr val="accent1">
                    <a:lumMod val="50000"/>
                  </a:schemeClr>
                </a:solidFill>
                <a:latin typeface="Calibri" panose="020F0502020204030204" charset="0"/>
                <a:ea typeface="Raleway" panose="020B0003030101060003" pitchFamily="2" charset="0"/>
                <a:cs typeface="Calibri" panose="020F0502020204030204" charset="0"/>
              </a:rPr>
              <a:t>Tahap 2</a:t>
            </a:r>
          </a:p>
          <a:p>
            <a:pPr algn="ctr"/>
            <a:r>
              <a:rPr lang="en-US" altLang="id-ID" b="1" dirty="0">
                <a:solidFill>
                  <a:schemeClr val="accent1">
                    <a:lumMod val="50000"/>
                  </a:schemeClr>
                </a:solidFill>
                <a:latin typeface="Calibri" panose="020F0502020204030204" charset="0"/>
                <a:ea typeface="Raleway" panose="020B0003030101060003" pitchFamily="2" charset="0"/>
                <a:cs typeface="Calibri" panose="020F0502020204030204" charset="0"/>
              </a:rPr>
              <a:t>SAQ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95061" y="2313940"/>
            <a:ext cx="1725295" cy="2571750"/>
          </a:xfrm>
          <a:prstGeom prst="rect">
            <a:avLst/>
          </a:prstGeom>
          <a:noFill/>
          <a:ln w="825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Title 47"/>
          <p:cNvSpPr txBox="1"/>
          <p:nvPr/>
        </p:nvSpPr>
        <p:spPr>
          <a:xfrm>
            <a:off x="6385561" y="3429635"/>
            <a:ext cx="1310005" cy="84963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d-ID" altLang="en-ID" sz="3200" b="1" dirty="0">
                <a:solidFill>
                  <a:schemeClr val="accent5">
                    <a:lumMod val="50000"/>
                  </a:schemeClr>
                </a:solidFill>
                <a:latin typeface="Calibri" panose="020F0502020204030204" charset="0"/>
                <a:ea typeface="Lato Black" panose="020F0502020204030203" pitchFamily="34" charset="0"/>
                <a:cs typeface="Calibri" panose="020F0502020204030204" charset="0"/>
              </a:rPr>
              <a:t>99,8</a:t>
            </a:r>
            <a:endParaRPr lang="en-US" altLang="en-ID" sz="3200" b="1" dirty="0">
              <a:solidFill>
                <a:schemeClr val="accent5">
                  <a:lumMod val="50000"/>
                </a:schemeClr>
              </a:solidFill>
              <a:latin typeface="Calibri" panose="020F0502020204030204" charset="0"/>
              <a:ea typeface="Lato Black" panose="020F0502020204030203" pitchFamily="34" charset="0"/>
              <a:cs typeface="Calibri" panose="020F050202020403020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38540" y="3692525"/>
            <a:ext cx="1153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id-ID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charset="0"/>
                <a:ea typeface="Raleway" panose="020B0003030101060003" pitchFamily="2" charset="0"/>
                <a:cs typeface="Calibri" panose="020F0502020204030204" charset="0"/>
              </a:rPr>
              <a:t>97,33</a:t>
            </a:r>
            <a:endParaRPr lang="en-US" altLang="id-ID" sz="2800" b="1" dirty="0">
              <a:solidFill>
                <a:schemeClr val="accent5">
                  <a:lumMod val="50000"/>
                </a:schemeClr>
              </a:solidFill>
              <a:latin typeface="Calibri" panose="020F0502020204030204" charset="0"/>
              <a:ea typeface="Raleway" panose="020B0003030101060003" pitchFamily="2" charset="0"/>
              <a:cs typeface="Calibri" panose="020F0502020204030204" charset="0"/>
            </a:endParaRPr>
          </a:p>
        </p:txBody>
      </p:sp>
      <p:sp>
        <p:nvSpPr>
          <p:cNvPr id="5" name="TextBox 30"/>
          <p:cNvSpPr txBox="1"/>
          <p:nvPr/>
        </p:nvSpPr>
        <p:spPr>
          <a:xfrm>
            <a:off x="6593398" y="2358152"/>
            <a:ext cx="925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id-ID" b="1" dirty="0">
                <a:solidFill>
                  <a:schemeClr val="accent1">
                    <a:lumMod val="50000"/>
                  </a:schemeClr>
                </a:solidFill>
                <a:latin typeface="Calibri" panose="020F0502020204030204" charset="0"/>
                <a:ea typeface="Raleway" panose="020B0003030101060003" pitchFamily="2" charset="0"/>
                <a:cs typeface="Calibri" panose="020F0502020204030204" charset="0"/>
              </a:rPr>
              <a:t>Tahap 3</a:t>
            </a:r>
          </a:p>
          <a:p>
            <a:pPr algn="ctr"/>
            <a:r>
              <a:rPr lang="en-US" altLang="id-ID" b="1" dirty="0">
                <a:solidFill>
                  <a:schemeClr val="accent1">
                    <a:lumMod val="50000"/>
                  </a:schemeClr>
                </a:solidFill>
                <a:latin typeface="Calibri" panose="020F0502020204030204" charset="0"/>
                <a:ea typeface="Raleway" panose="020B0003030101060003" pitchFamily="2" charset="0"/>
                <a:cs typeface="Calibri" panose="020F0502020204030204" charset="0"/>
              </a:rPr>
              <a:t>Visitasi</a:t>
            </a:r>
          </a:p>
        </p:txBody>
      </p:sp>
      <p:sp>
        <p:nvSpPr>
          <p:cNvPr id="7" name="Rectangle 19"/>
          <p:cNvSpPr/>
          <p:nvPr/>
        </p:nvSpPr>
        <p:spPr>
          <a:xfrm>
            <a:off x="8401686" y="2313940"/>
            <a:ext cx="1721485" cy="2571750"/>
          </a:xfrm>
          <a:prstGeom prst="rect">
            <a:avLst/>
          </a:prstGeom>
          <a:noFill/>
          <a:ln w="825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8" name="TextBox 30"/>
          <p:cNvSpPr txBox="1"/>
          <p:nvPr/>
        </p:nvSpPr>
        <p:spPr>
          <a:xfrm>
            <a:off x="8569325" y="2358390"/>
            <a:ext cx="12230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id-ID" b="1" dirty="0">
                <a:solidFill>
                  <a:schemeClr val="accent1">
                    <a:lumMod val="50000"/>
                  </a:schemeClr>
                </a:solidFill>
                <a:latin typeface="Calibri" panose="020F0502020204030204" charset="0"/>
                <a:ea typeface="Raleway" panose="020B0003030101060003" pitchFamily="2" charset="0"/>
                <a:cs typeface="Calibri" panose="020F0502020204030204" charset="0"/>
              </a:rPr>
              <a:t>Tahap 4</a:t>
            </a:r>
          </a:p>
          <a:p>
            <a:pPr algn="ctr"/>
            <a:r>
              <a:rPr lang="en-US" altLang="id-ID" b="1" dirty="0">
                <a:solidFill>
                  <a:schemeClr val="accent1">
                    <a:lumMod val="50000"/>
                  </a:schemeClr>
                </a:solidFill>
                <a:latin typeface="Calibri" panose="020F0502020204030204" charset="0"/>
                <a:ea typeface="Raleway" panose="020B0003030101060003" pitchFamily="2" charset="0"/>
                <a:cs typeface="Calibri" panose="020F0502020204030204" charset="0"/>
              </a:rPr>
              <a:t>Uji Publik</a:t>
            </a:r>
          </a:p>
        </p:txBody>
      </p:sp>
      <p:sp>
        <p:nvSpPr>
          <p:cNvPr id="10" name="Title 27"/>
          <p:cNvSpPr>
            <a:spLocks noGrp="1"/>
          </p:cNvSpPr>
          <p:nvPr/>
        </p:nvSpPr>
        <p:spPr>
          <a:xfrm>
            <a:off x="1143000" y="702847"/>
            <a:ext cx="9982200" cy="8341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id-ID" sz="3200" b="1" dirty="0">
                <a:solidFill>
                  <a:srgbClr val="92D050"/>
                </a:solidFill>
                <a:latin typeface="+mn-lt"/>
                <a:ea typeface="Malgun Gothic" panose="020B0503020000020004" charset="-127"/>
                <a:cs typeface="Aharoni" panose="02010803020104030203" pitchFamily="2" charset="-79"/>
              </a:rPr>
              <a:t>Hasil Penilaian </a:t>
            </a:r>
            <a:r>
              <a:rPr lang="en-US" altLang="id-ID" sz="3200" b="1" dirty="0" err="1">
                <a:solidFill>
                  <a:srgbClr val="92D050"/>
                </a:solidFill>
                <a:latin typeface="+mn-lt"/>
                <a:ea typeface="Malgun Gothic" panose="020B0503020000020004" charset="-127"/>
                <a:cs typeface="Aharoni" panose="02010803020104030203" pitchFamily="2" charset="-79"/>
              </a:rPr>
              <a:t>Monev</a:t>
            </a:r>
            <a:r>
              <a:rPr lang="en-US" altLang="id-ID" sz="3200" b="1" dirty="0">
                <a:solidFill>
                  <a:srgbClr val="92D050"/>
                </a:solidFill>
                <a:latin typeface="+mn-lt"/>
                <a:ea typeface="Malgun Gothic" panose="020B0503020000020004" charset="-127"/>
                <a:cs typeface="Aharoni" panose="02010803020104030203" pitchFamily="2" charset="-79"/>
              </a:rPr>
              <a:t> 2</a:t>
            </a:r>
            <a:r>
              <a:rPr lang="id-ID" altLang="id-ID" sz="3200" b="1" dirty="0">
                <a:solidFill>
                  <a:srgbClr val="92D050"/>
                </a:solidFill>
                <a:latin typeface="+mn-lt"/>
                <a:ea typeface="Malgun Gothic" panose="020B0503020000020004" charset="-127"/>
                <a:cs typeface="Aharoni" panose="02010803020104030203" pitchFamily="2" charset="-79"/>
              </a:rPr>
              <a:t>022 RSJD Surakarta </a:t>
            </a:r>
            <a:r>
              <a:rPr lang="en-US" altLang="id-ID" sz="3200" b="1" dirty="0">
                <a:solidFill>
                  <a:srgbClr val="92D050"/>
                </a:solidFill>
                <a:latin typeface="+mn-lt"/>
                <a:ea typeface="Malgun Gothic" panose="020B0503020000020004" charset="-127"/>
                <a:cs typeface="Aharoni" panose="02010803020104030203" pitchFamily="2" charset="-79"/>
              </a:rPr>
              <a:t>per Tahap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1EC9F09-F707-8DCB-6170-178242C45E49}"/>
              </a:ext>
            </a:extLst>
          </p:cNvPr>
          <p:cNvSpPr/>
          <p:nvPr/>
        </p:nvSpPr>
        <p:spPr>
          <a:xfrm>
            <a:off x="4361498" y="5394960"/>
            <a:ext cx="3334068" cy="1170940"/>
          </a:xfrm>
          <a:prstGeom prst="rect">
            <a:avLst/>
          </a:prstGeom>
          <a:noFill/>
          <a:ln w="825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" name="Title 47">
            <a:extLst>
              <a:ext uri="{FF2B5EF4-FFF2-40B4-BE49-F238E27FC236}">
                <a16:creationId xmlns:a16="http://schemas.microsoft.com/office/drawing/2014/main" id="{16CFFB5D-C76E-CCBD-02E2-9E180E3A0263}"/>
              </a:ext>
            </a:extLst>
          </p:cNvPr>
          <p:cNvSpPr txBox="1"/>
          <p:nvPr/>
        </p:nvSpPr>
        <p:spPr>
          <a:xfrm>
            <a:off x="5033910" y="5431155"/>
            <a:ext cx="2006653" cy="109855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d-ID" altLang="id-ID" sz="45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charset="0"/>
                <a:ea typeface="Lato Black" panose="020F0502020204030203" pitchFamily="34" charset="0"/>
                <a:cs typeface="Calibri" panose="020F0502020204030204" charset="0"/>
              </a:rPr>
              <a:t>95,53</a:t>
            </a:r>
            <a:endParaRPr lang="en-US" altLang="id-ID" sz="4500" b="1" dirty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charset="0"/>
              <a:ea typeface="Lato Black" panose="020F0502020204030203" pitchFamily="34" charset="0"/>
              <a:cs typeface="Calibri" panose="020F050202020403020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 bldLvl="0" animBg="1"/>
      <p:bldP spid="30" grpId="0"/>
      <p:bldP spid="13" grpId="0"/>
      <p:bldP spid="20" grpId="0" bldLvl="0" animBg="1"/>
      <p:bldP spid="31" grpId="0"/>
      <p:bldP spid="21" grpId="0" bldLvl="0" animBg="1"/>
      <p:bldP spid="15" grpId="0"/>
      <p:bldP spid="32" grpId="0"/>
      <p:bldP spid="5" grpId="0"/>
      <p:bldP spid="7" grpId="0" bldLvl="0" animBg="1"/>
      <p:bldP spid="8" grpId="0"/>
      <p:bldP spid="2" grpId="0" bldLvl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2" name="AutoShape 4" descr="7 Alternatif Download Aplikasi Selain Google Play | BukaReview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 latinLnBrk="1">
              <a:defRPr/>
            </a:pPr>
            <a:endParaRPr lang="en-US" sz="24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8FD05CE-B4CB-FC53-6551-C9E4DD032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3">
                    <a:lumMod val="50000"/>
                  </a:schemeClr>
                </a:solidFill>
              </a:rPr>
              <a:t>Kecepatan Layanan Akses Informasi </a:t>
            </a:r>
            <a:br>
              <a:rPr lang="id-ID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id-ID" sz="2133" b="1" dirty="0">
                <a:solidFill>
                  <a:schemeClr val="accent3">
                    <a:lumMod val="50000"/>
                  </a:schemeClr>
                </a:solidFill>
              </a:rPr>
              <a:t>(diolah dari LLID 2022 PPID Provinsi Jawa Tengah)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6682CD6-79E9-ACA4-442B-D74CCB3191E3}"/>
              </a:ext>
            </a:extLst>
          </p:cNvPr>
          <p:cNvGraphicFramePr>
            <a:graphicFrameLocks noGrp="1"/>
          </p:cNvGraphicFramePr>
          <p:nvPr/>
        </p:nvGraphicFramePr>
        <p:xfrm>
          <a:off x="1007434" y="2468893"/>
          <a:ext cx="3284220" cy="233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027">
                  <a:extLst>
                    <a:ext uri="{9D8B030D-6E8A-4147-A177-3AD203B41FA5}">
                      <a16:colId xmlns:a16="http://schemas.microsoft.com/office/drawing/2014/main" val="1993867737"/>
                    </a:ext>
                  </a:extLst>
                </a:gridCol>
                <a:gridCol w="2732193">
                  <a:extLst>
                    <a:ext uri="{9D8B030D-6E8A-4147-A177-3AD203B41FA5}">
                      <a16:colId xmlns:a16="http://schemas.microsoft.com/office/drawing/2014/main" val="159411817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No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Nama PPID Pelaksana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23977896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1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 dirty="0">
                          <a:effectLst/>
                        </a:rPr>
                        <a:t>Sekretariat Daerah</a:t>
                      </a:r>
                      <a:endParaRPr lang="id-ID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78424286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2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Badan Kesbangpol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8503371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3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Dinas LH dan Kehutanan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1213702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4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DP3AKB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36818006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5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Disperakim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45191606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6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RSJD Amino Gondohutomo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8359786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7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RSJD Soedjarwadi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01763093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8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RSJD Surakarta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53281525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9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 dirty="0">
                          <a:effectLst/>
                        </a:rPr>
                        <a:t>RSUD Margono </a:t>
                      </a:r>
                      <a:r>
                        <a:rPr lang="id-ID" sz="1500" dirty="0" err="1">
                          <a:effectLst/>
                        </a:rPr>
                        <a:t>Soekarjo</a:t>
                      </a:r>
                      <a:endParaRPr lang="id-ID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799924738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038C5436-210B-8D3C-8745-DB1B588DE3DD}"/>
              </a:ext>
            </a:extLst>
          </p:cNvPr>
          <p:cNvSpPr txBox="1">
            <a:spLocks/>
          </p:cNvSpPr>
          <p:nvPr/>
        </p:nvSpPr>
        <p:spPr>
          <a:xfrm>
            <a:off x="406116" y="1604798"/>
            <a:ext cx="3840427" cy="628709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defTabSz="914377">
              <a:defRPr/>
            </a:pPr>
            <a:r>
              <a:rPr lang="id-ID" sz="2133" b="1" dirty="0">
                <a:solidFill>
                  <a:srgbClr val="00B050"/>
                </a:solidFill>
                <a:latin typeface="Calibri Light" panose="020F0302020204030204"/>
              </a:rPr>
              <a:t>Dipenuhi dalam 1 hari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6C567C9-D2A7-A03D-19D4-6B121D53A346}"/>
              </a:ext>
            </a:extLst>
          </p:cNvPr>
          <p:cNvGraphicFramePr>
            <a:graphicFrameLocks noGrp="1"/>
          </p:cNvGraphicFramePr>
          <p:nvPr/>
        </p:nvGraphicFramePr>
        <p:xfrm>
          <a:off x="4569758" y="1642368"/>
          <a:ext cx="3284220" cy="2478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027">
                  <a:extLst>
                    <a:ext uri="{9D8B030D-6E8A-4147-A177-3AD203B41FA5}">
                      <a16:colId xmlns:a16="http://schemas.microsoft.com/office/drawing/2014/main" val="89035079"/>
                    </a:ext>
                  </a:extLst>
                </a:gridCol>
                <a:gridCol w="2732193">
                  <a:extLst>
                    <a:ext uri="{9D8B030D-6E8A-4147-A177-3AD203B41FA5}">
                      <a16:colId xmlns:a16="http://schemas.microsoft.com/office/drawing/2014/main" val="660472400"/>
                    </a:ext>
                  </a:extLst>
                </a:gridCol>
              </a:tblGrid>
              <a:tr h="285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No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Nama PPID Pelaksana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150374787"/>
                  </a:ext>
                </a:extLst>
              </a:tr>
              <a:tr h="285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1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Dinas Koperasi dan UMKM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333205411"/>
                  </a:ext>
                </a:extLst>
              </a:tr>
              <a:tr h="285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2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 dirty="0">
                          <a:effectLst/>
                        </a:rPr>
                        <a:t>Dinas Tenaga </a:t>
                      </a:r>
                      <a:r>
                        <a:rPr lang="id-ID" sz="1500" dirty="0" err="1">
                          <a:effectLst/>
                        </a:rPr>
                        <a:t>Kerja&amp;Transmigrasi</a:t>
                      </a:r>
                      <a:endParaRPr lang="id-ID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425085247"/>
                  </a:ext>
                </a:extLst>
              </a:tr>
              <a:tr h="285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3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Dinas PU&amp;Bina Marga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760056063"/>
                  </a:ext>
                </a:extLst>
              </a:tr>
              <a:tr h="285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4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Dinas Kelautan dan Perikanan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194298267"/>
                  </a:ext>
                </a:extLst>
              </a:tr>
              <a:tr h="285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5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Dinas Kominfo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690598650"/>
                  </a:ext>
                </a:extLst>
              </a:tr>
              <a:tr h="285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6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RSUD Moewardi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990063063"/>
                  </a:ext>
                </a:extLst>
              </a:tr>
              <a:tr h="285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7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 dirty="0" err="1">
                          <a:effectLst/>
                        </a:rPr>
                        <a:t>Dispermasdesdukcapil</a:t>
                      </a:r>
                      <a:endParaRPr lang="id-ID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384914740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812C64B4-798A-2AE3-7976-40A1127A80EB}"/>
              </a:ext>
            </a:extLst>
          </p:cNvPr>
          <p:cNvSpPr txBox="1">
            <a:spLocks/>
          </p:cNvSpPr>
          <p:nvPr/>
        </p:nvSpPr>
        <p:spPr>
          <a:xfrm>
            <a:off x="4013551" y="976088"/>
            <a:ext cx="3840427" cy="628709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defTabSz="914377">
              <a:defRPr/>
            </a:pPr>
            <a:r>
              <a:rPr lang="id-ID" sz="2133" b="1" dirty="0">
                <a:solidFill>
                  <a:srgbClr val="00B050"/>
                </a:solidFill>
                <a:latin typeface="Calibri Light" panose="020F0302020204030204"/>
              </a:rPr>
              <a:t>Dipenuhi dalam 2 hari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3B2088C-1C02-F6CC-B62D-F80364D9AA57}"/>
              </a:ext>
            </a:extLst>
          </p:cNvPr>
          <p:cNvGraphicFramePr>
            <a:graphicFrameLocks noGrp="1"/>
          </p:cNvGraphicFramePr>
          <p:nvPr/>
        </p:nvGraphicFramePr>
        <p:xfrm>
          <a:off x="8132081" y="2421305"/>
          <a:ext cx="3948007" cy="3326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5985">
                  <a:extLst>
                    <a:ext uri="{9D8B030D-6E8A-4147-A177-3AD203B41FA5}">
                      <a16:colId xmlns:a16="http://schemas.microsoft.com/office/drawing/2014/main" val="3859339977"/>
                    </a:ext>
                  </a:extLst>
                </a:gridCol>
                <a:gridCol w="2367089">
                  <a:extLst>
                    <a:ext uri="{9D8B030D-6E8A-4147-A177-3AD203B41FA5}">
                      <a16:colId xmlns:a16="http://schemas.microsoft.com/office/drawing/2014/main" val="2732953391"/>
                    </a:ext>
                  </a:extLst>
                </a:gridCol>
                <a:gridCol w="1114933">
                  <a:extLst>
                    <a:ext uri="{9D8B030D-6E8A-4147-A177-3AD203B41FA5}">
                      <a16:colId xmlns:a16="http://schemas.microsoft.com/office/drawing/2014/main" val="936997923"/>
                    </a:ext>
                  </a:extLst>
                </a:gridCol>
              </a:tblGrid>
              <a:tr h="467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No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Nama PPID Pelaksana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Waktu Pemenuhan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75682233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1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Bappeda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17 hari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56736509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2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Bapenda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10 hari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580874729"/>
                  </a:ext>
                </a:extLst>
              </a:tr>
              <a:tr h="467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3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Dinas Pertanian dan Perkebunan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10 hari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297948194"/>
                  </a:ext>
                </a:extLst>
              </a:tr>
              <a:tr h="467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4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Dinas Pendidikan dan Kebudayaan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7 hari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52910662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5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DPMPTSP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7 hari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95683976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6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Disnakeswan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7 hari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708894824"/>
                  </a:ext>
                </a:extLst>
              </a:tr>
              <a:tr h="467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7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Dinas Kearsipan dan Perpustakaan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7 hari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09791027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8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>
                          <a:effectLst/>
                        </a:rPr>
                        <a:t>Dinas ESDM</a:t>
                      </a:r>
                      <a:endParaRPr lang="id-ID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d-ID" sz="1500" dirty="0">
                          <a:effectLst/>
                        </a:rPr>
                        <a:t>5 hari</a:t>
                      </a:r>
                      <a:endParaRPr lang="id-ID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984976984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E0C0A25E-853D-D01C-DED7-0C9EF2434C09}"/>
              </a:ext>
            </a:extLst>
          </p:cNvPr>
          <p:cNvSpPr txBox="1">
            <a:spLocks/>
          </p:cNvSpPr>
          <p:nvPr/>
        </p:nvSpPr>
        <p:spPr>
          <a:xfrm>
            <a:off x="8132081" y="1642368"/>
            <a:ext cx="3840427" cy="628709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pPr defTabSz="914377">
              <a:defRPr/>
            </a:pPr>
            <a:r>
              <a:rPr lang="id-ID" sz="2133" b="1" dirty="0">
                <a:solidFill>
                  <a:srgbClr val="00B050"/>
                </a:solidFill>
                <a:latin typeface="Calibri Light" panose="020F0302020204030204"/>
              </a:rPr>
              <a:t>Melebihi rata-rata 4 hari</a:t>
            </a:r>
          </a:p>
        </p:txBody>
      </p:sp>
    </p:spTree>
    <p:extLst>
      <p:ext uri="{BB962C8B-B14F-4D97-AF65-F5344CB8AC3E}">
        <p14:creationId xmlns:p14="http://schemas.microsoft.com/office/powerpoint/2010/main" val="284150457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08BA8DB4-78E9-4277-9F63-7B0EB80072D6}"/>
              </a:ext>
            </a:extLst>
          </p:cNvPr>
          <p:cNvSpPr/>
          <p:nvPr/>
        </p:nvSpPr>
        <p:spPr>
          <a:xfrm>
            <a:off x="0" y="6272457"/>
            <a:ext cx="12192000" cy="598943"/>
          </a:xfrm>
          <a:prstGeom prst="rect">
            <a:avLst/>
          </a:prstGeom>
          <a:solidFill>
            <a:srgbClr val="FF0000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24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30E7B4D8-E3E2-4534-865B-9263C411A502}"/>
              </a:ext>
            </a:extLst>
          </p:cNvPr>
          <p:cNvSpPr txBox="1"/>
          <p:nvPr/>
        </p:nvSpPr>
        <p:spPr>
          <a:xfrm>
            <a:off x="1699178" y="6392227"/>
            <a:ext cx="2118016" cy="29745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kipjateng.jatengprov.go.id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178D0B8-B615-47F0-A6DC-E00288F0AE82}"/>
              </a:ext>
            </a:extLst>
          </p:cNvPr>
          <p:cNvSpPr txBox="1"/>
          <p:nvPr/>
        </p:nvSpPr>
        <p:spPr>
          <a:xfrm>
            <a:off x="4967748" y="6392227"/>
            <a:ext cx="1664366" cy="29745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@KIPROVJATENG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99309E9-039F-4E33-BEE3-E7977DA08F97}"/>
              </a:ext>
            </a:extLst>
          </p:cNvPr>
          <p:cNvSpPr txBox="1"/>
          <p:nvPr/>
        </p:nvSpPr>
        <p:spPr>
          <a:xfrm>
            <a:off x="7755047" y="6392227"/>
            <a:ext cx="1040670" cy="29745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sz="13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kipjateng</a:t>
            </a:r>
            <a:endParaRPr lang="en-US" sz="13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0" name="Picture 109">
            <a:extLst>
              <a:ext uri="{FF2B5EF4-FFF2-40B4-BE49-F238E27FC236}">
                <a16:creationId xmlns:a16="http://schemas.microsoft.com/office/drawing/2014/main" id="{E3BF3C91-183F-4745-B4BE-73F974BB57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164" y="6287284"/>
            <a:ext cx="559043" cy="541656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B7B0130C-C016-406F-A7DA-202AE1101D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931" y="6290707"/>
            <a:ext cx="548832" cy="531763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9EEA6ACA-6C38-4553-BC81-B71DD09FD7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56" y="6290707"/>
            <a:ext cx="548832" cy="531763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1E758EE5-40B8-4D94-B35E-60939C1DE7F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068" y="6295856"/>
            <a:ext cx="548832" cy="531763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1E2B54F7-2A45-4530-821A-6A837BAA525F}"/>
              </a:ext>
            </a:extLst>
          </p:cNvPr>
          <p:cNvSpPr txBox="1"/>
          <p:nvPr/>
        </p:nvSpPr>
        <p:spPr>
          <a:xfrm>
            <a:off x="10033310" y="6392227"/>
            <a:ext cx="1362874" cy="29745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sz="133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KIprovJateng</a:t>
            </a:r>
            <a:endParaRPr lang="en-US" sz="133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99456" y="452669"/>
            <a:ext cx="10253472" cy="864096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733" b="1" dirty="0">
                <a:solidFill>
                  <a:srgbClr val="92D050"/>
                </a:solidFill>
                <a:latin typeface="Bahnschrift" panose="020B0502040204020203" pitchFamily="34" charset="0"/>
              </a:rPr>
              <a:t>DASAR HUKUM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9AABEF6-D1ED-2A0A-7799-8B9131CD787C}"/>
              </a:ext>
            </a:extLst>
          </p:cNvPr>
          <p:cNvSpPr txBox="1">
            <a:spLocks/>
          </p:cNvSpPr>
          <p:nvPr/>
        </p:nvSpPr>
        <p:spPr>
          <a:xfrm>
            <a:off x="1228953" y="1950988"/>
            <a:ext cx="10253472" cy="4225551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121920" tIns="60960" rIns="121920" bIns="6096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>
              <a:buFont typeface="+mj-lt"/>
              <a:buAutoNum type="arabicPeriod"/>
            </a:pPr>
            <a:r>
              <a:rPr lang="en-ID" sz="2400" b="1" dirty="0" err="1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Perki</a:t>
            </a:r>
            <a:r>
              <a:rPr lang="en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 1 </a:t>
            </a:r>
            <a:r>
              <a:rPr lang="en-ID" sz="2400" b="1" dirty="0" err="1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Tahun</a:t>
            </a:r>
            <a:r>
              <a:rPr lang="en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 2021 </a:t>
            </a:r>
            <a:r>
              <a:rPr lang="en-ID" sz="2400" b="1" dirty="0" err="1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Tentang</a:t>
            </a:r>
            <a:r>
              <a:rPr lang="en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 </a:t>
            </a:r>
            <a:r>
              <a:rPr lang="en-ID" sz="2400" b="1" dirty="0" err="1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Standar</a:t>
            </a:r>
            <a:r>
              <a:rPr lang="en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 </a:t>
            </a:r>
            <a:r>
              <a:rPr lang="en-ID" sz="2400" b="1" dirty="0" err="1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Layanan</a:t>
            </a:r>
            <a:r>
              <a:rPr lang="en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 </a:t>
            </a:r>
            <a:r>
              <a:rPr lang="en-ID" sz="2400" b="1" dirty="0" err="1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Informasi</a:t>
            </a:r>
            <a:r>
              <a:rPr lang="en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 Publik</a:t>
            </a:r>
            <a:endParaRPr lang="id-ID" sz="2400" b="1" dirty="0">
              <a:solidFill>
                <a:schemeClr val="accent5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457189" indent="-457189">
              <a:buFont typeface="+mj-lt"/>
              <a:buAutoNum type="arabicPeriod"/>
            </a:pPr>
            <a:r>
              <a:rPr lang="en-ID" sz="2400" b="1" dirty="0" err="1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Perki</a:t>
            </a:r>
            <a:r>
              <a:rPr lang="en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 1 </a:t>
            </a:r>
            <a:r>
              <a:rPr lang="en-ID" sz="2400" b="1" dirty="0" err="1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Tahun</a:t>
            </a:r>
            <a:r>
              <a:rPr lang="en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 2022 </a:t>
            </a:r>
            <a:r>
              <a:rPr lang="en-ID" sz="2400" b="1" dirty="0" err="1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Tentang</a:t>
            </a:r>
            <a:r>
              <a:rPr lang="en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 Monitoring Dan </a:t>
            </a:r>
            <a:r>
              <a:rPr lang="en-ID" sz="2400" b="1" dirty="0" err="1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Evaluasi</a:t>
            </a:r>
            <a:r>
              <a:rPr lang="en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 </a:t>
            </a:r>
            <a:r>
              <a:rPr lang="en-ID" sz="2400" b="1" dirty="0" err="1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Keterbukaan</a:t>
            </a:r>
            <a:r>
              <a:rPr lang="en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 </a:t>
            </a:r>
            <a:r>
              <a:rPr lang="en-ID" sz="2400" b="1" dirty="0" err="1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Informasi</a:t>
            </a:r>
            <a:r>
              <a:rPr lang="en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 Publik</a:t>
            </a:r>
            <a:endParaRPr lang="id-ID" sz="2400" b="1" dirty="0">
              <a:solidFill>
                <a:schemeClr val="accent5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457189" indent="-457189">
              <a:buFont typeface="+mj-lt"/>
              <a:buAutoNum type="arabicPeriod"/>
            </a:pPr>
            <a:r>
              <a:rPr lang="id-ID" sz="2400" b="1" dirty="0" err="1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Perki</a:t>
            </a:r>
            <a:r>
              <a:rPr lang="id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 1 Tahun 2019 Tentang Standar Layanan Dan Prosedur Penyelesaian Sengketa Informasi Pemilu Dan Pemilihan</a:t>
            </a:r>
          </a:p>
          <a:p>
            <a:pPr marL="457189" indent="-457189">
              <a:buFont typeface="+mj-lt"/>
              <a:buAutoNum type="arabicPeriod"/>
            </a:pPr>
            <a:r>
              <a:rPr lang="id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Surat Edaran Ketua Komisi Informasi Pusat No.1 tahun 2022 tentang Pelaksanaan </a:t>
            </a:r>
            <a:r>
              <a:rPr lang="id-ID" sz="2400" b="1" dirty="0" err="1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Monitoring</a:t>
            </a:r>
            <a:r>
              <a:rPr lang="id-ID" sz="24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 dan Evaluasi Keterbukaan Informasi Publik pada Komisi Informasi Provinsi dan Kabupaten/Kota</a:t>
            </a:r>
            <a:endParaRPr lang="en-ID" sz="2400" b="1" dirty="0">
              <a:solidFill>
                <a:schemeClr val="accent5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457189" indent="-457189">
              <a:buFont typeface="+mj-lt"/>
              <a:buAutoNum type="arabicPeriod"/>
            </a:pPr>
            <a:endParaRPr lang="en-ID" sz="2000" b="1" dirty="0">
              <a:solidFill>
                <a:schemeClr val="accent5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en-ID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D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532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65020"/>
            <a:ext cx="12192000" cy="3446145"/>
            <a:chOff x="0" y="2065020"/>
            <a:chExt cx="12192000" cy="3446145"/>
          </a:xfrm>
        </p:grpSpPr>
        <p:sp>
          <p:nvSpPr>
            <p:cNvPr id="3" name="object 3"/>
            <p:cNvSpPr/>
            <p:nvPr/>
          </p:nvSpPr>
          <p:spPr>
            <a:xfrm>
              <a:off x="0" y="2065020"/>
              <a:ext cx="12192000" cy="3446145"/>
            </a:xfrm>
            <a:custGeom>
              <a:avLst/>
              <a:gdLst/>
              <a:ahLst/>
              <a:cxnLst/>
              <a:rect l="l" t="t" r="r" b="b"/>
              <a:pathLst>
                <a:path w="12192000" h="3446145">
                  <a:moveTo>
                    <a:pt x="12192000" y="0"/>
                  </a:moveTo>
                  <a:lnTo>
                    <a:pt x="0" y="0"/>
                  </a:lnTo>
                  <a:lnTo>
                    <a:pt x="0" y="3445764"/>
                  </a:lnTo>
                  <a:lnTo>
                    <a:pt x="12192000" y="344576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1F1F1">
                <a:alpha val="5882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487168"/>
              <a:ext cx="2437130" cy="2600325"/>
            </a:xfrm>
            <a:custGeom>
              <a:avLst/>
              <a:gdLst/>
              <a:ahLst/>
              <a:cxnLst/>
              <a:rect l="l" t="t" r="r" b="b"/>
              <a:pathLst>
                <a:path w="2437130" h="2600325">
                  <a:moveTo>
                    <a:pt x="2436876" y="0"/>
                  </a:moveTo>
                  <a:lnTo>
                    <a:pt x="0" y="0"/>
                  </a:lnTo>
                  <a:lnTo>
                    <a:pt x="0" y="2599943"/>
                  </a:lnTo>
                  <a:lnTo>
                    <a:pt x="2436876" y="2599943"/>
                  </a:lnTo>
                  <a:lnTo>
                    <a:pt x="2436876" y="0"/>
                  </a:lnTo>
                  <a:close/>
                </a:path>
              </a:pathLst>
            </a:custGeom>
            <a:solidFill>
              <a:srgbClr val="0D0D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78735" y="2319528"/>
              <a:ext cx="2763774" cy="292379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36876" y="2487168"/>
              <a:ext cx="2439924" cy="259994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18659" y="2321052"/>
              <a:ext cx="2751582" cy="292227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76800" y="2488692"/>
              <a:ext cx="2427731" cy="259841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944868" y="2319528"/>
              <a:ext cx="2809494" cy="292379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303007" y="2487168"/>
              <a:ext cx="2485644" cy="2599943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2681477" y="2974086"/>
            <a:ext cx="1614805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Informasi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yang wajib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 disediakan</a:t>
            </a:r>
            <a:r>
              <a:rPr sz="20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dan </a:t>
            </a:r>
            <a:r>
              <a:rPr sz="2000" b="1" spc="-43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diumumkan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secara</a:t>
            </a:r>
            <a:r>
              <a:rPr sz="20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berkala;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2475" y="3342894"/>
            <a:ext cx="155130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Malgun Gothic"/>
                <a:cs typeface="Malgun Gothic"/>
              </a:rPr>
              <a:t>Klasifikasi  </a:t>
            </a:r>
            <a:r>
              <a:rPr sz="2800" spc="-5" dirty="0">
                <a:solidFill>
                  <a:srgbClr val="FFFFFF"/>
                </a:solidFill>
                <a:latin typeface="Malgun Gothic"/>
                <a:cs typeface="Malgun Gothic"/>
              </a:rPr>
              <a:t>Informasi</a:t>
            </a:r>
            <a:endParaRPr sz="2800">
              <a:latin typeface="Malgun Gothic"/>
              <a:cs typeface="Malgun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57013" y="3126486"/>
            <a:ext cx="204914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5946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Informasi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yang wajib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diu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secara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serta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merta;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35926" y="3126435"/>
            <a:ext cx="1159510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Informasi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yang</a:t>
            </a:r>
            <a:r>
              <a:rPr sz="20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wajib </a:t>
            </a:r>
            <a:r>
              <a:rPr sz="2000" b="1" spc="-43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tersedia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 setiap</a:t>
            </a:r>
            <a:r>
              <a:rPr sz="20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saat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917428" y="6511238"/>
            <a:ext cx="717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65" dirty="0">
                <a:solidFill>
                  <a:srgbClr val="0D0D0D"/>
                </a:solidFill>
                <a:latin typeface="Trebuchet MS"/>
                <a:cs typeface="Trebuchet MS"/>
              </a:rPr>
              <a:t>6</a:t>
            </a:r>
            <a:endParaRPr sz="1000">
              <a:latin typeface="Trebuchet MS"/>
              <a:cs typeface="Trebuchet MS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9430511" y="2321051"/>
            <a:ext cx="2726690" cy="2922270"/>
            <a:chOff x="9430511" y="2321051"/>
            <a:chExt cx="2726690" cy="2922270"/>
          </a:xfrm>
        </p:grpSpPr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430511" y="2321051"/>
              <a:ext cx="2692146" cy="292227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788651" y="2488691"/>
              <a:ext cx="2368296" cy="2598419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10000615" y="3278581"/>
            <a:ext cx="1343025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Informasi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yang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di</a:t>
            </a:r>
            <a:r>
              <a:rPr sz="2000" b="1" spc="-6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ec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ua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40252" y="739127"/>
            <a:ext cx="5125974" cy="43359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989055" y="1683934"/>
            <a:ext cx="5107305" cy="4222750"/>
            <a:chOff x="989055" y="1683934"/>
            <a:chExt cx="5107305" cy="422275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9055" y="1683934"/>
              <a:ext cx="5026954" cy="422238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01496" y="1805940"/>
              <a:ext cx="4794504" cy="3989832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763014" y="2203526"/>
            <a:ext cx="3507740" cy="33070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4315" indent="-222250">
              <a:lnSpc>
                <a:spcPct val="100000"/>
              </a:lnSpc>
              <a:spcBef>
                <a:spcPts val="95"/>
              </a:spcBef>
              <a:buAutoNum type="alphaLcPeriod"/>
              <a:tabLst>
                <a:tab pos="23495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Informasi</a:t>
            </a:r>
            <a:r>
              <a:rPr sz="1600" spc="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tentang</a:t>
            </a:r>
            <a:r>
              <a:rPr sz="160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Malgun Gothic"/>
                <a:cs typeface="Malgun Gothic"/>
              </a:rPr>
              <a:t>profil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Badan</a:t>
            </a:r>
            <a:endParaRPr sz="16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Publik;</a:t>
            </a:r>
            <a:endParaRPr sz="1600">
              <a:latin typeface="Malgun Gothic"/>
              <a:cs typeface="Malgun Gothic"/>
            </a:endParaRPr>
          </a:p>
          <a:p>
            <a:pPr marL="12700" marR="427990">
              <a:lnSpc>
                <a:spcPct val="104400"/>
              </a:lnSpc>
              <a:spcBef>
                <a:spcPts val="370"/>
              </a:spcBef>
              <a:buAutoNum type="alphaLcPeriod" startAt="2"/>
              <a:tabLst>
                <a:tab pos="250825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ringkasan</a:t>
            </a: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Informasi</a:t>
            </a:r>
            <a:r>
              <a:rPr sz="1600" spc="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tentang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program</a:t>
            </a:r>
            <a:r>
              <a:rPr sz="1600" spc="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dan/atau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Malgun Gothic"/>
                <a:cs typeface="Malgun Gothic"/>
              </a:rPr>
              <a:t>kegiatan</a:t>
            </a:r>
            <a:r>
              <a:rPr sz="1600" spc="4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yang </a:t>
            </a:r>
            <a:r>
              <a:rPr sz="1600" spc="-54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sedang</a:t>
            </a: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dijalankan</a:t>
            </a:r>
            <a:r>
              <a:rPr sz="1600" spc="6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dalam</a:t>
            </a:r>
            <a:r>
              <a:rPr sz="1600" spc="2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lingkup</a:t>
            </a:r>
            <a:endParaRPr sz="16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Badan </a:t>
            </a: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Publik;</a:t>
            </a:r>
            <a:endParaRPr sz="1600">
              <a:latin typeface="Malgun Gothic"/>
              <a:cs typeface="Malgun Gothic"/>
            </a:endParaRPr>
          </a:p>
          <a:p>
            <a:pPr marL="12700" marR="5080">
              <a:lnSpc>
                <a:spcPct val="104400"/>
              </a:lnSpc>
              <a:spcBef>
                <a:spcPts val="385"/>
              </a:spcBef>
              <a:buAutoNum type="alphaLcPeriod" startAt="3"/>
              <a:tabLst>
                <a:tab pos="226695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ringkasan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Informasi</a:t>
            </a:r>
            <a:r>
              <a:rPr sz="1600" spc="2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tentang</a:t>
            </a:r>
            <a:r>
              <a:rPr sz="1600" spc="1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kinerja </a:t>
            </a:r>
            <a:r>
              <a:rPr sz="1600" spc="-55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dalam</a:t>
            </a:r>
            <a:r>
              <a:rPr sz="1600" spc="2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lingkup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Badan</a:t>
            </a: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 Publik;</a:t>
            </a:r>
            <a:endParaRPr sz="1600">
              <a:latin typeface="Malgun Gothic"/>
              <a:cs typeface="Malgun Gothic"/>
            </a:endParaRPr>
          </a:p>
          <a:p>
            <a:pPr marL="12700" marR="113030">
              <a:lnSpc>
                <a:spcPct val="104400"/>
              </a:lnSpc>
              <a:spcBef>
                <a:spcPts val="375"/>
              </a:spcBef>
              <a:buAutoNum type="alphaLcPeriod" startAt="3"/>
              <a:tabLst>
                <a:tab pos="250825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ringkasan</a:t>
            </a:r>
            <a:r>
              <a:rPr sz="1600" spc="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laporan</a:t>
            </a:r>
            <a:r>
              <a:rPr sz="1600" spc="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Malgun Gothic"/>
                <a:cs typeface="Malgun Gothic"/>
              </a:rPr>
              <a:t>keuangan</a:t>
            </a:r>
            <a:r>
              <a:rPr sz="1600" spc="4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yang </a:t>
            </a:r>
            <a:r>
              <a:rPr sz="1600" spc="-54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telah</a:t>
            </a:r>
            <a:r>
              <a:rPr sz="1600" spc="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diaudit;</a:t>
            </a:r>
            <a:endParaRPr sz="1600">
              <a:latin typeface="Malgun Gothic"/>
              <a:cs typeface="Malgun Gothic"/>
            </a:endParaRPr>
          </a:p>
          <a:p>
            <a:pPr marL="237490" indent="-225425">
              <a:lnSpc>
                <a:spcPct val="100000"/>
              </a:lnSpc>
              <a:spcBef>
                <a:spcPts val="465"/>
              </a:spcBef>
              <a:buAutoNum type="alphaLcPeriod" startAt="3"/>
              <a:tabLst>
                <a:tab pos="238125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ringkasan</a:t>
            </a:r>
            <a:r>
              <a:rPr sz="1600" spc="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laporan</a:t>
            </a:r>
            <a:r>
              <a:rPr sz="1600" spc="1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akses</a:t>
            </a: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Informasi</a:t>
            </a:r>
            <a:endParaRPr sz="1600">
              <a:latin typeface="Malgun Gothic"/>
              <a:cs typeface="Malgun Gothic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Publik;</a:t>
            </a:r>
            <a:endParaRPr sz="1600">
              <a:latin typeface="Malgun Gothic"/>
              <a:cs typeface="Malgun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917428" y="6511238"/>
            <a:ext cx="717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65" dirty="0">
                <a:solidFill>
                  <a:srgbClr val="0D0D0D"/>
                </a:solidFill>
                <a:latin typeface="Trebuchet MS"/>
                <a:cs typeface="Trebuchet MS"/>
              </a:rPr>
              <a:t>7</a:t>
            </a:r>
            <a:endParaRPr sz="10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030467" y="1638325"/>
            <a:ext cx="5183505" cy="4321810"/>
            <a:chOff x="6030467" y="1638325"/>
            <a:chExt cx="5183505" cy="432181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60947" y="1638325"/>
              <a:ext cx="5118354" cy="432130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30467" y="1798332"/>
              <a:ext cx="5087873" cy="405307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419087" y="1805939"/>
              <a:ext cx="4794504" cy="3997452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6498716" y="2012061"/>
            <a:ext cx="4545965" cy="357187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268605">
              <a:lnSpc>
                <a:spcPct val="104200"/>
              </a:lnSpc>
              <a:spcBef>
                <a:spcPts val="15"/>
              </a:spcBef>
              <a:buAutoNum type="alphaLcPeriod" startAt="6"/>
              <a:tabLst>
                <a:tab pos="18034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Informasi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tentang</a:t>
            </a:r>
            <a:r>
              <a:rPr sz="1600" spc="1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peraturan,</a:t>
            </a:r>
            <a:r>
              <a:rPr sz="1600" spc="2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keputusan,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dan/atau</a:t>
            </a:r>
            <a:r>
              <a:rPr sz="1600" spc="3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kebijakan</a:t>
            </a:r>
            <a:r>
              <a:rPr sz="1600" spc="4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yang</a:t>
            </a: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mengikat</a:t>
            </a:r>
            <a:r>
              <a:rPr sz="1600" spc="3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dan/atau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Malgun Gothic"/>
                <a:cs typeface="Malgun Gothic"/>
              </a:rPr>
              <a:t>berdampak</a:t>
            </a:r>
            <a:r>
              <a:rPr sz="1600" spc="3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Malgun Gothic"/>
                <a:cs typeface="Malgun Gothic"/>
              </a:rPr>
              <a:t>bagi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publik</a:t>
            </a:r>
            <a:r>
              <a:rPr sz="1600" spc="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yang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dikeluarkan</a:t>
            </a:r>
            <a:r>
              <a:rPr sz="1600" spc="5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oleh </a:t>
            </a:r>
            <a:r>
              <a:rPr sz="1600" spc="-54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Badan</a:t>
            </a:r>
            <a:r>
              <a:rPr sz="1600" spc="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Publik;</a:t>
            </a:r>
            <a:endParaRPr sz="1600">
              <a:latin typeface="Malgun Gothic"/>
              <a:cs typeface="Malgun Gothic"/>
            </a:endParaRPr>
          </a:p>
          <a:p>
            <a:pPr marL="12700" marR="525780">
              <a:lnSpc>
                <a:spcPct val="103800"/>
              </a:lnSpc>
              <a:spcBef>
                <a:spcPts val="10"/>
              </a:spcBef>
              <a:buAutoNum type="alphaLcPeriod" startAt="6"/>
              <a:tabLst>
                <a:tab pos="250825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Informasi</a:t>
            </a:r>
            <a:r>
              <a:rPr sz="1600" spc="2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tentang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prosedur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memperoleh </a:t>
            </a:r>
            <a:r>
              <a:rPr sz="1600" spc="-54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Informasi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Publik;</a:t>
            </a:r>
            <a:endParaRPr sz="1600">
              <a:latin typeface="Malgun Gothic"/>
              <a:cs typeface="Malgun Gothic"/>
            </a:endParaRPr>
          </a:p>
          <a:p>
            <a:pPr marL="12700" marR="266700">
              <a:lnSpc>
                <a:spcPct val="104099"/>
              </a:lnSpc>
              <a:spcBef>
                <a:spcPts val="5"/>
              </a:spcBef>
              <a:buAutoNum type="alphaLcPeriod" startAt="6"/>
              <a:tabLst>
                <a:tab pos="246379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Informasi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tentang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tata</a:t>
            </a:r>
            <a:r>
              <a:rPr sz="1600" spc="1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cara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pengaduan </a:t>
            </a:r>
            <a:r>
              <a:rPr sz="160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penyalahgunaan</a:t>
            </a:r>
            <a:r>
              <a:rPr sz="1600" spc="4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wewenang</a:t>
            </a:r>
            <a:r>
              <a:rPr sz="1600" spc="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atau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 pelanggaran </a:t>
            </a:r>
            <a:r>
              <a:rPr sz="1600" spc="-54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oleh</a:t>
            </a: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Badan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Publik;</a:t>
            </a:r>
            <a:endParaRPr sz="1600">
              <a:latin typeface="Malgun Gothic"/>
              <a:cs typeface="Malgun Gothic"/>
            </a:endParaRPr>
          </a:p>
          <a:p>
            <a:pPr marL="178435" indent="-165735">
              <a:lnSpc>
                <a:spcPct val="100000"/>
              </a:lnSpc>
              <a:spcBef>
                <a:spcPts val="85"/>
              </a:spcBef>
              <a:buAutoNum type="alphaLcPeriod" startAt="6"/>
              <a:tabLst>
                <a:tab pos="178435" algn="l"/>
              </a:tabLst>
            </a:pP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Informasi</a:t>
            </a:r>
            <a:r>
              <a:rPr sz="1600" spc="2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tentang</a:t>
            </a:r>
            <a:r>
              <a:rPr sz="1600" spc="2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pengadaan</a:t>
            </a:r>
            <a:r>
              <a:rPr sz="1600" spc="5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barang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dan</a:t>
            </a:r>
            <a:r>
              <a:rPr sz="1600" spc="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jasa;</a:t>
            </a:r>
            <a:endParaRPr sz="1600">
              <a:latin typeface="Malgun Gothic"/>
              <a:cs typeface="Malgun Gothic"/>
            </a:endParaRPr>
          </a:p>
          <a:p>
            <a:pPr marL="178435" indent="-166370">
              <a:lnSpc>
                <a:spcPct val="100000"/>
              </a:lnSpc>
              <a:spcBef>
                <a:spcPts val="85"/>
              </a:spcBef>
              <a:buAutoNum type="alphaLcPeriod" startAt="6"/>
              <a:tabLst>
                <a:tab pos="17907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Informasi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tentang</a:t>
            </a:r>
            <a:r>
              <a:rPr sz="1600" spc="2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ketenagakerjaan;</a:t>
            </a:r>
            <a:r>
              <a:rPr sz="1600" spc="5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dan</a:t>
            </a:r>
            <a:endParaRPr sz="1600">
              <a:latin typeface="Malgun Gothic"/>
              <a:cs typeface="Malgun Gothic"/>
            </a:endParaRPr>
          </a:p>
          <a:p>
            <a:pPr marL="12700" marR="5080">
              <a:lnSpc>
                <a:spcPts val="2000"/>
              </a:lnSpc>
              <a:spcBef>
                <a:spcPts val="70"/>
              </a:spcBef>
              <a:buAutoNum type="alphaLcPeriod" startAt="6"/>
              <a:tabLst>
                <a:tab pos="241300" algn="l"/>
              </a:tabLst>
            </a:pP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Informasi</a:t>
            </a:r>
            <a:r>
              <a:rPr sz="1600" spc="3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tentang</a:t>
            </a:r>
            <a:r>
              <a:rPr sz="1600" spc="1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prosedur</a:t>
            </a:r>
            <a:r>
              <a:rPr sz="1600" spc="1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peringatan</a:t>
            </a:r>
            <a:r>
              <a:rPr sz="1600" spc="4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dini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dan</a:t>
            </a: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prosedur</a:t>
            </a:r>
            <a:r>
              <a:rPr sz="1600" spc="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evakuasi</a:t>
            </a:r>
            <a:r>
              <a:rPr sz="1600" spc="3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Malgun Gothic"/>
                <a:cs typeface="Malgun Gothic"/>
              </a:rPr>
              <a:t>keadaan</a:t>
            </a:r>
            <a:r>
              <a:rPr sz="1600" spc="6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darurat</a:t>
            </a: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di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setiap </a:t>
            </a:r>
            <a:r>
              <a:rPr sz="1600" spc="-54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algun Gothic"/>
                <a:cs typeface="Malgun Gothic"/>
              </a:rPr>
              <a:t>kantor</a:t>
            </a:r>
            <a:r>
              <a:rPr sz="1600" spc="1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algun Gothic"/>
                <a:cs typeface="Malgun Gothic"/>
              </a:rPr>
              <a:t>Badan</a:t>
            </a:r>
            <a:r>
              <a:rPr sz="1600" spc="3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Malgun Gothic"/>
                <a:cs typeface="Malgun Gothic"/>
              </a:rPr>
              <a:t>Publik.</a:t>
            </a:r>
            <a:endParaRPr sz="1600">
              <a:latin typeface="Malgun Gothic"/>
              <a:cs typeface="Malgun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172" y="457200"/>
            <a:ext cx="10479228" cy="15523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150" dirty="0">
                <a:solidFill>
                  <a:srgbClr val="0D0D0D"/>
                </a:solidFill>
                <a:latin typeface="Trebuchet MS"/>
                <a:cs typeface="Trebuchet MS"/>
              </a:rPr>
              <a:t>PENAMBAHAN INFORMASI WAJIB BERKALA</a:t>
            </a:r>
            <a:endParaRPr sz="5000" spc="-15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7147" y="2664460"/>
            <a:ext cx="9415780" cy="297434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04139" marR="694690" indent="20955">
              <a:lnSpc>
                <a:spcPts val="3460"/>
              </a:lnSpc>
              <a:spcBef>
                <a:spcPts val="535"/>
              </a:spcBef>
            </a:pPr>
            <a:r>
              <a:rPr sz="3200" spc="-190" dirty="0">
                <a:latin typeface="Microsoft Sans Serif"/>
                <a:cs typeface="Microsoft Sans Serif"/>
              </a:rPr>
              <a:t>Informasi</a:t>
            </a:r>
            <a:r>
              <a:rPr sz="3200" spc="-10" dirty="0">
                <a:latin typeface="Microsoft Sans Serif"/>
                <a:cs typeface="Microsoft Sans Serif"/>
              </a:rPr>
              <a:t> </a:t>
            </a:r>
            <a:r>
              <a:rPr sz="3200" spc="-145" dirty="0">
                <a:latin typeface="Microsoft Sans Serif"/>
                <a:cs typeface="Microsoft Sans Serif"/>
              </a:rPr>
              <a:t>tentang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125" dirty="0">
                <a:latin typeface="Microsoft Sans Serif"/>
                <a:cs typeface="Microsoft Sans Serif"/>
              </a:rPr>
              <a:t>ketenagakerjaan;</a:t>
            </a:r>
            <a:r>
              <a:rPr sz="3200" spc="-20" dirty="0">
                <a:latin typeface="Microsoft Sans Serif"/>
                <a:cs typeface="Microsoft Sans Serif"/>
              </a:rPr>
              <a:t> </a:t>
            </a:r>
            <a:r>
              <a:rPr sz="3200" spc="-140" dirty="0">
                <a:latin typeface="Microsoft Sans Serif"/>
                <a:cs typeface="Microsoft Sans Serif"/>
              </a:rPr>
              <a:t>(berisi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200" dirty="0">
                <a:latin typeface="Microsoft Sans Serif"/>
                <a:cs typeface="Microsoft Sans Serif"/>
              </a:rPr>
              <a:t>rekrutmen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120" dirty="0">
                <a:latin typeface="Microsoft Sans Serif"/>
                <a:cs typeface="Microsoft Sans Serif"/>
              </a:rPr>
              <a:t>dalam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190" dirty="0">
                <a:latin typeface="Microsoft Sans Serif"/>
                <a:cs typeface="Microsoft Sans Serif"/>
              </a:rPr>
              <a:t>Badan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195" dirty="0">
                <a:latin typeface="Microsoft Sans Serif"/>
                <a:cs typeface="Microsoft Sans Serif"/>
              </a:rPr>
              <a:t>Publik)</a:t>
            </a:r>
            <a:endParaRPr sz="3200" dirty="0">
              <a:latin typeface="Microsoft Sans Serif"/>
              <a:cs typeface="Microsoft Sans Serif"/>
            </a:endParaRPr>
          </a:p>
          <a:p>
            <a:pPr marL="104139" marR="5080" indent="20955">
              <a:lnSpc>
                <a:spcPts val="3460"/>
              </a:lnSpc>
              <a:spcBef>
                <a:spcPts val="1385"/>
              </a:spcBef>
            </a:pPr>
            <a:r>
              <a:rPr sz="3200" spc="-185" dirty="0">
                <a:latin typeface="Microsoft Sans Serif"/>
                <a:cs typeface="Microsoft Sans Serif"/>
              </a:rPr>
              <a:t>Informasi</a:t>
            </a:r>
            <a:r>
              <a:rPr sz="3200" spc="-20" dirty="0">
                <a:latin typeface="Microsoft Sans Serif"/>
                <a:cs typeface="Microsoft Sans Serif"/>
              </a:rPr>
              <a:t> </a:t>
            </a:r>
            <a:r>
              <a:rPr sz="3200" spc="-145" dirty="0">
                <a:latin typeface="Microsoft Sans Serif"/>
                <a:cs typeface="Microsoft Sans Serif"/>
              </a:rPr>
              <a:t>tentang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170" dirty="0">
                <a:latin typeface="Microsoft Sans Serif"/>
                <a:cs typeface="Microsoft Sans Serif"/>
              </a:rPr>
              <a:t>prosedur</a:t>
            </a:r>
            <a:r>
              <a:rPr sz="3200" spc="-5" dirty="0">
                <a:latin typeface="Microsoft Sans Serif"/>
                <a:cs typeface="Microsoft Sans Serif"/>
              </a:rPr>
              <a:t> </a:t>
            </a:r>
            <a:r>
              <a:rPr sz="3200" spc="-110" dirty="0">
                <a:latin typeface="Microsoft Sans Serif"/>
                <a:cs typeface="Microsoft Sans Serif"/>
              </a:rPr>
              <a:t>peringatan</a:t>
            </a:r>
            <a:r>
              <a:rPr sz="3200" spc="-25" dirty="0">
                <a:latin typeface="Microsoft Sans Serif"/>
                <a:cs typeface="Microsoft Sans Serif"/>
              </a:rPr>
              <a:t> </a:t>
            </a:r>
            <a:r>
              <a:rPr sz="3200" spc="-110" dirty="0">
                <a:latin typeface="Microsoft Sans Serif"/>
                <a:cs typeface="Microsoft Sans Serif"/>
              </a:rPr>
              <a:t>dini</a:t>
            </a:r>
            <a:r>
              <a:rPr sz="3200" spc="15" dirty="0">
                <a:latin typeface="Microsoft Sans Serif"/>
                <a:cs typeface="Microsoft Sans Serif"/>
              </a:rPr>
              <a:t> </a:t>
            </a:r>
            <a:r>
              <a:rPr sz="3200" spc="-140" dirty="0">
                <a:latin typeface="Microsoft Sans Serif"/>
                <a:cs typeface="Microsoft Sans Serif"/>
              </a:rPr>
              <a:t>dan</a:t>
            </a:r>
            <a:r>
              <a:rPr sz="3200" spc="35" dirty="0">
                <a:latin typeface="Microsoft Sans Serif"/>
                <a:cs typeface="Microsoft Sans Serif"/>
              </a:rPr>
              <a:t> </a:t>
            </a:r>
            <a:r>
              <a:rPr sz="3200" spc="-170" dirty="0">
                <a:latin typeface="Microsoft Sans Serif"/>
                <a:cs typeface="Microsoft Sans Serif"/>
              </a:rPr>
              <a:t>prosedur </a:t>
            </a:r>
            <a:r>
              <a:rPr sz="3200" spc="-835" dirty="0">
                <a:latin typeface="Microsoft Sans Serif"/>
                <a:cs typeface="Microsoft Sans Serif"/>
              </a:rPr>
              <a:t> </a:t>
            </a:r>
            <a:r>
              <a:rPr sz="3200" spc="-200" dirty="0">
                <a:latin typeface="Microsoft Sans Serif"/>
                <a:cs typeface="Microsoft Sans Serif"/>
              </a:rPr>
              <a:t>evakuasi</a:t>
            </a:r>
            <a:r>
              <a:rPr sz="3200" dirty="0">
                <a:latin typeface="Microsoft Sans Serif"/>
                <a:cs typeface="Microsoft Sans Serif"/>
              </a:rPr>
              <a:t> </a:t>
            </a:r>
            <a:r>
              <a:rPr sz="3200" spc="-130" dirty="0">
                <a:latin typeface="Microsoft Sans Serif"/>
                <a:cs typeface="Microsoft Sans Serif"/>
              </a:rPr>
              <a:t>keadaan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65" dirty="0">
                <a:latin typeface="Microsoft Sans Serif"/>
                <a:cs typeface="Microsoft Sans Serif"/>
              </a:rPr>
              <a:t>darurat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20" dirty="0">
                <a:latin typeface="Microsoft Sans Serif"/>
                <a:cs typeface="Microsoft Sans Serif"/>
              </a:rPr>
              <a:t>di</a:t>
            </a:r>
            <a:r>
              <a:rPr sz="3200" spc="40" dirty="0">
                <a:latin typeface="Microsoft Sans Serif"/>
                <a:cs typeface="Microsoft Sans Serif"/>
              </a:rPr>
              <a:t> </a:t>
            </a:r>
            <a:r>
              <a:rPr sz="3200" spc="-135" dirty="0">
                <a:latin typeface="Microsoft Sans Serif"/>
                <a:cs typeface="Microsoft Sans Serif"/>
              </a:rPr>
              <a:t>setiap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135" dirty="0">
                <a:latin typeface="Microsoft Sans Serif"/>
                <a:cs typeface="Microsoft Sans Serif"/>
              </a:rPr>
              <a:t>kantor</a:t>
            </a:r>
            <a:r>
              <a:rPr sz="3200" spc="10" dirty="0">
                <a:latin typeface="Microsoft Sans Serif"/>
                <a:cs typeface="Microsoft Sans Serif"/>
              </a:rPr>
              <a:t> </a:t>
            </a:r>
            <a:r>
              <a:rPr sz="3200" spc="-190" dirty="0">
                <a:latin typeface="Microsoft Sans Serif"/>
                <a:cs typeface="Microsoft Sans Serif"/>
              </a:rPr>
              <a:t>Badan</a:t>
            </a:r>
            <a:r>
              <a:rPr sz="3200" spc="20" dirty="0">
                <a:latin typeface="Microsoft Sans Serif"/>
                <a:cs typeface="Microsoft Sans Serif"/>
              </a:rPr>
              <a:t> </a:t>
            </a:r>
            <a:r>
              <a:rPr sz="3200" spc="-195" dirty="0">
                <a:latin typeface="Microsoft Sans Serif"/>
                <a:cs typeface="Microsoft Sans Serif"/>
              </a:rPr>
              <a:t>Publik.</a:t>
            </a:r>
            <a:endParaRPr sz="32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3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200" spc="-180" dirty="0">
                <a:latin typeface="Microsoft Sans Serif"/>
                <a:cs typeface="Microsoft Sans Serif"/>
              </a:rPr>
              <a:t>(Penambahan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254" dirty="0">
                <a:latin typeface="Microsoft Sans Serif"/>
                <a:cs typeface="Microsoft Sans Serif"/>
              </a:rPr>
              <a:t>SOP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90" dirty="0">
                <a:latin typeface="Microsoft Sans Serif"/>
                <a:cs typeface="Microsoft Sans Serif"/>
              </a:rPr>
              <a:t>untuk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Pelayanan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Informasi</a:t>
            </a:r>
            <a:r>
              <a:rPr sz="2200" spc="80" dirty="0">
                <a:latin typeface="Microsoft Sans Serif"/>
                <a:cs typeface="Microsoft Sans Serif"/>
              </a:rPr>
              <a:t> </a:t>
            </a:r>
            <a:r>
              <a:rPr sz="2200" spc="-190" dirty="0">
                <a:latin typeface="Microsoft Sans Serif"/>
                <a:cs typeface="Microsoft Sans Serif"/>
              </a:rPr>
              <a:t>untuk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Penyandang</a:t>
            </a:r>
            <a:r>
              <a:rPr sz="2200" spc="-60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Disabilitas)</a:t>
            </a:r>
            <a:endParaRPr sz="22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85615" y="739101"/>
            <a:ext cx="4633722" cy="34370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989065" y="1683913"/>
            <a:ext cx="10136505" cy="4789805"/>
            <a:chOff x="989065" y="1683913"/>
            <a:chExt cx="10136505" cy="4789805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9065" y="1683913"/>
              <a:ext cx="10056134" cy="478938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01495" y="1805939"/>
              <a:ext cx="9823704" cy="4556760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a.</a:t>
            </a:r>
            <a:r>
              <a:rPr spc="235" dirty="0"/>
              <a:t> </a:t>
            </a:r>
            <a:r>
              <a:rPr spc="-5" dirty="0"/>
              <a:t>Informasi</a:t>
            </a:r>
            <a:r>
              <a:rPr spc="-15" dirty="0"/>
              <a:t> </a:t>
            </a:r>
            <a:r>
              <a:rPr spc="-5" dirty="0"/>
              <a:t>bencana</a:t>
            </a:r>
            <a:r>
              <a:rPr dirty="0"/>
              <a:t> </a:t>
            </a:r>
            <a:r>
              <a:rPr spc="-5" dirty="0"/>
              <a:t>alam;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63014" y="2575941"/>
            <a:ext cx="5541010" cy="134239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440690" indent="-428625">
              <a:lnSpc>
                <a:spcPct val="100000"/>
              </a:lnSpc>
              <a:spcBef>
                <a:spcPts val="675"/>
              </a:spcBef>
              <a:buAutoNum type="alphaLcPeriod" startAt="2"/>
              <a:tabLst>
                <a:tab pos="440690" algn="l"/>
                <a:tab pos="441325" algn="l"/>
              </a:tabLst>
            </a:pP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Informasi keadaan</a:t>
            </a:r>
            <a:r>
              <a:rPr sz="2400" spc="-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bencana</a:t>
            </a:r>
            <a:r>
              <a:rPr sz="24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nonalam;</a:t>
            </a:r>
            <a:endParaRPr sz="2400">
              <a:latin typeface="Malgun Gothic Semilight"/>
              <a:cs typeface="Malgun Gothic Semilight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AutoNum type="alphaLcPeriod" startAt="2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Informasi</a:t>
            </a:r>
            <a:r>
              <a:rPr sz="2400" spc="-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bencana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sosial;</a:t>
            </a:r>
            <a:endParaRPr sz="2400">
              <a:latin typeface="Malgun Gothic Semilight"/>
              <a:cs typeface="Malgun Gothic Semilight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AutoNum type="alphaLcPeriod" startAt="2"/>
              <a:tabLst>
                <a:tab pos="355600" algn="l"/>
                <a:tab pos="1836420" algn="l"/>
                <a:tab pos="3118485" algn="l"/>
                <a:tab pos="4031615" algn="l"/>
              </a:tabLst>
            </a:pP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</a:t>
            </a: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fo</a:t>
            </a: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r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ma</a:t>
            </a:r>
            <a:r>
              <a:rPr sz="2400" spc="-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	tentang	j</a:t>
            </a:r>
            <a:r>
              <a:rPr sz="2400" spc="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e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ni</a:t>
            </a: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,	persebar</a:t>
            </a: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</a:t>
            </a:r>
            <a:endParaRPr sz="2400">
              <a:latin typeface="Malgun Gothic Semilight"/>
              <a:cs typeface="Malgun Gothic Semi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27417" y="3526612"/>
            <a:ext cx="26085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8350" algn="l"/>
                <a:tab pos="1945005" algn="l"/>
              </a:tabLst>
            </a:pP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</a:t>
            </a: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	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</a:t>
            </a: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era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h	y</a:t>
            </a:r>
            <a:r>
              <a:rPr sz="2400" spc="-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ng</a:t>
            </a:r>
            <a:endParaRPr sz="2400">
              <a:latin typeface="Malgun Gothic Semilight"/>
              <a:cs typeface="Malgun Gothic Semi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05914" y="3893057"/>
            <a:ext cx="68770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menjadi</a:t>
            </a: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sumber</a:t>
            </a:r>
            <a:r>
              <a:rPr sz="24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penyakit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yang</a:t>
            </a:r>
            <a:r>
              <a:rPr sz="2400" spc="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berpotensi</a:t>
            </a: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menular;</a:t>
            </a:r>
            <a:endParaRPr sz="2400">
              <a:latin typeface="Malgun Gothic Semilight"/>
              <a:cs typeface="Malgun Gothic Semi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63014" y="4331970"/>
            <a:ext cx="74466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56105" algn="l"/>
                <a:tab pos="3159760" algn="l"/>
                <a:tab pos="4176395" algn="l"/>
                <a:tab pos="5115560" algn="l"/>
                <a:tab pos="6218555" algn="l"/>
              </a:tabLst>
            </a:pP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e.</a:t>
            </a:r>
            <a:r>
              <a:rPr sz="2400" spc="22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In</a:t>
            </a:r>
            <a:r>
              <a:rPr sz="2400" spc="-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f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ormasi	te</a:t>
            </a:r>
            <a:r>
              <a:rPr sz="24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t</a:t>
            </a: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ng	</a:t>
            </a:r>
            <a:r>
              <a:rPr sz="24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r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2400" spc="-1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c</a:t>
            </a:r>
            <a:r>
              <a:rPr sz="24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u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	pada	ba</a:t>
            </a: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h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	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mak</a:t>
            </a: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</a:t>
            </a: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</a:t>
            </a:r>
            <a:endParaRPr sz="2400">
              <a:latin typeface="Malgun Gothic Semilight"/>
              <a:cs typeface="Malgun Gothic Semi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457181" y="4331970"/>
            <a:ext cx="676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y</a:t>
            </a: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a</a:t>
            </a:r>
            <a:r>
              <a:rPr sz="24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n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g</a:t>
            </a:r>
            <a:endParaRPr sz="2400">
              <a:latin typeface="Malgun Gothic Semilight"/>
              <a:cs typeface="Malgun Gothic Semi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63014" y="4624955"/>
            <a:ext cx="8371205" cy="126936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670"/>
              </a:spcBef>
            </a:pP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dikonsumsi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oleh</a:t>
            </a:r>
            <a:r>
              <a:rPr sz="2400" spc="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masyarakat;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dan/atau</a:t>
            </a:r>
            <a:endParaRPr sz="2400">
              <a:latin typeface="Malgun Gothic Semilight"/>
              <a:cs typeface="Malgun Gothic Semilight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  <a:tabLst>
                <a:tab pos="354965" algn="l"/>
                <a:tab pos="1838325" algn="l"/>
                <a:tab pos="3122930" algn="l"/>
                <a:tab pos="4436745" algn="l"/>
                <a:tab pos="6049645" algn="l"/>
                <a:tab pos="7503795" algn="l"/>
              </a:tabLst>
            </a:pP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f.	Informasi	</a:t>
            </a:r>
            <a:r>
              <a:rPr sz="2400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tentang	</a:t>
            </a: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rencana	gangguan	terhadap	utilitas</a:t>
            </a:r>
            <a:endParaRPr sz="2400">
              <a:latin typeface="Malgun Gothic Semilight"/>
              <a:cs typeface="Malgun Gothic Semilight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solidFill>
                  <a:srgbClr val="FFFFFF"/>
                </a:solidFill>
                <a:latin typeface="Malgun Gothic Semilight"/>
                <a:cs typeface="Malgun Gothic Semilight"/>
              </a:rPr>
              <a:t>publik.</a:t>
            </a:r>
            <a:endParaRPr sz="2400">
              <a:latin typeface="Malgun Gothic Semilight"/>
              <a:cs typeface="Malgun Gothic Semi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917428" y="6511238"/>
            <a:ext cx="11683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70" dirty="0">
                <a:solidFill>
                  <a:srgbClr val="0D0D0D"/>
                </a:solidFill>
                <a:latin typeface="Trebuchet MS"/>
                <a:cs typeface="Trebuchet MS"/>
              </a:rPr>
              <a:t>10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1107</Words>
  <Application>Microsoft Office PowerPoint</Application>
  <PresentationFormat>Widescreen</PresentationFormat>
  <Paragraphs>234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Malgun Gothic</vt:lpstr>
      <vt:lpstr>Malgun Gothic Semilight</vt:lpstr>
      <vt:lpstr>Aharoni</vt:lpstr>
      <vt:lpstr>Arial</vt:lpstr>
      <vt:lpstr>Bahnschrift</vt:lpstr>
      <vt:lpstr>Calibri</vt:lpstr>
      <vt:lpstr>Calibri Light</vt:lpstr>
      <vt:lpstr>Calisto MT</vt:lpstr>
      <vt:lpstr>Microsoft Sans Serif</vt:lpstr>
      <vt:lpstr>Trebuchet MS</vt:lpstr>
      <vt:lpstr>Office Theme</vt:lpstr>
      <vt:lpstr>MONITORING &amp; EVALUASI  KETERBUKAAN INFORMASI BADAN PUBLIK KOMISI INFORMASI PROVINSI JAWA TENGAH TAHUN 2023</vt:lpstr>
      <vt:lpstr>PowerPoint Presentation</vt:lpstr>
      <vt:lpstr>PowerPoint Presentation</vt:lpstr>
      <vt:lpstr>Kecepatan Layanan Akses Informasi  (diolah dari LLID 2022 PPID Provinsi Jawa Tengah)</vt:lpstr>
      <vt:lpstr>PowerPoint Presentation</vt:lpstr>
      <vt:lpstr>PowerPoint Presentation</vt:lpstr>
      <vt:lpstr>PowerPoint Presentation</vt:lpstr>
      <vt:lpstr>PENAMBAHAN INFORMASI WAJIB BERKALA</vt:lpstr>
      <vt:lpstr>a. Informasi bencana alam;</vt:lpstr>
      <vt:lpstr>PowerPoint Presentation</vt:lpstr>
      <vt:lpstr>PowerPoint Presentation</vt:lpstr>
      <vt:lpstr>MONEV DAN PEMERINGKATAN BADAN PUBLIK 2023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LAYANAN INFORMASI PUBLIK BAWASLU</dc:title>
  <dc:creator>Ermy Ardhyanti</dc:creator>
  <cp:lastModifiedBy>Ermy Ardhyanti</cp:lastModifiedBy>
  <cp:revision>7</cp:revision>
  <dcterms:created xsi:type="dcterms:W3CDTF">2022-07-07T02:08:28Z</dcterms:created>
  <dcterms:modified xsi:type="dcterms:W3CDTF">2023-07-31T04:28:02Z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2022-05-29T00:00:00Z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2022-07-07T00:00:00Z</vt:filetime>
  </property>
</Properties>
</file>