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7" r:id="rId1"/>
    <p:sldMasterId id="2147484141" r:id="rId2"/>
  </p:sldMasterIdLst>
  <p:notesMasterIdLst>
    <p:notesMasterId r:id="rId37"/>
  </p:notesMasterIdLst>
  <p:handoutMasterIdLst>
    <p:handoutMasterId r:id="rId38"/>
  </p:handoutMasterIdLst>
  <p:sldIdLst>
    <p:sldId id="1039" r:id="rId3"/>
    <p:sldId id="389" r:id="rId4"/>
    <p:sldId id="288" r:id="rId5"/>
    <p:sldId id="287" r:id="rId6"/>
    <p:sldId id="326" r:id="rId7"/>
    <p:sldId id="371" r:id="rId8"/>
    <p:sldId id="353" r:id="rId9"/>
    <p:sldId id="337" r:id="rId10"/>
    <p:sldId id="343" r:id="rId11"/>
    <p:sldId id="339" r:id="rId12"/>
    <p:sldId id="1033" r:id="rId13"/>
    <p:sldId id="340" r:id="rId14"/>
    <p:sldId id="388" r:id="rId15"/>
    <p:sldId id="333" r:id="rId16"/>
    <p:sldId id="334" r:id="rId17"/>
    <p:sldId id="332" r:id="rId18"/>
    <p:sldId id="341" r:id="rId19"/>
    <p:sldId id="357" r:id="rId20"/>
    <p:sldId id="349" r:id="rId21"/>
    <p:sldId id="350" r:id="rId22"/>
    <p:sldId id="351" r:id="rId23"/>
    <p:sldId id="352" r:id="rId24"/>
    <p:sldId id="1034" r:id="rId25"/>
    <p:sldId id="354" r:id="rId26"/>
    <p:sldId id="1035" r:id="rId27"/>
    <p:sldId id="302" r:id="rId28"/>
    <p:sldId id="335" r:id="rId29"/>
    <p:sldId id="1036" r:id="rId30"/>
    <p:sldId id="1037" r:id="rId31"/>
    <p:sldId id="382" r:id="rId32"/>
    <p:sldId id="345" r:id="rId33"/>
    <p:sldId id="358" r:id="rId34"/>
    <p:sldId id="360" r:id="rId35"/>
    <p:sldId id="355" r:id="rId36"/>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63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5" autoAdjust="0"/>
    <p:restoredTop sz="94750" autoAdjust="0"/>
  </p:normalViewPr>
  <p:slideViewPr>
    <p:cSldViewPr snapToGrid="0">
      <p:cViewPr varScale="1">
        <p:scale>
          <a:sx n="83" d="100"/>
          <a:sy n="83" d="100"/>
        </p:scale>
        <p:origin x="45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SUS\Downloads\rekap%202021.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en-US" sz="1800" b="1" i="0" u="none" strike="noStrike" kern="1200" baseline="0">
                <a:solidFill>
                  <a:schemeClr val="tx1"/>
                </a:solidFill>
                <a:latin typeface="+mn-lt"/>
                <a:ea typeface="+mn-ea"/>
                <a:cs typeface="+mn-cs"/>
              </a:defRPr>
            </a:pPr>
            <a:r>
              <a:rPr lang="en-US" sz="1400"/>
              <a:t>Kategori</a:t>
            </a:r>
            <a:r>
              <a:rPr lang="en-US" sz="1400" baseline="0"/>
              <a:t> Termohon </a:t>
            </a:r>
            <a:r>
              <a:rPr lang="en-US" sz="1400" b="1" i="0" u="none" strike="noStrike" baseline="0"/>
              <a:t>Informasi Th 2021</a:t>
            </a:r>
            <a:endParaRPr lang="en-US" sz="1400"/>
          </a:p>
        </c:rich>
      </c:tx>
      <c:overlay val="0"/>
    </c:title>
    <c:autoTitleDeleted val="0"/>
    <c:plotArea>
      <c:layout/>
      <c:pieChart>
        <c:varyColors val="1"/>
        <c:dLbls>
          <c:showLegendKey val="0"/>
          <c:showVal val="0"/>
          <c:showCatName val="0"/>
          <c:showSerName val="0"/>
          <c:showPercent val="1"/>
          <c:showBubbleSize val="0"/>
          <c:showLeaderLines val="0"/>
        </c:dLbls>
        <c:firstSliceAng val="0"/>
      </c:pieChart>
    </c:plotArea>
    <c:legend>
      <c:legendPos val="r"/>
      <c:overlay val="0"/>
      <c:txPr>
        <a:bodyPr rot="0" spcFirstLastPara="0" vertOverflow="ellipsis" vert="horz" wrap="square" anchor="ctr" anchorCtr="1"/>
        <a:lstStyle/>
        <a:p>
          <a:pPr>
            <a:defRPr lang="en-US" sz="1000" b="0" i="0" u="none" strike="noStrike" kern="1200" baseline="0">
              <a:solidFill>
                <a:schemeClr val="tx1"/>
              </a:solidFill>
              <a:latin typeface="+mn-lt"/>
              <a:ea typeface="+mn-ea"/>
              <a:cs typeface="+mn-cs"/>
            </a:defRPr>
          </a:pPr>
          <a:endParaRPr lang="en-US"/>
        </a:p>
      </c:txPr>
    </c:legend>
    <c:plotVisOnly val="1"/>
    <c:dispBlanksAs val="gap"/>
    <c:showDLblsOverMax val="0"/>
  </c:chart>
  <c:txPr>
    <a:bodyPr/>
    <a:lstStyle/>
    <a:p>
      <a:pPr>
        <a:defRPr lang="en-US"/>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id-ID"/>
              <a:t>Pemohon Informasi</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2F06-4B5C-ACE5-395EC1C1F7FA}"/>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2F06-4B5C-ACE5-395EC1C1F7FA}"/>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2F06-4B5C-ACE5-395EC1C1F7FA}"/>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2F06-4B5C-ACE5-395EC1C1F7FA}"/>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2F06-4B5C-ACE5-395EC1C1F7FA}"/>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2F06-4B5C-ACE5-395EC1C1F7FA}"/>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2F06-4B5C-ACE5-395EC1C1F7FA}"/>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2F06-4B5C-ACE5-395EC1C1F7FA}"/>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Sheet1!$B$33:$B$36</c:f>
              <c:strCache>
                <c:ptCount val="4"/>
                <c:pt idx="0">
                  <c:v>Perorangan</c:v>
                </c:pt>
                <c:pt idx="1">
                  <c:v>Badan Hukum LSM</c:v>
                </c:pt>
                <c:pt idx="2">
                  <c:v>Kelompok Orang</c:v>
                </c:pt>
                <c:pt idx="3">
                  <c:v>Law Firm</c:v>
                </c:pt>
              </c:strCache>
            </c:strRef>
          </c:cat>
          <c:val>
            <c:numRef>
              <c:f>Sheet1!$C$33:$C$36</c:f>
              <c:numCache>
                <c:formatCode>General</c:formatCode>
                <c:ptCount val="4"/>
                <c:pt idx="0">
                  <c:v>53</c:v>
                </c:pt>
                <c:pt idx="1">
                  <c:v>38</c:v>
                </c:pt>
                <c:pt idx="2">
                  <c:v>30</c:v>
                </c:pt>
                <c:pt idx="3">
                  <c:v>5</c:v>
                </c:pt>
              </c:numCache>
            </c:numRef>
          </c:val>
          <c:extLst>
            <c:ext xmlns:c16="http://schemas.microsoft.com/office/drawing/2014/chart" uri="{C3380CC4-5D6E-409C-BE32-E72D297353CC}">
              <c16:uniqueId val="{00000008-2F06-4B5C-ACE5-395EC1C1F7FA}"/>
            </c:ext>
          </c:extLst>
        </c:ser>
        <c:ser>
          <c:idx val="1"/>
          <c:order val="1"/>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A-2F06-4B5C-ACE5-395EC1C1F7FA}"/>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C-2F06-4B5C-ACE5-395EC1C1F7FA}"/>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E-2F06-4B5C-ACE5-395EC1C1F7FA}"/>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0-2F06-4B5C-ACE5-395EC1C1F7FA}"/>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A-2F06-4B5C-ACE5-395EC1C1F7FA}"/>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C-2F06-4B5C-ACE5-395EC1C1F7FA}"/>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E-2F06-4B5C-ACE5-395EC1C1F7FA}"/>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0-2F06-4B5C-ACE5-395EC1C1F7FA}"/>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Sheet1!$B$33:$B$36</c:f>
              <c:strCache>
                <c:ptCount val="4"/>
                <c:pt idx="0">
                  <c:v>Perorangan</c:v>
                </c:pt>
                <c:pt idx="1">
                  <c:v>Badan Hukum LSM</c:v>
                </c:pt>
                <c:pt idx="2">
                  <c:v>Kelompok Orang</c:v>
                </c:pt>
                <c:pt idx="3">
                  <c:v>Law Firm</c:v>
                </c:pt>
              </c:strCache>
            </c:strRef>
          </c:cat>
          <c:val>
            <c:numRef>
              <c:f>Sheet1!$D$33:$D$36</c:f>
              <c:numCache>
                <c:formatCode>General</c:formatCode>
                <c:ptCount val="4"/>
                <c:pt idx="0">
                  <c:v>4.2063492063492067E-2</c:v>
                </c:pt>
                <c:pt idx="1">
                  <c:v>3.0158730158730159E-2</c:v>
                </c:pt>
                <c:pt idx="2">
                  <c:v>2.3809523809523808E-2</c:v>
                </c:pt>
                <c:pt idx="3">
                  <c:v>3.968253968253968E-3</c:v>
                </c:pt>
              </c:numCache>
            </c:numRef>
          </c:val>
          <c:extLst>
            <c:ext xmlns:c16="http://schemas.microsoft.com/office/drawing/2014/chart" uri="{C3380CC4-5D6E-409C-BE32-E72D297353CC}">
              <c16:uniqueId val="{00000011-2F06-4B5C-ACE5-395EC1C1F7FA}"/>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EFF5B508-BE17-41FC-BFC5-54C568678FA4}" type="datetimeFigureOut">
              <a:rPr lang="en-US" smtClean="0"/>
              <a:pPr/>
              <a:t>7/26/2023</a:t>
            </a:fld>
            <a:endParaRPr lang="en-US"/>
          </a:p>
        </p:txBody>
      </p:sp>
      <p:sp>
        <p:nvSpPr>
          <p:cNvPr id="4" name="Footer Placeholder 3"/>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en-US"/>
          </a:p>
        </p:txBody>
      </p:sp>
      <p:sp>
        <p:nvSpPr>
          <p:cNvPr id="5" name="Slide Number Placeholder 4"/>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0D01ED06-B24B-4DAE-884E-A8384C2DA318}" type="slidenum">
              <a:rPr lang="en-US" smtClean="0"/>
              <a:pPr/>
              <a:t>‹#›</a:t>
            </a:fld>
            <a:endParaRPr lang="en-US"/>
          </a:p>
        </p:txBody>
      </p:sp>
    </p:spTree>
    <p:extLst>
      <p:ext uri="{BB962C8B-B14F-4D97-AF65-F5344CB8AC3E}">
        <p14:creationId xmlns:p14="http://schemas.microsoft.com/office/powerpoint/2010/main" val="2833041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id-ID"/>
          </a:p>
        </p:txBody>
      </p:sp>
      <p:sp>
        <p:nvSpPr>
          <p:cNvPr id="3" name="Date Placeholder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00DACF4C-FCFD-4CA6-B8D6-D047FB47757C}" type="datetimeFigureOut">
              <a:rPr lang="id-ID" smtClean="0"/>
              <a:pPr/>
              <a:t>26/07/2023</a:t>
            </a:fld>
            <a:endParaRPr lang="id-ID"/>
          </a:p>
        </p:txBody>
      </p:sp>
      <p:sp>
        <p:nvSpPr>
          <p:cNvPr id="4" name="Slide Image Placeholder 3"/>
          <p:cNvSpPr>
            <a:spLocks noGrp="1" noRot="1" noChangeAspect="1"/>
          </p:cNvSpPr>
          <p:nvPr>
            <p:ph type="sldImg" idx="2"/>
          </p:nvPr>
        </p:nvSpPr>
        <p:spPr>
          <a:xfrm>
            <a:off x="104775" y="750888"/>
            <a:ext cx="6678613" cy="3757612"/>
          </a:xfrm>
          <a:prstGeom prst="rect">
            <a:avLst/>
          </a:prstGeom>
          <a:noFill/>
          <a:ln w="12700">
            <a:solidFill>
              <a:prstClr val="black"/>
            </a:solidFill>
          </a:ln>
        </p:spPr>
        <p:txBody>
          <a:bodyPr vert="horz" lIns="96616" tIns="48308" rIns="96616" bIns="48308" rtlCol="0" anchor="ctr"/>
          <a:lstStyle/>
          <a:p>
            <a:endParaRPr lang="id-ID"/>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6616" tIns="48308" rIns="96616" bIns="4830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id-ID"/>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B15E78D7-56E7-4B5A-9D03-4DEB106C2056}" type="slidenum">
              <a:rPr lang="id-ID" smtClean="0"/>
              <a:pPr/>
              <a:t>‹#›</a:t>
            </a:fld>
            <a:endParaRPr lang="id-ID"/>
          </a:p>
        </p:txBody>
      </p:sp>
    </p:spTree>
    <p:extLst>
      <p:ext uri="{BB962C8B-B14F-4D97-AF65-F5344CB8AC3E}">
        <p14:creationId xmlns:p14="http://schemas.microsoft.com/office/powerpoint/2010/main" val="4247672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2339C2-C6F9-4B9D-BFC7-7C53102D9C9E}" type="slidenum">
              <a:rPr lang="en-US" smtClean="0">
                <a:solidFill>
                  <a:srgbClr val="000000"/>
                </a:solidFill>
              </a:rPr>
              <a:pPr/>
              <a:t>3</a:t>
            </a:fld>
            <a:endParaRPr lang="en-US">
              <a:solidFill>
                <a:srgbClr val="000000"/>
              </a:solidFill>
            </a:endParaRPr>
          </a:p>
        </p:txBody>
      </p:sp>
    </p:spTree>
    <p:extLst>
      <p:ext uri="{BB962C8B-B14F-4D97-AF65-F5344CB8AC3E}">
        <p14:creationId xmlns:p14="http://schemas.microsoft.com/office/powerpoint/2010/main" val="929212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a:p>
        </p:txBody>
      </p:sp>
    </p:spTree>
    <p:extLst>
      <p:ext uri="{BB962C8B-B14F-4D97-AF65-F5344CB8AC3E}">
        <p14:creationId xmlns:p14="http://schemas.microsoft.com/office/powerpoint/2010/main" val="1232540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a:p>
        </p:txBody>
      </p:sp>
    </p:spTree>
    <p:extLst>
      <p:ext uri="{BB962C8B-B14F-4D97-AF65-F5344CB8AC3E}">
        <p14:creationId xmlns:p14="http://schemas.microsoft.com/office/powerpoint/2010/main" val="10524894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3D018BA-C0EC-4706-87AF-4DA4A7720B55}" type="datetimeFigureOut">
              <a:rPr lang="en-US" smtClean="0"/>
              <a:pPr/>
              <a:t>7/26/2023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42189E3-7D51-4871-BDD7-59F606F7BE61}"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650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D018BA-C0EC-4706-87AF-4DA4A7720B55}" type="datetimeFigureOut">
              <a:rPr lang="en-US" smtClean="0"/>
              <a:pPr/>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2189E3-7D51-4871-BDD7-59F606F7BE61}" type="slidenum">
              <a:rPr lang="en-US" smtClean="0"/>
              <a:pPr/>
              <a:t>‹#›</a:t>
            </a:fld>
            <a:endParaRPr lang="en-US"/>
          </a:p>
        </p:txBody>
      </p:sp>
    </p:spTree>
    <p:extLst>
      <p:ext uri="{BB962C8B-B14F-4D97-AF65-F5344CB8AC3E}">
        <p14:creationId xmlns:p14="http://schemas.microsoft.com/office/powerpoint/2010/main" val="3796038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D018BA-C0EC-4706-87AF-4DA4A7720B55}"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189E3-7D51-4871-BDD7-59F606F7BE61}"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8335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D018BA-C0EC-4706-87AF-4DA4A7720B55}"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189E3-7D51-4871-BDD7-59F606F7BE61}"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08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D018BA-C0EC-4706-87AF-4DA4A7720B55}"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189E3-7D51-4871-BDD7-59F606F7BE61}" type="slidenum">
              <a:rPr lang="en-US" smtClean="0"/>
              <a:pPr/>
              <a:t>‹#›</a:t>
            </a:fld>
            <a:endParaRPr lang="en-US"/>
          </a:p>
        </p:txBody>
      </p:sp>
    </p:spTree>
    <p:extLst>
      <p:ext uri="{BB962C8B-B14F-4D97-AF65-F5344CB8AC3E}">
        <p14:creationId xmlns:p14="http://schemas.microsoft.com/office/powerpoint/2010/main" val="419503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D018BA-C0EC-4706-87AF-4DA4A7720B55}"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189E3-7D51-4871-BDD7-59F606F7BE61}"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246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D018BA-C0EC-4706-87AF-4DA4A7720B55}"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189E3-7D51-4871-BDD7-59F606F7BE61}"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5660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D018BA-C0EC-4706-87AF-4DA4A7720B55}"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189E3-7D51-4871-BDD7-59F606F7BE61}"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5240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D018BA-C0EC-4706-87AF-4DA4A7720B55}"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189E3-7D51-4871-BDD7-59F606F7BE61}"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3831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A56374F2-8700-4331-A7BB-C23080F1D2B9}"/>
              </a:ext>
            </a:extLst>
          </p:cNvPr>
          <p:cNvSpPr/>
          <p:nvPr userDrawn="1"/>
        </p:nvSpPr>
        <p:spPr>
          <a:xfrm>
            <a:off x="-1615" y="3010949"/>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Tree>
    <p:extLst>
      <p:ext uri="{BB962C8B-B14F-4D97-AF65-F5344CB8AC3E}">
        <p14:creationId xmlns:p14="http://schemas.microsoft.com/office/powerpoint/2010/main" val="3098428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Style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49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D018BA-C0EC-4706-87AF-4DA4A7720B55}"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189E3-7D51-4871-BDD7-59F606F7BE61}" type="slidenum">
              <a:rPr lang="en-US" smtClean="0"/>
              <a:pPr/>
              <a:t>‹#›</a:t>
            </a:fld>
            <a:endParaRPr lang="en-US"/>
          </a:p>
        </p:txBody>
      </p:sp>
    </p:spTree>
    <p:extLst>
      <p:ext uri="{BB962C8B-B14F-4D97-AF65-F5344CB8AC3E}">
        <p14:creationId xmlns:p14="http://schemas.microsoft.com/office/powerpoint/2010/main" val="8798004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Header - Templateswise.com">
    <p:spTree>
      <p:nvGrpSpPr>
        <p:cNvPr id="1" name=""/>
        <p:cNvGrpSpPr/>
        <p:nvPr/>
      </p:nvGrpSpPr>
      <p:grpSpPr>
        <a:xfrm>
          <a:off x="0" y="0"/>
          <a:ext cx="0" cy="0"/>
          <a:chOff x="0" y="0"/>
          <a:chExt cx="0" cy="0"/>
        </a:xfrm>
      </p:grpSpPr>
      <p:sp>
        <p:nvSpPr>
          <p:cNvPr id="8" name="Content Placeholder 2"/>
          <p:cNvSpPr>
            <a:spLocks noGrp="1"/>
          </p:cNvSpPr>
          <p:nvPr>
            <p:ph idx="1"/>
          </p:nvPr>
        </p:nvSpPr>
        <p:spPr>
          <a:xfrm>
            <a:off x="623392" y="1600202"/>
            <a:ext cx="10959008" cy="4901140"/>
          </a:xfrm>
        </p:spPr>
        <p:txBody>
          <a:bodyPr/>
          <a:lstStyle>
            <a:lvl1pPr algn="ctr">
              <a:defRPr/>
            </a:lvl1pPr>
          </a:lstStyle>
          <a:p>
            <a:pPr lvl="0"/>
            <a:r>
              <a:rPr lang="en-US"/>
              <a:t>Click to edit Master text styles</a:t>
            </a:r>
          </a:p>
          <a:p>
            <a:pPr lvl="1"/>
            <a:r>
              <a:rPr lang="en-US"/>
              <a:t>Second level</a:t>
            </a:r>
          </a:p>
        </p:txBody>
      </p:sp>
      <p:sp>
        <p:nvSpPr>
          <p:cNvPr id="9" name="Title 1"/>
          <p:cNvSpPr>
            <a:spLocks noGrp="1"/>
          </p:cNvSpPr>
          <p:nvPr>
            <p:ph type="title"/>
          </p:nvPr>
        </p:nvSpPr>
        <p:spPr>
          <a:xfrm>
            <a:off x="609600" y="274639"/>
            <a:ext cx="10972800" cy="11430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045049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 Picture Layout">
    <p:spTree>
      <p:nvGrpSpPr>
        <p:cNvPr id="1" name=""/>
        <p:cNvGrpSpPr/>
        <p:nvPr/>
      </p:nvGrpSpPr>
      <p:grpSpPr>
        <a:xfrm>
          <a:off x="0" y="0"/>
          <a:ext cx="0" cy="0"/>
          <a:chOff x="0" y="0"/>
          <a:chExt cx="0" cy="0"/>
        </a:xfrm>
      </p:grpSpPr>
      <p:sp>
        <p:nvSpPr>
          <p:cNvPr id="3" name="Rectangle 6"/>
          <p:cNvSpPr/>
          <p:nvPr/>
        </p:nvSpPr>
        <p:spPr>
          <a:xfrm>
            <a:off x="382588" y="457200"/>
            <a:ext cx="820739" cy="820739"/>
          </a:xfrm>
          <a:prstGeom prst="rect">
            <a:avLst/>
          </a:prstGeom>
          <a:noFill/>
          <a:ln w="698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lt1"/>
              </a:solidFill>
              <a:effectLst/>
              <a:uLnTx/>
              <a:uFillTx/>
              <a:latin typeface="+mn-lt"/>
              <a:ea typeface="+mn-ea"/>
              <a:cs typeface="+mn-cs"/>
            </a:endParaRPr>
          </a:p>
        </p:txBody>
      </p:sp>
      <p:sp>
        <p:nvSpPr>
          <p:cNvPr id="2" name="Title 1"/>
          <p:cNvSpPr>
            <a:spLocks noGrp="1"/>
          </p:cNvSpPr>
          <p:nvPr>
            <p:ph type="title"/>
          </p:nvPr>
        </p:nvSpPr>
        <p:spPr>
          <a:xfrm>
            <a:off x="1382791" y="601882"/>
            <a:ext cx="10515600" cy="834161"/>
          </a:xfrm>
        </p:spPr>
        <p:txBody>
          <a:bodyPr/>
          <a:lstStyle/>
          <a:p>
            <a:r>
              <a:rPr lang="en-US" dirty="0"/>
              <a:t>Click to edit Master title style</a:t>
            </a:r>
            <a:endParaRPr lang="id-ID" dirty="0"/>
          </a:p>
        </p:txBody>
      </p:sp>
      <p:sp>
        <p:nvSpPr>
          <p:cNvPr id="7" name="Text Placeholder 6"/>
          <p:cNvSpPr>
            <a:spLocks noGrp="1"/>
          </p:cNvSpPr>
          <p:nvPr>
            <p:ph type="body" sz="quarter" idx="13"/>
          </p:nvPr>
        </p:nvSpPr>
        <p:spPr>
          <a:xfrm>
            <a:off x="1382791" y="370955"/>
            <a:ext cx="10515600" cy="450851"/>
          </a:xfrm>
        </p:spPr>
        <p:txBody>
          <a:bodyPr anchor="ctr">
            <a:normAutofit/>
          </a:bodyPr>
          <a:lstStyle>
            <a:lvl1pPr marL="0" indent="0">
              <a:buNone/>
              <a:defRPr sz="1600">
                <a:latin typeface="+mj-lt"/>
              </a:defRPr>
            </a:lvl1pPr>
          </a:lstStyle>
          <a:p>
            <a:pPr lvl="0"/>
            <a:r>
              <a:rPr lang="en-US"/>
              <a:t>Edit Master text styles</a:t>
            </a:r>
          </a:p>
        </p:txBody>
      </p:sp>
      <p:sp>
        <p:nvSpPr>
          <p:cNvPr id="10" name="Picture Placeholder 12"/>
          <p:cNvSpPr>
            <a:spLocks noGrp="1"/>
          </p:cNvSpPr>
          <p:nvPr>
            <p:ph type="pic" sz="quarter" idx="14"/>
          </p:nvPr>
        </p:nvSpPr>
        <p:spPr>
          <a:xfrm>
            <a:off x="6096000" y="1966595"/>
            <a:ext cx="1908000" cy="1908000"/>
          </a:xfrm>
          <a:prstGeom prst="rect">
            <a:avLst/>
          </a:prstGeom>
          <a:noFill/>
          <a:ln>
            <a:noFill/>
          </a:ln>
        </p:spPr>
        <p:txBody>
          <a:bodyPr vert="horz" lIns="91440" tIns="45720" rIns="91440" bIns="45720" rtlCol="0">
            <a:normAutofit/>
          </a:bodyPr>
          <a:lstStyle>
            <a:lvl1pPr>
              <a:defRPr sz="1000"/>
            </a:lvl1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1" name="Picture Placeholder 12"/>
          <p:cNvSpPr>
            <a:spLocks noGrp="1"/>
          </p:cNvSpPr>
          <p:nvPr>
            <p:ph type="pic" sz="quarter" idx="16"/>
          </p:nvPr>
        </p:nvSpPr>
        <p:spPr>
          <a:xfrm>
            <a:off x="8008203" y="1966595"/>
            <a:ext cx="1908000" cy="1908000"/>
          </a:xfrm>
          <a:prstGeom prst="rect">
            <a:avLst/>
          </a:prstGeom>
          <a:noFill/>
          <a:ln>
            <a:noFill/>
          </a:ln>
        </p:spPr>
        <p:txBody>
          <a:bodyPr vert="horz" lIns="91440" tIns="45720" rIns="91440" bIns="45720" rtlCol="0">
            <a:normAutofit/>
          </a:bodyPr>
          <a:lstStyle>
            <a:lvl1pPr>
              <a:defRPr sz="1000"/>
            </a:lvl1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2" name="Picture Placeholder 12"/>
          <p:cNvSpPr>
            <a:spLocks noGrp="1"/>
          </p:cNvSpPr>
          <p:nvPr>
            <p:ph type="pic" sz="quarter" idx="18"/>
          </p:nvPr>
        </p:nvSpPr>
        <p:spPr>
          <a:xfrm>
            <a:off x="9920404" y="1966595"/>
            <a:ext cx="1908000" cy="1908000"/>
          </a:xfrm>
          <a:prstGeom prst="rect">
            <a:avLst/>
          </a:prstGeom>
          <a:noFill/>
          <a:ln>
            <a:noFill/>
          </a:ln>
        </p:spPr>
        <p:txBody>
          <a:bodyPr vert="horz" lIns="91440" tIns="45720" rIns="91440" bIns="45720" rtlCol="0">
            <a:normAutofit/>
          </a:bodyPr>
          <a:lstStyle>
            <a:lvl1pPr>
              <a:defRPr sz="1000"/>
            </a:lvl1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3" name="Picture Placeholder 12"/>
          <p:cNvSpPr>
            <a:spLocks noGrp="1"/>
          </p:cNvSpPr>
          <p:nvPr>
            <p:ph type="pic" sz="quarter" idx="19"/>
          </p:nvPr>
        </p:nvSpPr>
        <p:spPr>
          <a:xfrm>
            <a:off x="6096000" y="3880944"/>
            <a:ext cx="1908000" cy="1908000"/>
          </a:xfrm>
          <a:prstGeom prst="rect">
            <a:avLst/>
          </a:prstGeom>
          <a:noFill/>
          <a:ln>
            <a:noFill/>
          </a:ln>
        </p:spPr>
        <p:txBody>
          <a:bodyPr vert="horz" lIns="91440" tIns="45720" rIns="91440" bIns="45720" rtlCol="0">
            <a:normAutofit/>
          </a:bodyPr>
          <a:lstStyle>
            <a:lvl1pPr>
              <a:defRPr sz="1000"/>
            </a:lvl1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4" name="Picture Placeholder 12"/>
          <p:cNvSpPr>
            <a:spLocks noGrp="1"/>
          </p:cNvSpPr>
          <p:nvPr>
            <p:ph type="pic" sz="quarter" idx="20"/>
          </p:nvPr>
        </p:nvSpPr>
        <p:spPr>
          <a:xfrm>
            <a:off x="8008203" y="3880944"/>
            <a:ext cx="1908000" cy="1908000"/>
          </a:xfrm>
          <a:prstGeom prst="rect">
            <a:avLst/>
          </a:prstGeom>
          <a:noFill/>
          <a:ln>
            <a:noFill/>
          </a:ln>
        </p:spPr>
        <p:txBody>
          <a:bodyPr vert="horz" lIns="91440" tIns="45720" rIns="91440" bIns="45720" rtlCol="0">
            <a:normAutofit/>
          </a:bodyPr>
          <a:lstStyle>
            <a:lvl1pPr>
              <a:defRPr sz="1000"/>
            </a:lvl1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5" name="Picture Placeholder 12"/>
          <p:cNvSpPr>
            <a:spLocks noGrp="1"/>
          </p:cNvSpPr>
          <p:nvPr>
            <p:ph type="pic" sz="quarter" idx="21"/>
          </p:nvPr>
        </p:nvSpPr>
        <p:spPr>
          <a:xfrm>
            <a:off x="9920404" y="3880944"/>
            <a:ext cx="1908000" cy="1908000"/>
          </a:xfrm>
          <a:prstGeom prst="rect">
            <a:avLst/>
          </a:prstGeom>
          <a:noFill/>
          <a:ln>
            <a:noFill/>
          </a:ln>
        </p:spPr>
        <p:txBody>
          <a:bodyPr vert="horz" lIns="91440" tIns="45720" rIns="91440" bIns="45720" rtlCol="0">
            <a:normAutofit/>
          </a:bodyPr>
          <a:lstStyle>
            <a:lvl1pPr>
              <a:defRPr sz="1000"/>
            </a:lvl1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8" name="Date Placeholder 2"/>
          <p:cNvSpPr>
            <a:spLocks noGrp="1"/>
          </p:cNvSpPr>
          <p:nvPr>
            <p:ph type="dt" sz="half" idx="2"/>
          </p:nvPr>
        </p:nvSpPr>
        <p:spPr>
          <a:xfrm>
            <a:off x="838200" y="6356351"/>
            <a:ext cx="2743200" cy="365125"/>
          </a:xfrm>
          <a:prstGeom prst="rect">
            <a:avLst/>
          </a:prstGeom>
        </p:spPr>
        <p:txBody>
          <a:bodyPr vert="horz" lIns="91440" tIns="45720" rIns="91440" bIns="45720" rtlCol="0" anchor="ctr"/>
          <a:lstStyle/>
          <a:p>
            <a:pPr defTabSz="914377">
              <a:defRPr/>
            </a:pPr>
            <a:fld id="{8A0E844A-C648-4C57-8286-D8B381E7F6A4}" type="datetime1">
              <a:rPr lang="id-ID" smtClean="0"/>
              <a:pPr defTabSz="914377">
                <a:defRPr/>
              </a:pPr>
              <a:t>26/07/2023</a:t>
            </a:fld>
            <a:endParaRPr lang="id-ID"/>
          </a:p>
        </p:txBody>
      </p:sp>
      <p:sp>
        <p:nvSpPr>
          <p:cNvPr id="9" name="Footer Placeholder 3"/>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p>
            <a:pPr defTabSz="914377">
              <a:defRPr/>
            </a:pPr>
            <a:endParaRPr lang="id-ID"/>
          </a:p>
        </p:txBody>
      </p:sp>
      <p:sp>
        <p:nvSpPr>
          <p:cNvPr id="4" name="Slide Number Placeholder 4"/>
          <p:cNvSpPr>
            <a:spLocks noGrp="1"/>
          </p:cNvSpPr>
          <p:nvPr>
            <p:ph type="sldNum" sz="quarter" idx="4"/>
          </p:nvPr>
        </p:nvSpPr>
        <p:spPr>
          <a:xfrm>
            <a:off x="304801" y="417513"/>
            <a:ext cx="976313" cy="947739"/>
          </a:xfrm>
          <a:prstGeom prst="rect">
            <a:avLst/>
          </a:prstGeom>
        </p:spPr>
        <p:txBody>
          <a:bodyPr vert="horz" lIns="91440" tIns="45720" rIns="91440" bIns="45720" rtlCol="0" anchor="ctr"/>
          <a:lstStyle>
            <a:lvl1pPr algn="ctr">
              <a:defRPr sz="3200">
                <a:solidFill>
                  <a:schemeClr val="tx1"/>
                </a:solidFill>
                <a:latin typeface="+mj-lt"/>
              </a:defRPr>
            </a:lvl1pPr>
          </a:lstStyle>
          <a:p>
            <a:pPr defTabSz="914377">
              <a:defRPr/>
            </a:pPr>
            <a:fld id="{F6E6707C-08DF-4EB8-BE06-06D1A7C92E73}" type="slidenum">
              <a:rPr lang="id-ID" smtClean="0"/>
              <a:pPr defTabSz="914377">
                <a:defRPr/>
              </a:pPr>
              <a:t>‹#›</a:t>
            </a:fld>
            <a:endParaRPr lang="id-ID"/>
          </a:p>
        </p:txBody>
      </p:sp>
    </p:spTree>
    <p:extLst>
      <p:ext uri="{BB962C8B-B14F-4D97-AF65-F5344CB8AC3E}">
        <p14:creationId xmlns:p14="http://schemas.microsoft.com/office/powerpoint/2010/main" val="3746457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ain Title">
    <p:spTree>
      <p:nvGrpSpPr>
        <p:cNvPr id="1" name=""/>
        <p:cNvGrpSpPr/>
        <p:nvPr/>
      </p:nvGrpSpPr>
      <p:grpSpPr>
        <a:xfrm>
          <a:off x="0" y="0"/>
          <a:ext cx="0" cy="0"/>
          <a:chOff x="0" y="0"/>
          <a:chExt cx="0" cy="0"/>
        </a:xfrm>
      </p:grpSpPr>
      <p:sp>
        <p:nvSpPr>
          <p:cNvPr id="3" name="Rectangle 6"/>
          <p:cNvSpPr/>
          <p:nvPr/>
        </p:nvSpPr>
        <p:spPr>
          <a:xfrm>
            <a:off x="382588" y="457200"/>
            <a:ext cx="820739" cy="820739"/>
          </a:xfrm>
          <a:prstGeom prst="rect">
            <a:avLst/>
          </a:prstGeom>
          <a:noFill/>
          <a:ln w="698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chemeClr val="lt1"/>
              </a:solidFill>
              <a:effectLst/>
              <a:uLnTx/>
              <a:uFillTx/>
              <a:latin typeface="+mn-lt"/>
              <a:ea typeface="+mn-ea"/>
              <a:cs typeface="+mn-cs"/>
            </a:endParaRPr>
          </a:p>
        </p:txBody>
      </p:sp>
      <p:sp>
        <p:nvSpPr>
          <p:cNvPr id="2" name="Title 1"/>
          <p:cNvSpPr>
            <a:spLocks noGrp="1"/>
          </p:cNvSpPr>
          <p:nvPr>
            <p:ph type="title"/>
          </p:nvPr>
        </p:nvSpPr>
        <p:spPr>
          <a:xfrm>
            <a:off x="1382791" y="601882"/>
            <a:ext cx="10515600" cy="834161"/>
          </a:xfrm>
        </p:spPr>
        <p:txBody>
          <a:bodyPr/>
          <a:lstStyle/>
          <a:p>
            <a:r>
              <a:rPr lang="en-US" dirty="0"/>
              <a:t>Click to edit Master title style</a:t>
            </a:r>
            <a:endParaRPr lang="id-ID" dirty="0"/>
          </a:p>
        </p:txBody>
      </p:sp>
      <p:sp>
        <p:nvSpPr>
          <p:cNvPr id="7" name="Text Placeholder 6"/>
          <p:cNvSpPr>
            <a:spLocks noGrp="1"/>
          </p:cNvSpPr>
          <p:nvPr>
            <p:ph type="body" sz="quarter" idx="13"/>
          </p:nvPr>
        </p:nvSpPr>
        <p:spPr>
          <a:xfrm>
            <a:off x="1382791" y="370955"/>
            <a:ext cx="10515600" cy="450851"/>
          </a:xfrm>
        </p:spPr>
        <p:txBody>
          <a:bodyPr anchor="ctr">
            <a:normAutofit/>
          </a:bodyPr>
          <a:lstStyle>
            <a:lvl1pPr marL="0" indent="0">
              <a:buNone/>
              <a:defRPr sz="1600">
                <a:latin typeface="+mj-lt"/>
              </a:defRPr>
            </a:lvl1pPr>
          </a:lstStyle>
          <a:p>
            <a:pPr lvl="0"/>
            <a:r>
              <a:rPr lang="en-US"/>
              <a:t>Edit Master text styles</a:t>
            </a:r>
          </a:p>
        </p:txBody>
      </p:sp>
      <p:sp>
        <p:nvSpPr>
          <p:cNvPr id="8" name="Date Placeholder 2"/>
          <p:cNvSpPr>
            <a:spLocks noGrp="1"/>
          </p:cNvSpPr>
          <p:nvPr>
            <p:ph type="dt" sz="half" idx="2"/>
          </p:nvPr>
        </p:nvSpPr>
        <p:spPr>
          <a:xfrm>
            <a:off x="838200" y="6356351"/>
            <a:ext cx="2743200" cy="365125"/>
          </a:xfrm>
          <a:prstGeom prst="rect">
            <a:avLst/>
          </a:prstGeom>
        </p:spPr>
        <p:txBody>
          <a:bodyPr vert="horz" lIns="91440" tIns="45720" rIns="91440" bIns="45720" rtlCol="0" anchor="ctr"/>
          <a:lstStyle/>
          <a:p>
            <a:pPr defTabSz="914377">
              <a:defRPr/>
            </a:pPr>
            <a:fld id="{8A0E844A-C648-4C57-8286-D8B381E7F6A4}" type="datetime1">
              <a:rPr lang="id-ID" smtClean="0"/>
              <a:pPr defTabSz="914377">
                <a:defRPr/>
              </a:pPr>
              <a:t>26/07/2023</a:t>
            </a:fld>
            <a:endParaRPr lang="id-ID"/>
          </a:p>
        </p:txBody>
      </p:sp>
      <p:sp>
        <p:nvSpPr>
          <p:cNvPr id="9" name="Footer Placeholder 3"/>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p>
            <a:pPr defTabSz="914377">
              <a:defRPr/>
            </a:pPr>
            <a:endParaRPr lang="id-ID"/>
          </a:p>
        </p:txBody>
      </p:sp>
      <p:sp>
        <p:nvSpPr>
          <p:cNvPr id="10" name="Slide Number Placeholder 4"/>
          <p:cNvSpPr>
            <a:spLocks noGrp="1"/>
          </p:cNvSpPr>
          <p:nvPr>
            <p:ph type="sldNum" sz="quarter" idx="4"/>
          </p:nvPr>
        </p:nvSpPr>
        <p:spPr>
          <a:xfrm>
            <a:off x="304801" y="417513"/>
            <a:ext cx="976313" cy="947739"/>
          </a:xfrm>
          <a:prstGeom prst="rect">
            <a:avLst/>
          </a:prstGeom>
        </p:spPr>
        <p:txBody>
          <a:bodyPr vert="horz" lIns="91440" tIns="45720" rIns="91440" bIns="45720" rtlCol="0" anchor="ctr"/>
          <a:lstStyle>
            <a:lvl1pPr algn="ctr">
              <a:defRPr sz="3200">
                <a:solidFill>
                  <a:schemeClr val="tx1"/>
                </a:solidFill>
                <a:latin typeface="+mj-lt"/>
              </a:defRPr>
            </a:lvl1pPr>
          </a:lstStyle>
          <a:p>
            <a:pPr defTabSz="914377">
              <a:defRPr/>
            </a:pPr>
            <a:fld id="{F6E6707C-08DF-4EB8-BE06-06D1A7C92E73}" type="slidenum">
              <a:rPr lang="id-ID" smtClean="0"/>
              <a:pPr defTabSz="914377">
                <a:defRPr/>
              </a:pPr>
              <a:t>‹#›</a:t>
            </a:fld>
            <a:endParaRPr lang="id-ID"/>
          </a:p>
        </p:txBody>
      </p:sp>
    </p:spTree>
    <p:extLst>
      <p:ext uri="{BB962C8B-B14F-4D97-AF65-F5344CB8AC3E}">
        <p14:creationId xmlns:p14="http://schemas.microsoft.com/office/powerpoint/2010/main" val="3763804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4871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1179288"/>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a:t> Free PPT _ Click to add title</a:t>
            </a:r>
            <a:endParaRPr lang="ko-KR" altLang="en-US" dirty="0"/>
          </a:p>
        </p:txBody>
      </p:sp>
      <p:sp>
        <p:nvSpPr>
          <p:cNvPr id="4" name="Content Placeholder 2"/>
          <p:cNvSpPr>
            <a:spLocks noGrp="1"/>
          </p:cNvSpPr>
          <p:nvPr>
            <p:ph idx="1"/>
          </p:nvPr>
        </p:nvSpPr>
        <p:spPr>
          <a:xfrm>
            <a:off x="527381" y="1508787"/>
            <a:ext cx="11329259" cy="614197"/>
          </a:xfrm>
          <a:prstGeom prst="rect">
            <a:avLst/>
          </a:prstGeom>
        </p:spPr>
        <p:txBody>
          <a:bodyPr anchor="ctr"/>
          <a:lstStyle>
            <a:lvl1pPr marL="0" indent="0">
              <a:buNone/>
              <a:defRPr sz="2667">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541173" y="2411015"/>
            <a:ext cx="11329259" cy="3994316"/>
          </a:xfrm>
          <a:prstGeom prst="rect">
            <a:avLst/>
          </a:prstGeom>
        </p:spPr>
        <p:txBody>
          <a:bodyPr lIns="396000" anchor="t"/>
          <a:lstStyle>
            <a:lvl1pPr marL="0" indent="0">
              <a:buNone/>
              <a:defRPr sz="1867">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6610907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179288"/>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2639616" y="1316766"/>
            <a:ext cx="9217024" cy="614197"/>
          </a:xfrm>
          <a:prstGeom prst="rect">
            <a:avLst/>
          </a:prstGeom>
        </p:spPr>
        <p:txBody>
          <a:bodyPr anchor="ctr"/>
          <a:lstStyle>
            <a:lvl1pPr marL="0" indent="0">
              <a:buNone/>
              <a:defRPr sz="2667">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2653408" y="2218994"/>
            <a:ext cx="9217024" cy="3994316"/>
          </a:xfrm>
          <a:prstGeom prst="rect">
            <a:avLst/>
          </a:prstGeom>
        </p:spPr>
        <p:txBody>
          <a:bodyPr lIns="396000" anchor="t"/>
          <a:lstStyle>
            <a:lvl1pPr marL="0" indent="0">
              <a:buNone/>
              <a:defRPr sz="1867">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26853045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ound Same Side Corner Rectangle 2"/>
          <p:cNvSpPr/>
          <p:nvPr userDrawn="1"/>
        </p:nvSpPr>
        <p:spPr>
          <a:xfrm rot="5400000">
            <a:off x="2152609" y="1117791"/>
            <a:ext cx="2462856" cy="6768075"/>
          </a:xfrm>
          <a:prstGeom prst="round2Same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solidFill>
                <a:schemeClr val="bg1"/>
              </a:solidFill>
              <a:latin typeface="Arial" pitchFamily="34" charset="0"/>
              <a:cs typeface="Arial" pitchFamily="34" charset="0"/>
            </a:endParaRPr>
          </a:p>
        </p:txBody>
      </p:sp>
      <p:sp>
        <p:nvSpPr>
          <p:cNvPr id="12" name="Text Placeholder 3"/>
          <p:cNvSpPr>
            <a:spLocks noGrp="1"/>
          </p:cNvSpPr>
          <p:nvPr>
            <p:ph type="body" sz="quarter" idx="12" hasCustomPrompt="1"/>
          </p:nvPr>
        </p:nvSpPr>
        <p:spPr>
          <a:xfrm>
            <a:off x="623392" y="5060583"/>
            <a:ext cx="5760640" cy="384043"/>
          </a:xfrm>
          <a:prstGeom prst="rect">
            <a:avLst/>
          </a:prstGeom>
        </p:spPr>
        <p:txBody>
          <a:bodyPr/>
          <a:lstStyle>
            <a:lvl1pPr marL="0" indent="0" algn="l">
              <a:buFontTx/>
              <a:buNone/>
              <a:defRPr sz="1600">
                <a:solidFill>
                  <a:schemeClr val="bg1"/>
                </a:solidFill>
                <a:latin typeface="+mn-lt"/>
                <a:cs typeface="Arial" pitchFamily="34" charset="0"/>
              </a:defRPr>
            </a:lvl1pPr>
          </a:lstStyle>
          <a:p>
            <a:pPr lvl="0"/>
            <a:r>
              <a:rPr lang="en-US" altLang="ko-KR" dirty="0"/>
              <a:t>Insert the title of your subtitle Here</a:t>
            </a:r>
          </a:p>
        </p:txBody>
      </p:sp>
      <p:sp>
        <p:nvSpPr>
          <p:cNvPr id="7" name="Text Placeholder 9">
            <a:extLst>
              <a:ext uri="{FF2B5EF4-FFF2-40B4-BE49-F238E27FC236}">
                <a16:creationId xmlns:a16="http://schemas.microsoft.com/office/drawing/2014/main" id="{89F8A4B7-E6C8-4208-8AC6-ED1D61D10B7F}"/>
              </a:ext>
            </a:extLst>
          </p:cNvPr>
          <p:cNvSpPr>
            <a:spLocks noGrp="1"/>
          </p:cNvSpPr>
          <p:nvPr>
            <p:ph type="body" sz="quarter" idx="10" hasCustomPrompt="1"/>
          </p:nvPr>
        </p:nvSpPr>
        <p:spPr>
          <a:xfrm>
            <a:off x="623392" y="3621021"/>
            <a:ext cx="5760640" cy="1440160"/>
          </a:xfrm>
          <a:prstGeom prst="rect">
            <a:avLst/>
          </a:prstGeom>
        </p:spPr>
        <p:txBody>
          <a:bodyPr anchor="ctr"/>
          <a:lstStyle>
            <a:lvl1pPr marL="0" indent="0" algn="l">
              <a:lnSpc>
                <a:spcPct val="100000"/>
              </a:lnSpc>
              <a:buNone/>
              <a:defRPr sz="4800" b="0" baseline="0">
                <a:solidFill>
                  <a:schemeClr val="bg1"/>
                </a:solidFill>
                <a:latin typeface="+mj-lt"/>
                <a:cs typeface="Arial" pitchFamily="34" charset="0"/>
              </a:defRPr>
            </a:lvl1pPr>
          </a:lstStyle>
          <a:p>
            <a:pPr lvl="0"/>
            <a:r>
              <a:rPr lang="en-US" altLang="ko-KR" dirty="0"/>
              <a:t>FREE</a:t>
            </a:r>
          </a:p>
          <a:p>
            <a:pPr lvl="0"/>
            <a:r>
              <a:rPr lang="en-US" altLang="ko-KR" dirty="0"/>
              <a:t>PPT TEMPLATES</a:t>
            </a:r>
          </a:p>
        </p:txBody>
      </p:sp>
    </p:spTree>
    <p:extLst>
      <p:ext uri="{BB962C8B-B14F-4D97-AF65-F5344CB8AC3E}">
        <p14:creationId xmlns:p14="http://schemas.microsoft.com/office/powerpoint/2010/main" val="27492725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FE18A10F-B4F9-494D-B46F-9E5B6E825EB1}" type="slidenum">
              <a:rPr lang="es-ES" smtClean="0"/>
              <a:pPr>
                <a:defRPr/>
              </a:pPr>
              <a:t>‹#›</a:t>
            </a:fld>
            <a:endParaRPr lang="es-ES"/>
          </a:p>
        </p:txBody>
      </p:sp>
    </p:spTree>
    <p:extLst>
      <p:ext uri="{BB962C8B-B14F-4D97-AF65-F5344CB8AC3E}">
        <p14:creationId xmlns:p14="http://schemas.microsoft.com/office/powerpoint/2010/main" val="12508605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s-ES"/>
          </a:p>
        </p:txBody>
      </p:sp>
      <p:sp>
        <p:nvSpPr>
          <p:cNvPr id="3" name="Footer Placeholder 2"/>
          <p:cNvSpPr>
            <a:spLocks noGrp="1"/>
          </p:cNvSpPr>
          <p:nvPr>
            <p:ph type="ftr" sz="quarter" idx="11"/>
          </p:nvPr>
        </p:nvSpPr>
        <p:spPr/>
        <p:txBody>
          <a:bodyPr/>
          <a:lstStyle/>
          <a:p>
            <a:pPr>
              <a:defRPr/>
            </a:pPr>
            <a:endParaRPr lang="es-ES"/>
          </a:p>
        </p:txBody>
      </p:sp>
      <p:sp>
        <p:nvSpPr>
          <p:cNvPr id="4" name="Slide Number Placeholder 3"/>
          <p:cNvSpPr>
            <a:spLocks noGrp="1"/>
          </p:cNvSpPr>
          <p:nvPr>
            <p:ph type="sldNum" sz="quarter" idx="12"/>
          </p:nvPr>
        </p:nvSpPr>
        <p:spPr/>
        <p:txBody>
          <a:bodyPr/>
          <a:lstStyle/>
          <a:p>
            <a:pPr>
              <a:defRPr/>
            </a:pPr>
            <a:fld id="{7BA4788B-4DE5-4B18-827F-56D75C677787}" type="slidenum">
              <a:rPr lang="es-ES" smtClean="0"/>
              <a:pPr>
                <a:defRPr/>
              </a:pPr>
              <a:t>‹#›</a:t>
            </a:fld>
            <a:endParaRPr lang="es-ES"/>
          </a:p>
        </p:txBody>
      </p:sp>
    </p:spTree>
    <p:extLst>
      <p:ext uri="{BB962C8B-B14F-4D97-AF65-F5344CB8AC3E}">
        <p14:creationId xmlns:p14="http://schemas.microsoft.com/office/powerpoint/2010/main" val="33412722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pPr>
              <a:defRPr/>
            </a:pPr>
            <a:endParaRPr lang="es-ES"/>
          </a:p>
        </p:txBody>
      </p:sp>
      <p:sp>
        <p:nvSpPr>
          <p:cNvPr id="4" name="Footer Placeholder 3"/>
          <p:cNvSpPr>
            <a:spLocks noGrp="1"/>
          </p:cNvSpPr>
          <p:nvPr>
            <p:ph type="ftr" sz="quarter" idx="11"/>
          </p:nvPr>
        </p:nvSpPr>
        <p:spPr/>
        <p:txBody>
          <a:bodyPr/>
          <a:lstStyle/>
          <a:p>
            <a:pPr>
              <a:defRPr/>
            </a:pPr>
            <a:endParaRPr lang="es-ES"/>
          </a:p>
        </p:txBody>
      </p:sp>
      <p:sp>
        <p:nvSpPr>
          <p:cNvPr id="5" name="Slide Number Placeholder 4"/>
          <p:cNvSpPr>
            <a:spLocks noGrp="1"/>
          </p:cNvSpPr>
          <p:nvPr>
            <p:ph type="sldNum" sz="quarter" idx="12"/>
          </p:nvPr>
        </p:nvSpPr>
        <p:spPr/>
        <p:txBody>
          <a:bodyPr/>
          <a:lstStyle/>
          <a:p>
            <a:pPr>
              <a:defRPr/>
            </a:pPr>
            <a:fld id="{8883AAC5-CADA-498D-89CE-18AA49FA13A8}" type="slidenum">
              <a:rPr lang="es-ES" smtClean="0"/>
              <a:pPr>
                <a:defRPr/>
              </a:pPr>
              <a:t>‹#›</a:t>
            </a:fld>
            <a:endParaRPr lang="es-ES"/>
          </a:p>
        </p:txBody>
      </p:sp>
    </p:spTree>
    <p:extLst>
      <p:ext uri="{BB962C8B-B14F-4D97-AF65-F5344CB8AC3E}">
        <p14:creationId xmlns:p14="http://schemas.microsoft.com/office/powerpoint/2010/main" val="2037089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D018BA-C0EC-4706-87AF-4DA4A7720B55}"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189E3-7D51-4871-BDD7-59F606F7BE61}"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2373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ection Header - Templateswise.com">
    <p:spTree>
      <p:nvGrpSpPr>
        <p:cNvPr id="1" name=""/>
        <p:cNvGrpSpPr/>
        <p:nvPr/>
      </p:nvGrpSpPr>
      <p:grpSpPr>
        <a:xfrm>
          <a:off x="0" y="0"/>
          <a:ext cx="0" cy="0"/>
          <a:chOff x="0" y="0"/>
          <a:chExt cx="0" cy="0"/>
        </a:xfrm>
      </p:grpSpPr>
      <p:sp>
        <p:nvSpPr>
          <p:cNvPr id="8" name="Content Placeholder 2"/>
          <p:cNvSpPr>
            <a:spLocks noGrp="1"/>
          </p:cNvSpPr>
          <p:nvPr>
            <p:ph idx="1"/>
          </p:nvPr>
        </p:nvSpPr>
        <p:spPr>
          <a:xfrm>
            <a:off x="623392" y="1600202"/>
            <a:ext cx="10959008" cy="4901140"/>
          </a:xfrm>
        </p:spPr>
        <p:txBody>
          <a:bodyPr/>
          <a:lstStyle>
            <a:lvl1pPr algn="ctr">
              <a:defRPr/>
            </a:lvl1pPr>
          </a:lstStyle>
          <a:p>
            <a:pPr lvl="0"/>
            <a:r>
              <a:rPr lang="en-US"/>
              <a:t>Click to edit Master text styles</a:t>
            </a:r>
          </a:p>
          <a:p>
            <a:pPr lvl="1"/>
            <a:r>
              <a:rPr lang="en-US"/>
              <a:t>Second level</a:t>
            </a:r>
          </a:p>
        </p:txBody>
      </p:sp>
      <p:sp>
        <p:nvSpPr>
          <p:cNvPr id="9" name="Title 1"/>
          <p:cNvSpPr>
            <a:spLocks noGrp="1"/>
          </p:cNvSpPr>
          <p:nvPr>
            <p:ph type="title"/>
          </p:nvPr>
        </p:nvSpPr>
        <p:spPr>
          <a:xfrm>
            <a:off x="609600" y="274639"/>
            <a:ext cx="10972800" cy="11430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709182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D018BA-C0EC-4706-87AF-4DA4A7720B55}" type="datetimeFigureOut">
              <a:rPr lang="en-US" smtClean="0"/>
              <a:pPr/>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2189E3-7D51-4871-BDD7-59F606F7BE61}" type="slidenum">
              <a:rPr lang="en-US" smtClean="0"/>
              <a:pPr/>
              <a:t>‹#›</a:t>
            </a:fld>
            <a:endParaRPr lang="en-US"/>
          </a:p>
        </p:txBody>
      </p:sp>
    </p:spTree>
    <p:extLst>
      <p:ext uri="{BB962C8B-B14F-4D97-AF65-F5344CB8AC3E}">
        <p14:creationId xmlns:p14="http://schemas.microsoft.com/office/powerpoint/2010/main" val="1457569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D018BA-C0EC-4706-87AF-4DA4A7720B55}" type="datetimeFigureOut">
              <a:rPr lang="en-US" smtClean="0"/>
              <a:pPr/>
              <a:t>7/26/2023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2189E3-7D51-4871-BDD7-59F606F7BE61}"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1199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D018BA-C0EC-4706-87AF-4DA4A7720B55}" type="datetimeFigureOut">
              <a:rPr lang="en-US" smtClean="0"/>
              <a:pPr/>
              <a:t>7/26/2023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2189E3-7D51-4871-BDD7-59F606F7BE61}"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8445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D018BA-C0EC-4706-87AF-4DA4A7720B55}" type="datetimeFigureOut">
              <a:rPr lang="en-US" smtClean="0"/>
              <a:pPr/>
              <a:t>7/26/2023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2189E3-7D51-4871-BDD7-59F606F7BE61}" type="slidenum">
              <a:rPr lang="en-US" smtClean="0"/>
              <a:pPr/>
              <a:t>‹#›</a:t>
            </a:fld>
            <a:endParaRPr lang="en-US"/>
          </a:p>
        </p:txBody>
      </p:sp>
    </p:spTree>
    <p:extLst>
      <p:ext uri="{BB962C8B-B14F-4D97-AF65-F5344CB8AC3E}">
        <p14:creationId xmlns:p14="http://schemas.microsoft.com/office/powerpoint/2010/main" val="3737193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D018BA-C0EC-4706-87AF-4DA4A7720B55}" type="datetimeFigureOut">
              <a:rPr lang="en-US" smtClean="0"/>
              <a:pPr/>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2189E3-7D51-4871-BDD7-59F606F7BE61}"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8111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D018BA-C0EC-4706-87AF-4DA4A7720B55}" type="datetimeFigureOut">
              <a:rPr lang="en-US" smtClean="0"/>
              <a:pPr/>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2189E3-7D51-4871-BDD7-59F606F7BE61}" type="slidenum">
              <a:rPr lang="en-US" smtClean="0"/>
              <a:pPr/>
              <a:t>‹#›</a:t>
            </a:fld>
            <a:endParaRPr lang="en-US"/>
          </a:p>
        </p:txBody>
      </p:sp>
    </p:spTree>
    <p:extLst>
      <p:ext uri="{BB962C8B-B14F-4D97-AF65-F5344CB8AC3E}">
        <p14:creationId xmlns:p14="http://schemas.microsoft.com/office/powerpoint/2010/main" val="3917438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D018BA-C0EC-4706-87AF-4DA4A7720B55}" type="datetimeFigureOut">
              <a:rPr lang="en-US" smtClean="0"/>
              <a:pPr/>
              <a:t>7/26/2023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42189E3-7D51-4871-BDD7-59F606F7BE61}" type="slidenum">
              <a:rPr lang="en-US" smtClean="0"/>
              <a:pPr/>
              <a:t>‹#›</a:t>
            </a:fld>
            <a:endParaRPr lang="en-US"/>
          </a:p>
        </p:txBody>
      </p:sp>
    </p:spTree>
    <p:extLst>
      <p:ext uri="{BB962C8B-B14F-4D97-AF65-F5344CB8AC3E}">
        <p14:creationId xmlns:p14="http://schemas.microsoft.com/office/powerpoint/2010/main" val="1559189762"/>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 id="2147484129" r:id="rId12"/>
    <p:sldLayoutId id="2147484130" r:id="rId13"/>
    <p:sldLayoutId id="2147484131" r:id="rId14"/>
    <p:sldLayoutId id="2147484132" r:id="rId15"/>
    <p:sldLayoutId id="2147484133" r:id="rId16"/>
    <p:sldLayoutId id="2147484134" r:id="rId17"/>
    <p:sldLayoutId id="2147484135" r:id="rId18"/>
    <p:sldLayoutId id="2147484136" r:id="rId19"/>
    <p:sldLayoutId id="2147484137" r:id="rId20"/>
    <p:sldLayoutId id="2147484138" r:id="rId21"/>
    <p:sldLayoutId id="2147484139" r:id="rId22"/>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1107974"/>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8" r:id="rId6"/>
    <p:sldLayoutId id="2147484149" r:id="rId7"/>
    <p:sldLayoutId id="2147484150" r:id="rId8"/>
  </p:sldLayoutIdLst>
  <p:txStyles>
    <p:titleStyle>
      <a:lvl1pPr algn="ctr" defTabSz="1219170" rtl="0" eaLnBrk="1" latinLnBrk="1" hangingPunct="1">
        <a:spcBef>
          <a:spcPct val="0"/>
        </a:spcBef>
        <a:buNone/>
        <a:defRPr sz="4800" b="1" kern="1200">
          <a:solidFill>
            <a:schemeClr val="tx1"/>
          </a:solidFill>
          <a:latin typeface="Arial" pitchFamily="34" charset="0"/>
          <a:ea typeface="+mj-ea"/>
          <a:cs typeface="Arial" pitchFamily="34" charset="0"/>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1.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kipjateng.jatengprov.go.id/" TargetMode="Externa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twitter.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텍스트 개체 틀 9">
            <a:extLst>
              <a:ext uri="{FF2B5EF4-FFF2-40B4-BE49-F238E27FC236}">
                <a16:creationId xmlns:a16="http://schemas.microsoft.com/office/drawing/2014/main" id="{FB0CF524-033F-4347-91D3-CAC81C28494A}"/>
              </a:ext>
            </a:extLst>
          </p:cNvPr>
          <p:cNvSpPr>
            <a:spLocks noGrp="1"/>
          </p:cNvSpPr>
          <p:nvPr>
            <p:ph type="body" sz="quarter" idx="12"/>
          </p:nvPr>
        </p:nvSpPr>
        <p:spPr>
          <a:xfrm>
            <a:off x="266218" y="4901804"/>
            <a:ext cx="6400800" cy="746640"/>
          </a:xfrm>
        </p:spPr>
        <p:txBody>
          <a:bodyPr/>
          <a:lstStyle/>
          <a:p>
            <a:pPr>
              <a:spcBef>
                <a:spcPts val="0"/>
              </a:spcBef>
              <a:defRPr/>
            </a:pPr>
            <a:r>
              <a:rPr lang="en-US" altLang="ko-KR" b="1" dirty="0"/>
              <a:t>SUTARTO, </a:t>
            </a:r>
            <a:r>
              <a:rPr lang="en-US" altLang="ko-KR" b="1" dirty="0" err="1"/>
              <a:t>SH,MHum</a:t>
            </a:r>
            <a:endParaRPr lang="id-ID" altLang="ko-KR" b="1" dirty="0"/>
          </a:p>
          <a:p>
            <a:pPr>
              <a:spcBef>
                <a:spcPts val="0"/>
              </a:spcBef>
              <a:defRPr/>
            </a:pPr>
            <a:r>
              <a:rPr lang="id-ID" altLang="ko-KR" b="1" dirty="0"/>
              <a:t>KOMISIONER BIDANG </a:t>
            </a:r>
            <a:r>
              <a:rPr lang="en-US" altLang="ko-KR" b="1" dirty="0"/>
              <a:t>PENYELESAIAN SENGKETA INFORMASI </a:t>
            </a:r>
            <a:endParaRPr lang="id-ID" altLang="ko-KR" b="1" dirty="0"/>
          </a:p>
          <a:p>
            <a:pPr>
              <a:spcBef>
                <a:spcPts val="0"/>
              </a:spcBef>
              <a:defRPr/>
            </a:pPr>
            <a:r>
              <a:rPr lang="id-ID" altLang="ko-KR" b="1" dirty="0"/>
              <a:t>KOMISI INFORMASI PROVINSI JAWA TENGAH</a:t>
            </a:r>
            <a:endParaRPr lang="en-US" altLang="ko-KR" b="1" dirty="0"/>
          </a:p>
        </p:txBody>
      </p:sp>
      <p:sp>
        <p:nvSpPr>
          <p:cNvPr id="3" name="Text Placeholder 2"/>
          <p:cNvSpPr>
            <a:spLocks noGrp="1"/>
          </p:cNvSpPr>
          <p:nvPr>
            <p:ph type="body" sz="quarter" idx="10"/>
          </p:nvPr>
        </p:nvSpPr>
        <p:spPr>
          <a:xfrm>
            <a:off x="623392" y="3236979"/>
            <a:ext cx="5472608" cy="1440160"/>
          </a:xfrm>
        </p:spPr>
        <p:txBody>
          <a:bodyPr/>
          <a:lstStyle/>
          <a:p>
            <a:pPr>
              <a:spcBef>
                <a:spcPts val="0"/>
              </a:spcBef>
              <a:defRPr/>
            </a:pPr>
            <a:r>
              <a:rPr lang="id-ID" altLang="ko-KR" sz="3200" b="1" dirty="0">
                <a:solidFill>
                  <a:schemeClr val="accent2">
                    <a:lumMod val="75000"/>
                  </a:schemeClr>
                </a:solidFill>
                <a:ea typeface="맑은 고딕" pitchFamily="50" charset="-127"/>
              </a:rPr>
              <a:t>PENYELESAIAN SENGKETA INFORMASI PUBLIK</a:t>
            </a:r>
            <a:endParaRPr lang="en-US" altLang="ko-KR" sz="3200" b="1" dirty="0">
              <a:solidFill>
                <a:schemeClr val="accent2">
                  <a:lumMod val="75000"/>
                </a:schemeClr>
              </a:solidFill>
            </a:endParaRPr>
          </a:p>
        </p:txBody>
      </p:sp>
      <p:sp>
        <p:nvSpPr>
          <p:cNvPr id="9" name="Title 3">
            <a:extLst>
              <a:ext uri="{FF2B5EF4-FFF2-40B4-BE49-F238E27FC236}">
                <a16:creationId xmlns:a16="http://schemas.microsoft.com/office/drawing/2014/main" id="{CAD448AF-FCD3-43DF-877E-375757EA82C4}"/>
              </a:ext>
            </a:extLst>
          </p:cNvPr>
          <p:cNvSpPr txBox="1">
            <a:spLocks/>
          </p:cNvSpPr>
          <p:nvPr/>
        </p:nvSpPr>
        <p:spPr bwMode="auto">
          <a:xfrm>
            <a:off x="-311085" y="667343"/>
            <a:ext cx="2907319" cy="756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Autofit/>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defTabSz="1219170" latinLnBrk="1"/>
            <a:endParaRPr lang="en-US" sz="1400" b="1" dirty="0">
              <a:solidFill>
                <a:srgbClr val="000000"/>
              </a:solidFill>
              <a:effectLst>
                <a:outerShdw blurRad="38100" dist="38100" dir="2700000" algn="tl">
                  <a:srgbClr val="000000">
                    <a:alpha val="43137"/>
                  </a:srgbClr>
                </a:outerShdw>
              </a:effectLst>
              <a:latin typeface="맑은 고딕"/>
            </a:endParaRPr>
          </a:p>
          <a:p>
            <a:pPr defTabSz="1219170" latinLnBrk="1"/>
            <a:r>
              <a:rPr lang="en-US" sz="1200" b="1" dirty="0">
                <a:solidFill>
                  <a:srgbClr val="000000"/>
                </a:solidFill>
                <a:effectLst>
                  <a:outerShdw blurRad="38100" dist="38100" dir="2700000" algn="tl">
                    <a:srgbClr val="000000">
                      <a:alpha val="43137"/>
                    </a:srgbClr>
                  </a:outerShdw>
                </a:effectLst>
                <a:latin typeface="맑은 고딕"/>
              </a:rPr>
              <a:t>KOMISI INFORMASI</a:t>
            </a:r>
          </a:p>
          <a:p>
            <a:pPr defTabSz="1219170" latinLnBrk="1"/>
            <a:r>
              <a:rPr lang="en-US" sz="1200" b="1" dirty="0">
                <a:solidFill>
                  <a:srgbClr val="000000"/>
                </a:solidFill>
                <a:effectLst>
                  <a:outerShdw blurRad="38100" dist="38100" dir="2700000" algn="tl">
                    <a:srgbClr val="000000">
                      <a:alpha val="43137"/>
                    </a:srgbClr>
                  </a:outerShdw>
                </a:effectLst>
                <a:latin typeface="맑은 고딕"/>
              </a:rPr>
              <a:t>PROVINSI JAWA TENGAH</a:t>
            </a:r>
            <a:br>
              <a:rPr lang="en-US" sz="1200" b="1" dirty="0">
                <a:solidFill>
                  <a:srgbClr val="000000"/>
                </a:solidFill>
                <a:effectLst>
                  <a:outerShdw blurRad="38100" dist="38100" dir="2700000" algn="tl">
                    <a:srgbClr val="000000">
                      <a:alpha val="43137"/>
                    </a:srgbClr>
                  </a:outerShdw>
                </a:effectLst>
                <a:latin typeface="맑은 고딕"/>
              </a:rPr>
            </a:br>
            <a:endParaRPr lang="id-ID" sz="1200" b="1" i="1" dirty="0">
              <a:solidFill>
                <a:srgbClr val="000000"/>
              </a:solidFill>
              <a:effectLst>
                <a:outerShdw blurRad="38100" dist="38100" dir="2700000" algn="tl">
                  <a:srgbClr val="000000">
                    <a:alpha val="43137"/>
                  </a:srgbClr>
                </a:outerShdw>
              </a:effectLst>
              <a:latin typeface="맑은 고딕"/>
            </a:endParaRPr>
          </a:p>
        </p:txBody>
      </p:sp>
      <p:pic>
        <p:nvPicPr>
          <p:cNvPr id="11" name="Picture 10">
            <a:extLst>
              <a:ext uri="{FF2B5EF4-FFF2-40B4-BE49-F238E27FC236}">
                <a16:creationId xmlns:a16="http://schemas.microsoft.com/office/drawing/2014/main" id="{333064E3-841C-4112-A49B-D20777429E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661" y="68627"/>
            <a:ext cx="689827" cy="721360"/>
          </a:xfrm>
          <a:prstGeom prst="rect">
            <a:avLst/>
          </a:prstGeom>
        </p:spPr>
      </p:pic>
    </p:spTree>
    <p:extLst>
      <p:ext uri="{BB962C8B-B14F-4D97-AF65-F5344CB8AC3E}">
        <p14:creationId xmlns:p14="http://schemas.microsoft.com/office/powerpoint/2010/main" val="1901148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8"/>
          <p:cNvSpPr txBox="1">
            <a:spLocks noChangeArrowheads="1"/>
          </p:cNvSpPr>
          <p:nvPr/>
        </p:nvSpPr>
        <p:spPr bwMode="auto">
          <a:xfrm>
            <a:off x="499534" y="2667001"/>
            <a:ext cx="1144993" cy="307777"/>
          </a:xfrm>
          <a:prstGeom prst="rect">
            <a:avLst/>
          </a:prstGeom>
          <a:solidFill>
            <a:srgbClr val="002060"/>
          </a:solidFill>
          <a:ln w="9525">
            <a:solidFill>
              <a:schemeClr val="tx1"/>
            </a:solidFill>
            <a:miter lim="800000"/>
            <a:headEnd/>
            <a:tailEnd/>
          </a:ln>
        </p:spPr>
        <p:txBody>
          <a:bodyPr wrap="none">
            <a:spAutoFit/>
          </a:bodyPr>
          <a:lstStyle/>
          <a:p>
            <a:r>
              <a:rPr lang="id-ID" sz="1400" noProof="1">
                <a:solidFill>
                  <a:schemeClr val="bg1"/>
                </a:solidFill>
                <a:latin typeface="Corbel" pitchFamily="34" charset="0"/>
              </a:rPr>
              <a:t>Permohonan</a:t>
            </a:r>
          </a:p>
        </p:txBody>
      </p:sp>
      <p:sp>
        <p:nvSpPr>
          <p:cNvPr id="26627" name="Text Box 19"/>
          <p:cNvSpPr txBox="1">
            <a:spLocks noChangeArrowheads="1"/>
          </p:cNvSpPr>
          <p:nvPr/>
        </p:nvSpPr>
        <p:spPr bwMode="auto">
          <a:xfrm>
            <a:off x="2336801" y="2667001"/>
            <a:ext cx="554960" cy="307777"/>
          </a:xfrm>
          <a:prstGeom prst="rect">
            <a:avLst/>
          </a:prstGeom>
          <a:solidFill>
            <a:srgbClr val="FF6600"/>
          </a:solidFill>
          <a:ln w="9525">
            <a:solidFill>
              <a:schemeClr val="tx1"/>
            </a:solidFill>
            <a:miter lim="800000"/>
            <a:headEnd/>
            <a:tailEnd/>
          </a:ln>
        </p:spPr>
        <p:txBody>
          <a:bodyPr wrap="none">
            <a:spAutoFit/>
          </a:bodyPr>
          <a:lstStyle/>
          <a:p>
            <a:r>
              <a:rPr lang="id-ID" sz="1400" noProof="1">
                <a:latin typeface="Corbel" pitchFamily="34" charset="0"/>
              </a:rPr>
              <a:t>PPID</a:t>
            </a:r>
          </a:p>
        </p:txBody>
      </p:sp>
      <p:sp>
        <p:nvSpPr>
          <p:cNvPr id="23557" name="Text Box 20"/>
          <p:cNvSpPr txBox="1">
            <a:spLocks noChangeArrowheads="1"/>
          </p:cNvSpPr>
          <p:nvPr/>
        </p:nvSpPr>
        <p:spPr bwMode="auto">
          <a:xfrm>
            <a:off x="2743200" y="4038600"/>
            <a:ext cx="1625600" cy="1754326"/>
          </a:xfrm>
          <a:prstGeom prst="rect">
            <a:avLst/>
          </a:prstGeom>
          <a:solidFill>
            <a:srgbClr val="92D050"/>
          </a:solidFill>
          <a:ln w="9525">
            <a:solidFill>
              <a:schemeClr val="tx1"/>
            </a:solidFill>
            <a:miter lim="800000"/>
            <a:headEnd/>
            <a:tailEnd/>
          </a:ln>
        </p:spPr>
        <p:txBody>
          <a:bodyPr>
            <a:spAutoFit/>
          </a:bodyPr>
          <a:lstStyle/>
          <a:p>
            <a:pPr fontAlgn="auto">
              <a:spcBef>
                <a:spcPts val="0"/>
              </a:spcBef>
              <a:spcAft>
                <a:spcPts val="0"/>
              </a:spcAft>
              <a:defRPr/>
            </a:pPr>
            <a:r>
              <a:rPr lang="en-US" sz="1200" b="1" noProof="1">
                <a:latin typeface="Corbel" pitchFamily="34" charset="0"/>
                <a:cs typeface="+mn-cs"/>
              </a:rPr>
              <a:t>Mencatat:</a:t>
            </a:r>
          </a:p>
          <a:p>
            <a:pPr indent="112713" fontAlgn="auto">
              <a:spcBef>
                <a:spcPts val="0"/>
              </a:spcBef>
              <a:spcAft>
                <a:spcPts val="0"/>
              </a:spcAft>
              <a:buFont typeface="Wingdings" pitchFamily="2" charset="2"/>
              <a:buChar char="§"/>
              <a:defRPr/>
            </a:pPr>
            <a:r>
              <a:rPr lang="en-US" sz="1200" noProof="1">
                <a:latin typeface="Corbel" pitchFamily="34" charset="0"/>
                <a:cs typeface="+mn-cs"/>
              </a:rPr>
              <a:t>Nama</a:t>
            </a:r>
          </a:p>
          <a:p>
            <a:pPr indent="112713" fontAlgn="auto">
              <a:spcBef>
                <a:spcPts val="0"/>
              </a:spcBef>
              <a:spcAft>
                <a:spcPts val="0"/>
              </a:spcAft>
              <a:buFont typeface="Wingdings" pitchFamily="2" charset="2"/>
              <a:buChar char="§"/>
              <a:defRPr/>
            </a:pPr>
            <a:r>
              <a:rPr lang="en-US" sz="1200" noProof="1">
                <a:latin typeface="Corbel" pitchFamily="34" charset="0"/>
                <a:cs typeface="+mn-cs"/>
              </a:rPr>
              <a:t>Alamat </a:t>
            </a:r>
          </a:p>
          <a:p>
            <a:pPr indent="112713" fontAlgn="auto">
              <a:spcBef>
                <a:spcPts val="0"/>
              </a:spcBef>
              <a:spcAft>
                <a:spcPts val="0"/>
              </a:spcAft>
              <a:buFont typeface="Wingdings" pitchFamily="2" charset="2"/>
              <a:buChar char="§"/>
              <a:defRPr/>
            </a:pPr>
            <a:r>
              <a:rPr lang="en-US" sz="1200" noProof="1">
                <a:latin typeface="Corbel" pitchFamily="34" charset="0"/>
                <a:cs typeface="+mn-cs"/>
              </a:rPr>
              <a:t>Subyek </a:t>
            </a:r>
          </a:p>
          <a:p>
            <a:pPr indent="112713" fontAlgn="auto">
              <a:spcBef>
                <a:spcPts val="0"/>
              </a:spcBef>
              <a:spcAft>
                <a:spcPts val="0"/>
              </a:spcAft>
              <a:buFont typeface="Wingdings" pitchFamily="2" charset="2"/>
              <a:buChar char="§"/>
              <a:defRPr/>
            </a:pPr>
            <a:r>
              <a:rPr lang="en-US" sz="1200" noProof="1">
                <a:latin typeface="Corbel" pitchFamily="34" charset="0"/>
                <a:cs typeface="+mn-cs"/>
              </a:rPr>
              <a:t>Format </a:t>
            </a:r>
          </a:p>
          <a:p>
            <a:pPr marL="112713" indent="-112713" fontAlgn="auto">
              <a:spcBef>
                <a:spcPts val="0"/>
              </a:spcBef>
              <a:spcAft>
                <a:spcPts val="0"/>
              </a:spcAft>
              <a:buFont typeface="Wingdings" pitchFamily="2" charset="2"/>
              <a:buChar char="§"/>
              <a:defRPr/>
            </a:pPr>
            <a:r>
              <a:rPr lang="en-US" sz="1200" noProof="1">
                <a:latin typeface="Corbel" pitchFamily="34" charset="0"/>
                <a:cs typeface="+mn-cs"/>
              </a:rPr>
              <a:t>Cara penyampaian informasi yang diminta</a:t>
            </a:r>
          </a:p>
          <a:p>
            <a:pPr fontAlgn="auto">
              <a:spcBef>
                <a:spcPts val="0"/>
              </a:spcBef>
              <a:spcAft>
                <a:spcPts val="0"/>
              </a:spcAft>
              <a:buFontTx/>
              <a:buChar char="•"/>
              <a:defRPr/>
            </a:pPr>
            <a:endParaRPr lang="en-US" sz="1200" noProof="1">
              <a:latin typeface="Corbel" pitchFamily="34" charset="0"/>
              <a:cs typeface="+mn-cs"/>
            </a:endParaRPr>
          </a:p>
        </p:txBody>
      </p:sp>
      <p:sp>
        <p:nvSpPr>
          <p:cNvPr id="26629" name="Line 21"/>
          <p:cNvSpPr>
            <a:spLocks noChangeShapeType="1"/>
          </p:cNvSpPr>
          <p:nvPr/>
        </p:nvSpPr>
        <p:spPr bwMode="auto">
          <a:xfrm>
            <a:off x="2641600" y="3048000"/>
            <a:ext cx="0" cy="685800"/>
          </a:xfrm>
          <a:prstGeom prst="line">
            <a:avLst/>
          </a:prstGeom>
          <a:noFill/>
          <a:ln w="9525">
            <a:solidFill>
              <a:schemeClr val="tx1"/>
            </a:solidFill>
            <a:round/>
            <a:headEnd/>
            <a:tailEnd type="triangle" w="med" len="med"/>
          </a:ln>
        </p:spPr>
        <p:txBody>
          <a:bodyPr/>
          <a:lstStyle/>
          <a:p>
            <a:endParaRPr lang="id-ID"/>
          </a:p>
        </p:txBody>
      </p:sp>
      <p:sp>
        <p:nvSpPr>
          <p:cNvPr id="26630" name="Line 23"/>
          <p:cNvSpPr>
            <a:spLocks noChangeShapeType="1"/>
          </p:cNvSpPr>
          <p:nvPr/>
        </p:nvSpPr>
        <p:spPr bwMode="auto">
          <a:xfrm>
            <a:off x="2006600" y="2819400"/>
            <a:ext cx="304800" cy="0"/>
          </a:xfrm>
          <a:prstGeom prst="line">
            <a:avLst/>
          </a:prstGeom>
          <a:noFill/>
          <a:ln w="9525">
            <a:solidFill>
              <a:schemeClr val="tx1"/>
            </a:solidFill>
            <a:round/>
            <a:headEnd/>
            <a:tailEnd type="triangle" w="med" len="med"/>
          </a:ln>
        </p:spPr>
        <p:txBody>
          <a:bodyPr/>
          <a:lstStyle/>
          <a:p>
            <a:endParaRPr lang="id-ID"/>
          </a:p>
        </p:txBody>
      </p:sp>
      <p:sp>
        <p:nvSpPr>
          <p:cNvPr id="23560" name="Text Box 24"/>
          <p:cNvSpPr txBox="1">
            <a:spLocks noChangeArrowheads="1"/>
          </p:cNvSpPr>
          <p:nvPr/>
        </p:nvSpPr>
        <p:spPr bwMode="auto">
          <a:xfrm>
            <a:off x="711200" y="4038600"/>
            <a:ext cx="1828800" cy="830997"/>
          </a:xfrm>
          <a:prstGeom prst="rect">
            <a:avLst/>
          </a:prstGeom>
          <a:solidFill>
            <a:srgbClr val="FFFF00"/>
          </a:solidFill>
          <a:ln w="9525">
            <a:solidFill>
              <a:schemeClr val="tx1"/>
            </a:solidFill>
            <a:miter lim="800000"/>
            <a:headEnd/>
            <a:tailEnd/>
          </a:ln>
        </p:spPr>
        <p:txBody>
          <a:bodyPr>
            <a:spAutoFit/>
          </a:bodyPr>
          <a:lstStyle/>
          <a:p>
            <a:pPr fontAlgn="auto">
              <a:spcBef>
                <a:spcPts val="0"/>
              </a:spcBef>
              <a:spcAft>
                <a:spcPts val="0"/>
              </a:spcAft>
              <a:defRPr/>
            </a:pPr>
            <a:r>
              <a:rPr lang="en-US" sz="1200" b="1" noProof="1">
                <a:latin typeface="Corbel" pitchFamily="34" charset="0"/>
                <a:cs typeface="+mn-cs"/>
              </a:rPr>
              <a:t>Memberi: </a:t>
            </a:r>
          </a:p>
          <a:p>
            <a:pPr marL="112713" indent="-112713" fontAlgn="auto">
              <a:spcBef>
                <a:spcPts val="0"/>
              </a:spcBef>
              <a:spcAft>
                <a:spcPts val="0"/>
              </a:spcAft>
              <a:buFont typeface="Wingdings" pitchFamily="2" charset="2"/>
              <a:buChar char="§"/>
              <a:defRPr/>
            </a:pPr>
            <a:r>
              <a:rPr lang="en-US" sz="1200" noProof="1">
                <a:latin typeface="Corbel" pitchFamily="34" charset="0"/>
                <a:cs typeface="+mn-cs"/>
              </a:rPr>
              <a:t>Tanda bukti penerimaan permintaan </a:t>
            </a:r>
          </a:p>
          <a:p>
            <a:pPr marL="112713" indent="-112713" fontAlgn="auto">
              <a:spcBef>
                <a:spcPts val="0"/>
              </a:spcBef>
              <a:spcAft>
                <a:spcPts val="0"/>
              </a:spcAft>
              <a:buFont typeface="Wingdings" pitchFamily="2" charset="2"/>
              <a:buChar char="§"/>
              <a:defRPr/>
            </a:pPr>
            <a:r>
              <a:rPr lang="en-US" sz="1200" noProof="1">
                <a:latin typeface="Corbel" pitchFamily="34" charset="0"/>
                <a:cs typeface="+mn-cs"/>
              </a:rPr>
              <a:t>Nomor pendaftaran</a:t>
            </a:r>
          </a:p>
        </p:txBody>
      </p:sp>
      <p:sp>
        <p:nvSpPr>
          <p:cNvPr id="26632" name="Line 25"/>
          <p:cNvSpPr>
            <a:spLocks noChangeShapeType="1"/>
          </p:cNvSpPr>
          <p:nvPr/>
        </p:nvSpPr>
        <p:spPr bwMode="auto">
          <a:xfrm>
            <a:off x="1219200" y="3733800"/>
            <a:ext cx="2438400" cy="0"/>
          </a:xfrm>
          <a:prstGeom prst="line">
            <a:avLst/>
          </a:prstGeom>
          <a:noFill/>
          <a:ln w="9525">
            <a:solidFill>
              <a:schemeClr val="tx1"/>
            </a:solidFill>
            <a:round/>
            <a:headEnd/>
            <a:tailEnd/>
          </a:ln>
        </p:spPr>
        <p:txBody>
          <a:bodyPr/>
          <a:lstStyle/>
          <a:p>
            <a:endParaRPr lang="id-ID"/>
          </a:p>
        </p:txBody>
      </p:sp>
      <p:sp>
        <p:nvSpPr>
          <p:cNvPr id="26633" name="Line 26"/>
          <p:cNvSpPr>
            <a:spLocks noChangeShapeType="1"/>
          </p:cNvSpPr>
          <p:nvPr/>
        </p:nvSpPr>
        <p:spPr bwMode="auto">
          <a:xfrm>
            <a:off x="3657600" y="3733800"/>
            <a:ext cx="0" cy="228600"/>
          </a:xfrm>
          <a:prstGeom prst="line">
            <a:avLst/>
          </a:prstGeom>
          <a:noFill/>
          <a:ln w="9525">
            <a:solidFill>
              <a:schemeClr val="tx1"/>
            </a:solidFill>
            <a:round/>
            <a:headEnd/>
            <a:tailEnd type="triangle" w="med" len="med"/>
          </a:ln>
        </p:spPr>
        <p:txBody>
          <a:bodyPr/>
          <a:lstStyle/>
          <a:p>
            <a:endParaRPr lang="id-ID"/>
          </a:p>
        </p:txBody>
      </p:sp>
      <p:sp>
        <p:nvSpPr>
          <p:cNvPr id="26634" name="Line 27"/>
          <p:cNvSpPr>
            <a:spLocks noChangeShapeType="1"/>
          </p:cNvSpPr>
          <p:nvPr/>
        </p:nvSpPr>
        <p:spPr bwMode="auto">
          <a:xfrm>
            <a:off x="1219200" y="3733800"/>
            <a:ext cx="0" cy="304800"/>
          </a:xfrm>
          <a:prstGeom prst="line">
            <a:avLst/>
          </a:prstGeom>
          <a:noFill/>
          <a:ln w="9525">
            <a:solidFill>
              <a:schemeClr val="tx1"/>
            </a:solidFill>
            <a:round/>
            <a:headEnd/>
            <a:tailEnd type="triangle" w="med" len="med"/>
          </a:ln>
        </p:spPr>
        <p:txBody>
          <a:bodyPr/>
          <a:lstStyle/>
          <a:p>
            <a:endParaRPr lang="id-ID"/>
          </a:p>
        </p:txBody>
      </p:sp>
      <p:sp>
        <p:nvSpPr>
          <p:cNvPr id="26635" name="Line 32"/>
          <p:cNvSpPr>
            <a:spLocks noChangeShapeType="1"/>
          </p:cNvSpPr>
          <p:nvPr/>
        </p:nvSpPr>
        <p:spPr bwMode="auto">
          <a:xfrm>
            <a:off x="1320800" y="5257800"/>
            <a:ext cx="0" cy="914400"/>
          </a:xfrm>
          <a:prstGeom prst="line">
            <a:avLst/>
          </a:prstGeom>
          <a:noFill/>
          <a:ln w="9525">
            <a:solidFill>
              <a:schemeClr val="tx1"/>
            </a:solidFill>
            <a:prstDash val="sysDot"/>
            <a:round/>
            <a:headEnd/>
            <a:tailEnd/>
          </a:ln>
        </p:spPr>
        <p:txBody>
          <a:bodyPr/>
          <a:lstStyle/>
          <a:p>
            <a:endParaRPr lang="id-ID"/>
          </a:p>
        </p:txBody>
      </p:sp>
      <p:sp>
        <p:nvSpPr>
          <p:cNvPr id="26636" name="Text Box 33"/>
          <p:cNvSpPr txBox="1">
            <a:spLocks noChangeArrowheads="1"/>
          </p:cNvSpPr>
          <p:nvPr/>
        </p:nvSpPr>
        <p:spPr bwMode="auto">
          <a:xfrm>
            <a:off x="666751" y="5429250"/>
            <a:ext cx="1905000" cy="707886"/>
          </a:xfrm>
          <a:prstGeom prst="rect">
            <a:avLst/>
          </a:prstGeom>
          <a:solidFill>
            <a:srgbClr val="FF0000"/>
          </a:solidFill>
          <a:ln w="9525">
            <a:solidFill>
              <a:schemeClr val="tx1"/>
            </a:solidFill>
            <a:miter lim="800000"/>
            <a:headEnd/>
            <a:tailEnd/>
          </a:ln>
        </p:spPr>
        <p:txBody>
          <a:bodyPr>
            <a:spAutoFit/>
          </a:bodyPr>
          <a:lstStyle/>
          <a:p>
            <a:r>
              <a:rPr lang="id-ID" sz="1000" noProof="1">
                <a:solidFill>
                  <a:schemeClr val="bg1"/>
                </a:solidFill>
                <a:latin typeface="Corbel" pitchFamily="34" charset="0"/>
              </a:rPr>
              <a:t>Saat menerima permintaan (langsung/elektronik)</a:t>
            </a:r>
          </a:p>
          <a:p>
            <a:r>
              <a:rPr lang="id-ID" sz="1000" noProof="1">
                <a:solidFill>
                  <a:schemeClr val="bg1"/>
                </a:solidFill>
                <a:latin typeface="Corbel" pitchFamily="34" charset="0"/>
              </a:rPr>
              <a:t>Saat pengiriman informasi (surat).</a:t>
            </a:r>
          </a:p>
        </p:txBody>
      </p:sp>
      <p:sp>
        <p:nvSpPr>
          <p:cNvPr id="26637" name="Line 34"/>
          <p:cNvSpPr>
            <a:spLocks noChangeShapeType="1"/>
          </p:cNvSpPr>
          <p:nvPr/>
        </p:nvSpPr>
        <p:spPr bwMode="auto">
          <a:xfrm>
            <a:off x="3149600" y="2819400"/>
            <a:ext cx="1930400" cy="0"/>
          </a:xfrm>
          <a:prstGeom prst="line">
            <a:avLst/>
          </a:prstGeom>
          <a:noFill/>
          <a:ln w="9525">
            <a:solidFill>
              <a:schemeClr val="tx1"/>
            </a:solidFill>
            <a:round/>
            <a:headEnd/>
            <a:tailEnd type="triangle" w="med" len="med"/>
          </a:ln>
        </p:spPr>
        <p:txBody>
          <a:bodyPr/>
          <a:lstStyle/>
          <a:p>
            <a:endParaRPr lang="id-ID"/>
          </a:p>
        </p:txBody>
      </p:sp>
      <p:sp>
        <p:nvSpPr>
          <p:cNvPr id="26638" name="Text Box 35"/>
          <p:cNvSpPr txBox="1">
            <a:spLocks noChangeArrowheads="1"/>
          </p:cNvSpPr>
          <p:nvPr/>
        </p:nvSpPr>
        <p:spPr bwMode="auto">
          <a:xfrm>
            <a:off x="5141384" y="2590800"/>
            <a:ext cx="1924053" cy="738664"/>
          </a:xfrm>
          <a:prstGeom prst="rect">
            <a:avLst/>
          </a:prstGeom>
          <a:solidFill>
            <a:srgbClr val="92D050"/>
          </a:solidFill>
          <a:ln w="9525">
            <a:solidFill>
              <a:schemeClr val="tx1"/>
            </a:solidFill>
            <a:miter lim="800000"/>
            <a:headEnd/>
            <a:tailEnd/>
          </a:ln>
        </p:spPr>
        <p:txBody>
          <a:bodyPr wrap="none">
            <a:spAutoFit/>
          </a:bodyPr>
          <a:lstStyle/>
          <a:p>
            <a:pPr algn="ctr"/>
            <a:r>
              <a:rPr lang="id-ID" sz="1400" noProof="1">
                <a:latin typeface="Corbel" pitchFamily="34" charset="0"/>
              </a:rPr>
              <a:t>Pemberitahuan tertulis </a:t>
            </a:r>
          </a:p>
          <a:p>
            <a:pPr algn="ctr"/>
            <a:r>
              <a:rPr lang="id-ID" sz="1400" noProof="1">
                <a:latin typeface="Corbel" pitchFamily="34" charset="0"/>
              </a:rPr>
              <a:t>&amp; </a:t>
            </a:r>
          </a:p>
          <a:p>
            <a:pPr algn="ctr"/>
            <a:r>
              <a:rPr lang="id-ID" sz="1400" noProof="1">
                <a:latin typeface="Corbel" pitchFamily="34" charset="0"/>
              </a:rPr>
              <a:t>Pemberian informasi </a:t>
            </a:r>
          </a:p>
        </p:txBody>
      </p:sp>
      <p:sp>
        <p:nvSpPr>
          <p:cNvPr id="23570" name="Text Box 36"/>
          <p:cNvSpPr txBox="1">
            <a:spLocks noChangeArrowheads="1"/>
          </p:cNvSpPr>
          <p:nvPr/>
        </p:nvSpPr>
        <p:spPr bwMode="auto">
          <a:xfrm>
            <a:off x="5058834" y="3641725"/>
            <a:ext cx="6656917" cy="2462213"/>
          </a:xfrm>
          <a:prstGeom prst="rect">
            <a:avLst/>
          </a:prstGeom>
          <a:solidFill>
            <a:schemeClr val="tx2">
              <a:lumMod val="20000"/>
              <a:lumOff val="80000"/>
            </a:schemeClr>
          </a:solidFill>
          <a:ln w="9525">
            <a:solidFill>
              <a:schemeClr val="tx1"/>
            </a:solidFill>
            <a:miter lim="800000"/>
            <a:headEnd/>
            <a:tailEnd/>
          </a:ln>
        </p:spPr>
        <p:txBody>
          <a:bodyPr>
            <a:spAutoFit/>
          </a:bodyPr>
          <a:lstStyle/>
          <a:p>
            <a:pPr indent="112713" fontAlgn="auto">
              <a:spcBef>
                <a:spcPts val="0"/>
              </a:spcBef>
              <a:spcAft>
                <a:spcPts val="0"/>
              </a:spcAft>
              <a:buFont typeface="Wingdings" pitchFamily="2" charset="2"/>
              <a:buChar char="§"/>
              <a:defRPr/>
            </a:pPr>
            <a:r>
              <a:rPr lang="en-US" sz="1400" noProof="1">
                <a:latin typeface="+mn-lt"/>
                <a:cs typeface="+mn-cs"/>
              </a:rPr>
              <a:t>Informasi berada dibawah penguasaannya/tidak;</a:t>
            </a:r>
          </a:p>
          <a:p>
            <a:pPr marL="112713" indent="-112713" fontAlgn="auto">
              <a:spcBef>
                <a:spcPts val="0"/>
              </a:spcBef>
              <a:spcAft>
                <a:spcPts val="0"/>
              </a:spcAft>
              <a:buFont typeface="Wingdings" pitchFamily="2" charset="2"/>
              <a:buChar char="§"/>
              <a:defRPr/>
            </a:pPr>
            <a:r>
              <a:rPr lang="en-US" sz="1400" noProof="1">
                <a:latin typeface="+mn-lt"/>
                <a:cs typeface="+mn-cs"/>
              </a:rPr>
              <a:t>Memberitahu keberadaan info yang diminta jika di Badan Publik lain dan tidak berada di bawah penguasaannya;</a:t>
            </a:r>
          </a:p>
          <a:p>
            <a:pPr marL="112713" indent="-112713" fontAlgn="auto">
              <a:spcBef>
                <a:spcPts val="0"/>
              </a:spcBef>
              <a:spcAft>
                <a:spcPts val="0"/>
              </a:spcAft>
              <a:buFont typeface="Wingdings" pitchFamily="2" charset="2"/>
              <a:buChar char="§"/>
              <a:defRPr/>
            </a:pPr>
            <a:r>
              <a:rPr lang="en-US" sz="1400" noProof="1">
                <a:latin typeface="+mn-lt"/>
                <a:cs typeface="+mn-cs"/>
              </a:rPr>
              <a:t>Menerima/menolak permintaan jika diterima (sebagian/seluruhnya) dicantumkan informasi yang diminta;</a:t>
            </a:r>
          </a:p>
          <a:p>
            <a:pPr marL="112713" indent="-112713" fontAlgn="auto">
              <a:spcBef>
                <a:spcPts val="0"/>
              </a:spcBef>
              <a:spcAft>
                <a:spcPts val="0"/>
              </a:spcAft>
              <a:buFont typeface="Wingdings" pitchFamily="2" charset="2"/>
              <a:buChar char="§"/>
              <a:defRPr/>
            </a:pPr>
            <a:r>
              <a:rPr lang="en-US" sz="1400" b="1" noProof="1">
                <a:effectLst>
                  <a:outerShdw blurRad="38100" dist="38100" dir="2700000" algn="tl">
                    <a:srgbClr val="000000">
                      <a:alpha val="43137"/>
                    </a:srgbClr>
                  </a:outerShdw>
                </a:effectLst>
                <a:latin typeface="+mn-lt"/>
                <a:cs typeface="+mn-cs"/>
              </a:rPr>
              <a:t>Menghitamkan/mengaburkan</a:t>
            </a:r>
            <a:r>
              <a:rPr lang="en-US" sz="1400" noProof="1">
                <a:effectLst>
                  <a:outerShdw blurRad="38100" dist="38100" dir="2700000" algn="tl">
                    <a:srgbClr val="000000">
                      <a:alpha val="43137"/>
                    </a:srgbClr>
                  </a:outerShdw>
                </a:effectLst>
                <a:latin typeface="+mn-lt"/>
                <a:cs typeface="+mn-cs"/>
              </a:rPr>
              <a:t> dokumen yang mengandung informasi yang dikecualikan </a:t>
            </a:r>
          </a:p>
          <a:p>
            <a:pPr indent="112713" fontAlgn="auto">
              <a:spcBef>
                <a:spcPts val="0"/>
              </a:spcBef>
              <a:spcAft>
                <a:spcPts val="0"/>
              </a:spcAft>
              <a:buFont typeface="Wingdings" pitchFamily="2" charset="2"/>
              <a:buChar char="§"/>
              <a:defRPr/>
            </a:pPr>
            <a:r>
              <a:rPr lang="en-US" sz="1400" noProof="1">
                <a:latin typeface="+mn-lt"/>
                <a:cs typeface="+mn-cs"/>
              </a:rPr>
              <a:t>Alat penyampaian dan format informasi;</a:t>
            </a:r>
          </a:p>
          <a:p>
            <a:pPr indent="112713" fontAlgn="auto">
              <a:spcBef>
                <a:spcPts val="0"/>
              </a:spcBef>
              <a:spcAft>
                <a:spcPts val="0"/>
              </a:spcAft>
              <a:buFont typeface="Wingdings" pitchFamily="2" charset="2"/>
              <a:buChar char="§"/>
              <a:defRPr/>
            </a:pPr>
            <a:r>
              <a:rPr lang="en-US" sz="1400" noProof="1">
                <a:latin typeface="+mn-lt"/>
                <a:cs typeface="+mn-cs"/>
              </a:rPr>
              <a:t>Biaya dan cara pembayaran;</a:t>
            </a:r>
          </a:p>
          <a:p>
            <a:pPr marL="112713" indent="-112713" fontAlgn="auto">
              <a:spcBef>
                <a:spcPts val="0"/>
              </a:spcBef>
              <a:spcAft>
                <a:spcPts val="0"/>
              </a:spcAft>
              <a:buFont typeface="Wingdings" pitchFamily="2" charset="2"/>
              <a:buChar char="§"/>
              <a:defRPr/>
            </a:pPr>
            <a:r>
              <a:rPr lang="en-US" sz="1400" noProof="1">
                <a:latin typeface="+mn-lt"/>
                <a:cs typeface="+mn-cs"/>
              </a:rPr>
              <a:t>Pemberitahuan perpanjangan waktu dan alasannya jika pemberian informasi tidak dapat dilakukan dalam 10 hari.</a:t>
            </a:r>
          </a:p>
        </p:txBody>
      </p:sp>
      <p:sp>
        <p:nvSpPr>
          <p:cNvPr id="26640" name="Line 37"/>
          <p:cNvSpPr>
            <a:spLocks noChangeShapeType="1"/>
          </p:cNvSpPr>
          <p:nvPr/>
        </p:nvSpPr>
        <p:spPr bwMode="auto">
          <a:xfrm>
            <a:off x="6400800" y="3352800"/>
            <a:ext cx="0" cy="228600"/>
          </a:xfrm>
          <a:prstGeom prst="line">
            <a:avLst/>
          </a:prstGeom>
          <a:noFill/>
          <a:ln w="9525">
            <a:solidFill>
              <a:schemeClr val="tx1"/>
            </a:solidFill>
            <a:prstDash val="sysDot"/>
            <a:round/>
            <a:headEnd/>
            <a:tailEnd/>
          </a:ln>
        </p:spPr>
        <p:txBody>
          <a:bodyPr/>
          <a:lstStyle/>
          <a:p>
            <a:endParaRPr lang="id-ID"/>
          </a:p>
        </p:txBody>
      </p:sp>
      <p:sp>
        <p:nvSpPr>
          <p:cNvPr id="26641" name="AutoShape 38"/>
          <p:cNvSpPr>
            <a:spLocks/>
          </p:cNvSpPr>
          <p:nvPr/>
        </p:nvSpPr>
        <p:spPr bwMode="auto">
          <a:xfrm rot="-5400000">
            <a:off x="4648200" y="457200"/>
            <a:ext cx="152400" cy="3962400"/>
          </a:xfrm>
          <a:prstGeom prst="rightBrace">
            <a:avLst>
              <a:gd name="adj1" fmla="val 162500"/>
              <a:gd name="adj2" fmla="val 50000"/>
            </a:avLst>
          </a:prstGeom>
          <a:noFill/>
          <a:ln w="9525">
            <a:solidFill>
              <a:schemeClr val="tx1"/>
            </a:solidFill>
            <a:round/>
            <a:headEnd/>
            <a:tailEnd/>
          </a:ln>
        </p:spPr>
        <p:txBody>
          <a:bodyPr wrap="none" anchor="ctr"/>
          <a:lstStyle/>
          <a:p>
            <a:endParaRPr lang="id-ID" noProof="1">
              <a:latin typeface="Corbel" pitchFamily="34" charset="0"/>
            </a:endParaRPr>
          </a:p>
        </p:txBody>
      </p:sp>
      <p:sp>
        <p:nvSpPr>
          <p:cNvPr id="26642" name="Text Box 39"/>
          <p:cNvSpPr txBox="1">
            <a:spLocks noChangeArrowheads="1"/>
          </p:cNvSpPr>
          <p:nvPr/>
        </p:nvSpPr>
        <p:spPr bwMode="auto">
          <a:xfrm>
            <a:off x="3604125" y="1708485"/>
            <a:ext cx="2122905" cy="646331"/>
          </a:xfrm>
          <a:prstGeom prst="rect">
            <a:avLst/>
          </a:prstGeom>
          <a:solidFill>
            <a:srgbClr val="002060"/>
          </a:solidFill>
          <a:ln w="9525">
            <a:noFill/>
            <a:miter lim="800000"/>
            <a:headEnd/>
            <a:tailEnd/>
          </a:ln>
        </p:spPr>
        <p:txBody>
          <a:bodyPr wrap="square">
            <a:spAutoFit/>
          </a:bodyPr>
          <a:lstStyle/>
          <a:p>
            <a:pPr algn="ctr"/>
            <a:r>
              <a:rPr lang="id-ID" sz="1200" b="1" noProof="1">
                <a:solidFill>
                  <a:schemeClr val="bg1"/>
                </a:solidFill>
                <a:latin typeface="Corbel" pitchFamily="34" charset="0"/>
              </a:rPr>
              <a:t>Maksimal 10 hari kerja</a:t>
            </a:r>
          </a:p>
          <a:p>
            <a:pPr algn="ctr"/>
            <a:r>
              <a:rPr lang="id-ID" sz="1200" b="1" noProof="1">
                <a:solidFill>
                  <a:schemeClr val="bg1"/>
                </a:solidFill>
                <a:latin typeface="Corbel" pitchFamily="34" charset="0"/>
              </a:rPr>
              <a:t> + </a:t>
            </a:r>
          </a:p>
          <a:p>
            <a:pPr algn="ctr"/>
            <a:r>
              <a:rPr lang="id-ID" sz="1200" b="1" noProof="1">
                <a:solidFill>
                  <a:schemeClr val="bg1"/>
                </a:solidFill>
                <a:latin typeface="Corbel" pitchFamily="34" charset="0"/>
              </a:rPr>
              <a:t>perpanjangan 7 hari kerja</a:t>
            </a:r>
            <a:r>
              <a:rPr lang="id-ID" sz="1200" noProof="1">
                <a:solidFill>
                  <a:schemeClr val="bg1"/>
                </a:solidFill>
                <a:latin typeface="Corbel" pitchFamily="34" charset="0"/>
              </a:rPr>
              <a:t> </a:t>
            </a:r>
          </a:p>
        </p:txBody>
      </p:sp>
      <p:sp>
        <p:nvSpPr>
          <p:cNvPr id="22" name="Title 21"/>
          <p:cNvSpPr>
            <a:spLocks noGrp="1"/>
          </p:cNvSpPr>
          <p:nvPr>
            <p:ph type="title"/>
          </p:nvPr>
        </p:nvSpPr>
        <p:spPr>
          <a:xfrm>
            <a:off x="2093494" y="360948"/>
            <a:ext cx="9673389" cy="962526"/>
          </a:xfrm>
        </p:spPr>
        <p:txBody>
          <a:bodyPr rtlCol="0">
            <a:normAutofit/>
          </a:bodyPr>
          <a:lstStyle/>
          <a:p>
            <a:pPr eaLnBrk="1" fontAlgn="auto" hangingPunct="1">
              <a:spcAft>
                <a:spcPts val="0"/>
              </a:spcAft>
              <a:defRPr/>
            </a:pPr>
            <a:r>
              <a:rPr lang="id-ID" sz="3000" b="1" dirty="0">
                <a:solidFill>
                  <a:schemeClr val="tx1"/>
                </a:solidFill>
              </a:rPr>
              <a:t>Prosedur</a:t>
            </a:r>
            <a:r>
              <a:rPr lang="en-US" sz="3000" b="1" dirty="0">
                <a:solidFill>
                  <a:schemeClr val="tx1"/>
                </a:solidFill>
              </a:rPr>
              <a:t> </a:t>
            </a:r>
            <a:r>
              <a:rPr lang="en-US" sz="3000" b="1" dirty="0" err="1">
                <a:solidFill>
                  <a:schemeClr val="tx1"/>
                </a:solidFill>
              </a:rPr>
              <a:t>Perolehan</a:t>
            </a:r>
            <a:r>
              <a:rPr lang="en-US" sz="3000" b="1" dirty="0">
                <a:solidFill>
                  <a:schemeClr val="tx1"/>
                </a:solidFill>
              </a:rPr>
              <a:t> </a:t>
            </a:r>
            <a:r>
              <a:rPr lang="en-US" sz="3000" b="1" dirty="0" err="1">
                <a:solidFill>
                  <a:schemeClr val="tx1"/>
                </a:solidFill>
              </a:rPr>
              <a:t>informasi</a:t>
            </a:r>
            <a:r>
              <a:rPr lang="id-ID" sz="3000" b="1" dirty="0">
                <a:solidFill>
                  <a:schemeClr val="tx1"/>
                </a:solidFill>
              </a:rPr>
              <a:t> </a:t>
            </a:r>
            <a:r>
              <a:rPr lang="en-US" sz="3000" b="1" dirty="0" err="1">
                <a:solidFill>
                  <a:schemeClr val="tx1"/>
                </a:solidFill>
              </a:rPr>
              <a:t>Berdasarkan</a:t>
            </a:r>
            <a:r>
              <a:rPr lang="en-US" sz="3000" b="1" dirty="0">
                <a:solidFill>
                  <a:schemeClr val="tx1"/>
                </a:solidFill>
              </a:rPr>
              <a:t> </a:t>
            </a:r>
            <a:r>
              <a:rPr lang="en-US" sz="3000" b="1" dirty="0" err="1">
                <a:solidFill>
                  <a:schemeClr val="tx1"/>
                </a:solidFill>
              </a:rPr>
              <a:t>Permintaan</a:t>
            </a:r>
            <a:endParaRPr lang="en-US" sz="3000" b="1" dirty="0">
              <a:solidFill>
                <a:schemeClr val="tx1"/>
              </a:solidFill>
            </a:endParaRPr>
          </a:p>
        </p:txBody>
      </p:sp>
      <p:cxnSp>
        <p:nvCxnSpPr>
          <p:cNvPr id="25" name="Straight Arrow Connector 24"/>
          <p:cNvCxnSpPr/>
          <p:nvPr/>
        </p:nvCxnSpPr>
        <p:spPr>
          <a:xfrm rot="5400000" flipH="1" flipV="1">
            <a:off x="358247" y="3499380"/>
            <a:ext cx="1000125" cy="21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6" name="Picture 3"/>
          <p:cNvPicPr>
            <a:picLocks noChangeAspect="1" noChangeArrowheads="1"/>
          </p:cNvPicPr>
          <p:nvPr/>
        </p:nvPicPr>
        <p:blipFill>
          <a:blip r:embed="rId3" cstate="print"/>
          <a:srcRect/>
          <a:stretch>
            <a:fillRect/>
          </a:stretch>
        </p:blipFill>
        <p:spPr bwMode="auto">
          <a:xfrm>
            <a:off x="285710" y="71414"/>
            <a:ext cx="1176597" cy="1000108"/>
          </a:xfrm>
          <a:prstGeom prst="rect">
            <a:avLst/>
          </a:prstGeom>
          <a:noFill/>
          <a:ln w="34925">
            <a:solidFill>
              <a:srgbClr val="FFFFFF"/>
            </a:solidFill>
            <a:miter lim="800000"/>
            <a:headEnd/>
            <a:tailEnd/>
          </a:ln>
          <a:effectLst>
            <a:outerShdw blurRad="317500" dir="2700000" algn="ctr">
              <a:srgbClr val="000000">
                <a:alpha val="43000"/>
              </a:srgbClr>
            </a:outerShdw>
            <a:reflection blurRad="6350" stA="50000" endA="300" endPos="55500" dist="101600" dir="5400000" sy="-100000" algn="bl" rotWithShape="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26646" name="TextBox 22"/>
          <p:cNvSpPr txBox="1">
            <a:spLocks noChangeArrowheads="1"/>
          </p:cNvSpPr>
          <p:nvPr/>
        </p:nvSpPr>
        <p:spPr bwMode="auto">
          <a:xfrm>
            <a:off x="408210" y="1214438"/>
            <a:ext cx="1428751" cy="646112"/>
          </a:xfrm>
          <a:prstGeom prst="rect">
            <a:avLst/>
          </a:prstGeom>
          <a:noFill/>
          <a:ln w="9525">
            <a:noFill/>
            <a:miter lim="800000"/>
            <a:headEnd/>
            <a:tailEnd/>
          </a:ln>
        </p:spPr>
        <p:txBody>
          <a:bodyPr>
            <a:spAutoFit/>
          </a:bodyPr>
          <a:lstStyle/>
          <a:p>
            <a:pPr algn="ctr"/>
            <a:r>
              <a:rPr lang="id-ID" b="1" dirty="0"/>
              <a:t>Ps 22 UU KIP</a:t>
            </a:r>
          </a:p>
        </p:txBody>
      </p:sp>
    </p:spTree>
  </p:cSld>
  <p:clrMapOvr>
    <a:masterClrMapping/>
  </p:clrMapOvr>
  <p:transition spd="slow">
    <p:randomBa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E668C-DB14-4D10-AE96-D3E8BE03A538}"/>
              </a:ext>
            </a:extLst>
          </p:cNvPr>
          <p:cNvSpPr txBox="1"/>
          <p:nvPr/>
        </p:nvSpPr>
        <p:spPr>
          <a:xfrm>
            <a:off x="3772913" y="551259"/>
            <a:ext cx="4884516" cy="400110"/>
          </a:xfrm>
          <a:prstGeom prst="rect">
            <a:avLst/>
          </a:prstGeom>
          <a:noFill/>
        </p:spPr>
        <p:txBody>
          <a:bodyPr wrap="square" rtlCol="0">
            <a:spAutoFit/>
          </a:bodyPr>
          <a:lstStyle/>
          <a:p>
            <a:pPr algn="ctr"/>
            <a:r>
              <a:rPr lang="en-US" sz="2000" b="1" dirty="0" err="1"/>
              <a:t>Standar</a:t>
            </a:r>
            <a:r>
              <a:rPr lang="en-US" sz="2000" b="1" dirty="0"/>
              <a:t> </a:t>
            </a:r>
            <a:r>
              <a:rPr lang="en-US" sz="2000" b="1" dirty="0" err="1"/>
              <a:t>Permintaan</a:t>
            </a:r>
            <a:r>
              <a:rPr lang="en-US" sz="2000" b="1" dirty="0"/>
              <a:t> </a:t>
            </a:r>
            <a:r>
              <a:rPr lang="en-US" sz="2000" b="1" dirty="0" err="1"/>
              <a:t>Informasi</a:t>
            </a:r>
            <a:r>
              <a:rPr lang="en-US" sz="2000" b="1" dirty="0"/>
              <a:t> </a:t>
            </a:r>
            <a:r>
              <a:rPr lang="en-US" sz="2000" b="1" dirty="0" err="1"/>
              <a:t>Publik</a:t>
            </a:r>
            <a:endParaRPr lang="en-US" sz="2000" b="1" dirty="0"/>
          </a:p>
        </p:txBody>
      </p:sp>
      <p:sp>
        <p:nvSpPr>
          <p:cNvPr id="3" name="TextBox 2">
            <a:extLst>
              <a:ext uri="{FF2B5EF4-FFF2-40B4-BE49-F238E27FC236}">
                <a16:creationId xmlns:a16="http://schemas.microsoft.com/office/drawing/2014/main" id="{B9B204CC-0CAC-4B23-A1ED-5A9937050978}"/>
              </a:ext>
            </a:extLst>
          </p:cNvPr>
          <p:cNvSpPr txBox="1"/>
          <p:nvPr/>
        </p:nvSpPr>
        <p:spPr>
          <a:xfrm>
            <a:off x="470704" y="997149"/>
            <a:ext cx="11250592" cy="5539978"/>
          </a:xfrm>
          <a:prstGeom prst="rect">
            <a:avLst/>
          </a:prstGeom>
          <a:solidFill>
            <a:schemeClr val="bg1"/>
          </a:solidFill>
        </p:spPr>
        <p:txBody>
          <a:bodyPr wrap="square" rtlCol="0">
            <a:spAutoFit/>
          </a:bodyPr>
          <a:lstStyle/>
          <a:p>
            <a:r>
              <a:rPr lang="en-US" dirty="0"/>
              <a:t>Badan </a:t>
            </a:r>
            <a:r>
              <a:rPr lang="en-US" dirty="0" err="1"/>
              <a:t>Publik</a:t>
            </a:r>
            <a:r>
              <a:rPr lang="en-US" dirty="0"/>
              <a:t> </a:t>
            </a:r>
            <a:r>
              <a:rPr lang="en-US" dirty="0" err="1"/>
              <a:t>wajib</a:t>
            </a:r>
            <a:r>
              <a:rPr lang="en-US" dirty="0"/>
              <a:t> </a:t>
            </a:r>
            <a:r>
              <a:rPr lang="en-US" dirty="0" err="1"/>
              <a:t>melayani</a:t>
            </a:r>
            <a:r>
              <a:rPr lang="en-US" dirty="0"/>
              <a:t> </a:t>
            </a:r>
            <a:r>
              <a:rPr lang="en-US" dirty="0" err="1"/>
              <a:t>Permintaan</a:t>
            </a:r>
            <a:r>
              <a:rPr lang="en-US" dirty="0"/>
              <a:t> </a:t>
            </a:r>
            <a:r>
              <a:rPr lang="en-US" dirty="0" err="1"/>
              <a:t>Informasi</a:t>
            </a:r>
            <a:r>
              <a:rPr lang="en-US" dirty="0"/>
              <a:t> </a:t>
            </a:r>
            <a:r>
              <a:rPr lang="en-US" dirty="0" err="1"/>
              <a:t>Publik</a:t>
            </a:r>
            <a:r>
              <a:rPr lang="en-US" dirty="0"/>
              <a:t> yang </a:t>
            </a:r>
            <a:r>
              <a:rPr lang="en-US" dirty="0" err="1"/>
              <a:t>diajukan</a:t>
            </a:r>
            <a:r>
              <a:rPr lang="en-US" dirty="0"/>
              <a:t> </a:t>
            </a:r>
            <a:r>
              <a:rPr lang="en-US" dirty="0" err="1"/>
              <a:t>Pemohon</a:t>
            </a:r>
            <a:r>
              <a:rPr lang="en-US" dirty="0"/>
              <a:t> </a:t>
            </a:r>
            <a:r>
              <a:rPr lang="en-US" dirty="0" err="1"/>
              <a:t>Informasi</a:t>
            </a:r>
            <a:r>
              <a:rPr lang="en-US" dirty="0"/>
              <a:t> </a:t>
            </a:r>
            <a:r>
              <a:rPr lang="en-US" dirty="0" err="1"/>
              <a:t>dengan</a:t>
            </a:r>
            <a:r>
              <a:rPr lang="en-US" dirty="0"/>
              <a:t> </a:t>
            </a:r>
            <a:r>
              <a:rPr lang="en-US" dirty="0" err="1"/>
              <a:t>memperhatikan</a:t>
            </a:r>
            <a:r>
              <a:rPr lang="en-US" dirty="0"/>
              <a:t> </a:t>
            </a:r>
            <a:r>
              <a:rPr lang="en-US" dirty="0" err="1"/>
              <a:t>kelengkapan</a:t>
            </a:r>
            <a:r>
              <a:rPr lang="en-US" dirty="0"/>
              <a:t> </a:t>
            </a:r>
            <a:r>
              <a:rPr lang="en-US" dirty="0" err="1"/>
              <a:t>sbb</a:t>
            </a:r>
            <a:r>
              <a:rPr lang="en-US" dirty="0"/>
              <a:t>:</a:t>
            </a:r>
          </a:p>
          <a:p>
            <a:pPr marL="342900" indent="-342900">
              <a:buFont typeface="+mj-lt"/>
              <a:buAutoNum type="alphaLcPeriod"/>
            </a:pPr>
            <a:r>
              <a:rPr lang="en-US" dirty="0" err="1"/>
              <a:t>nama</a:t>
            </a:r>
            <a:r>
              <a:rPr lang="en-US" dirty="0"/>
              <a:t> </a:t>
            </a:r>
            <a:r>
              <a:rPr lang="en-US" dirty="0" err="1"/>
              <a:t>lengkap</a:t>
            </a:r>
            <a:r>
              <a:rPr lang="en-US" dirty="0"/>
              <a:t> orang </a:t>
            </a:r>
            <a:r>
              <a:rPr lang="en-US" dirty="0" err="1"/>
              <a:t>perorangan</a:t>
            </a:r>
            <a:r>
              <a:rPr lang="en-US" dirty="0"/>
              <a:t> </a:t>
            </a:r>
            <a:r>
              <a:rPr lang="en-US" dirty="0" err="1"/>
              <a:t>atau</a:t>
            </a:r>
            <a:r>
              <a:rPr lang="en-US" dirty="0"/>
              <a:t> badan </a:t>
            </a:r>
            <a:r>
              <a:rPr lang="en-US" dirty="0" err="1"/>
              <a:t>hukum</a:t>
            </a:r>
            <a:r>
              <a:rPr lang="en-US" dirty="0"/>
              <a:t> </a:t>
            </a:r>
            <a:r>
              <a:rPr lang="en-US" dirty="0" err="1"/>
              <a:t>atau</a:t>
            </a:r>
            <a:r>
              <a:rPr lang="en-US" dirty="0"/>
              <a:t> </a:t>
            </a:r>
            <a:r>
              <a:rPr lang="en-US" dirty="0" err="1"/>
              <a:t>kuasanya</a:t>
            </a:r>
            <a:r>
              <a:rPr lang="en-US" dirty="0"/>
              <a:t>; </a:t>
            </a:r>
          </a:p>
          <a:p>
            <a:pPr marL="342900" indent="-342900">
              <a:buFont typeface="+mj-lt"/>
              <a:buAutoNum type="alphaLcPeriod"/>
            </a:pPr>
            <a:r>
              <a:rPr lang="en-US" dirty="0" err="1"/>
              <a:t>nomor</a:t>
            </a:r>
            <a:r>
              <a:rPr lang="en-US" dirty="0"/>
              <a:t> </a:t>
            </a:r>
            <a:r>
              <a:rPr lang="en-US" dirty="0" err="1"/>
              <a:t>induk</a:t>
            </a:r>
            <a:r>
              <a:rPr lang="en-US" dirty="0"/>
              <a:t> </a:t>
            </a:r>
            <a:r>
              <a:rPr lang="en-US" dirty="0" err="1"/>
              <a:t>kependudukan</a:t>
            </a:r>
            <a:r>
              <a:rPr lang="en-US" dirty="0"/>
              <a:t> </a:t>
            </a:r>
            <a:r>
              <a:rPr lang="en-US" dirty="0" err="1"/>
              <a:t>sesuai</a:t>
            </a:r>
            <a:r>
              <a:rPr lang="en-US" dirty="0"/>
              <a:t> </a:t>
            </a:r>
            <a:r>
              <a:rPr lang="en-US" dirty="0" err="1"/>
              <a:t>kartu</a:t>
            </a:r>
            <a:r>
              <a:rPr lang="en-US" dirty="0"/>
              <a:t> </a:t>
            </a:r>
            <a:r>
              <a:rPr lang="en-US" dirty="0" err="1"/>
              <a:t>tanda</a:t>
            </a:r>
            <a:r>
              <a:rPr lang="en-US" dirty="0"/>
              <a:t> </a:t>
            </a:r>
            <a:r>
              <a:rPr lang="en-US" dirty="0" err="1"/>
              <a:t>penduduk</a:t>
            </a:r>
            <a:r>
              <a:rPr lang="en-US" dirty="0"/>
              <a:t> </a:t>
            </a:r>
            <a:r>
              <a:rPr lang="en-US" dirty="0" err="1"/>
              <a:t>atau</a:t>
            </a:r>
            <a:r>
              <a:rPr lang="en-US" dirty="0"/>
              <a:t> </a:t>
            </a:r>
            <a:r>
              <a:rPr lang="en-US" dirty="0" err="1"/>
              <a:t>nomor</a:t>
            </a:r>
            <a:r>
              <a:rPr lang="en-US" dirty="0"/>
              <a:t> </a:t>
            </a:r>
            <a:r>
              <a:rPr lang="en-US" dirty="0" err="1"/>
              <a:t>surat</a:t>
            </a:r>
            <a:r>
              <a:rPr lang="en-US" dirty="0"/>
              <a:t> </a:t>
            </a:r>
            <a:r>
              <a:rPr lang="en-US" dirty="0" err="1"/>
              <a:t>keputusan</a:t>
            </a:r>
            <a:r>
              <a:rPr lang="en-US" dirty="0"/>
              <a:t> </a:t>
            </a:r>
            <a:r>
              <a:rPr lang="en-US" dirty="0" err="1"/>
              <a:t>pengesahan</a:t>
            </a:r>
            <a:r>
              <a:rPr lang="en-US" dirty="0"/>
              <a:t> badan </a:t>
            </a:r>
            <a:r>
              <a:rPr lang="en-US" dirty="0" err="1"/>
              <a:t>hukum</a:t>
            </a:r>
            <a:r>
              <a:rPr lang="en-US" dirty="0"/>
              <a:t> </a:t>
            </a:r>
            <a:r>
              <a:rPr lang="en-US" dirty="0" err="1"/>
              <a:t>dari</a:t>
            </a:r>
            <a:r>
              <a:rPr lang="en-US" dirty="0"/>
              <a:t> Kementerian Hukum dan </a:t>
            </a:r>
            <a:r>
              <a:rPr lang="en-US" dirty="0" err="1"/>
              <a:t>Hak</a:t>
            </a:r>
            <a:r>
              <a:rPr lang="en-US" dirty="0"/>
              <a:t> </a:t>
            </a:r>
            <a:r>
              <a:rPr lang="en-US" dirty="0" err="1"/>
              <a:t>Asasi</a:t>
            </a:r>
            <a:r>
              <a:rPr lang="en-US" dirty="0"/>
              <a:t> </a:t>
            </a:r>
            <a:r>
              <a:rPr lang="en-US" dirty="0" err="1"/>
              <a:t>Manusia</a:t>
            </a:r>
            <a:r>
              <a:rPr lang="en-US" dirty="0"/>
              <a:t>; </a:t>
            </a:r>
          </a:p>
          <a:p>
            <a:pPr marL="342900" indent="-342900">
              <a:buFont typeface="+mj-lt"/>
              <a:buAutoNum type="alphaLcPeriod"/>
            </a:pPr>
            <a:r>
              <a:rPr lang="en-US" dirty="0" err="1"/>
              <a:t>alamat</a:t>
            </a:r>
            <a:r>
              <a:rPr lang="en-US" dirty="0"/>
              <a:t>; </a:t>
            </a:r>
          </a:p>
          <a:p>
            <a:pPr marL="342900" indent="-342900">
              <a:buFont typeface="+mj-lt"/>
              <a:buAutoNum type="alphaLcPeriod"/>
            </a:pPr>
            <a:r>
              <a:rPr lang="en-US" dirty="0" err="1"/>
              <a:t>nomor</a:t>
            </a:r>
            <a:r>
              <a:rPr lang="en-US" dirty="0"/>
              <a:t> </a:t>
            </a:r>
            <a:r>
              <a:rPr lang="en-US" dirty="0" err="1"/>
              <a:t>telepon</a:t>
            </a:r>
            <a:r>
              <a:rPr lang="en-US" dirty="0"/>
              <a:t>/e-mail; </a:t>
            </a:r>
          </a:p>
          <a:p>
            <a:pPr marL="342900" indent="-342900">
              <a:buFont typeface="+mj-lt"/>
              <a:buAutoNum type="alphaLcPeriod"/>
            </a:pPr>
            <a:r>
              <a:rPr lang="en-US" dirty="0" err="1"/>
              <a:t>surat</a:t>
            </a:r>
            <a:r>
              <a:rPr lang="en-US" dirty="0"/>
              <a:t> </a:t>
            </a:r>
            <a:r>
              <a:rPr lang="en-US" dirty="0" err="1"/>
              <a:t>kuasa</a:t>
            </a:r>
            <a:r>
              <a:rPr lang="en-US" dirty="0"/>
              <a:t> </a:t>
            </a:r>
            <a:r>
              <a:rPr lang="en-US" dirty="0" err="1"/>
              <a:t>khusus</a:t>
            </a:r>
            <a:r>
              <a:rPr lang="en-US" dirty="0"/>
              <a:t> </a:t>
            </a:r>
            <a:r>
              <a:rPr lang="en-US" dirty="0" err="1"/>
              <a:t>dalam</a:t>
            </a:r>
            <a:r>
              <a:rPr lang="en-US" dirty="0"/>
              <a:t> </a:t>
            </a:r>
            <a:r>
              <a:rPr lang="en-US" dirty="0" err="1"/>
              <a:t>hal</a:t>
            </a:r>
            <a:r>
              <a:rPr lang="en-US" dirty="0"/>
              <a:t> </a:t>
            </a:r>
            <a:r>
              <a:rPr lang="en-US" dirty="0" err="1"/>
              <a:t>Permintaan</a:t>
            </a:r>
            <a:r>
              <a:rPr lang="en-US" dirty="0"/>
              <a:t> </a:t>
            </a:r>
            <a:r>
              <a:rPr lang="en-US" dirty="0" err="1"/>
              <a:t>Informasi</a:t>
            </a:r>
            <a:r>
              <a:rPr lang="en-US" dirty="0"/>
              <a:t> </a:t>
            </a:r>
            <a:r>
              <a:rPr lang="en-US" dirty="0" err="1"/>
              <a:t>Publik</a:t>
            </a:r>
            <a:r>
              <a:rPr lang="en-US" dirty="0"/>
              <a:t> </a:t>
            </a:r>
            <a:r>
              <a:rPr lang="en-US" dirty="0" err="1"/>
              <a:t>dikuasakan</a:t>
            </a:r>
            <a:r>
              <a:rPr lang="en-US" dirty="0"/>
              <a:t> </a:t>
            </a:r>
            <a:r>
              <a:rPr lang="en-US" dirty="0" err="1"/>
              <a:t>kepada</a:t>
            </a:r>
            <a:r>
              <a:rPr lang="en-US" dirty="0"/>
              <a:t> </a:t>
            </a:r>
            <a:r>
              <a:rPr lang="en-US" dirty="0" err="1"/>
              <a:t>pihak</a:t>
            </a:r>
            <a:r>
              <a:rPr lang="en-US" dirty="0"/>
              <a:t> lain; </a:t>
            </a:r>
          </a:p>
          <a:p>
            <a:pPr marL="342900" indent="-342900">
              <a:buFont typeface="+mj-lt"/>
              <a:buAutoNum type="alphaLcPeriod"/>
            </a:pPr>
            <a:r>
              <a:rPr lang="en-US" dirty="0" err="1"/>
              <a:t>rincian</a:t>
            </a:r>
            <a:r>
              <a:rPr lang="en-US" dirty="0"/>
              <a:t> </a:t>
            </a:r>
            <a:r>
              <a:rPr lang="en-US" dirty="0" err="1"/>
              <a:t>Informasi</a:t>
            </a:r>
            <a:r>
              <a:rPr lang="en-US" dirty="0"/>
              <a:t> yang </a:t>
            </a:r>
            <a:r>
              <a:rPr lang="en-US" dirty="0" err="1"/>
              <a:t>diminta</a:t>
            </a:r>
            <a:r>
              <a:rPr lang="en-US" dirty="0"/>
              <a:t>; </a:t>
            </a:r>
          </a:p>
          <a:p>
            <a:pPr marL="342900" indent="-342900">
              <a:buFont typeface="+mj-lt"/>
              <a:buAutoNum type="alphaLcPeriod"/>
            </a:pPr>
            <a:r>
              <a:rPr lang="en-US" dirty="0" err="1"/>
              <a:t>tujuan</a:t>
            </a:r>
            <a:r>
              <a:rPr lang="en-US" dirty="0"/>
              <a:t> </a:t>
            </a:r>
            <a:r>
              <a:rPr lang="en-US" dirty="0" err="1"/>
              <a:t>penggunaan</a:t>
            </a:r>
            <a:r>
              <a:rPr lang="en-US" dirty="0"/>
              <a:t> </a:t>
            </a:r>
            <a:r>
              <a:rPr lang="en-US" dirty="0" err="1"/>
              <a:t>Informasi</a:t>
            </a:r>
            <a:r>
              <a:rPr lang="en-US" dirty="0"/>
              <a:t>; </a:t>
            </a:r>
          </a:p>
          <a:p>
            <a:pPr marL="342900" indent="-342900">
              <a:buFont typeface="+mj-lt"/>
              <a:buAutoNum type="alphaLcPeriod"/>
            </a:pPr>
            <a:r>
              <a:rPr lang="en-US" dirty="0" err="1"/>
              <a:t>cara</a:t>
            </a:r>
            <a:r>
              <a:rPr lang="en-US" dirty="0"/>
              <a:t> </a:t>
            </a:r>
            <a:r>
              <a:rPr lang="en-US" dirty="0" err="1"/>
              <a:t>memperoleh</a:t>
            </a:r>
            <a:r>
              <a:rPr lang="en-US" dirty="0"/>
              <a:t> </a:t>
            </a:r>
            <a:r>
              <a:rPr lang="en-US" dirty="0" err="1"/>
              <a:t>Informasi</a:t>
            </a:r>
            <a:r>
              <a:rPr lang="en-US" dirty="0"/>
              <a:t>; dan </a:t>
            </a:r>
          </a:p>
          <a:p>
            <a:pPr marL="342900" indent="-342900">
              <a:buFont typeface="+mj-lt"/>
              <a:buAutoNum type="alphaLcPeriod"/>
            </a:pPr>
            <a:r>
              <a:rPr lang="en-US" dirty="0" err="1"/>
              <a:t>cara</a:t>
            </a:r>
            <a:r>
              <a:rPr lang="en-US" dirty="0"/>
              <a:t> </a:t>
            </a:r>
            <a:r>
              <a:rPr lang="en-US" dirty="0" err="1"/>
              <a:t>mengirimkan</a:t>
            </a:r>
            <a:r>
              <a:rPr lang="en-US" dirty="0"/>
              <a:t> </a:t>
            </a:r>
            <a:r>
              <a:rPr lang="en-US" dirty="0" err="1"/>
              <a:t>Informasi</a:t>
            </a:r>
            <a:r>
              <a:rPr lang="en-US" dirty="0"/>
              <a:t>; </a:t>
            </a:r>
          </a:p>
          <a:p>
            <a:endParaRPr lang="en-US" sz="1200" dirty="0"/>
          </a:p>
          <a:p>
            <a:pPr marL="285750" indent="-285750" algn="just">
              <a:buFont typeface="Wingdings" panose="05000000000000000000" pitchFamily="2" charset="2"/>
              <a:buChar char="§"/>
            </a:pPr>
            <a:r>
              <a:rPr lang="en-US" dirty="0"/>
              <a:t>PPID </a:t>
            </a:r>
            <a:r>
              <a:rPr lang="en-US" dirty="0" err="1"/>
              <a:t>dapat</a:t>
            </a:r>
            <a:r>
              <a:rPr lang="en-US" dirty="0"/>
              <a:t> </a:t>
            </a:r>
            <a:r>
              <a:rPr lang="en-US" dirty="0" err="1"/>
              <a:t>menerbitkan</a:t>
            </a:r>
            <a:r>
              <a:rPr lang="en-US" dirty="0"/>
              <a:t> </a:t>
            </a:r>
            <a:r>
              <a:rPr lang="en-US" dirty="0" err="1"/>
              <a:t>surat</a:t>
            </a:r>
            <a:r>
              <a:rPr lang="en-US" dirty="0"/>
              <a:t> </a:t>
            </a:r>
            <a:r>
              <a:rPr lang="en-US" dirty="0" err="1"/>
              <a:t>keterangan</a:t>
            </a:r>
            <a:r>
              <a:rPr lang="en-US" dirty="0"/>
              <a:t> </a:t>
            </a:r>
            <a:r>
              <a:rPr lang="en-US" dirty="0" err="1"/>
              <a:t>tidak</a:t>
            </a:r>
            <a:r>
              <a:rPr lang="en-US" dirty="0"/>
              <a:t> </a:t>
            </a:r>
            <a:r>
              <a:rPr lang="en-US" dirty="0" err="1"/>
              <a:t>lengkap</a:t>
            </a:r>
            <a:r>
              <a:rPr lang="en-US" dirty="0"/>
              <a:t> </a:t>
            </a:r>
            <a:r>
              <a:rPr lang="en-US" dirty="0" err="1"/>
              <a:t>untuk</a:t>
            </a:r>
            <a:r>
              <a:rPr lang="en-US" dirty="0"/>
              <a:t> </a:t>
            </a:r>
            <a:r>
              <a:rPr lang="en-US" dirty="0" err="1"/>
              <a:t>disampaikan</a:t>
            </a:r>
            <a:r>
              <a:rPr lang="en-US" dirty="0"/>
              <a:t> </a:t>
            </a:r>
            <a:r>
              <a:rPr lang="en-US" dirty="0" err="1"/>
              <a:t>kepada</a:t>
            </a:r>
            <a:r>
              <a:rPr lang="en-US" dirty="0"/>
              <a:t> </a:t>
            </a:r>
            <a:r>
              <a:rPr lang="en-US" dirty="0" err="1"/>
              <a:t>Pemohon</a:t>
            </a:r>
            <a:r>
              <a:rPr lang="en-US" dirty="0"/>
              <a:t> </a:t>
            </a:r>
            <a:r>
              <a:rPr lang="en-US" dirty="0" err="1"/>
              <a:t>Informasi</a:t>
            </a:r>
            <a:r>
              <a:rPr lang="en-US" dirty="0"/>
              <a:t> Publik </a:t>
            </a:r>
            <a:r>
              <a:rPr lang="en-US" dirty="0" err="1"/>
              <a:t>jika</a:t>
            </a:r>
            <a:r>
              <a:rPr lang="en-US" dirty="0"/>
              <a:t> </a:t>
            </a:r>
            <a:r>
              <a:rPr lang="en-US" dirty="0" err="1"/>
              <a:t>tidak</a:t>
            </a:r>
            <a:r>
              <a:rPr lang="en-US" dirty="0"/>
              <a:t> </a:t>
            </a:r>
            <a:r>
              <a:rPr lang="en-US" dirty="0" err="1"/>
              <a:t>memenuhi</a:t>
            </a:r>
            <a:r>
              <a:rPr lang="en-US" dirty="0"/>
              <a:t> </a:t>
            </a:r>
            <a:r>
              <a:rPr lang="en-US" dirty="0" err="1"/>
              <a:t>kelengkapan</a:t>
            </a:r>
            <a:r>
              <a:rPr lang="en-US" dirty="0"/>
              <a:t> di </a:t>
            </a:r>
            <a:r>
              <a:rPr lang="en-US" dirty="0" err="1"/>
              <a:t>atas</a:t>
            </a:r>
            <a:endParaRPr lang="en-US" dirty="0"/>
          </a:p>
          <a:p>
            <a:pPr marL="285750" indent="-285750" algn="just">
              <a:buFont typeface="Wingdings" panose="05000000000000000000" pitchFamily="2" charset="2"/>
              <a:buChar char="§"/>
            </a:pPr>
            <a:r>
              <a:rPr lang="en-US" dirty="0" err="1"/>
              <a:t>Pemohon</a:t>
            </a:r>
            <a:r>
              <a:rPr lang="en-US" dirty="0"/>
              <a:t> </a:t>
            </a:r>
            <a:r>
              <a:rPr lang="en-US" dirty="0" err="1"/>
              <a:t>dapat</a:t>
            </a:r>
            <a:r>
              <a:rPr lang="en-US" dirty="0"/>
              <a:t> </a:t>
            </a:r>
            <a:r>
              <a:rPr lang="en-US" dirty="0" err="1"/>
              <a:t>menyerahkan</a:t>
            </a:r>
            <a:r>
              <a:rPr lang="en-US" dirty="0"/>
              <a:t> </a:t>
            </a:r>
            <a:r>
              <a:rPr lang="en-US" dirty="0" err="1"/>
              <a:t>perbaikan</a:t>
            </a:r>
            <a:r>
              <a:rPr lang="en-US" dirty="0"/>
              <a:t> </a:t>
            </a:r>
            <a:r>
              <a:rPr lang="en-US" dirty="0" err="1"/>
              <a:t>Permintaan</a:t>
            </a:r>
            <a:r>
              <a:rPr lang="en-US" dirty="0"/>
              <a:t> </a:t>
            </a:r>
            <a:r>
              <a:rPr lang="en-US" dirty="0" err="1"/>
              <a:t>Informasi</a:t>
            </a:r>
            <a:r>
              <a:rPr lang="en-US" dirty="0"/>
              <a:t> </a:t>
            </a:r>
            <a:r>
              <a:rPr lang="en-US" dirty="0" err="1"/>
              <a:t>Publik</a:t>
            </a:r>
            <a:r>
              <a:rPr lang="en-US" dirty="0"/>
              <a:t> </a:t>
            </a:r>
            <a:r>
              <a:rPr lang="en-US" dirty="0" err="1"/>
              <a:t>dalam</a:t>
            </a:r>
            <a:r>
              <a:rPr lang="en-US" dirty="0"/>
              <a:t> </a:t>
            </a:r>
            <a:r>
              <a:rPr lang="en-US" dirty="0" err="1"/>
              <a:t>jangka</a:t>
            </a:r>
            <a:r>
              <a:rPr lang="en-US" dirty="0"/>
              <a:t> </a:t>
            </a:r>
            <a:r>
              <a:rPr lang="en-US" dirty="0" err="1"/>
              <a:t>waktu</a:t>
            </a:r>
            <a:r>
              <a:rPr lang="en-US" dirty="0"/>
              <a:t> paling lama 3 (</a:t>
            </a:r>
            <a:r>
              <a:rPr lang="en-US" dirty="0" err="1"/>
              <a:t>tiga</a:t>
            </a:r>
            <a:r>
              <a:rPr lang="en-US" dirty="0"/>
              <a:t>) </a:t>
            </a:r>
            <a:r>
              <a:rPr lang="en-US" dirty="0" err="1"/>
              <a:t>hari</a:t>
            </a:r>
            <a:r>
              <a:rPr lang="en-US" dirty="0"/>
              <a:t> </a:t>
            </a:r>
            <a:r>
              <a:rPr lang="en-US" dirty="0" err="1"/>
              <a:t>sejak</a:t>
            </a:r>
            <a:r>
              <a:rPr lang="en-US" dirty="0"/>
              <a:t> </a:t>
            </a:r>
            <a:r>
              <a:rPr lang="en-US" dirty="0" err="1"/>
              <a:t>surat</a:t>
            </a:r>
            <a:r>
              <a:rPr lang="en-US" dirty="0"/>
              <a:t> </a:t>
            </a:r>
            <a:r>
              <a:rPr lang="en-US" dirty="0" err="1"/>
              <a:t>keterangan</a:t>
            </a:r>
            <a:r>
              <a:rPr lang="en-US" dirty="0"/>
              <a:t> </a:t>
            </a:r>
            <a:r>
              <a:rPr lang="en-US" dirty="0" err="1"/>
              <a:t>tidak</a:t>
            </a:r>
            <a:r>
              <a:rPr lang="en-US" dirty="0"/>
              <a:t> </a:t>
            </a:r>
            <a:r>
              <a:rPr lang="en-US" dirty="0" err="1"/>
              <a:t>lengkap</a:t>
            </a:r>
            <a:r>
              <a:rPr lang="en-US" dirty="0"/>
              <a:t> </a:t>
            </a:r>
            <a:r>
              <a:rPr lang="en-US" dirty="0" err="1"/>
              <a:t>diterima</a:t>
            </a:r>
            <a:r>
              <a:rPr lang="en-US" dirty="0"/>
              <a:t> </a:t>
            </a:r>
            <a:r>
              <a:rPr lang="en-US" dirty="0" err="1"/>
              <a:t>Pemohon</a:t>
            </a:r>
            <a:r>
              <a:rPr lang="en-US" dirty="0"/>
              <a:t> </a:t>
            </a:r>
            <a:r>
              <a:rPr lang="en-US" dirty="0" err="1"/>
              <a:t>Informasi</a:t>
            </a:r>
            <a:r>
              <a:rPr lang="en-US" dirty="0"/>
              <a:t> </a:t>
            </a:r>
            <a:r>
              <a:rPr lang="en-US" dirty="0" err="1"/>
              <a:t>Publik</a:t>
            </a:r>
            <a:r>
              <a:rPr lang="en-US" dirty="0"/>
              <a:t>. </a:t>
            </a:r>
          </a:p>
          <a:p>
            <a:pPr marL="285750" indent="-285750" algn="just">
              <a:buFont typeface="Wingdings" panose="05000000000000000000" pitchFamily="2" charset="2"/>
              <a:buChar char="§"/>
            </a:pPr>
            <a:r>
              <a:rPr lang="en-US" b="1" dirty="0" err="1"/>
              <a:t>Dalam</a:t>
            </a:r>
            <a:r>
              <a:rPr lang="en-US" b="1" dirty="0"/>
              <a:t> </a:t>
            </a:r>
            <a:r>
              <a:rPr lang="en-US" b="1" dirty="0" err="1"/>
              <a:t>hal</a:t>
            </a:r>
            <a:r>
              <a:rPr lang="en-US" b="1" dirty="0"/>
              <a:t> </a:t>
            </a:r>
            <a:r>
              <a:rPr lang="en-US" b="1" dirty="0" err="1"/>
              <a:t>Pemohon</a:t>
            </a:r>
            <a:r>
              <a:rPr lang="en-US" b="1" dirty="0"/>
              <a:t> </a:t>
            </a:r>
            <a:r>
              <a:rPr lang="en-US" b="1" dirty="0" err="1"/>
              <a:t>Informasi</a:t>
            </a:r>
            <a:r>
              <a:rPr lang="en-US" b="1" dirty="0"/>
              <a:t> </a:t>
            </a:r>
            <a:r>
              <a:rPr lang="en-US" b="1" dirty="0" err="1"/>
              <a:t>Publik</a:t>
            </a:r>
            <a:r>
              <a:rPr lang="en-US" b="1" dirty="0"/>
              <a:t> </a:t>
            </a:r>
            <a:r>
              <a:rPr lang="en-US" b="1" dirty="0" err="1"/>
              <a:t>tidak</a:t>
            </a:r>
            <a:r>
              <a:rPr lang="en-US" b="1" dirty="0"/>
              <a:t> </a:t>
            </a:r>
            <a:r>
              <a:rPr lang="en-US" b="1" dirty="0" err="1"/>
              <a:t>menyerahkan</a:t>
            </a:r>
            <a:r>
              <a:rPr lang="en-US" b="1" dirty="0"/>
              <a:t> </a:t>
            </a:r>
            <a:r>
              <a:rPr lang="en-US" b="1" dirty="0" err="1"/>
              <a:t>perbaikan</a:t>
            </a:r>
            <a:r>
              <a:rPr lang="en-US" b="1" dirty="0"/>
              <a:t> </a:t>
            </a:r>
            <a:r>
              <a:rPr lang="en-US" b="1" dirty="0" err="1"/>
              <a:t>Permintaan</a:t>
            </a:r>
            <a:r>
              <a:rPr lang="en-US" b="1" dirty="0"/>
              <a:t> </a:t>
            </a:r>
            <a:r>
              <a:rPr lang="en-US" b="1" dirty="0" err="1"/>
              <a:t>Informasi</a:t>
            </a:r>
            <a:r>
              <a:rPr lang="en-US" b="1" dirty="0"/>
              <a:t> </a:t>
            </a:r>
            <a:r>
              <a:rPr lang="en-US" b="1" dirty="0" err="1"/>
              <a:t>Publik</a:t>
            </a:r>
            <a:r>
              <a:rPr lang="en-US" b="1" dirty="0"/>
              <a:t> yang </a:t>
            </a:r>
            <a:r>
              <a:rPr lang="en-US" b="1" dirty="0" err="1"/>
              <a:t>diajukan</a:t>
            </a:r>
            <a:r>
              <a:rPr lang="en-US" b="1" dirty="0"/>
              <a:t>, PPID </a:t>
            </a:r>
            <a:r>
              <a:rPr lang="en-US" b="1" dirty="0" err="1"/>
              <a:t>memberikan</a:t>
            </a:r>
            <a:r>
              <a:rPr lang="en-US" b="1" dirty="0"/>
              <a:t> </a:t>
            </a:r>
            <a:r>
              <a:rPr lang="en-US" b="1" dirty="0" err="1"/>
              <a:t>catatan</a:t>
            </a:r>
            <a:r>
              <a:rPr lang="en-US" b="1" dirty="0"/>
              <a:t> pada </a:t>
            </a:r>
            <a:r>
              <a:rPr lang="en-US" b="1" dirty="0" err="1"/>
              <a:t>buku</a:t>
            </a:r>
            <a:r>
              <a:rPr lang="en-US" b="1" dirty="0"/>
              <a:t> register </a:t>
            </a:r>
            <a:r>
              <a:rPr lang="en-US" b="1" dirty="0" err="1"/>
              <a:t>Permintaan</a:t>
            </a:r>
            <a:r>
              <a:rPr lang="en-US" b="1" dirty="0"/>
              <a:t> </a:t>
            </a:r>
            <a:r>
              <a:rPr lang="en-US" b="1" dirty="0" err="1"/>
              <a:t>Informasi</a:t>
            </a:r>
            <a:r>
              <a:rPr lang="en-US" b="1" dirty="0"/>
              <a:t> </a:t>
            </a:r>
            <a:r>
              <a:rPr lang="en-US" b="1" dirty="0" err="1"/>
              <a:t>Publik</a:t>
            </a:r>
            <a:r>
              <a:rPr lang="en-US" b="1" dirty="0"/>
              <a:t> </a:t>
            </a:r>
            <a:r>
              <a:rPr lang="en-US" b="1" dirty="0" err="1"/>
              <a:t>tanpa</a:t>
            </a:r>
            <a:r>
              <a:rPr lang="en-US" b="1" dirty="0"/>
              <a:t> </a:t>
            </a:r>
            <a:r>
              <a:rPr lang="en-US" b="1" dirty="0" err="1"/>
              <a:t>harus</a:t>
            </a:r>
            <a:r>
              <a:rPr lang="en-US" b="1" dirty="0"/>
              <a:t> </a:t>
            </a:r>
            <a:r>
              <a:rPr lang="en-US" b="1" dirty="0" err="1"/>
              <a:t>menindaklanjuti</a:t>
            </a:r>
            <a:r>
              <a:rPr lang="en-US" b="1" dirty="0"/>
              <a:t> </a:t>
            </a:r>
            <a:r>
              <a:rPr lang="en-US" b="1" dirty="0" err="1"/>
              <a:t>Permintaan</a:t>
            </a:r>
            <a:r>
              <a:rPr lang="en-US" b="1" dirty="0"/>
              <a:t> </a:t>
            </a:r>
            <a:r>
              <a:rPr lang="en-US" b="1" dirty="0" err="1"/>
              <a:t>Informasi</a:t>
            </a:r>
            <a:r>
              <a:rPr lang="en-US" b="1" dirty="0"/>
              <a:t> </a:t>
            </a:r>
            <a:r>
              <a:rPr lang="en-US" b="1" dirty="0" err="1"/>
              <a:t>Publik</a:t>
            </a:r>
            <a:r>
              <a:rPr lang="en-US" b="1" dirty="0"/>
              <a:t> yang </a:t>
            </a:r>
            <a:r>
              <a:rPr lang="en-US" b="1" dirty="0" err="1"/>
              <a:t>diajukan</a:t>
            </a:r>
            <a:r>
              <a:rPr lang="en-US" b="1" dirty="0"/>
              <a:t> (</a:t>
            </a:r>
            <a:r>
              <a:rPr lang="en-US" sz="1400" b="1" dirty="0"/>
              <a:t>Ps 33 </a:t>
            </a:r>
            <a:r>
              <a:rPr lang="en-US" sz="1400" b="1" dirty="0" err="1"/>
              <a:t>perki</a:t>
            </a:r>
            <a:r>
              <a:rPr lang="en-US" sz="1400" b="1" dirty="0"/>
              <a:t> 1/2021</a:t>
            </a:r>
            <a:r>
              <a:rPr lang="en-US" b="1" dirty="0"/>
              <a:t>)</a:t>
            </a:r>
          </a:p>
        </p:txBody>
      </p:sp>
    </p:spTree>
    <p:extLst>
      <p:ext uri="{BB962C8B-B14F-4D97-AF65-F5344CB8AC3E}">
        <p14:creationId xmlns:p14="http://schemas.microsoft.com/office/powerpoint/2010/main" val="1424296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381001" y="1285875"/>
            <a:ext cx="11239500" cy="51435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endParaRPr lang="en-US" b="1" dirty="0"/>
          </a:p>
        </p:txBody>
      </p:sp>
      <p:sp>
        <p:nvSpPr>
          <p:cNvPr id="23554" name="Title 1"/>
          <p:cNvSpPr>
            <a:spLocks noGrp="1"/>
          </p:cNvSpPr>
          <p:nvPr>
            <p:ph type="title"/>
          </p:nvPr>
        </p:nvSpPr>
        <p:spPr>
          <a:xfrm>
            <a:off x="2381251" y="214314"/>
            <a:ext cx="7715249" cy="928687"/>
          </a:xfrm>
        </p:spPr>
        <p:txBody>
          <a:bodyPr rtlCol="0">
            <a:normAutofit fontScale="90000"/>
          </a:bodyPr>
          <a:lstStyle/>
          <a:p>
            <a:pPr eaLnBrk="1" fontAlgn="auto" hangingPunct="1">
              <a:spcAft>
                <a:spcPts val="0"/>
              </a:spcAft>
              <a:defRPr/>
            </a:pPr>
            <a:r>
              <a:rPr lang="en-US" sz="3200" noProof="1">
                <a:solidFill>
                  <a:schemeClr val="tx2">
                    <a:lumMod val="75000"/>
                  </a:schemeClr>
                </a:solidFill>
                <a:latin typeface="Bauhaus 93" pitchFamily="82" charset="0"/>
              </a:rPr>
              <a:t>TAHAP KEBERATAN </a:t>
            </a:r>
            <a:br>
              <a:rPr lang="en-US" sz="3200" noProof="1">
                <a:solidFill>
                  <a:schemeClr val="tx2">
                    <a:lumMod val="75000"/>
                  </a:schemeClr>
                </a:solidFill>
                <a:latin typeface="Bauhaus 93" pitchFamily="82" charset="0"/>
              </a:rPr>
            </a:br>
            <a:r>
              <a:rPr lang="en-US" sz="3200" noProof="1">
                <a:solidFill>
                  <a:schemeClr val="tx2">
                    <a:lumMod val="75000"/>
                  </a:schemeClr>
                </a:solidFill>
                <a:latin typeface="Bauhaus 93" pitchFamily="82" charset="0"/>
              </a:rPr>
              <a:t>DI INTERNAL BADAN PUBLIK</a:t>
            </a:r>
          </a:p>
        </p:txBody>
      </p:sp>
      <p:sp>
        <p:nvSpPr>
          <p:cNvPr id="27652" name="Slide Number Placeholder 30"/>
          <p:cNvSpPr>
            <a:spLocks noGrp="1"/>
          </p:cNvSpPr>
          <p:nvPr>
            <p:ph type="sldNum" sz="quarter" idx="12"/>
          </p:nvPr>
        </p:nvSpPr>
        <p:spPr>
          <a:xfrm>
            <a:off x="4165600" y="6245225"/>
            <a:ext cx="3860800" cy="476250"/>
          </a:xfrm>
          <a:noFill/>
        </p:spPr>
        <p:txBody>
          <a:bodyPr/>
          <a:lstStyle/>
          <a:p>
            <a:pPr algn="ctr"/>
            <a:fld id="{020F6776-4B31-476E-AB49-BE03A2AB258A}" type="slidenum">
              <a:rPr lang="en-US" smtClean="0"/>
              <a:pPr algn="ctr"/>
              <a:t>12</a:t>
            </a:fld>
            <a:endParaRPr lang="en-US"/>
          </a:p>
        </p:txBody>
      </p:sp>
      <p:grpSp>
        <p:nvGrpSpPr>
          <p:cNvPr id="2" name="Group 28"/>
          <p:cNvGrpSpPr>
            <a:grpSpLocks/>
          </p:cNvGrpSpPr>
          <p:nvPr/>
        </p:nvGrpSpPr>
        <p:grpSpPr bwMode="auto">
          <a:xfrm>
            <a:off x="812800" y="1676401"/>
            <a:ext cx="10668000" cy="4437063"/>
            <a:chOff x="1447800" y="1887538"/>
            <a:chExt cx="6973888" cy="4041775"/>
          </a:xfrm>
        </p:grpSpPr>
        <p:sp>
          <p:nvSpPr>
            <p:cNvPr id="27655" name="Text Box 9"/>
            <p:cNvSpPr txBox="1">
              <a:spLocks noChangeArrowheads="1"/>
            </p:cNvSpPr>
            <p:nvPr/>
          </p:nvSpPr>
          <p:spPr bwMode="auto">
            <a:xfrm>
              <a:off x="5410200" y="5029200"/>
              <a:ext cx="1111250" cy="354013"/>
            </a:xfrm>
            <a:prstGeom prst="rect">
              <a:avLst/>
            </a:prstGeom>
            <a:noFill/>
            <a:ln w="9525">
              <a:noFill/>
              <a:miter lim="800000"/>
              <a:headEnd/>
              <a:tailEnd/>
            </a:ln>
          </p:spPr>
          <p:txBody>
            <a:bodyPr/>
            <a:lstStyle/>
            <a:p>
              <a:pPr algn="ctr"/>
              <a:r>
                <a:rPr lang="id-ID" sz="1600" b="1" noProof="1">
                  <a:latin typeface="Lucida Sans Unicode" pitchFamily="34" charset="0"/>
                </a:rPr>
                <a:t>14 hari </a:t>
              </a:r>
              <a:endParaRPr lang="id-ID" b="1" noProof="1">
                <a:latin typeface="Lucida Sans Unicode" pitchFamily="34" charset="0"/>
              </a:endParaRPr>
            </a:p>
          </p:txBody>
        </p:sp>
        <p:sp>
          <p:nvSpPr>
            <p:cNvPr id="27656" name="Line 10"/>
            <p:cNvSpPr>
              <a:spLocks noChangeShapeType="1"/>
            </p:cNvSpPr>
            <p:nvPr/>
          </p:nvSpPr>
          <p:spPr bwMode="auto">
            <a:xfrm>
              <a:off x="4357688" y="3714750"/>
              <a:ext cx="476250" cy="1588"/>
            </a:xfrm>
            <a:prstGeom prst="line">
              <a:avLst/>
            </a:prstGeom>
            <a:noFill/>
            <a:ln w="19050">
              <a:solidFill>
                <a:srgbClr val="FFC000"/>
              </a:solidFill>
              <a:prstDash val="sysDot"/>
              <a:round/>
              <a:headEnd/>
              <a:tailEnd/>
            </a:ln>
          </p:spPr>
          <p:txBody>
            <a:bodyPr/>
            <a:lstStyle/>
            <a:p>
              <a:endParaRPr lang="id-ID"/>
            </a:p>
          </p:txBody>
        </p:sp>
        <p:sp>
          <p:nvSpPr>
            <p:cNvPr id="27657" name="Text Box 11"/>
            <p:cNvSpPr txBox="1">
              <a:spLocks noChangeArrowheads="1"/>
            </p:cNvSpPr>
            <p:nvPr/>
          </p:nvSpPr>
          <p:spPr bwMode="auto">
            <a:xfrm>
              <a:off x="5562600" y="3200400"/>
              <a:ext cx="1111250" cy="354013"/>
            </a:xfrm>
            <a:prstGeom prst="rect">
              <a:avLst/>
            </a:prstGeom>
            <a:noFill/>
            <a:ln w="9525">
              <a:noFill/>
              <a:miter lim="800000"/>
              <a:headEnd/>
              <a:tailEnd/>
            </a:ln>
          </p:spPr>
          <p:txBody>
            <a:bodyPr/>
            <a:lstStyle/>
            <a:p>
              <a:pPr algn="ctr"/>
              <a:r>
                <a:rPr lang="id-ID" sz="1600" b="1" noProof="1">
                  <a:latin typeface="Lucida Sans Unicode" pitchFamily="34" charset="0"/>
                </a:rPr>
                <a:t>30 hari </a:t>
              </a:r>
              <a:endParaRPr lang="id-ID" b="1" noProof="1">
                <a:latin typeface="Lucida Sans Unicode" pitchFamily="34" charset="0"/>
              </a:endParaRPr>
            </a:p>
          </p:txBody>
        </p:sp>
        <p:sp>
          <p:nvSpPr>
            <p:cNvPr id="27658" name="Text Box 12"/>
            <p:cNvSpPr txBox="1">
              <a:spLocks noChangeArrowheads="1"/>
            </p:cNvSpPr>
            <p:nvPr/>
          </p:nvSpPr>
          <p:spPr bwMode="auto">
            <a:xfrm>
              <a:off x="1500188" y="3500438"/>
              <a:ext cx="1111250" cy="571500"/>
            </a:xfrm>
            <a:prstGeom prst="rect">
              <a:avLst/>
            </a:prstGeom>
            <a:solidFill>
              <a:srgbClr val="FFFF00"/>
            </a:solidFill>
            <a:ln w="9525">
              <a:solidFill>
                <a:srgbClr val="000000"/>
              </a:solidFill>
              <a:miter lim="800000"/>
              <a:headEnd/>
              <a:tailEnd/>
            </a:ln>
          </p:spPr>
          <p:txBody>
            <a:bodyPr anchor="b"/>
            <a:lstStyle/>
            <a:p>
              <a:pPr algn="ctr"/>
              <a:r>
                <a:rPr lang="id-ID" noProof="1">
                  <a:latin typeface="Lucida Sans Unicode" pitchFamily="34" charset="0"/>
                </a:rPr>
                <a:t>Peminta</a:t>
              </a:r>
              <a:endParaRPr lang="id-ID" sz="3200" noProof="1">
                <a:latin typeface="Lucida Sans Unicode" pitchFamily="34" charset="0"/>
              </a:endParaRPr>
            </a:p>
          </p:txBody>
        </p:sp>
        <p:sp>
          <p:nvSpPr>
            <p:cNvPr id="27659" name="Text Box 13"/>
            <p:cNvSpPr txBox="1">
              <a:spLocks noChangeArrowheads="1"/>
            </p:cNvSpPr>
            <p:nvPr/>
          </p:nvSpPr>
          <p:spPr bwMode="auto">
            <a:xfrm>
              <a:off x="3500438" y="3500438"/>
              <a:ext cx="857250" cy="612775"/>
            </a:xfrm>
            <a:prstGeom prst="rect">
              <a:avLst/>
            </a:prstGeom>
            <a:solidFill>
              <a:srgbClr val="FFFF00"/>
            </a:solidFill>
            <a:ln w="9525">
              <a:solidFill>
                <a:srgbClr val="000000"/>
              </a:solidFill>
              <a:miter lim="800000"/>
              <a:headEnd/>
              <a:tailEnd/>
            </a:ln>
          </p:spPr>
          <p:txBody>
            <a:bodyPr anchor="b"/>
            <a:lstStyle/>
            <a:p>
              <a:pPr algn="ctr"/>
              <a:r>
                <a:rPr lang="id-ID" sz="2000" noProof="1">
                  <a:latin typeface="Lucida Sans Unicode" pitchFamily="34" charset="0"/>
                </a:rPr>
                <a:t>PPID</a:t>
              </a:r>
            </a:p>
          </p:txBody>
        </p:sp>
        <p:sp>
          <p:nvSpPr>
            <p:cNvPr id="27660" name="Line 14"/>
            <p:cNvSpPr>
              <a:spLocks noChangeShapeType="1"/>
            </p:cNvSpPr>
            <p:nvPr/>
          </p:nvSpPr>
          <p:spPr bwMode="auto">
            <a:xfrm>
              <a:off x="2654300" y="3663950"/>
              <a:ext cx="793750" cy="0"/>
            </a:xfrm>
            <a:prstGeom prst="line">
              <a:avLst/>
            </a:prstGeom>
            <a:noFill/>
            <a:ln w="19050">
              <a:solidFill>
                <a:srgbClr val="FFC000"/>
              </a:solidFill>
              <a:round/>
              <a:headEnd/>
              <a:tailEnd type="triangle" w="med" len="med"/>
            </a:ln>
          </p:spPr>
          <p:txBody>
            <a:bodyPr/>
            <a:lstStyle/>
            <a:p>
              <a:endParaRPr lang="id-ID"/>
            </a:p>
          </p:txBody>
        </p:sp>
        <p:sp>
          <p:nvSpPr>
            <p:cNvPr id="27661" name="Line 15"/>
            <p:cNvSpPr>
              <a:spLocks noChangeShapeType="1"/>
            </p:cNvSpPr>
            <p:nvPr/>
          </p:nvSpPr>
          <p:spPr bwMode="auto">
            <a:xfrm flipH="1">
              <a:off x="2654300" y="3810000"/>
              <a:ext cx="793750" cy="0"/>
            </a:xfrm>
            <a:prstGeom prst="line">
              <a:avLst/>
            </a:prstGeom>
            <a:noFill/>
            <a:ln w="19050">
              <a:solidFill>
                <a:srgbClr val="FFC000"/>
              </a:solidFill>
              <a:prstDash val="sysDot"/>
              <a:round/>
              <a:headEnd/>
              <a:tailEnd type="triangle" w="med" len="med"/>
            </a:ln>
          </p:spPr>
          <p:txBody>
            <a:bodyPr/>
            <a:lstStyle/>
            <a:p>
              <a:endParaRPr lang="id-ID"/>
            </a:p>
          </p:txBody>
        </p:sp>
        <p:sp>
          <p:nvSpPr>
            <p:cNvPr id="27662" name="Text Box 16"/>
            <p:cNvSpPr txBox="1">
              <a:spLocks noChangeArrowheads="1"/>
            </p:cNvSpPr>
            <p:nvPr/>
          </p:nvSpPr>
          <p:spPr bwMode="auto">
            <a:xfrm>
              <a:off x="4716463" y="3478213"/>
              <a:ext cx="1111250" cy="442912"/>
            </a:xfrm>
            <a:prstGeom prst="rect">
              <a:avLst/>
            </a:prstGeom>
            <a:solidFill>
              <a:srgbClr val="FFFF00"/>
            </a:solidFill>
            <a:ln w="9525">
              <a:solidFill>
                <a:srgbClr val="000000"/>
              </a:solidFill>
              <a:miter lim="800000"/>
              <a:headEnd/>
              <a:tailEnd/>
            </a:ln>
          </p:spPr>
          <p:txBody>
            <a:bodyPr/>
            <a:lstStyle/>
            <a:p>
              <a:pPr algn="ctr"/>
              <a:r>
                <a:rPr lang="id-ID" sz="1400" noProof="1">
                  <a:latin typeface="Lucida Sans Unicode" pitchFamily="34" charset="0"/>
                </a:rPr>
                <a:t>Atasan</a:t>
              </a:r>
            </a:p>
            <a:p>
              <a:pPr algn="ctr"/>
              <a:r>
                <a:rPr lang="id-ID" sz="1400" noProof="1">
                  <a:latin typeface="Lucida Sans Unicode" pitchFamily="34" charset="0"/>
                </a:rPr>
                <a:t>PPID</a:t>
              </a:r>
              <a:endParaRPr lang="id-ID" noProof="1">
                <a:latin typeface="Lucida Sans Unicode" pitchFamily="34" charset="0"/>
              </a:endParaRPr>
            </a:p>
          </p:txBody>
        </p:sp>
        <p:sp>
          <p:nvSpPr>
            <p:cNvPr id="27663" name="Text Box 17"/>
            <p:cNvSpPr txBox="1">
              <a:spLocks noChangeArrowheads="1"/>
            </p:cNvSpPr>
            <p:nvPr/>
          </p:nvSpPr>
          <p:spPr bwMode="auto">
            <a:xfrm>
              <a:off x="1447800" y="2786063"/>
              <a:ext cx="1235075" cy="441325"/>
            </a:xfrm>
            <a:prstGeom prst="rect">
              <a:avLst/>
            </a:prstGeom>
            <a:solidFill>
              <a:srgbClr val="FFFF00"/>
            </a:solidFill>
            <a:ln w="9525">
              <a:solidFill>
                <a:srgbClr val="000000"/>
              </a:solidFill>
              <a:miter lim="800000"/>
              <a:headEnd/>
              <a:tailEnd/>
            </a:ln>
          </p:spPr>
          <p:txBody>
            <a:bodyPr/>
            <a:lstStyle/>
            <a:p>
              <a:pPr algn="ctr"/>
              <a:r>
                <a:rPr lang="id-ID" sz="2000" noProof="1">
                  <a:latin typeface="Lucida Sans Unicode" pitchFamily="34" charset="0"/>
                </a:rPr>
                <a:t>Puas </a:t>
              </a:r>
              <a:endParaRPr lang="id-ID" sz="3600" noProof="1">
                <a:latin typeface="Lucida Sans Unicode" pitchFamily="34" charset="0"/>
              </a:endParaRPr>
            </a:p>
          </p:txBody>
        </p:sp>
        <p:sp>
          <p:nvSpPr>
            <p:cNvPr id="27664" name="Text Box 18"/>
            <p:cNvSpPr txBox="1">
              <a:spLocks noChangeArrowheads="1"/>
            </p:cNvSpPr>
            <p:nvPr/>
          </p:nvSpPr>
          <p:spPr bwMode="auto">
            <a:xfrm>
              <a:off x="1500188" y="4286250"/>
              <a:ext cx="1111250" cy="441325"/>
            </a:xfrm>
            <a:prstGeom prst="rect">
              <a:avLst/>
            </a:prstGeom>
            <a:solidFill>
              <a:srgbClr val="FF0000"/>
            </a:solidFill>
            <a:ln w="9525">
              <a:solidFill>
                <a:srgbClr val="000000"/>
              </a:solidFill>
              <a:miter lim="800000"/>
              <a:headEnd/>
              <a:tailEnd/>
            </a:ln>
          </p:spPr>
          <p:txBody>
            <a:bodyPr/>
            <a:lstStyle/>
            <a:p>
              <a:pPr algn="ctr"/>
              <a:r>
                <a:rPr lang="id-ID" sz="1400" noProof="1">
                  <a:solidFill>
                    <a:schemeClr val="bg1"/>
                  </a:solidFill>
                  <a:latin typeface="Lucida Sans Unicode" pitchFamily="34" charset="0"/>
                </a:rPr>
                <a:t>Tidak Puas</a:t>
              </a:r>
              <a:endParaRPr lang="id-ID" sz="1600" noProof="1">
                <a:solidFill>
                  <a:schemeClr val="bg1"/>
                </a:solidFill>
                <a:latin typeface="Lucida Sans Unicode" pitchFamily="34" charset="0"/>
              </a:endParaRPr>
            </a:p>
          </p:txBody>
        </p:sp>
        <p:sp>
          <p:nvSpPr>
            <p:cNvPr id="27665" name="Line 19"/>
            <p:cNvSpPr>
              <a:spLocks noChangeShapeType="1"/>
            </p:cNvSpPr>
            <p:nvPr/>
          </p:nvSpPr>
          <p:spPr bwMode="auto">
            <a:xfrm>
              <a:off x="2654300" y="4545013"/>
              <a:ext cx="2579688" cy="0"/>
            </a:xfrm>
            <a:prstGeom prst="line">
              <a:avLst/>
            </a:prstGeom>
            <a:noFill/>
            <a:ln w="19050">
              <a:solidFill>
                <a:srgbClr val="FFC000"/>
              </a:solidFill>
              <a:round/>
              <a:headEnd/>
              <a:tailEnd/>
            </a:ln>
          </p:spPr>
          <p:txBody>
            <a:bodyPr/>
            <a:lstStyle/>
            <a:p>
              <a:endParaRPr lang="id-ID"/>
            </a:p>
          </p:txBody>
        </p:sp>
        <p:sp>
          <p:nvSpPr>
            <p:cNvPr id="27666" name="Line 20"/>
            <p:cNvSpPr>
              <a:spLocks noChangeShapeType="1"/>
            </p:cNvSpPr>
            <p:nvPr/>
          </p:nvSpPr>
          <p:spPr bwMode="auto">
            <a:xfrm flipV="1">
              <a:off x="5245100" y="4103688"/>
              <a:ext cx="1588" cy="439737"/>
            </a:xfrm>
            <a:prstGeom prst="line">
              <a:avLst/>
            </a:prstGeom>
            <a:noFill/>
            <a:ln w="19050">
              <a:solidFill>
                <a:srgbClr val="FFC000"/>
              </a:solidFill>
              <a:round/>
              <a:headEnd/>
              <a:tailEnd type="triangle" w="med" len="med"/>
            </a:ln>
          </p:spPr>
          <p:txBody>
            <a:bodyPr/>
            <a:lstStyle/>
            <a:p>
              <a:endParaRPr lang="id-ID"/>
            </a:p>
          </p:txBody>
        </p:sp>
        <p:sp>
          <p:nvSpPr>
            <p:cNvPr id="27667" name="Text Box 21"/>
            <p:cNvSpPr txBox="1">
              <a:spLocks noChangeArrowheads="1"/>
            </p:cNvSpPr>
            <p:nvPr/>
          </p:nvSpPr>
          <p:spPr bwMode="auto">
            <a:xfrm>
              <a:off x="6527800" y="2792413"/>
              <a:ext cx="1893888" cy="439737"/>
            </a:xfrm>
            <a:prstGeom prst="rect">
              <a:avLst/>
            </a:prstGeom>
            <a:solidFill>
              <a:srgbClr val="99CC00"/>
            </a:solidFill>
            <a:ln w="9525">
              <a:solidFill>
                <a:srgbClr val="000000"/>
              </a:solidFill>
              <a:miter lim="800000"/>
              <a:headEnd/>
              <a:tailEnd/>
            </a:ln>
          </p:spPr>
          <p:txBody>
            <a:bodyPr/>
            <a:lstStyle/>
            <a:p>
              <a:pPr algn="ctr"/>
              <a:r>
                <a:rPr lang="id-ID" sz="2400" noProof="1">
                  <a:latin typeface="Lucida Sans Unicode" pitchFamily="34" charset="0"/>
                </a:rPr>
                <a:t>Menerima </a:t>
              </a:r>
              <a:endParaRPr lang="id-ID" sz="4000" noProof="1">
                <a:latin typeface="Lucida Sans Unicode" pitchFamily="34" charset="0"/>
              </a:endParaRPr>
            </a:p>
          </p:txBody>
        </p:sp>
        <p:sp>
          <p:nvSpPr>
            <p:cNvPr id="27668" name="Text Box 22"/>
            <p:cNvSpPr txBox="1">
              <a:spLocks noChangeArrowheads="1"/>
            </p:cNvSpPr>
            <p:nvPr/>
          </p:nvSpPr>
          <p:spPr bwMode="auto">
            <a:xfrm>
              <a:off x="6516688" y="4152900"/>
              <a:ext cx="1878012" cy="442913"/>
            </a:xfrm>
            <a:prstGeom prst="rect">
              <a:avLst/>
            </a:prstGeom>
            <a:solidFill>
              <a:srgbClr val="FF0000"/>
            </a:solidFill>
            <a:ln w="9525">
              <a:solidFill>
                <a:srgbClr val="000000"/>
              </a:solidFill>
              <a:miter lim="800000"/>
              <a:headEnd/>
              <a:tailEnd/>
            </a:ln>
          </p:spPr>
          <p:txBody>
            <a:bodyPr anchor="b"/>
            <a:lstStyle/>
            <a:p>
              <a:pPr algn="ctr"/>
              <a:r>
                <a:rPr lang="id-ID" noProof="1">
                  <a:solidFill>
                    <a:schemeClr val="bg1"/>
                  </a:solidFill>
                  <a:latin typeface="Lucida Sans Unicode" pitchFamily="34" charset="0"/>
                </a:rPr>
                <a:t>Tidak menerima </a:t>
              </a:r>
              <a:endParaRPr lang="id-ID" sz="3200" noProof="1">
                <a:solidFill>
                  <a:schemeClr val="bg1"/>
                </a:solidFill>
                <a:latin typeface="Lucida Sans Unicode" pitchFamily="34" charset="0"/>
              </a:endParaRPr>
            </a:p>
          </p:txBody>
        </p:sp>
        <p:sp>
          <p:nvSpPr>
            <p:cNvPr id="27669" name="Text Box 23"/>
            <p:cNvSpPr txBox="1">
              <a:spLocks noChangeArrowheads="1"/>
            </p:cNvSpPr>
            <p:nvPr/>
          </p:nvSpPr>
          <p:spPr bwMode="auto">
            <a:xfrm>
              <a:off x="6503988" y="3346450"/>
              <a:ext cx="1905000" cy="588963"/>
            </a:xfrm>
            <a:prstGeom prst="rect">
              <a:avLst/>
            </a:prstGeom>
            <a:solidFill>
              <a:srgbClr val="FFFFFF"/>
            </a:solidFill>
            <a:ln w="9525">
              <a:solidFill>
                <a:srgbClr val="000000"/>
              </a:solidFill>
              <a:miter lim="800000"/>
              <a:headEnd/>
              <a:tailEnd/>
            </a:ln>
          </p:spPr>
          <p:txBody>
            <a:bodyPr/>
            <a:lstStyle/>
            <a:p>
              <a:pPr algn="ctr"/>
              <a:r>
                <a:rPr lang="id-ID" noProof="1">
                  <a:latin typeface="Lucida Sans Unicode" pitchFamily="34" charset="0"/>
                </a:rPr>
                <a:t>Tanggapan/</a:t>
              </a:r>
            </a:p>
            <a:p>
              <a:pPr algn="ctr"/>
              <a:r>
                <a:rPr lang="id-ID" noProof="1">
                  <a:latin typeface="Lucida Sans Unicode" pitchFamily="34" charset="0"/>
                </a:rPr>
                <a:t>Keputusan </a:t>
              </a:r>
              <a:endParaRPr lang="id-ID" sz="2000" noProof="1">
                <a:latin typeface="Lucida Sans Unicode" pitchFamily="34" charset="0"/>
              </a:endParaRPr>
            </a:p>
          </p:txBody>
        </p:sp>
        <p:sp>
          <p:nvSpPr>
            <p:cNvPr id="27670" name="Line 24"/>
            <p:cNvSpPr>
              <a:spLocks noChangeShapeType="1"/>
            </p:cNvSpPr>
            <p:nvPr/>
          </p:nvSpPr>
          <p:spPr bwMode="auto">
            <a:xfrm>
              <a:off x="5829300" y="3663950"/>
              <a:ext cx="635000" cy="0"/>
            </a:xfrm>
            <a:prstGeom prst="line">
              <a:avLst/>
            </a:prstGeom>
            <a:noFill/>
            <a:ln w="19050">
              <a:solidFill>
                <a:srgbClr val="FFC000"/>
              </a:solidFill>
              <a:round/>
              <a:headEnd/>
              <a:tailEnd type="triangle" w="med" len="med"/>
            </a:ln>
          </p:spPr>
          <p:txBody>
            <a:bodyPr/>
            <a:lstStyle/>
            <a:p>
              <a:endParaRPr lang="id-ID"/>
            </a:p>
          </p:txBody>
        </p:sp>
        <p:sp>
          <p:nvSpPr>
            <p:cNvPr id="27671" name="Line 25"/>
            <p:cNvSpPr>
              <a:spLocks noChangeShapeType="1"/>
            </p:cNvSpPr>
            <p:nvPr/>
          </p:nvSpPr>
          <p:spPr bwMode="auto">
            <a:xfrm>
              <a:off x="7418388" y="3961070"/>
              <a:ext cx="0" cy="147637"/>
            </a:xfrm>
            <a:prstGeom prst="line">
              <a:avLst/>
            </a:prstGeom>
            <a:noFill/>
            <a:ln w="19050">
              <a:solidFill>
                <a:srgbClr val="FFC000"/>
              </a:solidFill>
              <a:round/>
              <a:headEnd/>
              <a:tailEnd type="triangle" w="med" len="med"/>
            </a:ln>
          </p:spPr>
          <p:txBody>
            <a:bodyPr/>
            <a:lstStyle/>
            <a:p>
              <a:endParaRPr lang="id-ID"/>
            </a:p>
          </p:txBody>
        </p:sp>
        <p:sp>
          <p:nvSpPr>
            <p:cNvPr id="27672" name="Line 26"/>
            <p:cNvSpPr>
              <a:spLocks noChangeShapeType="1"/>
            </p:cNvSpPr>
            <p:nvPr/>
          </p:nvSpPr>
          <p:spPr bwMode="auto">
            <a:xfrm flipV="1">
              <a:off x="7404100" y="3235325"/>
              <a:ext cx="1588" cy="146050"/>
            </a:xfrm>
            <a:prstGeom prst="line">
              <a:avLst/>
            </a:prstGeom>
            <a:noFill/>
            <a:ln w="19050">
              <a:solidFill>
                <a:srgbClr val="FFC000"/>
              </a:solidFill>
              <a:round/>
              <a:headEnd/>
              <a:tailEnd type="triangle" w="med" len="med"/>
            </a:ln>
          </p:spPr>
          <p:txBody>
            <a:bodyPr/>
            <a:lstStyle/>
            <a:p>
              <a:endParaRPr lang="id-ID"/>
            </a:p>
          </p:txBody>
        </p:sp>
        <p:sp>
          <p:nvSpPr>
            <p:cNvPr id="27673" name="Text Box 27"/>
            <p:cNvSpPr txBox="1">
              <a:spLocks noChangeArrowheads="1"/>
            </p:cNvSpPr>
            <p:nvPr/>
          </p:nvSpPr>
          <p:spPr bwMode="auto">
            <a:xfrm>
              <a:off x="6502400" y="4848225"/>
              <a:ext cx="1892300" cy="1081088"/>
            </a:xfrm>
            <a:prstGeom prst="rect">
              <a:avLst/>
            </a:prstGeom>
            <a:solidFill>
              <a:srgbClr val="FF0000"/>
            </a:solidFill>
            <a:ln w="9525">
              <a:solidFill>
                <a:srgbClr val="000000"/>
              </a:solidFill>
              <a:miter lim="800000"/>
              <a:headEnd/>
              <a:tailEnd/>
            </a:ln>
          </p:spPr>
          <p:txBody>
            <a:bodyPr/>
            <a:lstStyle/>
            <a:p>
              <a:pPr algn="ctr"/>
              <a:r>
                <a:rPr lang="id-ID" sz="1400" noProof="1">
                  <a:solidFill>
                    <a:schemeClr val="bg1"/>
                  </a:solidFill>
                  <a:latin typeface="Lucida Sans Unicode" pitchFamily="34" charset="0"/>
                </a:rPr>
                <a:t>Pengajuan permohonan penyelesaian sengketa ke Komisi Informasi </a:t>
              </a:r>
              <a:endParaRPr lang="id-ID" noProof="1">
                <a:solidFill>
                  <a:schemeClr val="bg1"/>
                </a:solidFill>
                <a:latin typeface="Lucida Sans Unicode" pitchFamily="34" charset="0"/>
              </a:endParaRPr>
            </a:p>
          </p:txBody>
        </p:sp>
        <p:sp>
          <p:nvSpPr>
            <p:cNvPr id="27674" name="Line 28"/>
            <p:cNvSpPr>
              <a:spLocks noChangeShapeType="1"/>
            </p:cNvSpPr>
            <p:nvPr/>
          </p:nvSpPr>
          <p:spPr bwMode="auto">
            <a:xfrm flipV="1">
              <a:off x="2019300" y="3222625"/>
              <a:ext cx="0" cy="293688"/>
            </a:xfrm>
            <a:prstGeom prst="line">
              <a:avLst/>
            </a:prstGeom>
            <a:noFill/>
            <a:ln w="19050">
              <a:solidFill>
                <a:srgbClr val="FFC000"/>
              </a:solidFill>
              <a:round/>
              <a:headEnd/>
              <a:tailEnd type="triangle" w="med" len="med"/>
            </a:ln>
          </p:spPr>
          <p:txBody>
            <a:bodyPr/>
            <a:lstStyle/>
            <a:p>
              <a:endParaRPr lang="id-ID"/>
            </a:p>
          </p:txBody>
        </p:sp>
        <p:sp>
          <p:nvSpPr>
            <p:cNvPr id="27675" name="Line 29"/>
            <p:cNvSpPr>
              <a:spLocks noChangeShapeType="1"/>
            </p:cNvSpPr>
            <p:nvPr/>
          </p:nvSpPr>
          <p:spPr bwMode="auto">
            <a:xfrm>
              <a:off x="2019300" y="3956050"/>
              <a:ext cx="0" cy="295275"/>
            </a:xfrm>
            <a:prstGeom prst="line">
              <a:avLst/>
            </a:prstGeom>
            <a:noFill/>
            <a:ln w="19050">
              <a:solidFill>
                <a:srgbClr val="FFC000"/>
              </a:solidFill>
              <a:round/>
              <a:headEnd/>
              <a:tailEnd type="triangle" w="med" len="med"/>
            </a:ln>
          </p:spPr>
          <p:txBody>
            <a:bodyPr/>
            <a:lstStyle/>
            <a:p>
              <a:endParaRPr lang="id-ID"/>
            </a:p>
          </p:txBody>
        </p:sp>
        <p:sp>
          <p:nvSpPr>
            <p:cNvPr id="27676" name="Text Box 30"/>
            <p:cNvSpPr txBox="1">
              <a:spLocks noChangeArrowheads="1"/>
            </p:cNvSpPr>
            <p:nvPr/>
          </p:nvSpPr>
          <p:spPr bwMode="auto">
            <a:xfrm>
              <a:off x="6503988" y="1887538"/>
              <a:ext cx="1892300" cy="735012"/>
            </a:xfrm>
            <a:prstGeom prst="rect">
              <a:avLst/>
            </a:prstGeom>
            <a:solidFill>
              <a:srgbClr val="99CC00"/>
            </a:solidFill>
            <a:ln w="9525">
              <a:solidFill>
                <a:srgbClr val="000000"/>
              </a:solidFill>
              <a:miter lim="800000"/>
              <a:headEnd/>
              <a:tailEnd/>
            </a:ln>
          </p:spPr>
          <p:txBody>
            <a:bodyPr/>
            <a:lstStyle/>
            <a:p>
              <a:pPr algn="ctr"/>
              <a:r>
                <a:rPr lang="id-ID" sz="1400" noProof="1">
                  <a:latin typeface="Lucida Sans Unicode" pitchFamily="34" charset="0"/>
                </a:rPr>
                <a:t>Pelaksanaan Keputusan oleh </a:t>
              </a:r>
              <a:r>
                <a:rPr lang="id-ID" sz="2000" noProof="1">
                  <a:latin typeface="Lucida Sans Unicode" pitchFamily="34" charset="0"/>
                </a:rPr>
                <a:t>PPID</a:t>
              </a:r>
              <a:endParaRPr lang="id-ID" sz="2400" noProof="1">
                <a:latin typeface="Lucida Sans Unicode" pitchFamily="34" charset="0"/>
              </a:endParaRPr>
            </a:p>
          </p:txBody>
        </p:sp>
        <p:sp>
          <p:nvSpPr>
            <p:cNvPr id="27677" name="Line 31"/>
            <p:cNvSpPr>
              <a:spLocks noChangeShapeType="1"/>
            </p:cNvSpPr>
            <p:nvPr/>
          </p:nvSpPr>
          <p:spPr bwMode="auto">
            <a:xfrm>
              <a:off x="7439025" y="4655185"/>
              <a:ext cx="1588" cy="147637"/>
            </a:xfrm>
            <a:prstGeom prst="line">
              <a:avLst/>
            </a:prstGeom>
            <a:noFill/>
            <a:ln w="9525">
              <a:solidFill>
                <a:srgbClr val="FFC000"/>
              </a:solidFill>
              <a:round/>
              <a:headEnd/>
              <a:tailEnd type="triangle" w="med" len="med"/>
            </a:ln>
          </p:spPr>
          <p:txBody>
            <a:bodyPr/>
            <a:lstStyle/>
            <a:p>
              <a:endParaRPr lang="id-ID"/>
            </a:p>
          </p:txBody>
        </p:sp>
        <p:sp>
          <p:nvSpPr>
            <p:cNvPr id="27678" name="Text Box 32"/>
            <p:cNvSpPr txBox="1">
              <a:spLocks noChangeArrowheads="1"/>
            </p:cNvSpPr>
            <p:nvPr/>
          </p:nvSpPr>
          <p:spPr bwMode="auto">
            <a:xfrm>
              <a:off x="3513138" y="4630738"/>
              <a:ext cx="1111250" cy="354012"/>
            </a:xfrm>
            <a:prstGeom prst="rect">
              <a:avLst/>
            </a:prstGeom>
            <a:noFill/>
            <a:ln w="9525">
              <a:noFill/>
              <a:miter lim="800000"/>
              <a:headEnd/>
              <a:tailEnd/>
            </a:ln>
          </p:spPr>
          <p:txBody>
            <a:bodyPr/>
            <a:lstStyle/>
            <a:p>
              <a:pPr algn="ctr"/>
              <a:r>
                <a:rPr lang="id-ID" sz="1600" b="1" noProof="1">
                  <a:latin typeface="Lucida Sans Unicode" pitchFamily="34" charset="0"/>
                </a:rPr>
                <a:t>30 hari </a:t>
              </a:r>
              <a:endParaRPr lang="id-ID" b="1" noProof="1">
                <a:latin typeface="Lucida Sans Unicode" pitchFamily="34" charset="0"/>
              </a:endParaRPr>
            </a:p>
          </p:txBody>
        </p:sp>
        <p:sp>
          <p:nvSpPr>
            <p:cNvPr id="27679" name="Line 33"/>
            <p:cNvSpPr>
              <a:spLocks noChangeShapeType="1"/>
            </p:cNvSpPr>
            <p:nvPr/>
          </p:nvSpPr>
          <p:spPr bwMode="auto">
            <a:xfrm flipV="1">
              <a:off x="7402513" y="2611438"/>
              <a:ext cx="0" cy="147637"/>
            </a:xfrm>
            <a:prstGeom prst="line">
              <a:avLst/>
            </a:prstGeom>
            <a:noFill/>
            <a:ln w="19050">
              <a:solidFill>
                <a:srgbClr val="FFC000"/>
              </a:solidFill>
              <a:round/>
              <a:headEnd/>
              <a:tailEnd type="triangle" w="med" len="med"/>
            </a:ln>
          </p:spPr>
          <p:txBody>
            <a:bodyPr/>
            <a:lstStyle/>
            <a:p>
              <a:endParaRPr lang="id-ID"/>
            </a:p>
          </p:txBody>
        </p:sp>
      </p:grpSp>
      <p:pic>
        <p:nvPicPr>
          <p:cNvPr id="30" name="Picture 3"/>
          <p:cNvPicPr>
            <a:picLocks noChangeAspect="1" noChangeArrowheads="1"/>
          </p:cNvPicPr>
          <p:nvPr/>
        </p:nvPicPr>
        <p:blipFill>
          <a:blip r:embed="rId3" cstate="print"/>
          <a:srcRect/>
          <a:stretch>
            <a:fillRect/>
          </a:stretch>
        </p:blipFill>
        <p:spPr bwMode="auto">
          <a:xfrm>
            <a:off x="285710" y="214290"/>
            <a:ext cx="1176597" cy="1000108"/>
          </a:xfrm>
          <a:prstGeom prst="rect">
            <a:avLst/>
          </a:prstGeom>
          <a:noFill/>
          <a:ln w="34925">
            <a:solidFill>
              <a:srgbClr val="FFFFFF"/>
            </a:solidFill>
            <a:miter lim="800000"/>
            <a:headEnd/>
            <a:tailEnd/>
          </a:ln>
          <a:effectLst>
            <a:outerShdw blurRad="317500" dir="2700000" algn="ctr">
              <a:srgbClr val="000000">
                <a:alpha val="43000"/>
              </a:srgbClr>
            </a:outerShdw>
            <a:reflection blurRad="6350" stA="50000" endA="300" endPos="55500" dist="101600" dir="5400000" sy="-100000" algn="bl" rotWithShape="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Tree>
  </p:cSld>
  <p:clrMapOvr>
    <a:masterClrMapping/>
  </p:clrMapOvr>
  <p:transition spd="slow">
    <p:plus/>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ata Cara Pengajuan Permohonan Penyelesaian Sengketa – PPID Dinsos Kalbar">
            <a:extLst>
              <a:ext uri="{FF2B5EF4-FFF2-40B4-BE49-F238E27FC236}">
                <a16:creationId xmlns:a16="http://schemas.microsoft.com/office/drawing/2014/main" id="{E9DC6212-3190-A548-BF64-D736CB31AE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355" y="-22034"/>
            <a:ext cx="1141347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627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itle 3"/>
          <p:cNvSpPr>
            <a:spLocks noGrp="1"/>
          </p:cNvSpPr>
          <p:nvPr>
            <p:ph type="title"/>
          </p:nvPr>
        </p:nvSpPr>
        <p:spPr>
          <a:noFill/>
        </p:spPr>
        <p:txBody>
          <a:bodyPr/>
          <a:lstStyle/>
          <a:p>
            <a:pPr eaLnBrk="1" hangingPunct="1">
              <a:defRPr/>
            </a:pPr>
            <a:r>
              <a:rPr lang="en-US" sz="3600" b="1" dirty="0" err="1">
                <a:latin typeface="Tahoma" pitchFamily="34" charset="0"/>
                <a:ea typeface="Tahoma" pitchFamily="34" charset="0"/>
                <a:cs typeface="Tahoma" pitchFamily="34" charset="0"/>
              </a:rPr>
              <a:t>Pengertian</a:t>
            </a:r>
            <a:r>
              <a:rPr lang="en-US" sz="3600" b="1" dirty="0">
                <a:latin typeface="Tahoma" pitchFamily="34" charset="0"/>
                <a:ea typeface="Tahoma" pitchFamily="34" charset="0"/>
                <a:cs typeface="Tahoma" pitchFamily="34" charset="0"/>
              </a:rPr>
              <a:t> </a:t>
            </a:r>
            <a:r>
              <a:rPr lang="en-US" sz="3600" b="1" dirty="0" err="1">
                <a:latin typeface="Tahoma" pitchFamily="34" charset="0"/>
                <a:ea typeface="Tahoma" pitchFamily="34" charset="0"/>
                <a:cs typeface="Tahoma" pitchFamily="34" charset="0"/>
              </a:rPr>
              <a:t>Sengketa</a:t>
            </a:r>
            <a:r>
              <a:rPr lang="en-US" sz="3600" b="1" dirty="0">
                <a:latin typeface="Tahoma" pitchFamily="34" charset="0"/>
                <a:ea typeface="Tahoma" pitchFamily="34" charset="0"/>
                <a:cs typeface="Tahoma" pitchFamily="34" charset="0"/>
              </a:rPr>
              <a:t> </a:t>
            </a:r>
            <a:r>
              <a:rPr lang="en-US" sz="3600" b="1" dirty="0" err="1">
                <a:latin typeface="Tahoma" pitchFamily="34" charset="0"/>
                <a:ea typeface="Tahoma" pitchFamily="34" charset="0"/>
                <a:cs typeface="Tahoma" pitchFamily="34" charset="0"/>
              </a:rPr>
              <a:t>Informasi</a:t>
            </a:r>
            <a:r>
              <a:rPr lang="en-US" sz="3600" b="1" dirty="0">
                <a:latin typeface="Tahoma" pitchFamily="34" charset="0"/>
                <a:ea typeface="Tahoma" pitchFamily="34" charset="0"/>
                <a:cs typeface="Tahoma" pitchFamily="34" charset="0"/>
              </a:rPr>
              <a:t> </a:t>
            </a:r>
            <a:endParaRPr lang="en-US" sz="3200" b="1" dirty="0">
              <a:latin typeface="Tahoma" pitchFamily="34" charset="0"/>
              <a:ea typeface="Tahoma" pitchFamily="34" charset="0"/>
              <a:cs typeface="Tahoma" pitchFamily="34" charset="0"/>
            </a:endParaRPr>
          </a:p>
        </p:txBody>
      </p:sp>
      <p:sp>
        <p:nvSpPr>
          <p:cNvPr id="5" name="Rectangle 4"/>
          <p:cNvSpPr/>
          <p:nvPr/>
        </p:nvSpPr>
        <p:spPr>
          <a:xfrm>
            <a:off x="1219200" y="1466850"/>
            <a:ext cx="10191750" cy="464343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just">
              <a:defRPr/>
            </a:pPr>
            <a:endParaRPr lang="en-US" dirty="0">
              <a:solidFill>
                <a:schemeClr val="tx1"/>
              </a:solidFill>
            </a:endParaRPr>
          </a:p>
        </p:txBody>
      </p:sp>
      <p:sp>
        <p:nvSpPr>
          <p:cNvPr id="6149" name="TextBox 5"/>
          <p:cNvSpPr txBox="1">
            <a:spLocks noChangeArrowheads="1"/>
          </p:cNvSpPr>
          <p:nvPr/>
        </p:nvSpPr>
        <p:spPr bwMode="auto">
          <a:xfrm>
            <a:off x="609600" y="1898650"/>
            <a:ext cx="10972800" cy="2677656"/>
          </a:xfrm>
          <a:prstGeom prst="rect">
            <a:avLst/>
          </a:prstGeom>
          <a:noFill/>
          <a:ln w="9525">
            <a:noFill/>
            <a:miter lim="800000"/>
            <a:headEnd/>
            <a:tailEnd/>
          </a:ln>
        </p:spPr>
        <p:txBody>
          <a:bodyPr>
            <a:spAutoFit/>
          </a:bodyPr>
          <a:lstStyle/>
          <a:p>
            <a:pPr marL="514350" indent="-514350" algn="ctr"/>
            <a:r>
              <a:rPr lang="en-US" sz="4000" dirty="0"/>
              <a:t>	</a:t>
            </a:r>
            <a:endParaRPr lang="id-ID" sz="4000" dirty="0"/>
          </a:p>
          <a:p>
            <a:pPr marL="514350" indent="19050" algn="ctr"/>
            <a:r>
              <a:rPr lang="en-US" sz="3200" dirty="0">
                <a:latin typeface="Tahoma" pitchFamily="34" charset="0"/>
                <a:cs typeface="Tahoma" pitchFamily="34" charset="0"/>
              </a:rPr>
              <a:t>S</a:t>
            </a:r>
            <a:r>
              <a:rPr lang="id-ID" sz="3200" dirty="0">
                <a:latin typeface="Tahoma" pitchFamily="34" charset="0"/>
                <a:cs typeface="Tahoma" pitchFamily="34" charset="0"/>
              </a:rPr>
              <a:t>eng</a:t>
            </a:r>
            <a:r>
              <a:rPr lang="en-US" sz="3200" dirty="0" err="1">
                <a:latin typeface="Tahoma" pitchFamily="34" charset="0"/>
                <a:cs typeface="Tahoma" pitchFamily="34" charset="0"/>
              </a:rPr>
              <a:t>keta</a:t>
            </a:r>
            <a:r>
              <a:rPr lang="en-US" sz="3200" dirty="0">
                <a:latin typeface="Tahoma" pitchFamily="34" charset="0"/>
                <a:cs typeface="Tahoma" pitchFamily="34" charset="0"/>
              </a:rPr>
              <a:t> </a:t>
            </a:r>
            <a:r>
              <a:rPr lang="en-US" sz="3200" dirty="0" err="1">
                <a:latin typeface="Tahoma" pitchFamily="34" charset="0"/>
                <a:cs typeface="Tahoma" pitchFamily="34" charset="0"/>
              </a:rPr>
              <a:t>informasi</a:t>
            </a:r>
            <a:r>
              <a:rPr lang="en-US" sz="3200" dirty="0">
                <a:latin typeface="Tahoma" pitchFamily="34" charset="0"/>
                <a:cs typeface="Tahoma" pitchFamily="34" charset="0"/>
              </a:rPr>
              <a:t> </a:t>
            </a:r>
            <a:r>
              <a:rPr lang="en-US" sz="3200" dirty="0" err="1">
                <a:latin typeface="Tahoma" pitchFamily="34" charset="0"/>
                <a:cs typeface="Tahoma" pitchFamily="34" charset="0"/>
              </a:rPr>
              <a:t>adalah</a:t>
            </a:r>
            <a:r>
              <a:rPr lang="en-US" sz="3200" dirty="0">
                <a:latin typeface="Tahoma" pitchFamily="34" charset="0"/>
                <a:cs typeface="Tahoma" pitchFamily="34" charset="0"/>
              </a:rPr>
              <a:t> </a:t>
            </a:r>
            <a:r>
              <a:rPr lang="en-US" sz="3200" dirty="0" err="1">
                <a:latin typeface="Tahoma" pitchFamily="34" charset="0"/>
                <a:cs typeface="Tahoma" pitchFamily="34" charset="0"/>
              </a:rPr>
              <a:t>sengketa</a:t>
            </a:r>
            <a:r>
              <a:rPr lang="en-US" sz="3200" dirty="0">
                <a:latin typeface="Tahoma" pitchFamily="34" charset="0"/>
                <a:cs typeface="Tahoma" pitchFamily="34" charset="0"/>
              </a:rPr>
              <a:t> yang </a:t>
            </a:r>
            <a:r>
              <a:rPr lang="en-US" sz="3200" dirty="0" err="1">
                <a:latin typeface="Tahoma" pitchFamily="34" charset="0"/>
                <a:cs typeface="Tahoma" pitchFamily="34" charset="0"/>
              </a:rPr>
              <a:t>terjadi</a:t>
            </a:r>
            <a:r>
              <a:rPr lang="en-US" sz="3200" dirty="0">
                <a:latin typeface="Tahoma" pitchFamily="34" charset="0"/>
                <a:cs typeface="Tahoma" pitchFamily="34" charset="0"/>
              </a:rPr>
              <a:t> </a:t>
            </a:r>
            <a:r>
              <a:rPr lang="en-US" sz="3200" dirty="0" err="1">
                <a:latin typeface="Tahoma" pitchFamily="34" charset="0"/>
                <a:cs typeface="Tahoma" pitchFamily="34" charset="0"/>
              </a:rPr>
              <a:t>antara</a:t>
            </a:r>
            <a:r>
              <a:rPr lang="en-US" sz="3200" dirty="0">
                <a:latin typeface="Tahoma" pitchFamily="34" charset="0"/>
                <a:cs typeface="Tahoma" pitchFamily="34" charset="0"/>
              </a:rPr>
              <a:t> </a:t>
            </a:r>
            <a:r>
              <a:rPr lang="en-US" sz="3200" dirty="0" err="1">
                <a:latin typeface="Tahoma" pitchFamily="34" charset="0"/>
                <a:cs typeface="Tahoma" pitchFamily="34" charset="0"/>
              </a:rPr>
              <a:t>Badan</a:t>
            </a:r>
            <a:r>
              <a:rPr lang="en-US" sz="3200" dirty="0">
                <a:latin typeface="Tahoma" pitchFamily="34" charset="0"/>
                <a:cs typeface="Tahoma" pitchFamily="34" charset="0"/>
              </a:rPr>
              <a:t> </a:t>
            </a:r>
            <a:r>
              <a:rPr lang="en-US" sz="3200" dirty="0" err="1">
                <a:latin typeface="Tahoma" pitchFamily="34" charset="0"/>
                <a:cs typeface="Tahoma" pitchFamily="34" charset="0"/>
              </a:rPr>
              <a:t>Publik</a:t>
            </a:r>
            <a:r>
              <a:rPr lang="en-US" sz="3200" dirty="0">
                <a:latin typeface="Tahoma" pitchFamily="34" charset="0"/>
                <a:cs typeface="Tahoma" pitchFamily="34" charset="0"/>
              </a:rPr>
              <a:t> </a:t>
            </a:r>
            <a:r>
              <a:rPr lang="en-US" sz="3200" dirty="0" err="1">
                <a:latin typeface="Tahoma" pitchFamily="34" charset="0"/>
                <a:cs typeface="Tahoma" pitchFamily="34" charset="0"/>
              </a:rPr>
              <a:t>dan</a:t>
            </a:r>
            <a:r>
              <a:rPr lang="en-US" sz="3200" dirty="0">
                <a:latin typeface="Tahoma" pitchFamily="34" charset="0"/>
                <a:cs typeface="Tahoma" pitchFamily="34" charset="0"/>
              </a:rPr>
              <a:t> </a:t>
            </a:r>
            <a:r>
              <a:rPr lang="en-US" sz="3200" dirty="0" err="1">
                <a:latin typeface="Tahoma" pitchFamily="34" charset="0"/>
                <a:cs typeface="Tahoma" pitchFamily="34" charset="0"/>
              </a:rPr>
              <a:t>pengguna</a:t>
            </a:r>
            <a:r>
              <a:rPr lang="en-US" sz="3200" dirty="0">
                <a:latin typeface="Tahoma" pitchFamily="34" charset="0"/>
                <a:cs typeface="Tahoma" pitchFamily="34" charset="0"/>
              </a:rPr>
              <a:t> </a:t>
            </a:r>
            <a:r>
              <a:rPr lang="en-US" sz="3200" dirty="0" err="1">
                <a:latin typeface="Tahoma" pitchFamily="34" charset="0"/>
                <a:cs typeface="Tahoma" pitchFamily="34" charset="0"/>
              </a:rPr>
              <a:t>informasi</a:t>
            </a:r>
            <a:r>
              <a:rPr lang="en-US" sz="3200" dirty="0">
                <a:latin typeface="Tahoma" pitchFamily="34" charset="0"/>
                <a:cs typeface="Tahoma" pitchFamily="34" charset="0"/>
              </a:rPr>
              <a:t> </a:t>
            </a:r>
            <a:r>
              <a:rPr lang="en-US" sz="3200" dirty="0" err="1">
                <a:latin typeface="Tahoma" pitchFamily="34" charset="0"/>
                <a:cs typeface="Tahoma" pitchFamily="34" charset="0"/>
              </a:rPr>
              <a:t>publik</a:t>
            </a:r>
            <a:r>
              <a:rPr lang="en-US" sz="3200" dirty="0">
                <a:latin typeface="Tahoma" pitchFamily="34" charset="0"/>
                <a:cs typeface="Tahoma" pitchFamily="34" charset="0"/>
              </a:rPr>
              <a:t> yang </a:t>
            </a:r>
            <a:r>
              <a:rPr lang="en-US" sz="3200" dirty="0" err="1">
                <a:latin typeface="Tahoma" pitchFamily="34" charset="0"/>
                <a:cs typeface="Tahoma" pitchFamily="34" charset="0"/>
              </a:rPr>
              <a:t>berkaitan</a:t>
            </a:r>
            <a:r>
              <a:rPr lang="en-US" sz="3200" dirty="0">
                <a:latin typeface="Tahoma" pitchFamily="34" charset="0"/>
                <a:cs typeface="Tahoma" pitchFamily="34" charset="0"/>
              </a:rPr>
              <a:t> </a:t>
            </a:r>
            <a:r>
              <a:rPr lang="en-US" sz="3200" dirty="0" err="1">
                <a:latin typeface="Tahoma" pitchFamily="34" charset="0"/>
                <a:cs typeface="Tahoma" pitchFamily="34" charset="0"/>
              </a:rPr>
              <a:t>dengan</a:t>
            </a:r>
            <a:r>
              <a:rPr lang="en-US" sz="3200" dirty="0">
                <a:latin typeface="Tahoma" pitchFamily="34" charset="0"/>
                <a:cs typeface="Tahoma" pitchFamily="34" charset="0"/>
              </a:rPr>
              <a:t> </a:t>
            </a:r>
            <a:r>
              <a:rPr lang="en-US" sz="3200" dirty="0" err="1">
                <a:latin typeface="Tahoma" pitchFamily="34" charset="0"/>
                <a:cs typeface="Tahoma" pitchFamily="34" charset="0"/>
              </a:rPr>
              <a:t>hak</a:t>
            </a:r>
            <a:r>
              <a:rPr lang="en-US" sz="3200" dirty="0">
                <a:latin typeface="Tahoma" pitchFamily="34" charset="0"/>
                <a:cs typeface="Tahoma" pitchFamily="34" charset="0"/>
              </a:rPr>
              <a:t> </a:t>
            </a:r>
            <a:r>
              <a:rPr lang="en-US" sz="3200" dirty="0" err="1">
                <a:latin typeface="Tahoma" pitchFamily="34" charset="0"/>
                <a:cs typeface="Tahoma" pitchFamily="34" charset="0"/>
              </a:rPr>
              <a:t>memperoleh</a:t>
            </a:r>
            <a:r>
              <a:rPr lang="en-US" sz="3200" dirty="0">
                <a:latin typeface="Tahoma" pitchFamily="34" charset="0"/>
                <a:cs typeface="Tahoma" pitchFamily="34" charset="0"/>
              </a:rPr>
              <a:t> </a:t>
            </a:r>
            <a:r>
              <a:rPr lang="en-US" sz="3200" dirty="0" err="1">
                <a:latin typeface="Tahoma" pitchFamily="34" charset="0"/>
                <a:cs typeface="Tahoma" pitchFamily="34" charset="0"/>
              </a:rPr>
              <a:t>dan</a:t>
            </a:r>
            <a:r>
              <a:rPr lang="en-US" sz="3200" dirty="0">
                <a:latin typeface="Tahoma" pitchFamily="34" charset="0"/>
                <a:cs typeface="Tahoma" pitchFamily="34" charset="0"/>
              </a:rPr>
              <a:t> </a:t>
            </a:r>
            <a:r>
              <a:rPr lang="en-US" sz="3200" dirty="0" err="1">
                <a:latin typeface="Tahoma" pitchFamily="34" charset="0"/>
                <a:cs typeface="Tahoma" pitchFamily="34" charset="0"/>
              </a:rPr>
              <a:t>menggunakan</a:t>
            </a:r>
            <a:r>
              <a:rPr lang="en-US" sz="3200" dirty="0">
                <a:latin typeface="Tahoma" pitchFamily="34" charset="0"/>
                <a:cs typeface="Tahoma" pitchFamily="34" charset="0"/>
              </a:rPr>
              <a:t> </a:t>
            </a:r>
            <a:r>
              <a:rPr lang="en-US" sz="3200" dirty="0" err="1">
                <a:latin typeface="Tahoma" pitchFamily="34" charset="0"/>
                <a:cs typeface="Tahoma" pitchFamily="34" charset="0"/>
              </a:rPr>
              <a:t>informasi</a:t>
            </a:r>
            <a:r>
              <a:rPr lang="en-US" sz="3200" dirty="0">
                <a:latin typeface="Tahoma" pitchFamily="34" charset="0"/>
                <a:cs typeface="Tahoma" pitchFamily="34" charset="0"/>
              </a:rPr>
              <a:t> </a:t>
            </a:r>
            <a:r>
              <a:rPr lang="en-US" sz="3200" dirty="0" err="1">
                <a:latin typeface="Tahoma" pitchFamily="34" charset="0"/>
                <a:cs typeface="Tahoma" pitchFamily="34" charset="0"/>
              </a:rPr>
              <a:t>berdasarkan</a:t>
            </a:r>
            <a:r>
              <a:rPr lang="en-US" sz="3200" dirty="0">
                <a:latin typeface="Tahoma" pitchFamily="34" charset="0"/>
                <a:cs typeface="Tahoma" pitchFamily="34" charset="0"/>
              </a:rPr>
              <a:t> </a:t>
            </a:r>
            <a:r>
              <a:rPr lang="en-US" sz="3200" dirty="0" err="1">
                <a:latin typeface="Tahoma" pitchFamily="34" charset="0"/>
                <a:cs typeface="Tahoma" pitchFamily="34" charset="0"/>
              </a:rPr>
              <a:t>perundang-undangan</a:t>
            </a:r>
            <a:r>
              <a:rPr lang="en-US" sz="3200" dirty="0">
                <a:latin typeface="Tahoma" pitchFamily="34" charset="0"/>
                <a:cs typeface="Tahoma" pitchFamily="34" charset="0"/>
              </a:rPr>
              <a:t>.</a:t>
            </a:r>
            <a:endParaRPr lang="en-US" sz="2400" dirty="0">
              <a:latin typeface="Tahoma" pitchFamily="34" charset="0"/>
              <a:cs typeface="Tahoma" pitchFamily="34" charset="0"/>
            </a:endParaRPr>
          </a:p>
        </p:txBody>
      </p:sp>
      <p:sp>
        <p:nvSpPr>
          <p:cNvPr id="7" name="Rectangle 6"/>
          <p:cNvSpPr/>
          <p:nvPr/>
        </p:nvSpPr>
        <p:spPr>
          <a:xfrm>
            <a:off x="16662400" y="6858000"/>
            <a:ext cx="1219200"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spd="slow">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itle 3"/>
          <p:cNvSpPr>
            <a:spLocks noGrp="1"/>
          </p:cNvSpPr>
          <p:nvPr>
            <p:ph type="title"/>
          </p:nvPr>
        </p:nvSpPr>
        <p:spPr>
          <a:xfrm>
            <a:off x="1775462" y="913552"/>
            <a:ext cx="9601196" cy="1303867"/>
          </a:xfrm>
          <a:noFill/>
        </p:spPr>
        <p:txBody>
          <a:bodyPr/>
          <a:lstStyle/>
          <a:p>
            <a:pPr algn="l" eaLnBrk="1" hangingPunct="1">
              <a:defRPr/>
            </a:pPr>
            <a:r>
              <a:rPr lang="en-US" sz="3600" b="1" dirty="0" err="1">
                <a:solidFill>
                  <a:srgbClr val="000714"/>
                </a:solidFill>
                <a:latin typeface="Tahoma" pitchFamily="34" charset="0"/>
                <a:ea typeface="Tahoma" pitchFamily="34" charset="0"/>
                <a:cs typeface="Tahoma" pitchFamily="34" charset="0"/>
              </a:rPr>
              <a:t>Pemohon</a:t>
            </a:r>
            <a:r>
              <a:rPr lang="en-US" sz="3600" b="1" dirty="0">
                <a:solidFill>
                  <a:srgbClr val="000714"/>
                </a:solidFill>
                <a:latin typeface="Tahoma" pitchFamily="34" charset="0"/>
                <a:ea typeface="Tahoma" pitchFamily="34" charset="0"/>
                <a:cs typeface="Tahoma" pitchFamily="34" charset="0"/>
              </a:rPr>
              <a:t> </a:t>
            </a:r>
            <a:r>
              <a:rPr lang="en-US" sz="3600" b="1" dirty="0" err="1">
                <a:solidFill>
                  <a:srgbClr val="000714"/>
                </a:solidFill>
                <a:latin typeface="Tahoma" pitchFamily="34" charset="0"/>
                <a:ea typeface="Tahoma" pitchFamily="34" charset="0"/>
                <a:cs typeface="Tahoma" pitchFamily="34" charset="0"/>
              </a:rPr>
              <a:t>Penyelesaian</a:t>
            </a:r>
            <a:r>
              <a:rPr lang="en-US" sz="3600" b="1" dirty="0">
                <a:solidFill>
                  <a:srgbClr val="000714"/>
                </a:solidFill>
                <a:latin typeface="Tahoma" pitchFamily="34" charset="0"/>
                <a:ea typeface="Tahoma" pitchFamily="34" charset="0"/>
                <a:cs typeface="Tahoma" pitchFamily="34" charset="0"/>
              </a:rPr>
              <a:t> </a:t>
            </a:r>
            <a:r>
              <a:rPr lang="en-US" sz="3600" b="1" dirty="0" err="1">
                <a:solidFill>
                  <a:srgbClr val="000714"/>
                </a:solidFill>
                <a:latin typeface="Tahoma" pitchFamily="34" charset="0"/>
                <a:ea typeface="Tahoma" pitchFamily="34" charset="0"/>
                <a:cs typeface="Tahoma" pitchFamily="34" charset="0"/>
              </a:rPr>
              <a:t>Sengketa</a:t>
            </a:r>
            <a:endParaRPr lang="en-US" sz="3200" b="1" dirty="0">
              <a:solidFill>
                <a:srgbClr val="000714"/>
              </a:solidFill>
              <a:latin typeface="Tahoma" pitchFamily="34" charset="0"/>
              <a:ea typeface="Tahoma" pitchFamily="34" charset="0"/>
              <a:cs typeface="Tahoma" pitchFamily="34" charset="0"/>
            </a:endParaRPr>
          </a:p>
        </p:txBody>
      </p:sp>
      <p:sp>
        <p:nvSpPr>
          <p:cNvPr id="5" name="Rectangle 4"/>
          <p:cNvSpPr/>
          <p:nvPr/>
        </p:nvSpPr>
        <p:spPr>
          <a:xfrm>
            <a:off x="609600" y="1417638"/>
            <a:ext cx="10972800" cy="47498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173" name="TextBox 5"/>
          <p:cNvSpPr txBox="1">
            <a:spLocks noChangeArrowheads="1"/>
          </p:cNvSpPr>
          <p:nvPr/>
        </p:nvSpPr>
        <p:spPr bwMode="auto">
          <a:xfrm>
            <a:off x="674370" y="2001520"/>
            <a:ext cx="10972800" cy="1200329"/>
          </a:xfrm>
          <a:prstGeom prst="rect">
            <a:avLst/>
          </a:prstGeom>
          <a:noFill/>
          <a:ln w="9525">
            <a:noFill/>
            <a:miter lim="800000"/>
            <a:headEnd/>
            <a:tailEnd/>
          </a:ln>
        </p:spPr>
        <p:txBody>
          <a:bodyPr>
            <a:spAutoFit/>
          </a:bodyPr>
          <a:lstStyle/>
          <a:p>
            <a:pPr marL="514350" indent="-514350"/>
            <a:r>
              <a:rPr lang="en-US" sz="2400" dirty="0"/>
              <a:t>	</a:t>
            </a:r>
            <a:r>
              <a:rPr lang="en-US" sz="2400" dirty="0" err="1">
                <a:latin typeface="Tahoma" pitchFamily="34" charset="0"/>
                <a:cs typeface="Tahoma" pitchFamily="34" charset="0"/>
              </a:rPr>
              <a:t>Pemohon</a:t>
            </a:r>
            <a:r>
              <a:rPr lang="en-US" sz="2400" dirty="0">
                <a:latin typeface="Tahoma" pitchFamily="34" charset="0"/>
                <a:cs typeface="Tahoma" pitchFamily="34" charset="0"/>
              </a:rPr>
              <a:t> </a:t>
            </a:r>
            <a:r>
              <a:rPr lang="en-US" sz="2400" dirty="0" err="1">
                <a:latin typeface="Tahoma" pitchFamily="34" charset="0"/>
                <a:cs typeface="Tahoma" pitchFamily="34" charset="0"/>
              </a:rPr>
              <a:t>penyelesaian</a:t>
            </a:r>
            <a:r>
              <a:rPr lang="en-US" sz="2400" dirty="0">
                <a:latin typeface="Tahoma" pitchFamily="34" charset="0"/>
                <a:cs typeface="Tahoma" pitchFamily="34" charset="0"/>
              </a:rPr>
              <a:t> </a:t>
            </a:r>
            <a:r>
              <a:rPr lang="en-US" sz="2400" dirty="0" err="1">
                <a:latin typeface="Tahoma" pitchFamily="34" charset="0"/>
                <a:cs typeface="Tahoma" pitchFamily="34" charset="0"/>
              </a:rPr>
              <a:t>sengketa</a:t>
            </a:r>
            <a:r>
              <a:rPr lang="en-US" sz="2400" dirty="0">
                <a:latin typeface="Tahoma" pitchFamily="34" charset="0"/>
                <a:cs typeface="Tahoma" pitchFamily="34" charset="0"/>
              </a:rPr>
              <a:t> </a:t>
            </a:r>
            <a:r>
              <a:rPr lang="en-US" sz="2400" dirty="0" err="1">
                <a:latin typeface="Tahoma" pitchFamily="34" charset="0"/>
                <a:cs typeface="Tahoma" pitchFamily="34" charset="0"/>
              </a:rPr>
              <a:t>informasi</a:t>
            </a:r>
            <a:r>
              <a:rPr lang="en-US" sz="2400" dirty="0">
                <a:latin typeface="Tahoma" pitchFamily="34" charset="0"/>
                <a:cs typeface="Tahoma" pitchFamily="34" charset="0"/>
              </a:rPr>
              <a:t> </a:t>
            </a:r>
            <a:r>
              <a:rPr lang="en-US" sz="2400" dirty="0" err="1">
                <a:latin typeface="Tahoma" pitchFamily="34" charset="0"/>
                <a:cs typeface="Tahoma" pitchFamily="34" charset="0"/>
              </a:rPr>
              <a:t>publik</a:t>
            </a:r>
            <a:r>
              <a:rPr lang="en-US" sz="2400" dirty="0">
                <a:latin typeface="Tahoma" pitchFamily="34" charset="0"/>
                <a:cs typeface="Tahoma" pitchFamily="34" charset="0"/>
              </a:rPr>
              <a:t> [PEMOHON] </a:t>
            </a:r>
            <a:r>
              <a:rPr lang="en-US" sz="2400" dirty="0" err="1">
                <a:latin typeface="Tahoma" pitchFamily="34" charset="0"/>
                <a:cs typeface="Tahoma" pitchFamily="34" charset="0"/>
              </a:rPr>
              <a:t>adalah</a:t>
            </a:r>
            <a:r>
              <a:rPr lang="en-US" sz="2400" dirty="0">
                <a:latin typeface="Tahoma" pitchFamily="34" charset="0"/>
                <a:cs typeface="Tahoma" pitchFamily="34" charset="0"/>
              </a:rPr>
              <a:t> </a:t>
            </a:r>
            <a:r>
              <a:rPr lang="en-US" sz="2400" dirty="0" err="1">
                <a:latin typeface="Tahoma" pitchFamily="34" charset="0"/>
                <a:cs typeface="Tahoma" pitchFamily="34" charset="0"/>
              </a:rPr>
              <a:t>orang</a:t>
            </a:r>
            <a:r>
              <a:rPr lang="en-US" sz="2400" dirty="0">
                <a:latin typeface="Tahoma" pitchFamily="34" charset="0"/>
                <a:cs typeface="Tahoma" pitchFamily="34" charset="0"/>
              </a:rPr>
              <a:t> </a:t>
            </a:r>
            <a:r>
              <a:rPr lang="en-US" sz="2400" dirty="0" err="1">
                <a:latin typeface="Tahoma" pitchFamily="34" charset="0"/>
                <a:cs typeface="Tahoma" pitchFamily="34" charset="0"/>
              </a:rPr>
              <a:t>perorangan</a:t>
            </a:r>
            <a:r>
              <a:rPr lang="en-US" sz="2400" dirty="0">
                <a:latin typeface="Tahoma" pitchFamily="34" charset="0"/>
                <a:cs typeface="Tahoma" pitchFamily="34" charset="0"/>
              </a:rPr>
              <a:t> WNI, </a:t>
            </a:r>
            <a:r>
              <a:rPr lang="en-US" sz="2400" dirty="0" err="1">
                <a:latin typeface="Tahoma" pitchFamily="34" charset="0"/>
                <a:cs typeface="Tahoma" pitchFamily="34" charset="0"/>
              </a:rPr>
              <a:t>kelompok</a:t>
            </a:r>
            <a:r>
              <a:rPr lang="en-US" sz="2400" dirty="0">
                <a:latin typeface="Tahoma" pitchFamily="34" charset="0"/>
                <a:cs typeface="Tahoma" pitchFamily="34" charset="0"/>
              </a:rPr>
              <a:t> </a:t>
            </a:r>
            <a:r>
              <a:rPr lang="en-US" sz="2400" dirty="0" err="1">
                <a:latin typeface="Tahoma" pitchFamily="34" charset="0"/>
                <a:cs typeface="Tahoma" pitchFamily="34" charset="0"/>
              </a:rPr>
              <a:t>orang</a:t>
            </a:r>
            <a:r>
              <a:rPr lang="en-US" sz="2400" dirty="0">
                <a:latin typeface="Tahoma" pitchFamily="34" charset="0"/>
                <a:cs typeface="Tahoma" pitchFamily="34" charset="0"/>
              </a:rPr>
              <a:t> Indonesia, </a:t>
            </a:r>
            <a:r>
              <a:rPr lang="en-US" sz="2400" dirty="0" err="1">
                <a:latin typeface="Tahoma" pitchFamily="34" charset="0"/>
                <a:cs typeface="Tahoma" pitchFamily="34" charset="0"/>
              </a:rPr>
              <a:t>dan</a:t>
            </a:r>
            <a:r>
              <a:rPr lang="en-US" sz="2400" dirty="0">
                <a:latin typeface="Tahoma" pitchFamily="34" charset="0"/>
                <a:cs typeface="Tahoma" pitchFamily="34" charset="0"/>
              </a:rPr>
              <a:t>/</a:t>
            </a:r>
            <a:r>
              <a:rPr lang="en-US" sz="2400" dirty="0" err="1">
                <a:latin typeface="Tahoma" pitchFamily="34" charset="0"/>
                <a:cs typeface="Tahoma" pitchFamily="34" charset="0"/>
              </a:rPr>
              <a:t>atau</a:t>
            </a:r>
            <a:r>
              <a:rPr lang="en-US" sz="2400" dirty="0">
                <a:latin typeface="Tahoma" pitchFamily="34" charset="0"/>
                <a:cs typeface="Tahoma" pitchFamily="34" charset="0"/>
              </a:rPr>
              <a:t> </a:t>
            </a:r>
            <a:r>
              <a:rPr lang="en-US" sz="2400" dirty="0" err="1">
                <a:latin typeface="Tahoma" pitchFamily="34" charset="0"/>
                <a:cs typeface="Tahoma" pitchFamily="34" charset="0"/>
              </a:rPr>
              <a:t>badan</a:t>
            </a:r>
            <a:r>
              <a:rPr lang="en-US" sz="2400" dirty="0">
                <a:latin typeface="Tahoma" pitchFamily="34" charset="0"/>
                <a:cs typeface="Tahoma" pitchFamily="34" charset="0"/>
              </a:rPr>
              <a:t> </a:t>
            </a:r>
            <a:r>
              <a:rPr lang="en-US" sz="2400" dirty="0" err="1">
                <a:latin typeface="Tahoma" pitchFamily="34" charset="0"/>
                <a:cs typeface="Tahoma" pitchFamily="34" charset="0"/>
              </a:rPr>
              <a:t>hukum</a:t>
            </a:r>
            <a:r>
              <a:rPr lang="en-US" sz="2400" dirty="0">
                <a:latin typeface="Tahoma" pitchFamily="34" charset="0"/>
                <a:cs typeface="Tahoma" pitchFamily="34" charset="0"/>
              </a:rPr>
              <a:t> Indonesia yang </a:t>
            </a:r>
            <a:r>
              <a:rPr lang="en-US" sz="2400" dirty="0" err="1">
                <a:latin typeface="Tahoma" pitchFamily="34" charset="0"/>
                <a:cs typeface="Tahoma" pitchFamily="34" charset="0"/>
              </a:rPr>
              <a:t>mengajukan</a:t>
            </a:r>
            <a:r>
              <a:rPr lang="en-US" sz="2400" dirty="0">
                <a:latin typeface="Tahoma" pitchFamily="34" charset="0"/>
                <a:cs typeface="Tahoma" pitchFamily="34" charset="0"/>
              </a:rPr>
              <a:t> </a:t>
            </a:r>
            <a:r>
              <a:rPr lang="en-US" sz="2400" dirty="0" err="1">
                <a:latin typeface="Tahoma" pitchFamily="34" charset="0"/>
                <a:cs typeface="Tahoma" pitchFamily="34" charset="0"/>
              </a:rPr>
              <a:t>permohonan</a:t>
            </a:r>
            <a:r>
              <a:rPr lang="en-US" sz="2400" dirty="0">
                <a:latin typeface="Tahoma" pitchFamily="34" charset="0"/>
                <a:cs typeface="Tahoma" pitchFamily="34" charset="0"/>
              </a:rPr>
              <a:t> PSI </a:t>
            </a:r>
            <a:r>
              <a:rPr lang="en-US" sz="2400" dirty="0" err="1">
                <a:latin typeface="Tahoma" pitchFamily="34" charset="0"/>
                <a:cs typeface="Tahoma" pitchFamily="34" charset="0"/>
              </a:rPr>
              <a:t>ke</a:t>
            </a:r>
            <a:r>
              <a:rPr lang="en-US" sz="2400" dirty="0">
                <a:latin typeface="Tahoma" pitchFamily="34" charset="0"/>
                <a:cs typeface="Tahoma" pitchFamily="34" charset="0"/>
              </a:rPr>
              <a:t> </a:t>
            </a:r>
            <a:r>
              <a:rPr lang="en-US" sz="2400" dirty="0" err="1">
                <a:latin typeface="Tahoma" pitchFamily="34" charset="0"/>
                <a:cs typeface="Tahoma" pitchFamily="34" charset="0"/>
              </a:rPr>
              <a:t>Komisi</a:t>
            </a:r>
            <a:r>
              <a:rPr lang="en-US" sz="2400" dirty="0">
                <a:latin typeface="Tahoma" pitchFamily="34" charset="0"/>
                <a:cs typeface="Tahoma" pitchFamily="34" charset="0"/>
              </a:rPr>
              <a:t> </a:t>
            </a:r>
            <a:r>
              <a:rPr lang="en-US" sz="2400" dirty="0" err="1">
                <a:latin typeface="Tahoma" pitchFamily="34" charset="0"/>
                <a:cs typeface="Tahoma" pitchFamily="34" charset="0"/>
              </a:rPr>
              <a:t>Informasi</a:t>
            </a:r>
            <a:r>
              <a:rPr lang="en-US" sz="2400" dirty="0">
                <a:latin typeface="Tahoma" pitchFamily="34" charset="0"/>
                <a:cs typeface="Tahoma" pitchFamily="34" charset="0"/>
              </a:rPr>
              <a:t>.</a:t>
            </a:r>
          </a:p>
        </p:txBody>
      </p:sp>
      <p:sp>
        <p:nvSpPr>
          <p:cNvPr id="7" name="Rectangle 6"/>
          <p:cNvSpPr/>
          <p:nvPr/>
        </p:nvSpPr>
        <p:spPr>
          <a:xfrm>
            <a:off x="16662400" y="6858000"/>
            <a:ext cx="1219200"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2120375" y="3415784"/>
            <a:ext cx="8167621" cy="646331"/>
          </a:xfrm>
          <a:prstGeom prst="rect">
            <a:avLst/>
          </a:prstGeom>
        </p:spPr>
        <p:txBody>
          <a:bodyPr wrap="none">
            <a:spAutoFit/>
          </a:bodyPr>
          <a:lstStyle/>
          <a:p>
            <a:r>
              <a:rPr lang="en-US" sz="3600" b="1" dirty="0" err="1">
                <a:solidFill>
                  <a:srgbClr val="000714"/>
                </a:solidFill>
                <a:latin typeface="Tahoma" pitchFamily="34" charset="0"/>
                <a:ea typeface="Tahoma" pitchFamily="34" charset="0"/>
                <a:cs typeface="Tahoma" pitchFamily="34" charset="0"/>
              </a:rPr>
              <a:t>Termohon</a:t>
            </a:r>
            <a:r>
              <a:rPr lang="en-US" sz="3600" b="1" dirty="0">
                <a:solidFill>
                  <a:srgbClr val="000714"/>
                </a:solidFill>
                <a:latin typeface="Tahoma" pitchFamily="34" charset="0"/>
                <a:ea typeface="Tahoma" pitchFamily="34" charset="0"/>
                <a:cs typeface="Tahoma" pitchFamily="34" charset="0"/>
              </a:rPr>
              <a:t> </a:t>
            </a:r>
            <a:r>
              <a:rPr lang="en-US" sz="3600" b="1" dirty="0" err="1">
                <a:solidFill>
                  <a:srgbClr val="000714"/>
                </a:solidFill>
                <a:latin typeface="Tahoma" pitchFamily="34" charset="0"/>
                <a:ea typeface="Tahoma" pitchFamily="34" charset="0"/>
                <a:cs typeface="Tahoma" pitchFamily="34" charset="0"/>
              </a:rPr>
              <a:t>Penyelesaian</a:t>
            </a:r>
            <a:r>
              <a:rPr lang="en-US" sz="3600" b="1" dirty="0">
                <a:solidFill>
                  <a:srgbClr val="000714"/>
                </a:solidFill>
                <a:latin typeface="Tahoma" pitchFamily="34" charset="0"/>
                <a:ea typeface="Tahoma" pitchFamily="34" charset="0"/>
                <a:cs typeface="Tahoma" pitchFamily="34" charset="0"/>
              </a:rPr>
              <a:t> </a:t>
            </a:r>
            <a:r>
              <a:rPr lang="en-US" sz="3600" b="1" dirty="0" err="1">
                <a:solidFill>
                  <a:srgbClr val="000714"/>
                </a:solidFill>
                <a:latin typeface="Tahoma" pitchFamily="34" charset="0"/>
                <a:ea typeface="Tahoma" pitchFamily="34" charset="0"/>
                <a:cs typeface="Tahoma" pitchFamily="34" charset="0"/>
              </a:rPr>
              <a:t>Sengketa</a:t>
            </a:r>
            <a:r>
              <a:rPr lang="en-US" sz="3600" b="1" dirty="0">
                <a:solidFill>
                  <a:srgbClr val="1F497D"/>
                </a:solidFill>
                <a:latin typeface="Tahoma" pitchFamily="34" charset="0"/>
                <a:ea typeface="Tahoma" pitchFamily="34" charset="0"/>
                <a:cs typeface="Tahoma" pitchFamily="34" charset="0"/>
              </a:rPr>
              <a:t> </a:t>
            </a:r>
            <a:endParaRPr lang="id-ID" sz="3600" dirty="0"/>
          </a:p>
        </p:txBody>
      </p:sp>
      <p:sp>
        <p:nvSpPr>
          <p:cNvPr id="9" name="Rectangle 8"/>
          <p:cNvSpPr/>
          <p:nvPr/>
        </p:nvSpPr>
        <p:spPr>
          <a:xfrm>
            <a:off x="777240" y="4091940"/>
            <a:ext cx="10557510" cy="1631216"/>
          </a:xfrm>
          <a:prstGeom prst="rect">
            <a:avLst/>
          </a:prstGeom>
        </p:spPr>
        <p:txBody>
          <a:bodyPr wrap="square">
            <a:spAutoFit/>
          </a:bodyPr>
          <a:lstStyle/>
          <a:p>
            <a:pPr marL="514350" indent="-514350">
              <a:buFont typeface="Wingdings" pitchFamily="2" charset="2"/>
              <a:buChar char="§"/>
            </a:pPr>
            <a:r>
              <a:rPr lang="en-US" sz="2000" dirty="0" err="1">
                <a:latin typeface="Tahoma" pitchFamily="34" charset="0"/>
                <a:cs typeface="Tahoma" pitchFamily="34" charset="0"/>
              </a:rPr>
              <a:t>Termohon</a:t>
            </a:r>
            <a:r>
              <a:rPr lang="en-US" sz="2000" dirty="0">
                <a:latin typeface="Tahoma" pitchFamily="34" charset="0"/>
                <a:cs typeface="Tahoma" pitchFamily="34" charset="0"/>
              </a:rPr>
              <a:t> </a:t>
            </a:r>
            <a:r>
              <a:rPr lang="en-US" sz="2000" dirty="0" err="1">
                <a:latin typeface="Tahoma" pitchFamily="34" charset="0"/>
                <a:cs typeface="Tahoma" pitchFamily="34" charset="0"/>
              </a:rPr>
              <a:t>penyelesaian</a:t>
            </a:r>
            <a:r>
              <a:rPr lang="en-US" sz="2000" dirty="0">
                <a:latin typeface="Tahoma" pitchFamily="34" charset="0"/>
                <a:cs typeface="Tahoma" pitchFamily="34" charset="0"/>
              </a:rPr>
              <a:t> </a:t>
            </a:r>
            <a:r>
              <a:rPr lang="en-US" sz="2000" dirty="0" err="1">
                <a:latin typeface="Tahoma" pitchFamily="34" charset="0"/>
                <a:cs typeface="Tahoma" pitchFamily="34" charset="0"/>
              </a:rPr>
              <a:t>sengketa</a:t>
            </a:r>
            <a:r>
              <a:rPr lang="en-US" sz="2000" dirty="0">
                <a:latin typeface="Tahoma" pitchFamily="34" charset="0"/>
                <a:cs typeface="Tahoma" pitchFamily="34" charset="0"/>
              </a:rPr>
              <a:t> </a:t>
            </a:r>
            <a:r>
              <a:rPr lang="en-US" sz="2000" dirty="0" err="1">
                <a:latin typeface="Tahoma" pitchFamily="34" charset="0"/>
                <a:cs typeface="Tahoma" pitchFamily="34" charset="0"/>
              </a:rPr>
              <a:t>informasi</a:t>
            </a:r>
            <a:r>
              <a:rPr lang="en-US" sz="2000" dirty="0">
                <a:latin typeface="Tahoma" pitchFamily="34" charset="0"/>
                <a:cs typeface="Tahoma" pitchFamily="34" charset="0"/>
              </a:rPr>
              <a:t> [TERMOHON] </a:t>
            </a:r>
            <a:r>
              <a:rPr lang="en-US" sz="2000" dirty="0" err="1">
                <a:latin typeface="Tahoma" pitchFamily="34" charset="0"/>
                <a:cs typeface="Tahoma" pitchFamily="34" charset="0"/>
              </a:rPr>
              <a:t>adalah</a:t>
            </a:r>
            <a:r>
              <a:rPr lang="en-US" sz="2000" dirty="0">
                <a:latin typeface="Tahoma" pitchFamily="34" charset="0"/>
                <a:cs typeface="Tahoma" pitchFamily="34" charset="0"/>
              </a:rPr>
              <a:t> </a:t>
            </a:r>
            <a:r>
              <a:rPr lang="en-US" sz="2000" dirty="0" err="1">
                <a:latin typeface="Tahoma" pitchFamily="34" charset="0"/>
                <a:cs typeface="Tahoma" pitchFamily="34" charset="0"/>
              </a:rPr>
              <a:t>Badan</a:t>
            </a:r>
            <a:r>
              <a:rPr lang="en-US" sz="2000" dirty="0">
                <a:latin typeface="Tahoma" pitchFamily="34" charset="0"/>
                <a:cs typeface="Tahoma" pitchFamily="34" charset="0"/>
              </a:rPr>
              <a:t> </a:t>
            </a:r>
            <a:r>
              <a:rPr lang="en-US" sz="2000" dirty="0" err="1">
                <a:latin typeface="Tahoma" pitchFamily="34" charset="0"/>
                <a:cs typeface="Tahoma" pitchFamily="34" charset="0"/>
              </a:rPr>
              <a:t>Publik</a:t>
            </a:r>
            <a:r>
              <a:rPr lang="en-US" sz="2000" dirty="0">
                <a:latin typeface="Tahoma" pitchFamily="34" charset="0"/>
                <a:cs typeface="Tahoma" pitchFamily="34" charset="0"/>
              </a:rPr>
              <a:t> yang </a:t>
            </a:r>
            <a:r>
              <a:rPr lang="en-US" sz="2000" dirty="0" err="1">
                <a:latin typeface="Tahoma" pitchFamily="34" charset="0"/>
                <a:cs typeface="Tahoma" pitchFamily="34" charset="0"/>
              </a:rPr>
              <a:t>diwakili</a:t>
            </a:r>
            <a:r>
              <a:rPr lang="en-US" sz="2000" dirty="0">
                <a:latin typeface="Tahoma" pitchFamily="34" charset="0"/>
                <a:cs typeface="Tahoma" pitchFamily="34" charset="0"/>
              </a:rPr>
              <a:t> ATASAN PPID [</a:t>
            </a:r>
            <a:r>
              <a:rPr lang="en-US" sz="2000" dirty="0" err="1">
                <a:latin typeface="Tahoma" pitchFamily="34" charset="0"/>
                <a:cs typeface="Tahoma" pitchFamily="34" charset="0"/>
              </a:rPr>
              <a:t>Pimpinan</a:t>
            </a:r>
            <a:r>
              <a:rPr lang="en-US" sz="2000" dirty="0">
                <a:latin typeface="Tahoma" pitchFamily="34" charset="0"/>
                <a:cs typeface="Tahoma" pitchFamily="34" charset="0"/>
              </a:rPr>
              <a:t> </a:t>
            </a:r>
            <a:r>
              <a:rPr lang="en-US" sz="2000" dirty="0" err="1">
                <a:latin typeface="Tahoma" pitchFamily="34" charset="0"/>
                <a:cs typeface="Tahoma" pitchFamily="34" charset="0"/>
              </a:rPr>
              <a:t>Badan</a:t>
            </a:r>
            <a:r>
              <a:rPr lang="en-US" sz="2000" dirty="0">
                <a:latin typeface="Tahoma" pitchFamily="34" charset="0"/>
                <a:cs typeface="Tahoma" pitchFamily="34" charset="0"/>
              </a:rPr>
              <a:t> </a:t>
            </a:r>
            <a:r>
              <a:rPr lang="en-US" sz="2000" dirty="0" err="1">
                <a:latin typeface="Tahoma" pitchFamily="34" charset="0"/>
                <a:cs typeface="Tahoma" pitchFamily="34" charset="0"/>
              </a:rPr>
              <a:t>Publik</a:t>
            </a:r>
            <a:r>
              <a:rPr lang="en-US" sz="2000" dirty="0">
                <a:latin typeface="Tahoma" pitchFamily="34" charset="0"/>
                <a:cs typeface="Tahoma" pitchFamily="34" charset="0"/>
              </a:rPr>
              <a:t>].</a:t>
            </a:r>
          </a:p>
          <a:p>
            <a:pPr marL="514350" indent="-514350"/>
            <a:endParaRPr lang="en-US" sz="2000" dirty="0">
              <a:latin typeface="Tahoma" pitchFamily="34" charset="0"/>
              <a:cs typeface="Tahoma" pitchFamily="34" charset="0"/>
            </a:endParaRPr>
          </a:p>
          <a:p>
            <a:pPr marL="514350" indent="-514350">
              <a:buFont typeface="Wingdings" pitchFamily="2" charset="2"/>
              <a:buChar char="§"/>
            </a:pPr>
            <a:r>
              <a:rPr lang="en-US" sz="2000" dirty="0" err="1">
                <a:latin typeface="Tahoma" pitchFamily="34" charset="0"/>
                <a:cs typeface="Tahoma" pitchFamily="34" charset="0"/>
              </a:rPr>
              <a:t>Termohon</a:t>
            </a:r>
            <a:r>
              <a:rPr lang="en-US" sz="2000" dirty="0">
                <a:latin typeface="Tahoma" pitchFamily="34" charset="0"/>
                <a:cs typeface="Tahoma" pitchFamily="34" charset="0"/>
              </a:rPr>
              <a:t> </a:t>
            </a:r>
            <a:r>
              <a:rPr lang="en-US" sz="2000" dirty="0" err="1">
                <a:latin typeface="Tahoma" pitchFamily="34" charset="0"/>
                <a:cs typeface="Tahoma" pitchFamily="34" charset="0"/>
              </a:rPr>
              <a:t>dalam</a:t>
            </a:r>
            <a:r>
              <a:rPr lang="en-US" sz="2000" dirty="0">
                <a:latin typeface="Tahoma" pitchFamily="34" charset="0"/>
                <a:cs typeface="Tahoma" pitchFamily="34" charset="0"/>
              </a:rPr>
              <a:t> </a:t>
            </a:r>
            <a:r>
              <a:rPr lang="en-US" sz="2000" dirty="0" err="1">
                <a:latin typeface="Tahoma" pitchFamily="34" charset="0"/>
                <a:cs typeface="Tahoma" pitchFamily="34" charset="0"/>
              </a:rPr>
              <a:t>penyelesaian</a:t>
            </a:r>
            <a:r>
              <a:rPr lang="en-US" sz="2000" dirty="0">
                <a:latin typeface="Tahoma" pitchFamily="34" charset="0"/>
                <a:cs typeface="Tahoma" pitchFamily="34" charset="0"/>
              </a:rPr>
              <a:t> </a:t>
            </a:r>
            <a:r>
              <a:rPr lang="en-US" sz="2000" dirty="0" err="1">
                <a:latin typeface="Tahoma" pitchFamily="34" charset="0"/>
                <a:cs typeface="Tahoma" pitchFamily="34" charset="0"/>
              </a:rPr>
              <a:t>sengketa</a:t>
            </a:r>
            <a:r>
              <a:rPr lang="en-US" sz="2000" dirty="0">
                <a:latin typeface="Tahoma" pitchFamily="34" charset="0"/>
                <a:cs typeface="Tahoma" pitchFamily="34" charset="0"/>
              </a:rPr>
              <a:t> </a:t>
            </a:r>
            <a:r>
              <a:rPr lang="en-US" sz="2000" dirty="0" err="1">
                <a:latin typeface="Tahoma" pitchFamily="34" charset="0"/>
                <a:cs typeface="Tahoma" pitchFamily="34" charset="0"/>
              </a:rPr>
              <a:t>informasi</a:t>
            </a:r>
            <a:r>
              <a:rPr lang="en-US" sz="2000" dirty="0">
                <a:latin typeface="Tahoma" pitchFamily="34" charset="0"/>
                <a:cs typeface="Tahoma" pitchFamily="34" charset="0"/>
              </a:rPr>
              <a:t> </a:t>
            </a:r>
            <a:r>
              <a:rPr lang="en-US" sz="2000" dirty="0" err="1">
                <a:latin typeface="Tahoma" pitchFamily="34" charset="0"/>
                <a:cs typeface="Tahoma" pitchFamily="34" charset="0"/>
              </a:rPr>
              <a:t>dapat</a:t>
            </a:r>
            <a:r>
              <a:rPr lang="en-US" sz="2000" dirty="0">
                <a:latin typeface="Tahoma" pitchFamily="34" charset="0"/>
                <a:cs typeface="Tahoma" pitchFamily="34" charset="0"/>
              </a:rPr>
              <a:t> </a:t>
            </a:r>
            <a:r>
              <a:rPr lang="en-US" sz="2000" dirty="0" err="1">
                <a:latin typeface="Tahoma" pitchFamily="34" charset="0"/>
                <a:cs typeface="Tahoma" pitchFamily="34" charset="0"/>
              </a:rPr>
              <a:t>mewakilkan</a:t>
            </a:r>
            <a:r>
              <a:rPr lang="en-US" sz="2000" dirty="0">
                <a:latin typeface="Tahoma" pitchFamily="34" charset="0"/>
                <a:cs typeface="Tahoma" pitchFamily="34" charset="0"/>
              </a:rPr>
              <a:t> </a:t>
            </a:r>
            <a:r>
              <a:rPr lang="en-US" sz="2000" dirty="0" err="1">
                <a:latin typeface="Tahoma" pitchFamily="34" charset="0"/>
                <a:cs typeface="Tahoma" pitchFamily="34" charset="0"/>
              </a:rPr>
              <a:t>kepada</a:t>
            </a:r>
            <a:r>
              <a:rPr lang="en-US" sz="2000" dirty="0">
                <a:latin typeface="Tahoma" pitchFamily="34" charset="0"/>
                <a:cs typeface="Tahoma" pitchFamily="34" charset="0"/>
              </a:rPr>
              <a:t> </a:t>
            </a:r>
            <a:r>
              <a:rPr lang="en-US" sz="2000" dirty="0" err="1">
                <a:latin typeface="Tahoma" pitchFamily="34" charset="0"/>
                <a:cs typeface="Tahoma" pitchFamily="34" charset="0"/>
              </a:rPr>
              <a:t>wakilnya</a:t>
            </a:r>
            <a:r>
              <a:rPr lang="en-US" sz="2000" dirty="0">
                <a:latin typeface="Tahoma" pitchFamily="34" charset="0"/>
                <a:cs typeface="Tahoma" pitchFamily="34" charset="0"/>
              </a:rPr>
              <a:t> yang </a:t>
            </a:r>
            <a:r>
              <a:rPr lang="en-US" sz="2000" dirty="0" err="1">
                <a:latin typeface="Tahoma" pitchFamily="34" charset="0"/>
                <a:cs typeface="Tahoma" pitchFamily="34" charset="0"/>
              </a:rPr>
              <a:t>secara</a:t>
            </a:r>
            <a:r>
              <a:rPr lang="en-US" sz="2000" dirty="0">
                <a:latin typeface="Tahoma" pitchFamily="34" charset="0"/>
                <a:cs typeface="Tahoma" pitchFamily="34" charset="0"/>
              </a:rPr>
              <a:t> </a:t>
            </a:r>
            <a:r>
              <a:rPr lang="en-US" sz="2000" dirty="0" err="1">
                <a:latin typeface="Tahoma" pitchFamily="34" charset="0"/>
                <a:cs typeface="Tahoma" pitchFamily="34" charset="0"/>
              </a:rPr>
              <a:t>khusus</a:t>
            </a:r>
            <a:r>
              <a:rPr lang="en-US" sz="2000" dirty="0">
                <a:latin typeface="Tahoma" pitchFamily="34" charset="0"/>
                <a:cs typeface="Tahoma" pitchFamily="34" charset="0"/>
              </a:rPr>
              <a:t> </a:t>
            </a:r>
            <a:r>
              <a:rPr lang="en-US" sz="2000" dirty="0" err="1">
                <a:latin typeface="Tahoma" pitchFamily="34" charset="0"/>
                <a:cs typeface="Tahoma" pitchFamily="34" charset="0"/>
              </a:rPr>
              <a:t>dikuasakan</a:t>
            </a:r>
            <a:r>
              <a:rPr lang="en-US" sz="2000" dirty="0">
                <a:latin typeface="Tahoma" pitchFamily="34" charset="0"/>
                <a:cs typeface="Tahoma" pitchFamily="34" charset="0"/>
              </a:rPr>
              <a:t> </a:t>
            </a:r>
            <a:r>
              <a:rPr lang="en-US" sz="2000" dirty="0" err="1">
                <a:latin typeface="Tahoma" pitchFamily="34" charset="0"/>
                <a:cs typeface="Tahoma" pitchFamily="34" charset="0"/>
              </a:rPr>
              <a:t>untuk</a:t>
            </a:r>
            <a:r>
              <a:rPr lang="en-US" sz="2000" dirty="0">
                <a:latin typeface="Tahoma" pitchFamily="34" charset="0"/>
                <a:cs typeface="Tahoma" pitchFamily="34" charset="0"/>
              </a:rPr>
              <a:t> </a:t>
            </a:r>
            <a:r>
              <a:rPr lang="en-US" sz="2000" dirty="0" err="1">
                <a:latin typeface="Tahoma" pitchFamily="34" charset="0"/>
                <a:cs typeface="Tahoma" pitchFamily="34" charset="0"/>
              </a:rPr>
              <a:t>itu</a:t>
            </a:r>
            <a:r>
              <a:rPr lang="en-US" sz="2000" dirty="0">
                <a:latin typeface="Tahoma" pitchFamily="34" charset="0"/>
                <a:cs typeface="Tahoma" pitchFamily="34" charset="0"/>
              </a:rPr>
              <a:t> [</a:t>
            </a:r>
            <a:r>
              <a:rPr lang="en-US" sz="2000" dirty="0" err="1">
                <a:latin typeface="Tahoma" pitchFamily="34" charset="0"/>
                <a:cs typeface="Tahoma" pitchFamily="34" charset="0"/>
              </a:rPr>
              <a:t>Menyertakan</a:t>
            </a:r>
            <a:r>
              <a:rPr lang="en-US" sz="2000" dirty="0">
                <a:latin typeface="Tahoma" pitchFamily="34" charset="0"/>
                <a:cs typeface="Tahoma" pitchFamily="34" charset="0"/>
              </a:rPr>
              <a:t> </a:t>
            </a:r>
            <a:r>
              <a:rPr lang="en-US" sz="2000" dirty="0" err="1">
                <a:latin typeface="Tahoma" pitchFamily="34" charset="0"/>
                <a:cs typeface="Tahoma" pitchFamily="34" charset="0"/>
              </a:rPr>
              <a:t>Surat</a:t>
            </a:r>
            <a:r>
              <a:rPr lang="en-US" sz="2000" dirty="0">
                <a:latin typeface="Tahoma" pitchFamily="34" charset="0"/>
                <a:cs typeface="Tahoma" pitchFamily="34" charset="0"/>
              </a:rPr>
              <a:t> </a:t>
            </a:r>
            <a:r>
              <a:rPr lang="en-US" sz="2000" dirty="0" err="1">
                <a:latin typeface="Tahoma" pitchFamily="34" charset="0"/>
                <a:cs typeface="Tahoma" pitchFamily="34" charset="0"/>
              </a:rPr>
              <a:t>Kuasa</a:t>
            </a:r>
            <a:r>
              <a:rPr lang="en-US" sz="2000" dirty="0">
                <a:latin typeface="Tahoma" pitchFamily="34" charset="0"/>
                <a:cs typeface="Tahoma" pitchFamily="34" charset="0"/>
              </a:rPr>
              <a:t> </a:t>
            </a:r>
            <a:r>
              <a:rPr lang="en-US" sz="2000" dirty="0" err="1">
                <a:latin typeface="Tahoma" pitchFamily="34" charset="0"/>
                <a:cs typeface="Tahoma" pitchFamily="34" charset="0"/>
              </a:rPr>
              <a:t>Khusus</a:t>
            </a:r>
            <a:r>
              <a:rPr lang="en-US" sz="2000" dirty="0">
                <a:latin typeface="Tahoma" pitchFamily="34" charset="0"/>
                <a:cs typeface="Tahoma" pitchFamily="34" charset="0"/>
              </a:rPr>
              <a:t>]</a:t>
            </a:r>
          </a:p>
        </p:txBody>
      </p:sp>
    </p:spTree>
  </p:cSld>
  <p:clrMapOvr>
    <a:masterClrMapping/>
  </p:clrMapOvr>
  <p:transition spd="slow">
    <p:circl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a:xfrm>
            <a:off x="1600201" y="473075"/>
            <a:ext cx="7581900" cy="1047750"/>
          </a:xfrm>
          <a:noFill/>
          <a:ln>
            <a:noFill/>
          </a:ln>
        </p:spPr>
        <p:txBody>
          <a:bodyPr>
            <a:normAutofit/>
          </a:bodyPr>
          <a:lstStyle/>
          <a:p>
            <a:pPr algn="l" eaLnBrk="1" hangingPunct="1">
              <a:defRPr/>
            </a:pPr>
            <a:r>
              <a:rPr lang="en-US" sz="3000" dirty="0">
                <a:solidFill>
                  <a:srgbClr val="000714"/>
                </a:solidFill>
                <a:latin typeface="Tahoma" pitchFamily="34" charset="0"/>
                <a:cs typeface="Tahoma" pitchFamily="34" charset="0"/>
              </a:rPr>
              <a:t>Cara </a:t>
            </a:r>
            <a:r>
              <a:rPr lang="en-US" sz="3000" dirty="0" err="1">
                <a:solidFill>
                  <a:srgbClr val="000714"/>
                </a:solidFill>
                <a:latin typeface="Tahoma" pitchFamily="34" charset="0"/>
                <a:cs typeface="Tahoma" pitchFamily="34" charset="0"/>
              </a:rPr>
              <a:t>Penyelesaian</a:t>
            </a:r>
            <a:r>
              <a:rPr lang="en-US" sz="3000" dirty="0">
                <a:solidFill>
                  <a:srgbClr val="000714"/>
                </a:solidFill>
                <a:latin typeface="Tahoma" pitchFamily="34" charset="0"/>
                <a:cs typeface="Tahoma" pitchFamily="34" charset="0"/>
              </a:rPr>
              <a:t> </a:t>
            </a:r>
            <a:r>
              <a:rPr lang="id-ID" sz="3000" dirty="0">
                <a:solidFill>
                  <a:srgbClr val="000714"/>
                </a:solidFill>
                <a:latin typeface="Tahoma" pitchFamily="34" charset="0"/>
                <a:cs typeface="Tahoma" pitchFamily="34" charset="0"/>
              </a:rPr>
              <a:t>sengketa informasi</a:t>
            </a:r>
            <a:r>
              <a:rPr lang="en-US" sz="3000" dirty="0">
                <a:solidFill>
                  <a:srgbClr val="000714"/>
                </a:solidFill>
                <a:latin typeface="Tahoma" pitchFamily="34" charset="0"/>
                <a:cs typeface="Tahoma" pitchFamily="34" charset="0"/>
              </a:rPr>
              <a:t>…</a:t>
            </a:r>
            <a:endParaRPr lang="en-US" sz="3000" i="1" dirty="0">
              <a:solidFill>
                <a:srgbClr val="FF0000"/>
              </a:solidFill>
              <a:latin typeface="Tahoma" pitchFamily="34" charset="0"/>
              <a:cs typeface="Tahoma" pitchFamily="34" charset="0"/>
            </a:endParaRPr>
          </a:p>
        </p:txBody>
      </p:sp>
      <p:sp>
        <p:nvSpPr>
          <p:cNvPr id="11267" name="Vertical Text Placeholder 3"/>
          <p:cNvSpPr>
            <a:spLocks noGrp="1"/>
          </p:cNvSpPr>
          <p:nvPr>
            <p:ph type="body" orient="vert" idx="1"/>
          </p:nvPr>
        </p:nvSpPr>
        <p:spPr>
          <a:xfrm>
            <a:off x="3754967" y="1816100"/>
            <a:ext cx="8437033" cy="4902200"/>
          </a:xfrm>
          <a:noFill/>
        </p:spPr>
        <p:txBody>
          <a:bodyPr vert="horz">
            <a:normAutofit/>
          </a:bodyPr>
          <a:lstStyle/>
          <a:p>
            <a:pPr marL="0" indent="0" eaLnBrk="1" hangingPunct="1">
              <a:lnSpc>
                <a:spcPct val="80000"/>
              </a:lnSpc>
              <a:buFont typeface="Arial" pitchFamily="34" charset="0"/>
              <a:buNone/>
            </a:pPr>
            <a:r>
              <a:rPr lang="en-US" sz="2400" b="1" dirty="0" err="1">
                <a:solidFill>
                  <a:schemeClr val="tx1"/>
                </a:solidFill>
              </a:rPr>
              <a:t>Pasal</a:t>
            </a:r>
            <a:r>
              <a:rPr lang="en-US" sz="2400" b="1" dirty="0">
                <a:solidFill>
                  <a:schemeClr val="tx1"/>
                </a:solidFill>
              </a:rPr>
              <a:t> 35 UU KIP</a:t>
            </a:r>
          </a:p>
          <a:p>
            <a:pPr marL="0" indent="0" eaLnBrk="1" hangingPunct="1">
              <a:lnSpc>
                <a:spcPct val="80000"/>
              </a:lnSpc>
              <a:buFont typeface="Arial" pitchFamily="34" charset="0"/>
              <a:buNone/>
            </a:pPr>
            <a:endParaRPr lang="en-GB" sz="1800" dirty="0">
              <a:solidFill>
                <a:schemeClr val="tx1"/>
              </a:solidFill>
            </a:endParaRPr>
          </a:p>
          <a:p>
            <a:pPr marL="400050" lvl="1" indent="-400050" eaLnBrk="1" hangingPunct="1">
              <a:lnSpc>
                <a:spcPct val="80000"/>
              </a:lnSpc>
              <a:buFont typeface="Arial" pitchFamily="34" charset="0"/>
              <a:buNone/>
            </a:pPr>
            <a:r>
              <a:rPr lang="en-US" sz="1800" dirty="0">
                <a:solidFill>
                  <a:schemeClr val="tx1"/>
                </a:solidFill>
              </a:rPr>
              <a:t>(1)	</a:t>
            </a:r>
            <a:r>
              <a:rPr lang="en-US" sz="1800" dirty="0" err="1">
                <a:solidFill>
                  <a:schemeClr val="tx1"/>
                </a:solidFill>
              </a:rPr>
              <a:t>Setiap</a:t>
            </a:r>
            <a:r>
              <a:rPr lang="en-US" sz="1800" dirty="0">
                <a:solidFill>
                  <a:schemeClr val="tx1"/>
                </a:solidFill>
              </a:rPr>
              <a:t> </a:t>
            </a:r>
            <a:r>
              <a:rPr lang="en-US" sz="1800" dirty="0" err="1">
                <a:solidFill>
                  <a:schemeClr val="tx1"/>
                </a:solidFill>
              </a:rPr>
              <a:t>Pemohon</a:t>
            </a:r>
            <a:r>
              <a:rPr lang="en-US" sz="1800" dirty="0">
                <a:solidFill>
                  <a:schemeClr val="tx1"/>
                </a:solidFill>
              </a:rPr>
              <a:t> </a:t>
            </a:r>
            <a:r>
              <a:rPr lang="en-US" sz="1800" dirty="0" err="1">
                <a:solidFill>
                  <a:schemeClr val="tx1"/>
                </a:solidFill>
              </a:rPr>
              <a:t>Informasi</a:t>
            </a:r>
            <a:r>
              <a:rPr lang="en-US" sz="1800" dirty="0">
                <a:solidFill>
                  <a:schemeClr val="tx1"/>
                </a:solidFill>
              </a:rPr>
              <a:t> </a:t>
            </a:r>
            <a:r>
              <a:rPr lang="en-US" sz="1800" dirty="0" err="1">
                <a:solidFill>
                  <a:schemeClr val="tx1"/>
                </a:solidFill>
              </a:rPr>
              <a:t>Publik</a:t>
            </a:r>
            <a:r>
              <a:rPr lang="en-US" sz="1800" dirty="0">
                <a:solidFill>
                  <a:schemeClr val="tx1"/>
                </a:solidFill>
              </a:rPr>
              <a:t> </a:t>
            </a:r>
            <a:r>
              <a:rPr lang="en-US" sz="1800" dirty="0" err="1">
                <a:solidFill>
                  <a:schemeClr val="tx1"/>
                </a:solidFill>
              </a:rPr>
              <a:t>dapat</a:t>
            </a:r>
            <a:r>
              <a:rPr lang="en-US" sz="1800" dirty="0">
                <a:solidFill>
                  <a:schemeClr val="tx1"/>
                </a:solidFill>
              </a:rPr>
              <a:t> </a:t>
            </a:r>
            <a:r>
              <a:rPr lang="en-US" sz="1800" dirty="0" err="1">
                <a:solidFill>
                  <a:schemeClr val="tx1"/>
                </a:solidFill>
              </a:rPr>
              <a:t>mengajukan</a:t>
            </a:r>
            <a:r>
              <a:rPr lang="en-US" sz="1800" dirty="0">
                <a:solidFill>
                  <a:schemeClr val="tx1"/>
                </a:solidFill>
              </a:rPr>
              <a:t> </a:t>
            </a:r>
            <a:r>
              <a:rPr lang="en-US" sz="1800" dirty="0" err="1">
                <a:solidFill>
                  <a:schemeClr val="tx1"/>
                </a:solidFill>
              </a:rPr>
              <a:t>keberatan</a:t>
            </a:r>
            <a:r>
              <a:rPr lang="en-US" sz="1800" dirty="0">
                <a:solidFill>
                  <a:schemeClr val="tx1"/>
                </a:solidFill>
              </a:rPr>
              <a:t> </a:t>
            </a:r>
            <a:r>
              <a:rPr lang="en-US" sz="1800" dirty="0" err="1">
                <a:solidFill>
                  <a:schemeClr val="tx1"/>
                </a:solidFill>
              </a:rPr>
              <a:t>secara</a:t>
            </a:r>
            <a:r>
              <a:rPr lang="en-US" sz="1800" dirty="0">
                <a:solidFill>
                  <a:schemeClr val="tx1"/>
                </a:solidFill>
              </a:rPr>
              <a:t> </a:t>
            </a:r>
            <a:r>
              <a:rPr lang="en-US" sz="1800" dirty="0" err="1">
                <a:solidFill>
                  <a:schemeClr val="tx1"/>
                </a:solidFill>
              </a:rPr>
              <a:t>tertulis</a:t>
            </a:r>
            <a:r>
              <a:rPr lang="en-US" sz="1800" dirty="0">
                <a:solidFill>
                  <a:schemeClr val="tx1"/>
                </a:solidFill>
              </a:rPr>
              <a:t> </a:t>
            </a:r>
            <a:r>
              <a:rPr lang="en-US" sz="1800" dirty="0" err="1">
                <a:solidFill>
                  <a:schemeClr val="tx1"/>
                </a:solidFill>
              </a:rPr>
              <a:t>kepada</a:t>
            </a:r>
            <a:r>
              <a:rPr lang="en-US" sz="1800" dirty="0">
                <a:solidFill>
                  <a:schemeClr val="tx1"/>
                </a:solidFill>
              </a:rPr>
              <a:t> </a:t>
            </a:r>
            <a:r>
              <a:rPr lang="en-US" sz="1800" dirty="0" err="1">
                <a:solidFill>
                  <a:schemeClr val="tx1"/>
                </a:solidFill>
              </a:rPr>
              <a:t>atasan</a:t>
            </a:r>
            <a:r>
              <a:rPr lang="en-US" sz="1800" dirty="0">
                <a:solidFill>
                  <a:schemeClr val="tx1"/>
                </a:solidFill>
              </a:rPr>
              <a:t> </a:t>
            </a:r>
            <a:r>
              <a:rPr lang="en-US" sz="1800" dirty="0" err="1">
                <a:solidFill>
                  <a:schemeClr val="tx1"/>
                </a:solidFill>
              </a:rPr>
              <a:t>Pejabat</a:t>
            </a:r>
            <a:r>
              <a:rPr lang="en-US" sz="1800" dirty="0">
                <a:solidFill>
                  <a:schemeClr val="tx1"/>
                </a:solidFill>
              </a:rPr>
              <a:t> </a:t>
            </a:r>
            <a:r>
              <a:rPr lang="en-US" sz="1800" dirty="0" err="1">
                <a:solidFill>
                  <a:schemeClr val="tx1"/>
                </a:solidFill>
              </a:rPr>
              <a:t>Pengelola</a:t>
            </a:r>
            <a:r>
              <a:rPr lang="en-US" sz="1800" dirty="0">
                <a:solidFill>
                  <a:schemeClr val="tx1"/>
                </a:solidFill>
              </a:rPr>
              <a:t> </a:t>
            </a:r>
            <a:r>
              <a:rPr lang="en-US" sz="1800" dirty="0" err="1">
                <a:solidFill>
                  <a:schemeClr val="tx1"/>
                </a:solidFill>
              </a:rPr>
              <a:t>Informasi</a:t>
            </a:r>
            <a:r>
              <a:rPr lang="en-US" sz="1800" dirty="0">
                <a:solidFill>
                  <a:schemeClr val="tx1"/>
                </a:solidFill>
              </a:rPr>
              <a:t> </a:t>
            </a:r>
            <a:r>
              <a:rPr lang="en-US" sz="1800" dirty="0" err="1">
                <a:solidFill>
                  <a:schemeClr val="tx1"/>
                </a:solidFill>
              </a:rPr>
              <a:t>dan</a:t>
            </a:r>
            <a:r>
              <a:rPr lang="en-US" sz="1800" dirty="0">
                <a:solidFill>
                  <a:schemeClr val="tx1"/>
                </a:solidFill>
              </a:rPr>
              <a:t> </a:t>
            </a:r>
            <a:r>
              <a:rPr lang="en-US" sz="1800" dirty="0" err="1">
                <a:solidFill>
                  <a:schemeClr val="tx1"/>
                </a:solidFill>
              </a:rPr>
              <a:t>Dokumentasi</a:t>
            </a:r>
            <a:r>
              <a:rPr lang="en-US" sz="1800" dirty="0">
                <a:solidFill>
                  <a:schemeClr val="tx1"/>
                </a:solidFill>
              </a:rPr>
              <a:t> </a:t>
            </a:r>
            <a:r>
              <a:rPr lang="en-US" sz="1800" dirty="0" err="1">
                <a:solidFill>
                  <a:schemeClr val="tx1"/>
                </a:solidFill>
              </a:rPr>
              <a:t>berdasarkan</a:t>
            </a:r>
            <a:r>
              <a:rPr lang="en-US" sz="1800" dirty="0">
                <a:solidFill>
                  <a:schemeClr val="tx1"/>
                </a:solidFill>
              </a:rPr>
              <a:t> </a:t>
            </a:r>
            <a:r>
              <a:rPr lang="en-US" sz="1800" dirty="0" err="1">
                <a:solidFill>
                  <a:schemeClr val="tx1"/>
                </a:solidFill>
              </a:rPr>
              <a:t>alasan</a:t>
            </a:r>
            <a:r>
              <a:rPr lang="en-US" sz="1800" dirty="0">
                <a:solidFill>
                  <a:schemeClr val="tx1"/>
                </a:solidFill>
              </a:rPr>
              <a:t> </a:t>
            </a:r>
            <a:r>
              <a:rPr lang="en-US" sz="1800" dirty="0" err="1">
                <a:solidFill>
                  <a:schemeClr val="tx1"/>
                </a:solidFill>
              </a:rPr>
              <a:t>berikut</a:t>
            </a:r>
            <a:r>
              <a:rPr lang="en-US" sz="1800" dirty="0">
                <a:solidFill>
                  <a:schemeClr val="tx1"/>
                </a:solidFill>
              </a:rPr>
              <a:t>: </a:t>
            </a:r>
            <a:endParaRPr lang="en-GB" sz="1800" dirty="0">
              <a:solidFill>
                <a:schemeClr val="tx1"/>
              </a:solidFill>
            </a:endParaRPr>
          </a:p>
          <a:p>
            <a:pPr marL="400050" lvl="1" indent="-400050" eaLnBrk="1" hangingPunct="1">
              <a:lnSpc>
                <a:spcPct val="80000"/>
              </a:lnSpc>
              <a:buFont typeface="Arial" pitchFamily="34" charset="0"/>
              <a:buNone/>
            </a:pPr>
            <a:r>
              <a:rPr lang="en-US" sz="1800" dirty="0">
                <a:solidFill>
                  <a:schemeClr val="tx1"/>
                </a:solidFill>
              </a:rPr>
              <a:t>a.	</a:t>
            </a:r>
            <a:r>
              <a:rPr lang="en-US" sz="1800" dirty="0" err="1">
                <a:solidFill>
                  <a:srgbClr val="FF0000"/>
                </a:solidFill>
              </a:rPr>
              <a:t>Penolakan</a:t>
            </a:r>
            <a:r>
              <a:rPr lang="en-US" sz="1800" dirty="0">
                <a:solidFill>
                  <a:srgbClr val="FF0000"/>
                </a:solidFill>
              </a:rPr>
              <a:t> </a:t>
            </a:r>
            <a:r>
              <a:rPr lang="en-US" sz="1800" dirty="0" err="1">
                <a:solidFill>
                  <a:srgbClr val="FF0000"/>
                </a:solidFill>
              </a:rPr>
              <a:t>atas</a:t>
            </a:r>
            <a:r>
              <a:rPr lang="en-US" sz="1800" dirty="0">
                <a:solidFill>
                  <a:srgbClr val="FF0000"/>
                </a:solidFill>
              </a:rPr>
              <a:t> </a:t>
            </a:r>
            <a:r>
              <a:rPr lang="en-US" sz="1800" dirty="0" err="1">
                <a:solidFill>
                  <a:srgbClr val="FF0000"/>
                </a:solidFill>
              </a:rPr>
              <a:t>permintaan</a:t>
            </a:r>
            <a:r>
              <a:rPr lang="en-US" sz="1800" dirty="0">
                <a:solidFill>
                  <a:srgbClr val="FF0000"/>
                </a:solidFill>
              </a:rPr>
              <a:t> </a:t>
            </a:r>
            <a:r>
              <a:rPr lang="en-US" sz="1800" dirty="0" err="1">
                <a:solidFill>
                  <a:srgbClr val="FF0000"/>
                </a:solidFill>
              </a:rPr>
              <a:t>informasi</a:t>
            </a:r>
            <a:r>
              <a:rPr lang="en-US" sz="1800" dirty="0">
                <a:solidFill>
                  <a:srgbClr val="FF0000"/>
                </a:solidFill>
              </a:rPr>
              <a:t> </a:t>
            </a:r>
            <a:r>
              <a:rPr lang="en-US" sz="1800" dirty="0" err="1">
                <a:solidFill>
                  <a:srgbClr val="FF0000"/>
                </a:solidFill>
              </a:rPr>
              <a:t>berdasarkan</a:t>
            </a:r>
            <a:r>
              <a:rPr lang="en-US" sz="1800" dirty="0">
                <a:solidFill>
                  <a:srgbClr val="FF0000"/>
                </a:solidFill>
              </a:rPr>
              <a:t> </a:t>
            </a:r>
            <a:r>
              <a:rPr lang="en-US" sz="1800" dirty="0" err="1">
                <a:solidFill>
                  <a:srgbClr val="FF0000"/>
                </a:solidFill>
              </a:rPr>
              <a:t>alasan</a:t>
            </a:r>
            <a:r>
              <a:rPr lang="en-US" sz="1800" dirty="0">
                <a:solidFill>
                  <a:srgbClr val="FF0000"/>
                </a:solidFill>
              </a:rPr>
              <a:t> </a:t>
            </a:r>
            <a:r>
              <a:rPr lang="en-US" sz="1800" dirty="0" err="1">
                <a:solidFill>
                  <a:srgbClr val="FF0000"/>
                </a:solidFill>
              </a:rPr>
              <a:t>pengecualian</a:t>
            </a:r>
            <a:r>
              <a:rPr lang="en-US" sz="1800" dirty="0">
                <a:solidFill>
                  <a:srgbClr val="FF0000"/>
                </a:solidFill>
              </a:rPr>
              <a:t> </a:t>
            </a:r>
            <a:r>
              <a:rPr lang="en-US" sz="1800" dirty="0" err="1">
                <a:solidFill>
                  <a:srgbClr val="FF0000"/>
                </a:solidFill>
              </a:rPr>
              <a:t>sebagaimana</a:t>
            </a:r>
            <a:r>
              <a:rPr lang="en-US" sz="1800" dirty="0">
                <a:solidFill>
                  <a:srgbClr val="FF0000"/>
                </a:solidFill>
              </a:rPr>
              <a:t> </a:t>
            </a:r>
            <a:r>
              <a:rPr lang="en-US" sz="1800" dirty="0" err="1">
                <a:solidFill>
                  <a:srgbClr val="FF0000"/>
                </a:solidFill>
              </a:rPr>
              <a:t>dimaksud</a:t>
            </a:r>
            <a:r>
              <a:rPr lang="en-US" sz="1800" dirty="0">
                <a:solidFill>
                  <a:srgbClr val="FF0000"/>
                </a:solidFill>
              </a:rPr>
              <a:t> </a:t>
            </a:r>
            <a:r>
              <a:rPr lang="en-US" sz="1800" dirty="0" err="1">
                <a:solidFill>
                  <a:srgbClr val="FF0000"/>
                </a:solidFill>
              </a:rPr>
              <a:t>dalam</a:t>
            </a:r>
            <a:r>
              <a:rPr lang="en-US" sz="1800" dirty="0">
                <a:solidFill>
                  <a:srgbClr val="FF0000"/>
                </a:solidFill>
              </a:rPr>
              <a:t> </a:t>
            </a:r>
            <a:r>
              <a:rPr lang="en-US" sz="1800" dirty="0" err="1">
                <a:solidFill>
                  <a:srgbClr val="FF0000"/>
                </a:solidFill>
              </a:rPr>
              <a:t>Pasal</a:t>
            </a:r>
            <a:r>
              <a:rPr lang="en-US" sz="1800" dirty="0">
                <a:solidFill>
                  <a:srgbClr val="FF0000"/>
                </a:solidFill>
              </a:rPr>
              <a:t> 17</a:t>
            </a:r>
            <a:r>
              <a:rPr lang="en-US" sz="1800" dirty="0">
                <a:solidFill>
                  <a:schemeClr val="tx1"/>
                </a:solidFill>
              </a:rPr>
              <a:t>; </a:t>
            </a:r>
            <a:endParaRPr lang="en-GB" sz="1800" dirty="0">
              <a:solidFill>
                <a:schemeClr val="tx1"/>
              </a:solidFill>
            </a:endParaRPr>
          </a:p>
          <a:p>
            <a:pPr marL="400050" lvl="1" indent="-400050" eaLnBrk="1" hangingPunct="1">
              <a:lnSpc>
                <a:spcPct val="80000"/>
              </a:lnSpc>
              <a:buFont typeface="Arial" pitchFamily="34" charset="0"/>
              <a:buNone/>
            </a:pPr>
            <a:r>
              <a:rPr lang="en-US" sz="1800" dirty="0">
                <a:solidFill>
                  <a:schemeClr val="tx1"/>
                </a:solidFill>
              </a:rPr>
              <a:t>b.	</a:t>
            </a:r>
            <a:r>
              <a:rPr lang="en-US" sz="1800" dirty="0" err="1">
                <a:solidFill>
                  <a:schemeClr val="tx1"/>
                </a:solidFill>
              </a:rPr>
              <a:t>Tidak</a:t>
            </a:r>
            <a:r>
              <a:rPr lang="en-US" sz="1800" dirty="0">
                <a:solidFill>
                  <a:schemeClr val="tx1"/>
                </a:solidFill>
              </a:rPr>
              <a:t> </a:t>
            </a:r>
            <a:r>
              <a:rPr lang="en-US" sz="1800" dirty="0" err="1">
                <a:solidFill>
                  <a:schemeClr val="tx1"/>
                </a:solidFill>
              </a:rPr>
              <a:t>disediakannya</a:t>
            </a:r>
            <a:r>
              <a:rPr lang="en-US" sz="1800" dirty="0">
                <a:solidFill>
                  <a:schemeClr val="tx1"/>
                </a:solidFill>
              </a:rPr>
              <a:t> </a:t>
            </a:r>
            <a:r>
              <a:rPr lang="en-US" sz="1800" dirty="0" err="1">
                <a:solidFill>
                  <a:schemeClr val="tx1"/>
                </a:solidFill>
              </a:rPr>
              <a:t>informasi</a:t>
            </a:r>
            <a:r>
              <a:rPr lang="en-US" sz="1800" dirty="0">
                <a:solidFill>
                  <a:schemeClr val="tx1"/>
                </a:solidFill>
              </a:rPr>
              <a:t> </a:t>
            </a:r>
            <a:r>
              <a:rPr lang="en-US" sz="1800" dirty="0" err="1">
                <a:solidFill>
                  <a:schemeClr val="tx1"/>
                </a:solidFill>
              </a:rPr>
              <a:t>berkala</a:t>
            </a:r>
            <a:r>
              <a:rPr lang="en-US" sz="1800" dirty="0">
                <a:solidFill>
                  <a:schemeClr val="tx1"/>
                </a:solidFill>
              </a:rPr>
              <a:t> </a:t>
            </a:r>
            <a:r>
              <a:rPr lang="en-US" sz="1800" dirty="0" err="1">
                <a:solidFill>
                  <a:schemeClr val="tx1"/>
                </a:solidFill>
              </a:rPr>
              <a:t>sebagaimana</a:t>
            </a:r>
            <a:r>
              <a:rPr lang="en-US" sz="1800" dirty="0">
                <a:solidFill>
                  <a:schemeClr val="tx1"/>
                </a:solidFill>
              </a:rPr>
              <a:t> </a:t>
            </a:r>
            <a:r>
              <a:rPr lang="en-US" sz="1800" dirty="0" err="1">
                <a:solidFill>
                  <a:schemeClr val="tx1"/>
                </a:solidFill>
              </a:rPr>
              <a:t>dimaksud</a:t>
            </a:r>
            <a:r>
              <a:rPr lang="en-US" sz="1800" dirty="0">
                <a:solidFill>
                  <a:schemeClr val="tx1"/>
                </a:solidFill>
              </a:rPr>
              <a:t> </a:t>
            </a:r>
            <a:r>
              <a:rPr lang="en-US" sz="1800" dirty="0" err="1">
                <a:solidFill>
                  <a:schemeClr val="tx1"/>
                </a:solidFill>
              </a:rPr>
              <a:t>dalam</a:t>
            </a:r>
            <a:r>
              <a:rPr lang="en-US" sz="1800" dirty="0">
                <a:solidFill>
                  <a:schemeClr val="tx1"/>
                </a:solidFill>
              </a:rPr>
              <a:t> </a:t>
            </a:r>
            <a:r>
              <a:rPr lang="en-US" sz="1800" dirty="0" err="1">
                <a:solidFill>
                  <a:schemeClr val="tx1"/>
                </a:solidFill>
              </a:rPr>
              <a:t>Pasal</a:t>
            </a:r>
            <a:r>
              <a:rPr lang="en-US" sz="1800" dirty="0">
                <a:solidFill>
                  <a:schemeClr val="tx1"/>
                </a:solidFill>
              </a:rPr>
              <a:t> 9; </a:t>
            </a:r>
            <a:endParaRPr lang="en-GB" sz="1800" dirty="0">
              <a:solidFill>
                <a:schemeClr val="tx1"/>
              </a:solidFill>
            </a:endParaRPr>
          </a:p>
          <a:p>
            <a:pPr marL="400050" lvl="1" indent="-400050" eaLnBrk="1" hangingPunct="1">
              <a:lnSpc>
                <a:spcPct val="80000"/>
              </a:lnSpc>
              <a:buFont typeface="Arial" pitchFamily="34" charset="0"/>
              <a:buNone/>
            </a:pPr>
            <a:r>
              <a:rPr lang="en-US" sz="1800" dirty="0">
                <a:solidFill>
                  <a:schemeClr val="tx1"/>
                </a:solidFill>
              </a:rPr>
              <a:t>c.	</a:t>
            </a:r>
            <a:r>
              <a:rPr lang="en-US" sz="1800" dirty="0" err="1">
                <a:solidFill>
                  <a:schemeClr val="tx1"/>
                </a:solidFill>
              </a:rPr>
              <a:t>Tidak</a:t>
            </a:r>
            <a:r>
              <a:rPr lang="en-US" sz="1800" dirty="0">
                <a:solidFill>
                  <a:schemeClr val="tx1"/>
                </a:solidFill>
              </a:rPr>
              <a:t> </a:t>
            </a:r>
            <a:r>
              <a:rPr lang="en-US" sz="1800" dirty="0" err="1">
                <a:solidFill>
                  <a:schemeClr val="tx1"/>
                </a:solidFill>
              </a:rPr>
              <a:t>ditanggapinya</a:t>
            </a:r>
            <a:r>
              <a:rPr lang="en-US" sz="1800" dirty="0">
                <a:solidFill>
                  <a:schemeClr val="tx1"/>
                </a:solidFill>
              </a:rPr>
              <a:t> </a:t>
            </a:r>
            <a:r>
              <a:rPr lang="en-US" sz="1800" dirty="0" err="1">
                <a:solidFill>
                  <a:schemeClr val="tx1"/>
                </a:solidFill>
              </a:rPr>
              <a:t>permintaan</a:t>
            </a:r>
            <a:r>
              <a:rPr lang="en-US" sz="1800" dirty="0">
                <a:solidFill>
                  <a:schemeClr val="tx1"/>
                </a:solidFill>
              </a:rPr>
              <a:t> </a:t>
            </a:r>
            <a:r>
              <a:rPr lang="en-US" sz="1800" dirty="0" err="1">
                <a:solidFill>
                  <a:schemeClr val="tx1"/>
                </a:solidFill>
              </a:rPr>
              <a:t>informasi</a:t>
            </a:r>
            <a:r>
              <a:rPr lang="en-US" sz="1800" dirty="0">
                <a:solidFill>
                  <a:schemeClr val="tx1"/>
                </a:solidFill>
              </a:rPr>
              <a:t>; </a:t>
            </a:r>
            <a:endParaRPr lang="en-GB" sz="1800" dirty="0">
              <a:solidFill>
                <a:schemeClr val="tx1"/>
              </a:solidFill>
            </a:endParaRPr>
          </a:p>
          <a:p>
            <a:pPr marL="400050" lvl="1" indent="-400050" eaLnBrk="1" hangingPunct="1">
              <a:lnSpc>
                <a:spcPct val="80000"/>
              </a:lnSpc>
              <a:buFont typeface="Arial" pitchFamily="34" charset="0"/>
              <a:buNone/>
            </a:pPr>
            <a:r>
              <a:rPr lang="en-US" sz="1800" dirty="0">
                <a:solidFill>
                  <a:schemeClr val="tx1"/>
                </a:solidFill>
              </a:rPr>
              <a:t>d.	</a:t>
            </a:r>
            <a:r>
              <a:rPr lang="en-US" sz="1800" dirty="0" err="1">
                <a:solidFill>
                  <a:schemeClr val="tx1"/>
                </a:solidFill>
              </a:rPr>
              <a:t>Permintaan</a:t>
            </a:r>
            <a:r>
              <a:rPr lang="en-US" sz="1800" dirty="0">
                <a:solidFill>
                  <a:schemeClr val="tx1"/>
                </a:solidFill>
              </a:rPr>
              <a:t> </a:t>
            </a:r>
            <a:r>
              <a:rPr lang="en-US" sz="1800" dirty="0" err="1">
                <a:solidFill>
                  <a:schemeClr val="tx1"/>
                </a:solidFill>
              </a:rPr>
              <a:t>informasi</a:t>
            </a:r>
            <a:r>
              <a:rPr lang="en-US" sz="1800" dirty="0">
                <a:solidFill>
                  <a:schemeClr val="tx1"/>
                </a:solidFill>
              </a:rPr>
              <a:t> </a:t>
            </a:r>
            <a:r>
              <a:rPr lang="en-US" sz="1800" dirty="0" err="1">
                <a:solidFill>
                  <a:schemeClr val="tx1"/>
                </a:solidFill>
              </a:rPr>
              <a:t>ditanggapi</a:t>
            </a:r>
            <a:r>
              <a:rPr lang="en-US" sz="1800" dirty="0">
                <a:solidFill>
                  <a:schemeClr val="tx1"/>
                </a:solidFill>
              </a:rPr>
              <a:t> </a:t>
            </a:r>
            <a:r>
              <a:rPr lang="en-US" sz="1800" dirty="0" err="1">
                <a:solidFill>
                  <a:schemeClr val="tx1"/>
                </a:solidFill>
              </a:rPr>
              <a:t>tidak</a:t>
            </a:r>
            <a:r>
              <a:rPr lang="en-US" sz="1800" dirty="0">
                <a:solidFill>
                  <a:schemeClr val="tx1"/>
                </a:solidFill>
              </a:rPr>
              <a:t> </a:t>
            </a:r>
            <a:r>
              <a:rPr lang="en-US" sz="1800" dirty="0" err="1">
                <a:solidFill>
                  <a:schemeClr val="tx1"/>
                </a:solidFill>
              </a:rPr>
              <a:t>sebagaimana</a:t>
            </a:r>
            <a:r>
              <a:rPr lang="en-US" sz="1800" dirty="0">
                <a:solidFill>
                  <a:schemeClr val="tx1"/>
                </a:solidFill>
              </a:rPr>
              <a:t> yang </a:t>
            </a:r>
            <a:r>
              <a:rPr lang="en-US" sz="1800" dirty="0" err="1">
                <a:solidFill>
                  <a:schemeClr val="tx1"/>
                </a:solidFill>
              </a:rPr>
              <a:t>diminta</a:t>
            </a:r>
            <a:r>
              <a:rPr lang="en-US" sz="1800" dirty="0">
                <a:solidFill>
                  <a:schemeClr val="tx1"/>
                </a:solidFill>
              </a:rPr>
              <a:t>; </a:t>
            </a:r>
            <a:endParaRPr lang="en-GB" sz="1800" dirty="0">
              <a:solidFill>
                <a:schemeClr val="tx1"/>
              </a:solidFill>
            </a:endParaRPr>
          </a:p>
          <a:p>
            <a:pPr marL="400050" lvl="1" indent="-400050" eaLnBrk="1" hangingPunct="1">
              <a:lnSpc>
                <a:spcPct val="80000"/>
              </a:lnSpc>
              <a:buFont typeface="Arial" pitchFamily="34" charset="0"/>
              <a:buNone/>
            </a:pPr>
            <a:r>
              <a:rPr lang="en-US" sz="1800" dirty="0">
                <a:solidFill>
                  <a:schemeClr val="tx1"/>
                </a:solidFill>
              </a:rPr>
              <a:t>e.	</a:t>
            </a:r>
            <a:r>
              <a:rPr lang="en-US" sz="1800" dirty="0" err="1">
                <a:solidFill>
                  <a:schemeClr val="tx1"/>
                </a:solidFill>
              </a:rPr>
              <a:t>Tidak</a:t>
            </a:r>
            <a:r>
              <a:rPr lang="en-US" sz="1800" dirty="0">
                <a:solidFill>
                  <a:schemeClr val="tx1"/>
                </a:solidFill>
              </a:rPr>
              <a:t> </a:t>
            </a:r>
            <a:r>
              <a:rPr lang="en-US" sz="1800" dirty="0" err="1">
                <a:solidFill>
                  <a:schemeClr val="tx1"/>
                </a:solidFill>
              </a:rPr>
              <a:t>dipenuhinya</a:t>
            </a:r>
            <a:r>
              <a:rPr lang="en-US" sz="1800" dirty="0">
                <a:solidFill>
                  <a:schemeClr val="tx1"/>
                </a:solidFill>
              </a:rPr>
              <a:t> </a:t>
            </a:r>
            <a:r>
              <a:rPr lang="en-US" sz="1800" dirty="0" err="1">
                <a:solidFill>
                  <a:schemeClr val="tx1"/>
                </a:solidFill>
              </a:rPr>
              <a:t>permintaan</a:t>
            </a:r>
            <a:r>
              <a:rPr lang="en-US" sz="1800" dirty="0">
                <a:solidFill>
                  <a:schemeClr val="tx1"/>
                </a:solidFill>
              </a:rPr>
              <a:t> </a:t>
            </a:r>
            <a:r>
              <a:rPr lang="en-US" sz="1800" dirty="0" err="1">
                <a:solidFill>
                  <a:schemeClr val="tx1"/>
                </a:solidFill>
              </a:rPr>
              <a:t>informasi</a:t>
            </a:r>
            <a:r>
              <a:rPr lang="en-US" sz="1800" dirty="0">
                <a:solidFill>
                  <a:schemeClr val="tx1"/>
                </a:solidFill>
              </a:rPr>
              <a:t>; </a:t>
            </a:r>
            <a:endParaRPr lang="en-GB" sz="1800" dirty="0">
              <a:solidFill>
                <a:schemeClr val="tx1"/>
              </a:solidFill>
            </a:endParaRPr>
          </a:p>
          <a:p>
            <a:pPr marL="400050" lvl="1" indent="-400050" eaLnBrk="1" hangingPunct="1">
              <a:lnSpc>
                <a:spcPct val="80000"/>
              </a:lnSpc>
              <a:buFont typeface="Arial" pitchFamily="34" charset="0"/>
              <a:buNone/>
            </a:pPr>
            <a:r>
              <a:rPr lang="en-US" sz="1800" dirty="0">
                <a:solidFill>
                  <a:schemeClr val="tx1"/>
                </a:solidFill>
              </a:rPr>
              <a:t>f.	</a:t>
            </a:r>
            <a:r>
              <a:rPr lang="en-US" sz="1800" dirty="0" err="1">
                <a:solidFill>
                  <a:schemeClr val="tx1"/>
                </a:solidFill>
              </a:rPr>
              <a:t>Pengenaan</a:t>
            </a:r>
            <a:r>
              <a:rPr lang="en-US" sz="1800" dirty="0">
                <a:solidFill>
                  <a:schemeClr val="tx1"/>
                </a:solidFill>
              </a:rPr>
              <a:t> </a:t>
            </a:r>
            <a:r>
              <a:rPr lang="en-US" sz="1800" dirty="0" err="1">
                <a:solidFill>
                  <a:schemeClr val="tx1"/>
                </a:solidFill>
              </a:rPr>
              <a:t>biaya</a:t>
            </a:r>
            <a:r>
              <a:rPr lang="en-US" sz="1800" dirty="0">
                <a:solidFill>
                  <a:schemeClr val="tx1"/>
                </a:solidFill>
              </a:rPr>
              <a:t> yang </a:t>
            </a:r>
            <a:r>
              <a:rPr lang="en-US" sz="1800" dirty="0" err="1">
                <a:solidFill>
                  <a:schemeClr val="tx1"/>
                </a:solidFill>
              </a:rPr>
              <a:t>tidak</a:t>
            </a:r>
            <a:r>
              <a:rPr lang="en-US" sz="1800" dirty="0">
                <a:solidFill>
                  <a:schemeClr val="tx1"/>
                </a:solidFill>
              </a:rPr>
              <a:t> </a:t>
            </a:r>
            <a:r>
              <a:rPr lang="en-US" sz="1800" dirty="0" err="1">
                <a:solidFill>
                  <a:schemeClr val="tx1"/>
                </a:solidFill>
              </a:rPr>
              <a:t>wajar</a:t>
            </a:r>
            <a:r>
              <a:rPr lang="en-US" sz="1800" dirty="0">
                <a:solidFill>
                  <a:schemeClr val="tx1"/>
                </a:solidFill>
              </a:rPr>
              <a:t>; </a:t>
            </a:r>
            <a:r>
              <a:rPr lang="en-US" sz="1800" dirty="0" err="1">
                <a:solidFill>
                  <a:schemeClr val="tx1"/>
                </a:solidFill>
              </a:rPr>
              <a:t>dan</a:t>
            </a:r>
            <a:r>
              <a:rPr lang="en-US" sz="1800" dirty="0">
                <a:solidFill>
                  <a:schemeClr val="tx1"/>
                </a:solidFill>
              </a:rPr>
              <a:t>/</a:t>
            </a:r>
            <a:r>
              <a:rPr lang="en-US" sz="1800" dirty="0" err="1">
                <a:solidFill>
                  <a:schemeClr val="tx1"/>
                </a:solidFill>
              </a:rPr>
              <a:t>atau</a:t>
            </a:r>
            <a:r>
              <a:rPr lang="en-US" sz="1800" dirty="0">
                <a:solidFill>
                  <a:schemeClr val="tx1"/>
                </a:solidFill>
              </a:rPr>
              <a:t> </a:t>
            </a:r>
            <a:endParaRPr lang="en-GB" sz="1800" dirty="0">
              <a:solidFill>
                <a:schemeClr val="tx1"/>
              </a:solidFill>
            </a:endParaRPr>
          </a:p>
          <a:p>
            <a:pPr marL="400050" lvl="1" indent="-400050" eaLnBrk="1" hangingPunct="1">
              <a:lnSpc>
                <a:spcPct val="80000"/>
              </a:lnSpc>
              <a:buFont typeface="Arial" pitchFamily="34" charset="0"/>
              <a:buNone/>
            </a:pPr>
            <a:r>
              <a:rPr lang="en-US" sz="1800" dirty="0">
                <a:solidFill>
                  <a:schemeClr val="tx1"/>
                </a:solidFill>
              </a:rPr>
              <a:t>g.	</a:t>
            </a:r>
            <a:r>
              <a:rPr lang="en-US" sz="1800" dirty="0" err="1">
                <a:solidFill>
                  <a:schemeClr val="tx1"/>
                </a:solidFill>
              </a:rPr>
              <a:t>Penyampaian</a:t>
            </a:r>
            <a:r>
              <a:rPr lang="en-US" sz="1800" dirty="0">
                <a:solidFill>
                  <a:schemeClr val="tx1"/>
                </a:solidFill>
              </a:rPr>
              <a:t> </a:t>
            </a:r>
            <a:r>
              <a:rPr lang="en-US" sz="1800" dirty="0" err="1">
                <a:solidFill>
                  <a:schemeClr val="tx1"/>
                </a:solidFill>
              </a:rPr>
              <a:t>informasi</a:t>
            </a:r>
            <a:r>
              <a:rPr lang="en-US" sz="1800" dirty="0">
                <a:solidFill>
                  <a:schemeClr val="tx1"/>
                </a:solidFill>
              </a:rPr>
              <a:t> yang </a:t>
            </a:r>
            <a:r>
              <a:rPr lang="en-US" sz="1800" dirty="0" err="1">
                <a:solidFill>
                  <a:schemeClr val="tx1"/>
                </a:solidFill>
              </a:rPr>
              <a:t>melebihi</a:t>
            </a:r>
            <a:r>
              <a:rPr lang="en-US" sz="1800" dirty="0">
                <a:solidFill>
                  <a:schemeClr val="tx1"/>
                </a:solidFill>
              </a:rPr>
              <a:t> </a:t>
            </a:r>
            <a:r>
              <a:rPr lang="en-US" sz="1800" dirty="0" err="1">
                <a:solidFill>
                  <a:schemeClr val="tx1"/>
                </a:solidFill>
              </a:rPr>
              <a:t>waktu</a:t>
            </a:r>
            <a:r>
              <a:rPr lang="en-US" sz="1800" dirty="0">
                <a:solidFill>
                  <a:schemeClr val="tx1"/>
                </a:solidFill>
              </a:rPr>
              <a:t> yang </a:t>
            </a:r>
            <a:r>
              <a:rPr lang="en-US" sz="1800" dirty="0" err="1">
                <a:solidFill>
                  <a:schemeClr val="tx1"/>
                </a:solidFill>
              </a:rPr>
              <a:t>diatur</a:t>
            </a:r>
            <a:r>
              <a:rPr lang="en-US" sz="1800" dirty="0">
                <a:solidFill>
                  <a:schemeClr val="tx1"/>
                </a:solidFill>
              </a:rPr>
              <a:t> </a:t>
            </a:r>
            <a:r>
              <a:rPr lang="en-US" sz="1800" dirty="0" err="1">
                <a:solidFill>
                  <a:schemeClr val="tx1"/>
                </a:solidFill>
              </a:rPr>
              <a:t>dalam</a:t>
            </a:r>
            <a:r>
              <a:rPr lang="en-US" sz="1800" dirty="0">
                <a:solidFill>
                  <a:schemeClr val="tx1"/>
                </a:solidFill>
              </a:rPr>
              <a:t> </a:t>
            </a:r>
            <a:r>
              <a:rPr lang="en-US" sz="1800" dirty="0" err="1">
                <a:solidFill>
                  <a:schemeClr val="tx1"/>
                </a:solidFill>
              </a:rPr>
              <a:t>Undang­Undang</a:t>
            </a:r>
            <a:r>
              <a:rPr lang="en-US" sz="1800" dirty="0">
                <a:solidFill>
                  <a:schemeClr val="tx1"/>
                </a:solidFill>
              </a:rPr>
              <a:t> </a:t>
            </a:r>
            <a:r>
              <a:rPr lang="en-US" sz="1800" dirty="0" err="1">
                <a:solidFill>
                  <a:schemeClr val="tx1"/>
                </a:solidFill>
              </a:rPr>
              <a:t>ini</a:t>
            </a:r>
            <a:r>
              <a:rPr lang="en-US" sz="1800" dirty="0">
                <a:solidFill>
                  <a:schemeClr val="tx1"/>
                </a:solidFill>
              </a:rPr>
              <a:t>. </a:t>
            </a:r>
            <a:endParaRPr lang="en-GB" sz="1800" dirty="0">
              <a:solidFill>
                <a:schemeClr val="tx1"/>
              </a:solidFill>
            </a:endParaRPr>
          </a:p>
          <a:p>
            <a:pPr marL="361950" indent="-361950" eaLnBrk="1" hangingPunct="1">
              <a:lnSpc>
                <a:spcPct val="80000"/>
              </a:lnSpc>
              <a:buFont typeface="Arial" pitchFamily="34" charset="0"/>
              <a:buNone/>
            </a:pPr>
            <a:r>
              <a:rPr lang="en-US" sz="1800" dirty="0">
                <a:solidFill>
                  <a:schemeClr val="tx1"/>
                </a:solidFill>
              </a:rPr>
              <a:t>(2)	</a:t>
            </a:r>
            <a:r>
              <a:rPr lang="en-US" sz="1800" dirty="0" err="1">
                <a:solidFill>
                  <a:schemeClr val="tx1"/>
                </a:solidFill>
              </a:rPr>
              <a:t>Alasan</a:t>
            </a:r>
            <a:r>
              <a:rPr lang="en-US" sz="1800" dirty="0">
                <a:solidFill>
                  <a:schemeClr val="tx1"/>
                </a:solidFill>
              </a:rPr>
              <a:t> </a:t>
            </a:r>
            <a:r>
              <a:rPr lang="en-US" sz="1800" dirty="0" err="1">
                <a:solidFill>
                  <a:schemeClr val="tx1"/>
                </a:solidFill>
              </a:rPr>
              <a:t>sebagaimana</a:t>
            </a:r>
            <a:r>
              <a:rPr lang="en-US" sz="1800" dirty="0">
                <a:solidFill>
                  <a:schemeClr val="tx1"/>
                </a:solidFill>
              </a:rPr>
              <a:t> </a:t>
            </a:r>
            <a:r>
              <a:rPr lang="en-US" sz="1800" dirty="0" err="1">
                <a:solidFill>
                  <a:schemeClr val="tx1"/>
                </a:solidFill>
              </a:rPr>
              <a:t>dimaksud</a:t>
            </a:r>
            <a:r>
              <a:rPr lang="en-US" sz="1800" dirty="0">
                <a:solidFill>
                  <a:schemeClr val="tx1"/>
                </a:solidFill>
              </a:rPr>
              <a:t> </a:t>
            </a:r>
            <a:r>
              <a:rPr lang="en-US" sz="1800" dirty="0" err="1">
                <a:solidFill>
                  <a:schemeClr val="tx1"/>
                </a:solidFill>
              </a:rPr>
              <a:t>pada</a:t>
            </a:r>
            <a:r>
              <a:rPr lang="en-US" sz="1800" dirty="0">
                <a:solidFill>
                  <a:schemeClr val="tx1"/>
                </a:solidFill>
              </a:rPr>
              <a:t> </a:t>
            </a:r>
            <a:r>
              <a:rPr lang="en-US" sz="1800" dirty="0" err="1">
                <a:solidFill>
                  <a:schemeClr val="tx1"/>
                </a:solidFill>
              </a:rPr>
              <a:t>ayat</a:t>
            </a:r>
            <a:r>
              <a:rPr lang="en-US" sz="1800" dirty="0">
                <a:solidFill>
                  <a:schemeClr val="tx1"/>
                </a:solidFill>
              </a:rPr>
              <a:t> (1) </a:t>
            </a:r>
            <a:r>
              <a:rPr lang="en-US" sz="1800" dirty="0" err="1">
                <a:solidFill>
                  <a:schemeClr val="tx1"/>
                </a:solidFill>
              </a:rPr>
              <a:t>huruf</a:t>
            </a:r>
            <a:r>
              <a:rPr lang="en-US" sz="1800" dirty="0">
                <a:solidFill>
                  <a:schemeClr val="tx1"/>
                </a:solidFill>
              </a:rPr>
              <a:t> b </a:t>
            </a:r>
            <a:r>
              <a:rPr lang="en-US" sz="1800" dirty="0" err="1">
                <a:solidFill>
                  <a:schemeClr val="tx1"/>
                </a:solidFill>
              </a:rPr>
              <a:t>sampai</a:t>
            </a:r>
            <a:r>
              <a:rPr lang="en-US" sz="1800" dirty="0">
                <a:solidFill>
                  <a:schemeClr val="tx1"/>
                </a:solidFill>
              </a:rPr>
              <a:t> 	</a:t>
            </a:r>
            <a:r>
              <a:rPr lang="en-US" sz="1800" dirty="0" err="1">
                <a:solidFill>
                  <a:schemeClr val="tx1"/>
                </a:solidFill>
              </a:rPr>
              <a:t>dengan</a:t>
            </a:r>
            <a:r>
              <a:rPr lang="en-US" sz="1800" dirty="0">
                <a:solidFill>
                  <a:schemeClr val="tx1"/>
                </a:solidFill>
              </a:rPr>
              <a:t> </a:t>
            </a:r>
            <a:r>
              <a:rPr lang="en-US" sz="1800" dirty="0" err="1">
                <a:solidFill>
                  <a:schemeClr val="tx1"/>
                </a:solidFill>
              </a:rPr>
              <a:t>huruf</a:t>
            </a:r>
            <a:r>
              <a:rPr lang="en-US" sz="1800" dirty="0">
                <a:solidFill>
                  <a:schemeClr val="tx1"/>
                </a:solidFill>
              </a:rPr>
              <a:t> g </a:t>
            </a:r>
            <a:r>
              <a:rPr lang="en-US" sz="1800" dirty="0" err="1">
                <a:solidFill>
                  <a:schemeClr val="tx1"/>
                </a:solidFill>
              </a:rPr>
              <a:t>dapat</a:t>
            </a:r>
            <a:r>
              <a:rPr lang="en-US" sz="1800" dirty="0">
                <a:solidFill>
                  <a:schemeClr val="tx1"/>
                </a:solidFill>
              </a:rPr>
              <a:t> </a:t>
            </a:r>
            <a:r>
              <a:rPr lang="en-US" sz="1800" dirty="0" err="1">
                <a:solidFill>
                  <a:schemeClr val="tx1"/>
                </a:solidFill>
              </a:rPr>
              <a:t>diselesaikan</a:t>
            </a:r>
            <a:r>
              <a:rPr lang="en-US" sz="1800" dirty="0">
                <a:solidFill>
                  <a:schemeClr val="tx1"/>
                </a:solidFill>
              </a:rPr>
              <a:t> </a:t>
            </a:r>
            <a:r>
              <a:rPr lang="en-US" sz="1800" dirty="0" err="1">
                <a:solidFill>
                  <a:schemeClr val="tx1"/>
                </a:solidFill>
              </a:rPr>
              <a:t>secara</a:t>
            </a:r>
            <a:r>
              <a:rPr lang="en-US" sz="1800" dirty="0">
                <a:solidFill>
                  <a:schemeClr val="tx1"/>
                </a:solidFill>
              </a:rPr>
              <a:t> </a:t>
            </a:r>
            <a:r>
              <a:rPr lang="en-US" sz="1800" dirty="0" err="1">
                <a:solidFill>
                  <a:schemeClr val="tx1"/>
                </a:solidFill>
              </a:rPr>
              <a:t>musyawarah</a:t>
            </a:r>
            <a:r>
              <a:rPr lang="en-US" sz="1800" dirty="0">
                <a:solidFill>
                  <a:schemeClr val="tx1"/>
                </a:solidFill>
              </a:rPr>
              <a:t> </a:t>
            </a:r>
            <a:r>
              <a:rPr lang="en-US" sz="1800" dirty="0" err="1">
                <a:solidFill>
                  <a:schemeClr val="tx1"/>
                </a:solidFill>
              </a:rPr>
              <a:t>oleh</a:t>
            </a:r>
            <a:r>
              <a:rPr lang="en-US" sz="1800" dirty="0">
                <a:solidFill>
                  <a:schemeClr val="tx1"/>
                </a:solidFill>
              </a:rPr>
              <a:t> 	</a:t>
            </a:r>
            <a:r>
              <a:rPr lang="en-US" sz="1800" dirty="0" err="1">
                <a:solidFill>
                  <a:schemeClr val="tx1"/>
                </a:solidFill>
              </a:rPr>
              <a:t>kedua</a:t>
            </a:r>
            <a:r>
              <a:rPr lang="en-US" sz="1800" dirty="0">
                <a:solidFill>
                  <a:schemeClr val="tx1"/>
                </a:solidFill>
              </a:rPr>
              <a:t> </a:t>
            </a:r>
            <a:r>
              <a:rPr lang="en-US" sz="1800" dirty="0" err="1">
                <a:solidFill>
                  <a:schemeClr val="tx1"/>
                </a:solidFill>
              </a:rPr>
              <a:t>belah</a:t>
            </a:r>
            <a:r>
              <a:rPr lang="en-US" sz="1800" dirty="0">
                <a:solidFill>
                  <a:schemeClr val="tx1"/>
                </a:solidFill>
              </a:rPr>
              <a:t> </a:t>
            </a:r>
            <a:r>
              <a:rPr lang="en-US" sz="1800" dirty="0" err="1">
                <a:solidFill>
                  <a:schemeClr val="tx1"/>
                </a:solidFill>
              </a:rPr>
              <a:t>pihak</a:t>
            </a:r>
            <a:r>
              <a:rPr lang="en-US" sz="1800" dirty="0">
                <a:solidFill>
                  <a:schemeClr val="tx1"/>
                </a:solidFill>
              </a:rPr>
              <a:t>. </a:t>
            </a:r>
          </a:p>
        </p:txBody>
      </p:sp>
      <p:grpSp>
        <p:nvGrpSpPr>
          <p:cNvPr id="2" name="Group 14"/>
          <p:cNvGrpSpPr>
            <a:grpSpLocks/>
          </p:cNvGrpSpPr>
          <p:nvPr/>
        </p:nvGrpSpPr>
        <p:grpSpPr bwMode="auto">
          <a:xfrm>
            <a:off x="0" y="3771900"/>
            <a:ext cx="3708400" cy="1854200"/>
            <a:chOff x="-1" y="3695700"/>
            <a:chExt cx="2781301" cy="1854200"/>
          </a:xfrm>
        </p:grpSpPr>
        <p:grpSp>
          <p:nvGrpSpPr>
            <p:cNvPr id="3" name="Group 7"/>
            <p:cNvGrpSpPr>
              <a:grpSpLocks/>
            </p:cNvGrpSpPr>
            <p:nvPr/>
          </p:nvGrpSpPr>
          <p:grpSpPr bwMode="auto">
            <a:xfrm>
              <a:off x="-1" y="4248150"/>
              <a:ext cx="2359026" cy="631825"/>
              <a:chOff x="0" y="2071184"/>
              <a:chExt cx="2359026" cy="631825"/>
            </a:xfrm>
          </p:grpSpPr>
          <p:sp>
            <p:nvSpPr>
              <p:cNvPr id="9" name="Pentagon 8"/>
              <p:cNvSpPr/>
              <p:nvPr/>
            </p:nvSpPr>
            <p:spPr>
              <a:xfrm>
                <a:off x="0" y="2071184"/>
                <a:ext cx="1855789" cy="631825"/>
              </a:xfrm>
              <a:prstGeom prst="homePlate">
                <a:avLst>
                  <a:gd name="adj" fmla="val 0"/>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US" dirty="0" err="1"/>
                  <a:t>Penyelesaian</a:t>
                </a:r>
                <a:r>
                  <a:rPr lang="en-US" dirty="0"/>
                  <a:t> </a:t>
                </a:r>
                <a:r>
                  <a:rPr lang="en-US" dirty="0" err="1"/>
                  <a:t>Melaui</a:t>
                </a:r>
                <a:r>
                  <a:rPr lang="en-US" dirty="0"/>
                  <a:t> </a:t>
                </a:r>
                <a:r>
                  <a:rPr lang="en-US" dirty="0" err="1"/>
                  <a:t>Mediasi</a:t>
                </a:r>
                <a:endParaRPr lang="en-US" dirty="0"/>
              </a:p>
            </p:txBody>
          </p:sp>
          <p:sp>
            <p:nvSpPr>
              <p:cNvPr id="10" name="Pentagon 9"/>
              <p:cNvSpPr/>
              <p:nvPr/>
            </p:nvSpPr>
            <p:spPr>
              <a:xfrm>
                <a:off x="1855789" y="2071184"/>
                <a:ext cx="503237" cy="631825"/>
              </a:xfrm>
              <a:prstGeom prst="homePlate">
                <a:avLst>
                  <a:gd name="adj" fmla="val 0"/>
                </a:avLst>
              </a:prstGeom>
              <a:solidFill>
                <a:srgbClr val="000714"/>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dirty="0">
                    <a:solidFill>
                      <a:srgbClr val="FFFFFF"/>
                    </a:solidFill>
                    <a:latin typeface="Zapf Dingbats" charset="2"/>
                    <a:ea typeface="MS PGothic" pitchFamily="34" charset="-128"/>
                    <a:sym typeface="Zapf Dingbats" charset="2"/>
                  </a:rPr>
                  <a:t>✔</a:t>
                </a:r>
                <a:endParaRPr lang="en-US" sz="2800" dirty="0">
                  <a:solidFill>
                    <a:srgbClr val="FFFFFF"/>
                  </a:solidFill>
                  <a:ea typeface="MS PGothic" pitchFamily="34" charset="-128"/>
                </a:endParaRPr>
              </a:p>
            </p:txBody>
          </p:sp>
        </p:grpSp>
        <p:sp>
          <p:nvSpPr>
            <p:cNvPr id="13" name="Left Brace 12"/>
            <p:cNvSpPr/>
            <p:nvPr/>
          </p:nvSpPr>
          <p:spPr>
            <a:xfrm>
              <a:off x="2359025" y="3695700"/>
              <a:ext cx="422275" cy="1854200"/>
            </a:xfrm>
            <a:prstGeom prst="leftBrace">
              <a:avLst>
                <a:gd name="adj1" fmla="val 0"/>
                <a:gd name="adj2" fmla="val 50000"/>
              </a:avLst>
            </a:prstGeom>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4" name="Group 13"/>
          <p:cNvGrpSpPr>
            <a:grpSpLocks/>
          </p:cNvGrpSpPr>
          <p:nvPr/>
        </p:nvGrpSpPr>
        <p:grpSpPr bwMode="auto">
          <a:xfrm>
            <a:off x="0" y="2971800"/>
            <a:ext cx="3708400" cy="666751"/>
            <a:chOff x="0" y="2968979"/>
            <a:chExt cx="2781300" cy="631952"/>
          </a:xfrm>
        </p:grpSpPr>
        <p:cxnSp>
          <p:nvCxnSpPr>
            <p:cNvPr id="12" name="Straight Connector 11"/>
            <p:cNvCxnSpPr/>
            <p:nvPr/>
          </p:nvCxnSpPr>
          <p:spPr>
            <a:xfrm>
              <a:off x="2308225" y="3259550"/>
              <a:ext cx="473075" cy="4763"/>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5" name="Group 4"/>
            <p:cNvGrpSpPr>
              <a:grpSpLocks/>
            </p:cNvGrpSpPr>
            <p:nvPr/>
          </p:nvGrpSpPr>
          <p:grpSpPr bwMode="auto">
            <a:xfrm>
              <a:off x="0" y="2968979"/>
              <a:ext cx="2358625" cy="631952"/>
              <a:chOff x="0" y="2070861"/>
              <a:chExt cx="2358625" cy="631952"/>
            </a:xfrm>
          </p:grpSpPr>
          <p:sp>
            <p:nvSpPr>
              <p:cNvPr id="6" name="Pentagon 5"/>
              <p:cNvSpPr/>
              <p:nvPr/>
            </p:nvSpPr>
            <p:spPr>
              <a:xfrm>
                <a:off x="0" y="2070861"/>
                <a:ext cx="1855788" cy="631952"/>
              </a:xfrm>
              <a:prstGeom prst="homePlate">
                <a:avLst>
                  <a:gd name="adj" fmla="val 0"/>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US" dirty="0" err="1"/>
                  <a:t>Penyelesaian</a:t>
                </a:r>
                <a:r>
                  <a:rPr lang="en-US" dirty="0"/>
                  <a:t> </a:t>
                </a:r>
                <a:r>
                  <a:rPr lang="en-US" dirty="0" err="1"/>
                  <a:t>Melalui</a:t>
                </a:r>
                <a:r>
                  <a:rPr lang="en-US" dirty="0"/>
                  <a:t> </a:t>
                </a:r>
                <a:r>
                  <a:rPr lang="en-US" dirty="0" err="1"/>
                  <a:t>Ajudikasi</a:t>
                </a:r>
                <a:endParaRPr lang="en-US" dirty="0"/>
              </a:p>
            </p:txBody>
          </p:sp>
          <p:sp>
            <p:nvSpPr>
              <p:cNvPr id="7" name="Pentagon 6"/>
              <p:cNvSpPr/>
              <p:nvPr/>
            </p:nvSpPr>
            <p:spPr>
              <a:xfrm>
                <a:off x="1855788" y="2070861"/>
                <a:ext cx="503237" cy="631952"/>
              </a:xfrm>
              <a:prstGeom prst="homePlate">
                <a:avLst>
                  <a:gd name="adj" fmla="val 0"/>
                </a:avLst>
              </a:prstGeom>
              <a:solidFill>
                <a:srgbClr val="000714"/>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dirty="0">
                    <a:solidFill>
                      <a:srgbClr val="FFFFFF"/>
                    </a:solidFill>
                    <a:latin typeface="Zapf Dingbats" charset="2"/>
                    <a:ea typeface="MS PGothic" pitchFamily="34" charset="-128"/>
                    <a:sym typeface="Zapf Dingbats" charset="2"/>
                  </a:rPr>
                  <a:t>✔</a:t>
                </a:r>
                <a:endParaRPr lang="en-US" sz="2800" dirty="0">
                  <a:solidFill>
                    <a:srgbClr val="FFFFFF"/>
                  </a:solidFill>
                  <a:latin typeface="Wingdings" pitchFamily="2" charset="2"/>
                  <a:ea typeface="MS PGothic" pitchFamily="34" charset="-128"/>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937549" y="1353482"/>
            <a:ext cx="2686185" cy="5267237"/>
          </a:xfrm>
          <a:prstGeom prst="rect">
            <a:avLst/>
          </a:prstGeom>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US"/>
          </a:p>
        </p:txBody>
      </p:sp>
      <p:sp>
        <p:nvSpPr>
          <p:cNvPr id="6" name="Rectangle 5"/>
          <p:cNvSpPr/>
          <p:nvPr/>
        </p:nvSpPr>
        <p:spPr>
          <a:xfrm>
            <a:off x="3591985" y="1285876"/>
            <a:ext cx="8028516" cy="5357813"/>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grpSp>
        <p:nvGrpSpPr>
          <p:cNvPr id="2" name="Group 20"/>
          <p:cNvGrpSpPr>
            <a:grpSpLocks/>
          </p:cNvGrpSpPr>
          <p:nvPr/>
        </p:nvGrpSpPr>
        <p:grpSpPr bwMode="auto">
          <a:xfrm>
            <a:off x="1079501" y="1730375"/>
            <a:ext cx="2417234" cy="3627438"/>
            <a:chOff x="923148" y="1284297"/>
            <a:chExt cx="2121844" cy="3795169"/>
          </a:xfrm>
        </p:grpSpPr>
        <p:sp>
          <p:nvSpPr>
            <p:cNvPr id="12" name="Rounded Rectangle 11"/>
            <p:cNvSpPr/>
            <p:nvPr/>
          </p:nvSpPr>
          <p:spPr>
            <a:xfrm>
              <a:off x="923148" y="1284297"/>
              <a:ext cx="2121844" cy="3795169"/>
            </a:xfrm>
            <a:prstGeom prst="roundRect">
              <a:avLst>
                <a:gd name="adj" fmla="val 7823"/>
              </a:avLst>
            </a:prstGeom>
            <a:solidFill>
              <a:srgbClr val="D9D9D9"/>
            </a:solidFill>
            <a:ln>
              <a:solidFill>
                <a:srgbClr val="1F497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p>
          </p:txBody>
        </p:sp>
        <p:sp>
          <p:nvSpPr>
            <p:cNvPr id="28718" name="TextBox 12"/>
            <p:cNvSpPr txBox="1">
              <a:spLocks noChangeArrowheads="1"/>
            </p:cNvSpPr>
            <p:nvPr/>
          </p:nvSpPr>
          <p:spPr bwMode="auto">
            <a:xfrm>
              <a:off x="1327672" y="1356451"/>
              <a:ext cx="1688458" cy="1990009"/>
            </a:xfrm>
            <a:prstGeom prst="rect">
              <a:avLst/>
            </a:prstGeom>
            <a:noFill/>
            <a:ln w="9525">
              <a:noFill/>
              <a:miter lim="800000"/>
              <a:headEnd/>
              <a:tailEnd/>
            </a:ln>
          </p:spPr>
          <p:txBody>
            <a:bodyPr>
              <a:spAutoFit/>
            </a:bodyPr>
            <a:lstStyle/>
            <a:p>
              <a:pPr marL="173038" indent="-173038">
                <a:lnSpc>
                  <a:spcPct val="120000"/>
                </a:lnSpc>
                <a:buFont typeface="Courier New" pitchFamily="49" charset="0"/>
                <a:buChar char="o"/>
              </a:pPr>
              <a:r>
                <a:rPr lang="en-US" sz="1400"/>
                <a:t>Menerima permohonan</a:t>
              </a:r>
            </a:p>
            <a:p>
              <a:pPr marL="173038" indent="-173038">
                <a:lnSpc>
                  <a:spcPct val="120000"/>
                </a:lnSpc>
                <a:buFont typeface="Courier New" pitchFamily="49" charset="0"/>
                <a:buChar char="o"/>
              </a:pPr>
              <a:r>
                <a:rPr lang="en-US" sz="1400"/>
                <a:t>Memeriksa kelengkapan administratif</a:t>
              </a:r>
            </a:p>
            <a:p>
              <a:pPr marL="173038" indent="-173038">
                <a:lnSpc>
                  <a:spcPct val="120000"/>
                </a:lnSpc>
                <a:buFont typeface="Courier New" pitchFamily="49" charset="0"/>
                <a:buChar char="o"/>
              </a:pPr>
              <a:r>
                <a:rPr lang="en-US" sz="1400"/>
                <a:t>Melakukan registrasi</a:t>
              </a:r>
            </a:p>
          </p:txBody>
        </p:sp>
        <p:sp>
          <p:nvSpPr>
            <p:cNvPr id="28719" name="TextBox 13"/>
            <p:cNvSpPr txBox="1">
              <a:spLocks noChangeArrowheads="1"/>
            </p:cNvSpPr>
            <p:nvPr/>
          </p:nvSpPr>
          <p:spPr bwMode="auto">
            <a:xfrm rot="16200000">
              <a:off x="262828" y="2975999"/>
              <a:ext cx="1690878" cy="297182"/>
            </a:xfrm>
            <a:prstGeom prst="rect">
              <a:avLst/>
            </a:prstGeom>
            <a:noFill/>
            <a:ln w="9525">
              <a:noFill/>
              <a:miter lim="800000"/>
              <a:headEnd/>
              <a:tailEnd/>
            </a:ln>
          </p:spPr>
          <p:txBody>
            <a:bodyPr wrap="none">
              <a:spAutoFit/>
            </a:bodyPr>
            <a:lstStyle/>
            <a:p>
              <a:pPr algn="r"/>
              <a:r>
                <a:rPr lang="en-US" sz="1600" b="1"/>
                <a:t>PENDAFTARAN</a:t>
              </a:r>
            </a:p>
          </p:txBody>
        </p:sp>
        <p:sp>
          <p:nvSpPr>
            <p:cNvPr id="28720" name="TextBox 14"/>
            <p:cNvSpPr txBox="1">
              <a:spLocks noChangeArrowheads="1"/>
            </p:cNvSpPr>
            <p:nvPr/>
          </p:nvSpPr>
          <p:spPr bwMode="auto">
            <a:xfrm>
              <a:off x="1532580" y="4265135"/>
              <a:ext cx="1202101" cy="483012"/>
            </a:xfrm>
            <a:prstGeom prst="rect">
              <a:avLst/>
            </a:prstGeom>
            <a:noFill/>
            <a:ln w="9525">
              <a:solidFill>
                <a:schemeClr val="tx1"/>
              </a:solidFill>
              <a:miter lim="800000"/>
              <a:headEnd/>
              <a:tailEnd/>
            </a:ln>
          </p:spPr>
          <p:txBody>
            <a:bodyPr>
              <a:spAutoFit/>
            </a:bodyPr>
            <a:lstStyle/>
            <a:p>
              <a:pPr algn="ctr"/>
              <a:r>
                <a:rPr lang="en-US" sz="1200"/>
                <a:t>REGISTER</a:t>
              </a:r>
            </a:p>
            <a:p>
              <a:pPr algn="ctr"/>
              <a:r>
                <a:rPr lang="en-US" sz="1200"/>
                <a:t>SENGKETA</a:t>
              </a:r>
            </a:p>
          </p:txBody>
        </p:sp>
        <p:cxnSp>
          <p:nvCxnSpPr>
            <p:cNvPr id="20" name="Straight Connector 19"/>
            <p:cNvCxnSpPr/>
            <p:nvPr/>
          </p:nvCxnSpPr>
          <p:spPr>
            <a:xfrm flipH="1">
              <a:off x="1292892" y="1284297"/>
              <a:ext cx="35302" cy="379516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grpSp>
      <p:grpSp>
        <p:nvGrpSpPr>
          <p:cNvPr id="3" name="Group 2"/>
          <p:cNvGrpSpPr>
            <a:grpSpLocks/>
          </p:cNvGrpSpPr>
          <p:nvPr/>
        </p:nvGrpSpPr>
        <p:grpSpPr bwMode="auto">
          <a:xfrm>
            <a:off x="3270251" y="1746250"/>
            <a:ext cx="2827867" cy="3627438"/>
            <a:chOff x="2420815" y="1908301"/>
            <a:chExt cx="2121065" cy="3626736"/>
          </a:xfrm>
        </p:grpSpPr>
        <p:grpSp>
          <p:nvGrpSpPr>
            <p:cNvPr id="4" name="Group 21"/>
            <p:cNvGrpSpPr>
              <a:grpSpLocks/>
            </p:cNvGrpSpPr>
            <p:nvPr/>
          </p:nvGrpSpPr>
          <p:grpSpPr bwMode="auto">
            <a:xfrm>
              <a:off x="2728814" y="1908301"/>
              <a:ext cx="1813066" cy="3626736"/>
              <a:chOff x="922716" y="1284297"/>
              <a:chExt cx="2122276" cy="3795169"/>
            </a:xfrm>
          </p:grpSpPr>
          <p:sp>
            <p:nvSpPr>
              <p:cNvPr id="23" name="Rounded Rectangle 22"/>
              <p:cNvSpPr/>
              <p:nvPr/>
            </p:nvSpPr>
            <p:spPr>
              <a:xfrm>
                <a:off x="922716" y="1284297"/>
                <a:ext cx="2122276" cy="3795169"/>
              </a:xfrm>
              <a:prstGeom prst="roundRect">
                <a:avLst>
                  <a:gd name="adj" fmla="val 7823"/>
                </a:avLst>
              </a:prstGeom>
              <a:solidFill>
                <a:srgbClr val="D9D9D9"/>
              </a:solidFill>
              <a:ln>
                <a:solidFill>
                  <a:srgbClr val="1F497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p>
            </p:txBody>
          </p:sp>
          <p:sp>
            <p:nvSpPr>
              <p:cNvPr id="24615" name="TextBox 23"/>
              <p:cNvSpPr txBox="1">
                <a:spLocks noChangeArrowheads="1"/>
              </p:cNvSpPr>
              <p:nvPr/>
            </p:nvSpPr>
            <p:spPr bwMode="auto">
              <a:xfrm>
                <a:off x="1327844" y="1355716"/>
                <a:ext cx="1687414" cy="2183214"/>
              </a:xfrm>
              <a:prstGeom prst="rect">
                <a:avLst/>
              </a:prstGeom>
              <a:noFill/>
              <a:ln>
                <a:noFill/>
              </a:ln>
            </p:spPr>
            <p:txBody>
              <a:bodyPr>
                <a:spAutoFit/>
              </a:bodyPr>
              <a:lstStyle>
                <a:lvl1pPr marL="173038" indent="-173038"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120000"/>
                  </a:lnSpc>
                  <a:buFont typeface="Courier New"/>
                  <a:buChar char="o"/>
                  <a:defRPr/>
                </a:pPr>
                <a:r>
                  <a:rPr lang="en-US" sz="1200" dirty="0" err="1"/>
                  <a:t>Memeriksa</a:t>
                </a:r>
                <a:r>
                  <a:rPr lang="en-US" sz="1200" dirty="0"/>
                  <a:t>: </a:t>
                </a:r>
              </a:p>
              <a:p>
                <a:pPr marL="360363" eaLnBrk="1" hangingPunct="1">
                  <a:lnSpc>
                    <a:spcPct val="120000"/>
                  </a:lnSpc>
                  <a:buFont typeface="Arial" charset="0"/>
                  <a:buChar char="•"/>
                  <a:defRPr/>
                </a:pPr>
                <a:r>
                  <a:rPr lang="en-US" sz="1200" dirty="0"/>
                  <a:t>legal standing</a:t>
                </a:r>
              </a:p>
              <a:p>
                <a:pPr marL="360363" eaLnBrk="1" hangingPunct="1">
                  <a:lnSpc>
                    <a:spcPct val="120000"/>
                  </a:lnSpc>
                  <a:buFont typeface="Arial" charset="0"/>
                  <a:buChar char="•"/>
                  <a:defRPr/>
                </a:pPr>
                <a:r>
                  <a:rPr lang="en-US" sz="1200" dirty="0" err="1"/>
                  <a:t>Kompetensi</a:t>
                </a:r>
                <a:r>
                  <a:rPr lang="en-US" sz="1200" dirty="0"/>
                  <a:t> </a:t>
                </a:r>
                <a:r>
                  <a:rPr lang="en-US" sz="1200" dirty="0" err="1"/>
                  <a:t>absolut</a:t>
                </a:r>
                <a:r>
                  <a:rPr lang="en-US" sz="1200" dirty="0"/>
                  <a:t> </a:t>
                </a:r>
                <a:r>
                  <a:rPr lang="en-US" sz="1200" dirty="0" err="1"/>
                  <a:t>dan</a:t>
                </a:r>
                <a:r>
                  <a:rPr lang="en-US" sz="1200" dirty="0"/>
                  <a:t> </a:t>
                </a:r>
                <a:r>
                  <a:rPr lang="en-US" sz="1200" dirty="0" err="1"/>
                  <a:t>relatif</a:t>
                </a:r>
                <a:endParaRPr lang="en-US" sz="1200" dirty="0"/>
              </a:p>
              <a:p>
                <a:pPr marL="360363" eaLnBrk="1" hangingPunct="1">
                  <a:lnSpc>
                    <a:spcPct val="120000"/>
                  </a:lnSpc>
                  <a:buFont typeface="Arial" charset="0"/>
                  <a:buChar char="•"/>
                  <a:defRPr/>
                </a:pPr>
                <a:r>
                  <a:rPr lang="en-US" sz="1200" dirty="0" err="1"/>
                  <a:t>jangka</a:t>
                </a:r>
                <a:r>
                  <a:rPr lang="en-US" sz="1200" dirty="0"/>
                  <a:t> </a:t>
                </a:r>
                <a:r>
                  <a:rPr lang="en-US" sz="1200" dirty="0" err="1"/>
                  <a:t>waktu</a:t>
                </a:r>
                <a:endParaRPr lang="en-US" sz="1200" dirty="0"/>
              </a:p>
              <a:p>
                <a:pPr eaLnBrk="1" hangingPunct="1">
                  <a:lnSpc>
                    <a:spcPct val="120000"/>
                  </a:lnSpc>
                  <a:buFont typeface="Courier New"/>
                  <a:buChar char="o"/>
                  <a:defRPr/>
                </a:pPr>
                <a:r>
                  <a:rPr lang="en-US" sz="1200" dirty="0" err="1"/>
                  <a:t>Klarifikasi</a:t>
                </a:r>
                <a:r>
                  <a:rPr lang="en-US" sz="1200" dirty="0"/>
                  <a:t> </a:t>
                </a:r>
                <a:r>
                  <a:rPr lang="en-US" sz="1200" dirty="0" err="1"/>
                  <a:t>para</a:t>
                </a:r>
                <a:r>
                  <a:rPr lang="en-US" sz="1200" dirty="0"/>
                  <a:t> </a:t>
                </a:r>
                <a:r>
                  <a:rPr lang="en-US" sz="1200" dirty="0" err="1"/>
                  <a:t>pihak</a:t>
                </a:r>
                <a:endParaRPr lang="en-US" sz="1200" dirty="0"/>
              </a:p>
              <a:p>
                <a:pPr eaLnBrk="1" hangingPunct="1">
                  <a:lnSpc>
                    <a:spcPct val="120000"/>
                  </a:lnSpc>
                  <a:buFont typeface="Courier New"/>
                  <a:buChar char="o"/>
                  <a:defRPr/>
                </a:pPr>
                <a:r>
                  <a:rPr lang="en-US" sz="1200" dirty="0" err="1"/>
                  <a:t>Memutus</a:t>
                </a:r>
                <a:r>
                  <a:rPr lang="en-US" sz="1200" dirty="0"/>
                  <a:t>, </a:t>
                </a:r>
                <a:r>
                  <a:rPr lang="en-US" sz="1200" dirty="0" err="1"/>
                  <a:t>Menunda</a:t>
                </a:r>
                <a:r>
                  <a:rPr lang="en-US" sz="1200" dirty="0"/>
                  <a:t> </a:t>
                </a:r>
                <a:r>
                  <a:rPr lang="en-US" sz="1200" dirty="0" err="1"/>
                  <a:t>atau</a:t>
                </a:r>
                <a:r>
                  <a:rPr lang="en-US" sz="1200" dirty="0"/>
                  <a:t> </a:t>
                </a:r>
                <a:r>
                  <a:rPr lang="en-US" sz="1200" dirty="0" err="1"/>
                  <a:t>Melanjutkan</a:t>
                </a:r>
                <a:endParaRPr lang="en-US" sz="1200" dirty="0"/>
              </a:p>
              <a:p>
                <a:pPr eaLnBrk="1" hangingPunct="1">
                  <a:lnSpc>
                    <a:spcPct val="120000"/>
                  </a:lnSpc>
                  <a:buFont typeface="Arial" charset="0"/>
                  <a:buChar char="•"/>
                  <a:defRPr/>
                </a:pPr>
                <a:endParaRPr lang="en-US" sz="1200" dirty="0"/>
              </a:p>
            </p:txBody>
          </p:sp>
          <p:sp>
            <p:nvSpPr>
              <p:cNvPr id="28715" name="TextBox 24"/>
              <p:cNvSpPr txBox="1">
                <a:spLocks noChangeArrowheads="1"/>
              </p:cNvSpPr>
              <p:nvPr/>
            </p:nvSpPr>
            <p:spPr bwMode="auto">
              <a:xfrm rot="16200000">
                <a:off x="-399628" y="2892416"/>
                <a:ext cx="3015806" cy="297243"/>
              </a:xfrm>
              <a:prstGeom prst="rect">
                <a:avLst/>
              </a:prstGeom>
              <a:noFill/>
              <a:ln w="9525">
                <a:noFill/>
                <a:miter lim="800000"/>
                <a:headEnd/>
                <a:tailEnd/>
              </a:ln>
            </p:spPr>
            <p:txBody>
              <a:bodyPr wrap="none">
                <a:spAutoFit/>
              </a:bodyPr>
              <a:lstStyle/>
              <a:p>
                <a:pPr algn="r"/>
                <a:r>
                  <a:rPr lang="en-US" sz="1600" b="1"/>
                  <a:t>SIDANG MK-1: Administratif</a:t>
                </a:r>
              </a:p>
            </p:txBody>
          </p:sp>
          <p:cxnSp>
            <p:nvCxnSpPr>
              <p:cNvPr id="27" name="Straight Connector 26"/>
              <p:cNvCxnSpPr/>
              <p:nvPr/>
            </p:nvCxnSpPr>
            <p:spPr>
              <a:xfrm flipH="1">
                <a:off x="1292534" y="1284297"/>
                <a:ext cx="35310" cy="379516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grpSp>
        <p:sp>
          <p:nvSpPr>
            <p:cNvPr id="42" name="Isosceles Triangle 41"/>
            <p:cNvSpPr/>
            <p:nvPr/>
          </p:nvSpPr>
          <p:spPr>
            <a:xfrm rot="5400000">
              <a:off x="2348643" y="4799327"/>
              <a:ext cx="477746" cy="333401"/>
            </a:xfrm>
            <a:prstGeom prst="triangl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5" name="Group 3"/>
          <p:cNvGrpSpPr>
            <a:grpSpLocks/>
          </p:cNvGrpSpPr>
          <p:nvPr/>
        </p:nvGrpSpPr>
        <p:grpSpPr bwMode="auto">
          <a:xfrm>
            <a:off x="6036734" y="1746250"/>
            <a:ext cx="2631017" cy="3627438"/>
            <a:chOff x="4496646" y="1908301"/>
            <a:chExt cx="1972681" cy="3626736"/>
          </a:xfrm>
        </p:grpSpPr>
        <p:grpSp>
          <p:nvGrpSpPr>
            <p:cNvPr id="7" name="Group 27"/>
            <p:cNvGrpSpPr>
              <a:grpSpLocks/>
            </p:cNvGrpSpPr>
            <p:nvPr/>
          </p:nvGrpSpPr>
          <p:grpSpPr bwMode="auto">
            <a:xfrm>
              <a:off x="4656937" y="1908301"/>
              <a:ext cx="1812390" cy="3626736"/>
              <a:chOff x="923508" y="1284297"/>
              <a:chExt cx="2121484" cy="3795169"/>
            </a:xfrm>
          </p:grpSpPr>
          <p:sp>
            <p:nvSpPr>
              <p:cNvPr id="29" name="Rounded Rectangle 28"/>
              <p:cNvSpPr/>
              <p:nvPr/>
            </p:nvSpPr>
            <p:spPr>
              <a:xfrm>
                <a:off x="923508" y="1284297"/>
                <a:ext cx="2121484" cy="3795169"/>
              </a:xfrm>
              <a:prstGeom prst="roundRect">
                <a:avLst>
                  <a:gd name="adj" fmla="val 7823"/>
                </a:avLst>
              </a:prstGeom>
              <a:solidFill>
                <a:srgbClr val="D9D9D9"/>
              </a:solidFill>
              <a:ln>
                <a:solidFill>
                  <a:srgbClr val="1F497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p>
            </p:txBody>
          </p:sp>
          <p:sp>
            <p:nvSpPr>
              <p:cNvPr id="24609" name="TextBox 29"/>
              <p:cNvSpPr txBox="1">
                <a:spLocks noChangeArrowheads="1"/>
              </p:cNvSpPr>
              <p:nvPr/>
            </p:nvSpPr>
            <p:spPr bwMode="auto">
              <a:xfrm>
                <a:off x="1328485" y="1355716"/>
                <a:ext cx="1686784" cy="1989764"/>
              </a:xfrm>
              <a:prstGeom prst="rect">
                <a:avLst/>
              </a:prstGeom>
              <a:noFill/>
              <a:ln>
                <a:noFill/>
              </a:ln>
            </p:spPr>
            <p:txBody>
              <a:bodyPr>
                <a:spAutoFit/>
              </a:bodyPr>
              <a:lstStyle>
                <a:lvl1pPr marL="173038" indent="-173038"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120000"/>
                  </a:lnSpc>
                  <a:buFont typeface="Courier New"/>
                  <a:buChar char="o"/>
                  <a:defRPr/>
                </a:pPr>
                <a:r>
                  <a:rPr lang="en-US" sz="1400" dirty="0" err="1"/>
                  <a:t>Menentukan</a:t>
                </a:r>
                <a:r>
                  <a:rPr lang="en-US" sz="1400" dirty="0"/>
                  <a:t>:</a:t>
                </a:r>
              </a:p>
              <a:p>
                <a:pPr marL="274638" indent="-115888" eaLnBrk="1" hangingPunct="1">
                  <a:lnSpc>
                    <a:spcPct val="120000"/>
                  </a:lnSpc>
                  <a:buFont typeface="Arial"/>
                  <a:buChar char="•"/>
                  <a:defRPr/>
                </a:pPr>
                <a:r>
                  <a:rPr lang="en-US" sz="1400" dirty="0" err="1"/>
                  <a:t>metode</a:t>
                </a:r>
                <a:r>
                  <a:rPr lang="en-US" sz="1400" dirty="0"/>
                  <a:t>,</a:t>
                </a:r>
              </a:p>
              <a:p>
                <a:pPr marL="274638" indent="-115888" eaLnBrk="1" hangingPunct="1">
                  <a:lnSpc>
                    <a:spcPct val="120000"/>
                  </a:lnSpc>
                  <a:buFont typeface="Arial"/>
                  <a:buChar char="•"/>
                  <a:defRPr/>
                </a:pPr>
                <a:r>
                  <a:rPr lang="en-US" sz="1400" dirty="0"/>
                  <a:t>agenda,</a:t>
                </a:r>
              </a:p>
              <a:p>
                <a:pPr marL="274638" indent="-115888" eaLnBrk="1" hangingPunct="1">
                  <a:lnSpc>
                    <a:spcPct val="120000"/>
                  </a:lnSpc>
                  <a:buFont typeface="Arial"/>
                  <a:buChar char="•"/>
                  <a:defRPr/>
                </a:pPr>
                <a:r>
                  <a:rPr lang="en-US" sz="1400" dirty="0" err="1"/>
                  <a:t>tempat</a:t>
                </a:r>
                <a:r>
                  <a:rPr lang="en-US" sz="1400" dirty="0"/>
                  <a:t> </a:t>
                </a:r>
              </a:p>
              <a:p>
                <a:pPr marL="274638" indent="-115888" eaLnBrk="1" hangingPunct="1">
                  <a:lnSpc>
                    <a:spcPct val="120000"/>
                  </a:lnSpc>
                  <a:buFont typeface="Arial"/>
                  <a:buChar char="•"/>
                  <a:defRPr/>
                </a:pPr>
                <a:r>
                  <a:rPr lang="en-US" sz="1400" dirty="0" err="1"/>
                  <a:t>waktu</a:t>
                </a:r>
                <a:endParaRPr lang="en-US" sz="1400" dirty="0"/>
              </a:p>
              <a:p>
                <a:pPr eaLnBrk="1" hangingPunct="1">
                  <a:lnSpc>
                    <a:spcPct val="120000"/>
                  </a:lnSpc>
                  <a:buFont typeface="Courier New"/>
                  <a:buChar char="o"/>
                  <a:defRPr/>
                </a:pPr>
                <a:r>
                  <a:rPr lang="en-US" sz="1400" dirty="0" err="1"/>
                  <a:t>Memfasilitasi</a:t>
                </a:r>
                <a:r>
                  <a:rPr lang="en-US" sz="1400" dirty="0"/>
                  <a:t> </a:t>
                </a:r>
                <a:r>
                  <a:rPr lang="en-US" sz="1400" dirty="0" err="1"/>
                  <a:t>perundingan</a:t>
                </a:r>
                <a:endParaRPr lang="en-US" sz="1400" dirty="0"/>
              </a:p>
            </p:txBody>
          </p:sp>
          <p:sp>
            <p:nvSpPr>
              <p:cNvPr id="28709" name="TextBox 30"/>
              <p:cNvSpPr txBox="1">
                <a:spLocks noChangeArrowheads="1"/>
              </p:cNvSpPr>
              <p:nvPr/>
            </p:nvSpPr>
            <p:spPr bwMode="auto">
              <a:xfrm rot="16200000">
                <a:off x="608613" y="2749208"/>
                <a:ext cx="1041830" cy="297132"/>
              </a:xfrm>
              <a:prstGeom prst="rect">
                <a:avLst/>
              </a:prstGeom>
              <a:noFill/>
              <a:ln w="9525">
                <a:noFill/>
                <a:miter lim="800000"/>
                <a:headEnd/>
                <a:tailEnd/>
              </a:ln>
            </p:spPr>
            <p:txBody>
              <a:bodyPr wrap="none">
                <a:spAutoFit/>
              </a:bodyPr>
              <a:lstStyle/>
              <a:p>
                <a:pPr algn="r"/>
                <a:r>
                  <a:rPr lang="en-US" sz="1600" b="1"/>
                  <a:t>MEDIASI</a:t>
                </a:r>
              </a:p>
            </p:txBody>
          </p:sp>
          <p:cxnSp>
            <p:nvCxnSpPr>
              <p:cNvPr id="32" name="Straight Connector 31"/>
              <p:cNvCxnSpPr/>
              <p:nvPr/>
            </p:nvCxnSpPr>
            <p:spPr>
              <a:xfrm flipH="1">
                <a:off x="1293188" y="1284297"/>
                <a:ext cx="35297" cy="379516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grpSp>
        <p:sp>
          <p:nvSpPr>
            <p:cNvPr id="43" name="Isosceles Triangle 42"/>
            <p:cNvSpPr/>
            <p:nvPr/>
          </p:nvSpPr>
          <p:spPr>
            <a:xfrm rot="5400000">
              <a:off x="4425206" y="4814467"/>
              <a:ext cx="476158" cy="333277"/>
            </a:xfrm>
            <a:prstGeom prst="triangl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8" name="Group 7"/>
          <p:cNvGrpSpPr>
            <a:grpSpLocks/>
          </p:cNvGrpSpPr>
          <p:nvPr/>
        </p:nvGrpSpPr>
        <p:grpSpPr bwMode="auto">
          <a:xfrm>
            <a:off x="5141384" y="1746250"/>
            <a:ext cx="6110816" cy="4446573"/>
            <a:chOff x="3824280" y="1908296"/>
            <a:chExt cx="4583124" cy="4445460"/>
          </a:xfrm>
        </p:grpSpPr>
        <p:grpSp>
          <p:nvGrpSpPr>
            <p:cNvPr id="9" name="Group 4"/>
            <p:cNvGrpSpPr>
              <a:grpSpLocks/>
            </p:cNvGrpSpPr>
            <p:nvPr/>
          </p:nvGrpSpPr>
          <p:grpSpPr bwMode="auto">
            <a:xfrm>
              <a:off x="6427787" y="1908296"/>
              <a:ext cx="1979617" cy="3626530"/>
              <a:chOff x="6427787" y="1908296"/>
              <a:chExt cx="1979617" cy="3626530"/>
            </a:xfrm>
          </p:grpSpPr>
          <p:grpSp>
            <p:nvGrpSpPr>
              <p:cNvPr id="10" name="Group 32"/>
              <p:cNvGrpSpPr>
                <a:grpSpLocks/>
              </p:cNvGrpSpPr>
              <p:nvPr/>
            </p:nvGrpSpPr>
            <p:grpSpPr bwMode="auto">
              <a:xfrm>
                <a:off x="6594474" y="1908296"/>
                <a:ext cx="1812930" cy="3626530"/>
                <a:chOff x="922876" y="1284297"/>
                <a:chExt cx="2122116" cy="3794952"/>
              </a:xfrm>
            </p:grpSpPr>
            <p:sp>
              <p:nvSpPr>
                <p:cNvPr id="34" name="Rounded Rectangle 33"/>
                <p:cNvSpPr/>
                <p:nvPr/>
              </p:nvSpPr>
              <p:spPr>
                <a:xfrm>
                  <a:off x="922876" y="1284297"/>
                  <a:ext cx="2122116" cy="3794952"/>
                </a:xfrm>
                <a:prstGeom prst="roundRect">
                  <a:avLst>
                    <a:gd name="adj" fmla="val 7823"/>
                  </a:avLst>
                </a:prstGeom>
                <a:solidFill>
                  <a:srgbClr val="D9D9D9"/>
                </a:solidFill>
                <a:ln>
                  <a:solidFill>
                    <a:srgbClr val="1F497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p>
              </p:txBody>
            </p:sp>
            <p:sp>
              <p:nvSpPr>
                <p:cNvPr id="28702" name="TextBox 34"/>
                <p:cNvSpPr txBox="1">
                  <a:spLocks noChangeArrowheads="1"/>
                </p:cNvSpPr>
                <p:nvPr/>
              </p:nvSpPr>
              <p:spPr bwMode="auto">
                <a:xfrm>
                  <a:off x="1327671" y="1356450"/>
                  <a:ext cx="1688458" cy="1989945"/>
                </a:xfrm>
                <a:prstGeom prst="rect">
                  <a:avLst/>
                </a:prstGeom>
                <a:noFill/>
                <a:ln w="9525">
                  <a:noFill/>
                  <a:miter lim="800000"/>
                  <a:headEnd/>
                  <a:tailEnd/>
                </a:ln>
              </p:spPr>
              <p:txBody>
                <a:bodyPr>
                  <a:spAutoFit/>
                </a:bodyPr>
                <a:lstStyle/>
                <a:p>
                  <a:pPr marL="173038" indent="-173038">
                    <a:lnSpc>
                      <a:spcPct val="120000"/>
                    </a:lnSpc>
                    <a:buFont typeface="Courier New" pitchFamily="49" charset="0"/>
                    <a:buChar char="o"/>
                  </a:pPr>
                  <a:r>
                    <a:rPr lang="en-US" sz="1400"/>
                    <a:t>Melakukan pemeriksaan</a:t>
                  </a:r>
                </a:p>
                <a:p>
                  <a:pPr marL="173038" indent="-173038">
                    <a:lnSpc>
                      <a:spcPct val="120000"/>
                    </a:lnSpc>
                    <a:buFont typeface="Courier New" pitchFamily="49" charset="0"/>
                    <a:buChar char="o"/>
                  </a:pPr>
                  <a:r>
                    <a:rPr lang="en-US" sz="1400"/>
                    <a:t>Melakukan pembuktian</a:t>
                  </a:r>
                </a:p>
                <a:p>
                  <a:pPr marL="173038" indent="-173038">
                    <a:lnSpc>
                      <a:spcPct val="120000"/>
                    </a:lnSpc>
                    <a:buFont typeface="Courier New" pitchFamily="49" charset="0"/>
                    <a:buChar char="o"/>
                  </a:pPr>
                  <a:r>
                    <a:rPr lang="en-US" sz="1400"/>
                    <a:t>Memutus sengketa informasi</a:t>
                  </a:r>
                </a:p>
              </p:txBody>
            </p:sp>
            <p:sp>
              <p:nvSpPr>
                <p:cNvPr id="28703" name="TextBox 35"/>
                <p:cNvSpPr txBox="1">
                  <a:spLocks noChangeArrowheads="1"/>
                </p:cNvSpPr>
                <p:nvPr/>
              </p:nvSpPr>
              <p:spPr bwMode="auto">
                <a:xfrm rot="16200000">
                  <a:off x="-492323" y="3025399"/>
                  <a:ext cx="3243710" cy="297220"/>
                </a:xfrm>
                <a:prstGeom prst="rect">
                  <a:avLst/>
                </a:prstGeom>
                <a:noFill/>
                <a:ln w="9525">
                  <a:noFill/>
                  <a:miter lim="800000"/>
                  <a:headEnd/>
                  <a:tailEnd/>
                </a:ln>
              </p:spPr>
              <p:txBody>
                <a:bodyPr wrap="none">
                  <a:spAutoFit/>
                </a:bodyPr>
                <a:lstStyle/>
                <a:p>
                  <a:pPr algn="r"/>
                  <a:r>
                    <a:rPr lang="en-US" sz="1600" b="1"/>
                    <a:t>SIDANG MK-2: Pokok Perkara</a:t>
                  </a:r>
                </a:p>
              </p:txBody>
            </p:sp>
            <p:cxnSp>
              <p:nvCxnSpPr>
                <p:cNvPr id="37" name="Straight Connector 36"/>
                <p:cNvCxnSpPr/>
                <p:nvPr/>
              </p:nvCxnSpPr>
              <p:spPr>
                <a:xfrm flipH="1">
                  <a:off x="1292667" y="1284297"/>
                  <a:ext cx="35306" cy="3794952"/>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grpSp>
          <p:sp>
            <p:nvSpPr>
              <p:cNvPr id="45" name="Isosceles Triangle 44"/>
              <p:cNvSpPr/>
              <p:nvPr/>
            </p:nvSpPr>
            <p:spPr>
              <a:xfrm rot="5400000">
                <a:off x="6355616" y="4791226"/>
                <a:ext cx="477717" cy="333376"/>
              </a:xfrm>
              <a:prstGeom prst="triangl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1" name="Group 6"/>
            <p:cNvGrpSpPr>
              <a:grpSpLocks/>
            </p:cNvGrpSpPr>
            <p:nvPr/>
          </p:nvGrpSpPr>
          <p:grpSpPr bwMode="auto">
            <a:xfrm>
              <a:off x="3824280" y="5534826"/>
              <a:ext cx="3851285" cy="818930"/>
              <a:chOff x="3824280" y="5534826"/>
              <a:chExt cx="3851285" cy="818930"/>
            </a:xfrm>
          </p:grpSpPr>
          <p:sp>
            <p:nvSpPr>
              <p:cNvPr id="51" name="Right Bracket 50"/>
              <p:cNvSpPr/>
              <p:nvPr/>
            </p:nvSpPr>
            <p:spPr>
              <a:xfrm rot="5400000">
                <a:off x="5486464" y="3872642"/>
                <a:ext cx="526918" cy="3851285"/>
              </a:xfrm>
              <a:prstGeom prst="rightBracket">
                <a:avLst>
                  <a:gd name="adj" fmla="val 0"/>
                </a:avLst>
              </a:prstGeom>
              <a:ln w="38100" cmpd="sng">
                <a:headEnd type="arrow"/>
                <a:tailEnd type="none"/>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8698" name="TextBox 9"/>
              <p:cNvSpPr txBox="1">
                <a:spLocks noChangeArrowheads="1"/>
              </p:cNvSpPr>
              <p:nvPr/>
            </p:nvSpPr>
            <p:spPr bwMode="auto">
              <a:xfrm>
                <a:off x="4752918" y="5769127"/>
                <a:ext cx="1501857" cy="584629"/>
              </a:xfrm>
              <a:prstGeom prst="rect">
                <a:avLst/>
              </a:prstGeom>
              <a:solidFill>
                <a:srgbClr val="D9D9D9"/>
              </a:solidFill>
              <a:ln w="9525">
                <a:solidFill>
                  <a:schemeClr val="accent1"/>
                </a:solidFill>
                <a:miter lim="800000"/>
                <a:headEnd/>
                <a:tailEnd/>
              </a:ln>
            </p:spPr>
            <p:txBody>
              <a:bodyPr wrap="none">
                <a:spAutoFit/>
              </a:bodyPr>
              <a:lstStyle/>
              <a:p>
                <a:pPr algn="ctr"/>
                <a:r>
                  <a:rPr lang="en-US" sz="1600"/>
                  <a:t>Alasan Substansial</a:t>
                </a:r>
              </a:p>
              <a:p>
                <a:pPr algn="ctr"/>
                <a:r>
                  <a:rPr lang="en-US" sz="1600"/>
                  <a:t>(Pasal 17 UU KIP)</a:t>
                </a:r>
              </a:p>
            </p:txBody>
          </p:sp>
        </p:grpSp>
      </p:grpSp>
      <p:sp>
        <p:nvSpPr>
          <p:cNvPr id="16" name="TextBox 15"/>
          <p:cNvSpPr txBox="1">
            <a:spLocks noChangeArrowheads="1"/>
          </p:cNvSpPr>
          <p:nvPr/>
        </p:nvSpPr>
        <p:spPr bwMode="auto">
          <a:xfrm>
            <a:off x="4307417" y="4572001"/>
            <a:ext cx="1507067" cy="461963"/>
          </a:xfrm>
          <a:prstGeom prst="rect">
            <a:avLst/>
          </a:prstGeom>
          <a:noFill/>
          <a:ln w="9525">
            <a:solidFill>
              <a:schemeClr val="tx1"/>
            </a:solidFill>
            <a:miter lim="800000"/>
            <a:headEnd/>
            <a:tailEnd/>
          </a:ln>
        </p:spPr>
        <p:txBody>
          <a:bodyPr>
            <a:spAutoFit/>
          </a:bodyPr>
          <a:lstStyle/>
          <a:p>
            <a:pPr algn="ctr"/>
            <a:r>
              <a:rPr lang="en-US" sz="1200"/>
              <a:t>Putusan Ajudikasi I</a:t>
            </a:r>
          </a:p>
        </p:txBody>
      </p:sp>
      <p:sp>
        <p:nvSpPr>
          <p:cNvPr id="17" name="TextBox 16"/>
          <p:cNvSpPr txBox="1">
            <a:spLocks noChangeArrowheads="1"/>
          </p:cNvSpPr>
          <p:nvPr/>
        </p:nvSpPr>
        <p:spPr bwMode="auto">
          <a:xfrm>
            <a:off x="6927852" y="4589463"/>
            <a:ext cx="1517649" cy="461962"/>
          </a:xfrm>
          <a:prstGeom prst="rect">
            <a:avLst/>
          </a:prstGeom>
          <a:noFill/>
          <a:ln w="9525">
            <a:solidFill>
              <a:schemeClr val="tx1"/>
            </a:solidFill>
            <a:miter lim="800000"/>
            <a:headEnd/>
            <a:tailEnd/>
          </a:ln>
        </p:spPr>
        <p:txBody>
          <a:bodyPr>
            <a:spAutoFit/>
          </a:bodyPr>
          <a:lstStyle/>
          <a:p>
            <a:pPr algn="ctr"/>
            <a:r>
              <a:rPr lang="en-US" sz="1200"/>
              <a:t>KESEPAKATAN MEDIASI</a:t>
            </a:r>
          </a:p>
        </p:txBody>
      </p:sp>
      <p:sp>
        <p:nvSpPr>
          <p:cNvPr id="18" name="TextBox 17"/>
          <p:cNvSpPr txBox="1">
            <a:spLocks noChangeArrowheads="1"/>
          </p:cNvSpPr>
          <p:nvPr/>
        </p:nvSpPr>
        <p:spPr bwMode="auto">
          <a:xfrm>
            <a:off x="9635067" y="4754563"/>
            <a:ext cx="1413933" cy="461962"/>
          </a:xfrm>
          <a:prstGeom prst="rect">
            <a:avLst/>
          </a:prstGeom>
          <a:noFill/>
          <a:ln w="9525">
            <a:solidFill>
              <a:schemeClr val="tx1"/>
            </a:solidFill>
            <a:miter lim="800000"/>
            <a:headEnd/>
            <a:tailEnd/>
          </a:ln>
        </p:spPr>
        <p:txBody>
          <a:bodyPr>
            <a:spAutoFit/>
          </a:bodyPr>
          <a:lstStyle/>
          <a:p>
            <a:pPr algn="ctr"/>
            <a:r>
              <a:rPr lang="en-US" sz="1200"/>
              <a:t>PUTUSAN AJUDIKASI II</a:t>
            </a:r>
          </a:p>
        </p:txBody>
      </p:sp>
      <p:grpSp>
        <p:nvGrpSpPr>
          <p:cNvPr id="13" name="Group 54"/>
          <p:cNvGrpSpPr>
            <a:grpSpLocks/>
          </p:cNvGrpSpPr>
          <p:nvPr/>
        </p:nvGrpSpPr>
        <p:grpSpPr bwMode="auto">
          <a:xfrm>
            <a:off x="1524000" y="5435600"/>
            <a:ext cx="3191933" cy="850900"/>
            <a:chOff x="-575963" y="5600659"/>
            <a:chExt cx="3870743" cy="849981"/>
          </a:xfrm>
        </p:grpSpPr>
        <p:sp>
          <p:nvSpPr>
            <p:cNvPr id="44" name="Freeform 43"/>
            <p:cNvSpPr/>
            <p:nvPr/>
          </p:nvSpPr>
          <p:spPr>
            <a:xfrm>
              <a:off x="1703360" y="5600659"/>
              <a:ext cx="1591420" cy="849981"/>
            </a:xfrm>
            <a:custGeom>
              <a:avLst/>
              <a:gdLst>
                <a:gd name="connsiteX0" fmla="*/ 179294 w 179294"/>
                <a:gd name="connsiteY0" fmla="*/ 0 h 239059"/>
                <a:gd name="connsiteX1" fmla="*/ 179294 w 179294"/>
                <a:gd name="connsiteY1" fmla="*/ 239059 h 239059"/>
                <a:gd name="connsiteX2" fmla="*/ 0 w 179294"/>
                <a:gd name="connsiteY2" fmla="*/ 239059 h 239059"/>
              </a:gdLst>
              <a:ahLst/>
              <a:cxnLst>
                <a:cxn ang="0">
                  <a:pos x="connsiteX0" y="connsiteY0"/>
                </a:cxn>
                <a:cxn ang="0">
                  <a:pos x="connsiteX1" y="connsiteY1"/>
                </a:cxn>
                <a:cxn ang="0">
                  <a:pos x="connsiteX2" y="connsiteY2"/>
                </a:cxn>
              </a:cxnLst>
              <a:rect l="l" t="t" r="r" b="b"/>
              <a:pathLst>
                <a:path w="179294" h="239059">
                  <a:moveTo>
                    <a:pt x="179294" y="0"/>
                  </a:moveTo>
                  <a:lnTo>
                    <a:pt x="179294" y="239059"/>
                  </a:lnTo>
                  <a:lnTo>
                    <a:pt x="0" y="239059"/>
                  </a:lnTo>
                </a:path>
              </a:pathLst>
            </a:custGeom>
            <a:ln w="28575" cmpd="sng">
              <a:headEnd type="none"/>
              <a:tailEnd type="arrow"/>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4595" name="TextBox 51"/>
            <p:cNvSpPr txBox="1">
              <a:spLocks noChangeArrowheads="1"/>
            </p:cNvSpPr>
            <p:nvPr/>
          </p:nvSpPr>
          <p:spPr bwMode="auto">
            <a:xfrm>
              <a:off x="-575963" y="5765581"/>
              <a:ext cx="2279323" cy="583569"/>
            </a:xfrm>
            <a:prstGeom prst="rect">
              <a:avLst/>
            </a:prstGeom>
            <a:solidFill>
              <a:schemeClr val="bg1">
                <a:lumMod val="85000"/>
              </a:schemeClr>
            </a:solidFill>
            <a:ln w="9525">
              <a:solidFill>
                <a:srgbClr val="000090"/>
              </a:solidFill>
              <a:miter lim="800000"/>
              <a:headEnd/>
              <a:tailEnd/>
            </a:ln>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1600" dirty="0" err="1"/>
                <a:t>Permohonan</a:t>
              </a:r>
              <a:endParaRPr lang="en-US" sz="1600" dirty="0"/>
            </a:p>
            <a:p>
              <a:pPr algn="ctr" eaLnBrk="1" hangingPunct="1">
                <a:defRPr/>
              </a:pPr>
              <a:r>
                <a:rPr lang="en-US" sz="1600" dirty="0" err="1"/>
                <a:t>ditolak</a:t>
              </a:r>
              <a:r>
                <a:rPr lang="en-US" sz="1600" dirty="0"/>
                <a:t>/</a:t>
              </a:r>
              <a:r>
                <a:rPr lang="en-US" sz="1600" dirty="0" err="1"/>
                <a:t>ditarik</a:t>
              </a:r>
              <a:endParaRPr lang="en-US" sz="1600" dirty="0"/>
            </a:p>
          </p:txBody>
        </p:sp>
      </p:grpSp>
      <p:sp>
        <p:nvSpPr>
          <p:cNvPr id="28684" name="Title 53"/>
          <p:cNvSpPr>
            <a:spLocks noGrp="1"/>
          </p:cNvSpPr>
          <p:nvPr>
            <p:ph type="title"/>
          </p:nvPr>
        </p:nvSpPr>
        <p:spPr>
          <a:xfrm>
            <a:off x="319616" y="364672"/>
            <a:ext cx="11872384" cy="1311275"/>
          </a:xfrm>
        </p:spPr>
        <p:txBody>
          <a:bodyPr/>
          <a:lstStyle/>
          <a:p>
            <a:pPr defTabSz="354013" eaLnBrk="1" hangingPunct="1"/>
            <a:r>
              <a:rPr lang="en-US" sz="2800" b="1" dirty="0" err="1">
                <a:latin typeface="Calibri" pitchFamily="34" charset="0"/>
              </a:rPr>
              <a:t>Prosedur</a:t>
            </a:r>
            <a:r>
              <a:rPr lang="en-US" sz="2800" b="1" dirty="0">
                <a:latin typeface="Calibri" pitchFamily="34" charset="0"/>
              </a:rPr>
              <a:t> </a:t>
            </a:r>
            <a:r>
              <a:rPr lang="en-US" sz="2800" b="1" dirty="0" err="1">
                <a:latin typeface="Calibri" pitchFamily="34" charset="0"/>
              </a:rPr>
              <a:t>Penyelesaian</a:t>
            </a:r>
            <a:r>
              <a:rPr lang="en-US" sz="2800" b="1" dirty="0">
                <a:latin typeface="Calibri" pitchFamily="34" charset="0"/>
              </a:rPr>
              <a:t> </a:t>
            </a:r>
            <a:r>
              <a:rPr lang="en-US" sz="2800" b="1" dirty="0" err="1">
                <a:latin typeface="Calibri" pitchFamily="34" charset="0"/>
              </a:rPr>
              <a:t>Sengketa</a:t>
            </a:r>
            <a:r>
              <a:rPr lang="en-US" sz="2800" b="1" dirty="0">
                <a:latin typeface="Calibri" pitchFamily="34" charset="0"/>
              </a:rPr>
              <a:t> </a:t>
            </a:r>
            <a:r>
              <a:rPr lang="en-US" sz="2800" b="1" dirty="0" err="1">
                <a:latin typeface="Calibri" pitchFamily="34" charset="0"/>
              </a:rPr>
              <a:t>di</a:t>
            </a:r>
            <a:r>
              <a:rPr lang="en-US" sz="2800" b="1" dirty="0">
                <a:latin typeface="Calibri" pitchFamily="34" charset="0"/>
              </a:rPr>
              <a:t> </a:t>
            </a:r>
            <a:r>
              <a:rPr lang="en-US" sz="2800" b="1" dirty="0" err="1">
                <a:latin typeface="Calibri" pitchFamily="34" charset="0"/>
              </a:rPr>
              <a:t>Komisi</a:t>
            </a:r>
            <a:r>
              <a:rPr lang="id-ID" sz="2800" b="1" dirty="0">
                <a:latin typeface="Calibri" pitchFamily="34" charset="0"/>
              </a:rPr>
              <a:t> </a:t>
            </a:r>
            <a:r>
              <a:rPr lang="en-US" sz="2800" b="1" dirty="0" err="1">
                <a:latin typeface="Calibri" pitchFamily="34" charset="0"/>
              </a:rPr>
              <a:t>Informasi</a:t>
            </a:r>
            <a:endParaRPr lang="en-US" sz="2800" b="1" dirty="0">
              <a:latin typeface="Calibri" pitchFamily="34" charset="0"/>
            </a:endParaRPr>
          </a:p>
        </p:txBody>
      </p:sp>
      <p:grpSp>
        <p:nvGrpSpPr>
          <p:cNvPr id="14" name="Group 4"/>
          <p:cNvGrpSpPr>
            <a:grpSpLocks/>
          </p:cNvGrpSpPr>
          <p:nvPr/>
        </p:nvGrpSpPr>
        <p:grpSpPr bwMode="auto">
          <a:xfrm>
            <a:off x="1367367" y="1357313"/>
            <a:ext cx="9426465" cy="386695"/>
            <a:chOff x="981751" y="1487698"/>
            <a:chExt cx="7069441" cy="385089"/>
          </a:xfrm>
        </p:grpSpPr>
        <p:sp>
          <p:nvSpPr>
            <p:cNvPr id="28689" name="TextBox 1"/>
            <p:cNvSpPr txBox="1">
              <a:spLocks noChangeArrowheads="1"/>
            </p:cNvSpPr>
            <p:nvPr/>
          </p:nvSpPr>
          <p:spPr bwMode="auto">
            <a:xfrm>
              <a:off x="2988346" y="1521361"/>
              <a:ext cx="1070184" cy="337148"/>
            </a:xfrm>
            <a:prstGeom prst="rect">
              <a:avLst/>
            </a:prstGeom>
            <a:noFill/>
            <a:ln w="9525">
              <a:noFill/>
              <a:miter lim="800000"/>
              <a:headEnd/>
              <a:tailEnd/>
            </a:ln>
          </p:spPr>
          <p:txBody>
            <a:bodyPr wrap="none">
              <a:spAutoFit/>
            </a:bodyPr>
            <a:lstStyle/>
            <a:p>
              <a:r>
                <a:rPr lang="en-US" sz="1600"/>
                <a:t>≤ 7 hari kerja</a:t>
              </a:r>
            </a:p>
          </p:txBody>
        </p:sp>
        <p:sp>
          <p:nvSpPr>
            <p:cNvPr id="28690" name="TextBox 40"/>
            <p:cNvSpPr txBox="1">
              <a:spLocks noChangeArrowheads="1"/>
            </p:cNvSpPr>
            <p:nvPr/>
          </p:nvSpPr>
          <p:spPr bwMode="auto">
            <a:xfrm>
              <a:off x="4860579" y="1535639"/>
              <a:ext cx="1155538" cy="337148"/>
            </a:xfrm>
            <a:prstGeom prst="rect">
              <a:avLst/>
            </a:prstGeom>
            <a:noFill/>
            <a:ln w="9525">
              <a:noFill/>
              <a:miter lim="800000"/>
              <a:headEnd/>
              <a:tailEnd/>
            </a:ln>
          </p:spPr>
          <p:txBody>
            <a:bodyPr wrap="none">
              <a:spAutoFit/>
            </a:bodyPr>
            <a:lstStyle/>
            <a:p>
              <a:r>
                <a:rPr lang="en-US" sz="1600"/>
                <a:t>≤ 14 hari kerja</a:t>
              </a:r>
            </a:p>
          </p:txBody>
        </p:sp>
        <p:sp>
          <p:nvSpPr>
            <p:cNvPr id="28691" name="TextBox 45"/>
            <p:cNvSpPr txBox="1">
              <a:spLocks noChangeArrowheads="1"/>
            </p:cNvSpPr>
            <p:nvPr/>
          </p:nvSpPr>
          <p:spPr bwMode="auto">
            <a:xfrm>
              <a:off x="981751" y="1487698"/>
              <a:ext cx="1155538" cy="337148"/>
            </a:xfrm>
            <a:prstGeom prst="rect">
              <a:avLst/>
            </a:prstGeom>
            <a:noFill/>
            <a:ln w="9525">
              <a:noFill/>
              <a:miter lim="800000"/>
              <a:headEnd/>
              <a:tailEnd/>
            </a:ln>
          </p:spPr>
          <p:txBody>
            <a:bodyPr wrap="none">
              <a:spAutoFit/>
            </a:bodyPr>
            <a:lstStyle/>
            <a:p>
              <a:r>
                <a:rPr lang="en-US" sz="1600"/>
                <a:t>≤ 14 hari kerja</a:t>
              </a:r>
            </a:p>
          </p:txBody>
        </p:sp>
        <p:sp>
          <p:nvSpPr>
            <p:cNvPr id="28692" name="TextBox 46"/>
            <p:cNvSpPr txBox="1">
              <a:spLocks noChangeArrowheads="1"/>
            </p:cNvSpPr>
            <p:nvPr/>
          </p:nvSpPr>
          <p:spPr bwMode="auto">
            <a:xfrm>
              <a:off x="6895654" y="1517807"/>
              <a:ext cx="1155538" cy="337148"/>
            </a:xfrm>
            <a:prstGeom prst="rect">
              <a:avLst/>
            </a:prstGeom>
            <a:noFill/>
            <a:ln w="9525">
              <a:noFill/>
              <a:miter lim="800000"/>
              <a:headEnd/>
              <a:tailEnd/>
            </a:ln>
          </p:spPr>
          <p:txBody>
            <a:bodyPr wrap="none">
              <a:spAutoFit/>
            </a:bodyPr>
            <a:lstStyle/>
            <a:p>
              <a:pPr algn="ctr"/>
              <a:r>
                <a:rPr lang="en-US" sz="1600"/>
                <a:t>≤ 40 hari kerja</a:t>
              </a:r>
            </a:p>
          </p:txBody>
        </p:sp>
      </p:grpSp>
      <p:sp>
        <p:nvSpPr>
          <p:cNvPr id="49" name="TextBox 48"/>
          <p:cNvSpPr txBox="1">
            <a:spLocks noChangeArrowheads="1"/>
          </p:cNvSpPr>
          <p:nvPr/>
        </p:nvSpPr>
        <p:spPr bwMode="auto">
          <a:xfrm>
            <a:off x="9635067" y="4241801"/>
            <a:ext cx="1413933" cy="461963"/>
          </a:xfrm>
          <a:prstGeom prst="rect">
            <a:avLst/>
          </a:prstGeom>
          <a:noFill/>
          <a:ln w="9525">
            <a:solidFill>
              <a:schemeClr val="tx1"/>
            </a:solidFill>
            <a:miter lim="800000"/>
            <a:headEnd/>
            <a:tailEnd/>
          </a:ln>
        </p:spPr>
        <p:txBody>
          <a:bodyPr>
            <a:spAutoFit/>
          </a:bodyPr>
          <a:lstStyle/>
          <a:p>
            <a:pPr algn="ctr"/>
            <a:r>
              <a:rPr lang="en-US" sz="1200"/>
              <a:t>PUTUSAN</a:t>
            </a:r>
          </a:p>
          <a:p>
            <a:pPr algn="ctr"/>
            <a:r>
              <a:rPr lang="en-US" sz="1200"/>
              <a:t>MEDIASI</a:t>
            </a:r>
          </a:p>
        </p:txBody>
      </p:sp>
      <p:sp>
        <p:nvSpPr>
          <p:cNvPr id="28687" name="TextBox 6"/>
          <p:cNvSpPr txBox="1">
            <a:spLocks noChangeArrowheads="1"/>
          </p:cNvSpPr>
          <p:nvPr/>
        </p:nvSpPr>
        <p:spPr bwMode="auto">
          <a:xfrm>
            <a:off x="918633" y="6340475"/>
            <a:ext cx="2255746" cy="338554"/>
          </a:xfrm>
          <a:prstGeom prst="rect">
            <a:avLst/>
          </a:prstGeom>
          <a:noFill/>
          <a:ln w="9525">
            <a:noFill/>
            <a:miter lim="800000"/>
            <a:headEnd/>
            <a:tailEnd/>
          </a:ln>
        </p:spPr>
        <p:txBody>
          <a:bodyPr wrap="none">
            <a:spAutoFit/>
          </a:bodyPr>
          <a:lstStyle/>
          <a:p>
            <a:r>
              <a:rPr lang="en-US" sz="1600"/>
              <a:t>Panitera (sekretariat)</a:t>
            </a:r>
          </a:p>
        </p:txBody>
      </p:sp>
      <p:sp>
        <p:nvSpPr>
          <p:cNvPr id="28688" name="TextBox 51"/>
          <p:cNvSpPr txBox="1">
            <a:spLocks noChangeArrowheads="1"/>
          </p:cNvSpPr>
          <p:nvPr/>
        </p:nvSpPr>
        <p:spPr bwMode="auto">
          <a:xfrm>
            <a:off x="3623734" y="6319839"/>
            <a:ext cx="7979833" cy="338137"/>
          </a:xfrm>
          <a:prstGeom prst="rect">
            <a:avLst/>
          </a:prstGeom>
          <a:noFill/>
          <a:ln w="9525">
            <a:noFill/>
            <a:miter lim="800000"/>
            <a:headEnd/>
            <a:tailEnd/>
          </a:ln>
        </p:spPr>
        <p:txBody>
          <a:bodyPr>
            <a:spAutoFit/>
          </a:bodyPr>
          <a:lstStyle/>
          <a:p>
            <a:pPr algn="ctr"/>
            <a:r>
              <a:rPr lang="en-US" sz="1600"/>
              <a:t>Majelis Komisioner (Ajudikasi)</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dissolve">
                                      <p:cBhvr>
                                        <p:cTn id="32" dur="500"/>
                                        <p:tgtEl>
                                          <p:spTgt spid="1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dissolv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dissolve">
                                      <p:cBhvr>
                                        <p:cTn id="4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4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4231" y="1142984"/>
            <a:ext cx="10598227" cy="5357851"/>
          </a:xfrm>
        </p:spPr>
        <p:txBody>
          <a:bodyPr>
            <a:noAutofit/>
          </a:bodyPr>
          <a:lstStyle/>
          <a:p>
            <a:pPr marL="0" indent="6351" algn="just">
              <a:buNone/>
            </a:pPr>
            <a:r>
              <a:rPr lang="en-US" sz="1600" dirty="0" err="1"/>
              <a:t>Pemohon</a:t>
            </a:r>
            <a:r>
              <a:rPr lang="en-US" sz="1600" dirty="0"/>
              <a:t> </a:t>
            </a:r>
            <a:r>
              <a:rPr lang="en-US" sz="1600" dirty="0" err="1"/>
              <a:t>wajib</a:t>
            </a:r>
            <a:r>
              <a:rPr lang="en-US" sz="1600" dirty="0"/>
              <a:t> </a:t>
            </a:r>
            <a:r>
              <a:rPr lang="en-US" sz="1600" dirty="0" err="1"/>
              <a:t>menyertakan</a:t>
            </a:r>
            <a:r>
              <a:rPr lang="en-US" sz="1600" dirty="0"/>
              <a:t> </a:t>
            </a:r>
            <a:r>
              <a:rPr lang="en-US" sz="1600" dirty="0" err="1"/>
              <a:t>dokumen</a:t>
            </a:r>
            <a:r>
              <a:rPr lang="en-US" sz="1600" dirty="0"/>
              <a:t> </a:t>
            </a:r>
            <a:r>
              <a:rPr lang="en-US" sz="1600" dirty="0" err="1"/>
              <a:t>kelengkapan</a:t>
            </a:r>
            <a:r>
              <a:rPr lang="en-US" sz="1600" dirty="0"/>
              <a:t> </a:t>
            </a:r>
            <a:r>
              <a:rPr lang="en-US" sz="1600" dirty="0" err="1"/>
              <a:t>Permohonan</a:t>
            </a:r>
            <a:r>
              <a:rPr lang="en-US" sz="1600" dirty="0"/>
              <a:t> </a:t>
            </a:r>
            <a:r>
              <a:rPr lang="en-US" sz="1600" dirty="0" err="1"/>
              <a:t>sbb</a:t>
            </a:r>
            <a:r>
              <a:rPr lang="en-US" sz="1600" dirty="0"/>
              <a:t>:</a:t>
            </a:r>
          </a:p>
          <a:p>
            <a:pPr marL="231769" indent="-225420" algn="just">
              <a:buAutoNum type="alphaLcPeriod"/>
            </a:pPr>
            <a:r>
              <a:rPr lang="en-US" sz="1600" b="1" dirty="0" err="1"/>
              <a:t>Identitas</a:t>
            </a:r>
            <a:r>
              <a:rPr lang="en-US" sz="1600" b="1" dirty="0"/>
              <a:t> </a:t>
            </a:r>
            <a:r>
              <a:rPr lang="en-US" sz="1600" b="1" dirty="0" err="1"/>
              <a:t>Pemohon</a:t>
            </a:r>
            <a:r>
              <a:rPr lang="en-US" sz="1600" b="1" dirty="0"/>
              <a:t> yang </a:t>
            </a:r>
            <a:r>
              <a:rPr lang="en-US" sz="1600" b="1" dirty="0" err="1"/>
              <a:t>sah</a:t>
            </a:r>
            <a:r>
              <a:rPr lang="en-US" sz="1600" b="1" dirty="0"/>
              <a:t>, </a:t>
            </a:r>
            <a:r>
              <a:rPr lang="en-US" sz="1600" b="1" dirty="0" err="1"/>
              <a:t>yaitu</a:t>
            </a:r>
            <a:r>
              <a:rPr lang="en-US" sz="1600" b="1" dirty="0"/>
              <a:t>:</a:t>
            </a:r>
          </a:p>
          <a:p>
            <a:pPr marL="395278" indent="-217483" algn="l">
              <a:buFont typeface="Wingdings" pitchFamily="2" charset="2"/>
              <a:buChar char="Ø"/>
              <a:tabLst>
                <a:tab pos="395278" algn="l"/>
              </a:tabLst>
              <a:defRPr/>
            </a:pPr>
            <a:r>
              <a:rPr lang="id-ID" sz="1600" b="1" dirty="0">
                <a:cs typeface="Arial" charset="0"/>
              </a:rPr>
              <a:t>Warga Negara Indonesia</a:t>
            </a:r>
            <a:r>
              <a:rPr lang="en-US" sz="1600" b="1" dirty="0">
                <a:cs typeface="Arial" charset="0"/>
              </a:rPr>
              <a:t> :</a:t>
            </a:r>
            <a:r>
              <a:rPr lang="id-ID" sz="1600" dirty="0">
                <a:cs typeface="Arial" charset="0"/>
              </a:rPr>
              <a:t>KTP, Paspor, SIM atau identitas lain yang sah yang dapat membuktikan Pemohon adalah warga negara Indonesia</a:t>
            </a:r>
          </a:p>
          <a:p>
            <a:pPr marL="395278" indent="-217483" algn="l">
              <a:buFont typeface="Wingdings" pitchFamily="2" charset="2"/>
              <a:buChar char="Ø"/>
              <a:tabLst>
                <a:tab pos="395278" algn="l"/>
              </a:tabLst>
              <a:defRPr/>
            </a:pPr>
            <a:r>
              <a:rPr lang="id-ID" sz="1600" b="1" dirty="0">
                <a:cs typeface="Arial" charset="0"/>
              </a:rPr>
              <a:t>Badan Hukum Indonesia </a:t>
            </a:r>
            <a:r>
              <a:rPr lang="en-US" sz="1600" b="1" dirty="0">
                <a:cs typeface="Arial" charset="0"/>
              </a:rPr>
              <a:t>: </a:t>
            </a:r>
            <a:r>
              <a:rPr lang="id-ID" sz="1600" dirty="0">
                <a:cs typeface="Arial" charset="0"/>
              </a:rPr>
              <a:t>anggaran dasar yang telah disahkan oleh Menteri Hukum dan </a:t>
            </a:r>
            <a:r>
              <a:rPr lang="it-IT" sz="1600" dirty="0">
                <a:cs typeface="Arial" charset="0"/>
              </a:rPr>
              <a:t>Hak Asasi Manusia dan telah tercatat di Berita Negara Republik</a:t>
            </a:r>
            <a:r>
              <a:rPr lang="id-ID" sz="1600" dirty="0">
                <a:cs typeface="Arial" charset="0"/>
              </a:rPr>
              <a:t> Indonesia</a:t>
            </a:r>
          </a:p>
          <a:p>
            <a:pPr marL="395278" indent="-217483" algn="l">
              <a:buFont typeface="Wingdings" pitchFamily="2" charset="2"/>
              <a:buChar char="Ø"/>
              <a:tabLst>
                <a:tab pos="395278" algn="l"/>
              </a:tabLst>
              <a:defRPr/>
            </a:pPr>
            <a:r>
              <a:rPr lang="id-ID" sz="1600" b="1" dirty="0">
                <a:cs typeface="Arial" charset="0"/>
              </a:rPr>
              <a:t>Kelompok  Orang</a:t>
            </a:r>
            <a:r>
              <a:rPr lang="en-US" sz="1600" b="1" dirty="0">
                <a:cs typeface="Arial" charset="0"/>
              </a:rPr>
              <a:t> ; </a:t>
            </a:r>
            <a:r>
              <a:rPr lang="en-US" sz="1600" dirty="0">
                <a:cs typeface="Arial" charset="0"/>
              </a:rPr>
              <a:t>S</a:t>
            </a:r>
            <a:r>
              <a:rPr lang="id-ID" sz="1600" dirty="0">
                <a:cs typeface="Arial" charset="0"/>
              </a:rPr>
              <a:t>urat kuasa dan fotokopi Kartu Tanda Penduduk pemberi kuasa</a:t>
            </a:r>
            <a:endParaRPr lang="id-ID" sz="1600" b="1" dirty="0">
              <a:cs typeface="Arial" charset="0"/>
            </a:endParaRPr>
          </a:p>
          <a:p>
            <a:pPr marL="0" indent="0" algn="just">
              <a:buNone/>
            </a:pPr>
            <a:r>
              <a:rPr lang="en-US" sz="1600" b="1" dirty="0"/>
              <a:t>b. </a:t>
            </a:r>
            <a:r>
              <a:rPr lang="en-US" sz="1600" b="1" dirty="0" err="1"/>
              <a:t>Permohonan</a:t>
            </a:r>
            <a:r>
              <a:rPr lang="en-US" sz="1600" b="1" dirty="0"/>
              <a:t> </a:t>
            </a:r>
            <a:r>
              <a:rPr lang="en-US" sz="1600" b="1" dirty="0" err="1"/>
              <a:t>Informasi</a:t>
            </a:r>
            <a:r>
              <a:rPr lang="en-US" sz="1600" b="1" dirty="0"/>
              <a:t> </a:t>
            </a:r>
            <a:r>
              <a:rPr lang="en-US" sz="1600" b="1" dirty="0" err="1"/>
              <a:t>ke</a:t>
            </a:r>
            <a:r>
              <a:rPr lang="en-US" sz="1600" b="1" dirty="0"/>
              <a:t> </a:t>
            </a:r>
            <a:r>
              <a:rPr lang="en-US" sz="1600" b="1" dirty="0" err="1"/>
              <a:t>Badan</a:t>
            </a:r>
            <a:r>
              <a:rPr lang="en-US" sz="1600" b="1" dirty="0"/>
              <a:t> </a:t>
            </a:r>
            <a:r>
              <a:rPr lang="en-US" sz="1600" b="1" dirty="0" err="1"/>
              <a:t>Publik</a:t>
            </a:r>
            <a:r>
              <a:rPr lang="en-US" sz="1600" b="1" dirty="0"/>
              <a:t>, </a:t>
            </a:r>
            <a:r>
              <a:rPr lang="en-US" sz="1600" b="1" dirty="0" err="1"/>
              <a:t>yaitu</a:t>
            </a:r>
            <a:r>
              <a:rPr lang="en-US" sz="1600" b="1" dirty="0"/>
              <a:t>:</a:t>
            </a:r>
          </a:p>
          <a:p>
            <a:pPr marL="395278" indent="-217483" algn="just">
              <a:buFont typeface="Wingdings" pitchFamily="2" charset="2"/>
              <a:buChar char="Ø"/>
            </a:pPr>
            <a:r>
              <a:rPr lang="en-US" sz="1600" dirty="0" err="1"/>
              <a:t>Surat</a:t>
            </a:r>
            <a:r>
              <a:rPr lang="en-US" sz="1600" dirty="0"/>
              <a:t> </a:t>
            </a:r>
            <a:r>
              <a:rPr lang="en-US" sz="1600" dirty="0" err="1"/>
              <a:t>Permohonan</a:t>
            </a:r>
            <a:r>
              <a:rPr lang="en-US" sz="1600" dirty="0"/>
              <a:t>, </a:t>
            </a:r>
            <a:r>
              <a:rPr lang="en-US" sz="1600" dirty="0" err="1"/>
              <a:t>formulir</a:t>
            </a:r>
            <a:r>
              <a:rPr lang="en-US" sz="1600" dirty="0"/>
              <a:t> </a:t>
            </a:r>
            <a:r>
              <a:rPr lang="en-US" sz="1600" dirty="0" err="1"/>
              <a:t>Permohonan</a:t>
            </a:r>
            <a:r>
              <a:rPr lang="en-US" sz="1600" dirty="0"/>
              <a:t>, </a:t>
            </a:r>
            <a:r>
              <a:rPr lang="en-US" sz="1600" dirty="0" err="1"/>
              <a:t>tanda</a:t>
            </a:r>
            <a:r>
              <a:rPr lang="en-US" sz="1600" dirty="0"/>
              <a:t> </a:t>
            </a:r>
            <a:r>
              <a:rPr lang="en-US" sz="1600" dirty="0" err="1"/>
              <a:t>terima</a:t>
            </a:r>
            <a:r>
              <a:rPr lang="en-US" sz="1600" dirty="0"/>
              <a:t> </a:t>
            </a:r>
            <a:r>
              <a:rPr lang="en-US" sz="1600" dirty="0" err="1"/>
              <a:t>atau</a:t>
            </a:r>
            <a:r>
              <a:rPr lang="en-US" sz="1600" dirty="0"/>
              <a:t> </a:t>
            </a:r>
            <a:r>
              <a:rPr lang="en-US" sz="1600" dirty="0" err="1"/>
              <a:t>tanda</a:t>
            </a:r>
            <a:r>
              <a:rPr lang="en-US" sz="1600" dirty="0"/>
              <a:t> </a:t>
            </a:r>
            <a:r>
              <a:rPr lang="en-US" sz="1600" dirty="0" err="1"/>
              <a:t>pemberian</a:t>
            </a:r>
            <a:r>
              <a:rPr lang="en-US" sz="1600" dirty="0"/>
              <a:t>/</a:t>
            </a:r>
            <a:r>
              <a:rPr lang="en-US" sz="1600" dirty="0" err="1"/>
              <a:t>pengajuan</a:t>
            </a:r>
            <a:r>
              <a:rPr lang="en-US" sz="1600" dirty="0"/>
              <a:t> </a:t>
            </a:r>
            <a:r>
              <a:rPr lang="en-US" sz="1600" dirty="0" err="1"/>
              <a:t>permohonan</a:t>
            </a:r>
            <a:r>
              <a:rPr lang="en-US" sz="1600" dirty="0"/>
              <a:t> </a:t>
            </a:r>
            <a:r>
              <a:rPr lang="en-US" sz="1600" dirty="0" err="1"/>
              <a:t>informasi</a:t>
            </a:r>
            <a:r>
              <a:rPr lang="en-US" sz="1600" dirty="0"/>
              <a:t>, </a:t>
            </a:r>
            <a:r>
              <a:rPr lang="en-US" sz="1600" dirty="0" err="1"/>
              <a:t>dan</a:t>
            </a:r>
            <a:r>
              <a:rPr lang="en-US" sz="1600" dirty="0"/>
              <a:t>/</a:t>
            </a:r>
            <a:r>
              <a:rPr lang="en-US" sz="1600" dirty="0" err="1"/>
              <a:t>atau</a:t>
            </a:r>
            <a:endParaRPr lang="en-US" sz="1600" dirty="0"/>
          </a:p>
          <a:p>
            <a:pPr marL="395278" indent="-217483" algn="just">
              <a:buFont typeface="Wingdings" pitchFamily="2" charset="2"/>
              <a:buChar char="Ø"/>
            </a:pPr>
            <a:r>
              <a:rPr lang="en-US" sz="1600" dirty="0" err="1"/>
              <a:t>Surat</a:t>
            </a:r>
            <a:r>
              <a:rPr lang="en-US" sz="1600" dirty="0"/>
              <a:t> </a:t>
            </a:r>
            <a:r>
              <a:rPr lang="en-US" sz="1600" dirty="0" err="1"/>
              <a:t>pemberitahuan</a:t>
            </a:r>
            <a:r>
              <a:rPr lang="en-US" sz="1600" dirty="0"/>
              <a:t> </a:t>
            </a:r>
            <a:r>
              <a:rPr lang="en-US" sz="1600" dirty="0" err="1"/>
              <a:t>tertulis</a:t>
            </a:r>
            <a:r>
              <a:rPr lang="en-US" sz="1600" dirty="0"/>
              <a:t> </a:t>
            </a:r>
            <a:r>
              <a:rPr lang="en-US" sz="1600" dirty="0" err="1"/>
              <a:t>dari</a:t>
            </a:r>
            <a:r>
              <a:rPr lang="en-US" sz="1600" dirty="0"/>
              <a:t> </a:t>
            </a:r>
            <a:r>
              <a:rPr lang="en-US" sz="1600" dirty="0" err="1"/>
              <a:t>Badan</a:t>
            </a:r>
            <a:r>
              <a:rPr lang="en-US" sz="1600" dirty="0"/>
              <a:t> </a:t>
            </a:r>
            <a:r>
              <a:rPr lang="en-US" sz="1600" dirty="0" err="1"/>
              <a:t>Publik</a:t>
            </a:r>
            <a:r>
              <a:rPr lang="en-US" sz="1600" dirty="0"/>
              <a:t> </a:t>
            </a:r>
            <a:r>
              <a:rPr lang="en-US" sz="1600" dirty="0" err="1"/>
              <a:t>atas</a:t>
            </a:r>
            <a:r>
              <a:rPr lang="en-US" sz="1600" dirty="0"/>
              <a:t> </a:t>
            </a:r>
            <a:r>
              <a:rPr lang="en-US" sz="1600" dirty="0" err="1"/>
              <a:t>permohonan</a:t>
            </a:r>
            <a:r>
              <a:rPr lang="en-US" sz="1600" dirty="0"/>
              <a:t> </a:t>
            </a:r>
            <a:r>
              <a:rPr lang="en-US" sz="1600" dirty="0" err="1"/>
              <a:t>informasi</a:t>
            </a:r>
            <a:r>
              <a:rPr lang="en-US" sz="1600" dirty="0"/>
              <a:t>.</a:t>
            </a:r>
          </a:p>
          <a:p>
            <a:pPr marL="0" indent="0" algn="just">
              <a:buNone/>
            </a:pPr>
            <a:r>
              <a:rPr lang="en-US" sz="1600" b="1" dirty="0"/>
              <a:t>c. </a:t>
            </a:r>
            <a:r>
              <a:rPr lang="en-US" sz="1600" b="1" dirty="0" err="1"/>
              <a:t>Keberatan</a:t>
            </a:r>
            <a:r>
              <a:rPr lang="en-US" sz="1600" b="1" dirty="0"/>
              <a:t> </a:t>
            </a:r>
            <a:r>
              <a:rPr lang="en-US" sz="1600" b="1" dirty="0" err="1"/>
              <a:t>kepada</a:t>
            </a:r>
            <a:r>
              <a:rPr lang="en-US" sz="1600" b="1" dirty="0"/>
              <a:t> </a:t>
            </a:r>
            <a:r>
              <a:rPr lang="en-US" sz="1600" b="1" dirty="0" err="1"/>
              <a:t>Badan</a:t>
            </a:r>
            <a:r>
              <a:rPr lang="en-US" sz="1600" b="1" dirty="0"/>
              <a:t> </a:t>
            </a:r>
            <a:r>
              <a:rPr lang="en-US" sz="1600" b="1" dirty="0" err="1"/>
              <a:t>Publik</a:t>
            </a:r>
            <a:r>
              <a:rPr lang="en-US" sz="1600" b="1" dirty="0"/>
              <a:t>, </a:t>
            </a:r>
            <a:r>
              <a:rPr lang="en-US" sz="1600" b="1" dirty="0" err="1"/>
              <a:t>yaitu</a:t>
            </a:r>
            <a:r>
              <a:rPr lang="en-US" sz="1600" b="1" dirty="0"/>
              <a:t>:</a:t>
            </a:r>
          </a:p>
          <a:p>
            <a:pPr marL="395278" indent="-217483" algn="just">
              <a:buFont typeface="Wingdings" pitchFamily="2" charset="2"/>
              <a:buChar char="Ø"/>
            </a:pPr>
            <a:r>
              <a:rPr lang="en-US" sz="1600" dirty="0" err="1"/>
              <a:t>Surat</a:t>
            </a:r>
            <a:r>
              <a:rPr lang="en-US" sz="1600" dirty="0"/>
              <a:t> </a:t>
            </a:r>
            <a:r>
              <a:rPr lang="en-US" sz="1600" dirty="0" err="1"/>
              <a:t>tanggapan</a:t>
            </a:r>
            <a:r>
              <a:rPr lang="en-US" sz="1600" dirty="0"/>
              <a:t> </a:t>
            </a:r>
            <a:r>
              <a:rPr lang="en-US" sz="1600" dirty="0" err="1"/>
              <a:t>tertulis</a:t>
            </a:r>
            <a:r>
              <a:rPr lang="en-US" sz="1600" dirty="0"/>
              <a:t> </a:t>
            </a:r>
            <a:r>
              <a:rPr lang="en-US" sz="1600" dirty="0" err="1"/>
              <a:t>atas</a:t>
            </a:r>
            <a:r>
              <a:rPr lang="en-US" sz="1600" dirty="0"/>
              <a:t> </a:t>
            </a:r>
            <a:r>
              <a:rPr lang="en-US" sz="1600" dirty="0" err="1"/>
              <a:t>keberatan</a:t>
            </a:r>
            <a:r>
              <a:rPr lang="en-US" sz="1600" dirty="0"/>
              <a:t> </a:t>
            </a:r>
            <a:r>
              <a:rPr lang="en-US" sz="1600" dirty="0" err="1"/>
              <a:t>Pemohon</a:t>
            </a:r>
            <a:r>
              <a:rPr lang="en-US" sz="1600" dirty="0"/>
              <a:t> </a:t>
            </a:r>
            <a:r>
              <a:rPr lang="en-US" sz="1600" dirty="0" err="1"/>
              <a:t>oleh</a:t>
            </a:r>
            <a:r>
              <a:rPr lang="en-US" sz="1600" dirty="0"/>
              <a:t> </a:t>
            </a:r>
            <a:r>
              <a:rPr lang="en-US" sz="1600" dirty="0" err="1"/>
              <a:t>atasan</a:t>
            </a:r>
            <a:r>
              <a:rPr lang="en-US" sz="1600" dirty="0"/>
              <a:t> PPID, </a:t>
            </a:r>
            <a:r>
              <a:rPr lang="en-US" sz="1600" dirty="0" err="1"/>
              <a:t>atau</a:t>
            </a:r>
            <a:endParaRPr lang="en-US" sz="1600" dirty="0"/>
          </a:p>
          <a:p>
            <a:pPr marL="395278" indent="-217483" algn="just">
              <a:buFont typeface="Wingdings" pitchFamily="2" charset="2"/>
              <a:buChar char="Ø"/>
            </a:pPr>
            <a:r>
              <a:rPr lang="en-US" sz="1600" dirty="0"/>
              <a:t> </a:t>
            </a:r>
            <a:r>
              <a:rPr lang="en-US" sz="1600" dirty="0" err="1"/>
              <a:t>Surat</a:t>
            </a:r>
            <a:r>
              <a:rPr lang="en-US" sz="1600" dirty="0"/>
              <a:t> </a:t>
            </a:r>
            <a:r>
              <a:rPr lang="en-US" sz="1600" dirty="0" err="1"/>
              <a:t>pengajuan</a:t>
            </a:r>
            <a:r>
              <a:rPr lang="en-US" sz="1600" dirty="0"/>
              <a:t> </a:t>
            </a:r>
            <a:r>
              <a:rPr lang="en-US" sz="1600" dirty="0" err="1"/>
              <a:t>keberatan</a:t>
            </a:r>
            <a:r>
              <a:rPr lang="en-US" sz="1600" dirty="0"/>
              <a:t> </a:t>
            </a:r>
            <a:r>
              <a:rPr lang="en-US" sz="1600" dirty="0" err="1"/>
              <a:t>disertai</a:t>
            </a:r>
            <a:r>
              <a:rPr lang="en-US" sz="1600" dirty="0"/>
              <a:t> </a:t>
            </a:r>
            <a:r>
              <a:rPr lang="en-US" sz="1600" dirty="0" err="1"/>
              <a:t>tanda</a:t>
            </a:r>
            <a:r>
              <a:rPr lang="en-US" sz="1600" dirty="0"/>
              <a:t> </a:t>
            </a:r>
            <a:r>
              <a:rPr lang="en-US" sz="1600" dirty="0" err="1"/>
              <a:t>pemberian</a:t>
            </a:r>
            <a:r>
              <a:rPr lang="en-US" sz="1600" dirty="0"/>
              <a:t>/ </a:t>
            </a:r>
            <a:r>
              <a:rPr lang="en-US" sz="1600" dirty="0" err="1"/>
              <a:t>pengajuan</a:t>
            </a:r>
            <a:r>
              <a:rPr lang="en-US" sz="1600" dirty="0"/>
              <a:t>, </a:t>
            </a:r>
            <a:r>
              <a:rPr lang="en-US" sz="1600" dirty="0" err="1"/>
              <a:t>tanda</a:t>
            </a:r>
            <a:r>
              <a:rPr lang="en-US" sz="1600" dirty="0"/>
              <a:t> </a:t>
            </a:r>
            <a:r>
              <a:rPr lang="en-US" sz="1600" dirty="0" err="1"/>
              <a:t>pengiriman</a:t>
            </a:r>
            <a:r>
              <a:rPr lang="en-US" sz="1600" dirty="0"/>
              <a:t> </a:t>
            </a:r>
            <a:r>
              <a:rPr lang="en-US" sz="1600" dirty="0" err="1"/>
              <a:t>atau</a:t>
            </a:r>
            <a:r>
              <a:rPr lang="en-US" sz="1600" dirty="0"/>
              <a:t> </a:t>
            </a:r>
            <a:r>
              <a:rPr lang="en-US" sz="1600" dirty="0" err="1"/>
              <a:t>tanda</a:t>
            </a:r>
            <a:r>
              <a:rPr lang="en-US" sz="1600" dirty="0"/>
              <a:t> </a:t>
            </a:r>
            <a:r>
              <a:rPr lang="en-US" sz="1600" dirty="0" err="1"/>
              <a:t>terima</a:t>
            </a:r>
            <a:r>
              <a:rPr lang="en-US" sz="1600" dirty="0"/>
              <a:t>.</a:t>
            </a:r>
          </a:p>
          <a:p>
            <a:pPr marL="395278" indent="-217483" algn="just">
              <a:buFont typeface="Wingdings" pitchFamily="2" charset="2"/>
              <a:buChar char="Ø"/>
            </a:pPr>
            <a:r>
              <a:rPr lang="en-US" sz="1600" dirty="0"/>
              <a:t> </a:t>
            </a:r>
            <a:r>
              <a:rPr lang="en-US" sz="1600" dirty="0" err="1"/>
              <a:t>Dokumen</a:t>
            </a:r>
            <a:r>
              <a:rPr lang="en-US" sz="1600" dirty="0"/>
              <a:t> </a:t>
            </a:r>
            <a:r>
              <a:rPr lang="en-US" sz="1600" dirty="0" err="1"/>
              <a:t>lainnya</a:t>
            </a:r>
            <a:r>
              <a:rPr lang="en-US" sz="1600" dirty="0"/>
              <a:t> </a:t>
            </a:r>
            <a:r>
              <a:rPr lang="en-US" sz="1600" dirty="0" err="1"/>
              <a:t>bila</a:t>
            </a:r>
            <a:r>
              <a:rPr lang="en-US" sz="1600" dirty="0"/>
              <a:t> </a:t>
            </a:r>
            <a:r>
              <a:rPr lang="en-US" sz="1600" dirty="0" err="1"/>
              <a:t>dipandang</a:t>
            </a:r>
            <a:r>
              <a:rPr lang="en-US" sz="1600" dirty="0"/>
              <a:t> </a:t>
            </a:r>
            <a:r>
              <a:rPr lang="en-US" sz="1600" dirty="0" err="1"/>
              <a:t>perlu</a:t>
            </a:r>
            <a:r>
              <a:rPr lang="en-US" sz="1600" dirty="0"/>
              <a:t>.</a:t>
            </a:r>
          </a:p>
        </p:txBody>
      </p:sp>
      <p:sp>
        <p:nvSpPr>
          <p:cNvPr id="4" name="Title 3"/>
          <p:cNvSpPr>
            <a:spLocks noGrp="1"/>
          </p:cNvSpPr>
          <p:nvPr>
            <p:ph type="title"/>
          </p:nvPr>
        </p:nvSpPr>
        <p:spPr>
          <a:xfrm>
            <a:off x="1524000" y="142853"/>
            <a:ext cx="9144000" cy="928695"/>
          </a:xfrm>
          <a:noFill/>
        </p:spPr>
        <p:txBody>
          <a:bodyPr>
            <a:normAutofit/>
          </a:bodyPr>
          <a:lstStyle/>
          <a:p>
            <a:pPr algn="ctr" eaLnBrk="1" hangingPunct="1">
              <a:defRPr/>
            </a:pPr>
            <a:r>
              <a:rPr lang="en-US" sz="2400" dirty="0">
                <a:solidFill>
                  <a:schemeClr val="tx1"/>
                </a:solidFill>
                <a:latin typeface="Tahoma" pitchFamily="34" charset="0"/>
                <a:ea typeface="Tahoma" pitchFamily="34" charset="0"/>
                <a:cs typeface="Tahoma" pitchFamily="34" charset="0"/>
              </a:rPr>
              <a:t>SYARAT PERMOHONAN </a:t>
            </a:r>
            <a:br>
              <a:rPr lang="en-US" sz="2400" dirty="0">
                <a:solidFill>
                  <a:schemeClr val="tx1"/>
                </a:solidFill>
                <a:latin typeface="Tahoma" pitchFamily="34" charset="0"/>
                <a:ea typeface="Tahoma" pitchFamily="34" charset="0"/>
                <a:cs typeface="Tahoma" pitchFamily="34" charset="0"/>
              </a:rPr>
            </a:br>
            <a:r>
              <a:rPr lang="en-US" sz="2400" dirty="0">
                <a:solidFill>
                  <a:schemeClr val="tx1"/>
                </a:solidFill>
                <a:latin typeface="Tahoma" pitchFamily="34" charset="0"/>
                <a:ea typeface="Tahoma" pitchFamily="34" charset="0"/>
                <a:cs typeface="Tahoma" pitchFamily="34" charset="0"/>
              </a:rPr>
              <a:t>PENYELESAIAN SENGKETA INFORMASI PUBLIK</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1076446" y="664289"/>
            <a:ext cx="10382491" cy="4875518"/>
          </a:xfrm>
          <a:prstGeom prst="rect">
            <a:avLst/>
          </a:prstGeom>
        </p:spPr>
        <p:txBody>
          <a:bodyPr/>
          <a:lstStyle/>
          <a:p>
            <a:pPr marL="344479" indent="-344479" algn="ctr">
              <a:spcBef>
                <a:spcPct val="20000"/>
              </a:spcBef>
              <a:defRPr/>
            </a:pPr>
            <a:r>
              <a:rPr lang="en-US" sz="3600" b="1" dirty="0"/>
              <a:t>TAHAPAN SIDANG</a:t>
            </a:r>
          </a:p>
          <a:p>
            <a:pPr marL="344479" indent="-344479" algn="just">
              <a:spcBef>
                <a:spcPct val="20000"/>
              </a:spcBef>
              <a:defRPr/>
            </a:pPr>
            <a:r>
              <a:rPr lang="en-US" sz="1600" b="1" u="sng" dirty="0" err="1"/>
              <a:t>Majelis</a:t>
            </a:r>
            <a:r>
              <a:rPr lang="en-US" sz="1600" b="1" u="sng" dirty="0"/>
              <a:t> </a:t>
            </a:r>
            <a:r>
              <a:rPr lang="en-US" sz="1600" b="1" u="sng" dirty="0" err="1"/>
              <a:t>Komisioner</a:t>
            </a:r>
            <a:r>
              <a:rPr lang="en-US" sz="1600" b="1" u="sng" dirty="0"/>
              <a:t> </a:t>
            </a:r>
            <a:r>
              <a:rPr lang="en-US" sz="1600" b="1" u="sng" dirty="0" err="1"/>
              <a:t>menetapkan</a:t>
            </a:r>
            <a:r>
              <a:rPr lang="en-US" sz="1600" b="1" u="sng" dirty="0"/>
              <a:t> </a:t>
            </a:r>
            <a:r>
              <a:rPr lang="en-US" sz="1600" b="1" u="sng" dirty="0" err="1"/>
              <a:t>metode</a:t>
            </a:r>
            <a:r>
              <a:rPr lang="en-US" sz="1600" b="1" u="sng" dirty="0"/>
              <a:t>, </a:t>
            </a:r>
            <a:r>
              <a:rPr lang="en-US" sz="1600" b="1" u="sng" dirty="0" err="1"/>
              <a:t>tempat</a:t>
            </a:r>
            <a:r>
              <a:rPr lang="en-US" sz="1600" b="1" u="sng" dirty="0"/>
              <a:t>, agenda </a:t>
            </a:r>
            <a:r>
              <a:rPr lang="en-US" sz="1600" b="1" u="sng" dirty="0" err="1"/>
              <a:t>serta</a:t>
            </a:r>
            <a:r>
              <a:rPr lang="en-US" sz="1600" b="1" u="sng" dirty="0"/>
              <a:t> </a:t>
            </a:r>
            <a:r>
              <a:rPr lang="en-US" sz="1600" b="1" u="sng" dirty="0" err="1"/>
              <a:t>jadwal</a:t>
            </a:r>
            <a:r>
              <a:rPr lang="en-US" sz="1600" b="1" u="sng" dirty="0"/>
              <a:t> </a:t>
            </a:r>
            <a:r>
              <a:rPr lang="en-US" sz="1600" b="1" u="sng" dirty="0" err="1"/>
              <a:t>sidang</a:t>
            </a:r>
            <a:r>
              <a:rPr lang="en-US" sz="1600" b="1" u="sng" dirty="0"/>
              <a:t> </a:t>
            </a:r>
            <a:r>
              <a:rPr lang="en-US" sz="1600" b="1" u="sng" dirty="0" err="1"/>
              <a:t>hari</a:t>
            </a:r>
            <a:r>
              <a:rPr lang="en-US" sz="1600" b="1" u="sng" dirty="0"/>
              <a:t> </a:t>
            </a:r>
            <a:r>
              <a:rPr lang="en-US" sz="1600" b="1" u="sng" dirty="0" err="1"/>
              <a:t>pertama</a:t>
            </a:r>
            <a:r>
              <a:rPr lang="en-US" sz="1600" b="1" u="sng" dirty="0"/>
              <a:t> (</a:t>
            </a:r>
            <a:r>
              <a:rPr lang="en-US" sz="1600" b="1" u="sng" dirty="0" err="1"/>
              <a:t>Pasal</a:t>
            </a:r>
            <a:r>
              <a:rPr lang="en-US" sz="1600" b="1" u="sng" dirty="0"/>
              <a:t> 23 </a:t>
            </a:r>
            <a:r>
              <a:rPr lang="en-US" sz="1600" b="1" u="sng" dirty="0" err="1"/>
              <a:t>Perki</a:t>
            </a:r>
            <a:r>
              <a:rPr lang="en-US" sz="1600" b="1" u="sng" dirty="0"/>
              <a:t> 1/2013)</a:t>
            </a:r>
          </a:p>
          <a:p>
            <a:pPr marL="344479" indent="-344479" algn="just">
              <a:spcBef>
                <a:spcPct val="20000"/>
              </a:spcBef>
              <a:defRPr/>
            </a:pPr>
            <a:endParaRPr lang="en-US" sz="2000" b="1" u="sng" dirty="0"/>
          </a:p>
          <a:p>
            <a:pPr marL="344479" indent="-344479" algn="just">
              <a:spcBef>
                <a:spcPct val="20000"/>
              </a:spcBef>
              <a:defRPr/>
            </a:pPr>
            <a:r>
              <a:rPr lang="en-US" sz="2000" b="1" u="sng" dirty="0"/>
              <a:t>TAHAPAN SIDANG AJUDIKASI 1 :</a:t>
            </a:r>
          </a:p>
          <a:p>
            <a:pPr marL="344479" indent="-344479" algn="just">
              <a:spcBef>
                <a:spcPct val="20000"/>
              </a:spcBef>
              <a:defRPr/>
            </a:pPr>
            <a:r>
              <a:rPr lang="en-US" sz="2000" b="1" dirty="0"/>
              <a:t>(</a:t>
            </a:r>
            <a:r>
              <a:rPr lang="en-US" sz="2000" b="1" dirty="0" err="1"/>
              <a:t>Pasal</a:t>
            </a:r>
            <a:r>
              <a:rPr lang="en-US" sz="2000" b="1" dirty="0"/>
              <a:t> 36 </a:t>
            </a:r>
            <a:r>
              <a:rPr lang="en-US" sz="2000" b="1" dirty="0" err="1"/>
              <a:t>Perki</a:t>
            </a:r>
            <a:r>
              <a:rPr lang="en-US" sz="2000" b="1" dirty="0"/>
              <a:t> 1 </a:t>
            </a:r>
            <a:r>
              <a:rPr lang="en-US" sz="2000" b="1" dirty="0" err="1"/>
              <a:t>tahun</a:t>
            </a:r>
            <a:r>
              <a:rPr lang="en-US" sz="2000" b="1" dirty="0"/>
              <a:t> 2013)</a:t>
            </a:r>
          </a:p>
          <a:p>
            <a:pPr marL="344479" indent="-344479" algn="just">
              <a:spcBef>
                <a:spcPct val="20000"/>
              </a:spcBef>
              <a:buFontTx/>
              <a:buAutoNum type="arabicPeriod"/>
              <a:defRPr/>
            </a:pPr>
            <a:r>
              <a:rPr lang="en-US" sz="2400" dirty="0" err="1"/>
              <a:t>Majelis</a:t>
            </a:r>
            <a:r>
              <a:rPr lang="en-US" sz="2400" dirty="0"/>
              <a:t> </a:t>
            </a:r>
            <a:r>
              <a:rPr lang="en-US" sz="2400" dirty="0" err="1"/>
              <a:t>Komisioner</a:t>
            </a:r>
            <a:r>
              <a:rPr lang="en-US" sz="2400" dirty="0"/>
              <a:t> </a:t>
            </a:r>
            <a:r>
              <a:rPr lang="en-US" sz="2400" dirty="0" err="1"/>
              <a:t>memeriksa</a:t>
            </a:r>
            <a:r>
              <a:rPr lang="en-US" sz="2400" dirty="0"/>
              <a:t> </a:t>
            </a:r>
            <a:r>
              <a:rPr lang="en-US" sz="2400" dirty="0" err="1"/>
              <a:t>Kewenangan</a:t>
            </a:r>
            <a:r>
              <a:rPr lang="en-US" sz="2400" dirty="0"/>
              <a:t> </a:t>
            </a:r>
            <a:r>
              <a:rPr lang="en-US" sz="2400" dirty="0" err="1"/>
              <a:t>Komisi</a:t>
            </a:r>
            <a:r>
              <a:rPr lang="en-US" sz="2400" dirty="0"/>
              <a:t> </a:t>
            </a:r>
            <a:r>
              <a:rPr lang="en-US" sz="2400" dirty="0" err="1"/>
              <a:t>Informasi</a:t>
            </a:r>
            <a:r>
              <a:rPr lang="en-US" sz="2400" dirty="0"/>
              <a:t>;</a:t>
            </a:r>
          </a:p>
          <a:p>
            <a:pPr marL="344479" indent="-344479" algn="just">
              <a:spcBef>
                <a:spcPct val="20000"/>
              </a:spcBef>
              <a:buFontTx/>
              <a:buAutoNum type="arabicPeriod"/>
              <a:defRPr/>
            </a:pPr>
            <a:r>
              <a:rPr lang="id-ID" sz="2400" dirty="0"/>
              <a:t>kedudukan hukum (</a:t>
            </a:r>
            <a:r>
              <a:rPr lang="id-ID" sz="2400" i="1" dirty="0"/>
              <a:t>legal standing</a:t>
            </a:r>
            <a:r>
              <a:rPr lang="id-ID" sz="2400" dirty="0"/>
              <a:t>) Pemohon untuk mengajukan</a:t>
            </a:r>
            <a:r>
              <a:rPr lang="en-US" sz="2400" dirty="0"/>
              <a:t> </a:t>
            </a:r>
            <a:r>
              <a:rPr lang="id-ID" sz="2400" dirty="0"/>
              <a:t>permohonan penyelesaian sengketa informasi;</a:t>
            </a:r>
            <a:endParaRPr lang="en-US" sz="2400" dirty="0"/>
          </a:p>
          <a:p>
            <a:pPr marL="344479" indent="-344479" algn="just">
              <a:spcBef>
                <a:spcPct val="20000"/>
              </a:spcBef>
              <a:buFontTx/>
              <a:buAutoNum type="arabicPeriod"/>
              <a:defRPr/>
            </a:pPr>
            <a:r>
              <a:rPr lang="id-ID" sz="2400" dirty="0"/>
              <a:t>kedudukan hukum Termohon sebagai Badan Publik di dalam</a:t>
            </a:r>
            <a:r>
              <a:rPr lang="en-US" sz="2400" dirty="0"/>
              <a:t> </a:t>
            </a:r>
            <a:r>
              <a:rPr lang="id-ID" sz="2400" dirty="0"/>
              <a:t>sengketa informasi</a:t>
            </a:r>
            <a:r>
              <a:rPr lang="en-US" sz="2400" dirty="0"/>
              <a:t>;</a:t>
            </a:r>
          </a:p>
          <a:p>
            <a:pPr marL="344479" indent="-344479" algn="just">
              <a:spcBef>
                <a:spcPct val="20000"/>
              </a:spcBef>
              <a:buFontTx/>
              <a:buAutoNum type="arabicPeriod"/>
              <a:defRPr/>
            </a:pPr>
            <a:r>
              <a:rPr lang="id-ID" sz="2400" dirty="0"/>
              <a:t>batas waktu pengajuan permohonan penyelesaian sengketa</a:t>
            </a:r>
            <a:r>
              <a:rPr lang="en-US" sz="2400" dirty="0"/>
              <a:t> </a:t>
            </a:r>
            <a:r>
              <a:rPr lang="id-ID" sz="2400" dirty="0"/>
              <a:t>informasi</a:t>
            </a:r>
            <a:endParaRPr lang="en-US" sz="2400" dirty="0"/>
          </a:p>
          <a:p>
            <a:pPr marL="344479" indent="-344479" algn="just">
              <a:spcBef>
                <a:spcPct val="20000"/>
              </a:spcBef>
              <a:buFontTx/>
              <a:buAutoNum type="arabicPeriod"/>
              <a:defRPr/>
            </a:pPr>
            <a:endParaRPr lang="en-US" sz="2400" dirty="0"/>
          </a:p>
          <a:p>
            <a:pPr marL="344479" indent="-344479" algn="just">
              <a:spcBef>
                <a:spcPct val="20000"/>
              </a:spcBef>
              <a:defRPr/>
            </a:pPr>
            <a:endParaRPr lang="en-US" sz="2400" dirty="0"/>
          </a:p>
        </p:txBody>
      </p:sp>
      <p:sp>
        <p:nvSpPr>
          <p:cNvPr id="29699" name="TextBox 6"/>
          <p:cNvSpPr txBox="1">
            <a:spLocks noChangeArrowheads="1"/>
          </p:cNvSpPr>
          <p:nvPr/>
        </p:nvSpPr>
        <p:spPr bwMode="auto">
          <a:xfrm>
            <a:off x="1773999" y="5270381"/>
            <a:ext cx="8841976" cy="923330"/>
          </a:xfrm>
          <a:prstGeom prst="rect">
            <a:avLst/>
          </a:prstGeom>
          <a:noFill/>
          <a:ln w="9525">
            <a:noFill/>
            <a:miter lim="800000"/>
            <a:headEnd/>
            <a:tailEnd/>
          </a:ln>
        </p:spPr>
        <p:txBody>
          <a:bodyPr wrap="square">
            <a:spAutoFit/>
          </a:bodyPr>
          <a:lstStyle/>
          <a:p>
            <a:pPr algn="ctr"/>
            <a:r>
              <a:rPr lang="id-ID" dirty="0"/>
              <a:t>Ketua Majelis Komisioner memberikan kesempatan kepada para pihak untuk menempuh proses mediasi terlebih dahulu jika sengketa informasi tidak berkaitan dengan informasi yang dikecualikan (Ps 37 Perki 1/2013)</a:t>
            </a:r>
          </a:p>
        </p:txBody>
      </p:sp>
      <p:pic>
        <p:nvPicPr>
          <p:cNvPr id="4" name="Picture 3"/>
          <p:cNvPicPr>
            <a:picLocks noChangeAspect="1" noChangeArrowheads="1"/>
          </p:cNvPicPr>
          <p:nvPr/>
        </p:nvPicPr>
        <p:blipFill>
          <a:blip r:embed="rId2" cstate="print"/>
          <a:srcRect/>
          <a:stretch>
            <a:fillRect/>
          </a:stretch>
        </p:blipFill>
        <p:spPr bwMode="auto">
          <a:xfrm>
            <a:off x="550639" y="88456"/>
            <a:ext cx="882448" cy="1000108"/>
          </a:xfrm>
          <a:prstGeom prst="rect">
            <a:avLst/>
          </a:prstGeom>
          <a:noFill/>
          <a:ln w="34925">
            <a:solidFill>
              <a:srgbClr val="FFFFFF"/>
            </a:solidFill>
            <a:miter lim="800000"/>
            <a:headEnd/>
            <a:tailEnd/>
          </a:ln>
          <a:effectLst>
            <a:outerShdw blurRad="317500" dir="2700000" algn="ctr">
              <a:srgbClr val="000000">
                <a:alpha val="43000"/>
              </a:srgbClr>
            </a:outerShdw>
            <a:reflection blurRad="6350" stA="50000" endA="300" endPos="55500" dist="101600" dir="5400000" sy="-100000" algn="bl" rotWithShape="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69541D-4573-F435-3A47-6F4550B3ACDE}"/>
              </a:ext>
            </a:extLst>
          </p:cNvPr>
          <p:cNvSpPr/>
          <p:nvPr/>
        </p:nvSpPr>
        <p:spPr>
          <a:xfrm>
            <a:off x="1679509" y="1035509"/>
            <a:ext cx="8832981" cy="1241237"/>
          </a:xfrm>
          <a:prstGeom prst="rect">
            <a:avLst/>
          </a:prstGeom>
        </p:spPr>
        <p:txBody>
          <a:bodyPr wrap="square">
            <a:spAutoFit/>
          </a:bodyPr>
          <a:lstStyle/>
          <a:p>
            <a:pPr>
              <a:defRPr/>
            </a:pPr>
            <a:r>
              <a:rPr lang="id-ID" sz="3733" b="1" dirty="0">
                <a:solidFill>
                  <a:schemeClr val="bg2">
                    <a:lumMod val="50000"/>
                  </a:schemeClr>
                </a:solidFill>
                <a:latin typeface="Aharoni" panose="02010803020104030203" pitchFamily="2" charset="-79"/>
                <a:cs typeface="Aharoni" panose="02010803020104030203" pitchFamily="2" charset="-79"/>
              </a:rPr>
              <a:t>Dasar Hukum Penyelesaian Sengketa Informasi Publik</a:t>
            </a:r>
            <a:endParaRPr lang="id-ID" sz="3733" b="1" dirty="0">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F05DC50D-A83C-321F-B41B-94EC53CB4D10}"/>
              </a:ext>
            </a:extLst>
          </p:cNvPr>
          <p:cNvSpPr txBox="1">
            <a:spLocks/>
          </p:cNvSpPr>
          <p:nvPr/>
        </p:nvSpPr>
        <p:spPr>
          <a:xfrm>
            <a:off x="2381224" y="2372883"/>
            <a:ext cx="7872411" cy="4199389"/>
          </a:xfrm>
        </p:spPr>
        <p:txBody>
          <a:bodyPr>
            <a:normAutofit/>
          </a:bodyPr>
          <a:lstStyle>
            <a:lvl1pPr marL="171454" indent="-171454" algn="l" defTabSz="68581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64" indent="-171454" algn="l" defTabSz="68581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71" indent="-171454" algn="l" defTabSz="68581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0"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89"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97"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06"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14"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4"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endParaRPr lang="en-US" sz="2600" dirty="0"/>
          </a:p>
        </p:txBody>
      </p:sp>
      <p:sp>
        <p:nvSpPr>
          <p:cNvPr id="4" name="Rectangle 3">
            <a:extLst>
              <a:ext uri="{FF2B5EF4-FFF2-40B4-BE49-F238E27FC236}">
                <a16:creationId xmlns:a16="http://schemas.microsoft.com/office/drawing/2014/main" id="{9B3D8892-7522-6895-362B-69959B031C1E}"/>
              </a:ext>
            </a:extLst>
          </p:cNvPr>
          <p:cNvSpPr/>
          <p:nvPr/>
        </p:nvSpPr>
        <p:spPr>
          <a:xfrm>
            <a:off x="911424" y="2755110"/>
            <a:ext cx="9907955" cy="2718180"/>
          </a:xfrm>
          <a:prstGeom prst="rect">
            <a:avLst/>
          </a:prstGeom>
        </p:spPr>
        <p:txBody>
          <a:bodyPr wrap="square">
            <a:spAutoFit/>
          </a:bodyPr>
          <a:lstStyle/>
          <a:p>
            <a:pPr marL="457189" indent="-457189">
              <a:buFont typeface="+mj-lt"/>
              <a:buAutoNum type="arabicPeriod"/>
              <a:defRPr/>
            </a:pPr>
            <a:r>
              <a:rPr lang="id-ID" sz="2133" b="1" dirty="0">
                <a:solidFill>
                  <a:schemeClr val="accent6">
                    <a:lumMod val="50000"/>
                  </a:schemeClr>
                </a:solidFill>
                <a:latin typeface="Arial Black" panose="020B0A04020102020204" pitchFamily="34" charset="0"/>
                <a:cs typeface="Arial" charset="0"/>
              </a:rPr>
              <a:t>UU No.14 tahun 2008 tentang Keterbukaan Informasi Publik</a:t>
            </a:r>
          </a:p>
          <a:p>
            <a:pPr marL="457189" indent="-457189">
              <a:buFont typeface="+mj-lt"/>
              <a:buAutoNum type="arabicPeriod"/>
              <a:defRPr/>
            </a:pPr>
            <a:r>
              <a:rPr lang="id-ID" sz="2133" b="1" dirty="0">
                <a:solidFill>
                  <a:schemeClr val="accent6">
                    <a:lumMod val="50000"/>
                  </a:schemeClr>
                </a:solidFill>
                <a:latin typeface="Arial Black" panose="020B0A04020102020204" pitchFamily="34" charset="0"/>
                <a:cs typeface="Arial" charset="0"/>
              </a:rPr>
              <a:t>Peraturan Mahkamah Agung Nomor 02 Tahun 2011 tentang   Tata Cara Penyelesaian Sengketa Informasi Publik di             Pengadilan.</a:t>
            </a:r>
          </a:p>
          <a:p>
            <a:pPr marL="457189" indent="-457189">
              <a:buFont typeface="+mj-lt"/>
              <a:buAutoNum type="arabicPeriod"/>
              <a:defRPr/>
            </a:pPr>
            <a:r>
              <a:rPr lang="id-ID" sz="2133" b="1" dirty="0">
                <a:solidFill>
                  <a:schemeClr val="accent6">
                    <a:lumMod val="50000"/>
                  </a:schemeClr>
                </a:solidFill>
                <a:latin typeface="Arial Black" panose="020B0A04020102020204" pitchFamily="34" charset="0"/>
                <a:cs typeface="Arial" charset="0"/>
              </a:rPr>
              <a:t>Peraturan Komisi Informasi Nomor 1 Tahun 2013 tentang Prosedur  Penyelesaian Sengketa Informasi</a:t>
            </a:r>
          </a:p>
          <a:p>
            <a:pPr marL="457189" indent="-457189">
              <a:buFont typeface="+mj-lt"/>
              <a:buAutoNum type="arabicPeriod"/>
              <a:defRPr/>
            </a:pPr>
            <a:r>
              <a:rPr lang="id-ID" sz="2133" b="1" dirty="0" err="1">
                <a:solidFill>
                  <a:schemeClr val="accent6">
                    <a:lumMod val="50000"/>
                  </a:schemeClr>
                </a:solidFill>
                <a:latin typeface="Arial Black" panose="020B0A04020102020204" pitchFamily="34" charset="0"/>
                <a:cs typeface="Arial" charset="0"/>
              </a:rPr>
              <a:t>Perki</a:t>
            </a:r>
            <a:r>
              <a:rPr lang="id-ID" sz="2133" b="1" dirty="0">
                <a:solidFill>
                  <a:schemeClr val="accent6">
                    <a:lumMod val="50000"/>
                  </a:schemeClr>
                </a:solidFill>
                <a:latin typeface="Arial Black" panose="020B0A04020102020204" pitchFamily="34" charset="0"/>
                <a:cs typeface="Arial" charset="0"/>
              </a:rPr>
              <a:t> No.1 tahun 2021 tentang Standar Layanan Informasi Publik</a:t>
            </a:r>
          </a:p>
        </p:txBody>
      </p:sp>
    </p:spTree>
    <p:extLst>
      <p:ext uri="{BB962C8B-B14F-4D97-AF65-F5344CB8AC3E}">
        <p14:creationId xmlns:p14="http://schemas.microsoft.com/office/powerpoint/2010/main" val="2820743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767018" y="341844"/>
            <a:ext cx="7086592" cy="1143000"/>
          </a:xfrm>
        </p:spPr>
        <p:txBody>
          <a:bodyPr/>
          <a:lstStyle/>
          <a:p>
            <a:r>
              <a:rPr lang="id-ID" dirty="0">
                <a:effectLst>
                  <a:outerShdw blurRad="38100" dist="38100" dir="2700000" algn="tl">
                    <a:srgbClr val="000000">
                      <a:alpha val="43137"/>
                    </a:srgbClr>
                  </a:outerShdw>
                </a:effectLst>
              </a:rPr>
              <a:t>Mediasi</a:t>
            </a:r>
            <a:r>
              <a:rPr lang="id-ID" dirty="0"/>
              <a:t> </a:t>
            </a:r>
            <a:r>
              <a:rPr lang="id-ID" dirty="0">
                <a:latin typeface="Arial Narrow" pitchFamily="34" charset="0"/>
              </a:rPr>
              <a:t>adalah</a:t>
            </a:r>
          </a:p>
        </p:txBody>
      </p:sp>
      <p:sp>
        <p:nvSpPr>
          <p:cNvPr id="5" name="Content Placeholder 4"/>
          <p:cNvSpPr txBox="1">
            <a:spLocks noGrp="1" noChangeArrowheads="1"/>
          </p:cNvSpPr>
          <p:nvPr>
            <p:ph idx="1"/>
          </p:nvPr>
        </p:nvSpPr>
        <p:spPr>
          <a:xfrm>
            <a:off x="2159307" y="1341952"/>
            <a:ext cx="8438920" cy="4467095"/>
          </a:xfrm>
        </p:spPr>
        <p:txBody>
          <a:bodyPr wrap="square">
            <a:spAutoFit/>
          </a:bodyPr>
          <a:lstStyle/>
          <a:p>
            <a:pPr algn="just">
              <a:buFont typeface="Wingdings" pitchFamily="2" charset="2"/>
              <a:buChar char="§"/>
              <a:defRPr/>
            </a:pPr>
            <a:r>
              <a:rPr lang="id-ID" sz="2000" dirty="0"/>
              <a:t>P</a:t>
            </a:r>
            <a:r>
              <a:rPr lang="en-US" sz="2000" dirty="0"/>
              <a:t>roses </a:t>
            </a:r>
            <a:r>
              <a:rPr lang="en-US" sz="2000" dirty="0" err="1"/>
              <a:t>penyelesaian</a:t>
            </a:r>
            <a:r>
              <a:rPr lang="en-US" sz="2000" dirty="0"/>
              <a:t> </a:t>
            </a:r>
            <a:r>
              <a:rPr lang="en-US" sz="2000" dirty="0" err="1"/>
              <a:t>sengketa</a:t>
            </a:r>
            <a:r>
              <a:rPr lang="en-US" sz="2000" dirty="0"/>
              <a:t> </a:t>
            </a:r>
            <a:r>
              <a:rPr lang="en-US" sz="2000" dirty="0" err="1"/>
              <a:t>informasi</a:t>
            </a:r>
            <a:r>
              <a:rPr lang="en-US" sz="2000" dirty="0"/>
              <a:t> </a:t>
            </a:r>
            <a:r>
              <a:rPr lang="en-US" sz="2000" dirty="0" err="1"/>
              <a:t>dengan</a:t>
            </a:r>
            <a:r>
              <a:rPr lang="en-US" sz="2000" dirty="0"/>
              <a:t> </a:t>
            </a:r>
            <a:r>
              <a:rPr lang="en-US" sz="2000" dirty="0" err="1"/>
              <a:t>cara</a:t>
            </a:r>
            <a:r>
              <a:rPr lang="en-US" sz="2000" dirty="0"/>
              <a:t> </a:t>
            </a:r>
            <a:r>
              <a:rPr lang="en-US" sz="2000" dirty="0" err="1"/>
              <a:t>musyawarah</a:t>
            </a:r>
            <a:r>
              <a:rPr lang="id-ID" sz="2000" dirty="0"/>
              <a:t> </a:t>
            </a:r>
            <a:r>
              <a:rPr lang="en-US" sz="2000" dirty="0" err="1"/>
              <a:t>mufakat</a:t>
            </a:r>
            <a:r>
              <a:rPr lang="en-US" sz="2000" dirty="0"/>
              <a:t> </a:t>
            </a:r>
            <a:r>
              <a:rPr lang="en-US" sz="2000" dirty="0" err="1"/>
              <a:t>untuk</a:t>
            </a:r>
            <a:r>
              <a:rPr lang="en-US" sz="2000" dirty="0"/>
              <a:t> </a:t>
            </a:r>
            <a:r>
              <a:rPr lang="en-US" sz="2000" dirty="0" err="1"/>
              <a:t>sengketa</a:t>
            </a:r>
            <a:r>
              <a:rPr lang="en-US" sz="2000" dirty="0"/>
              <a:t> </a:t>
            </a:r>
            <a:r>
              <a:rPr lang="en-US" sz="2000" dirty="0" err="1"/>
              <a:t>informasi</a:t>
            </a:r>
            <a:r>
              <a:rPr lang="en-US" sz="2000" dirty="0"/>
              <a:t> yang </a:t>
            </a:r>
            <a:r>
              <a:rPr lang="en-US" sz="2000" dirty="0" err="1"/>
              <a:t>bukan</a:t>
            </a:r>
            <a:r>
              <a:rPr lang="en-US" sz="2000" dirty="0"/>
              <a:t> </a:t>
            </a:r>
            <a:r>
              <a:rPr lang="en-US" sz="2000" dirty="0" err="1"/>
              <a:t>informasi</a:t>
            </a:r>
            <a:r>
              <a:rPr lang="en-US" sz="2000" dirty="0"/>
              <a:t> </a:t>
            </a:r>
            <a:r>
              <a:rPr lang="en-US" sz="2000" dirty="0" err="1"/>
              <a:t>dikecualikan</a:t>
            </a:r>
            <a:r>
              <a:rPr lang="en-US" sz="2000" dirty="0"/>
              <a:t>. </a:t>
            </a:r>
            <a:r>
              <a:rPr lang="en-US" sz="2000" dirty="0" err="1"/>
              <a:t>Bersifat</a:t>
            </a:r>
            <a:r>
              <a:rPr lang="en-US" sz="2000" dirty="0"/>
              <a:t> </a:t>
            </a:r>
            <a:r>
              <a:rPr lang="en-US" sz="2000" dirty="0" err="1"/>
              <a:t>sukarela</a:t>
            </a:r>
            <a:r>
              <a:rPr lang="en-US" sz="2000" dirty="0"/>
              <a:t>. </a:t>
            </a:r>
            <a:r>
              <a:rPr lang="en-US" sz="2000" dirty="0" err="1"/>
              <a:t>Waktunya</a:t>
            </a:r>
            <a:r>
              <a:rPr lang="en-US" sz="2000" dirty="0"/>
              <a:t> 14 </a:t>
            </a:r>
            <a:r>
              <a:rPr lang="en-US" sz="2000" dirty="0" err="1"/>
              <a:t>hari</a:t>
            </a:r>
            <a:r>
              <a:rPr lang="en-US" sz="2000" dirty="0"/>
              <a:t> </a:t>
            </a:r>
            <a:r>
              <a:rPr lang="en-US" sz="2000" dirty="0" err="1"/>
              <a:t>kerja</a:t>
            </a:r>
            <a:r>
              <a:rPr lang="en-US" sz="2000" dirty="0"/>
              <a:t>.  </a:t>
            </a:r>
            <a:r>
              <a:rPr lang="en-US" sz="2000" dirty="0" err="1"/>
              <a:t>Waktu</a:t>
            </a:r>
            <a:r>
              <a:rPr lang="en-US" sz="2000" dirty="0"/>
              <a:t> </a:t>
            </a:r>
            <a:r>
              <a:rPr lang="en-US" sz="2000" dirty="0" err="1"/>
              <a:t>dan</a:t>
            </a:r>
            <a:r>
              <a:rPr lang="en-US" sz="2000" dirty="0"/>
              <a:t> </a:t>
            </a:r>
            <a:r>
              <a:rPr lang="en-US" sz="2000" dirty="0" err="1"/>
              <a:t>tempat</a:t>
            </a:r>
            <a:r>
              <a:rPr lang="en-US" sz="2000" dirty="0"/>
              <a:t> </a:t>
            </a:r>
            <a:r>
              <a:rPr lang="en-US" sz="2000" dirty="0" err="1"/>
              <a:t>disepakati</a:t>
            </a:r>
            <a:r>
              <a:rPr lang="en-US" sz="2000" dirty="0"/>
              <a:t> </a:t>
            </a:r>
            <a:r>
              <a:rPr lang="en-US" sz="2000" dirty="0" err="1"/>
              <a:t>bersama</a:t>
            </a:r>
            <a:r>
              <a:rPr lang="en-US" sz="2000" dirty="0"/>
              <a:t>.</a:t>
            </a:r>
            <a:r>
              <a:rPr lang="id-ID" sz="2000" dirty="0"/>
              <a:t> </a:t>
            </a:r>
            <a:r>
              <a:rPr lang="en-US" sz="2000" dirty="0" err="1"/>
              <a:t>Komisioner</a:t>
            </a:r>
            <a:r>
              <a:rPr lang="en-US" sz="2000" dirty="0"/>
              <a:t> </a:t>
            </a:r>
            <a:r>
              <a:rPr lang="en-US" sz="2000" dirty="0" err="1"/>
              <a:t>bertindak</a:t>
            </a:r>
            <a:r>
              <a:rPr lang="en-US" sz="2000" dirty="0"/>
              <a:t> </a:t>
            </a:r>
            <a:r>
              <a:rPr lang="en-US" sz="2000" dirty="0" err="1"/>
              <a:t>sebagai</a:t>
            </a:r>
            <a:r>
              <a:rPr lang="en-US" sz="2000" dirty="0"/>
              <a:t> mediator.</a:t>
            </a:r>
          </a:p>
          <a:p>
            <a:pPr algn="just">
              <a:defRPr/>
            </a:pPr>
            <a:endParaRPr lang="en-US" sz="2000" dirty="0"/>
          </a:p>
          <a:p>
            <a:pPr algn="just">
              <a:buFont typeface="Wingdings" pitchFamily="2" charset="2"/>
              <a:buChar char="§"/>
              <a:defRPr/>
            </a:pPr>
            <a:r>
              <a:rPr lang="en-US" sz="2000" dirty="0"/>
              <a:t>Hal-</a:t>
            </a:r>
            <a:r>
              <a:rPr lang="en-US" sz="2000" dirty="0" err="1"/>
              <a:t>hal</a:t>
            </a:r>
            <a:r>
              <a:rPr lang="en-US" sz="2000" dirty="0"/>
              <a:t> yang </a:t>
            </a:r>
            <a:r>
              <a:rPr lang="en-US" sz="2000" dirty="0" err="1"/>
              <a:t>disepakati</a:t>
            </a:r>
            <a:r>
              <a:rPr lang="en-US" sz="2000" dirty="0"/>
              <a:t> </a:t>
            </a:r>
            <a:r>
              <a:rPr lang="en-US" sz="2000" dirty="0" err="1"/>
              <a:t>meliputi</a:t>
            </a:r>
            <a:r>
              <a:rPr lang="en-US" sz="2000" dirty="0"/>
              <a:t> 3 </a:t>
            </a:r>
            <a:r>
              <a:rPr lang="en-US" sz="2000" dirty="0" err="1"/>
              <a:t>poin</a:t>
            </a:r>
            <a:r>
              <a:rPr lang="en-US" sz="2000" dirty="0"/>
              <a:t>: </a:t>
            </a:r>
            <a:endParaRPr lang="id-ID" sz="2000" dirty="0"/>
          </a:p>
          <a:p>
            <a:pPr marL="693721" indent="-336542" algn="just">
              <a:buFont typeface="+mj-lt"/>
              <a:buAutoNum type="alphaLcPeriod"/>
              <a:defRPr/>
            </a:pPr>
            <a:r>
              <a:rPr lang="en-GB" sz="2000" dirty="0" err="1"/>
              <a:t>Kesepakatan</a:t>
            </a:r>
            <a:r>
              <a:rPr lang="en-GB" sz="2000" dirty="0"/>
              <a:t> </a:t>
            </a:r>
            <a:r>
              <a:rPr lang="en-GB" sz="2000" dirty="0" err="1"/>
              <a:t>tentang</a:t>
            </a:r>
            <a:r>
              <a:rPr lang="en-GB" sz="2000" dirty="0"/>
              <a:t> status </a:t>
            </a:r>
            <a:r>
              <a:rPr lang="en-GB" sz="2000" dirty="0" err="1"/>
              <a:t>informasi</a:t>
            </a:r>
            <a:r>
              <a:rPr lang="en-GB" sz="2000" dirty="0"/>
              <a:t> [</a:t>
            </a:r>
            <a:r>
              <a:rPr lang="en-GB" sz="2000" dirty="0" err="1"/>
              <a:t>terbuka</a:t>
            </a:r>
            <a:r>
              <a:rPr lang="en-GB" sz="2000" dirty="0"/>
              <a:t>/</a:t>
            </a:r>
            <a:r>
              <a:rPr lang="en-GB" sz="2000" dirty="0" err="1"/>
              <a:t>tertutup</a:t>
            </a:r>
            <a:r>
              <a:rPr lang="en-GB" sz="2000" dirty="0"/>
              <a:t>],  </a:t>
            </a:r>
            <a:r>
              <a:rPr lang="en-GB" sz="2000" dirty="0" err="1"/>
              <a:t>dapat</a:t>
            </a:r>
            <a:r>
              <a:rPr lang="en-GB" sz="2000" dirty="0"/>
              <a:t> </a:t>
            </a:r>
            <a:r>
              <a:rPr lang="en-GB" sz="2000" dirty="0" err="1"/>
              <a:t>diberikan</a:t>
            </a:r>
            <a:r>
              <a:rPr lang="en-GB" sz="2000" dirty="0"/>
              <a:t> </a:t>
            </a:r>
            <a:r>
              <a:rPr lang="en-GB" sz="2000" dirty="0" err="1"/>
              <a:t>atau</a:t>
            </a:r>
            <a:r>
              <a:rPr lang="en-GB" sz="2000" dirty="0"/>
              <a:t> </a:t>
            </a:r>
            <a:r>
              <a:rPr lang="en-GB" sz="2000" dirty="0" err="1"/>
              <a:t>tidak</a:t>
            </a:r>
            <a:r>
              <a:rPr lang="en-GB" sz="2000" dirty="0"/>
              <a:t>;</a:t>
            </a:r>
            <a:endParaRPr lang="id-ID" sz="2000" dirty="0"/>
          </a:p>
          <a:p>
            <a:pPr marL="536561" indent="-179384" algn="just">
              <a:buFont typeface="+mj-lt"/>
              <a:buAutoNum type="alphaLcPeriod"/>
              <a:defRPr/>
            </a:pPr>
            <a:r>
              <a:rPr lang="en-GB" sz="2000" dirty="0"/>
              <a:t>  Format </a:t>
            </a:r>
            <a:r>
              <a:rPr lang="en-GB" sz="2000" dirty="0" err="1"/>
              <a:t>dan</a:t>
            </a:r>
            <a:r>
              <a:rPr lang="en-GB" sz="2000" dirty="0"/>
              <a:t> </a:t>
            </a:r>
            <a:r>
              <a:rPr lang="en-GB" sz="2000" dirty="0" err="1"/>
              <a:t>waktu</a:t>
            </a:r>
            <a:r>
              <a:rPr lang="en-GB" sz="2000" dirty="0"/>
              <a:t> </a:t>
            </a:r>
            <a:r>
              <a:rPr lang="en-GB" sz="2000" dirty="0" err="1"/>
              <a:t>pemenuhan</a:t>
            </a:r>
            <a:r>
              <a:rPr lang="en-GB" sz="2000" dirty="0"/>
              <a:t> </a:t>
            </a:r>
            <a:r>
              <a:rPr lang="en-GB" sz="2000" dirty="0" err="1"/>
              <a:t>informasi</a:t>
            </a:r>
            <a:r>
              <a:rPr lang="en-GB" sz="2000" dirty="0"/>
              <a:t> </a:t>
            </a:r>
            <a:r>
              <a:rPr lang="en-GB" sz="2000" dirty="0" err="1"/>
              <a:t>publi</a:t>
            </a:r>
            <a:r>
              <a:rPr lang="id-ID" sz="2000" dirty="0"/>
              <a:t>k</a:t>
            </a:r>
            <a:r>
              <a:rPr lang="en-GB" sz="2000" dirty="0"/>
              <a:t>; </a:t>
            </a:r>
            <a:endParaRPr lang="id-ID" sz="2000" dirty="0"/>
          </a:p>
          <a:p>
            <a:pPr marL="536561" indent="-179384" algn="just">
              <a:buFont typeface="+mj-lt"/>
              <a:buAutoNum type="alphaLcPeriod"/>
              <a:defRPr/>
            </a:pPr>
            <a:r>
              <a:rPr lang="en-GB" sz="2000" dirty="0"/>
              <a:t>  </a:t>
            </a:r>
            <a:r>
              <a:rPr lang="en-GB" sz="2000" dirty="0" err="1"/>
              <a:t>Beban</a:t>
            </a:r>
            <a:r>
              <a:rPr lang="en-GB" sz="2000" dirty="0"/>
              <a:t> </a:t>
            </a:r>
            <a:r>
              <a:rPr lang="en-GB" sz="2000" dirty="0" err="1"/>
              <a:t>pembiayaan</a:t>
            </a:r>
            <a:r>
              <a:rPr lang="en-GB" sz="2000" dirty="0"/>
              <a:t>, </a:t>
            </a:r>
            <a:r>
              <a:rPr lang="en-GB" sz="2000" dirty="0" err="1"/>
              <a:t>siapa</a:t>
            </a:r>
            <a:r>
              <a:rPr lang="en-GB" sz="2000" dirty="0"/>
              <a:t> yang </a:t>
            </a:r>
            <a:r>
              <a:rPr lang="en-GB" sz="2000" dirty="0" err="1"/>
              <a:t>menanggung</a:t>
            </a:r>
            <a:endParaRPr lang="en-GB" sz="2000" dirty="0"/>
          </a:p>
          <a:p>
            <a:pPr algn="just">
              <a:buFont typeface="Wingdings" pitchFamily="2" charset="2"/>
              <a:buChar char="§"/>
              <a:defRPr/>
            </a:pPr>
            <a:endParaRPr lang="en-US" sz="2000" dirty="0"/>
          </a:p>
        </p:txBody>
      </p:sp>
      <p:pic>
        <p:nvPicPr>
          <p:cNvPr id="4" name="Picture 3"/>
          <p:cNvPicPr>
            <a:picLocks noChangeAspect="1" noChangeArrowheads="1"/>
          </p:cNvPicPr>
          <p:nvPr/>
        </p:nvPicPr>
        <p:blipFill>
          <a:blip r:embed="rId2" cstate="print"/>
          <a:srcRect/>
          <a:stretch>
            <a:fillRect/>
          </a:stretch>
        </p:blipFill>
        <p:spPr bwMode="auto">
          <a:xfrm>
            <a:off x="693859" y="341844"/>
            <a:ext cx="882448" cy="1000108"/>
          </a:xfrm>
          <a:prstGeom prst="rect">
            <a:avLst/>
          </a:prstGeom>
          <a:noFill/>
          <a:ln w="34925">
            <a:solidFill>
              <a:srgbClr val="FFFFFF"/>
            </a:solidFill>
            <a:miter lim="800000"/>
            <a:headEnd/>
            <a:tailEnd/>
          </a:ln>
          <a:effectLst>
            <a:outerShdw blurRad="317500" dir="2700000" algn="ctr">
              <a:srgbClr val="000000">
                <a:alpha val="43000"/>
              </a:srgbClr>
            </a:outerShdw>
            <a:reflection blurRad="6350" stA="50000" endA="300" endPos="55500" dist="101600" dir="5400000" sy="-100000" algn="bl" rotWithShape="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a:xfrm>
            <a:off x="2559818" y="285749"/>
            <a:ext cx="7072363" cy="1143000"/>
          </a:xfrm>
        </p:spPr>
        <p:txBody>
          <a:bodyPr/>
          <a:lstStyle/>
          <a:p>
            <a:pPr algn="l"/>
            <a:r>
              <a:rPr lang="id-ID" b="1" dirty="0">
                <a:solidFill>
                  <a:schemeClr val="bg1"/>
                </a:solidFill>
              </a:rPr>
              <a:t>      </a:t>
            </a:r>
            <a:r>
              <a:rPr lang="en-US" b="1" dirty="0" err="1"/>
              <a:t>Mediasi</a:t>
            </a:r>
            <a:r>
              <a:rPr lang="en-US" b="1" dirty="0"/>
              <a:t> </a:t>
            </a:r>
            <a:r>
              <a:rPr lang="en-US" b="1" dirty="0" err="1"/>
              <a:t>Gagal</a:t>
            </a:r>
            <a:r>
              <a:rPr lang="en-US" b="1" dirty="0"/>
              <a:t> …</a:t>
            </a:r>
            <a:endParaRPr lang="id-ID" b="1" dirty="0"/>
          </a:p>
        </p:txBody>
      </p:sp>
      <p:sp>
        <p:nvSpPr>
          <p:cNvPr id="31748" name="Content Placeholder 2"/>
          <p:cNvSpPr>
            <a:spLocks noGrp="1"/>
          </p:cNvSpPr>
          <p:nvPr>
            <p:ph idx="1"/>
          </p:nvPr>
        </p:nvSpPr>
        <p:spPr>
          <a:xfrm>
            <a:off x="2381225" y="1428749"/>
            <a:ext cx="7901015" cy="4554539"/>
          </a:xfrm>
        </p:spPr>
        <p:txBody>
          <a:bodyPr>
            <a:normAutofit lnSpcReduction="10000"/>
          </a:bodyPr>
          <a:lstStyle/>
          <a:p>
            <a:pPr>
              <a:buFont typeface="Wingdings" pitchFamily="2" charset="2"/>
              <a:buChar char="§"/>
            </a:pPr>
            <a:r>
              <a:rPr lang="en-US" dirty="0" err="1">
                <a:latin typeface="Tahoma" pitchFamily="34" charset="0"/>
                <a:cs typeface="Tahoma" pitchFamily="34" charset="0"/>
              </a:rPr>
              <a:t>Mediasi</a:t>
            </a:r>
            <a:r>
              <a:rPr lang="en-US" dirty="0">
                <a:latin typeface="Tahoma" pitchFamily="34" charset="0"/>
                <a:cs typeface="Tahoma" pitchFamily="34" charset="0"/>
              </a:rPr>
              <a:t> </a:t>
            </a:r>
            <a:r>
              <a:rPr lang="en-US" dirty="0" err="1">
                <a:latin typeface="Tahoma" pitchFamily="34" charset="0"/>
                <a:cs typeface="Tahoma" pitchFamily="34" charset="0"/>
              </a:rPr>
              <a:t>gagal</a:t>
            </a:r>
            <a:r>
              <a:rPr lang="en-US" dirty="0">
                <a:latin typeface="Tahoma" pitchFamily="34" charset="0"/>
                <a:cs typeface="Tahoma" pitchFamily="34" charset="0"/>
              </a:rPr>
              <a:t> </a:t>
            </a:r>
            <a:r>
              <a:rPr lang="en-US" dirty="0" err="1">
                <a:latin typeface="Tahoma" pitchFamily="34" charset="0"/>
                <a:cs typeface="Tahoma" pitchFamily="34" charset="0"/>
              </a:rPr>
              <a:t>bisa</a:t>
            </a:r>
            <a:r>
              <a:rPr lang="en-US" dirty="0">
                <a:latin typeface="Tahoma" pitchFamily="34" charset="0"/>
                <a:cs typeface="Tahoma" pitchFamily="34" charset="0"/>
              </a:rPr>
              <a:t> </a:t>
            </a:r>
            <a:r>
              <a:rPr lang="en-US" dirty="0" err="1">
                <a:latin typeface="Tahoma" pitchFamily="34" charset="0"/>
                <a:cs typeface="Tahoma" pitchFamily="34" charset="0"/>
              </a:rPr>
              <a:t>karena</a:t>
            </a:r>
            <a:r>
              <a:rPr lang="en-US" dirty="0">
                <a:latin typeface="Tahoma" pitchFamily="34" charset="0"/>
                <a:cs typeface="Tahoma" pitchFamily="34" charset="0"/>
              </a:rPr>
              <a:t> </a:t>
            </a:r>
            <a:r>
              <a:rPr lang="id-ID" dirty="0">
                <a:latin typeface="Tahoma" pitchFamily="34" charset="0"/>
                <a:cs typeface="Tahoma" pitchFamily="34" charset="0"/>
              </a:rPr>
              <a:t>4</a:t>
            </a:r>
            <a:r>
              <a:rPr lang="en-US" dirty="0">
                <a:latin typeface="Tahoma" pitchFamily="34" charset="0"/>
                <a:cs typeface="Tahoma" pitchFamily="34" charset="0"/>
              </a:rPr>
              <a:t> </a:t>
            </a:r>
            <a:r>
              <a:rPr lang="en-US" dirty="0" err="1">
                <a:latin typeface="Tahoma" pitchFamily="34" charset="0"/>
                <a:cs typeface="Tahoma" pitchFamily="34" charset="0"/>
              </a:rPr>
              <a:t>hal</a:t>
            </a:r>
            <a:r>
              <a:rPr lang="en-US" dirty="0">
                <a:latin typeface="Tahoma" pitchFamily="34" charset="0"/>
                <a:cs typeface="Tahoma" pitchFamily="34" charset="0"/>
              </a:rPr>
              <a:t>: </a:t>
            </a:r>
            <a:endParaRPr lang="id-ID" dirty="0">
              <a:latin typeface="Tahoma" pitchFamily="34" charset="0"/>
              <a:cs typeface="Tahoma" pitchFamily="34" charset="0"/>
            </a:endParaRPr>
          </a:p>
          <a:p>
            <a:pPr>
              <a:buFontTx/>
              <a:buAutoNum type="arabicPeriod"/>
            </a:pPr>
            <a:r>
              <a:rPr lang="en-US" dirty="0">
                <a:latin typeface="Tahoma" pitchFamily="34" charset="0"/>
                <a:cs typeface="Tahoma" pitchFamily="34" charset="0"/>
              </a:rPr>
              <a:t>Batas </a:t>
            </a:r>
            <a:r>
              <a:rPr lang="en-US" dirty="0" err="1">
                <a:latin typeface="Tahoma" pitchFamily="34" charset="0"/>
                <a:cs typeface="Tahoma" pitchFamily="34" charset="0"/>
              </a:rPr>
              <a:t>waktu</a:t>
            </a:r>
            <a:r>
              <a:rPr lang="en-US" dirty="0">
                <a:latin typeface="Tahoma" pitchFamily="34" charset="0"/>
                <a:cs typeface="Tahoma" pitchFamily="34" charset="0"/>
              </a:rPr>
              <a:t> </a:t>
            </a:r>
            <a:r>
              <a:rPr lang="id-ID" dirty="0">
                <a:latin typeface="Tahoma" pitchFamily="34" charset="0"/>
                <a:cs typeface="Tahoma" pitchFamily="34" charset="0"/>
              </a:rPr>
              <a:t>mediasi </a:t>
            </a:r>
            <a:r>
              <a:rPr lang="en-US" dirty="0">
                <a:latin typeface="Tahoma" pitchFamily="34" charset="0"/>
                <a:cs typeface="Tahoma" pitchFamily="34" charset="0"/>
              </a:rPr>
              <a:t>14 </a:t>
            </a:r>
            <a:r>
              <a:rPr lang="en-US" dirty="0" err="1">
                <a:latin typeface="Tahoma" pitchFamily="34" charset="0"/>
                <a:cs typeface="Tahoma" pitchFamily="34" charset="0"/>
              </a:rPr>
              <a:t>hari</a:t>
            </a:r>
            <a:r>
              <a:rPr lang="en-US" dirty="0">
                <a:latin typeface="Tahoma" pitchFamily="34" charset="0"/>
                <a:cs typeface="Tahoma" pitchFamily="34" charset="0"/>
              </a:rPr>
              <a:t> </a:t>
            </a:r>
            <a:r>
              <a:rPr lang="en-US" dirty="0" err="1">
                <a:latin typeface="Tahoma" pitchFamily="34" charset="0"/>
                <a:cs typeface="Tahoma" pitchFamily="34" charset="0"/>
              </a:rPr>
              <a:t>kerja</a:t>
            </a:r>
            <a:r>
              <a:rPr lang="en-US" dirty="0">
                <a:latin typeface="Tahoma" pitchFamily="34" charset="0"/>
                <a:cs typeface="Tahoma" pitchFamily="34" charset="0"/>
              </a:rPr>
              <a:t> </a:t>
            </a:r>
            <a:r>
              <a:rPr lang="en-US" dirty="0" err="1">
                <a:latin typeface="Tahoma" pitchFamily="34" charset="0"/>
                <a:cs typeface="Tahoma" pitchFamily="34" charset="0"/>
              </a:rPr>
              <a:t>habis</a:t>
            </a:r>
            <a:r>
              <a:rPr lang="en-US" dirty="0">
                <a:latin typeface="Tahoma" pitchFamily="34" charset="0"/>
                <a:cs typeface="Tahoma" pitchFamily="34" charset="0"/>
              </a:rPr>
              <a:t>;</a:t>
            </a:r>
            <a:endParaRPr lang="id-ID" dirty="0">
              <a:latin typeface="Tahoma" pitchFamily="34" charset="0"/>
              <a:cs typeface="Tahoma" pitchFamily="34" charset="0"/>
            </a:endParaRPr>
          </a:p>
          <a:p>
            <a:pPr>
              <a:buFontTx/>
              <a:buAutoNum type="arabicPeriod"/>
            </a:pPr>
            <a:r>
              <a:rPr lang="en-US" dirty="0" err="1">
                <a:latin typeface="Tahoma" pitchFamily="34" charset="0"/>
                <a:cs typeface="Tahoma" pitchFamily="34" charset="0"/>
              </a:rPr>
              <a:t>Salah</a:t>
            </a:r>
            <a:r>
              <a:rPr lang="en-US" dirty="0">
                <a:latin typeface="Tahoma" pitchFamily="34" charset="0"/>
                <a:cs typeface="Tahoma" pitchFamily="34" charset="0"/>
              </a:rPr>
              <a:t> </a:t>
            </a:r>
            <a:r>
              <a:rPr lang="en-US" dirty="0" err="1">
                <a:latin typeface="Tahoma" pitchFamily="34" charset="0"/>
                <a:cs typeface="Tahoma" pitchFamily="34" charset="0"/>
              </a:rPr>
              <a:t>satu</a:t>
            </a:r>
            <a:r>
              <a:rPr lang="en-US" dirty="0">
                <a:latin typeface="Tahoma" pitchFamily="34" charset="0"/>
                <a:cs typeface="Tahoma" pitchFamily="34" charset="0"/>
              </a:rPr>
              <a:t> </a:t>
            </a:r>
            <a:r>
              <a:rPr lang="en-US" dirty="0" err="1">
                <a:latin typeface="Tahoma" pitchFamily="34" charset="0"/>
                <a:cs typeface="Tahoma" pitchFamily="34" charset="0"/>
              </a:rPr>
              <a:t>pihak</a:t>
            </a:r>
            <a:r>
              <a:rPr lang="en-US" dirty="0">
                <a:latin typeface="Tahoma" pitchFamily="34" charset="0"/>
                <a:cs typeface="Tahoma" pitchFamily="34" charset="0"/>
              </a:rPr>
              <a:t> </a:t>
            </a:r>
            <a:r>
              <a:rPr lang="en-US" dirty="0" err="1">
                <a:latin typeface="Tahoma" pitchFamily="34" charset="0"/>
                <a:cs typeface="Tahoma" pitchFamily="34" charset="0"/>
              </a:rPr>
              <a:t>menarik</a:t>
            </a:r>
            <a:r>
              <a:rPr lang="en-US" dirty="0">
                <a:latin typeface="Tahoma" pitchFamily="34" charset="0"/>
                <a:cs typeface="Tahoma" pitchFamily="34" charset="0"/>
              </a:rPr>
              <a:t> </a:t>
            </a:r>
            <a:r>
              <a:rPr lang="en-US" dirty="0" err="1">
                <a:latin typeface="Tahoma" pitchFamily="34" charset="0"/>
                <a:cs typeface="Tahoma" pitchFamily="34" charset="0"/>
              </a:rPr>
              <a:t>diri</a:t>
            </a:r>
            <a:r>
              <a:rPr lang="en-US" dirty="0">
                <a:latin typeface="Tahoma" pitchFamily="34" charset="0"/>
                <a:cs typeface="Tahoma" pitchFamily="34" charset="0"/>
              </a:rPr>
              <a:t>; </a:t>
            </a:r>
            <a:endParaRPr lang="id-ID" dirty="0">
              <a:latin typeface="Tahoma" pitchFamily="34" charset="0"/>
              <a:cs typeface="Tahoma" pitchFamily="34" charset="0"/>
            </a:endParaRPr>
          </a:p>
          <a:p>
            <a:pPr>
              <a:buFontTx/>
              <a:buAutoNum type="arabicPeriod"/>
            </a:pPr>
            <a:r>
              <a:rPr lang="id-ID" dirty="0">
                <a:latin typeface="Tahoma" pitchFamily="34" charset="0"/>
                <a:cs typeface="Tahoma" pitchFamily="34" charset="0"/>
              </a:rPr>
              <a:t>pernyataan tertulis dari salah satu pihak bahwa mediasi gagal</a:t>
            </a:r>
            <a:r>
              <a:rPr lang="en-US" dirty="0">
                <a:latin typeface="Tahoma" pitchFamily="34" charset="0"/>
                <a:cs typeface="Tahoma" pitchFamily="34" charset="0"/>
              </a:rPr>
              <a:t>;</a:t>
            </a:r>
            <a:r>
              <a:rPr lang="id-ID" dirty="0">
                <a:latin typeface="Tahoma" pitchFamily="34" charset="0"/>
                <a:cs typeface="Tahoma" pitchFamily="34" charset="0"/>
              </a:rPr>
              <a:t> </a:t>
            </a:r>
          </a:p>
          <a:p>
            <a:pPr>
              <a:buFontTx/>
              <a:buAutoNum type="arabicPeriod"/>
            </a:pPr>
            <a:r>
              <a:rPr lang="id-ID" dirty="0">
                <a:latin typeface="Tahoma" pitchFamily="34" charset="0"/>
                <a:cs typeface="Tahoma" pitchFamily="34" charset="0"/>
              </a:rPr>
              <a:t>termohon tidak hadir 2 kali tanpa alasan yang jelas;</a:t>
            </a:r>
          </a:p>
          <a:p>
            <a:pPr>
              <a:buFont typeface="Wingdings" pitchFamily="2" charset="2"/>
              <a:buChar char="§"/>
            </a:pPr>
            <a:r>
              <a:rPr lang="en-US" dirty="0" err="1">
                <a:latin typeface="Tahoma" pitchFamily="34" charset="0"/>
                <a:cs typeface="Tahoma" pitchFamily="34" charset="0"/>
              </a:rPr>
              <a:t>Mediasi</a:t>
            </a:r>
            <a:r>
              <a:rPr lang="en-US" dirty="0">
                <a:latin typeface="Tahoma" pitchFamily="34" charset="0"/>
                <a:cs typeface="Tahoma" pitchFamily="34" charset="0"/>
              </a:rPr>
              <a:t> </a:t>
            </a:r>
            <a:r>
              <a:rPr lang="en-US" dirty="0" err="1">
                <a:latin typeface="Tahoma" pitchFamily="34" charset="0"/>
                <a:cs typeface="Tahoma" pitchFamily="34" charset="0"/>
              </a:rPr>
              <a:t>berhasil</a:t>
            </a:r>
            <a:r>
              <a:rPr lang="en-US" dirty="0">
                <a:latin typeface="Tahoma" pitchFamily="34" charset="0"/>
                <a:cs typeface="Tahoma" pitchFamily="34" charset="0"/>
              </a:rPr>
              <a:t> </a:t>
            </a:r>
            <a:r>
              <a:rPr lang="en-US" dirty="0" err="1">
                <a:latin typeface="Tahoma" pitchFamily="34" charset="0"/>
                <a:cs typeface="Tahoma" pitchFamily="34" charset="0"/>
              </a:rPr>
              <a:t>diekspresikan</a:t>
            </a:r>
            <a:r>
              <a:rPr lang="en-US" dirty="0">
                <a:latin typeface="Tahoma" pitchFamily="34" charset="0"/>
                <a:cs typeface="Tahoma" pitchFamily="34" charset="0"/>
              </a:rPr>
              <a:t> </a:t>
            </a:r>
            <a:r>
              <a:rPr lang="en-US" dirty="0" err="1">
                <a:latin typeface="Tahoma" pitchFamily="34" charset="0"/>
                <a:cs typeface="Tahoma" pitchFamily="34" charset="0"/>
              </a:rPr>
              <a:t>dalam</a:t>
            </a:r>
            <a:r>
              <a:rPr lang="en-US" dirty="0">
                <a:latin typeface="Tahoma" pitchFamily="34" charset="0"/>
                <a:cs typeface="Tahoma" pitchFamily="34" charset="0"/>
              </a:rPr>
              <a:t> “</a:t>
            </a:r>
            <a:r>
              <a:rPr lang="id-ID" dirty="0">
                <a:latin typeface="Tahoma" pitchFamily="34" charset="0"/>
                <a:cs typeface="Tahoma" pitchFamily="34" charset="0"/>
              </a:rPr>
              <a:t>kesepakatan Perdamaian</a:t>
            </a:r>
            <a:r>
              <a:rPr lang="en-US" dirty="0">
                <a:latin typeface="Tahoma" pitchFamily="34" charset="0"/>
                <a:cs typeface="Tahoma" pitchFamily="34" charset="0"/>
              </a:rPr>
              <a:t>” yang </a:t>
            </a:r>
            <a:r>
              <a:rPr lang="en-US" dirty="0" err="1">
                <a:latin typeface="Tahoma" pitchFamily="34" charset="0"/>
                <a:cs typeface="Tahoma" pitchFamily="34" charset="0"/>
              </a:rPr>
              <a:t>diwujudkan</a:t>
            </a:r>
            <a:r>
              <a:rPr lang="en-US" dirty="0">
                <a:latin typeface="Tahoma" pitchFamily="34" charset="0"/>
                <a:cs typeface="Tahoma" pitchFamily="34" charset="0"/>
              </a:rPr>
              <a:t> </a:t>
            </a:r>
            <a:r>
              <a:rPr lang="en-US" dirty="0" err="1">
                <a:latin typeface="Tahoma" pitchFamily="34" charset="0"/>
                <a:cs typeface="Tahoma" pitchFamily="34" charset="0"/>
              </a:rPr>
              <a:t>dalam</a:t>
            </a:r>
            <a:r>
              <a:rPr lang="en-US" dirty="0">
                <a:latin typeface="Tahoma" pitchFamily="34" charset="0"/>
                <a:cs typeface="Tahoma" pitchFamily="34" charset="0"/>
              </a:rPr>
              <a:t> “</a:t>
            </a:r>
            <a:r>
              <a:rPr lang="en-US" dirty="0" err="1">
                <a:latin typeface="Tahoma" pitchFamily="34" charset="0"/>
                <a:cs typeface="Tahoma" pitchFamily="34" charset="0"/>
              </a:rPr>
              <a:t>Putusan</a:t>
            </a:r>
            <a:r>
              <a:rPr lang="en-US" dirty="0">
                <a:latin typeface="Tahoma" pitchFamily="34" charset="0"/>
                <a:cs typeface="Tahoma" pitchFamily="34" charset="0"/>
              </a:rPr>
              <a:t> </a:t>
            </a:r>
            <a:r>
              <a:rPr lang="en-US" dirty="0" err="1">
                <a:latin typeface="Tahoma" pitchFamily="34" charset="0"/>
                <a:cs typeface="Tahoma" pitchFamily="34" charset="0"/>
              </a:rPr>
              <a:t>Mediasi</a:t>
            </a:r>
            <a:r>
              <a:rPr lang="en-US" dirty="0">
                <a:latin typeface="Tahoma" pitchFamily="34" charset="0"/>
                <a:cs typeface="Tahoma" pitchFamily="34" charset="0"/>
              </a:rPr>
              <a:t>” </a:t>
            </a:r>
            <a:r>
              <a:rPr lang="en-US" dirty="0" err="1">
                <a:latin typeface="Tahoma" pitchFamily="34" charset="0"/>
                <a:cs typeface="Tahoma" pitchFamily="34" charset="0"/>
              </a:rPr>
              <a:t>oleh</a:t>
            </a:r>
            <a:r>
              <a:rPr lang="en-US" dirty="0">
                <a:latin typeface="Tahoma" pitchFamily="34" charset="0"/>
                <a:cs typeface="Tahoma" pitchFamily="34" charset="0"/>
              </a:rPr>
              <a:t> </a:t>
            </a:r>
            <a:r>
              <a:rPr lang="en-US" dirty="0" err="1">
                <a:latin typeface="Tahoma" pitchFamily="34" charset="0"/>
                <a:cs typeface="Tahoma" pitchFamily="34" charset="0"/>
              </a:rPr>
              <a:t>Ketua</a:t>
            </a:r>
            <a:r>
              <a:rPr lang="en-US" dirty="0">
                <a:latin typeface="Tahoma" pitchFamily="34" charset="0"/>
                <a:cs typeface="Tahoma" pitchFamily="34" charset="0"/>
              </a:rPr>
              <a:t> </a:t>
            </a:r>
            <a:r>
              <a:rPr lang="id-ID" dirty="0">
                <a:latin typeface="Tahoma" pitchFamily="34" charset="0"/>
                <a:cs typeface="Tahoma" pitchFamily="34" charset="0"/>
              </a:rPr>
              <a:t>Majelis </a:t>
            </a:r>
            <a:r>
              <a:rPr lang="en-US" dirty="0">
                <a:latin typeface="Tahoma" pitchFamily="34" charset="0"/>
                <a:cs typeface="Tahoma" pitchFamily="34" charset="0"/>
              </a:rPr>
              <a:t>K</a:t>
            </a:r>
            <a:r>
              <a:rPr lang="id-ID" dirty="0">
                <a:latin typeface="Tahoma" pitchFamily="34" charset="0"/>
                <a:cs typeface="Tahoma" pitchFamily="34" charset="0"/>
              </a:rPr>
              <a:t>omisioner yang memeriksa sengketa;</a:t>
            </a:r>
            <a:r>
              <a:rPr lang="en-US" dirty="0">
                <a:latin typeface="Tahoma" pitchFamily="34" charset="0"/>
                <a:cs typeface="Tahoma" pitchFamily="34" charset="0"/>
              </a:rPr>
              <a:t> </a:t>
            </a:r>
          </a:p>
          <a:p>
            <a:endParaRPr lang="id-ID"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txBox="1">
            <a:spLocks/>
          </p:cNvSpPr>
          <p:nvPr/>
        </p:nvSpPr>
        <p:spPr bwMode="auto">
          <a:xfrm>
            <a:off x="737925" y="286438"/>
            <a:ext cx="11215376" cy="5928601"/>
          </a:xfrm>
          <a:prstGeom prst="rect">
            <a:avLst/>
          </a:prstGeom>
          <a:noFill/>
          <a:ln w="9525">
            <a:noFill/>
            <a:miter lim="800000"/>
            <a:headEnd/>
            <a:tailEnd/>
          </a:ln>
        </p:spPr>
        <p:txBody>
          <a:bodyPr/>
          <a:lstStyle/>
          <a:p>
            <a:pPr marL="342891" indent="-342891" algn="just">
              <a:spcBef>
                <a:spcPct val="20000"/>
              </a:spcBef>
              <a:defRPr/>
            </a:pPr>
            <a:endParaRPr lang="en-US" dirty="0"/>
          </a:p>
          <a:p>
            <a:pPr marL="342891" indent="-342891" algn="ctr">
              <a:spcBef>
                <a:spcPct val="20000"/>
              </a:spcBef>
              <a:defRPr/>
            </a:pPr>
            <a:r>
              <a:rPr lang="en-US" sz="2400" b="1" u="sng" dirty="0"/>
              <a:t>TAHAPAN AJUDIKASI  2 :</a:t>
            </a:r>
          </a:p>
          <a:p>
            <a:pPr marL="342891" indent="-342891" algn="ctr">
              <a:spcBef>
                <a:spcPct val="20000"/>
              </a:spcBef>
              <a:defRPr/>
            </a:pPr>
            <a:r>
              <a:rPr lang="en-US" sz="2400" b="1" dirty="0"/>
              <a:t>(</a:t>
            </a:r>
            <a:r>
              <a:rPr lang="en-US" sz="2400" b="1" dirty="0" err="1"/>
              <a:t>Pasal</a:t>
            </a:r>
            <a:r>
              <a:rPr lang="en-US" sz="2400" b="1" dirty="0"/>
              <a:t> 51 – 61 </a:t>
            </a:r>
            <a:r>
              <a:rPr lang="en-US" sz="2400" b="1" dirty="0" err="1"/>
              <a:t>Perki</a:t>
            </a:r>
            <a:r>
              <a:rPr lang="en-US" sz="2400" b="1" dirty="0"/>
              <a:t> No 1 </a:t>
            </a:r>
            <a:r>
              <a:rPr lang="en-US" sz="2400" b="1" dirty="0" err="1"/>
              <a:t>Tahun</a:t>
            </a:r>
            <a:r>
              <a:rPr lang="en-US" sz="2400" b="1" dirty="0"/>
              <a:t> 2013), </a:t>
            </a:r>
            <a:r>
              <a:rPr lang="en-US" sz="2400" b="1" dirty="0" err="1"/>
              <a:t>meliputi</a:t>
            </a:r>
            <a:r>
              <a:rPr lang="en-US" sz="2400" b="1" dirty="0"/>
              <a:t> :</a:t>
            </a:r>
            <a:endParaRPr lang="id-ID" sz="2400" b="1" dirty="0"/>
          </a:p>
          <a:p>
            <a:pPr marL="342891" indent="-342891" algn="ctr">
              <a:spcBef>
                <a:spcPct val="20000"/>
              </a:spcBef>
              <a:defRPr/>
            </a:pPr>
            <a:endParaRPr lang="id-ID" b="1" dirty="0"/>
          </a:p>
          <a:p>
            <a:pPr marL="342891" indent="-342891" algn="just">
              <a:spcBef>
                <a:spcPct val="20000"/>
              </a:spcBef>
              <a:defRPr/>
            </a:pPr>
            <a:r>
              <a:rPr lang="en-US" b="1" dirty="0"/>
              <a:t>1. </a:t>
            </a:r>
            <a:r>
              <a:rPr lang="en-US" b="1" dirty="0" err="1"/>
              <a:t>Persidangan</a:t>
            </a:r>
            <a:r>
              <a:rPr lang="en-US" b="1" dirty="0"/>
              <a:t> </a:t>
            </a:r>
            <a:r>
              <a:rPr lang="en-US" b="1" dirty="0" err="1"/>
              <a:t>Pembuktian</a:t>
            </a:r>
            <a:r>
              <a:rPr lang="en-US" b="1" dirty="0"/>
              <a:t> : </a:t>
            </a:r>
          </a:p>
          <a:p>
            <a:pPr marL="573074" indent="-341305" algn="just">
              <a:spcBef>
                <a:spcPct val="20000"/>
              </a:spcBef>
              <a:buClr>
                <a:srgbClr val="7575D1"/>
              </a:buClr>
              <a:buFont typeface="Wingdings" pitchFamily="2" charset="2"/>
              <a:buChar char="Ø"/>
              <a:defRPr/>
            </a:pPr>
            <a:r>
              <a:rPr lang="en-US" dirty="0" err="1"/>
              <a:t>Mendengarkan</a:t>
            </a:r>
            <a:r>
              <a:rPr lang="en-US" dirty="0"/>
              <a:t> </a:t>
            </a:r>
            <a:r>
              <a:rPr lang="en-US" dirty="0" err="1"/>
              <a:t>keterangan</a:t>
            </a:r>
            <a:r>
              <a:rPr lang="en-US" dirty="0"/>
              <a:t> </a:t>
            </a:r>
            <a:r>
              <a:rPr lang="en-US" dirty="0" err="1"/>
              <a:t>saksi</a:t>
            </a:r>
            <a:r>
              <a:rPr lang="en-US" dirty="0"/>
              <a:t> </a:t>
            </a:r>
            <a:r>
              <a:rPr lang="en-US" dirty="0" err="1"/>
              <a:t>jika</a:t>
            </a:r>
            <a:r>
              <a:rPr lang="en-US" dirty="0"/>
              <a:t> </a:t>
            </a:r>
            <a:r>
              <a:rPr lang="en-US" dirty="0" err="1"/>
              <a:t>ada</a:t>
            </a:r>
            <a:r>
              <a:rPr lang="en-US" dirty="0"/>
              <a:t> </a:t>
            </a:r>
            <a:r>
              <a:rPr lang="en-US" dirty="0" err="1"/>
              <a:t>dan</a:t>
            </a:r>
            <a:r>
              <a:rPr lang="en-US" dirty="0"/>
              <a:t>/ </a:t>
            </a:r>
            <a:r>
              <a:rPr lang="en-US" dirty="0" err="1"/>
              <a:t>atau</a:t>
            </a:r>
            <a:r>
              <a:rPr lang="en-US" dirty="0"/>
              <a:t> </a:t>
            </a:r>
            <a:r>
              <a:rPr lang="en-US" dirty="0" err="1"/>
              <a:t>diperlukan</a:t>
            </a:r>
            <a:r>
              <a:rPr lang="en-US" dirty="0"/>
              <a:t>. </a:t>
            </a:r>
          </a:p>
          <a:p>
            <a:pPr marL="573074" indent="-341305" algn="just">
              <a:spcBef>
                <a:spcPct val="20000"/>
              </a:spcBef>
              <a:buClr>
                <a:srgbClr val="7575D1"/>
              </a:buClr>
              <a:buFont typeface="Wingdings" pitchFamily="2" charset="2"/>
              <a:buChar char="Ø"/>
              <a:defRPr/>
            </a:pPr>
            <a:r>
              <a:rPr lang="en-US" dirty="0" err="1"/>
              <a:t>Mendengarkan</a:t>
            </a:r>
            <a:r>
              <a:rPr lang="en-US" dirty="0"/>
              <a:t> </a:t>
            </a:r>
            <a:r>
              <a:rPr lang="en-US" dirty="0" err="1"/>
              <a:t>keterangan</a:t>
            </a:r>
            <a:r>
              <a:rPr lang="en-US" dirty="0"/>
              <a:t> </a:t>
            </a:r>
            <a:r>
              <a:rPr lang="en-US" dirty="0" err="1"/>
              <a:t>ahli</a:t>
            </a:r>
            <a:r>
              <a:rPr lang="en-US" dirty="0"/>
              <a:t> </a:t>
            </a:r>
            <a:r>
              <a:rPr lang="en-US" dirty="0" err="1"/>
              <a:t>jika</a:t>
            </a:r>
            <a:r>
              <a:rPr lang="en-US" dirty="0"/>
              <a:t> </a:t>
            </a:r>
            <a:r>
              <a:rPr lang="en-US" dirty="0" err="1"/>
              <a:t>ada</a:t>
            </a:r>
            <a:r>
              <a:rPr lang="en-US" dirty="0"/>
              <a:t> </a:t>
            </a:r>
            <a:r>
              <a:rPr lang="en-US" dirty="0" err="1"/>
              <a:t>dan</a:t>
            </a:r>
            <a:r>
              <a:rPr lang="en-US" dirty="0"/>
              <a:t>/ </a:t>
            </a:r>
            <a:r>
              <a:rPr lang="en-US" dirty="0" err="1"/>
              <a:t>atau</a:t>
            </a:r>
            <a:r>
              <a:rPr lang="en-US" dirty="0"/>
              <a:t> </a:t>
            </a:r>
            <a:r>
              <a:rPr lang="en-US" dirty="0" err="1"/>
              <a:t>diperlukan</a:t>
            </a:r>
            <a:r>
              <a:rPr lang="en-US" dirty="0"/>
              <a:t>. </a:t>
            </a:r>
          </a:p>
          <a:p>
            <a:pPr marL="573074" indent="-341305" algn="just">
              <a:spcBef>
                <a:spcPct val="20000"/>
              </a:spcBef>
              <a:buClr>
                <a:srgbClr val="7575D1"/>
              </a:buClr>
              <a:buFont typeface="Wingdings" pitchFamily="2" charset="2"/>
              <a:buChar char="Ø"/>
              <a:defRPr/>
            </a:pPr>
            <a:r>
              <a:rPr lang="en-US" dirty="0" err="1"/>
              <a:t>Mendengarkan</a:t>
            </a:r>
            <a:r>
              <a:rPr lang="en-US" dirty="0"/>
              <a:t> </a:t>
            </a:r>
            <a:r>
              <a:rPr lang="en-US" dirty="0" err="1"/>
              <a:t>keterangan</a:t>
            </a:r>
            <a:r>
              <a:rPr lang="en-US" dirty="0"/>
              <a:t> </a:t>
            </a:r>
            <a:r>
              <a:rPr lang="en-US" dirty="0" err="1"/>
              <a:t>pihak</a:t>
            </a:r>
            <a:r>
              <a:rPr lang="en-US" dirty="0"/>
              <a:t> </a:t>
            </a:r>
            <a:r>
              <a:rPr lang="en-US" dirty="0" err="1"/>
              <a:t>terkait</a:t>
            </a:r>
            <a:r>
              <a:rPr lang="en-US" dirty="0"/>
              <a:t> </a:t>
            </a:r>
            <a:r>
              <a:rPr lang="en-US" dirty="0" err="1"/>
              <a:t>jika</a:t>
            </a:r>
            <a:r>
              <a:rPr lang="en-US" dirty="0"/>
              <a:t> </a:t>
            </a:r>
            <a:r>
              <a:rPr lang="en-US" dirty="0" err="1"/>
              <a:t>ada</a:t>
            </a:r>
            <a:r>
              <a:rPr lang="en-US" dirty="0"/>
              <a:t> </a:t>
            </a:r>
            <a:r>
              <a:rPr lang="en-US" dirty="0" err="1"/>
              <a:t>dan</a:t>
            </a:r>
            <a:r>
              <a:rPr lang="en-US" dirty="0"/>
              <a:t>/ </a:t>
            </a:r>
            <a:r>
              <a:rPr lang="en-US" dirty="0" err="1"/>
              <a:t>atau</a:t>
            </a:r>
            <a:r>
              <a:rPr lang="en-US" dirty="0"/>
              <a:t> </a:t>
            </a:r>
            <a:r>
              <a:rPr lang="en-US" dirty="0" err="1"/>
              <a:t>diperlukan</a:t>
            </a:r>
            <a:r>
              <a:rPr lang="en-US" dirty="0"/>
              <a:t>. </a:t>
            </a:r>
          </a:p>
          <a:p>
            <a:pPr marL="573074" indent="-341305" algn="just">
              <a:spcBef>
                <a:spcPct val="20000"/>
              </a:spcBef>
              <a:buClr>
                <a:srgbClr val="7575D1"/>
              </a:buClr>
              <a:buFont typeface="Wingdings" pitchFamily="2" charset="2"/>
              <a:buChar char="Ø"/>
              <a:defRPr/>
            </a:pPr>
            <a:r>
              <a:rPr lang="en-US" dirty="0" err="1"/>
              <a:t>Memeriksa</a:t>
            </a:r>
            <a:r>
              <a:rPr lang="en-US" dirty="0"/>
              <a:t> </a:t>
            </a:r>
            <a:r>
              <a:rPr lang="en-US" dirty="0" err="1"/>
              <a:t>rangkaian</a:t>
            </a:r>
            <a:r>
              <a:rPr lang="en-US" dirty="0"/>
              <a:t> data, </a:t>
            </a:r>
            <a:r>
              <a:rPr lang="en-US" dirty="0" err="1"/>
              <a:t>keterangan</a:t>
            </a:r>
            <a:r>
              <a:rPr lang="en-US" dirty="0"/>
              <a:t>, </a:t>
            </a:r>
            <a:r>
              <a:rPr lang="en-US" dirty="0" err="1"/>
              <a:t>perbuatan</a:t>
            </a:r>
            <a:r>
              <a:rPr lang="en-US" dirty="0"/>
              <a:t>, </a:t>
            </a:r>
            <a:r>
              <a:rPr lang="en-US" dirty="0" err="1"/>
              <a:t>keadaan</a:t>
            </a:r>
            <a:r>
              <a:rPr lang="en-US" dirty="0"/>
              <a:t>, </a:t>
            </a:r>
            <a:r>
              <a:rPr lang="en-US" dirty="0" err="1"/>
              <a:t>dan</a:t>
            </a:r>
            <a:r>
              <a:rPr lang="en-US" dirty="0"/>
              <a:t> / </a:t>
            </a:r>
            <a:r>
              <a:rPr lang="en-US" dirty="0" err="1"/>
              <a:t>atau</a:t>
            </a:r>
            <a:r>
              <a:rPr lang="en-US" dirty="0"/>
              <a:t> </a:t>
            </a:r>
            <a:r>
              <a:rPr lang="en-US" dirty="0" err="1"/>
              <a:t>peristiwa</a:t>
            </a:r>
            <a:r>
              <a:rPr lang="en-US" dirty="0"/>
              <a:t> yang </a:t>
            </a:r>
            <a:r>
              <a:rPr lang="en-US" dirty="0" err="1"/>
              <a:t>bersesuaian</a:t>
            </a:r>
            <a:r>
              <a:rPr lang="en-US" dirty="0"/>
              <a:t> </a:t>
            </a:r>
            <a:r>
              <a:rPr lang="en-US" dirty="0" err="1"/>
              <a:t>dengan</a:t>
            </a:r>
            <a:r>
              <a:rPr lang="en-US" dirty="0"/>
              <a:t> </a:t>
            </a:r>
            <a:r>
              <a:rPr lang="en-US" dirty="0" err="1"/>
              <a:t>alat-alat</a:t>
            </a:r>
            <a:r>
              <a:rPr lang="en-US" dirty="0"/>
              <a:t> </a:t>
            </a:r>
            <a:r>
              <a:rPr lang="en-US" dirty="0" err="1"/>
              <a:t>bukti</a:t>
            </a:r>
            <a:r>
              <a:rPr lang="en-US" dirty="0"/>
              <a:t> lain yang </a:t>
            </a:r>
            <a:r>
              <a:rPr lang="en-US" dirty="0" err="1"/>
              <a:t>dapat</a:t>
            </a:r>
            <a:r>
              <a:rPr lang="en-US" dirty="0"/>
              <a:t> </a:t>
            </a:r>
            <a:r>
              <a:rPr lang="en-US" dirty="0" err="1"/>
              <a:t>dijadikan</a:t>
            </a:r>
            <a:r>
              <a:rPr lang="en-US" dirty="0"/>
              <a:t> </a:t>
            </a:r>
            <a:r>
              <a:rPr lang="en-US" dirty="0" err="1"/>
              <a:t>petunjuk</a:t>
            </a:r>
            <a:r>
              <a:rPr lang="en-US" dirty="0"/>
              <a:t> </a:t>
            </a:r>
            <a:r>
              <a:rPr lang="en-US" dirty="0" err="1"/>
              <a:t>jika</a:t>
            </a:r>
            <a:r>
              <a:rPr lang="en-US" dirty="0"/>
              <a:t> </a:t>
            </a:r>
            <a:r>
              <a:rPr lang="en-US" dirty="0" err="1"/>
              <a:t>diperlukan</a:t>
            </a:r>
            <a:r>
              <a:rPr lang="en-US" dirty="0"/>
              <a:t>. </a:t>
            </a:r>
            <a:endParaRPr lang="id-ID" dirty="0"/>
          </a:p>
          <a:p>
            <a:pPr marL="342891" indent="-342891" algn="just">
              <a:spcBef>
                <a:spcPct val="20000"/>
              </a:spcBef>
              <a:buClr>
                <a:srgbClr val="7575D1"/>
              </a:buClr>
              <a:defRPr/>
            </a:pPr>
            <a:endParaRPr lang="en-US" dirty="0"/>
          </a:p>
          <a:p>
            <a:pPr marL="342891" indent="-342891" algn="just">
              <a:defRPr/>
            </a:pPr>
            <a:r>
              <a:rPr lang="id-ID" dirty="0"/>
              <a:t>2.</a:t>
            </a:r>
            <a:r>
              <a:rPr lang="en-US" b="1" dirty="0"/>
              <a:t> </a:t>
            </a:r>
            <a:r>
              <a:rPr lang="en-US" b="1" dirty="0" err="1"/>
              <a:t>Kesimpulan</a:t>
            </a:r>
            <a:r>
              <a:rPr lang="en-US" b="1" dirty="0"/>
              <a:t> </a:t>
            </a:r>
            <a:r>
              <a:rPr lang="en-US" b="1" dirty="0" err="1"/>
              <a:t>Akhir</a:t>
            </a:r>
            <a:endParaRPr lang="en-US" b="1" dirty="0"/>
          </a:p>
          <a:p>
            <a:pPr marL="342891" indent="12700" algn="just">
              <a:defRPr/>
            </a:pPr>
            <a:r>
              <a:rPr lang="en-US" dirty="0" err="1"/>
              <a:t>Setelah</a:t>
            </a:r>
            <a:r>
              <a:rPr lang="en-US" dirty="0"/>
              <a:t> </a:t>
            </a:r>
            <a:r>
              <a:rPr lang="en-US" dirty="0" err="1"/>
              <a:t>pemeriksaan</a:t>
            </a:r>
            <a:r>
              <a:rPr lang="en-US" dirty="0"/>
              <a:t> </a:t>
            </a:r>
            <a:r>
              <a:rPr lang="en-US" dirty="0" err="1"/>
              <a:t>persidangan</a:t>
            </a:r>
            <a:r>
              <a:rPr lang="en-US" dirty="0"/>
              <a:t> </a:t>
            </a:r>
            <a:r>
              <a:rPr lang="en-US" dirty="0" err="1"/>
              <a:t>dinyataan</a:t>
            </a:r>
            <a:r>
              <a:rPr lang="en-US" dirty="0"/>
              <a:t> </a:t>
            </a:r>
            <a:r>
              <a:rPr lang="en-US" dirty="0" err="1"/>
              <a:t>selesai</a:t>
            </a:r>
            <a:r>
              <a:rPr lang="en-US" dirty="0"/>
              <a:t>, </a:t>
            </a:r>
            <a:r>
              <a:rPr lang="en-US" dirty="0" err="1"/>
              <a:t>para</a:t>
            </a:r>
            <a:r>
              <a:rPr lang="en-US" dirty="0"/>
              <a:t> </a:t>
            </a:r>
            <a:r>
              <a:rPr lang="en-US" dirty="0" err="1"/>
              <a:t>pihak</a:t>
            </a:r>
            <a:r>
              <a:rPr lang="en-US" dirty="0"/>
              <a:t> </a:t>
            </a:r>
            <a:r>
              <a:rPr lang="en-US" dirty="0" err="1"/>
              <a:t>dapat</a:t>
            </a:r>
            <a:r>
              <a:rPr lang="en-US" dirty="0"/>
              <a:t> </a:t>
            </a:r>
            <a:r>
              <a:rPr lang="en-US" dirty="0" err="1"/>
              <a:t>diberikan</a:t>
            </a:r>
            <a:r>
              <a:rPr lang="en-US" dirty="0"/>
              <a:t> </a:t>
            </a:r>
            <a:r>
              <a:rPr lang="en-US" dirty="0" err="1"/>
              <a:t>kesempatan</a:t>
            </a:r>
            <a:r>
              <a:rPr lang="en-US" dirty="0"/>
              <a:t> </a:t>
            </a:r>
            <a:r>
              <a:rPr lang="en-US" dirty="0" err="1"/>
              <a:t>menyampaikan</a:t>
            </a:r>
            <a:r>
              <a:rPr lang="en-US" dirty="0"/>
              <a:t> </a:t>
            </a:r>
            <a:r>
              <a:rPr lang="en-US" dirty="0" err="1"/>
              <a:t>kesimpulan</a:t>
            </a:r>
            <a:r>
              <a:rPr lang="en-US" dirty="0"/>
              <a:t> </a:t>
            </a:r>
            <a:r>
              <a:rPr lang="en-US" dirty="0" err="1"/>
              <a:t>akhir</a:t>
            </a:r>
            <a:r>
              <a:rPr lang="en-US" dirty="0"/>
              <a:t> </a:t>
            </a:r>
            <a:r>
              <a:rPr lang="en-US" dirty="0" err="1"/>
              <a:t>secara</a:t>
            </a:r>
            <a:r>
              <a:rPr lang="en-US" dirty="0"/>
              <a:t> </a:t>
            </a:r>
            <a:r>
              <a:rPr lang="en-US" dirty="0" err="1"/>
              <a:t>lisan</a:t>
            </a:r>
            <a:r>
              <a:rPr lang="en-US" dirty="0"/>
              <a:t> </a:t>
            </a:r>
            <a:r>
              <a:rPr lang="en-US" dirty="0" err="1"/>
              <a:t>dan</a:t>
            </a:r>
            <a:r>
              <a:rPr lang="en-US" dirty="0"/>
              <a:t> / </a:t>
            </a:r>
            <a:r>
              <a:rPr lang="en-US" dirty="0" err="1"/>
              <a:t>atau</a:t>
            </a:r>
            <a:r>
              <a:rPr lang="en-US" dirty="0"/>
              <a:t> </a:t>
            </a:r>
            <a:r>
              <a:rPr lang="en-US" dirty="0" err="1"/>
              <a:t>tertulis</a:t>
            </a:r>
            <a:r>
              <a:rPr lang="en-US" dirty="0"/>
              <a:t> </a:t>
            </a:r>
            <a:r>
              <a:rPr lang="en-US" dirty="0" err="1"/>
              <a:t>kecuali</a:t>
            </a:r>
            <a:r>
              <a:rPr lang="en-US" dirty="0"/>
              <a:t> </a:t>
            </a:r>
            <a:r>
              <a:rPr lang="en-US" dirty="0" err="1"/>
              <a:t>Majelis</a:t>
            </a:r>
            <a:r>
              <a:rPr lang="en-US" dirty="0"/>
              <a:t> </a:t>
            </a:r>
            <a:r>
              <a:rPr lang="en-US" dirty="0" err="1"/>
              <a:t>Komisioner</a:t>
            </a:r>
            <a:r>
              <a:rPr lang="en-US" dirty="0"/>
              <a:t> </a:t>
            </a:r>
            <a:r>
              <a:rPr lang="en-US" dirty="0" err="1"/>
              <a:t>menentukan</a:t>
            </a:r>
            <a:r>
              <a:rPr lang="en-US" dirty="0"/>
              <a:t> </a:t>
            </a:r>
            <a:r>
              <a:rPr lang="en-US" dirty="0" err="1"/>
              <a:t>hal</a:t>
            </a:r>
            <a:r>
              <a:rPr lang="en-US" dirty="0"/>
              <a:t> </a:t>
            </a:r>
            <a:r>
              <a:rPr lang="en-US" dirty="0" err="1"/>
              <a:t>tersebut</a:t>
            </a:r>
            <a:r>
              <a:rPr lang="en-US" dirty="0"/>
              <a:t> </a:t>
            </a:r>
            <a:r>
              <a:rPr lang="en-US" dirty="0" err="1"/>
              <a:t>tidak</a:t>
            </a:r>
            <a:r>
              <a:rPr lang="en-US" dirty="0"/>
              <a:t> </a:t>
            </a:r>
            <a:r>
              <a:rPr lang="en-US" dirty="0" err="1"/>
              <a:t>diperlukan</a:t>
            </a:r>
            <a:r>
              <a:rPr lang="en-US" dirty="0"/>
              <a:t>. </a:t>
            </a:r>
          </a:p>
          <a:p>
            <a:pPr marL="342891" indent="-342891" algn="just">
              <a:defRPr/>
            </a:pPr>
            <a:endParaRPr lang="en-US" dirty="0"/>
          </a:p>
          <a:p>
            <a:pPr marL="342891" indent="-342891" algn="just">
              <a:defRPr/>
            </a:pPr>
            <a:r>
              <a:rPr lang="en-US" dirty="0"/>
              <a:t>3.  </a:t>
            </a:r>
            <a:r>
              <a:rPr lang="en-US" b="1" dirty="0" err="1"/>
              <a:t>Musyawarah</a:t>
            </a:r>
            <a:r>
              <a:rPr lang="en-US" b="1" dirty="0"/>
              <a:t> </a:t>
            </a:r>
            <a:r>
              <a:rPr lang="en-US" b="1" dirty="0" err="1"/>
              <a:t>Majelis</a:t>
            </a:r>
            <a:r>
              <a:rPr lang="en-US" b="1" dirty="0"/>
              <a:t> </a:t>
            </a:r>
            <a:r>
              <a:rPr lang="en-US" b="1" dirty="0" err="1"/>
              <a:t>Komisioner</a:t>
            </a:r>
            <a:r>
              <a:rPr lang="en-US" b="1" dirty="0"/>
              <a:t> </a:t>
            </a:r>
            <a:r>
              <a:rPr lang="en-US" b="1" dirty="0" err="1"/>
              <a:t>dan</a:t>
            </a:r>
            <a:r>
              <a:rPr lang="en-US" b="1" dirty="0"/>
              <a:t> </a:t>
            </a:r>
            <a:r>
              <a:rPr lang="en-US" b="1" dirty="0" err="1"/>
              <a:t>Putusan</a:t>
            </a:r>
            <a:r>
              <a:rPr lang="en-US" dirty="0"/>
              <a:t>.</a:t>
            </a:r>
          </a:p>
          <a:p>
            <a:pPr marL="574660" indent="-287331" algn="just">
              <a:buClr>
                <a:srgbClr val="7575D1"/>
              </a:buClr>
              <a:buFont typeface="Wingdings" pitchFamily="2" charset="2"/>
              <a:buChar char="Ø"/>
              <a:defRPr/>
            </a:pPr>
            <a:r>
              <a:rPr lang="en-US" dirty="0" err="1"/>
              <a:t>Majelis</a:t>
            </a:r>
            <a:r>
              <a:rPr lang="en-US" dirty="0"/>
              <a:t> </a:t>
            </a:r>
            <a:r>
              <a:rPr lang="en-US" dirty="0" err="1"/>
              <a:t>Komisioner</a:t>
            </a:r>
            <a:r>
              <a:rPr lang="en-US" dirty="0"/>
              <a:t> </a:t>
            </a:r>
            <a:r>
              <a:rPr lang="en-US" dirty="0" err="1"/>
              <a:t>melakukan</a:t>
            </a:r>
            <a:r>
              <a:rPr lang="en-US" dirty="0"/>
              <a:t> </a:t>
            </a:r>
            <a:r>
              <a:rPr lang="en-US" dirty="0" err="1"/>
              <a:t>musyawarah</a:t>
            </a:r>
            <a:r>
              <a:rPr lang="en-US" dirty="0"/>
              <a:t> </a:t>
            </a:r>
            <a:r>
              <a:rPr lang="en-US" dirty="0" err="1"/>
              <a:t>untuk</a:t>
            </a:r>
            <a:r>
              <a:rPr lang="en-US" dirty="0"/>
              <a:t> </a:t>
            </a:r>
            <a:r>
              <a:rPr lang="en-US" dirty="0" err="1"/>
              <a:t>memutuskan</a:t>
            </a:r>
            <a:r>
              <a:rPr lang="en-US" dirty="0"/>
              <a:t> </a:t>
            </a:r>
            <a:r>
              <a:rPr lang="en-US" dirty="0" err="1"/>
              <a:t>perkara</a:t>
            </a:r>
            <a:r>
              <a:rPr lang="en-US" dirty="0"/>
              <a:t>.</a:t>
            </a:r>
          </a:p>
          <a:p>
            <a:pPr marL="574660" indent="-287331" algn="just">
              <a:buClr>
                <a:srgbClr val="7575D1"/>
              </a:buClr>
              <a:buFont typeface="Wingdings" pitchFamily="2" charset="2"/>
              <a:buChar char="Ø"/>
              <a:defRPr/>
            </a:pPr>
            <a:r>
              <a:rPr lang="en-US" dirty="0" err="1"/>
              <a:t>Musyawarah</a:t>
            </a:r>
            <a:r>
              <a:rPr lang="en-US" dirty="0"/>
              <a:t> </a:t>
            </a:r>
            <a:r>
              <a:rPr lang="en-US" dirty="0" err="1"/>
              <a:t>dilakukan</a:t>
            </a:r>
            <a:r>
              <a:rPr lang="en-US" dirty="0"/>
              <a:t> </a:t>
            </a:r>
            <a:r>
              <a:rPr lang="en-US" dirty="0" err="1"/>
              <a:t>secara</a:t>
            </a:r>
            <a:r>
              <a:rPr lang="en-US" dirty="0"/>
              <a:t> </a:t>
            </a:r>
            <a:r>
              <a:rPr lang="en-US" dirty="0" err="1"/>
              <a:t>tertutup</a:t>
            </a:r>
            <a:r>
              <a:rPr lang="en-US" dirty="0"/>
              <a:t> </a:t>
            </a:r>
            <a:r>
              <a:rPr lang="en-US" dirty="0" err="1"/>
              <a:t>dan</a:t>
            </a:r>
            <a:r>
              <a:rPr lang="en-US" dirty="0"/>
              <a:t> </a:t>
            </a:r>
            <a:r>
              <a:rPr lang="en-US" dirty="0" err="1"/>
              <a:t>sifatnya</a:t>
            </a:r>
            <a:r>
              <a:rPr lang="en-US" dirty="0"/>
              <a:t> </a:t>
            </a:r>
            <a:r>
              <a:rPr lang="en-US" dirty="0" err="1"/>
              <a:t>rahasia</a:t>
            </a:r>
            <a:r>
              <a:rPr lang="en-US" dirty="0"/>
              <a:t>.</a:t>
            </a:r>
          </a:p>
          <a:p>
            <a:pPr marL="574660" indent="-287331" algn="just">
              <a:buClr>
                <a:srgbClr val="7575D1"/>
              </a:buClr>
              <a:buFont typeface="Wingdings" pitchFamily="2" charset="2"/>
              <a:buChar char="Ø"/>
              <a:defRPr/>
            </a:pPr>
            <a:r>
              <a:rPr lang="en-US" dirty="0" err="1"/>
              <a:t>Musyawarah</a:t>
            </a:r>
            <a:r>
              <a:rPr lang="en-US" dirty="0"/>
              <a:t> </a:t>
            </a:r>
            <a:r>
              <a:rPr lang="en-US" dirty="0" err="1"/>
              <a:t>dipimpin</a:t>
            </a:r>
            <a:r>
              <a:rPr lang="en-US" dirty="0"/>
              <a:t> </a:t>
            </a:r>
            <a:r>
              <a:rPr lang="en-US" dirty="0" err="1"/>
              <a:t>oleh</a:t>
            </a:r>
            <a:r>
              <a:rPr lang="en-US" dirty="0"/>
              <a:t> </a:t>
            </a:r>
            <a:r>
              <a:rPr lang="en-US" dirty="0" err="1"/>
              <a:t>Ketua</a:t>
            </a:r>
            <a:r>
              <a:rPr lang="en-US" dirty="0"/>
              <a:t> </a:t>
            </a:r>
            <a:r>
              <a:rPr lang="en-US" dirty="0" err="1"/>
              <a:t>Majelis</a:t>
            </a:r>
            <a:r>
              <a:rPr lang="en-US" dirty="0"/>
              <a:t> </a:t>
            </a:r>
            <a:r>
              <a:rPr lang="en-US" dirty="0" err="1"/>
              <a:t>Komisioner</a:t>
            </a:r>
            <a:endParaRPr lang="en-US" dirty="0"/>
          </a:p>
          <a:p>
            <a:pPr marL="574660" indent="-287331" algn="just">
              <a:spcBef>
                <a:spcPct val="20000"/>
              </a:spcBef>
              <a:defRPr/>
            </a:pPr>
            <a:endParaRPr lang="en-US" dirty="0"/>
          </a:p>
        </p:txBody>
      </p:sp>
      <p:pic>
        <p:nvPicPr>
          <p:cNvPr id="5" name="Picture 4"/>
          <p:cNvPicPr>
            <a:picLocks noChangeAspect="1" noChangeArrowheads="1"/>
          </p:cNvPicPr>
          <p:nvPr/>
        </p:nvPicPr>
        <p:blipFill>
          <a:blip r:embed="rId2" cstate="print"/>
          <a:srcRect/>
          <a:stretch>
            <a:fillRect/>
          </a:stretch>
        </p:blipFill>
        <p:spPr bwMode="auto">
          <a:xfrm>
            <a:off x="737925" y="132523"/>
            <a:ext cx="882448" cy="1000108"/>
          </a:xfrm>
          <a:prstGeom prst="rect">
            <a:avLst/>
          </a:prstGeom>
          <a:noFill/>
          <a:ln w="34925">
            <a:solidFill>
              <a:srgbClr val="FFFFFF"/>
            </a:solidFill>
            <a:miter lim="800000"/>
            <a:headEnd/>
            <a:tailEnd/>
          </a:ln>
          <a:effectLst>
            <a:outerShdw blurRad="317500" dir="2700000" algn="ctr">
              <a:srgbClr val="000000">
                <a:alpha val="43000"/>
              </a:srgbClr>
            </a:outerShdw>
            <a:reflection blurRad="6350" stA="50000" endA="300" endPos="55500" dist="101600" dir="5400000" sy="-100000" algn="bl" rotWithShape="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2223" y="0"/>
            <a:ext cx="7378699" cy="1071547"/>
          </a:xfrm>
        </p:spPr>
        <p:txBody>
          <a:bodyPr>
            <a:noAutofit/>
          </a:bodyPr>
          <a:lstStyle/>
          <a:p>
            <a:pPr>
              <a:defRPr/>
            </a:pPr>
            <a:r>
              <a:rPr lang="id-ID" sz="2400" dirty="0"/>
              <a:t>UPAYA HUKUM PASKA PUTUSAN KOMISI            INFORMASI</a:t>
            </a:r>
          </a:p>
        </p:txBody>
      </p:sp>
      <p:sp>
        <p:nvSpPr>
          <p:cNvPr id="4" name="Rectangle 12"/>
          <p:cNvSpPr>
            <a:spLocks noGrp="1" noChangeArrowheads="1"/>
          </p:cNvSpPr>
          <p:nvPr>
            <p:ph idx="1"/>
          </p:nvPr>
        </p:nvSpPr>
        <p:spPr>
          <a:xfrm>
            <a:off x="1809720" y="1142984"/>
            <a:ext cx="8501123" cy="5143536"/>
          </a:xfrm>
        </p:spPr>
        <p:txBody>
          <a:bodyPr>
            <a:noAutofit/>
          </a:bodyPr>
          <a:lstStyle/>
          <a:p>
            <a:pPr marL="0" lvl="1" indent="0" algn="just">
              <a:buSzPct val="75000"/>
              <a:buNone/>
              <a:defRPr/>
            </a:pPr>
            <a:r>
              <a:rPr lang="id-ID" sz="2400" b="1" dirty="0">
                <a:solidFill>
                  <a:srgbClr val="FF0000"/>
                </a:solidFill>
                <a:latin typeface="Calibri" pitchFamily="34" charset="0"/>
                <a:cs typeface="Times New Roman" pitchFamily="18" charset="0"/>
              </a:rPr>
              <a:t>KEBERATAN</a:t>
            </a:r>
          </a:p>
          <a:p>
            <a:pPr marL="0" lvl="1" indent="0" algn="just">
              <a:buSzPct val="75000"/>
              <a:buNone/>
              <a:defRPr/>
            </a:pPr>
            <a:endParaRPr lang="id-ID" sz="1800" b="1" dirty="0">
              <a:latin typeface="Calibri" pitchFamily="34" charset="0"/>
              <a:cs typeface="Times New Roman" pitchFamily="18" charset="0"/>
            </a:endParaRPr>
          </a:p>
          <a:p>
            <a:pPr algn="just">
              <a:buClr>
                <a:schemeClr val="accent1"/>
              </a:buClr>
              <a:buSzPct val="75000"/>
              <a:buFontTx/>
              <a:buAutoNum type="arabicPeriod"/>
              <a:defRPr/>
            </a:pPr>
            <a:r>
              <a:rPr lang="en-GB" sz="1800" dirty="0" err="1">
                <a:latin typeface="Calibri" pitchFamily="34" charset="0"/>
                <a:cs typeface="Times New Roman" pitchFamily="18" charset="0"/>
              </a:rPr>
              <a:t>Bilamana</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salah</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satu</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pihak</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tidak</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menerima</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putusan</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komisi</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informasi</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berd</a:t>
            </a:r>
            <a:r>
              <a:rPr lang="id-ID" sz="1800" dirty="0">
                <a:latin typeface="Calibri" pitchFamily="34" charset="0"/>
                <a:cs typeface="Times New Roman" pitchFamily="18" charset="0"/>
              </a:rPr>
              <a:t>a</a:t>
            </a:r>
            <a:r>
              <a:rPr lang="en-GB" sz="1800" dirty="0" err="1">
                <a:latin typeface="Calibri" pitchFamily="34" charset="0"/>
                <a:cs typeface="Times New Roman" pitchFamily="18" charset="0"/>
              </a:rPr>
              <a:t>sarkan</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pasal</a:t>
            </a:r>
            <a:r>
              <a:rPr lang="en-GB" sz="1800" dirty="0">
                <a:latin typeface="Calibri" pitchFamily="34" charset="0"/>
                <a:cs typeface="Times New Roman" pitchFamily="18" charset="0"/>
              </a:rPr>
              <a:t> 48 UU KIP, </a:t>
            </a:r>
            <a:r>
              <a:rPr lang="en-GB" sz="1800" i="1" dirty="0" err="1">
                <a:latin typeface="Calibri" pitchFamily="34" charset="0"/>
                <a:cs typeface="Times New Roman" pitchFamily="18" charset="0"/>
              </a:rPr>
              <a:t>juncto</a:t>
            </a:r>
            <a:r>
              <a:rPr lang="en-GB" sz="1800" i="1" dirty="0">
                <a:latin typeface="Calibri" pitchFamily="34" charset="0"/>
                <a:cs typeface="Times New Roman" pitchFamily="18" charset="0"/>
              </a:rPr>
              <a:t> </a:t>
            </a:r>
            <a:r>
              <a:rPr lang="en-GB" sz="1800" dirty="0" err="1">
                <a:latin typeface="Calibri" pitchFamily="34" charset="0"/>
                <a:cs typeface="Times New Roman" pitchFamily="18" charset="0"/>
              </a:rPr>
              <a:t>Pasal</a:t>
            </a:r>
            <a:r>
              <a:rPr lang="en-GB" sz="1800" dirty="0">
                <a:latin typeface="Calibri" pitchFamily="34" charset="0"/>
                <a:cs typeface="Times New Roman" pitchFamily="18" charset="0"/>
              </a:rPr>
              <a:t> 60 </a:t>
            </a:r>
            <a:r>
              <a:rPr lang="en-GB" sz="1800" dirty="0" err="1">
                <a:latin typeface="Calibri" pitchFamily="34" charset="0"/>
                <a:cs typeface="Times New Roman" pitchFamily="18" charset="0"/>
              </a:rPr>
              <a:t>ayat</a:t>
            </a:r>
            <a:r>
              <a:rPr lang="en-GB" sz="1800" dirty="0">
                <a:latin typeface="Calibri" pitchFamily="34" charset="0"/>
                <a:cs typeface="Times New Roman" pitchFamily="18" charset="0"/>
              </a:rPr>
              <a:t> (1) </a:t>
            </a:r>
            <a:r>
              <a:rPr lang="en-GB" sz="1800" dirty="0" err="1">
                <a:latin typeface="Calibri" pitchFamily="34" charset="0"/>
                <a:cs typeface="Times New Roman" pitchFamily="18" charset="0"/>
              </a:rPr>
              <a:t>Perki</a:t>
            </a:r>
            <a:r>
              <a:rPr lang="en-GB" sz="1800" dirty="0">
                <a:latin typeface="Calibri" pitchFamily="34" charset="0"/>
                <a:cs typeface="Times New Roman" pitchFamily="18" charset="0"/>
              </a:rPr>
              <a:t> PPSIP, </a:t>
            </a:r>
            <a:r>
              <a:rPr lang="en-GB" sz="1800" dirty="0" err="1">
                <a:latin typeface="Calibri" pitchFamily="34" charset="0"/>
                <a:cs typeface="Times New Roman" pitchFamily="18" charset="0"/>
              </a:rPr>
              <a:t>dapat</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mengajukan</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keberatan</a:t>
            </a:r>
            <a:r>
              <a:rPr lang="en-GB" sz="1800" dirty="0">
                <a:latin typeface="Calibri" pitchFamily="34" charset="0"/>
                <a:cs typeface="Times New Roman" pitchFamily="18" charset="0"/>
              </a:rPr>
              <a:t>; </a:t>
            </a:r>
          </a:p>
          <a:p>
            <a:pPr algn="just">
              <a:buClr>
                <a:schemeClr val="accent1"/>
              </a:buClr>
              <a:buSzPct val="75000"/>
              <a:buFontTx/>
              <a:buAutoNum type="arabicPeriod"/>
              <a:defRPr/>
            </a:pPr>
            <a:r>
              <a:rPr lang="en-GB" sz="1800" dirty="0" err="1">
                <a:latin typeface="Calibri" pitchFamily="34" charset="0"/>
                <a:cs typeface="Times New Roman" pitchFamily="18" charset="0"/>
              </a:rPr>
              <a:t>Pengajuan</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keberatan</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terhadap</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putusan</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Komisi</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Informasi</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berd</a:t>
            </a:r>
            <a:r>
              <a:rPr lang="id-ID" sz="1800" dirty="0">
                <a:latin typeface="Calibri" pitchFamily="34" charset="0"/>
                <a:cs typeface="Times New Roman" pitchFamily="18" charset="0"/>
              </a:rPr>
              <a:t>a</a:t>
            </a:r>
            <a:r>
              <a:rPr lang="en-GB" sz="1800" dirty="0" err="1">
                <a:latin typeface="Calibri" pitchFamily="34" charset="0"/>
                <a:cs typeface="Times New Roman" pitchFamily="18" charset="0"/>
              </a:rPr>
              <a:t>sarkan</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Pasal</a:t>
            </a:r>
            <a:r>
              <a:rPr lang="en-GB" sz="1800" dirty="0">
                <a:latin typeface="Calibri" pitchFamily="34" charset="0"/>
                <a:cs typeface="Times New Roman" pitchFamily="18" charset="0"/>
              </a:rPr>
              <a:t> 47 UU KIP </a:t>
            </a:r>
            <a:r>
              <a:rPr lang="en-GB" sz="1800" i="1" dirty="0" err="1">
                <a:latin typeface="Calibri" pitchFamily="34" charset="0"/>
                <a:cs typeface="Times New Roman" pitchFamily="18" charset="0"/>
              </a:rPr>
              <a:t>juncto</a:t>
            </a:r>
            <a:r>
              <a:rPr lang="en-GB" sz="1800" i="1" dirty="0">
                <a:latin typeface="Calibri" pitchFamily="34" charset="0"/>
                <a:cs typeface="Times New Roman" pitchFamily="18" charset="0"/>
              </a:rPr>
              <a:t> </a:t>
            </a:r>
            <a:r>
              <a:rPr lang="en-GB" sz="1800" dirty="0" err="1">
                <a:latin typeface="Calibri" pitchFamily="34" charset="0"/>
                <a:cs typeface="Times New Roman" pitchFamily="18" charset="0"/>
              </a:rPr>
              <a:t>Pasal</a:t>
            </a:r>
            <a:r>
              <a:rPr lang="en-GB" sz="1800" dirty="0">
                <a:latin typeface="Calibri" pitchFamily="34" charset="0"/>
                <a:cs typeface="Times New Roman" pitchFamily="18" charset="0"/>
              </a:rPr>
              <a:t> 3, </a:t>
            </a:r>
            <a:r>
              <a:rPr lang="en-GB" sz="1800" dirty="0" err="1">
                <a:latin typeface="Calibri" pitchFamily="34" charset="0"/>
                <a:cs typeface="Times New Roman" pitchFamily="18" charset="0"/>
              </a:rPr>
              <a:t>dan</a:t>
            </a:r>
            <a:r>
              <a:rPr lang="en-GB" sz="1800" dirty="0">
                <a:latin typeface="Calibri" pitchFamily="34" charset="0"/>
                <a:cs typeface="Times New Roman" pitchFamily="18" charset="0"/>
              </a:rPr>
              <a:t> 5 </a:t>
            </a:r>
            <a:r>
              <a:rPr lang="en-GB" sz="1800" dirty="0" err="1">
                <a:latin typeface="Calibri" pitchFamily="34" charset="0"/>
                <a:cs typeface="Times New Roman" pitchFamily="18" charset="0"/>
              </a:rPr>
              <a:t>Perma</a:t>
            </a:r>
            <a:r>
              <a:rPr lang="en-GB" sz="1800" dirty="0">
                <a:latin typeface="Calibri" pitchFamily="34" charset="0"/>
                <a:cs typeface="Times New Roman" pitchFamily="18" charset="0"/>
              </a:rPr>
              <a:t> </a:t>
            </a:r>
            <a:r>
              <a:rPr lang="id-ID" sz="1800" dirty="0">
                <a:latin typeface="Calibri" pitchFamily="34" charset="0"/>
                <a:cs typeface="Times New Roman" pitchFamily="18" charset="0"/>
              </a:rPr>
              <a:t>2/</a:t>
            </a:r>
            <a:r>
              <a:rPr lang="en-GB" sz="1800" dirty="0">
                <a:latin typeface="Calibri" pitchFamily="34" charset="0"/>
                <a:cs typeface="Times New Roman" pitchFamily="18" charset="0"/>
              </a:rPr>
              <a:t>2011. </a:t>
            </a:r>
            <a:r>
              <a:rPr lang="en-GB" sz="1800" dirty="0" err="1">
                <a:latin typeface="Calibri" pitchFamily="34" charset="0"/>
                <a:cs typeface="Times New Roman" pitchFamily="18" charset="0"/>
              </a:rPr>
              <a:t>Diajukan</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di</a:t>
            </a:r>
            <a:r>
              <a:rPr lang="en-GB" sz="1800" dirty="0">
                <a:latin typeface="Calibri" pitchFamily="34" charset="0"/>
                <a:cs typeface="Times New Roman" pitchFamily="18" charset="0"/>
              </a:rPr>
              <a:t>:</a:t>
            </a:r>
          </a:p>
          <a:p>
            <a:pPr marL="622284" lvl="1" indent="-177796" algn="just">
              <a:buSzPct val="75000"/>
              <a:buFont typeface="Wingdings" pitchFamily="2" charset="2"/>
              <a:buAutoNum type="alphaLcParenR"/>
              <a:defRPr/>
            </a:pPr>
            <a:r>
              <a:rPr lang="en-GB" sz="1800" dirty="0" err="1">
                <a:latin typeface="Calibri" pitchFamily="34" charset="0"/>
                <a:cs typeface="Times New Roman" pitchFamily="18" charset="0"/>
              </a:rPr>
              <a:t>Pengadilan</a:t>
            </a:r>
            <a:r>
              <a:rPr lang="en-GB" sz="1800" dirty="0">
                <a:latin typeface="Calibri" pitchFamily="34" charset="0"/>
                <a:cs typeface="Times New Roman" pitchFamily="18" charset="0"/>
              </a:rPr>
              <a:t> Tata Usaha Negara </a:t>
            </a:r>
            <a:r>
              <a:rPr lang="en-GB" sz="1800" dirty="0" err="1">
                <a:latin typeface="Calibri" pitchFamily="34" charset="0"/>
                <a:cs typeface="Times New Roman" pitchFamily="18" charset="0"/>
              </a:rPr>
              <a:t>apabila</a:t>
            </a:r>
            <a:r>
              <a:rPr lang="en-GB" sz="1800" dirty="0">
                <a:latin typeface="Calibri" pitchFamily="34" charset="0"/>
                <a:cs typeface="Times New Roman" pitchFamily="18" charset="0"/>
              </a:rPr>
              <a:t> yang </a:t>
            </a:r>
            <a:r>
              <a:rPr lang="id-ID" sz="1800" dirty="0">
                <a:latin typeface="Calibri" pitchFamily="34" charset="0"/>
                <a:cs typeface="Times New Roman" pitchFamily="18" charset="0"/>
              </a:rPr>
              <a:t>digugat</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adalah</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Badan</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Publik</a:t>
            </a:r>
            <a:r>
              <a:rPr lang="en-GB" sz="1800" dirty="0">
                <a:latin typeface="Calibri" pitchFamily="34" charset="0"/>
                <a:cs typeface="Times New Roman" pitchFamily="18" charset="0"/>
              </a:rPr>
              <a:t> Negara </a:t>
            </a:r>
          </a:p>
          <a:p>
            <a:pPr marL="622284" lvl="1" indent="-177796" algn="just">
              <a:buSzPct val="75000"/>
              <a:buFont typeface="Wingdings" pitchFamily="2" charset="2"/>
              <a:buAutoNum type="alphaLcParenR"/>
              <a:defRPr/>
            </a:pPr>
            <a:r>
              <a:rPr lang="en-GB" sz="1800" dirty="0" err="1">
                <a:latin typeface="Calibri" pitchFamily="34" charset="0"/>
                <a:cs typeface="Times New Roman" pitchFamily="18" charset="0"/>
              </a:rPr>
              <a:t>Pengadilan</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Negeri</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apabila</a:t>
            </a:r>
            <a:r>
              <a:rPr lang="en-GB" sz="1800" dirty="0">
                <a:latin typeface="Calibri" pitchFamily="34" charset="0"/>
                <a:cs typeface="Times New Roman" pitchFamily="18" charset="0"/>
              </a:rPr>
              <a:t> yang </a:t>
            </a:r>
            <a:r>
              <a:rPr lang="id-ID" sz="1800" dirty="0">
                <a:latin typeface="Calibri" pitchFamily="34" charset="0"/>
                <a:cs typeface="Times New Roman" pitchFamily="18" charset="0"/>
              </a:rPr>
              <a:t>digugat</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adalah</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Badan</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Publik</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selain</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Badan</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Publik</a:t>
            </a:r>
            <a:r>
              <a:rPr lang="en-GB" sz="1800" dirty="0">
                <a:latin typeface="Calibri" pitchFamily="34" charset="0"/>
                <a:cs typeface="Times New Roman" pitchFamily="18" charset="0"/>
              </a:rPr>
              <a:t> Negara </a:t>
            </a:r>
          </a:p>
          <a:p>
            <a:pPr algn="just">
              <a:buClr>
                <a:schemeClr val="accent1"/>
              </a:buClr>
              <a:buSzPct val="75000"/>
              <a:buFontTx/>
              <a:buAutoNum type="arabicPeriod" startAt="3"/>
              <a:defRPr/>
            </a:pPr>
            <a:r>
              <a:rPr lang="en-GB" sz="1800" dirty="0" err="1">
                <a:latin typeface="Calibri" pitchFamily="34" charset="0"/>
                <a:cs typeface="Times New Roman" pitchFamily="18" charset="0"/>
              </a:rPr>
              <a:t>Keberatan</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diajukan</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dengan</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jangka</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waktu</a:t>
            </a:r>
            <a:r>
              <a:rPr lang="en-GB" sz="1800" dirty="0">
                <a:latin typeface="Calibri" pitchFamily="34" charset="0"/>
                <a:cs typeface="Times New Roman" pitchFamily="18" charset="0"/>
              </a:rPr>
              <a:t> 14 </a:t>
            </a:r>
            <a:r>
              <a:rPr lang="en-GB" sz="1800" dirty="0" err="1">
                <a:latin typeface="Calibri" pitchFamily="34" charset="0"/>
                <a:cs typeface="Times New Roman" pitchFamily="18" charset="0"/>
              </a:rPr>
              <a:t>hari</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kerja</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sejak</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para</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pihak</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menerima</a:t>
            </a:r>
            <a:r>
              <a:rPr lang="en-GB" sz="1800" dirty="0">
                <a:latin typeface="Calibri" pitchFamily="34" charset="0"/>
                <a:cs typeface="Times New Roman" pitchFamily="18" charset="0"/>
              </a:rPr>
              <a:t> </a:t>
            </a:r>
            <a:r>
              <a:rPr lang="id-ID" sz="1800" dirty="0">
                <a:latin typeface="Calibri" pitchFamily="34" charset="0"/>
                <a:cs typeface="Times New Roman" pitchFamily="18" charset="0"/>
              </a:rPr>
              <a:t> salinan </a:t>
            </a:r>
            <a:r>
              <a:rPr lang="en-GB" sz="1800" dirty="0" err="1">
                <a:latin typeface="Calibri" pitchFamily="34" charset="0"/>
                <a:cs typeface="Times New Roman" pitchFamily="18" charset="0"/>
              </a:rPr>
              <a:t>putusan</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komisi</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informasi</a:t>
            </a:r>
            <a:r>
              <a:rPr lang="en-GB" sz="1800" dirty="0">
                <a:latin typeface="Calibri" pitchFamily="34" charset="0"/>
                <a:cs typeface="Times New Roman" pitchFamily="18" charset="0"/>
              </a:rPr>
              <a:t>. </a:t>
            </a:r>
          </a:p>
          <a:p>
            <a:pPr algn="just">
              <a:buClr>
                <a:schemeClr val="accent1"/>
              </a:buClr>
              <a:buSzPct val="75000"/>
              <a:buFontTx/>
              <a:buAutoNum type="arabicPeriod" startAt="3"/>
              <a:defRPr/>
            </a:pPr>
            <a:r>
              <a:rPr lang="en-GB" sz="1800" dirty="0" err="1">
                <a:latin typeface="Calibri" pitchFamily="34" charset="0"/>
                <a:cs typeface="Times New Roman" pitchFamily="18" charset="0"/>
              </a:rPr>
              <a:t>Berd</a:t>
            </a:r>
            <a:r>
              <a:rPr lang="id-ID" sz="1800" dirty="0">
                <a:latin typeface="Calibri" pitchFamily="34" charset="0"/>
                <a:cs typeface="Times New Roman" pitchFamily="18" charset="0"/>
              </a:rPr>
              <a:t>a</a:t>
            </a:r>
            <a:r>
              <a:rPr lang="en-GB" sz="1800" dirty="0" err="1">
                <a:latin typeface="Calibri" pitchFamily="34" charset="0"/>
                <a:cs typeface="Times New Roman" pitchFamily="18" charset="0"/>
              </a:rPr>
              <a:t>sarkan</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Pasal</a:t>
            </a:r>
            <a:r>
              <a:rPr lang="en-GB" sz="1800" dirty="0">
                <a:latin typeface="Calibri" pitchFamily="34" charset="0"/>
                <a:cs typeface="Times New Roman" pitchFamily="18" charset="0"/>
              </a:rPr>
              <a:t> 9 </a:t>
            </a:r>
            <a:r>
              <a:rPr lang="en-GB" sz="1800" dirty="0" err="1">
                <a:latin typeface="Calibri" pitchFamily="34" charset="0"/>
                <a:cs typeface="Times New Roman" pitchFamily="18" charset="0"/>
              </a:rPr>
              <a:t>ayat</a:t>
            </a:r>
            <a:r>
              <a:rPr lang="en-GB" sz="1800" dirty="0">
                <a:latin typeface="Calibri" pitchFamily="34" charset="0"/>
                <a:cs typeface="Times New Roman" pitchFamily="18" charset="0"/>
              </a:rPr>
              <a:t> (1) </a:t>
            </a:r>
            <a:r>
              <a:rPr lang="en-GB" sz="1800" dirty="0" err="1">
                <a:latin typeface="Calibri" pitchFamily="34" charset="0"/>
                <a:cs typeface="Times New Roman" pitchFamily="18" charset="0"/>
              </a:rPr>
              <a:t>Perma</a:t>
            </a:r>
            <a:r>
              <a:rPr lang="en-GB" sz="1800" dirty="0">
                <a:latin typeface="Calibri" pitchFamily="34" charset="0"/>
                <a:cs typeface="Times New Roman" pitchFamily="18" charset="0"/>
              </a:rPr>
              <a:t> 2 </a:t>
            </a:r>
            <a:r>
              <a:rPr lang="en-GB" sz="1800" dirty="0" err="1">
                <a:latin typeface="Calibri" pitchFamily="34" charset="0"/>
                <a:cs typeface="Times New Roman" pitchFamily="18" charset="0"/>
              </a:rPr>
              <a:t>Tahun</a:t>
            </a:r>
            <a:r>
              <a:rPr lang="en-GB" sz="1800" dirty="0">
                <a:latin typeface="Calibri" pitchFamily="34" charset="0"/>
                <a:cs typeface="Times New Roman" pitchFamily="18" charset="0"/>
              </a:rPr>
              <a:t> 2011. </a:t>
            </a:r>
            <a:r>
              <a:rPr lang="en-GB" sz="1800" dirty="0" err="1">
                <a:latin typeface="Calibri" pitchFamily="34" charset="0"/>
                <a:cs typeface="Times New Roman" pitchFamily="18" charset="0"/>
              </a:rPr>
              <a:t>Pengadilan</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wajib</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memutus</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dalam</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jangka</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waktu</a:t>
            </a:r>
            <a:r>
              <a:rPr lang="en-GB" sz="1800" dirty="0">
                <a:latin typeface="Calibri" pitchFamily="34" charset="0"/>
                <a:cs typeface="Times New Roman" pitchFamily="18" charset="0"/>
              </a:rPr>
              <a:t> 60 </a:t>
            </a:r>
            <a:r>
              <a:rPr lang="en-GB" sz="1800" dirty="0" err="1">
                <a:latin typeface="Calibri" pitchFamily="34" charset="0"/>
                <a:cs typeface="Times New Roman" pitchFamily="18" charset="0"/>
              </a:rPr>
              <a:t>hari</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kerja</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sejak</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Majelis</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Hak</a:t>
            </a:r>
            <a:r>
              <a:rPr lang="id-ID" sz="1800" dirty="0">
                <a:latin typeface="Calibri" pitchFamily="34" charset="0"/>
                <a:cs typeface="Times New Roman" pitchFamily="18" charset="0"/>
              </a:rPr>
              <a:t>im</a:t>
            </a:r>
            <a:r>
              <a:rPr lang="en-GB" sz="1800" dirty="0">
                <a:latin typeface="Calibri" pitchFamily="34" charset="0"/>
                <a:cs typeface="Times New Roman" pitchFamily="18" charset="0"/>
              </a:rPr>
              <a:t> </a:t>
            </a:r>
            <a:r>
              <a:rPr lang="en-GB" sz="1800" dirty="0" err="1">
                <a:latin typeface="Calibri" pitchFamily="34" charset="0"/>
                <a:cs typeface="Times New Roman" pitchFamily="18" charset="0"/>
              </a:rPr>
              <a:t>ditetapkan</a:t>
            </a:r>
            <a:endParaRPr lang="en-GB" sz="1800" dirty="0">
              <a:latin typeface="Calibri" pitchFamily="34" charset="0"/>
              <a:cs typeface="Times New Roman" pitchFamily="18" charset="0"/>
            </a:endParaRPr>
          </a:p>
        </p:txBody>
      </p:sp>
      <p:pic>
        <p:nvPicPr>
          <p:cNvPr id="6" name="Picture 5"/>
          <p:cNvPicPr>
            <a:picLocks noChangeAspect="1" noChangeArrowheads="1"/>
          </p:cNvPicPr>
          <p:nvPr/>
        </p:nvPicPr>
        <p:blipFill>
          <a:blip r:embed="rId2" cstate="print"/>
          <a:srcRect/>
          <a:stretch>
            <a:fillRect/>
          </a:stretch>
        </p:blipFill>
        <p:spPr bwMode="auto">
          <a:xfrm>
            <a:off x="671824" y="220658"/>
            <a:ext cx="882448" cy="1000108"/>
          </a:xfrm>
          <a:prstGeom prst="rect">
            <a:avLst/>
          </a:prstGeom>
          <a:noFill/>
          <a:ln w="34925">
            <a:solidFill>
              <a:srgbClr val="FFFFFF"/>
            </a:solidFill>
            <a:miter lim="800000"/>
            <a:headEnd/>
            <a:tailEnd/>
          </a:ln>
          <a:effectLst>
            <a:outerShdw blurRad="317500" dir="2700000" algn="ctr">
              <a:srgbClr val="000000">
                <a:alpha val="43000"/>
              </a:srgbClr>
            </a:outerShdw>
            <a:reflection blurRad="6350" stA="50000" endA="300" endPos="55500" dist="101600" dir="5400000" sy="-100000" algn="bl" rotWithShape="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a:xfrm>
            <a:off x="2351584" y="68627"/>
            <a:ext cx="7912365" cy="1000108"/>
          </a:xfrm>
        </p:spPr>
        <p:txBody>
          <a:bodyPr>
            <a:normAutofit fontScale="90000"/>
          </a:bodyPr>
          <a:lstStyle/>
          <a:p>
            <a:pPr eaLnBrk="1" hangingPunct="1"/>
            <a:r>
              <a:rPr lang="id-ID" sz="3200" dirty="0">
                <a:solidFill>
                  <a:schemeClr val="tx1"/>
                </a:solidFill>
              </a:rPr>
              <a:t>UPAYA HUKUM PASKA PUTUSAN KOMISI   INFORMASI</a:t>
            </a:r>
          </a:p>
        </p:txBody>
      </p:sp>
      <p:sp>
        <p:nvSpPr>
          <p:cNvPr id="4" name="Rectangle 3"/>
          <p:cNvSpPr/>
          <p:nvPr/>
        </p:nvSpPr>
        <p:spPr>
          <a:xfrm>
            <a:off x="1707614" y="1214423"/>
            <a:ext cx="9342304" cy="5221109"/>
          </a:xfrm>
          <a:prstGeom prst="rect">
            <a:avLst/>
          </a:prstGeom>
        </p:spPr>
        <p:txBody>
          <a:bodyPr wrap="square">
            <a:spAutoFit/>
          </a:bodyPr>
          <a:lstStyle/>
          <a:p>
            <a:pPr algn="just" eaLnBrk="0" hangingPunct="0">
              <a:lnSpc>
                <a:spcPct val="80000"/>
              </a:lnSpc>
              <a:spcBef>
                <a:spcPts val="500"/>
              </a:spcBef>
              <a:spcAft>
                <a:spcPts val="600"/>
              </a:spcAft>
              <a:buClr>
                <a:schemeClr val="accent1"/>
              </a:buClr>
              <a:buSzPct val="75000"/>
              <a:defRPr/>
            </a:pPr>
            <a:r>
              <a:rPr lang="id-ID" sz="2800" b="1" dirty="0">
                <a:solidFill>
                  <a:srgbClr val="FF0000"/>
                </a:solidFill>
                <a:ea typeface="ＭＳ Ｐゴシック" charset="0"/>
              </a:rPr>
              <a:t>KASASI</a:t>
            </a:r>
            <a:endParaRPr lang="en-US" sz="2800" b="1" dirty="0">
              <a:solidFill>
                <a:srgbClr val="FF0000"/>
              </a:solidFill>
              <a:ea typeface="ＭＳ Ｐゴシック" charset="0"/>
            </a:endParaRPr>
          </a:p>
          <a:p>
            <a:pPr marL="342891" indent="-342891" algn="just" eaLnBrk="0" hangingPunct="0">
              <a:lnSpc>
                <a:spcPct val="80000"/>
              </a:lnSpc>
              <a:spcBef>
                <a:spcPts val="500"/>
              </a:spcBef>
              <a:spcAft>
                <a:spcPts val="600"/>
              </a:spcAft>
              <a:buClr>
                <a:schemeClr val="accent1"/>
              </a:buClr>
              <a:buSzPct val="75000"/>
              <a:buAutoNum type="arabicPeriod"/>
              <a:defRPr/>
            </a:pPr>
            <a:r>
              <a:rPr lang="en-GB" sz="2000" dirty="0" err="1">
                <a:ea typeface="ＭＳ Ｐゴシック" charset="0"/>
              </a:rPr>
              <a:t>Berd</a:t>
            </a:r>
            <a:r>
              <a:rPr lang="id-ID" sz="2000" dirty="0">
                <a:ea typeface="ＭＳ Ｐゴシック" charset="0"/>
              </a:rPr>
              <a:t>a</a:t>
            </a:r>
            <a:r>
              <a:rPr lang="en-GB" sz="2000" dirty="0" err="1">
                <a:ea typeface="ＭＳ Ｐゴシック" charset="0"/>
              </a:rPr>
              <a:t>sarkan</a:t>
            </a:r>
            <a:r>
              <a:rPr lang="en-GB" sz="2000" dirty="0">
                <a:ea typeface="ＭＳ Ｐゴシック" charset="0"/>
              </a:rPr>
              <a:t> </a:t>
            </a:r>
            <a:r>
              <a:rPr lang="en-GB" sz="2000" dirty="0" err="1">
                <a:ea typeface="ＭＳ Ｐゴシック" charset="0"/>
              </a:rPr>
              <a:t>Pasal</a:t>
            </a:r>
            <a:r>
              <a:rPr lang="en-GB" sz="2000" dirty="0">
                <a:ea typeface="ＭＳ Ｐゴシック" charset="0"/>
              </a:rPr>
              <a:t> 50 UU KIP </a:t>
            </a:r>
            <a:r>
              <a:rPr lang="en-GB" sz="2000" i="1" dirty="0" err="1">
                <a:ea typeface="ＭＳ Ｐゴシック" charset="0"/>
              </a:rPr>
              <a:t>juncto</a:t>
            </a:r>
            <a:r>
              <a:rPr lang="en-GB" sz="2000" i="1" dirty="0">
                <a:ea typeface="ＭＳ Ｐゴシック" charset="0"/>
              </a:rPr>
              <a:t> </a:t>
            </a:r>
            <a:r>
              <a:rPr lang="en-GB" sz="2000" dirty="0" err="1">
                <a:ea typeface="ＭＳ Ｐゴシック" charset="0"/>
              </a:rPr>
              <a:t>Pasal</a:t>
            </a:r>
            <a:r>
              <a:rPr lang="en-GB" sz="2000" dirty="0">
                <a:ea typeface="ＭＳ Ｐゴシック" charset="0"/>
              </a:rPr>
              <a:t> 9 </a:t>
            </a:r>
            <a:r>
              <a:rPr lang="en-GB" sz="2000" dirty="0" err="1">
                <a:ea typeface="ＭＳ Ｐゴシック" charset="0"/>
              </a:rPr>
              <a:t>ayat</a:t>
            </a:r>
            <a:r>
              <a:rPr lang="en-GB" sz="2000" dirty="0">
                <a:ea typeface="ＭＳ Ｐゴシック" charset="0"/>
              </a:rPr>
              <a:t> (2) </a:t>
            </a:r>
            <a:r>
              <a:rPr lang="en-GB" sz="2000" dirty="0" err="1">
                <a:ea typeface="ＭＳ Ｐゴシック" charset="0"/>
              </a:rPr>
              <a:t>Perma</a:t>
            </a:r>
            <a:r>
              <a:rPr lang="en-GB" sz="2000" dirty="0">
                <a:ea typeface="ＭＳ Ｐゴシック" charset="0"/>
              </a:rPr>
              <a:t> 2 </a:t>
            </a:r>
            <a:r>
              <a:rPr lang="en-GB" sz="2000" dirty="0" err="1">
                <a:ea typeface="ＭＳ Ｐゴシック" charset="0"/>
              </a:rPr>
              <a:t>tahun</a:t>
            </a:r>
            <a:r>
              <a:rPr lang="en-GB" sz="2000" dirty="0">
                <a:ea typeface="ＭＳ Ｐゴシック" charset="0"/>
              </a:rPr>
              <a:t> 2011. </a:t>
            </a:r>
            <a:r>
              <a:rPr lang="en-GB" sz="2000" dirty="0" err="1">
                <a:ea typeface="ＭＳ Ｐゴシック" charset="0"/>
              </a:rPr>
              <a:t>Permohonan</a:t>
            </a:r>
            <a:r>
              <a:rPr lang="en-GB" sz="2000" dirty="0">
                <a:ea typeface="ＭＳ Ｐゴシック" charset="0"/>
              </a:rPr>
              <a:t> </a:t>
            </a:r>
            <a:r>
              <a:rPr lang="en-GB" sz="2000" dirty="0" err="1">
                <a:ea typeface="ＭＳ Ｐゴシック" charset="0"/>
              </a:rPr>
              <a:t>kasasi</a:t>
            </a:r>
            <a:r>
              <a:rPr lang="en-GB" sz="2000" dirty="0">
                <a:ea typeface="ＭＳ Ｐゴシック" charset="0"/>
              </a:rPr>
              <a:t> </a:t>
            </a:r>
            <a:r>
              <a:rPr lang="en-GB" sz="2000" dirty="0" err="1">
                <a:ea typeface="ＭＳ Ｐゴシック" charset="0"/>
              </a:rPr>
              <a:t>dapat</a:t>
            </a:r>
            <a:r>
              <a:rPr lang="en-GB" sz="2000" dirty="0">
                <a:ea typeface="ＭＳ Ｐゴシック" charset="0"/>
              </a:rPr>
              <a:t> </a:t>
            </a:r>
            <a:r>
              <a:rPr lang="en-GB" sz="2000" dirty="0" err="1">
                <a:ea typeface="ＭＳ Ｐゴシック" charset="0"/>
              </a:rPr>
              <a:t>ditempuh</a:t>
            </a:r>
            <a:r>
              <a:rPr lang="en-GB" sz="2000" dirty="0">
                <a:ea typeface="ＭＳ Ｐゴシック" charset="0"/>
              </a:rPr>
              <a:t> </a:t>
            </a:r>
            <a:r>
              <a:rPr lang="en-GB" sz="2000" dirty="0" err="1">
                <a:ea typeface="ＭＳ Ｐゴシック" charset="0"/>
              </a:rPr>
              <a:t>apabila</a:t>
            </a:r>
            <a:r>
              <a:rPr lang="en-GB" sz="2000" dirty="0">
                <a:ea typeface="ＭＳ Ｐゴシック" charset="0"/>
              </a:rPr>
              <a:t>:</a:t>
            </a:r>
          </a:p>
          <a:p>
            <a:pPr marL="536561" indent="-249232" algn="just" eaLnBrk="0" hangingPunct="0">
              <a:lnSpc>
                <a:spcPct val="80000"/>
              </a:lnSpc>
              <a:spcBef>
                <a:spcPts val="500"/>
              </a:spcBef>
              <a:spcAft>
                <a:spcPts val="600"/>
              </a:spcAft>
              <a:buClr>
                <a:schemeClr val="accent1"/>
              </a:buClr>
              <a:buSzPct val="75000"/>
              <a:defRPr/>
            </a:pPr>
            <a:r>
              <a:rPr lang="en-US" sz="2000" dirty="0">
                <a:ea typeface="ＭＳ Ｐゴシック" charset="0"/>
                <a:cs typeface="ＭＳ Ｐゴシック" charset="0"/>
              </a:rPr>
              <a:t>a. </a:t>
            </a:r>
            <a:r>
              <a:rPr lang="en-US" sz="2000" dirty="0" err="1">
                <a:ea typeface="ＭＳ Ｐゴシック" charset="0"/>
                <a:cs typeface="ＭＳ Ｐゴシック" charset="0"/>
              </a:rPr>
              <a:t>Salah</a:t>
            </a:r>
            <a:r>
              <a:rPr lang="en-US" sz="2000" dirty="0">
                <a:ea typeface="ＭＳ Ｐゴシック" charset="0"/>
                <a:cs typeface="ＭＳ Ｐゴシック" charset="0"/>
              </a:rPr>
              <a:t> </a:t>
            </a:r>
            <a:r>
              <a:rPr lang="en-US" sz="2000" dirty="0" err="1">
                <a:ea typeface="ＭＳ Ｐゴシック" charset="0"/>
                <a:cs typeface="ＭＳ Ｐゴシック" charset="0"/>
              </a:rPr>
              <a:t>satu</a:t>
            </a:r>
            <a:r>
              <a:rPr lang="en-US" sz="2000" dirty="0">
                <a:ea typeface="ＭＳ Ｐゴシック" charset="0"/>
                <a:cs typeface="ＭＳ Ｐゴシック" charset="0"/>
              </a:rPr>
              <a:t> </a:t>
            </a:r>
            <a:r>
              <a:rPr lang="en-US" sz="2000" dirty="0" err="1">
                <a:ea typeface="ＭＳ Ｐゴシック" charset="0"/>
                <a:cs typeface="ＭＳ Ｐゴシック" charset="0"/>
              </a:rPr>
              <a:t>pihak</a:t>
            </a:r>
            <a:r>
              <a:rPr lang="en-US" sz="2000" dirty="0">
                <a:ea typeface="ＭＳ Ｐゴシック" charset="0"/>
                <a:cs typeface="ＭＳ Ｐゴシック" charset="0"/>
              </a:rPr>
              <a:t> </a:t>
            </a:r>
            <a:r>
              <a:rPr lang="en-US" sz="2000" dirty="0" err="1">
                <a:ea typeface="ＭＳ Ｐゴシック" charset="0"/>
                <a:cs typeface="ＭＳ Ｐゴシック" charset="0"/>
              </a:rPr>
              <a:t>tidak</a:t>
            </a:r>
            <a:r>
              <a:rPr lang="en-US" sz="2000" dirty="0">
                <a:ea typeface="ＭＳ Ｐゴシック" charset="0"/>
                <a:cs typeface="ＭＳ Ｐゴシック" charset="0"/>
              </a:rPr>
              <a:t> </a:t>
            </a:r>
            <a:r>
              <a:rPr lang="en-US" sz="2000" dirty="0" err="1">
                <a:ea typeface="ＭＳ Ｐゴシック" charset="0"/>
                <a:cs typeface="ＭＳ Ｐゴシック" charset="0"/>
              </a:rPr>
              <a:t>menerima</a:t>
            </a:r>
            <a:r>
              <a:rPr lang="en-US" sz="2000" dirty="0">
                <a:ea typeface="ＭＳ Ｐゴシック" charset="0"/>
                <a:cs typeface="ＭＳ Ｐゴシック" charset="0"/>
              </a:rPr>
              <a:t> </a:t>
            </a:r>
            <a:r>
              <a:rPr lang="en-US" sz="2000" dirty="0" err="1">
                <a:ea typeface="ＭＳ Ｐゴシック" charset="0"/>
                <a:cs typeface="ＭＳ Ｐゴシック" charset="0"/>
              </a:rPr>
              <a:t>putusan</a:t>
            </a:r>
            <a:r>
              <a:rPr lang="en-US" sz="2000" dirty="0">
                <a:ea typeface="ＭＳ Ｐゴシック" charset="0"/>
                <a:cs typeface="ＭＳ Ｐゴシック" charset="0"/>
              </a:rPr>
              <a:t> </a:t>
            </a:r>
            <a:r>
              <a:rPr lang="en-US" sz="2000" dirty="0" err="1">
                <a:ea typeface="ＭＳ Ｐゴシック" charset="0"/>
                <a:cs typeface="ＭＳ Ｐゴシック" charset="0"/>
              </a:rPr>
              <a:t>Pengadilan</a:t>
            </a:r>
            <a:r>
              <a:rPr lang="en-US" sz="2000" dirty="0">
                <a:ea typeface="ＭＳ Ｐゴシック" charset="0"/>
                <a:cs typeface="ＭＳ Ｐゴシック" charset="0"/>
              </a:rPr>
              <a:t> Tata Usaha Negara </a:t>
            </a:r>
            <a:r>
              <a:rPr lang="en-US" sz="2000" dirty="0" err="1">
                <a:ea typeface="ＭＳ Ｐゴシック" charset="0"/>
                <a:cs typeface="ＭＳ Ｐゴシック" charset="0"/>
              </a:rPr>
              <a:t>atau</a:t>
            </a:r>
            <a:r>
              <a:rPr lang="en-US" sz="2000" dirty="0">
                <a:ea typeface="ＭＳ Ｐゴシック" charset="0"/>
                <a:cs typeface="ＭＳ Ｐゴシック" charset="0"/>
              </a:rPr>
              <a:t> </a:t>
            </a:r>
            <a:r>
              <a:rPr lang="en-US" sz="2000" dirty="0" err="1">
                <a:ea typeface="ＭＳ Ｐゴシック" charset="0"/>
                <a:cs typeface="ＭＳ Ｐゴシック" charset="0"/>
              </a:rPr>
              <a:t>pengadilan</a:t>
            </a:r>
            <a:r>
              <a:rPr lang="en-US" sz="2000" dirty="0">
                <a:ea typeface="ＭＳ Ｐゴシック" charset="0"/>
                <a:cs typeface="ＭＳ Ｐゴシック" charset="0"/>
              </a:rPr>
              <a:t> </a:t>
            </a:r>
            <a:r>
              <a:rPr lang="en-US" sz="2000" dirty="0" err="1">
                <a:ea typeface="ＭＳ Ｐゴシック" charset="0"/>
                <a:cs typeface="ＭＳ Ｐゴシック" charset="0"/>
              </a:rPr>
              <a:t>negeri</a:t>
            </a:r>
            <a:r>
              <a:rPr lang="en-US" sz="2000" dirty="0">
                <a:ea typeface="ＭＳ Ｐゴシック" charset="0"/>
                <a:cs typeface="ＭＳ Ｐゴシック" charset="0"/>
              </a:rPr>
              <a:t>.</a:t>
            </a:r>
          </a:p>
          <a:p>
            <a:pPr marL="536561" indent="-249232" algn="just" eaLnBrk="0" hangingPunct="0">
              <a:lnSpc>
                <a:spcPct val="80000"/>
              </a:lnSpc>
              <a:spcBef>
                <a:spcPts val="500"/>
              </a:spcBef>
              <a:spcAft>
                <a:spcPts val="600"/>
              </a:spcAft>
              <a:buClr>
                <a:schemeClr val="accent1"/>
              </a:buClr>
              <a:buSzPct val="75000"/>
              <a:defRPr/>
            </a:pPr>
            <a:r>
              <a:rPr lang="en-US" sz="2000" dirty="0">
                <a:ea typeface="ＭＳ Ｐゴシック" charset="0"/>
              </a:rPr>
              <a:t>b. </a:t>
            </a:r>
            <a:r>
              <a:rPr lang="en-US" sz="2000" dirty="0" err="1">
                <a:ea typeface="ＭＳ Ｐゴシック" charset="0"/>
              </a:rPr>
              <a:t>Permohonan</a:t>
            </a:r>
            <a:r>
              <a:rPr lang="en-US" sz="2000" dirty="0">
                <a:ea typeface="ＭＳ Ｐゴシック" charset="0"/>
              </a:rPr>
              <a:t> </a:t>
            </a:r>
            <a:r>
              <a:rPr lang="en-US" sz="2000" dirty="0" err="1">
                <a:ea typeface="ＭＳ Ｐゴシック" charset="0"/>
              </a:rPr>
              <a:t>diajukan</a:t>
            </a:r>
            <a:r>
              <a:rPr lang="en-US" sz="2000" dirty="0">
                <a:ea typeface="ＭＳ Ｐゴシック" charset="0"/>
              </a:rPr>
              <a:t> </a:t>
            </a:r>
            <a:r>
              <a:rPr lang="en-US" sz="2000" dirty="0" err="1">
                <a:ea typeface="ＭＳ Ｐゴシック" charset="0"/>
              </a:rPr>
              <a:t>ke</a:t>
            </a:r>
            <a:r>
              <a:rPr lang="en-US" sz="2000" dirty="0">
                <a:ea typeface="ＭＳ Ｐゴシック" charset="0"/>
              </a:rPr>
              <a:t> </a:t>
            </a:r>
            <a:r>
              <a:rPr lang="en-US" sz="2000" dirty="0" err="1">
                <a:ea typeface="ＭＳ Ｐゴシック" charset="0"/>
              </a:rPr>
              <a:t>Mahkamah</a:t>
            </a:r>
            <a:r>
              <a:rPr lang="en-US" sz="2000" dirty="0">
                <a:ea typeface="ＭＳ Ｐゴシック" charset="0"/>
              </a:rPr>
              <a:t> </a:t>
            </a:r>
            <a:r>
              <a:rPr lang="en-US" sz="2000" dirty="0" err="1">
                <a:ea typeface="ＭＳ Ｐゴシック" charset="0"/>
              </a:rPr>
              <a:t>Agung</a:t>
            </a:r>
            <a:r>
              <a:rPr lang="en-US" sz="2000" dirty="0">
                <a:ea typeface="ＭＳ Ｐゴシック" charset="0"/>
              </a:rPr>
              <a:t> </a:t>
            </a:r>
            <a:r>
              <a:rPr lang="en-US" sz="2000" dirty="0" err="1">
                <a:ea typeface="ＭＳ Ｐゴシック" charset="0"/>
              </a:rPr>
              <a:t>melalui</a:t>
            </a:r>
            <a:r>
              <a:rPr lang="en-US" sz="2000" dirty="0">
                <a:ea typeface="ＭＳ Ｐゴシック" charset="0"/>
              </a:rPr>
              <a:t> </a:t>
            </a:r>
            <a:r>
              <a:rPr lang="en-US" sz="2000" dirty="0" err="1">
                <a:ea typeface="ＭＳ Ｐゴシック" charset="0"/>
              </a:rPr>
              <a:t>pengadilan</a:t>
            </a:r>
            <a:r>
              <a:rPr lang="en-US" sz="2000" dirty="0">
                <a:ea typeface="ＭＳ Ｐゴシック" charset="0"/>
              </a:rPr>
              <a:t> </a:t>
            </a:r>
            <a:r>
              <a:rPr lang="en-US" sz="2000" dirty="0" err="1">
                <a:ea typeface="ＭＳ Ｐゴシック" charset="0"/>
              </a:rPr>
              <a:t>dimana</a:t>
            </a:r>
            <a:r>
              <a:rPr lang="en-US" sz="2000" dirty="0">
                <a:ea typeface="ＭＳ Ｐゴシック" charset="0"/>
              </a:rPr>
              <a:t> </a:t>
            </a:r>
            <a:r>
              <a:rPr lang="en-US" sz="2000" dirty="0" err="1">
                <a:ea typeface="ＭＳ Ｐゴシック" charset="0"/>
              </a:rPr>
              <a:t>sengketa</a:t>
            </a:r>
            <a:r>
              <a:rPr lang="en-US" sz="2000" dirty="0">
                <a:ea typeface="ＭＳ Ｐゴシック" charset="0"/>
              </a:rPr>
              <a:t> </a:t>
            </a:r>
            <a:r>
              <a:rPr lang="en-US" sz="2000" dirty="0" err="1">
                <a:ea typeface="ＭＳ Ｐゴシック" charset="0"/>
              </a:rPr>
              <a:t>informasi</a:t>
            </a:r>
            <a:r>
              <a:rPr lang="en-US" sz="2000" dirty="0">
                <a:ea typeface="ＭＳ Ｐゴシック" charset="0"/>
              </a:rPr>
              <a:t> </a:t>
            </a:r>
            <a:r>
              <a:rPr lang="en-US" sz="2000" dirty="0" err="1">
                <a:ea typeface="ＭＳ Ｐゴシック" charset="0"/>
              </a:rPr>
              <a:t>diputus</a:t>
            </a:r>
            <a:r>
              <a:rPr lang="en-US" sz="2000" dirty="0">
                <a:ea typeface="ＭＳ Ｐゴシック" charset="0"/>
              </a:rPr>
              <a:t>. </a:t>
            </a:r>
          </a:p>
          <a:p>
            <a:pPr marL="536561" indent="-249232" algn="just" eaLnBrk="0" hangingPunct="0">
              <a:lnSpc>
                <a:spcPct val="80000"/>
              </a:lnSpc>
              <a:spcBef>
                <a:spcPts val="500"/>
              </a:spcBef>
              <a:spcAft>
                <a:spcPts val="600"/>
              </a:spcAft>
              <a:buClr>
                <a:schemeClr val="accent1"/>
              </a:buClr>
              <a:buSzPct val="75000"/>
              <a:defRPr/>
            </a:pPr>
            <a:r>
              <a:rPr lang="en-US" sz="2000" dirty="0">
                <a:ea typeface="ＭＳ Ｐゴシック" charset="0"/>
              </a:rPr>
              <a:t>c. </a:t>
            </a:r>
            <a:r>
              <a:rPr lang="en-US" sz="2000" dirty="0" err="1">
                <a:ea typeface="ＭＳ Ｐゴシック" charset="0"/>
              </a:rPr>
              <a:t>Permohonan</a:t>
            </a:r>
            <a:r>
              <a:rPr lang="en-US" sz="2000" dirty="0">
                <a:ea typeface="ＭＳ Ｐゴシック" charset="0"/>
              </a:rPr>
              <a:t> </a:t>
            </a:r>
            <a:r>
              <a:rPr lang="en-US" sz="2000" dirty="0" err="1">
                <a:ea typeface="ＭＳ Ｐゴシック" charset="0"/>
              </a:rPr>
              <a:t>kasasi</a:t>
            </a:r>
            <a:r>
              <a:rPr lang="en-US" sz="2000" dirty="0">
                <a:ea typeface="ＭＳ Ｐゴシック" charset="0"/>
              </a:rPr>
              <a:t>  </a:t>
            </a:r>
            <a:r>
              <a:rPr lang="en-US" sz="2000" dirty="0" err="1">
                <a:ea typeface="ＭＳ Ｐゴシック" charset="0"/>
              </a:rPr>
              <a:t>diajukan</a:t>
            </a:r>
            <a:r>
              <a:rPr lang="en-US" sz="2000" dirty="0">
                <a:ea typeface="ＭＳ Ｐゴシック" charset="0"/>
              </a:rPr>
              <a:t> </a:t>
            </a:r>
            <a:r>
              <a:rPr lang="en-US" sz="2000" dirty="0" err="1">
                <a:ea typeface="ＭＳ Ｐゴシック" charset="0"/>
              </a:rPr>
              <a:t>dengan</a:t>
            </a:r>
            <a:r>
              <a:rPr lang="en-US" sz="2000" dirty="0">
                <a:ea typeface="ＭＳ Ｐゴシック" charset="0"/>
              </a:rPr>
              <a:t> </a:t>
            </a:r>
            <a:r>
              <a:rPr lang="en-US" sz="2000" dirty="0" err="1">
                <a:ea typeface="ＭＳ Ｐゴシック" charset="0"/>
              </a:rPr>
              <a:t>jangka</a:t>
            </a:r>
            <a:r>
              <a:rPr lang="en-US" sz="2000" dirty="0">
                <a:ea typeface="ＭＳ Ｐゴシック" charset="0"/>
              </a:rPr>
              <a:t> </a:t>
            </a:r>
            <a:r>
              <a:rPr lang="en-US" sz="2000" dirty="0" err="1">
                <a:ea typeface="ＭＳ Ｐゴシック" charset="0"/>
              </a:rPr>
              <a:t>waktu</a:t>
            </a:r>
            <a:r>
              <a:rPr lang="en-US" sz="2000" dirty="0">
                <a:ea typeface="ＭＳ Ｐゴシック" charset="0"/>
              </a:rPr>
              <a:t> 14 </a:t>
            </a:r>
            <a:r>
              <a:rPr lang="en-US" sz="2000" dirty="0" err="1">
                <a:ea typeface="ＭＳ Ｐゴシック" charset="0"/>
              </a:rPr>
              <a:t>hari</a:t>
            </a:r>
            <a:r>
              <a:rPr lang="en-US" sz="2000" dirty="0">
                <a:ea typeface="ＭＳ Ｐゴシック" charset="0"/>
              </a:rPr>
              <a:t> </a:t>
            </a:r>
            <a:r>
              <a:rPr lang="en-US" sz="2000" dirty="0" err="1">
                <a:ea typeface="ＭＳ Ｐゴシック" charset="0"/>
              </a:rPr>
              <a:t>kerja</a:t>
            </a:r>
            <a:r>
              <a:rPr lang="en-US" sz="2000" dirty="0">
                <a:ea typeface="ＭＳ Ｐゴシック" charset="0"/>
              </a:rPr>
              <a:t> </a:t>
            </a:r>
            <a:r>
              <a:rPr lang="en-US" sz="2000" dirty="0" err="1">
                <a:ea typeface="ＭＳ Ｐゴシック" charset="0"/>
              </a:rPr>
              <a:t>sejak</a:t>
            </a:r>
            <a:r>
              <a:rPr lang="en-US" sz="2000" dirty="0">
                <a:ea typeface="ＭＳ Ｐゴシック" charset="0"/>
              </a:rPr>
              <a:t> </a:t>
            </a:r>
            <a:r>
              <a:rPr lang="en-US" sz="2000" dirty="0" err="1">
                <a:ea typeface="ＭＳ Ｐゴシック" charset="0"/>
              </a:rPr>
              <a:t>putusan</a:t>
            </a:r>
            <a:r>
              <a:rPr lang="en-US" sz="2000" dirty="0">
                <a:ea typeface="ＭＳ Ｐゴシック" charset="0"/>
              </a:rPr>
              <a:t> </a:t>
            </a:r>
            <a:r>
              <a:rPr lang="en-US" sz="2000" dirty="0" err="1">
                <a:ea typeface="ＭＳ Ｐゴシック" charset="0"/>
              </a:rPr>
              <a:t>diucapakan</a:t>
            </a:r>
            <a:r>
              <a:rPr lang="en-US" sz="2000" dirty="0">
                <a:ea typeface="ＭＳ Ｐゴシック" charset="0"/>
              </a:rPr>
              <a:t> </a:t>
            </a:r>
            <a:r>
              <a:rPr lang="en-US" sz="2000" dirty="0" err="1">
                <a:ea typeface="ＭＳ Ｐゴシック" charset="0"/>
              </a:rPr>
              <a:t>secara</a:t>
            </a:r>
            <a:r>
              <a:rPr lang="en-US" sz="2000" dirty="0">
                <a:ea typeface="ＭＳ Ｐゴシック" charset="0"/>
              </a:rPr>
              <a:t> </a:t>
            </a:r>
            <a:r>
              <a:rPr lang="en-US" sz="2000" dirty="0" err="1">
                <a:ea typeface="ＭＳ Ｐゴシック" charset="0"/>
              </a:rPr>
              <a:t>terbuka</a:t>
            </a:r>
            <a:r>
              <a:rPr lang="en-US" sz="2000" dirty="0">
                <a:ea typeface="ＭＳ Ｐゴシック" charset="0"/>
              </a:rPr>
              <a:t> </a:t>
            </a:r>
            <a:r>
              <a:rPr lang="en-US" sz="2000" dirty="0" err="1">
                <a:ea typeface="ＭＳ Ｐゴシック" charset="0"/>
              </a:rPr>
              <a:t>untuk</a:t>
            </a:r>
            <a:r>
              <a:rPr lang="en-US" sz="2000" dirty="0">
                <a:ea typeface="ＭＳ Ｐゴシック" charset="0"/>
              </a:rPr>
              <a:t> </a:t>
            </a:r>
            <a:r>
              <a:rPr lang="en-US" sz="2000" dirty="0" err="1">
                <a:ea typeface="ＭＳ Ｐゴシック" charset="0"/>
              </a:rPr>
              <a:t>umum</a:t>
            </a:r>
            <a:r>
              <a:rPr lang="en-US" sz="2000" dirty="0">
                <a:ea typeface="ＭＳ Ｐゴシック" charset="0"/>
              </a:rPr>
              <a:t> </a:t>
            </a:r>
            <a:r>
              <a:rPr lang="en-US" sz="2000" dirty="0" err="1">
                <a:ea typeface="ＭＳ Ｐゴシック" charset="0"/>
              </a:rPr>
              <a:t>apabila</a:t>
            </a:r>
            <a:r>
              <a:rPr lang="en-US" sz="2000" dirty="0">
                <a:ea typeface="ＭＳ Ｐゴシック" charset="0"/>
              </a:rPr>
              <a:t> para </a:t>
            </a:r>
            <a:r>
              <a:rPr lang="en-US" sz="2000" dirty="0" err="1">
                <a:ea typeface="ＭＳ Ｐゴシック" charset="0"/>
              </a:rPr>
              <a:t>pihak</a:t>
            </a:r>
            <a:r>
              <a:rPr lang="en-US" sz="2000" dirty="0">
                <a:ea typeface="ＭＳ Ｐゴシック" charset="0"/>
              </a:rPr>
              <a:t> </a:t>
            </a:r>
            <a:r>
              <a:rPr lang="en-US" sz="2000" dirty="0" err="1">
                <a:ea typeface="ＭＳ Ｐゴシック" charset="0"/>
              </a:rPr>
              <a:t>hadir</a:t>
            </a:r>
            <a:r>
              <a:rPr lang="en-US" sz="2000" dirty="0">
                <a:ea typeface="ＭＳ Ｐゴシック" charset="0"/>
              </a:rPr>
              <a:t>, </a:t>
            </a:r>
            <a:r>
              <a:rPr lang="en-US" sz="2000" dirty="0" err="1">
                <a:ea typeface="ＭＳ Ｐゴシック" charset="0"/>
              </a:rPr>
              <a:t>dan</a:t>
            </a:r>
            <a:r>
              <a:rPr lang="en-US" sz="2000" dirty="0">
                <a:ea typeface="ＭＳ Ｐゴシック" charset="0"/>
              </a:rPr>
              <a:t> </a:t>
            </a:r>
            <a:r>
              <a:rPr lang="en-US" sz="2000" dirty="0" err="1">
                <a:ea typeface="ＭＳ Ｐゴシック" charset="0"/>
              </a:rPr>
              <a:t>diajukan</a:t>
            </a:r>
            <a:r>
              <a:rPr lang="en-US" sz="2000" dirty="0">
                <a:ea typeface="ＭＳ Ｐゴシック" charset="0"/>
              </a:rPr>
              <a:t> </a:t>
            </a:r>
            <a:r>
              <a:rPr lang="en-US" sz="2000" dirty="0" err="1">
                <a:ea typeface="ＭＳ Ｐゴシック" charset="0"/>
              </a:rPr>
              <a:t>dalam</a:t>
            </a:r>
            <a:r>
              <a:rPr lang="en-US" sz="2000" dirty="0">
                <a:ea typeface="ＭＳ Ｐゴシック" charset="0"/>
              </a:rPr>
              <a:t> </a:t>
            </a:r>
            <a:r>
              <a:rPr lang="en-US" sz="2000" dirty="0" err="1">
                <a:ea typeface="ＭＳ Ｐゴシック" charset="0"/>
              </a:rPr>
              <a:t>jangka</a:t>
            </a:r>
            <a:r>
              <a:rPr lang="en-US" sz="2000" dirty="0">
                <a:ea typeface="ＭＳ Ｐゴシック" charset="0"/>
              </a:rPr>
              <a:t> </a:t>
            </a:r>
            <a:r>
              <a:rPr lang="en-US" sz="2000" dirty="0" err="1">
                <a:ea typeface="ＭＳ Ｐゴシック" charset="0"/>
              </a:rPr>
              <a:t>waktu</a:t>
            </a:r>
            <a:r>
              <a:rPr lang="en-US" sz="2000" dirty="0">
                <a:ea typeface="ＭＳ Ｐゴシック" charset="0"/>
              </a:rPr>
              <a:t> 14 </a:t>
            </a:r>
            <a:r>
              <a:rPr lang="en-US" sz="2000" dirty="0" err="1">
                <a:ea typeface="ＭＳ Ｐゴシック" charset="0"/>
              </a:rPr>
              <a:t>hari</a:t>
            </a:r>
            <a:r>
              <a:rPr lang="en-US" sz="2000" dirty="0">
                <a:ea typeface="ＭＳ Ｐゴシック" charset="0"/>
              </a:rPr>
              <a:t> </a:t>
            </a:r>
            <a:r>
              <a:rPr lang="en-US" sz="2000" dirty="0" err="1">
                <a:ea typeface="ＭＳ Ｐゴシック" charset="0"/>
              </a:rPr>
              <a:t>kerja</a:t>
            </a:r>
            <a:r>
              <a:rPr lang="en-US" sz="2000" dirty="0">
                <a:ea typeface="ＭＳ Ｐゴシック" charset="0"/>
              </a:rPr>
              <a:t> </a:t>
            </a:r>
            <a:r>
              <a:rPr lang="en-US" sz="2000" dirty="0" err="1">
                <a:ea typeface="ＭＳ Ｐゴシック" charset="0"/>
              </a:rPr>
              <a:t>sejak</a:t>
            </a:r>
            <a:r>
              <a:rPr lang="en-US" sz="2000" dirty="0">
                <a:ea typeface="ＭＳ Ｐゴシック" charset="0"/>
              </a:rPr>
              <a:t> para </a:t>
            </a:r>
            <a:r>
              <a:rPr lang="en-US" sz="2000" dirty="0" err="1">
                <a:ea typeface="ＭＳ Ｐゴシック" charset="0"/>
              </a:rPr>
              <a:t>pihak</a:t>
            </a:r>
            <a:r>
              <a:rPr lang="en-US" sz="2000" dirty="0">
                <a:ea typeface="ＭＳ Ｐゴシック" charset="0"/>
              </a:rPr>
              <a:t> </a:t>
            </a:r>
            <a:r>
              <a:rPr lang="en-US" sz="2000" dirty="0" err="1">
                <a:ea typeface="ＭＳ Ｐゴシック" charset="0"/>
              </a:rPr>
              <a:t>mendapat</a:t>
            </a:r>
            <a:r>
              <a:rPr lang="en-US" sz="2000" dirty="0">
                <a:ea typeface="ＭＳ Ｐゴシック" charset="0"/>
              </a:rPr>
              <a:t>  </a:t>
            </a:r>
            <a:r>
              <a:rPr lang="en-US" sz="2000" dirty="0" err="1">
                <a:ea typeface="ＭＳ Ｐゴシック" charset="0"/>
              </a:rPr>
              <a:t>pemberitahuan</a:t>
            </a:r>
            <a:r>
              <a:rPr lang="en-US" sz="2000" dirty="0">
                <a:ea typeface="ＭＳ Ｐゴシック" charset="0"/>
              </a:rPr>
              <a:t> </a:t>
            </a:r>
            <a:r>
              <a:rPr lang="en-US" sz="2000" dirty="0" err="1">
                <a:ea typeface="ＭＳ Ｐゴシック" charset="0"/>
              </a:rPr>
              <a:t>isi</a:t>
            </a:r>
            <a:r>
              <a:rPr lang="en-US" sz="2000" dirty="0">
                <a:ea typeface="ＭＳ Ｐゴシック" charset="0"/>
              </a:rPr>
              <a:t> </a:t>
            </a:r>
            <a:r>
              <a:rPr lang="en-US" sz="2000" dirty="0" err="1">
                <a:ea typeface="ＭＳ Ｐゴシック" charset="0"/>
              </a:rPr>
              <a:t>amar</a:t>
            </a:r>
            <a:r>
              <a:rPr lang="en-US" sz="2000" dirty="0">
                <a:ea typeface="ＭＳ Ｐゴシック" charset="0"/>
              </a:rPr>
              <a:t> </a:t>
            </a:r>
            <a:r>
              <a:rPr lang="en-US" sz="2000" dirty="0" err="1">
                <a:ea typeface="ＭＳ Ｐゴシック" charset="0"/>
              </a:rPr>
              <a:t>putusan</a:t>
            </a:r>
            <a:r>
              <a:rPr lang="en-US" sz="2000" dirty="0">
                <a:ea typeface="ＭＳ Ｐゴシック" charset="0"/>
              </a:rPr>
              <a:t>. </a:t>
            </a:r>
            <a:endParaRPr lang="id-ID" sz="2000" dirty="0">
              <a:ea typeface="ＭＳ Ｐゴシック" charset="0"/>
            </a:endParaRPr>
          </a:p>
          <a:p>
            <a:pPr marL="342891" indent="-342891" algn="just" eaLnBrk="0" hangingPunct="0">
              <a:lnSpc>
                <a:spcPct val="80000"/>
              </a:lnSpc>
              <a:spcBef>
                <a:spcPts val="500"/>
              </a:spcBef>
              <a:spcAft>
                <a:spcPts val="600"/>
              </a:spcAft>
              <a:buClr>
                <a:schemeClr val="accent1"/>
              </a:buClr>
              <a:buSzPct val="75000"/>
              <a:defRPr/>
            </a:pPr>
            <a:endParaRPr lang="en-GB" sz="2000" dirty="0">
              <a:ea typeface="ＭＳ Ｐゴシック" charset="0"/>
            </a:endParaRPr>
          </a:p>
          <a:p>
            <a:pPr marL="287331" indent="-287331" algn="just" eaLnBrk="0" hangingPunct="0">
              <a:lnSpc>
                <a:spcPct val="80000"/>
              </a:lnSpc>
              <a:spcBef>
                <a:spcPts val="500"/>
              </a:spcBef>
              <a:spcAft>
                <a:spcPts val="600"/>
              </a:spcAft>
              <a:buClr>
                <a:schemeClr val="accent1"/>
              </a:buClr>
              <a:buSzPct val="75000"/>
              <a:defRPr/>
            </a:pPr>
            <a:r>
              <a:rPr lang="en-GB" sz="2000" dirty="0">
                <a:ea typeface="ＭＳ Ｐゴシック" charset="0"/>
              </a:rPr>
              <a:t>2. </a:t>
            </a:r>
            <a:r>
              <a:rPr lang="en-GB" sz="2000" dirty="0" err="1">
                <a:ea typeface="ＭＳ Ｐゴシック" charset="0"/>
              </a:rPr>
              <a:t>Berdasarkan</a:t>
            </a:r>
            <a:r>
              <a:rPr lang="en-GB" sz="2000" dirty="0">
                <a:ea typeface="ＭＳ Ｐゴシック" charset="0"/>
              </a:rPr>
              <a:t> </a:t>
            </a:r>
            <a:r>
              <a:rPr lang="en-GB" sz="2000" dirty="0" err="1">
                <a:ea typeface="ＭＳ Ｐゴシック" charset="0"/>
              </a:rPr>
              <a:t>Pasal</a:t>
            </a:r>
            <a:r>
              <a:rPr lang="en-GB" sz="2000" dirty="0">
                <a:ea typeface="ＭＳ Ｐゴシック" charset="0"/>
              </a:rPr>
              <a:t> 9 </a:t>
            </a:r>
            <a:r>
              <a:rPr lang="en-GB" sz="2000" dirty="0" err="1">
                <a:ea typeface="ＭＳ Ｐゴシック" charset="0"/>
              </a:rPr>
              <a:t>ayat</a:t>
            </a:r>
            <a:r>
              <a:rPr lang="en-GB" sz="2000" dirty="0">
                <a:ea typeface="ＭＳ Ｐゴシック" charset="0"/>
              </a:rPr>
              <a:t> (3) </a:t>
            </a:r>
            <a:r>
              <a:rPr lang="en-GB" sz="2000" dirty="0" err="1">
                <a:ea typeface="ＭＳ Ｐゴシック" charset="0"/>
              </a:rPr>
              <a:t>Perma</a:t>
            </a:r>
            <a:r>
              <a:rPr lang="en-GB" sz="2000" dirty="0">
                <a:ea typeface="ＭＳ Ｐゴシック" charset="0"/>
              </a:rPr>
              <a:t> 2 </a:t>
            </a:r>
            <a:r>
              <a:rPr lang="en-GB" sz="2000" dirty="0" err="1">
                <a:ea typeface="ＭＳ Ｐゴシック" charset="0"/>
              </a:rPr>
              <a:t>Tahun</a:t>
            </a:r>
            <a:r>
              <a:rPr lang="en-GB" sz="2000" dirty="0">
                <a:ea typeface="ＭＳ Ｐゴシック" charset="0"/>
              </a:rPr>
              <a:t> 2011. </a:t>
            </a:r>
            <a:r>
              <a:rPr lang="en-GB" sz="2000" dirty="0" err="1">
                <a:ea typeface="ＭＳ Ｐゴシック" charset="0"/>
              </a:rPr>
              <a:t>Mahkamah</a:t>
            </a:r>
            <a:r>
              <a:rPr lang="en-GB" sz="2000" dirty="0">
                <a:ea typeface="ＭＳ Ｐゴシック" charset="0"/>
              </a:rPr>
              <a:t> </a:t>
            </a:r>
            <a:r>
              <a:rPr lang="en-GB" sz="2000" dirty="0" err="1">
                <a:ea typeface="ＭＳ Ｐゴシック" charset="0"/>
              </a:rPr>
              <a:t>Agung</a:t>
            </a:r>
            <a:r>
              <a:rPr lang="en-GB" sz="2000" dirty="0">
                <a:ea typeface="ＭＳ Ｐゴシック" charset="0"/>
              </a:rPr>
              <a:t> </a:t>
            </a:r>
            <a:r>
              <a:rPr lang="en-GB" sz="2000" dirty="0" err="1">
                <a:ea typeface="ＭＳ Ｐゴシック" charset="0"/>
              </a:rPr>
              <a:t>wajib</a:t>
            </a:r>
            <a:r>
              <a:rPr lang="en-GB" sz="2000" dirty="0">
                <a:ea typeface="ＭＳ Ｐゴシック" charset="0"/>
              </a:rPr>
              <a:t> </a:t>
            </a:r>
            <a:r>
              <a:rPr lang="en-GB" sz="2000" dirty="0" err="1">
                <a:ea typeface="ＭＳ Ｐゴシック" charset="0"/>
              </a:rPr>
              <a:t>memutus</a:t>
            </a:r>
            <a:r>
              <a:rPr lang="en-GB" sz="2000" dirty="0">
                <a:ea typeface="ＭＳ Ｐゴシック" charset="0"/>
              </a:rPr>
              <a:t> </a:t>
            </a:r>
            <a:r>
              <a:rPr lang="en-GB" sz="2000" dirty="0" err="1">
                <a:ea typeface="ＭＳ Ｐゴシック" charset="0"/>
              </a:rPr>
              <a:t>dalam</a:t>
            </a:r>
            <a:r>
              <a:rPr lang="en-GB" sz="2000" dirty="0">
                <a:ea typeface="ＭＳ Ｐゴシック" charset="0"/>
              </a:rPr>
              <a:t> </a:t>
            </a:r>
            <a:r>
              <a:rPr lang="en-GB" sz="2000" dirty="0" err="1">
                <a:ea typeface="ＭＳ Ｐゴシック" charset="0"/>
              </a:rPr>
              <a:t>jangka</a:t>
            </a:r>
            <a:r>
              <a:rPr lang="en-GB" sz="2000" dirty="0">
                <a:ea typeface="ＭＳ Ｐゴシック" charset="0"/>
              </a:rPr>
              <a:t> </a:t>
            </a:r>
            <a:r>
              <a:rPr lang="en-GB" sz="2000" dirty="0" err="1">
                <a:ea typeface="ＭＳ Ｐゴシック" charset="0"/>
              </a:rPr>
              <a:t>waktu</a:t>
            </a:r>
            <a:r>
              <a:rPr lang="en-GB" sz="2000" dirty="0">
                <a:ea typeface="ＭＳ Ｐゴシック" charset="0"/>
              </a:rPr>
              <a:t> 30 </a:t>
            </a:r>
            <a:r>
              <a:rPr lang="en-GB" sz="2000" dirty="0" err="1">
                <a:ea typeface="ＭＳ Ｐゴシック" charset="0"/>
              </a:rPr>
              <a:t>hari</a:t>
            </a:r>
            <a:r>
              <a:rPr lang="en-GB" sz="2000" dirty="0">
                <a:ea typeface="ＭＳ Ｐゴシック" charset="0"/>
              </a:rPr>
              <a:t> </a:t>
            </a:r>
            <a:r>
              <a:rPr lang="en-GB" sz="2000" dirty="0" err="1">
                <a:ea typeface="ＭＳ Ｐゴシック" charset="0"/>
              </a:rPr>
              <a:t>kerja</a:t>
            </a:r>
            <a:r>
              <a:rPr lang="en-GB" sz="2000" dirty="0">
                <a:ea typeface="ＭＳ Ｐゴシック" charset="0"/>
              </a:rPr>
              <a:t> </a:t>
            </a:r>
            <a:r>
              <a:rPr lang="en-GB" sz="2000" dirty="0" err="1">
                <a:ea typeface="ＭＳ Ｐゴシック" charset="0"/>
              </a:rPr>
              <a:t>sejak</a:t>
            </a:r>
            <a:r>
              <a:rPr lang="en-GB" sz="2000" dirty="0">
                <a:ea typeface="ＭＳ Ｐゴシック" charset="0"/>
              </a:rPr>
              <a:t> </a:t>
            </a:r>
            <a:r>
              <a:rPr lang="en-GB" sz="2000" dirty="0" err="1">
                <a:ea typeface="ＭＳ Ｐゴシック" charset="0"/>
              </a:rPr>
              <a:t>Majelis</a:t>
            </a:r>
            <a:r>
              <a:rPr lang="en-GB" sz="2000" dirty="0">
                <a:ea typeface="ＭＳ Ｐゴシック" charset="0"/>
              </a:rPr>
              <a:t> hakim </a:t>
            </a:r>
            <a:r>
              <a:rPr lang="en-GB" sz="2000" dirty="0" err="1">
                <a:ea typeface="ＭＳ Ｐゴシック" charset="0"/>
              </a:rPr>
              <a:t>ditetapkan</a:t>
            </a:r>
            <a:r>
              <a:rPr lang="en-GB" sz="2000" dirty="0">
                <a:ea typeface="ＭＳ Ｐゴシック" charset="0"/>
              </a:rPr>
              <a:t>. </a:t>
            </a:r>
          </a:p>
          <a:p>
            <a:pPr marL="342891" indent="-342891" eaLnBrk="0" hangingPunct="0">
              <a:lnSpc>
                <a:spcPct val="80000"/>
              </a:lnSpc>
              <a:spcBef>
                <a:spcPts val="500"/>
              </a:spcBef>
              <a:spcAft>
                <a:spcPts val="600"/>
              </a:spcAft>
              <a:buClr>
                <a:schemeClr val="accent1"/>
              </a:buClr>
              <a:buSzPct val="75000"/>
              <a:defRPr/>
            </a:pPr>
            <a:r>
              <a:rPr lang="en-GB" dirty="0">
                <a:solidFill>
                  <a:srgbClr val="595959"/>
                </a:solidFill>
                <a:ea typeface="ＭＳ Ｐゴシック" charset="0"/>
              </a:rPr>
              <a:t> </a:t>
            </a:r>
          </a:p>
          <a:p>
            <a:pPr marL="342891" indent="-342891" eaLnBrk="0" hangingPunct="0">
              <a:lnSpc>
                <a:spcPct val="80000"/>
              </a:lnSpc>
              <a:spcBef>
                <a:spcPts val="500"/>
              </a:spcBef>
              <a:buClr>
                <a:schemeClr val="accent1"/>
              </a:buClr>
              <a:buSzPct val="75000"/>
              <a:buFont typeface="+mj-lt"/>
              <a:buAutoNum type="arabicPeriod"/>
              <a:defRPr/>
            </a:pPr>
            <a:endParaRPr lang="en-GB" dirty="0">
              <a:solidFill>
                <a:srgbClr val="595959"/>
              </a:solidFill>
              <a:ea typeface="ＭＳ Ｐゴシック" charset="0"/>
            </a:endParaRPr>
          </a:p>
          <a:p>
            <a:pPr marL="287331" indent="-287331" eaLnBrk="0" hangingPunct="0">
              <a:lnSpc>
                <a:spcPct val="80000"/>
              </a:lnSpc>
              <a:spcBef>
                <a:spcPts val="500"/>
              </a:spcBef>
              <a:buClr>
                <a:schemeClr val="accent1"/>
              </a:buClr>
              <a:buSzPct val="75000"/>
              <a:defRPr/>
            </a:pPr>
            <a:endParaRPr lang="en-GB" dirty="0">
              <a:solidFill>
                <a:srgbClr val="595959"/>
              </a:solidFill>
              <a:ea typeface="ＭＳ Ｐゴシック" charset="0"/>
            </a:endParaRPr>
          </a:p>
        </p:txBody>
      </p:sp>
      <p:pic>
        <p:nvPicPr>
          <p:cNvPr id="6" name="Picture 5"/>
          <p:cNvPicPr>
            <a:picLocks noChangeAspect="1" noChangeArrowheads="1"/>
          </p:cNvPicPr>
          <p:nvPr/>
        </p:nvPicPr>
        <p:blipFill>
          <a:blip r:embed="rId2" cstate="print"/>
          <a:srcRect/>
          <a:stretch>
            <a:fillRect/>
          </a:stretch>
        </p:blipFill>
        <p:spPr bwMode="auto">
          <a:xfrm>
            <a:off x="362128" y="214315"/>
            <a:ext cx="882448" cy="1000108"/>
          </a:xfrm>
          <a:prstGeom prst="rect">
            <a:avLst/>
          </a:prstGeom>
          <a:noFill/>
          <a:ln w="34925">
            <a:solidFill>
              <a:srgbClr val="FFFFFF"/>
            </a:solidFill>
            <a:miter lim="800000"/>
            <a:headEnd/>
            <a:tailEnd/>
          </a:ln>
          <a:effectLst>
            <a:outerShdw blurRad="317500" dir="2700000" algn="ctr">
              <a:srgbClr val="000000">
                <a:alpha val="43000"/>
              </a:srgbClr>
            </a:outerShdw>
            <a:reflection blurRad="6350" stA="50000" endA="300" endPos="55500" dist="101600" dir="5400000" sy="-100000" algn="bl" rotWithShape="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721396" y="720712"/>
            <a:ext cx="6929439" cy="5724644"/>
          </a:xfrm>
          <a:prstGeom prst="rect">
            <a:avLst/>
          </a:prstGeom>
          <a:noFill/>
          <a:ln w="9525">
            <a:noFill/>
            <a:miter lim="800000"/>
            <a:headEnd/>
            <a:tailEnd/>
          </a:ln>
        </p:spPr>
        <p:txBody>
          <a:bodyPr wrap="square">
            <a:spAutoFit/>
          </a:bodyPr>
          <a:lstStyle/>
          <a:p>
            <a:pPr algn="ctr"/>
            <a:r>
              <a:rPr lang="en-US" sz="3200" b="1" dirty="0">
                <a:latin typeface="Calibri" pitchFamily="34" charset="0"/>
              </a:rPr>
              <a:t>SANKSI</a:t>
            </a:r>
            <a:r>
              <a:rPr lang="id-ID" sz="3200" b="1" dirty="0">
                <a:latin typeface="Calibri" pitchFamily="34" charset="0"/>
              </a:rPr>
              <a:t> PIDANA dalam UU KIP</a:t>
            </a:r>
            <a:endParaRPr lang="en-US" sz="3200" b="1" dirty="0">
              <a:latin typeface="Calibri" pitchFamily="34" charset="0"/>
            </a:endParaRPr>
          </a:p>
          <a:p>
            <a:endParaRPr lang="en-US" sz="1400" b="1" dirty="0">
              <a:latin typeface="Calibri" pitchFamily="34" charset="0"/>
            </a:endParaRPr>
          </a:p>
          <a:p>
            <a:pPr algn="just"/>
            <a:r>
              <a:rPr lang="en-US" b="1" u="sng" dirty="0" err="1">
                <a:latin typeface="Calibri" pitchFamily="34" charset="0"/>
              </a:rPr>
              <a:t>Pasal</a:t>
            </a:r>
            <a:r>
              <a:rPr lang="en-US" b="1" u="sng" dirty="0">
                <a:latin typeface="Calibri" pitchFamily="34" charset="0"/>
              </a:rPr>
              <a:t> 51</a:t>
            </a:r>
            <a:endParaRPr lang="en-US" u="sng" dirty="0">
              <a:latin typeface="Calibri" pitchFamily="34" charset="0"/>
            </a:endParaRPr>
          </a:p>
          <a:p>
            <a:pPr algn="just"/>
            <a:r>
              <a:rPr lang="en-US" b="1" dirty="0" err="1">
                <a:latin typeface="Calibri" pitchFamily="34" charset="0"/>
              </a:rPr>
              <a:t>Setiap</a:t>
            </a:r>
            <a:r>
              <a:rPr lang="en-US" b="1" dirty="0">
                <a:latin typeface="Calibri" pitchFamily="34" charset="0"/>
              </a:rPr>
              <a:t> </a:t>
            </a:r>
            <a:r>
              <a:rPr lang="en-US" b="1" dirty="0" err="1">
                <a:latin typeface="Calibri" pitchFamily="34" charset="0"/>
              </a:rPr>
              <a:t>Orang</a:t>
            </a:r>
            <a:r>
              <a:rPr lang="en-US" b="1" dirty="0">
                <a:latin typeface="Calibri" pitchFamily="34" charset="0"/>
              </a:rPr>
              <a:t> </a:t>
            </a:r>
            <a:r>
              <a:rPr lang="en-US" dirty="0">
                <a:latin typeface="Calibri" pitchFamily="34" charset="0"/>
              </a:rPr>
              <a:t>yang </a:t>
            </a:r>
            <a:r>
              <a:rPr lang="en-US" dirty="0" err="1">
                <a:latin typeface="Calibri" pitchFamily="34" charset="0"/>
              </a:rPr>
              <a:t>dengan</a:t>
            </a:r>
            <a:r>
              <a:rPr lang="en-US" dirty="0">
                <a:latin typeface="Calibri" pitchFamily="34" charset="0"/>
              </a:rPr>
              <a:t> </a:t>
            </a:r>
            <a:r>
              <a:rPr lang="en-US" dirty="0" err="1">
                <a:latin typeface="Calibri" pitchFamily="34" charset="0"/>
              </a:rPr>
              <a:t>sengaja</a:t>
            </a:r>
            <a:r>
              <a:rPr lang="en-US" dirty="0">
                <a:latin typeface="Calibri" pitchFamily="34" charset="0"/>
              </a:rPr>
              <a:t> </a:t>
            </a:r>
            <a:r>
              <a:rPr lang="en-US" dirty="0" err="1">
                <a:latin typeface="Calibri" pitchFamily="34" charset="0"/>
              </a:rPr>
              <a:t>menggunakan</a:t>
            </a:r>
            <a:r>
              <a:rPr lang="en-US" dirty="0">
                <a:latin typeface="Calibri" pitchFamily="34" charset="0"/>
              </a:rPr>
              <a:t> </a:t>
            </a:r>
            <a:r>
              <a:rPr lang="en-US" dirty="0" err="1">
                <a:latin typeface="Calibri" pitchFamily="34" charset="0"/>
              </a:rPr>
              <a:t>Informasi</a:t>
            </a:r>
            <a:r>
              <a:rPr lang="en-US" dirty="0">
                <a:latin typeface="Calibri" pitchFamily="34" charset="0"/>
              </a:rPr>
              <a:t> </a:t>
            </a:r>
            <a:r>
              <a:rPr lang="en-US" dirty="0" err="1">
                <a:latin typeface="Calibri" pitchFamily="34" charset="0"/>
              </a:rPr>
              <a:t>Publik</a:t>
            </a:r>
            <a:r>
              <a:rPr lang="en-US" dirty="0">
                <a:latin typeface="Calibri" pitchFamily="34" charset="0"/>
              </a:rPr>
              <a:t> </a:t>
            </a:r>
            <a:r>
              <a:rPr lang="en-US" dirty="0" err="1">
                <a:latin typeface="Calibri" pitchFamily="34" charset="0"/>
              </a:rPr>
              <a:t>secara</a:t>
            </a:r>
            <a:r>
              <a:rPr lang="en-US" dirty="0">
                <a:latin typeface="Calibri" pitchFamily="34" charset="0"/>
              </a:rPr>
              <a:t> </a:t>
            </a:r>
            <a:r>
              <a:rPr lang="en-US" dirty="0" err="1">
                <a:latin typeface="Calibri" pitchFamily="34" charset="0"/>
              </a:rPr>
              <a:t>melawan</a:t>
            </a:r>
            <a:r>
              <a:rPr lang="en-US" dirty="0">
                <a:latin typeface="Calibri" pitchFamily="34" charset="0"/>
              </a:rPr>
              <a:t> </a:t>
            </a:r>
            <a:r>
              <a:rPr lang="en-US" dirty="0" err="1">
                <a:latin typeface="Calibri" pitchFamily="34" charset="0"/>
              </a:rPr>
              <a:t>hukum</a:t>
            </a:r>
            <a:r>
              <a:rPr lang="en-US" dirty="0">
                <a:latin typeface="Calibri" pitchFamily="34" charset="0"/>
              </a:rPr>
              <a:t> </a:t>
            </a:r>
            <a:r>
              <a:rPr lang="en-US" dirty="0" err="1">
                <a:latin typeface="Calibri" pitchFamily="34" charset="0"/>
              </a:rPr>
              <a:t>dipidana</a:t>
            </a:r>
            <a:r>
              <a:rPr lang="en-US" dirty="0">
                <a:latin typeface="Calibri" pitchFamily="34" charset="0"/>
              </a:rPr>
              <a:t> </a:t>
            </a:r>
            <a:r>
              <a:rPr lang="en-US" dirty="0" err="1">
                <a:latin typeface="Calibri" pitchFamily="34" charset="0"/>
              </a:rPr>
              <a:t>dengan</a:t>
            </a:r>
            <a:r>
              <a:rPr lang="en-US" dirty="0">
                <a:latin typeface="Calibri" pitchFamily="34" charset="0"/>
              </a:rPr>
              <a:t> </a:t>
            </a:r>
            <a:r>
              <a:rPr lang="en-US" dirty="0" err="1">
                <a:latin typeface="Calibri" pitchFamily="34" charset="0"/>
              </a:rPr>
              <a:t>pidana</a:t>
            </a:r>
            <a:r>
              <a:rPr lang="en-US" dirty="0">
                <a:latin typeface="Calibri" pitchFamily="34" charset="0"/>
              </a:rPr>
              <a:t> </a:t>
            </a:r>
            <a:r>
              <a:rPr lang="en-US" dirty="0" err="1">
                <a:latin typeface="Calibri" pitchFamily="34" charset="0"/>
              </a:rPr>
              <a:t>penjara</a:t>
            </a:r>
            <a:r>
              <a:rPr lang="en-US" dirty="0">
                <a:latin typeface="Calibri" pitchFamily="34" charset="0"/>
              </a:rPr>
              <a:t> paling lama 1 (</a:t>
            </a:r>
            <a:r>
              <a:rPr lang="en-US" dirty="0" err="1">
                <a:latin typeface="Calibri" pitchFamily="34" charset="0"/>
              </a:rPr>
              <a:t>satu</a:t>
            </a:r>
            <a:r>
              <a:rPr lang="en-US" dirty="0">
                <a:latin typeface="Calibri" pitchFamily="34" charset="0"/>
              </a:rPr>
              <a:t>) </a:t>
            </a:r>
            <a:r>
              <a:rPr lang="en-US" dirty="0" err="1">
                <a:latin typeface="Calibri" pitchFamily="34" charset="0"/>
              </a:rPr>
              <a:t>tahun</a:t>
            </a:r>
            <a:r>
              <a:rPr lang="en-US" dirty="0">
                <a:latin typeface="Calibri" pitchFamily="34" charset="0"/>
              </a:rPr>
              <a:t> </a:t>
            </a:r>
            <a:r>
              <a:rPr lang="en-US" dirty="0" err="1">
                <a:latin typeface="Calibri" pitchFamily="34" charset="0"/>
              </a:rPr>
              <a:t>dan</a:t>
            </a:r>
            <a:r>
              <a:rPr lang="en-US" dirty="0">
                <a:latin typeface="Calibri" pitchFamily="34" charset="0"/>
              </a:rPr>
              <a:t>/</a:t>
            </a:r>
            <a:r>
              <a:rPr lang="en-US" dirty="0" err="1">
                <a:latin typeface="Calibri" pitchFamily="34" charset="0"/>
              </a:rPr>
              <a:t>atau</a:t>
            </a:r>
            <a:r>
              <a:rPr lang="en-US" dirty="0">
                <a:latin typeface="Calibri" pitchFamily="34" charset="0"/>
              </a:rPr>
              <a:t> </a:t>
            </a:r>
            <a:r>
              <a:rPr lang="en-US" dirty="0" err="1">
                <a:latin typeface="Calibri" pitchFamily="34" charset="0"/>
              </a:rPr>
              <a:t>pidana</a:t>
            </a:r>
            <a:r>
              <a:rPr lang="en-US" dirty="0">
                <a:latin typeface="Calibri" pitchFamily="34" charset="0"/>
              </a:rPr>
              <a:t> </a:t>
            </a:r>
            <a:r>
              <a:rPr lang="en-US" dirty="0" err="1">
                <a:latin typeface="Calibri" pitchFamily="34" charset="0"/>
              </a:rPr>
              <a:t>denda</a:t>
            </a:r>
            <a:r>
              <a:rPr lang="en-US" dirty="0">
                <a:latin typeface="Calibri" pitchFamily="34" charset="0"/>
              </a:rPr>
              <a:t> paling </a:t>
            </a:r>
            <a:r>
              <a:rPr lang="en-US" dirty="0" err="1">
                <a:latin typeface="Calibri" pitchFamily="34" charset="0"/>
              </a:rPr>
              <a:t>banyak</a:t>
            </a:r>
            <a:r>
              <a:rPr lang="en-US" dirty="0">
                <a:latin typeface="Calibri" pitchFamily="34" charset="0"/>
              </a:rPr>
              <a:t> </a:t>
            </a:r>
            <a:r>
              <a:rPr lang="en-US" dirty="0" err="1">
                <a:latin typeface="Calibri" pitchFamily="34" charset="0"/>
              </a:rPr>
              <a:t>Rp</a:t>
            </a:r>
            <a:r>
              <a:rPr lang="en-US" dirty="0">
                <a:latin typeface="Calibri" pitchFamily="34" charset="0"/>
              </a:rPr>
              <a:t> 5.000.000,00 (lima </a:t>
            </a:r>
            <a:r>
              <a:rPr lang="en-US" dirty="0" err="1">
                <a:latin typeface="Calibri" pitchFamily="34" charset="0"/>
              </a:rPr>
              <a:t>juta</a:t>
            </a:r>
            <a:r>
              <a:rPr lang="en-US" dirty="0">
                <a:latin typeface="Calibri" pitchFamily="34" charset="0"/>
              </a:rPr>
              <a:t> rupiah). </a:t>
            </a:r>
            <a:endParaRPr lang="id-ID" dirty="0">
              <a:latin typeface="Calibri" pitchFamily="34" charset="0"/>
            </a:endParaRPr>
          </a:p>
          <a:p>
            <a:pPr algn="just"/>
            <a:endParaRPr lang="id-ID" dirty="0">
              <a:latin typeface="Calibri" pitchFamily="34" charset="0"/>
            </a:endParaRPr>
          </a:p>
          <a:p>
            <a:pPr algn="just"/>
            <a:r>
              <a:rPr lang="en-US" b="1" u="sng" dirty="0" err="1">
                <a:latin typeface="Calibri" pitchFamily="34" charset="0"/>
              </a:rPr>
              <a:t>Pasal</a:t>
            </a:r>
            <a:r>
              <a:rPr lang="en-US" b="1" u="sng" dirty="0">
                <a:latin typeface="Calibri" pitchFamily="34" charset="0"/>
              </a:rPr>
              <a:t> 52</a:t>
            </a:r>
            <a:endParaRPr lang="en-US" u="sng" dirty="0">
              <a:latin typeface="Calibri" pitchFamily="34" charset="0"/>
            </a:endParaRPr>
          </a:p>
          <a:p>
            <a:pPr algn="just"/>
            <a:r>
              <a:rPr lang="en-US" b="1" dirty="0" err="1">
                <a:latin typeface="Calibri" pitchFamily="34" charset="0"/>
              </a:rPr>
              <a:t>Badan</a:t>
            </a:r>
            <a:r>
              <a:rPr lang="en-US" b="1" dirty="0">
                <a:latin typeface="Calibri" pitchFamily="34" charset="0"/>
              </a:rPr>
              <a:t> </a:t>
            </a:r>
            <a:r>
              <a:rPr lang="en-US" b="1" dirty="0" err="1">
                <a:latin typeface="Calibri" pitchFamily="34" charset="0"/>
              </a:rPr>
              <a:t>Publik</a:t>
            </a:r>
            <a:r>
              <a:rPr lang="en-US" b="1" dirty="0">
                <a:latin typeface="Calibri" pitchFamily="34" charset="0"/>
              </a:rPr>
              <a:t> </a:t>
            </a:r>
            <a:r>
              <a:rPr lang="en-US" dirty="0">
                <a:latin typeface="Calibri" pitchFamily="34" charset="0"/>
              </a:rPr>
              <a:t>yang </a:t>
            </a:r>
            <a:r>
              <a:rPr lang="en-US" dirty="0" err="1">
                <a:latin typeface="Calibri" pitchFamily="34" charset="0"/>
              </a:rPr>
              <a:t>dengan</a:t>
            </a:r>
            <a:r>
              <a:rPr lang="en-US" dirty="0">
                <a:latin typeface="Calibri" pitchFamily="34" charset="0"/>
              </a:rPr>
              <a:t> </a:t>
            </a:r>
            <a:r>
              <a:rPr lang="en-US" dirty="0" err="1">
                <a:latin typeface="Calibri" pitchFamily="34" charset="0"/>
              </a:rPr>
              <a:t>sengaja</a:t>
            </a:r>
            <a:r>
              <a:rPr lang="en-US" dirty="0">
                <a:latin typeface="Calibri" pitchFamily="34" charset="0"/>
              </a:rPr>
              <a:t> </a:t>
            </a:r>
            <a:r>
              <a:rPr lang="en-US" dirty="0" err="1">
                <a:latin typeface="Calibri" pitchFamily="34" charset="0"/>
              </a:rPr>
              <a:t>tidak</a:t>
            </a:r>
            <a:r>
              <a:rPr lang="en-US" dirty="0">
                <a:latin typeface="Calibri" pitchFamily="34" charset="0"/>
              </a:rPr>
              <a:t> </a:t>
            </a:r>
            <a:r>
              <a:rPr lang="en-US" dirty="0" err="1">
                <a:latin typeface="Calibri" pitchFamily="34" charset="0"/>
              </a:rPr>
              <a:t>menyediakan</a:t>
            </a:r>
            <a:r>
              <a:rPr lang="en-US" dirty="0">
                <a:latin typeface="Calibri" pitchFamily="34" charset="0"/>
              </a:rPr>
              <a:t>, </a:t>
            </a:r>
            <a:r>
              <a:rPr lang="en-US" dirty="0" err="1">
                <a:latin typeface="Calibri" pitchFamily="34" charset="0"/>
              </a:rPr>
              <a:t>tidak</a:t>
            </a:r>
            <a:r>
              <a:rPr lang="en-US" dirty="0">
                <a:latin typeface="Calibri" pitchFamily="34" charset="0"/>
              </a:rPr>
              <a:t> </a:t>
            </a:r>
            <a:r>
              <a:rPr lang="en-US" dirty="0" err="1">
                <a:latin typeface="Calibri" pitchFamily="34" charset="0"/>
              </a:rPr>
              <a:t>memberikan</a:t>
            </a:r>
            <a:r>
              <a:rPr lang="en-US" dirty="0">
                <a:latin typeface="Calibri" pitchFamily="34" charset="0"/>
              </a:rPr>
              <a:t>, </a:t>
            </a:r>
            <a:r>
              <a:rPr lang="en-US" dirty="0" err="1">
                <a:latin typeface="Calibri" pitchFamily="34" charset="0"/>
              </a:rPr>
              <a:t>dan</a:t>
            </a:r>
            <a:r>
              <a:rPr lang="en-US" dirty="0">
                <a:latin typeface="Calibri" pitchFamily="34" charset="0"/>
              </a:rPr>
              <a:t>/</a:t>
            </a:r>
            <a:r>
              <a:rPr lang="en-US" dirty="0" err="1">
                <a:latin typeface="Calibri" pitchFamily="34" charset="0"/>
              </a:rPr>
              <a:t>atau</a:t>
            </a:r>
            <a:r>
              <a:rPr lang="en-US" dirty="0">
                <a:latin typeface="Calibri" pitchFamily="34" charset="0"/>
              </a:rPr>
              <a:t> </a:t>
            </a:r>
            <a:r>
              <a:rPr lang="en-US" dirty="0" err="1">
                <a:latin typeface="Calibri" pitchFamily="34" charset="0"/>
              </a:rPr>
              <a:t>tidak</a:t>
            </a:r>
            <a:r>
              <a:rPr lang="en-US" dirty="0">
                <a:latin typeface="Calibri" pitchFamily="34" charset="0"/>
              </a:rPr>
              <a:t> </a:t>
            </a:r>
            <a:r>
              <a:rPr lang="en-US" dirty="0" err="1">
                <a:latin typeface="Calibri" pitchFamily="34" charset="0"/>
              </a:rPr>
              <a:t>menerbitkan</a:t>
            </a:r>
            <a:r>
              <a:rPr lang="en-US" dirty="0">
                <a:latin typeface="Calibri" pitchFamily="34" charset="0"/>
              </a:rPr>
              <a:t> </a:t>
            </a:r>
            <a:r>
              <a:rPr lang="en-US" dirty="0" err="1">
                <a:latin typeface="Calibri" pitchFamily="34" charset="0"/>
              </a:rPr>
              <a:t>Informasi</a:t>
            </a:r>
            <a:r>
              <a:rPr lang="en-US" dirty="0">
                <a:latin typeface="Calibri" pitchFamily="34" charset="0"/>
              </a:rPr>
              <a:t> </a:t>
            </a:r>
            <a:r>
              <a:rPr lang="en-US" dirty="0" err="1">
                <a:latin typeface="Calibri" pitchFamily="34" charset="0"/>
              </a:rPr>
              <a:t>Publik</a:t>
            </a:r>
            <a:r>
              <a:rPr lang="en-US" dirty="0">
                <a:latin typeface="Calibri" pitchFamily="34" charset="0"/>
              </a:rPr>
              <a:t> </a:t>
            </a:r>
            <a:r>
              <a:rPr lang="en-US" dirty="0" err="1">
                <a:latin typeface="Calibri" pitchFamily="34" charset="0"/>
              </a:rPr>
              <a:t>berupa</a:t>
            </a:r>
            <a:r>
              <a:rPr lang="en-US" dirty="0">
                <a:latin typeface="Calibri" pitchFamily="34" charset="0"/>
              </a:rPr>
              <a:t> </a:t>
            </a:r>
            <a:r>
              <a:rPr lang="en-US" dirty="0" err="1">
                <a:latin typeface="Calibri" pitchFamily="34" charset="0"/>
              </a:rPr>
              <a:t>Informasi</a:t>
            </a:r>
            <a:r>
              <a:rPr lang="en-US" dirty="0">
                <a:latin typeface="Calibri" pitchFamily="34" charset="0"/>
              </a:rPr>
              <a:t> </a:t>
            </a:r>
            <a:r>
              <a:rPr lang="en-US" dirty="0" err="1">
                <a:latin typeface="Calibri" pitchFamily="34" charset="0"/>
              </a:rPr>
              <a:t>Publik</a:t>
            </a:r>
            <a:r>
              <a:rPr lang="en-US" dirty="0">
                <a:latin typeface="Calibri" pitchFamily="34" charset="0"/>
              </a:rPr>
              <a:t> </a:t>
            </a:r>
            <a:r>
              <a:rPr lang="en-US" dirty="0" err="1">
                <a:latin typeface="Calibri" pitchFamily="34" charset="0"/>
              </a:rPr>
              <a:t>secara</a:t>
            </a:r>
            <a:r>
              <a:rPr lang="en-US" dirty="0">
                <a:latin typeface="Calibri" pitchFamily="34" charset="0"/>
              </a:rPr>
              <a:t> </a:t>
            </a:r>
            <a:r>
              <a:rPr lang="en-US" dirty="0" err="1">
                <a:latin typeface="Calibri" pitchFamily="34" charset="0"/>
              </a:rPr>
              <a:t>berkala</a:t>
            </a:r>
            <a:r>
              <a:rPr lang="en-US" dirty="0">
                <a:latin typeface="Calibri" pitchFamily="34" charset="0"/>
              </a:rPr>
              <a:t>, </a:t>
            </a:r>
            <a:r>
              <a:rPr lang="en-US" dirty="0" err="1">
                <a:latin typeface="Calibri" pitchFamily="34" charset="0"/>
              </a:rPr>
              <a:t>Informasi</a:t>
            </a:r>
            <a:r>
              <a:rPr lang="en-US" dirty="0">
                <a:latin typeface="Calibri" pitchFamily="34" charset="0"/>
              </a:rPr>
              <a:t> </a:t>
            </a:r>
            <a:r>
              <a:rPr lang="en-US" dirty="0" err="1">
                <a:latin typeface="Calibri" pitchFamily="34" charset="0"/>
              </a:rPr>
              <a:t>Publik</a:t>
            </a:r>
            <a:r>
              <a:rPr lang="en-US" dirty="0">
                <a:latin typeface="Calibri" pitchFamily="34" charset="0"/>
              </a:rPr>
              <a:t> yang </a:t>
            </a:r>
            <a:r>
              <a:rPr lang="en-US" dirty="0" err="1">
                <a:latin typeface="Calibri" pitchFamily="34" charset="0"/>
              </a:rPr>
              <a:t>wajib</a:t>
            </a:r>
            <a:r>
              <a:rPr lang="en-US" dirty="0">
                <a:latin typeface="Calibri" pitchFamily="34" charset="0"/>
              </a:rPr>
              <a:t> </a:t>
            </a:r>
            <a:r>
              <a:rPr lang="en-US" dirty="0" err="1">
                <a:latin typeface="Calibri" pitchFamily="34" charset="0"/>
              </a:rPr>
              <a:t>diumumkan</a:t>
            </a:r>
            <a:r>
              <a:rPr lang="en-US" dirty="0">
                <a:latin typeface="Calibri" pitchFamily="34" charset="0"/>
              </a:rPr>
              <a:t> </a:t>
            </a:r>
            <a:r>
              <a:rPr lang="en-US" dirty="0" err="1">
                <a:latin typeface="Calibri" pitchFamily="34" charset="0"/>
              </a:rPr>
              <a:t>secara</a:t>
            </a:r>
            <a:r>
              <a:rPr lang="en-US" dirty="0">
                <a:latin typeface="Calibri" pitchFamily="34" charset="0"/>
              </a:rPr>
              <a:t> </a:t>
            </a:r>
            <a:r>
              <a:rPr lang="en-US" dirty="0" err="1">
                <a:latin typeface="Calibri" pitchFamily="34" charset="0"/>
              </a:rPr>
              <a:t>serta­merta</a:t>
            </a:r>
            <a:r>
              <a:rPr lang="en-US" dirty="0">
                <a:latin typeface="Calibri" pitchFamily="34" charset="0"/>
              </a:rPr>
              <a:t>, </a:t>
            </a:r>
            <a:r>
              <a:rPr lang="en-US" dirty="0" err="1">
                <a:latin typeface="Calibri" pitchFamily="34" charset="0"/>
              </a:rPr>
              <a:t>Informasi</a:t>
            </a:r>
            <a:r>
              <a:rPr lang="en-US" dirty="0">
                <a:latin typeface="Calibri" pitchFamily="34" charset="0"/>
              </a:rPr>
              <a:t> </a:t>
            </a:r>
            <a:r>
              <a:rPr lang="en-US" dirty="0" err="1">
                <a:latin typeface="Calibri" pitchFamily="34" charset="0"/>
              </a:rPr>
              <a:t>Publik</a:t>
            </a:r>
            <a:r>
              <a:rPr lang="en-US" dirty="0">
                <a:latin typeface="Calibri" pitchFamily="34" charset="0"/>
              </a:rPr>
              <a:t> yang </a:t>
            </a:r>
            <a:r>
              <a:rPr lang="en-US" dirty="0" err="1">
                <a:latin typeface="Calibri" pitchFamily="34" charset="0"/>
              </a:rPr>
              <a:t>wajib</a:t>
            </a:r>
            <a:r>
              <a:rPr lang="en-US" dirty="0">
                <a:latin typeface="Calibri" pitchFamily="34" charset="0"/>
              </a:rPr>
              <a:t> </a:t>
            </a:r>
            <a:r>
              <a:rPr lang="en-US" dirty="0" err="1">
                <a:latin typeface="Calibri" pitchFamily="34" charset="0"/>
              </a:rPr>
              <a:t>tersedia</a:t>
            </a:r>
            <a:r>
              <a:rPr lang="en-US" dirty="0">
                <a:latin typeface="Calibri" pitchFamily="34" charset="0"/>
              </a:rPr>
              <a:t> </a:t>
            </a:r>
            <a:r>
              <a:rPr lang="en-US" dirty="0" err="1">
                <a:latin typeface="Calibri" pitchFamily="34" charset="0"/>
              </a:rPr>
              <a:t>setiap</a:t>
            </a:r>
            <a:r>
              <a:rPr lang="en-US" dirty="0">
                <a:latin typeface="Calibri" pitchFamily="34" charset="0"/>
              </a:rPr>
              <a:t> </a:t>
            </a:r>
            <a:r>
              <a:rPr lang="en-US" dirty="0" err="1">
                <a:latin typeface="Calibri" pitchFamily="34" charset="0"/>
              </a:rPr>
              <a:t>saat</a:t>
            </a:r>
            <a:r>
              <a:rPr lang="en-US" dirty="0">
                <a:latin typeface="Calibri" pitchFamily="34" charset="0"/>
              </a:rPr>
              <a:t>, </a:t>
            </a:r>
            <a:r>
              <a:rPr lang="en-US" dirty="0" err="1">
                <a:latin typeface="Calibri" pitchFamily="34" charset="0"/>
              </a:rPr>
              <a:t>dan</a:t>
            </a:r>
            <a:r>
              <a:rPr lang="en-US" dirty="0">
                <a:latin typeface="Calibri" pitchFamily="34" charset="0"/>
              </a:rPr>
              <a:t>/</a:t>
            </a:r>
            <a:r>
              <a:rPr lang="en-US" dirty="0" err="1">
                <a:latin typeface="Calibri" pitchFamily="34" charset="0"/>
              </a:rPr>
              <a:t>atau</a:t>
            </a:r>
            <a:r>
              <a:rPr lang="en-US" dirty="0">
                <a:latin typeface="Calibri" pitchFamily="34" charset="0"/>
              </a:rPr>
              <a:t> </a:t>
            </a:r>
            <a:r>
              <a:rPr lang="en-US" dirty="0" err="1">
                <a:latin typeface="Calibri" pitchFamily="34" charset="0"/>
              </a:rPr>
              <a:t>Informasi</a:t>
            </a:r>
            <a:r>
              <a:rPr lang="en-US" dirty="0">
                <a:latin typeface="Calibri" pitchFamily="34" charset="0"/>
              </a:rPr>
              <a:t> </a:t>
            </a:r>
            <a:r>
              <a:rPr lang="en-US" dirty="0" err="1">
                <a:latin typeface="Calibri" pitchFamily="34" charset="0"/>
              </a:rPr>
              <a:t>Publik</a:t>
            </a:r>
            <a:r>
              <a:rPr lang="en-US" dirty="0">
                <a:latin typeface="Calibri" pitchFamily="34" charset="0"/>
              </a:rPr>
              <a:t> yang </a:t>
            </a:r>
            <a:r>
              <a:rPr lang="en-US" dirty="0" err="1">
                <a:latin typeface="Calibri" pitchFamily="34" charset="0"/>
              </a:rPr>
              <a:t>harus</a:t>
            </a:r>
            <a:r>
              <a:rPr lang="en-US" dirty="0">
                <a:latin typeface="Calibri" pitchFamily="34" charset="0"/>
              </a:rPr>
              <a:t> </a:t>
            </a:r>
            <a:r>
              <a:rPr lang="en-US" dirty="0" err="1">
                <a:latin typeface="Calibri" pitchFamily="34" charset="0"/>
              </a:rPr>
              <a:t>diberikan</a:t>
            </a:r>
            <a:r>
              <a:rPr lang="en-US" dirty="0">
                <a:latin typeface="Calibri" pitchFamily="34" charset="0"/>
              </a:rPr>
              <a:t> </a:t>
            </a:r>
            <a:r>
              <a:rPr lang="en-US" dirty="0" err="1">
                <a:latin typeface="Calibri" pitchFamily="34" charset="0"/>
              </a:rPr>
              <a:t>atas</a:t>
            </a:r>
            <a:r>
              <a:rPr lang="en-US" dirty="0">
                <a:latin typeface="Calibri" pitchFamily="34" charset="0"/>
              </a:rPr>
              <a:t> </a:t>
            </a:r>
            <a:r>
              <a:rPr lang="en-US" dirty="0" err="1">
                <a:latin typeface="Calibri" pitchFamily="34" charset="0"/>
              </a:rPr>
              <a:t>dasar</a:t>
            </a:r>
            <a:r>
              <a:rPr lang="en-US" dirty="0">
                <a:latin typeface="Calibri" pitchFamily="34" charset="0"/>
              </a:rPr>
              <a:t> </a:t>
            </a:r>
            <a:r>
              <a:rPr lang="en-US" dirty="0" err="1">
                <a:latin typeface="Calibri" pitchFamily="34" charset="0"/>
              </a:rPr>
              <a:t>permintaan</a:t>
            </a:r>
            <a:r>
              <a:rPr lang="en-US" dirty="0">
                <a:latin typeface="Calibri" pitchFamily="34" charset="0"/>
              </a:rPr>
              <a:t> </a:t>
            </a:r>
            <a:r>
              <a:rPr lang="en-US" dirty="0" err="1">
                <a:latin typeface="Calibri" pitchFamily="34" charset="0"/>
              </a:rPr>
              <a:t>sesuai</a:t>
            </a:r>
            <a:r>
              <a:rPr lang="en-US" dirty="0">
                <a:latin typeface="Calibri" pitchFamily="34" charset="0"/>
              </a:rPr>
              <a:t> </a:t>
            </a:r>
            <a:r>
              <a:rPr lang="en-US" dirty="0" err="1">
                <a:latin typeface="Calibri" pitchFamily="34" charset="0"/>
              </a:rPr>
              <a:t>dengan</a:t>
            </a:r>
            <a:r>
              <a:rPr lang="en-US" dirty="0">
                <a:latin typeface="Calibri" pitchFamily="34" charset="0"/>
              </a:rPr>
              <a:t> </a:t>
            </a:r>
            <a:r>
              <a:rPr lang="en-US" dirty="0" err="1">
                <a:latin typeface="Calibri" pitchFamily="34" charset="0"/>
              </a:rPr>
              <a:t>Undang­Undang</a:t>
            </a:r>
            <a:r>
              <a:rPr lang="en-US" dirty="0">
                <a:latin typeface="Calibri" pitchFamily="34" charset="0"/>
              </a:rPr>
              <a:t> </a:t>
            </a:r>
            <a:r>
              <a:rPr lang="en-US" dirty="0" err="1">
                <a:latin typeface="Calibri" pitchFamily="34" charset="0"/>
              </a:rPr>
              <a:t>ini</a:t>
            </a:r>
            <a:r>
              <a:rPr lang="en-US" dirty="0">
                <a:latin typeface="Calibri" pitchFamily="34" charset="0"/>
              </a:rPr>
              <a:t>, </a:t>
            </a:r>
            <a:r>
              <a:rPr lang="en-US" dirty="0" err="1">
                <a:latin typeface="Calibri" pitchFamily="34" charset="0"/>
              </a:rPr>
              <a:t>dan</a:t>
            </a:r>
            <a:r>
              <a:rPr lang="en-US" dirty="0">
                <a:latin typeface="Calibri" pitchFamily="34" charset="0"/>
              </a:rPr>
              <a:t> </a:t>
            </a:r>
            <a:r>
              <a:rPr lang="en-US" dirty="0" err="1">
                <a:latin typeface="Calibri" pitchFamily="34" charset="0"/>
              </a:rPr>
              <a:t>mengakibatkan</a:t>
            </a:r>
            <a:r>
              <a:rPr lang="en-US" dirty="0">
                <a:latin typeface="Calibri" pitchFamily="34" charset="0"/>
              </a:rPr>
              <a:t> </a:t>
            </a:r>
            <a:r>
              <a:rPr lang="en-US" dirty="0" err="1">
                <a:latin typeface="Calibri" pitchFamily="34" charset="0"/>
              </a:rPr>
              <a:t>kerugian</a:t>
            </a:r>
            <a:r>
              <a:rPr lang="en-US" dirty="0">
                <a:latin typeface="Calibri" pitchFamily="34" charset="0"/>
              </a:rPr>
              <a:t> </a:t>
            </a:r>
            <a:r>
              <a:rPr lang="en-US" dirty="0" err="1">
                <a:latin typeface="Calibri" pitchFamily="34" charset="0"/>
              </a:rPr>
              <a:t>bagi</a:t>
            </a:r>
            <a:r>
              <a:rPr lang="en-US" dirty="0">
                <a:latin typeface="Calibri" pitchFamily="34" charset="0"/>
              </a:rPr>
              <a:t> </a:t>
            </a:r>
            <a:r>
              <a:rPr lang="en-US" dirty="0" err="1">
                <a:latin typeface="Calibri" pitchFamily="34" charset="0"/>
              </a:rPr>
              <a:t>orang</a:t>
            </a:r>
            <a:r>
              <a:rPr lang="en-US" dirty="0">
                <a:latin typeface="Calibri" pitchFamily="34" charset="0"/>
              </a:rPr>
              <a:t> lain </a:t>
            </a:r>
            <a:r>
              <a:rPr lang="en-US" dirty="0" err="1">
                <a:latin typeface="Calibri" pitchFamily="34" charset="0"/>
              </a:rPr>
              <a:t>dikenakan</a:t>
            </a:r>
            <a:r>
              <a:rPr lang="en-US" dirty="0">
                <a:latin typeface="Calibri" pitchFamily="34" charset="0"/>
              </a:rPr>
              <a:t> </a:t>
            </a:r>
            <a:r>
              <a:rPr lang="en-US" dirty="0" err="1">
                <a:latin typeface="Calibri" pitchFamily="34" charset="0"/>
              </a:rPr>
              <a:t>pidana</a:t>
            </a:r>
            <a:r>
              <a:rPr lang="en-US" dirty="0">
                <a:latin typeface="Calibri" pitchFamily="34" charset="0"/>
              </a:rPr>
              <a:t> </a:t>
            </a:r>
            <a:r>
              <a:rPr lang="en-US" dirty="0" err="1">
                <a:latin typeface="Calibri" pitchFamily="34" charset="0"/>
              </a:rPr>
              <a:t>kurungan</a:t>
            </a:r>
            <a:r>
              <a:rPr lang="en-US" dirty="0">
                <a:latin typeface="Calibri" pitchFamily="34" charset="0"/>
              </a:rPr>
              <a:t> paling lama 1 (</a:t>
            </a:r>
            <a:r>
              <a:rPr lang="en-US" dirty="0" err="1">
                <a:latin typeface="Calibri" pitchFamily="34" charset="0"/>
              </a:rPr>
              <a:t>satu</a:t>
            </a:r>
            <a:r>
              <a:rPr lang="en-US" dirty="0">
                <a:latin typeface="Calibri" pitchFamily="34" charset="0"/>
              </a:rPr>
              <a:t>) </a:t>
            </a:r>
            <a:r>
              <a:rPr lang="en-US" dirty="0" err="1">
                <a:latin typeface="Calibri" pitchFamily="34" charset="0"/>
              </a:rPr>
              <a:t>tahun</a:t>
            </a:r>
            <a:r>
              <a:rPr lang="en-US" dirty="0">
                <a:latin typeface="Calibri" pitchFamily="34" charset="0"/>
              </a:rPr>
              <a:t> </a:t>
            </a:r>
            <a:r>
              <a:rPr lang="en-US" dirty="0" err="1">
                <a:latin typeface="Calibri" pitchFamily="34" charset="0"/>
              </a:rPr>
              <a:t>dan</a:t>
            </a:r>
            <a:r>
              <a:rPr lang="en-US" dirty="0">
                <a:latin typeface="Calibri" pitchFamily="34" charset="0"/>
              </a:rPr>
              <a:t>/</a:t>
            </a:r>
            <a:r>
              <a:rPr lang="en-US" dirty="0" err="1">
                <a:latin typeface="Calibri" pitchFamily="34" charset="0"/>
              </a:rPr>
              <a:t>atau</a:t>
            </a:r>
            <a:r>
              <a:rPr lang="en-US" dirty="0">
                <a:latin typeface="Calibri" pitchFamily="34" charset="0"/>
              </a:rPr>
              <a:t> </a:t>
            </a:r>
            <a:r>
              <a:rPr lang="en-US" dirty="0" err="1">
                <a:latin typeface="Calibri" pitchFamily="34" charset="0"/>
              </a:rPr>
              <a:t>pidana</a:t>
            </a:r>
            <a:r>
              <a:rPr lang="en-US" dirty="0">
                <a:latin typeface="Calibri" pitchFamily="34" charset="0"/>
              </a:rPr>
              <a:t> </a:t>
            </a:r>
            <a:r>
              <a:rPr lang="en-US" dirty="0" err="1">
                <a:latin typeface="Calibri" pitchFamily="34" charset="0"/>
              </a:rPr>
              <a:t>denda</a:t>
            </a:r>
            <a:r>
              <a:rPr lang="en-US" dirty="0">
                <a:latin typeface="Calibri" pitchFamily="34" charset="0"/>
              </a:rPr>
              <a:t> paling </a:t>
            </a:r>
            <a:r>
              <a:rPr lang="en-US" dirty="0" err="1">
                <a:latin typeface="Calibri" pitchFamily="34" charset="0"/>
              </a:rPr>
              <a:t>banyak</a:t>
            </a:r>
            <a:r>
              <a:rPr lang="en-US" dirty="0">
                <a:latin typeface="Calibri" pitchFamily="34" charset="0"/>
              </a:rPr>
              <a:t> </a:t>
            </a:r>
            <a:r>
              <a:rPr lang="en-US" dirty="0" err="1">
                <a:latin typeface="Calibri" pitchFamily="34" charset="0"/>
              </a:rPr>
              <a:t>Rp</a:t>
            </a:r>
            <a:r>
              <a:rPr lang="en-US" dirty="0">
                <a:latin typeface="Calibri" pitchFamily="34" charset="0"/>
              </a:rPr>
              <a:t> 5.000.000,00 (lima </a:t>
            </a:r>
            <a:r>
              <a:rPr lang="en-US" dirty="0" err="1">
                <a:latin typeface="Calibri" pitchFamily="34" charset="0"/>
              </a:rPr>
              <a:t>juta</a:t>
            </a:r>
            <a:r>
              <a:rPr lang="en-US" dirty="0">
                <a:latin typeface="Calibri" pitchFamily="34" charset="0"/>
              </a:rPr>
              <a:t> rupiah). </a:t>
            </a:r>
            <a:endParaRPr lang="id-ID" dirty="0">
              <a:latin typeface="Calibri" pitchFamily="34" charset="0"/>
            </a:endParaRPr>
          </a:p>
          <a:p>
            <a:pPr algn="just"/>
            <a:endParaRPr lang="en-US" dirty="0">
              <a:latin typeface="Calibri" pitchFamily="34" charset="0"/>
            </a:endParaRPr>
          </a:p>
          <a:p>
            <a:endParaRPr lang="en-US" sz="1400" dirty="0">
              <a:latin typeface="Calibri" pitchFamily="34" charset="0"/>
            </a:endParaRPr>
          </a:p>
        </p:txBody>
      </p:sp>
      <p:pic>
        <p:nvPicPr>
          <p:cNvPr id="6" name="Picture 5"/>
          <p:cNvPicPr>
            <a:picLocks noChangeAspect="1" noChangeArrowheads="1"/>
          </p:cNvPicPr>
          <p:nvPr/>
        </p:nvPicPr>
        <p:blipFill>
          <a:blip r:embed="rId2" cstate="print"/>
          <a:srcRect/>
          <a:stretch>
            <a:fillRect/>
          </a:stretch>
        </p:blipFill>
        <p:spPr bwMode="auto">
          <a:xfrm>
            <a:off x="561656" y="220658"/>
            <a:ext cx="882448" cy="1000108"/>
          </a:xfrm>
          <a:prstGeom prst="rect">
            <a:avLst/>
          </a:prstGeom>
          <a:noFill/>
          <a:ln w="34925">
            <a:solidFill>
              <a:srgbClr val="FFFFFF"/>
            </a:solidFill>
            <a:miter lim="800000"/>
            <a:headEnd/>
            <a:tailEnd/>
          </a:ln>
          <a:effectLst>
            <a:outerShdw blurRad="317500" dir="2700000" algn="ctr">
              <a:srgbClr val="000000">
                <a:alpha val="43000"/>
              </a:srgbClr>
            </a:outerShdw>
            <a:reflection blurRad="6350" stA="50000" endA="300" endPos="55500" dist="101600" dir="5400000" sy="-100000" algn="bl" rotWithShape="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ipe(left)">
                                      <p:cBhvr>
                                        <p:cTn id="10" dur="500"/>
                                        <p:tgtEl>
                                          <p:spTgt spid="4">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wipe(left)">
                                      <p:cBhvr>
                                        <p:cTn id="13" dur="500"/>
                                        <p:tgtEl>
                                          <p:spTgt spid="4">
                                            <p:txEl>
                                              <p:pRg st="3" end="3"/>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wipe(left)">
                                      <p:cBhvr>
                                        <p:cTn id="16" dur="500"/>
                                        <p:tgtEl>
                                          <p:spTgt spid="4">
                                            <p:txEl>
                                              <p:pRg st="5" end="5"/>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wipe(left)">
                                      <p:cBhvr>
                                        <p:cTn id="1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A6BEBBE-26DF-4AB9-87FD-7B057B697122}"/>
              </a:ext>
            </a:extLst>
          </p:cNvPr>
          <p:cNvSpPr/>
          <p:nvPr/>
        </p:nvSpPr>
        <p:spPr>
          <a:xfrm>
            <a:off x="0" y="-141018"/>
            <a:ext cx="12191999" cy="6857999"/>
          </a:xfrm>
          <a:prstGeom prst="roundRect">
            <a:avLst>
              <a:gd name="adj" fmla="val 2228"/>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US" dirty="0">
              <a:solidFill>
                <a:prstClr val="white"/>
              </a:solidFill>
              <a:latin typeface="Arial"/>
              <a:ea typeface="Arial Unicode MS"/>
            </a:endParaRPr>
          </a:p>
        </p:txBody>
      </p:sp>
      <p:grpSp>
        <p:nvGrpSpPr>
          <p:cNvPr id="11" name="Group 10">
            <a:extLst>
              <a:ext uri="{FF2B5EF4-FFF2-40B4-BE49-F238E27FC236}">
                <a16:creationId xmlns:a16="http://schemas.microsoft.com/office/drawing/2014/main" id="{216BEEAF-CCC2-463F-BC85-38157CC0C030}"/>
              </a:ext>
            </a:extLst>
          </p:cNvPr>
          <p:cNvGrpSpPr/>
          <p:nvPr/>
        </p:nvGrpSpPr>
        <p:grpSpPr>
          <a:xfrm rot="17995255">
            <a:off x="1662375" y="2398174"/>
            <a:ext cx="1503255" cy="1500689"/>
            <a:chOff x="2417597" y="1836205"/>
            <a:chExt cx="1913618" cy="1910351"/>
          </a:xfrm>
        </p:grpSpPr>
        <p:sp>
          <p:nvSpPr>
            <p:cNvPr id="12" name="Block Arc 11">
              <a:extLst>
                <a:ext uri="{FF2B5EF4-FFF2-40B4-BE49-F238E27FC236}">
                  <a16:creationId xmlns:a16="http://schemas.microsoft.com/office/drawing/2014/main" id="{1856EBAD-0224-4492-9535-AADB2F07EAE5}"/>
                </a:ext>
              </a:extLst>
            </p:cNvPr>
            <p:cNvSpPr/>
            <p:nvPr/>
          </p:nvSpPr>
          <p:spPr>
            <a:xfrm>
              <a:off x="2420864" y="1836205"/>
              <a:ext cx="1910351" cy="1910351"/>
            </a:xfrm>
            <a:prstGeom prst="blockArc">
              <a:avLst>
                <a:gd name="adj1" fmla="val 10800000"/>
                <a:gd name="adj2" fmla="val 21522627"/>
                <a:gd name="adj3" fmla="val 2054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dirty="0">
                <a:solidFill>
                  <a:prstClr val="black"/>
                </a:solidFill>
                <a:latin typeface="Arial"/>
                <a:ea typeface="Arial Unicode MS"/>
              </a:endParaRPr>
            </a:p>
          </p:txBody>
        </p:sp>
        <p:sp>
          <p:nvSpPr>
            <p:cNvPr id="15" name="Rectangle 14">
              <a:extLst>
                <a:ext uri="{FF2B5EF4-FFF2-40B4-BE49-F238E27FC236}">
                  <a16:creationId xmlns:a16="http://schemas.microsoft.com/office/drawing/2014/main" id="{322712CF-EAD6-40DE-83C2-55CD08B8AA88}"/>
                </a:ext>
              </a:extLst>
            </p:cNvPr>
            <p:cNvSpPr/>
            <p:nvPr/>
          </p:nvSpPr>
          <p:spPr>
            <a:xfrm>
              <a:off x="2420864" y="2762119"/>
              <a:ext cx="396000" cy="72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dirty="0">
                <a:solidFill>
                  <a:prstClr val="black"/>
                </a:solidFill>
                <a:latin typeface="Arial"/>
                <a:ea typeface="Arial Unicode MS"/>
              </a:endParaRPr>
            </a:p>
          </p:txBody>
        </p:sp>
        <p:sp>
          <p:nvSpPr>
            <p:cNvPr id="16" name="Rectangle 15">
              <a:extLst>
                <a:ext uri="{FF2B5EF4-FFF2-40B4-BE49-F238E27FC236}">
                  <a16:creationId xmlns:a16="http://schemas.microsoft.com/office/drawing/2014/main" id="{8CBB868F-0682-4306-873C-BB188F17BFC4}"/>
                </a:ext>
              </a:extLst>
            </p:cNvPr>
            <p:cNvSpPr/>
            <p:nvPr/>
          </p:nvSpPr>
          <p:spPr>
            <a:xfrm>
              <a:off x="3935215" y="2762119"/>
              <a:ext cx="396000" cy="72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dirty="0">
                <a:solidFill>
                  <a:prstClr val="black"/>
                </a:solidFill>
                <a:latin typeface="Arial"/>
                <a:ea typeface="Arial Unicode MS"/>
              </a:endParaRPr>
            </a:p>
          </p:txBody>
        </p:sp>
        <p:sp>
          <p:nvSpPr>
            <p:cNvPr id="17" name="Rectangle 16">
              <a:extLst>
                <a:ext uri="{FF2B5EF4-FFF2-40B4-BE49-F238E27FC236}">
                  <a16:creationId xmlns:a16="http://schemas.microsoft.com/office/drawing/2014/main" id="{64F2FDCF-229A-44D1-BDDC-AA966BB263B5}"/>
                </a:ext>
              </a:extLst>
            </p:cNvPr>
            <p:cNvSpPr/>
            <p:nvPr/>
          </p:nvSpPr>
          <p:spPr>
            <a:xfrm>
              <a:off x="2417597" y="3475288"/>
              <a:ext cx="396000" cy="178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dirty="0">
                <a:solidFill>
                  <a:prstClr val="black"/>
                </a:solidFill>
                <a:latin typeface="Arial"/>
                <a:ea typeface="Arial Unicode MS"/>
              </a:endParaRPr>
            </a:p>
          </p:txBody>
        </p:sp>
        <p:sp>
          <p:nvSpPr>
            <p:cNvPr id="18" name="Rectangle 17">
              <a:extLst>
                <a:ext uri="{FF2B5EF4-FFF2-40B4-BE49-F238E27FC236}">
                  <a16:creationId xmlns:a16="http://schemas.microsoft.com/office/drawing/2014/main" id="{1B898377-B65B-453A-BAA8-0D3CC41CE2CB}"/>
                </a:ext>
              </a:extLst>
            </p:cNvPr>
            <p:cNvSpPr/>
            <p:nvPr/>
          </p:nvSpPr>
          <p:spPr>
            <a:xfrm>
              <a:off x="3931941" y="3475283"/>
              <a:ext cx="396000" cy="178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dirty="0">
                <a:solidFill>
                  <a:prstClr val="black"/>
                </a:solidFill>
                <a:latin typeface="Arial"/>
                <a:ea typeface="Arial Unicode MS"/>
              </a:endParaRPr>
            </a:p>
          </p:txBody>
        </p:sp>
      </p:grpSp>
      <p:grpSp>
        <p:nvGrpSpPr>
          <p:cNvPr id="19" name="Group 18">
            <a:extLst>
              <a:ext uri="{FF2B5EF4-FFF2-40B4-BE49-F238E27FC236}">
                <a16:creationId xmlns:a16="http://schemas.microsoft.com/office/drawing/2014/main" id="{FCB4283E-9BC8-4EEE-B797-7BBC79701AAA}"/>
              </a:ext>
            </a:extLst>
          </p:cNvPr>
          <p:cNvGrpSpPr/>
          <p:nvPr/>
        </p:nvGrpSpPr>
        <p:grpSpPr>
          <a:xfrm>
            <a:off x="2888749" y="2914104"/>
            <a:ext cx="1798531" cy="1989033"/>
            <a:chOff x="2136600" y="1944469"/>
            <a:chExt cx="1798531" cy="1989033"/>
          </a:xfrm>
        </p:grpSpPr>
        <p:sp>
          <p:nvSpPr>
            <p:cNvPr id="20" name="Rectangle 9">
              <a:extLst>
                <a:ext uri="{FF2B5EF4-FFF2-40B4-BE49-F238E27FC236}">
                  <a16:creationId xmlns:a16="http://schemas.microsoft.com/office/drawing/2014/main" id="{697A980C-39C1-4543-BDC7-8064FAAEA958}"/>
                </a:ext>
              </a:extLst>
            </p:cNvPr>
            <p:cNvSpPr/>
            <p:nvPr/>
          </p:nvSpPr>
          <p:spPr>
            <a:xfrm rot="20695255">
              <a:off x="2591704" y="2950484"/>
              <a:ext cx="263476" cy="24663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dirty="0">
                <a:solidFill>
                  <a:prstClr val="white"/>
                </a:solidFill>
                <a:latin typeface="Arial"/>
                <a:ea typeface="Arial Unicode MS"/>
              </a:endParaRPr>
            </a:p>
          </p:txBody>
        </p:sp>
        <p:sp>
          <p:nvSpPr>
            <p:cNvPr id="21" name="Rectangle 23">
              <a:extLst>
                <a:ext uri="{FF2B5EF4-FFF2-40B4-BE49-F238E27FC236}">
                  <a16:creationId xmlns:a16="http://schemas.microsoft.com/office/drawing/2014/main" id="{5A037A65-5CF3-4862-8119-A2E8F72D53B7}"/>
                </a:ext>
              </a:extLst>
            </p:cNvPr>
            <p:cNvSpPr/>
            <p:nvPr/>
          </p:nvSpPr>
          <p:spPr>
            <a:xfrm rot="20695255">
              <a:off x="3090690" y="2813822"/>
              <a:ext cx="312595" cy="183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dirty="0">
                <a:solidFill>
                  <a:prstClr val="white"/>
                </a:solidFill>
                <a:latin typeface="Arial"/>
                <a:ea typeface="Arial Unicode MS"/>
              </a:endParaRPr>
            </a:p>
          </p:txBody>
        </p:sp>
        <p:sp>
          <p:nvSpPr>
            <p:cNvPr id="22" name="Rectangle 30">
              <a:extLst>
                <a:ext uri="{FF2B5EF4-FFF2-40B4-BE49-F238E27FC236}">
                  <a16:creationId xmlns:a16="http://schemas.microsoft.com/office/drawing/2014/main" id="{8DA2B1D1-9DAA-4AE1-A8EC-39B4B29722FF}"/>
                </a:ext>
              </a:extLst>
            </p:cNvPr>
            <p:cNvSpPr/>
            <p:nvPr/>
          </p:nvSpPr>
          <p:spPr>
            <a:xfrm rot="20695255">
              <a:off x="2900986" y="2489510"/>
              <a:ext cx="236061" cy="235371"/>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dirty="0">
                <a:solidFill>
                  <a:prstClr val="white"/>
                </a:solidFill>
                <a:latin typeface="Arial"/>
                <a:ea typeface="Arial Unicode MS"/>
              </a:endParaRPr>
            </a:p>
          </p:txBody>
        </p:sp>
        <p:sp>
          <p:nvSpPr>
            <p:cNvPr id="23" name="Oval 7">
              <a:extLst>
                <a:ext uri="{FF2B5EF4-FFF2-40B4-BE49-F238E27FC236}">
                  <a16:creationId xmlns:a16="http://schemas.microsoft.com/office/drawing/2014/main" id="{CA7C1B7A-C35A-4D0B-92A7-640FF1C4847D}"/>
                </a:ext>
              </a:extLst>
            </p:cNvPr>
            <p:cNvSpPr/>
            <p:nvPr/>
          </p:nvSpPr>
          <p:spPr>
            <a:xfrm rot="20695255">
              <a:off x="2136600" y="3653545"/>
              <a:ext cx="279957" cy="27995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dirty="0">
                <a:solidFill>
                  <a:prstClr val="white"/>
                </a:solidFill>
                <a:latin typeface="Arial"/>
                <a:ea typeface="Arial Unicode MS"/>
              </a:endParaRPr>
            </a:p>
          </p:txBody>
        </p:sp>
        <p:sp>
          <p:nvSpPr>
            <p:cNvPr id="24" name="Oval 21">
              <a:extLst>
                <a:ext uri="{FF2B5EF4-FFF2-40B4-BE49-F238E27FC236}">
                  <a16:creationId xmlns:a16="http://schemas.microsoft.com/office/drawing/2014/main" id="{AC487A95-299C-41EA-97C4-04D25137F355}"/>
                </a:ext>
              </a:extLst>
            </p:cNvPr>
            <p:cNvSpPr>
              <a:spLocks noChangeAspect="1"/>
            </p:cNvSpPr>
            <p:nvPr/>
          </p:nvSpPr>
          <p:spPr>
            <a:xfrm rot="20695255">
              <a:off x="2813528" y="3225834"/>
              <a:ext cx="310414" cy="313007"/>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dirty="0">
                <a:solidFill>
                  <a:prstClr val="white"/>
                </a:solidFill>
                <a:latin typeface="Arial"/>
                <a:ea typeface="Arial Unicode MS"/>
              </a:endParaRPr>
            </a:p>
          </p:txBody>
        </p:sp>
        <p:sp>
          <p:nvSpPr>
            <p:cNvPr id="25" name="Round Same Side Corner Rectangle 8">
              <a:extLst>
                <a:ext uri="{FF2B5EF4-FFF2-40B4-BE49-F238E27FC236}">
                  <a16:creationId xmlns:a16="http://schemas.microsoft.com/office/drawing/2014/main" id="{46C12BD8-B3EF-4450-9D23-7FD5723013F5}"/>
                </a:ext>
              </a:extLst>
            </p:cNvPr>
            <p:cNvSpPr/>
            <p:nvPr/>
          </p:nvSpPr>
          <p:spPr>
            <a:xfrm rot="20695255">
              <a:off x="3692543" y="2459668"/>
              <a:ext cx="242588" cy="242959"/>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dirty="0">
                <a:solidFill>
                  <a:prstClr val="white"/>
                </a:solidFill>
                <a:latin typeface="Arial"/>
                <a:ea typeface="Arial Unicode MS"/>
              </a:endParaRPr>
            </a:p>
          </p:txBody>
        </p:sp>
        <p:sp>
          <p:nvSpPr>
            <p:cNvPr id="26" name="Donut 30">
              <a:extLst>
                <a:ext uri="{FF2B5EF4-FFF2-40B4-BE49-F238E27FC236}">
                  <a16:creationId xmlns:a16="http://schemas.microsoft.com/office/drawing/2014/main" id="{C55E766D-F262-477D-871F-3E8D78B26454}"/>
                </a:ext>
              </a:extLst>
            </p:cNvPr>
            <p:cNvSpPr/>
            <p:nvPr/>
          </p:nvSpPr>
          <p:spPr>
            <a:xfrm rot="20695255">
              <a:off x="2415949" y="3440269"/>
              <a:ext cx="209761" cy="215570"/>
            </a:xfrm>
            <a:custGeom>
              <a:avLst/>
              <a:gdLst/>
              <a:ahLst/>
              <a:cxnLst/>
              <a:rect l="l" t="t" r="r" b="b"/>
              <a:pathLst>
                <a:path w="209761" h="215570">
                  <a:moveTo>
                    <a:pt x="107343" y="77339"/>
                  </a:moveTo>
                  <a:cubicBezTo>
                    <a:pt x="100399" y="74402"/>
                    <a:pt x="92765" y="72778"/>
                    <a:pt x="84751" y="72778"/>
                  </a:cubicBezTo>
                  <a:cubicBezTo>
                    <a:pt x="52696" y="72778"/>
                    <a:pt x="26710" y="98764"/>
                    <a:pt x="26710" y="130819"/>
                  </a:cubicBezTo>
                  <a:cubicBezTo>
                    <a:pt x="26710" y="162874"/>
                    <a:pt x="52696" y="188860"/>
                    <a:pt x="84751" y="188860"/>
                  </a:cubicBezTo>
                  <a:cubicBezTo>
                    <a:pt x="116806" y="188860"/>
                    <a:pt x="142792" y="162874"/>
                    <a:pt x="142792" y="130819"/>
                  </a:cubicBezTo>
                  <a:cubicBezTo>
                    <a:pt x="142792" y="106778"/>
                    <a:pt x="128175" y="86150"/>
                    <a:pt x="107343" y="77339"/>
                  </a:cubicBezTo>
                  <a:close/>
                  <a:moveTo>
                    <a:pt x="208783" y="0"/>
                  </a:moveTo>
                  <a:lnTo>
                    <a:pt x="209761" y="50187"/>
                  </a:lnTo>
                  <a:lnTo>
                    <a:pt x="196970" y="37885"/>
                  </a:lnTo>
                  <a:lnTo>
                    <a:pt x="153147" y="83451"/>
                  </a:lnTo>
                  <a:cubicBezTo>
                    <a:pt x="163933" y="96256"/>
                    <a:pt x="169502" y="112887"/>
                    <a:pt x="169502" y="130819"/>
                  </a:cubicBezTo>
                  <a:cubicBezTo>
                    <a:pt x="169502" y="177626"/>
                    <a:pt x="131558" y="215570"/>
                    <a:pt x="84751" y="215570"/>
                  </a:cubicBezTo>
                  <a:cubicBezTo>
                    <a:pt x="37944" y="215570"/>
                    <a:pt x="0" y="177626"/>
                    <a:pt x="0" y="130819"/>
                  </a:cubicBezTo>
                  <a:cubicBezTo>
                    <a:pt x="0" y="84012"/>
                    <a:pt x="37944" y="46068"/>
                    <a:pt x="84751" y="46068"/>
                  </a:cubicBezTo>
                  <a:cubicBezTo>
                    <a:pt x="100551" y="46068"/>
                    <a:pt x="115341" y="50391"/>
                    <a:pt x="127269" y="59153"/>
                  </a:cubicBezTo>
                  <a:lnTo>
                    <a:pt x="171387" y="13280"/>
                  </a:lnTo>
                  <a:lnTo>
                    <a:pt x="158595" y="97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dirty="0">
                <a:solidFill>
                  <a:prstClr val="black"/>
                </a:solidFill>
                <a:latin typeface="Arial"/>
                <a:ea typeface="Arial Unicode MS"/>
              </a:endParaRPr>
            </a:p>
          </p:txBody>
        </p:sp>
        <p:sp>
          <p:nvSpPr>
            <p:cNvPr id="27" name="Donut 27">
              <a:extLst>
                <a:ext uri="{FF2B5EF4-FFF2-40B4-BE49-F238E27FC236}">
                  <a16:creationId xmlns:a16="http://schemas.microsoft.com/office/drawing/2014/main" id="{8DC7B503-DFCA-4C56-A6A6-44169CFDB4FD}"/>
                </a:ext>
              </a:extLst>
            </p:cNvPr>
            <p:cNvSpPr/>
            <p:nvPr/>
          </p:nvSpPr>
          <p:spPr>
            <a:xfrm rot="20695255">
              <a:off x="3596341" y="2824396"/>
              <a:ext cx="219844" cy="224678"/>
            </a:xfrm>
            <a:custGeom>
              <a:avLst/>
              <a:gdLst/>
              <a:ahLst/>
              <a:cxnLst/>
              <a:rect l="l" t="t" r="r" b="b"/>
              <a:pathLst>
                <a:path w="219844" h="224678">
                  <a:moveTo>
                    <a:pt x="157685" y="31271"/>
                  </a:moveTo>
                  <a:cubicBezTo>
                    <a:pt x="150741" y="28334"/>
                    <a:pt x="143107" y="26710"/>
                    <a:pt x="135093" y="26710"/>
                  </a:cubicBezTo>
                  <a:cubicBezTo>
                    <a:pt x="103038" y="26710"/>
                    <a:pt x="77052" y="52696"/>
                    <a:pt x="77052" y="84751"/>
                  </a:cubicBezTo>
                  <a:cubicBezTo>
                    <a:pt x="77052" y="116806"/>
                    <a:pt x="103038" y="142792"/>
                    <a:pt x="135093" y="142792"/>
                  </a:cubicBezTo>
                  <a:cubicBezTo>
                    <a:pt x="167148" y="142792"/>
                    <a:pt x="193134" y="116806"/>
                    <a:pt x="193134" y="84751"/>
                  </a:cubicBezTo>
                  <a:cubicBezTo>
                    <a:pt x="193134" y="60710"/>
                    <a:pt x="178517" y="40082"/>
                    <a:pt x="157685" y="31271"/>
                  </a:cubicBezTo>
                  <a:close/>
                  <a:moveTo>
                    <a:pt x="168082" y="6660"/>
                  </a:moveTo>
                  <a:cubicBezTo>
                    <a:pt x="198500" y="19526"/>
                    <a:pt x="219844" y="49646"/>
                    <a:pt x="219844" y="84751"/>
                  </a:cubicBezTo>
                  <a:cubicBezTo>
                    <a:pt x="219844" y="131558"/>
                    <a:pt x="181900" y="169502"/>
                    <a:pt x="135093" y="169502"/>
                  </a:cubicBezTo>
                  <a:cubicBezTo>
                    <a:pt x="118969" y="169502"/>
                    <a:pt x="103896" y="164999"/>
                    <a:pt x="91834" y="155918"/>
                  </a:cubicBezTo>
                  <a:lnTo>
                    <a:pt x="75907" y="171845"/>
                  </a:lnTo>
                  <a:lnTo>
                    <a:pt x="94287" y="190225"/>
                  </a:lnTo>
                  <a:cubicBezTo>
                    <a:pt x="100658" y="196597"/>
                    <a:pt x="100658" y="206926"/>
                    <a:pt x="94287" y="213298"/>
                  </a:cubicBezTo>
                  <a:cubicBezTo>
                    <a:pt x="87915" y="219670"/>
                    <a:pt x="77585" y="219670"/>
                    <a:pt x="71214" y="213298"/>
                  </a:cubicBezTo>
                  <a:lnTo>
                    <a:pt x="52834" y="194918"/>
                  </a:lnTo>
                  <a:cubicBezTo>
                    <a:pt x="42914" y="204837"/>
                    <a:pt x="32993" y="214758"/>
                    <a:pt x="23073" y="224678"/>
                  </a:cubicBezTo>
                  <a:cubicBezTo>
                    <a:pt x="16701" y="231049"/>
                    <a:pt x="6372" y="231049"/>
                    <a:pt x="0" y="224678"/>
                  </a:cubicBezTo>
                  <a:lnTo>
                    <a:pt x="2" y="224678"/>
                  </a:lnTo>
                  <a:cubicBezTo>
                    <a:pt x="-6370" y="218306"/>
                    <a:pt x="-6370" y="207977"/>
                    <a:pt x="2" y="201605"/>
                  </a:cubicBezTo>
                  <a:lnTo>
                    <a:pt x="29762" y="171845"/>
                  </a:lnTo>
                  <a:cubicBezTo>
                    <a:pt x="23013" y="165096"/>
                    <a:pt x="16264" y="158346"/>
                    <a:pt x="9515" y="151597"/>
                  </a:cubicBezTo>
                  <a:cubicBezTo>
                    <a:pt x="3143" y="145225"/>
                    <a:pt x="3143" y="134896"/>
                    <a:pt x="9515" y="128524"/>
                  </a:cubicBezTo>
                  <a:lnTo>
                    <a:pt x="9514" y="128525"/>
                  </a:lnTo>
                  <a:cubicBezTo>
                    <a:pt x="15886" y="122154"/>
                    <a:pt x="26216" y="122154"/>
                    <a:pt x="32587" y="128525"/>
                  </a:cubicBezTo>
                  <a:lnTo>
                    <a:pt x="52834" y="148772"/>
                  </a:lnTo>
                  <a:lnTo>
                    <a:pt x="67820" y="133786"/>
                  </a:lnTo>
                  <a:cubicBezTo>
                    <a:pt x="56376" y="120674"/>
                    <a:pt x="50342" y="103417"/>
                    <a:pt x="50342" y="84751"/>
                  </a:cubicBezTo>
                  <a:cubicBezTo>
                    <a:pt x="50342" y="37944"/>
                    <a:pt x="88286" y="0"/>
                    <a:pt x="135093" y="0"/>
                  </a:cubicBezTo>
                  <a:cubicBezTo>
                    <a:pt x="146795" y="0"/>
                    <a:pt x="157942" y="2372"/>
                    <a:pt x="168082" y="66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dirty="0">
                <a:solidFill>
                  <a:prstClr val="black"/>
                </a:solidFill>
                <a:latin typeface="Arial"/>
                <a:ea typeface="Arial Unicode MS"/>
              </a:endParaRPr>
            </a:p>
          </p:txBody>
        </p:sp>
        <p:sp>
          <p:nvSpPr>
            <p:cNvPr id="28" name="Rectangle 16">
              <a:extLst>
                <a:ext uri="{FF2B5EF4-FFF2-40B4-BE49-F238E27FC236}">
                  <a16:creationId xmlns:a16="http://schemas.microsoft.com/office/drawing/2014/main" id="{87508DFE-33F9-4781-A54A-FF47CC3C15BD}"/>
                </a:ext>
              </a:extLst>
            </p:cNvPr>
            <p:cNvSpPr/>
            <p:nvPr/>
          </p:nvSpPr>
          <p:spPr>
            <a:xfrm rot="1795255">
              <a:off x="3289052" y="2233474"/>
              <a:ext cx="236845" cy="424620"/>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dirty="0">
                <a:solidFill>
                  <a:prstClr val="white"/>
                </a:solidFill>
                <a:latin typeface="Arial"/>
                <a:ea typeface="Arial Unicode MS"/>
              </a:endParaRPr>
            </a:p>
          </p:txBody>
        </p:sp>
        <p:sp>
          <p:nvSpPr>
            <p:cNvPr id="29" name="Rounded Rectangle 7">
              <a:extLst>
                <a:ext uri="{FF2B5EF4-FFF2-40B4-BE49-F238E27FC236}">
                  <a16:creationId xmlns:a16="http://schemas.microsoft.com/office/drawing/2014/main" id="{71799228-2377-4311-BDF9-D88368BDE7AC}"/>
                </a:ext>
              </a:extLst>
            </p:cNvPr>
            <p:cNvSpPr/>
            <p:nvPr/>
          </p:nvSpPr>
          <p:spPr>
            <a:xfrm rot="20695255">
              <a:off x="3066700" y="3575906"/>
              <a:ext cx="284381" cy="245417"/>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dirty="0">
                <a:solidFill>
                  <a:prstClr val="white"/>
                </a:solidFill>
                <a:latin typeface="Arial"/>
                <a:ea typeface="Arial Unicode MS"/>
              </a:endParaRPr>
            </a:p>
          </p:txBody>
        </p:sp>
        <p:sp>
          <p:nvSpPr>
            <p:cNvPr id="30" name="Round Same Side Corner Rectangle 6">
              <a:extLst>
                <a:ext uri="{FF2B5EF4-FFF2-40B4-BE49-F238E27FC236}">
                  <a16:creationId xmlns:a16="http://schemas.microsoft.com/office/drawing/2014/main" id="{FD4129DC-C518-4270-9A98-149CE94D4DC7}"/>
                </a:ext>
              </a:extLst>
            </p:cNvPr>
            <p:cNvSpPr>
              <a:spLocks noChangeAspect="1"/>
            </p:cNvSpPr>
            <p:nvPr/>
          </p:nvSpPr>
          <p:spPr>
            <a:xfrm rot="1795255">
              <a:off x="3308926" y="3001968"/>
              <a:ext cx="105549" cy="423157"/>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dirty="0">
                <a:solidFill>
                  <a:prstClr val="white"/>
                </a:solidFill>
                <a:latin typeface="Arial"/>
                <a:ea typeface="Arial Unicode MS"/>
              </a:endParaRPr>
            </a:p>
          </p:txBody>
        </p:sp>
        <p:sp>
          <p:nvSpPr>
            <p:cNvPr id="31" name="Rounded Rectangle 27">
              <a:extLst>
                <a:ext uri="{FF2B5EF4-FFF2-40B4-BE49-F238E27FC236}">
                  <a16:creationId xmlns:a16="http://schemas.microsoft.com/office/drawing/2014/main" id="{2F8260CA-2975-4ABD-8071-8BA40F91FEF9}"/>
                </a:ext>
              </a:extLst>
            </p:cNvPr>
            <p:cNvSpPr/>
            <p:nvPr/>
          </p:nvSpPr>
          <p:spPr>
            <a:xfrm rot="20695255">
              <a:off x="3139926" y="1944469"/>
              <a:ext cx="238654" cy="18331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dirty="0">
                <a:solidFill>
                  <a:prstClr val="white"/>
                </a:solidFill>
                <a:latin typeface="Arial"/>
                <a:ea typeface="Arial Unicode MS"/>
              </a:endParaRPr>
            </a:p>
          </p:txBody>
        </p:sp>
        <p:sp>
          <p:nvSpPr>
            <p:cNvPr id="32" name="Rectangle 36">
              <a:extLst>
                <a:ext uri="{FF2B5EF4-FFF2-40B4-BE49-F238E27FC236}">
                  <a16:creationId xmlns:a16="http://schemas.microsoft.com/office/drawing/2014/main" id="{9241F6AD-B50B-4B89-8364-5E303AFF46E7}"/>
                </a:ext>
              </a:extLst>
            </p:cNvPr>
            <p:cNvSpPr/>
            <p:nvPr/>
          </p:nvSpPr>
          <p:spPr>
            <a:xfrm rot="20695255">
              <a:off x="3594049" y="2058933"/>
              <a:ext cx="226819" cy="18960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dirty="0">
                <a:solidFill>
                  <a:prstClr val="white"/>
                </a:solidFill>
                <a:latin typeface="Arial"/>
                <a:ea typeface="Arial Unicode MS"/>
              </a:endParaRPr>
            </a:p>
          </p:txBody>
        </p:sp>
        <p:sp>
          <p:nvSpPr>
            <p:cNvPr id="33" name="Rectangle 16">
              <a:extLst>
                <a:ext uri="{FF2B5EF4-FFF2-40B4-BE49-F238E27FC236}">
                  <a16:creationId xmlns:a16="http://schemas.microsoft.com/office/drawing/2014/main" id="{A4527E9B-4429-4C62-A63E-166E0046F2BA}"/>
                </a:ext>
              </a:extLst>
            </p:cNvPr>
            <p:cNvSpPr/>
            <p:nvPr/>
          </p:nvSpPr>
          <p:spPr>
            <a:xfrm rot="20695255">
              <a:off x="2623362" y="3668099"/>
              <a:ext cx="252529" cy="165966"/>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dirty="0">
                <a:solidFill>
                  <a:prstClr val="white"/>
                </a:solidFill>
                <a:latin typeface="Arial"/>
                <a:ea typeface="Arial Unicode MS"/>
              </a:endParaRPr>
            </a:p>
          </p:txBody>
        </p:sp>
      </p:grpSp>
      <p:grpSp>
        <p:nvGrpSpPr>
          <p:cNvPr id="34" name="Group 33">
            <a:extLst>
              <a:ext uri="{FF2B5EF4-FFF2-40B4-BE49-F238E27FC236}">
                <a16:creationId xmlns:a16="http://schemas.microsoft.com/office/drawing/2014/main" id="{7DFC4667-C684-49AE-9443-DC608F9D9053}"/>
              </a:ext>
            </a:extLst>
          </p:cNvPr>
          <p:cNvGrpSpPr/>
          <p:nvPr/>
        </p:nvGrpSpPr>
        <p:grpSpPr>
          <a:xfrm>
            <a:off x="2690055" y="2993798"/>
            <a:ext cx="1203088" cy="1373937"/>
            <a:chOff x="1937906" y="2024163"/>
            <a:chExt cx="1203088" cy="1373937"/>
          </a:xfrm>
        </p:grpSpPr>
        <p:sp>
          <p:nvSpPr>
            <p:cNvPr id="35" name="Isosceles Triangle 30">
              <a:extLst>
                <a:ext uri="{FF2B5EF4-FFF2-40B4-BE49-F238E27FC236}">
                  <a16:creationId xmlns:a16="http://schemas.microsoft.com/office/drawing/2014/main" id="{8C9A8373-52CD-4CA0-AB1C-8593C62E36B1}"/>
                </a:ext>
              </a:extLst>
            </p:cNvPr>
            <p:cNvSpPr/>
            <p:nvPr/>
          </p:nvSpPr>
          <p:spPr>
            <a:xfrm rot="18794210">
              <a:off x="2787697" y="1863364"/>
              <a:ext cx="192498" cy="514096"/>
            </a:xfrm>
            <a:custGeom>
              <a:avLst/>
              <a:gdLst>
                <a:gd name="connsiteX0" fmla="*/ 209433 w 696456"/>
                <a:gd name="connsiteY0" fmla="*/ 0 h 1522641"/>
                <a:gd name="connsiteX1" fmla="*/ 696456 w 696456"/>
                <a:gd name="connsiteY1" fmla="*/ 891485 h 1522641"/>
                <a:gd name="connsiteX2" fmla="*/ 483587 w 696456"/>
                <a:gd name="connsiteY2" fmla="*/ 891485 h 1522641"/>
                <a:gd name="connsiteX3" fmla="*/ 475354 w 696456"/>
                <a:gd name="connsiteY3" fmla="*/ 1522641 h 1522641"/>
                <a:gd name="connsiteX4" fmla="*/ 0 w 696456"/>
                <a:gd name="connsiteY4" fmla="*/ 624880 h 1522641"/>
                <a:gd name="connsiteX5" fmla="*/ 324307 w 696456"/>
                <a:gd name="connsiteY5" fmla="*/ 772149 h 1522641"/>
                <a:gd name="connsiteX6" fmla="*/ 209433 w 696456"/>
                <a:gd name="connsiteY6" fmla="*/ 0 h 1522641"/>
                <a:gd name="connsiteX0" fmla="*/ 209433 w 696456"/>
                <a:gd name="connsiteY0" fmla="*/ 0 h 1522641"/>
                <a:gd name="connsiteX1" fmla="*/ 696456 w 696456"/>
                <a:gd name="connsiteY1" fmla="*/ 891485 h 1522641"/>
                <a:gd name="connsiteX2" fmla="*/ 483587 w 696456"/>
                <a:gd name="connsiteY2" fmla="*/ 891485 h 1522641"/>
                <a:gd name="connsiteX3" fmla="*/ 475354 w 696456"/>
                <a:gd name="connsiteY3" fmla="*/ 1522641 h 1522641"/>
                <a:gd name="connsiteX4" fmla="*/ 0 w 696456"/>
                <a:gd name="connsiteY4" fmla="*/ 624880 h 1522641"/>
                <a:gd name="connsiteX5" fmla="*/ 306386 w 696456"/>
                <a:gd name="connsiteY5" fmla="*/ 827860 h 1522641"/>
                <a:gd name="connsiteX6" fmla="*/ 209433 w 696456"/>
                <a:gd name="connsiteY6" fmla="*/ 0 h 1522641"/>
                <a:gd name="connsiteX0" fmla="*/ 209433 w 696456"/>
                <a:gd name="connsiteY0" fmla="*/ 0 h 1522641"/>
                <a:gd name="connsiteX1" fmla="*/ 696456 w 696456"/>
                <a:gd name="connsiteY1" fmla="*/ 891485 h 1522641"/>
                <a:gd name="connsiteX2" fmla="*/ 483587 w 696456"/>
                <a:gd name="connsiteY2" fmla="*/ 891485 h 1522641"/>
                <a:gd name="connsiteX3" fmla="*/ 475354 w 696456"/>
                <a:gd name="connsiteY3" fmla="*/ 1522641 h 1522641"/>
                <a:gd name="connsiteX4" fmla="*/ 0 w 696456"/>
                <a:gd name="connsiteY4" fmla="*/ 624880 h 1522641"/>
                <a:gd name="connsiteX5" fmla="*/ 270838 w 696456"/>
                <a:gd name="connsiteY5" fmla="*/ 747265 h 1522641"/>
                <a:gd name="connsiteX6" fmla="*/ 209433 w 696456"/>
                <a:gd name="connsiteY6" fmla="*/ 0 h 1522641"/>
                <a:gd name="connsiteX0" fmla="*/ 209433 w 696456"/>
                <a:gd name="connsiteY0" fmla="*/ 0 h 1522641"/>
                <a:gd name="connsiteX1" fmla="*/ 696456 w 696456"/>
                <a:gd name="connsiteY1" fmla="*/ 891485 h 1522641"/>
                <a:gd name="connsiteX2" fmla="*/ 475651 w 696456"/>
                <a:gd name="connsiteY2" fmla="*/ 796718 h 1522641"/>
                <a:gd name="connsiteX3" fmla="*/ 475354 w 696456"/>
                <a:gd name="connsiteY3" fmla="*/ 1522641 h 1522641"/>
                <a:gd name="connsiteX4" fmla="*/ 0 w 696456"/>
                <a:gd name="connsiteY4" fmla="*/ 624880 h 1522641"/>
                <a:gd name="connsiteX5" fmla="*/ 270838 w 696456"/>
                <a:gd name="connsiteY5" fmla="*/ 747265 h 1522641"/>
                <a:gd name="connsiteX6" fmla="*/ 209433 w 696456"/>
                <a:gd name="connsiteY6" fmla="*/ 0 h 1522641"/>
                <a:gd name="connsiteX0" fmla="*/ 209433 w 696456"/>
                <a:gd name="connsiteY0" fmla="*/ 0 h 1522641"/>
                <a:gd name="connsiteX1" fmla="*/ 696456 w 696456"/>
                <a:gd name="connsiteY1" fmla="*/ 891485 h 1522641"/>
                <a:gd name="connsiteX2" fmla="*/ 475651 w 696456"/>
                <a:gd name="connsiteY2" fmla="*/ 796718 h 1522641"/>
                <a:gd name="connsiteX3" fmla="*/ 475354 w 696456"/>
                <a:gd name="connsiteY3" fmla="*/ 1522641 h 1522641"/>
                <a:gd name="connsiteX4" fmla="*/ 0 w 696456"/>
                <a:gd name="connsiteY4" fmla="*/ 624880 h 1522641"/>
                <a:gd name="connsiteX5" fmla="*/ 246479 w 696456"/>
                <a:gd name="connsiteY5" fmla="*/ 634091 h 1522641"/>
                <a:gd name="connsiteX6" fmla="*/ 209433 w 696456"/>
                <a:gd name="connsiteY6" fmla="*/ 0 h 1522641"/>
                <a:gd name="connsiteX0" fmla="*/ 209433 w 696456"/>
                <a:gd name="connsiteY0" fmla="*/ 0 h 1522641"/>
                <a:gd name="connsiteX1" fmla="*/ 696456 w 696456"/>
                <a:gd name="connsiteY1" fmla="*/ 891485 h 1522641"/>
                <a:gd name="connsiteX2" fmla="*/ 480834 w 696456"/>
                <a:gd name="connsiteY2" fmla="*/ 928544 h 1522641"/>
                <a:gd name="connsiteX3" fmla="*/ 475354 w 696456"/>
                <a:gd name="connsiteY3" fmla="*/ 1522641 h 1522641"/>
                <a:gd name="connsiteX4" fmla="*/ 0 w 696456"/>
                <a:gd name="connsiteY4" fmla="*/ 624880 h 1522641"/>
                <a:gd name="connsiteX5" fmla="*/ 246479 w 696456"/>
                <a:gd name="connsiteY5" fmla="*/ 634091 h 1522641"/>
                <a:gd name="connsiteX6" fmla="*/ 209433 w 696456"/>
                <a:gd name="connsiteY6" fmla="*/ 0 h 1522641"/>
                <a:gd name="connsiteX0" fmla="*/ 209433 w 696456"/>
                <a:gd name="connsiteY0" fmla="*/ 0 h 1522641"/>
                <a:gd name="connsiteX1" fmla="*/ 696456 w 696456"/>
                <a:gd name="connsiteY1" fmla="*/ 891485 h 1522641"/>
                <a:gd name="connsiteX2" fmla="*/ 365412 w 696456"/>
                <a:gd name="connsiteY2" fmla="*/ 815137 h 1522641"/>
                <a:gd name="connsiteX3" fmla="*/ 475354 w 696456"/>
                <a:gd name="connsiteY3" fmla="*/ 1522641 h 1522641"/>
                <a:gd name="connsiteX4" fmla="*/ 0 w 696456"/>
                <a:gd name="connsiteY4" fmla="*/ 624880 h 1522641"/>
                <a:gd name="connsiteX5" fmla="*/ 246479 w 696456"/>
                <a:gd name="connsiteY5" fmla="*/ 634091 h 1522641"/>
                <a:gd name="connsiteX6" fmla="*/ 209433 w 696456"/>
                <a:gd name="connsiteY6" fmla="*/ 0 h 1522641"/>
                <a:gd name="connsiteX0" fmla="*/ 209433 w 696456"/>
                <a:gd name="connsiteY0" fmla="*/ 0 h 1522641"/>
                <a:gd name="connsiteX1" fmla="*/ 696456 w 696456"/>
                <a:gd name="connsiteY1" fmla="*/ 891485 h 1522641"/>
                <a:gd name="connsiteX2" fmla="*/ 365412 w 696456"/>
                <a:gd name="connsiteY2" fmla="*/ 815137 h 1522641"/>
                <a:gd name="connsiteX3" fmla="*/ 475354 w 696456"/>
                <a:gd name="connsiteY3" fmla="*/ 1522641 h 1522641"/>
                <a:gd name="connsiteX4" fmla="*/ 0 w 696456"/>
                <a:gd name="connsiteY4" fmla="*/ 624880 h 1522641"/>
                <a:gd name="connsiteX5" fmla="*/ 340376 w 696456"/>
                <a:gd name="connsiteY5" fmla="*/ 700968 h 1522641"/>
                <a:gd name="connsiteX6" fmla="*/ 209433 w 696456"/>
                <a:gd name="connsiteY6" fmla="*/ 0 h 1522641"/>
                <a:gd name="connsiteX0" fmla="*/ 319878 w 806901"/>
                <a:gd name="connsiteY0" fmla="*/ 0 h 1522641"/>
                <a:gd name="connsiteX1" fmla="*/ 806901 w 806901"/>
                <a:gd name="connsiteY1" fmla="*/ 891485 h 1522641"/>
                <a:gd name="connsiteX2" fmla="*/ 475857 w 806901"/>
                <a:gd name="connsiteY2" fmla="*/ 815137 h 1522641"/>
                <a:gd name="connsiteX3" fmla="*/ 585799 w 806901"/>
                <a:gd name="connsiteY3" fmla="*/ 1522641 h 1522641"/>
                <a:gd name="connsiteX4" fmla="*/ 0 w 806901"/>
                <a:gd name="connsiteY4" fmla="*/ 503672 h 1522641"/>
                <a:gd name="connsiteX5" fmla="*/ 450821 w 806901"/>
                <a:gd name="connsiteY5" fmla="*/ 700968 h 1522641"/>
                <a:gd name="connsiteX6" fmla="*/ 319878 w 806901"/>
                <a:gd name="connsiteY6" fmla="*/ 0 h 1522641"/>
                <a:gd name="connsiteX0" fmla="*/ 319878 w 865961"/>
                <a:gd name="connsiteY0" fmla="*/ 0 h 1522641"/>
                <a:gd name="connsiteX1" fmla="*/ 865960 w 865961"/>
                <a:gd name="connsiteY1" fmla="*/ 1012964 h 1522641"/>
                <a:gd name="connsiteX2" fmla="*/ 475857 w 865961"/>
                <a:gd name="connsiteY2" fmla="*/ 815137 h 1522641"/>
                <a:gd name="connsiteX3" fmla="*/ 585799 w 865961"/>
                <a:gd name="connsiteY3" fmla="*/ 1522641 h 1522641"/>
                <a:gd name="connsiteX4" fmla="*/ 0 w 865961"/>
                <a:gd name="connsiteY4" fmla="*/ 503672 h 1522641"/>
                <a:gd name="connsiteX5" fmla="*/ 450821 w 865961"/>
                <a:gd name="connsiteY5" fmla="*/ 700968 h 1522641"/>
                <a:gd name="connsiteX6" fmla="*/ 319878 w 865961"/>
                <a:gd name="connsiteY6" fmla="*/ 0 h 1522641"/>
                <a:gd name="connsiteX0" fmla="*/ 319878 w 865961"/>
                <a:gd name="connsiteY0" fmla="*/ 0 h 1522641"/>
                <a:gd name="connsiteX1" fmla="*/ 865960 w 865961"/>
                <a:gd name="connsiteY1" fmla="*/ 1012964 h 1522641"/>
                <a:gd name="connsiteX2" fmla="*/ 445997 w 865961"/>
                <a:gd name="connsiteY2" fmla="*/ 861940 h 1522641"/>
                <a:gd name="connsiteX3" fmla="*/ 585799 w 865961"/>
                <a:gd name="connsiteY3" fmla="*/ 1522641 h 1522641"/>
                <a:gd name="connsiteX4" fmla="*/ 0 w 865961"/>
                <a:gd name="connsiteY4" fmla="*/ 503672 h 1522641"/>
                <a:gd name="connsiteX5" fmla="*/ 450821 w 865961"/>
                <a:gd name="connsiteY5" fmla="*/ 700968 h 1522641"/>
                <a:gd name="connsiteX6" fmla="*/ 319878 w 865961"/>
                <a:gd name="connsiteY6" fmla="*/ 0 h 152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5961" h="1522641">
                  <a:moveTo>
                    <a:pt x="319878" y="0"/>
                  </a:moveTo>
                  <a:lnTo>
                    <a:pt x="865960" y="1012964"/>
                  </a:lnTo>
                  <a:lnTo>
                    <a:pt x="445997" y="861940"/>
                  </a:lnTo>
                  <a:cubicBezTo>
                    <a:pt x="444170" y="1059972"/>
                    <a:pt x="587626" y="1324609"/>
                    <a:pt x="585799" y="1522641"/>
                  </a:cubicBezTo>
                  <a:lnTo>
                    <a:pt x="0" y="503672"/>
                  </a:lnTo>
                  <a:lnTo>
                    <a:pt x="450821" y="700968"/>
                  </a:lnTo>
                  <a:cubicBezTo>
                    <a:pt x="450821" y="491764"/>
                    <a:pt x="319878" y="209204"/>
                    <a:pt x="319878"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dirty="0">
                <a:solidFill>
                  <a:prstClr val="black"/>
                </a:solidFill>
                <a:latin typeface="Arial"/>
                <a:ea typeface="Arial Unicode MS"/>
              </a:endParaRPr>
            </a:p>
          </p:txBody>
        </p:sp>
        <p:sp>
          <p:nvSpPr>
            <p:cNvPr id="36" name="Isosceles Triangle 30">
              <a:extLst>
                <a:ext uri="{FF2B5EF4-FFF2-40B4-BE49-F238E27FC236}">
                  <a16:creationId xmlns:a16="http://schemas.microsoft.com/office/drawing/2014/main" id="{BAFEA823-BB4F-453E-8C1A-1B87B596BB37}"/>
                </a:ext>
              </a:extLst>
            </p:cNvPr>
            <p:cNvSpPr/>
            <p:nvPr/>
          </p:nvSpPr>
          <p:spPr>
            <a:xfrm rot="18794210">
              <a:off x="2171381" y="2861639"/>
              <a:ext cx="192498" cy="514096"/>
            </a:xfrm>
            <a:custGeom>
              <a:avLst/>
              <a:gdLst>
                <a:gd name="connsiteX0" fmla="*/ 209433 w 696456"/>
                <a:gd name="connsiteY0" fmla="*/ 0 h 1522641"/>
                <a:gd name="connsiteX1" fmla="*/ 696456 w 696456"/>
                <a:gd name="connsiteY1" fmla="*/ 891485 h 1522641"/>
                <a:gd name="connsiteX2" fmla="*/ 483587 w 696456"/>
                <a:gd name="connsiteY2" fmla="*/ 891485 h 1522641"/>
                <a:gd name="connsiteX3" fmla="*/ 475354 w 696456"/>
                <a:gd name="connsiteY3" fmla="*/ 1522641 h 1522641"/>
                <a:gd name="connsiteX4" fmla="*/ 0 w 696456"/>
                <a:gd name="connsiteY4" fmla="*/ 624880 h 1522641"/>
                <a:gd name="connsiteX5" fmla="*/ 324307 w 696456"/>
                <a:gd name="connsiteY5" fmla="*/ 772149 h 1522641"/>
                <a:gd name="connsiteX6" fmla="*/ 209433 w 696456"/>
                <a:gd name="connsiteY6" fmla="*/ 0 h 1522641"/>
                <a:gd name="connsiteX0" fmla="*/ 209433 w 696456"/>
                <a:gd name="connsiteY0" fmla="*/ 0 h 1522641"/>
                <a:gd name="connsiteX1" fmla="*/ 696456 w 696456"/>
                <a:gd name="connsiteY1" fmla="*/ 891485 h 1522641"/>
                <a:gd name="connsiteX2" fmla="*/ 483587 w 696456"/>
                <a:gd name="connsiteY2" fmla="*/ 891485 h 1522641"/>
                <a:gd name="connsiteX3" fmla="*/ 475354 w 696456"/>
                <a:gd name="connsiteY3" fmla="*/ 1522641 h 1522641"/>
                <a:gd name="connsiteX4" fmla="*/ 0 w 696456"/>
                <a:gd name="connsiteY4" fmla="*/ 624880 h 1522641"/>
                <a:gd name="connsiteX5" fmla="*/ 306386 w 696456"/>
                <a:gd name="connsiteY5" fmla="*/ 827860 h 1522641"/>
                <a:gd name="connsiteX6" fmla="*/ 209433 w 696456"/>
                <a:gd name="connsiteY6" fmla="*/ 0 h 1522641"/>
                <a:gd name="connsiteX0" fmla="*/ 209433 w 696456"/>
                <a:gd name="connsiteY0" fmla="*/ 0 h 1522641"/>
                <a:gd name="connsiteX1" fmla="*/ 696456 w 696456"/>
                <a:gd name="connsiteY1" fmla="*/ 891485 h 1522641"/>
                <a:gd name="connsiteX2" fmla="*/ 483587 w 696456"/>
                <a:gd name="connsiteY2" fmla="*/ 891485 h 1522641"/>
                <a:gd name="connsiteX3" fmla="*/ 475354 w 696456"/>
                <a:gd name="connsiteY3" fmla="*/ 1522641 h 1522641"/>
                <a:gd name="connsiteX4" fmla="*/ 0 w 696456"/>
                <a:gd name="connsiteY4" fmla="*/ 624880 h 1522641"/>
                <a:gd name="connsiteX5" fmla="*/ 270838 w 696456"/>
                <a:gd name="connsiteY5" fmla="*/ 747265 h 1522641"/>
                <a:gd name="connsiteX6" fmla="*/ 209433 w 696456"/>
                <a:gd name="connsiteY6" fmla="*/ 0 h 1522641"/>
                <a:gd name="connsiteX0" fmla="*/ 209433 w 696456"/>
                <a:gd name="connsiteY0" fmla="*/ 0 h 1522641"/>
                <a:gd name="connsiteX1" fmla="*/ 696456 w 696456"/>
                <a:gd name="connsiteY1" fmla="*/ 891485 h 1522641"/>
                <a:gd name="connsiteX2" fmla="*/ 475651 w 696456"/>
                <a:gd name="connsiteY2" fmla="*/ 796718 h 1522641"/>
                <a:gd name="connsiteX3" fmla="*/ 475354 w 696456"/>
                <a:gd name="connsiteY3" fmla="*/ 1522641 h 1522641"/>
                <a:gd name="connsiteX4" fmla="*/ 0 w 696456"/>
                <a:gd name="connsiteY4" fmla="*/ 624880 h 1522641"/>
                <a:gd name="connsiteX5" fmla="*/ 270838 w 696456"/>
                <a:gd name="connsiteY5" fmla="*/ 747265 h 1522641"/>
                <a:gd name="connsiteX6" fmla="*/ 209433 w 696456"/>
                <a:gd name="connsiteY6" fmla="*/ 0 h 1522641"/>
                <a:gd name="connsiteX0" fmla="*/ 209433 w 696456"/>
                <a:gd name="connsiteY0" fmla="*/ 0 h 1522641"/>
                <a:gd name="connsiteX1" fmla="*/ 696456 w 696456"/>
                <a:gd name="connsiteY1" fmla="*/ 891485 h 1522641"/>
                <a:gd name="connsiteX2" fmla="*/ 475651 w 696456"/>
                <a:gd name="connsiteY2" fmla="*/ 796718 h 1522641"/>
                <a:gd name="connsiteX3" fmla="*/ 475354 w 696456"/>
                <a:gd name="connsiteY3" fmla="*/ 1522641 h 1522641"/>
                <a:gd name="connsiteX4" fmla="*/ 0 w 696456"/>
                <a:gd name="connsiteY4" fmla="*/ 624880 h 1522641"/>
                <a:gd name="connsiteX5" fmla="*/ 246479 w 696456"/>
                <a:gd name="connsiteY5" fmla="*/ 634091 h 1522641"/>
                <a:gd name="connsiteX6" fmla="*/ 209433 w 696456"/>
                <a:gd name="connsiteY6" fmla="*/ 0 h 1522641"/>
                <a:gd name="connsiteX0" fmla="*/ 209433 w 696456"/>
                <a:gd name="connsiteY0" fmla="*/ 0 h 1522641"/>
                <a:gd name="connsiteX1" fmla="*/ 696456 w 696456"/>
                <a:gd name="connsiteY1" fmla="*/ 891485 h 1522641"/>
                <a:gd name="connsiteX2" fmla="*/ 480834 w 696456"/>
                <a:gd name="connsiteY2" fmla="*/ 928544 h 1522641"/>
                <a:gd name="connsiteX3" fmla="*/ 475354 w 696456"/>
                <a:gd name="connsiteY3" fmla="*/ 1522641 h 1522641"/>
                <a:gd name="connsiteX4" fmla="*/ 0 w 696456"/>
                <a:gd name="connsiteY4" fmla="*/ 624880 h 1522641"/>
                <a:gd name="connsiteX5" fmla="*/ 246479 w 696456"/>
                <a:gd name="connsiteY5" fmla="*/ 634091 h 1522641"/>
                <a:gd name="connsiteX6" fmla="*/ 209433 w 696456"/>
                <a:gd name="connsiteY6" fmla="*/ 0 h 1522641"/>
                <a:gd name="connsiteX0" fmla="*/ 209433 w 696456"/>
                <a:gd name="connsiteY0" fmla="*/ 0 h 1522641"/>
                <a:gd name="connsiteX1" fmla="*/ 696456 w 696456"/>
                <a:gd name="connsiteY1" fmla="*/ 891485 h 1522641"/>
                <a:gd name="connsiteX2" fmla="*/ 365412 w 696456"/>
                <a:gd name="connsiteY2" fmla="*/ 815137 h 1522641"/>
                <a:gd name="connsiteX3" fmla="*/ 475354 w 696456"/>
                <a:gd name="connsiteY3" fmla="*/ 1522641 h 1522641"/>
                <a:gd name="connsiteX4" fmla="*/ 0 w 696456"/>
                <a:gd name="connsiteY4" fmla="*/ 624880 h 1522641"/>
                <a:gd name="connsiteX5" fmla="*/ 246479 w 696456"/>
                <a:gd name="connsiteY5" fmla="*/ 634091 h 1522641"/>
                <a:gd name="connsiteX6" fmla="*/ 209433 w 696456"/>
                <a:gd name="connsiteY6" fmla="*/ 0 h 1522641"/>
                <a:gd name="connsiteX0" fmla="*/ 209433 w 696456"/>
                <a:gd name="connsiteY0" fmla="*/ 0 h 1522641"/>
                <a:gd name="connsiteX1" fmla="*/ 696456 w 696456"/>
                <a:gd name="connsiteY1" fmla="*/ 891485 h 1522641"/>
                <a:gd name="connsiteX2" fmla="*/ 365412 w 696456"/>
                <a:gd name="connsiteY2" fmla="*/ 815137 h 1522641"/>
                <a:gd name="connsiteX3" fmla="*/ 475354 w 696456"/>
                <a:gd name="connsiteY3" fmla="*/ 1522641 h 1522641"/>
                <a:gd name="connsiteX4" fmla="*/ 0 w 696456"/>
                <a:gd name="connsiteY4" fmla="*/ 624880 h 1522641"/>
                <a:gd name="connsiteX5" fmla="*/ 340376 w 696456"/>
                <a:gd name="connsiteY5" fmla="*/ 700968 h 1522641"/>
                <a:gd name="connsiteX6" fmla="*/ 209433 w 696456"/>
                <a:gd name="connsiteY6" fmla="*/ 0 h 1522641"/>
                <a:gd name="connsiteX0" fmla="*/ 319878 w 806901"/>
                <a:gd name="connsiteY0" fmla="*/ 0 h 1522641"/>
                <a:gd name="connsiteX1" fmla="*/ 806901 w 806901"/>
                <a:gd name="connsiteY1" fmla="*/ 891485 h 1522641"/>
                <a:gd name="connsiteX2" fmla="*/ 475857 w 806901"/>
                <a:gd name="connsiteY2" fmla="*/ 815137 h 1522641"/>
                <a:gd name="connsiteX3" fmla="*/ 585799 w 806901"/>
                <a:gd name="connsiteY3" fmla="*/ 1522641 h 1522641"/>
                <a:gd name="connsiteX4" fmla="*/ 0 w 806901"/>
                <a:gd name="connsiteY4" fmla="*/ 503672 h 1522641"/>
                <a:gd name="connsiteX5" fmla="*/ 450821 w 806901"/>
                <a:gd name="connsiteY5" fmla="*/ 700968 h 1522641"/>
                <a:gd name="connsiteX6" fmla="*/ 319878 w 806901"/>
                <a:gd name="connsiteY6" fmla="*/ 0 h 1522641"/>
                <a:gd name="connsiteX0" fmla="*/ 319878 w 865961"/>
                <a:gd name="connsiteY0" fmla="*/ 0 h 1522641"/>
                <a:gd name="connsiteX1" fmla="*/ 865960 w 865961"/>
                <a:gd name="connsiteY1" fmla="*/ 1012964 h 1522641"/>
                <a:gd name="connsiteX2" fmla="*/ 475857 w 865961"/>
                <a:gd name="connsiteY2" fmla="*/ 815137 h 1522641"/>
                <a:gd name="connsiteX3" fmla="*/ 585799 w 865961"/>
                <a:gd name="connsiteY3" fmla="*/ 1522641 h 1522641"/>
                <a:gd name="connsiteX4" fmla="*/ 0 w 865961"/>
                <a:gd name="connsiteY4" fmla="*/ 503672 h 1522641"/>
                <a:gd name="connsiteX5" fmla="*/ 450821 w 865961"/>
                <a:gd name="connsiteY5" fmla="*/ 700968 h 1522641"/>
                <a:gd name="connsiteX6" fmla="*/ 319878 w 865961"/>
                <a:gd name="connsiteY6" fmla="*/ 0 h 1522641"/>
                <a:gd name="connsiteX0" fmla="*/ 319878 w 865961"/>
                <a:gd name="connsiteY0" fmla="*/ 0 h 1522641"/>
                <a:gd name="connsiteX1" fmla="*/ 865960 w 865961"/>
                <a:gd name="connsiteY1" fmla="*/ 1012964 h 1522641"/>
                <a:gd name="connsiteX2" fmla="*/ 445997 w 865961"/>
                <a:gd name="connsiteY2" fmla="*/ 861940 h 1522641"/>
                <a:gd name="connsiteX3" fmla="*/ 585799 w 865961"/>
                <a:gd name="connsiteY3" fmla="*/ 1522641 h 1522641"/>
                <a:gd name="connsiteX4" fmla="*/ 0 w 865961"/>
                <a:gd name="connsiteY4" fmla="*/ 503672 h 1522641"/>
                <a:gd name="connsiteX5" fmla="*/ 450821 w 865961"/>
                <a:gd name="connsiteY5" fmla="*/ 700968 h 1522641"/>
                <a:gd name="connsiteX6" fmla="*/ 319878 w 865961"/>
                <a:gd name="connsiteY6" fmla="*/ 0 h 152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5961" h="1522641">
                  <a:moveTo>
                    <a:pt x="319878" y="0"/>
                  </a:moveTo>
                  <a:lnTo>
                    <a:pt x="865960" y="1012964"/>
                  </a:lnTo>
                  <a:lnTo>
                    <a:pt x="445997" y="861940"/>
                  </a:lnTo>
                  <a:cubicBezTo>
                    <a:pt x="444170" y="1059972"/>
                    <a:pt x="587626" y="1324609"/>
                    <a:pt x="585799" y="1522641"/>
                  </a:cubicBezTo>
                  <a:lnTo>
                    <a:pt x="0" y="503672"/>
                  </a:lnTo>
                  <a:lnTo>
                    <a:pt x="450821" y="700968"/>
                  </a:lnTo>
                  <a:cubicBezTo>
                    <a:pt x="450821" y="491764"/>
                    <a:pt x="319878" y="209204"/>
                    <a:pt x="319878"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dirty="0">
                <a:solidFill>
                  <a:prstClr val="black"/>
                </a:solidFill>
                <a:latin typeface="Arial"/>
                <a:ea typeface="Arial Unicode MS"/>
              </a:endParaRPr>
            </a:p>
          </p:txBody>
        </p:sp>
        <p:sp>
          <p:nvSpPr>
            <p:cNvPr id="37" name="Isosceles Triangle 30">
              <a:extLst>
                <a:ext uri="{FF2B5EF4-FFF2-40B4-BE49-F238E27FC236}">
                  <a16:creationId xmlns:a16="http://schemas.microsoft.com/office/drawing/2014/main" id="{30CCDD6E-C174-4296-BDFC-CEA67D0996D9}"/>
                </a:ext>
              </a:extLst>
            </p:cNvPr>
            <p:cNvSpPr/>
            <p:nvPr/>
          </p:nvSpPr>
          <p:spPr>
            <a:xfrm rot="18794210">
              <a:off x="2098705" y="3044803"/>
              <a:ext cx="192498" cy="514096"/>
            </a:xfrm>
            <a:custGeom>
              <a:avLst/>
              <a:gdLst>
                <a:gd name="connsiteX0" fmla="*/ 209433 w 696456"/>
                <a:gd name="connsiteY0" fmla="*/ 0 h 1522641"/>
                <a:gd name="connsiteX1" fmla="*/ 696456 w 696456"/>
                <a:gd name="connsiteY1" fmla="*/ 891485 h 1522641"/>
                <a:gd name="connsiteX2" fmla="*/ 483587 w 696456"/>
                <a:gd name="connsiteY2" fmla="*/ 891485 h 1522641"/>
                <a:gd name="connsiteX3" fmla="*/ 475354 w 696456"/>
                <a:gd name="connsiteY3" fmla="*/ 1522641 h 1522641"/>
                <a:gd name="connsiteX4" fmla="*/ 0 w 696456"/>
                <a:gd name="connsiteY4" fmla="*/ 624880 h 1522641"/>
                <a:gd name="connsiteX5" fmla="*/ 324307 w 696456"/>
                <a:gd name="connsiteY5" fmla="*/ 772149 h 1522641"/>
                <a:gd name="connsiteX6" fmla="*/ 209433 w 696456"/>
                <a:gd name="connsiteY6" fmla="*/ 0 h 1522641"/>
                <a:gd name="connsiteX0" fmla="*/ 209433 w 696456"/>
                <a:gd name="connsiteY0" fmla="*/ 0 h 1522641"/>
                <a:gd name="connsiteX1" fmla="*/ 696456 w 696456"/>
                <a:gd name="connsiteY1" fmla="*/ 891485 h 1522641"/>
                <a:gd name="connsiteX2" fmla="*/ 483587 w 696456"/>
                <a:gd name="connsiteY2" fmla="*/ 891485 h 1522641"/>
                <a:gd name="connsiteX3" fmla="*/ 475354 w 696456"/>
                <a:gd name="connsiteY3" fmla="*/ 1522641 h 1522641"/>
                <a:gd name="connsiteX4" fmla="*/ 0 w 696456"/>
                <a:gd name="connsiteY4" fmla="*/ 624880 h 1522641"/>
                <a:gd name="connsiteX5" fmla="*/ 306386 w 696456"/>
                <a:gd name="connsiteY5" fmla="*/ 827860 h 1522641"/>
                <a:gd name="connsiteX6" fmla="*/ 209433 w 696456"/>
                <a:gd name="connsiteY6" fmla="*/ 0 h 1522641"/>
                <a:gd name="connsiteX0" fmla="*/ 209433 w 696456"/>
                <a:gd name="connsiteY0" fmla="*/ 0 h 1522641"/>
                <a:gd name="connsiteX1" fmla="*/ 696456 w 696456"/>
                <a:gd name="connsiteY1" fmla="*/ 891485 h 1522641"/>
                <a:gd name="connsiteX2" fmla="*/ 483587 w 696456"/>
                <a:gd name="connsiteY2" fmla="*/ 891485 h 1522641"/>
                <a:gd name="connsiteX3" fmla="*/ 475354 w 696456"/>
                <a:gd name="connsiteY3" fmla="*/ 1522641 h 1522641"/>
                <a:gd name="connsiteX4" fmla="*/ 0 w 696456"/>
                <a:gd name="connsiteY4" fmla="*/ 624880 h 1522641"/>
                <a:gd name="connsiteX5" fmla="*/ 270838 w 696456"/>
                <a:gd name="connsiteY5" fmla="*/ 747265 h 1522641"/>
                <a:gd name="connsiteX6" fmla="*/ 209433 w 696456"/>
                <a:gd name="connsiteY6" fmla="*/ 0 h 1522641"/>
                <a:gd name="connsiteX0" fmla="*/ 209433 w 696456"/>
                <a:gd name="connsiteY0" fmla="*/ 0 h 1522641"/>
                <a:gd name="connsiteX1" fmla="*/ 696456 w 696456"/>
                <a:gd name="connsiteY1" fmla="*/ 891485 h 1522641"/>
                <a:gd name="connsiteX2" fmla="*/ 475651 w 696456"/>
                <a:gd name="connsiteY2" fmla="*/ 796718 h 1522641"/>
                <a:gd name="connsiteX3" fmla="*/ 475354 w 696456"/>
                <a:gd name="connsiteY3" fmla="*/ 1522641 h 1522641"/>
                <a:gd name="connsiteX4" fmla="*/ 0 w 696456"/>
                <a:gd name="connsiteY4" fmla="*/ 624880 h 1522641"/>
                <a:gd name="connsiteX5" fmla="*/ 270838 w 696456"/>
                <a:gd name="connsiteY5" fmla="*/ 747265 h 1522641"/>
                <a:gd name="connsiteX6" fmla="*/ 209433 w 696456"/>
                <a:gd name="connsiteY6" fmla="*/ 0 h 1522641"/>
                <a:gd name="connsiteX0" fmla="*/ 209433 w 696456"/>
                <a:gd name="connsiteY0" fmla="*/ 0 h 1522641"/>
                <a:gd name="connsiteX1" fmla="*/ 696456 w 696456"/>
                <a:gd name="connsiteY1" fmla="*/ 891485 h 1522641"/>
                <a:gd name="connsiteX2" fmla="*/ 475651 w 696456"/>
                <a:gd name="connsiteY2" fmla="*/ 796718 h 1522641"/>
                <a:gd name="connsiteX3" fmla="*/ 475354 w 696456"/>
                <a:gd name="connsiteY3" fmla="*/ 1522641 h 1522641"/>
                <a:gd name="connsiteX4" fmla="*/ 0 w 696456"/>
                <a:gd name="connsiteY4" fmla="*/ 624880 h 1522641"/>
                <a:gd name="connsiteX5" fmla="*/ 246479 w 696456"/>
                <a:gd name="connsiteY5" fmla="*/ 634091 h 1522641"/>
                <a:gd name="connsiteX6" fmla="*/ 209433 w 696456"/>
                <a:gd name="connsiteY6" fmla="*/ 0 h 1522641"/>
                <a:gd name="connsiteX0" fmla="*/ 209433 w 696456"/>
                <a:gd name="connsiteY0" fmla="*/ 0 h 1522641"/>
                <a:gd name="connsiteX1" fmla="*/ 696456 w 696456"/>
                <a:gd name="connsiteY1" fmla="*/ 891485 h 1522641"/>
                <a:gd name="connsiteX2" fmla="*/ 480834 w 696456"/>
                <a:gd name="connsiteY2" fmla="*/ 928544 h 1522641"/>
                <a:gd name="connsiteX3" fmla="*/ 475354 w 696456"/>
                <a:gd name="connsiteY3" fmla="*/ 1522641 h 1522641"/>
                <a:gd name="connsiteX4" fmla="*/ 0 w 696456"/>
                <a:gd name="connsiteY4" fmla="*/ 624880 h 1522641"/>
                <a:gd name="connsiteX5" fmla="*/ 246479 w 696456"/>
                <a:gd name="connsiteY5" fmla="*/ 634091 h 1522641"/>
                <a:gd name="connsiteX6" fmla="*/ 209433 w 696456"/>
                <a:gd name="connsiteY6" fmla="*/ 0 h 1522641"/>
                <a:gd name="connsiteX0" fmla="*/ 209433 w 696456"/>
                <a:gd name="connsiteY0" fmla="*/ 0 h 1522641"/>
                <a:gd name="connsiteX1" fmla="*/ 696456 w 696456"/>
                <a:gd name="connsiteY1" fmla="*/ 891485 h 1522641"/>
                <a:gd name="connsiteX2" fmla="*/ 365412 w 696456"/>
                <a:gd name="connsiteY2" fmla="*/ 815137 h 1522641"/>
                <a:gd name="connsiteX3" fmla="*/ 475354 w 696456"/>
                <a:gd name="connsiteY3" fmla="*/ 1522641 h 1522641"/>
                <a:gd name="connsiteX4" fmla="*/ 0 w 696456"/>
                <a:gd name="connsiteY4" fmla="*/ 624880 h 1522641"/>
                <a:gd name="connsiteX5" fmla="*/ 246479 w 696456"/>
                <a:gd name="connsiteY5" fmla="*/ 634091 h 1522641"/>
                <a:gd name="connsiteX6" fmla="*/ 209433 w 696456"/>
                <a:gd name="connsiteY6" fmla="*/ 0 h 1522641"/>
                <a:gd name="connsiteX0" fmla="*/ 209433 w 696456"/>
                <a:gd name="connsiteY0" fmla="*/ 0 h 1522641"/>
                <a:gd name="connsiteX1" fmla="*/ 696456 w 696456"/>
                <a:gd name="connsiteY1" fmla="*/ 891485 h 1522641"/>
                <a:gd name="connsiteX2" fmla="*/ 365412 w 696456"/>
                <a:gd name="connsiteY2" fmla="*/ 815137 h 1522641"/>
                <a:gd name="connsiteX3" fmla="*/ 475354 w 696456"/>
                <a:gd name="connsiteY3" fmla="*/ 1522641 h 1522641"/>
                <a:gd name="connsiteX4" fmla="*/ 0 w 696456"/>
                <a:gd name="connsiteY4" fmla="*/ 624880 h 1522641"/>
                <a:gd name="connsiteX5" fmla="*/ 340376 w 696456"/>
                <a:gd name="connsiteY5" fmla="*/ 700968 h 1522641"/>
                <a:gd name="connsiteX6" fmla="*/ 209433 w 696456"/>
                <a:gd name="connsiteY6" fmla="*/ 0 h 1522641"/>
                <a:gd name="connsiteX0" fmla="*/ 319878 w 806901"/>
                <a:gd name="connsiteY0" fmla="*/ 0 h 1522641"/>
                <a:gd name="connsiteX1" fmla="*/ 806901 w 806901"/>
                <a:gd name="connsiteY1" fmla="*/ 891485 h 1522641"/>
                <a:gd name="connsiteX2" fmla="*/ 475857 w 806901"/>
                <a:gd name="connsiteY2" fmla="*/ 815137 h 1522641"/>
                <a:gd name="connsiteX3" fmla="*/ 585799 w 806901"/>
                <a:gd name="connsiteY3" fmla="*/ 1522641 h 1522641"/>
                <a:gd name="connsiteX4" fmla="*/ 0 w 806901"/>
                <a:gd name="connsiteY4" fmla="*/ 503672 h 1522641"/>
                <a:gd name="connsiteX5" fmla="*/ 450821 w 806901"/>
                <a:gd name="connsiteY5" fmla="*/ 700968 h 1522641"/>
                <a:gd name="connsiteX6" fmla="*/ 319878 w 806901"/>
                <a:gd name="connsiteY6" fmla="*/ 0 h 1522641"/>
                <a:gd name="connsiteX0" fmla="*/ 319878 w 865961"/>
                <a:gd name="connsiteY0" fmla="*/ 0 h 1522641"/>
                <a:gd name="connsiteX1" fmla="*/ 865960 w 865961"/>
                <a:gd name="connsiteY1" fmla="*/ 1012964 h 1522641"/>
                <a:gd name="connsiteX2" fmla="*/ 475857 w 865961"/>
                <a:gd name="connsiteY2" fmla="*/ 815137 h 1522641"/>
                <a:gd name="connsiteX3" fmla="*/ 585799 w 865961"/>
                <a:gd name="connsiteY3" fmla="*/ 1522641 h 1522641"/>
                <a:gd name="connsiteX4" fmla="*/ 0 w 865961"/>
                <a:gd name="connsiteY4" fmla="*/ 503672 h 1522641"/>
                <a:gd name="connsiteX5" fmla="*/ 450821 w 865961"/>
                <a:gd name="connsiteY5" fmla="*/ 700968 h 1522641"/>
                <a:gd name="connsiteX6" fmla="*/ 319878 w 865961"/>
                <a:gd name="connsiteY6" fmla="*/ 0 h 1522641"/>
                <a:gd name="connsiteX0" fmla="*/ 319878 w 865961"/>
                <a:gd name="connsiteY0" fmla="*/ 0 h 1522641"/>
                <a:gd name="connsiteX1" fmla="*/ 865960 w 865961"/>
                <a:gd name="connsiteY1" fmla="*/ 1012964 h 1522641"/>
                <a:gd name="connsiteX2" fmla="*/ 445997 w 865961"/>
                <a:gd name="connsiteY2" fmla="*/ 861940 h 1522641"/>
                <a:gd name="connsiteX3" fmla="*/ 585799 w 865961"/>
                <a:gd name="connsiteY3" fmla="*/ 1522641 h 1522641"/>
                <a:gd name="connsiteX4" fmla="*/ 0 w 865961"/>
                <a:gd name="connsiteY4" fmla="*/ 503672 h 1522641"/>
                <a:gd name="connsiteX5" fmla="*/ 450821 w 865961"/>
                <a:gd name="connsiteY5" fmla="*/ 700968 h 1522641"/>
                <a:gd name="connsiteX6" fmla="*/ 319878 w 865961"/>
                <a:gd name="connsiteY6" fmla="*/ 0 h 152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5961" h="1522641">
                  <a:moveTo>
                    <a:pt x="319878" y="0"/>
                  </a:moveTo>
                  <a:lnTo>
                    <a:pt x="865960" y="1012964"/>
                  </a:lnTo>
                  <a:lnTo>
                    <a:pt x="445997" y="861940"/>
                  </a:lnTo>
                  <a:cubicBezTo>
                    <a:pt x="444170" y="1059972"/>
                    <a:pt x="587626" y="1324609"/>
                    <a:pt x="585799" y="1522641"/>
                  </a:cubicBezTo>
                  <a:lnTo>
                    <a:pt x="0" y="503672"/>
                  </a:lnTo>
                  <a:lnTo>
                    <a:pt x="450821" y="700968"/>
                  </a:lnTo>
                  <a:cubicBezTo>
                    <a:pt x="450821" y="491764"/>
                    <a:pt x="319878" y="209204"/>
                    <a:pt x="319878"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dirty="0">
                <a:solidFill>
                  <a:prstClr val="black"/>
                </a:solidFill>
                <a:latin typeface="Arial"/>
                <a:ea typeface="Arial Unicode MS"/>
              </a:endParaRPr>
            </a:p>
          </p:txBody>
        </p:sp>
        <p:sp>
          <p:nvSpPr>
            <p:cNvPr id="38" name="Isosceles Triangle 30">
              <a:extLst>
                <a:ext uri="{FF2B5EF4-FFF2-40B4-BE49-F238E27FC236}">
                  <a16:creationId xmlns:a16="http://schemas.microsoft.com/office/drawing/2014/main" id="{113FE132-28C6-4890-AF8D-5CA99B4F6BFA}"/>
                </a:ext>
              </a:extLst>
            </p:cNvPr>
            <p:cNvSpPr/>
            <p:nvPr/>
          </p:nvSpPr>
          <p:spPr>
            <a:xfrm rot="18794210">
              <a:off x="2722704" y="2061299"/>
              <a:ext cx="192498" cy="514096"/>
            </a:xfrm>
            <a:custGeom>
              <a:avLst/>
              <a:gdLst>
                <a:gd name="connsiteX0" fmla="*/ 209433 w 696456"/>
                <a:gd name="connsiteY0" fmla="*/ 0 h 1522641"/>
                <a:gd name="connsiteX1" fmla="*/ 696456 w 696456"/>
                <a:gd name="connsiteY1" fmla="*/ 891485 h 1522641"/>
                <a:gd name="connsiteX2" fmla="*/ 483587 w 696456"/>
                <a:gd name="connsiteY2" fmla="*/ 891485 h 1522641"/>
                <a:gd name="connsiteX3" fmla="*/ 475354 w 696456"/>
                <a:gd name="connsiteY3" fmla="*/ 1522641 h 1522641"/>
                <a:gd name="connsiteX4" fmla="*/ 0 w 696456"/>
                <a:gd name="connsiteY4" fmla="*/ 624880 h 1522641"/>
                <a:gd name="connsiteX5" fmla="*/ 324307 w 696456"/>
                <a:gd name="connsiteY5" fmla="*/ 772149 h 1522641"/>
                <a:gd name="connsiteX6" fmla="*/ 209433 w 696456"/>
                <a:gd name="connsiteY6" fmla="*/ 0 h 1522641"/>
                <a:gd name="connsiteX0" fmla="*/ 209433 w 696456"/>
                <a:gd name="connsiteY0" fmla="*/ 0 h 1522641"/>
                <a:gd name="connsiteX1" fmla="*/ 696456 w 696456"/>
                <a:gd name="connsiteY1" fmla="*/ 891485 h 1522641"/>
                <a:gd name="connsiteX2" fmla="*/ 483587 w 696456"/>
                <a:gd name="connsiteY2" fmla="*/ 891485 h 1522641"/>
                <a:gd name="connsiteX3" fmla="*/ 475354 w 696456"/>
                <a:gd name="connsiteY3" fmla="*/ 1522641 h 1522641"/>
                <a:gd name="connsiteX4" fmla="*/ 0 w 696456"/>
                <a:gd name="connsiteY4" fmla="*/ 624880 h 1522641"/>
                <a:gd name="connsiteX5" fmla="*/ 306386 w 696456"/>
                <a:gd name="connsiteY5" fmla="*/ 827860 h 1522641"/>
                <a:gd name="connsiteX6" fmla="*/ 209433 w 696456"/>
                <a:gd name="connsiteY6" fmla="*/ 0 h 1522641"/>
                <a:gd name="connsiteX0" fmla="*/ 209433 w 696456"/>
                <a:gd name="connsiteY0" fmla="*/ 0 h 1522641"/>
                <a:gd name="connsiteX1" fmla="*/ 696456 w 696456"/>
                <a:gd name="connsiteY1" fmla="*/ 891485 h 1522641"/>
                <a:gd name="connsiteX2" fmla="*/ 483587 w 696456"/>
                <a:gd name="connsiteY2" fmla="*/ 891485 h 1522641"/>
                <a:gd name="connsiteX3" fmla="*/ 475354 w 696456"/>
                <a:gd name="connsiteY3" fmla="*/ 1522641 h 1522641"/>
                <a:gd name="connsiteX4" fmla="*/ 0 w 696456"/>
                <a:gd name="connsiteY4" fmla="*/ 624880 h 1522641"/>
                <a:gd name="connsiteX5" fmla="*/ 270838 w 696456"/>
                <a:gd name="connsiteY5" fmla="*/ 747265 h 1522641"/>
                <a:gd name="connsiteX6" fmla="*/ 209433 w 696456"/>
                <a:gd name="connsiteY6" fmla="*/ 0 h 1522641"/>
                <a:gd name="connsiteX0" fmla="*/ 209433 w 696456"/>
                <a:gd name="connsiteY0" fmla="*/ 0 h 1522641"/>
                <a:gd name="connsiteX1" fmla="*/ 696456 w 696456"/>
                <a:gd name="connsiteY1" fmla="*/ 891485 h 1522641"/>
                <a:gd name="connsiteX2" fmla="*/ 475651 w 696456"/>
                <a:gd name="connsiteY2" fmla="*/ 796718 h 1522641"/>
                <a:gd name="connsiteX3" fmla="*/ 475354 w 696456"/>
                <a:gd name="connsiteY3" fmla="*/ 1522641 h 1522641"/>
                <a:gd name="connsiteX4" fmla="*/ 0 w 696456"/>
                <a:gd name="connsiteY4" fmla="*/ 624880 h 1522641"/>
                <a:gd name="connsiteX5" fmla="*/ 270838 w 696456"/>
                <a:gd name="connsiteY5" fmla="*/ 747265 h 1522641"/>
                <a:gd name="connsiteX6" fmla="*/ 209433 w 696456"/>
                <a:gd name="connsiteY6" fmla="*/ 0 h 1522641"/>
                <a:gd name="connsiteX0" fmla="*/ 209433 w 696456"/>
                <a:gd name="connsiteY0" fmla="*/ 0 h 1522641"/>
                <a:gd name="connsiteX1" fmla="*/ 696456 w 696456"/>
                <a:gd name="connsiteY1" fmla="*/ 891485 h 1522641"/>
                <a:gd name="connsiteX2" fmla="*/ 475651 w 696456"/>
                <a:gd name="connsiteY2" fmla="*/ 796718 h 1522641"/>
                <a:gd name="connsiteX3" fmla="*/ 475354 w 696456"/>
                <a:gd name="connsiteY3" fmla="*/ 1522641 h 1522641"/>
                <a:gd name="connsiteX4" fmla="*/ 0 w 696456"/>
                <a:gd name="connsiteY4" fmla="*/ 624880 h 1522641"/>
                <a:gd name="connsiteX5" fmla="*/ 246479 w 696456"/>
                <a:gd name="connsiteY5" fmla="*/ 634091 h 1522641"/>
                <a:gd name="connsiteX6" fmla="*/ 209433 w 696456"/>
                <a:gd name="connsiteY6" fmla="*/ 0 h 1522641"/>
                <a:gd name="connsiteX0" fmla="*/ 209433 w 696456"/>
                <a:gd name="connsiteY0" fmla="*/ 0 h 1522641"/>
                <a:gd name="connsiteX1" fmla="*/ 696456 w 696456"/>
                <a:gd name="connsiteY1" fmla="*/ 891485 h 1522641"/>
                <a:gd name="connsiteX2" fmla="*/ 480834 w 696456"/>
                <a:gd name="connsiteY2" fmla="*/ 928544 h 1522641"/>
                <a:gd name="connsiteX3" fmla="*/ 475354 w 696456"/>
                <a:gd name="connsiteY3" fmla="*/ 1522641 h 1522641"/>
                <a:gd name="connsiteX4" fmla="*/ 0 w 696456"/>
                <a:gd name="connsiteY4" fmla="*/ 624880 h 1522641"/>
                <a:gd name="connsiteX5" fmla="*/ 246479 w 696456"/>
                <a:gd name="connsiteY5" fmla="*/ 634091 h 1522641"/>
                <a:gd name="connsiteX6" fmla="*/ 209433 w 696456"/>
                <a:gd name="connsiteY6" fmla="*/ 0 h 1522641"/>
                <a:gd name="connsiteX0" fmla="*/ 209433 w 696456"/>
                <a:gd name="connsiteY0" fmla="*/ 0 h 1522641"/>
                <a:gd name="connsiteX1" fmla="*/ 696456 w 696456"/>
                <a:gd name="connsiteY1" fmla="*/ 891485 h 1522641"/>
                <a:gd name="connsiteX2" fmla="*/ 365412 w 696456"/>
                <a:gd name="connsiteY2" fmla="*/ 815137 h 1522641"/>
                <a:gd name="connsiteX3" fmla="*/ 475354 w 696456"/>
                <a:gd name="connsiteY3" fmla="*/ 1522641 h 1522641"/>
                <a:gd name="connsiteX4" fmla="*/ 0 w 696456"/>
                <a:gd name="connsiteY4" fmla="*/ 624880 h 1522641"/>
                <a:gd name="connsiteX5" fmla="*/ 246479 w 696456"/>
                <a:gd name="connsiteY5" fmla="*/ 634091 h 1522641"/>
                <a:gd name="connsiteX6" fmla="*/ 209433 w 696456"/>
                <a:gd name="connsiteY6" fmla="*/ 0 h 1522641"/>
                <a:gd name="connsiteX0" fmla="*/ 209433 w 696456"/>
                <a:gd name="connsiteY0" fmla="*/ 0 h 1522641"/>
                <a:gd name="connsiteX1" fmla="*/ 696456 w 696456"/>
                <a:gd name="connsiteY1" fmla="*/ 891485 h 1522641"/>
                <a:gd name="connsiteX2" fmla="*/ 365412 w 696456"/>
                <a:gd name="connsiteY2" fmla="*/ 815137 h 1522641"/>
                <a:gd name="connsiteX3" fmla="*/ 475354 w 696456"/>
                <a:gd name="connsiteY3" fmla="*/ 1522641 h 1522641"/>
                <a:gd name="connsiteX4" fmla="*/ 0 w 696456"/>
                <a:gd name="connsiteY4" fmla="*/ 624880 h 1522641"/>
                <a:gd name="connsiteX5" fmla="*/ 340376 w 696456"/>
                <a:gd name="connsiteY5" fmla="*/ 700968 h 1522641"/>
                <a:gd name="connsiteX6" fmla="*/ 209433 w 696456"/>
                <a:gd name="connsiteY6" fmla="*/ 0 h 1522641"/>
                <a:gd name="connsiteX0" fmla="*/ 319878 w 806901"/>
                <a:gd name="connsiteY0" fmla="*/ 0 h 1522641"/>
                <a:gd name="connsiteX1" fmla="*/ 806901 w 806901"/>
                <a:gd name="connsiteY1" fmla="*/ 891485 h 1522641"/>
                <a:gd name="connsiteX2" fmla="*/ 475857 w 806901"/>
                <a:gd name="connsiteY2" fmla="*/ 815137 h 1522641"/>
                <a:gd name="connsiteX3" fmla="*/ 585799 w 806901"/>
                <a:gd name="connsiteY3" fmla="*/ 1522641 h 1522641"/>
                <a:gd name="connsiteX4" fmla="*/ 0 w 806901"/>
                <a:gd name="connsiteY4" fmla="*/ 503672 h 1522641"/>
                <a:gd name="connsiteX5" fmla="*/ 450821 w 806901"/>
                <a:gd name="connsiteY5" fmla="*/ 700968 h 1522641"/>
                <a:gd name="connsiteX6" fmla="*/ 319878 w 806901"/>
                <a:gd name="connsiteY6" fmla="*/ 0 h 1522641"/>
                <a:gd name="connsiteX0" fmla="*/ 319878 w 865961"/>
                <a:gd name="connsiteY0" fmla="*/ 0 h 1522641"/>
                <a:gd name="connsiteX1" fmla="*/ 865960 w 865961"/>
                <a:gd name="connsiteY1" fmla="*/ 1012964 h 1522641"/>
                <a:gd name="connsiteX2" fmla="*/ 475857 w 865961"/>
                <a:gd name="connsiteY2" fmla="*/ 815137 h 1522641"/>
                <a:gd name="connsiteX3" fmla="*/ 585799 w 865961"/>
                <a:gd name="connsiteY3" fmla="*/ 1522641 h 1522641"/>
                <a:gd name="connsiteX4" fmla="*/ 0 w 865961"/>
                <a:gd name="connsiteY4" fmla="*/ 503672 h 1522641"/>
                <a:gd name="connsiteX5" fmla="*/ 450821 w 865961"/>
                <a:gd name="connsiteY5" fmla="*/ 700968 h 1522641"/>
                <a:gd name="connsiteX6" fmla="*/ 319878 w 865961"/>
                <a:gd name="connsiteY6" fmla="*/ 0 h 1522641"/>
                <a:gd name="connsiteX0" fmla="*/ 319878 w 865961"/>
                <a:gd name="connsiteY0" fmla="*/ 0 h 1522641"/>
                <a:gd name="connsiteX1" fmla="*/ 865960 w 865961"/>
                <a:gd name="connsiteY1" fmla="*/ 1012964 h 1522641"/>
                <a:gd name="connsiteX2" fmla="*/ 445997 w 865961"/>
                <a:gd name="connsiteY2" fmla="*/ 861940 h 1522641"/>
                <a:gd name="connsiteX3" fmla="*/ 585799 w 865961"/>
                <a:gd name="connsiteY3" fmla="*/ 1522641 h 1522641"/>
                <a:gd name="connsiteX4" fmla="*/ 0 w 865961"/>
                <a:gd name="connsiteY4" fmla="*/ 503672 h 1522641"/>
                <a:gd name="connsiteX5" fmla="*/ 450821 w 865961"/>
                <a:gd name="connsiteY5" fmla="*/ 700968 h 1522641"/>
                <a:gd name="connsiteX6" fmla="*/ 319878 w 865961"/>
                <a:gd name="connsiteY6" fmla="*/ 0 h 152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5961" h="1522641">
                  <a:moveTo>
                    <a:pt x="319878" y="0"/>
                  </a:moveTo>
                  <a:lnTo>
                    <a:pt x="865960" y="1012964"/>
                  </a:lnTo>
                  <a:lnTo>
                    <a:pt x="445997" y="861940"/>
                  </a:lnTo>
                  <a:cubicBezTo>
                    <a:pt x="444170" y="1059972"/>
                    <a:pt x="587626" y="1324609"/>
                    <a:pt x="585799" y="1522641"/>
                  </a:cubicBezTo>
                  <a:lnTo>
                    <a:pt x="0" y="503672"/>
                  </a:lnTo>
                  <a:lnTo>
                    <a:pt x="450821" y="700968"/>
                  </a:lnTo>
                  <a:cubicBezTo>
                    <a:pt x="450821" y="491764"/>
                    <a:pt x="319878" y="209204"/>
                    <a:pt x="319878"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dirty="0">
                <a:solidFill>
                  <a:prstClr val="black"/>
                </a:solidFill>
                <a:latin typeface="Arial"/>
                <a:ea typeface="Arial Unicode MS"/>
              </a:endParaRPr>
            </a:p>
          </p:txBody>
        </p:sp>
      </p:grpSp>
      <p:sp>
        <p:nvSpPr>
          <p:cNvPr id="39" name="TextBox 38">
            <a:extLst>
              <a:ext uri="{FF2B5EF4-FFF2-40B4-BE49-F238E27FC236}">
                <a16:creationId xmlns:a16="http://schemas.microsoft.com/office/drawing/2014/main" id="{D2DC096A-C462-4388-B1B6-BDA06EDE5D8B}"/>
              </a:ext>
            </a:extLst>
          </p:cNvPr>
          <p:cNvSpPr txBox="1"/>
          <p:nvPr/>
        </p:nvSpPr>
        <p:spPr>
          <a:xfrm>
            <a:off x="715297" y="-45772"/>
            <a:ext cx="10465163" cy="1692771"/>
          </a:xfrm>
          <a:prstGeom prst="rect">
            <a:avLst/>
          </a:prstGeom>
          <a:noFill/>
        </p:spPr>
        <p:txBody>
          <a:bodyPr wrap="square" rtlCol="0">
            <a:spAutoFit/>
          </a:bodyPr>
          <a:lstStyle/>
          <a:p>
            <a:pPr algn="ctr" defTabSz="914377"/>
            <a:r>
              <a:rPr lang="id-ID" sz="3200" dirty="0">
                <a:solidFill>
                  <a:srgbClr val="FF0000"/>
                </a:solidFill>
                <a:latin typeface="Arial Rounded MT Bold" pitchFamily="34" charset="0"/>
              </a:rPr>
              <a:t>Data Penyelesaian sengketa Informasi</a:t>
            </a:r>
            <a:br>
              <a:rPr lang="id-ID" sz="3200" dirty="0">
                <a:solidFill>
                  <a:srgbClr val="FF0000"/>
                </a:solidFill>
                <a:latin typeface="Arial Rounded MT Bold" pitchFamily="34" charset="0"/>
              </a:rPr>
            </a:br>
            <a:r>
              <a:rPr lang="id-ID" sz="3200" dirty="0">
                <a:solidFill>
                  <a:srgbClr val="FF0000"/>
                </a:solidFill>
                <a:latin typeface="Arial Rounded MT Bold" pitchFamily="34" charset="0"/>
              </a:rPr>
              <a:t>Komisi Informasi Prov. Jawa Tengah</a:t>
            </a:r>
            <a:br>
              <a:rPr lang="id-ID" sz="3200" dirty="0">
                <a:solidFill>
                  <a:srgbClr val="FF0000"/>
                </a:solidFill>
                <a:latin typeface="Arial Rounded MT Bold" pitchFamily="34" charset="0"/>
              </a:rPr>
            </a:br>
            <a:endParaRPr lang="ko-KR" altLang="en-US" sz="4000" b="1" dirty="0">
              <a:solidFill>
                <a:srgbClr val="FF0000"/>
              </a:solidFill>
              <a:effectLst>
                <a:outerShdw blurRad="38100" dist="38100" dir="2700000" algn="tl">
                  <a:srgbClr val="000000">
                    <a:alpha val="43137"/>
                  </a:srgbClr>
                </a:outerShdw>
              </a:effectLst>
              <a:latin typeface="Arial Rounded MT Bold" pitchFamily="34" charset="0"/>
              <a:ea typeface="Arial Unicode MS"/>
              <a:cs typeface="Arial" pitchFamily="34" charset="0"/>
            </a:endParaRPr>
          </a:p>
        </p:txBody>
      </p:sp>
      <p:grpSp>
        <p:nvGrpSpPr>
          <p:cNvPr id="40" name="Group 39">
            <a:extLst>
              <a:ext uri="{FF2B5EF4-FFF2-40B4-BE49-F238E27FC236}">
                <a16:creationId xmlns:a16="http://schemas.microsoft.com/office/drawing/2014/main" id="{0530925E-89AD-42EC-BA72-AF8FB0421710}"/>
              </a:ext>
            </a:extLst>
          </p:cNvPr>
          <p:cNvGrpSpPr/>
          <p:nvPr/>
        </p:nvGrpSpPr>
        <p:grpSpPr>
          <a:xfrm>
            <a:off x="267702" y="1853153"/>
            <a:ext cx="2131281" cy="1453435"/>
            <a:chOff x="-301346" y="798533"/>
            <a:chExt cx="2131281" cy="1453434"/>
          </a:xfrm>
        </p:grpSpPr>
        <p:sp>
          <p:nvSpPr>
            <p:cNvPr id="41" name="Freeform 8">
              <a:extLst>
                <a:ext uri="{FF2B5EF4-FFF2-40B4-BE49-F238E27FC236}">
                  <a16:creationId xmlns:a16="http://schemas.microsoft.com/office/drawing/2014/main" id="{2B3CC465-8139-4D6B-BE86-F7A5D0A66FCE}"/>
                </a:ext>
              </a:extLst>
            </p:cNvPr>
            <p:cNvSpPr/>
            <p:nvPr/>
          </p:nvSpPr>
          <p:spPr>
            <a:xfrm rot="2062115">
              <a:off x="729413" y="1132447"/>
              <a:ext cx="1100522" cy="1119520"/>
            </a:xfrm>
            <a:custGeom>
              <a:avLst/>
              <a:gdLst>
                <a:gd name="connsiteX0" fmla="*/ 280970 w 1117102"/>
                <a:gd name="connsiteY0" fmla="*/ 263948 h 1119520"/>
                <a:gd name="connsiteX1" fmla="*/ 706388 w 1117102"/>
                <a:gd name="connsiteY1" fmla="*/ 20162 h 1119520"/>
                <a:gd name="connsiteX2" fmla="*/ 775867 w 1117102"/>
                <a:gd name="connsiteY2" fmla="*/ 4813 h 1119520"/>
                <a:gd name="connsiteX3" fmla="*/ 806820 w 1117102"/>
                <a:gd name="connsiteY3" fmla="*/ 75346 h 1119520"/>
                <a:gd name="connsiteX4" fmla="*/ 588921 w 1117102"/>
                <a:gd name="connsiteY4" fmla="*/ 372448 h 1119520"/>
                <a:gd name="connsiteX5" fmla="*/ 938531 w 1117102"/>
                <a:gd name="connsiteY5" fmla="*/ 341435 h 1119520"/>
                <a:gd name="connsiteX6" fmla="*/ 1025933 w 1117102"/>
                <a:gd name="connsiteY6" fmla="*/ 516239 h 1119520"/>
                <a:gd name="connsiteX7" fmla="*/ 1034391 w 1117102"/>
                <a:gd name="connsiteY7" fmla="*/ 702321 h 1119520"/>
                <a:gd name="connsiteX8" fmla="*/ 1014655 w 1117102"/>
                <a:gd name="connsiteY8" fmla="*/ 913779 h 1119520"/>
                <a:gd name="connsiteX9" fmla="*/ 1006197 w 1117102"/>
                <a:gd name="connsiteY9" fmla="*/ 1054750 h 1119520"/>
                <a:gd name="connsiteX10" fmla="*/ 259048 w 1117102"/>
                <a:gd name="connsiteY10" fmla="*/ 1066027 h 1119520"/>
                <a:gd name="connsiteX11" fmla="*/ 23491 w 1117102"/>
                <a:gd name="connsiteY11" fmla="*/ 992277 h 1119520"/>
                <a:gd name="connsiteX12" fmla="*/ 0 w 1117102"/>
                <a:gd name="connsiteY12" fmla="*/ 957928 h 1119520"/>
                <a:gd name="connsiteX13" fmla="*/ 10098 w 1117102"/>
                <a:gd name="connsiteY13" fmla="*/ 495849 h 1119520"/>
                <a:gd name="connsiteX14" fmla="*/ 16214 w 1117102"/>
                <a:gd name="connsiteY14" fmla="*/ 494102 h 1119520"/>
                <a:gd name="connsiteX15" fmla="*/ 16580 w 1117102"/>
                <a:gd name="connsiteY15" fmla="*/ 495501 h 1119520"/>
                <a:gd name="connsiteX16" fmla="*/ 16580 w 1117102"/>
                <a:gd name="connsiteY16" fmla="*/ 519208 h 1119520"/>
                <a:gd name="connsiteX17" fmla="*/ 53230 w 1117102"/>
                <a:gd name="connsiteY17" fmla="*/ 504961 h 1119520"/>
                <a:gd name="connsiteX18" fmla="*/ 163187 w 1117102"/>
                <a:gd name="connsiteY18" fmla="*/ 352712 h 1119520"/>
                <a:gd name="connsiteX19" fmla="*/ 280970 w 1117102"/>
                <a:gd name="connsiteY19" fmla="*/ 263948 h 1119520"/>
                <a:gd name="connsiteX0" fmla="*/ 280970 w 1117102"/>
                <a:gd name="connsiteY0" fmla="*/ 263948 h 1119520"/>
                <a:gd name="connsiteX1" fmla="*/ 706388 w 1117102"/>
                <a:gd name="connsiteY1" fmla="*/ 20162 h 1119520"/>
                <a:gd name="connsiteX2" fmla="*/ 775867 w 1117102"/>
                <a:gd name="connsiteY2" fmla="*/ 4813 h 1119520"/>
                <a:gd name="connsiteX3" fmla="*/ 806820 w 1117102"/>
                <a:gd name="connsiteY3" fmla="*/ 75346 h 1119520"/>
                <a:gd name="connsiteX4" fmla="*/ 588921 w 1117102"/>
                <a:gd name="connsiteY4" fmla="*/ 372448 h 1119520"/>
                <a:gd name="connsiteX5" fmla="*/ 938531 w 1117102"/>
                <a:gd name="connsiteY5" fmla="*/ 341435 h 1119520"/>
                <a:gd name="connsiteX6" fmla="*/ 1025933 w 1117102"/>
                <a:gd name="connsiteY6" fmla="*/ 516239 h 1119520"/>
                <a:gd name="connsiteX7" fmla="*/ 1034391 w 1117102"/>
                <a:gd name="connsiteY7" fmla="*/ 702321 h 1119520"/>
                <a:gd name="connsiteX8" fmla="*/ 1014655 w 1117102"/>
                <a:gd name="connsiteY8" fmla="*/ 913779 h 1119520"/>
                <a:gd name="connsiteX9" fmla="*/ 1006197 w 1117102"/>
                <a:gd name="connsiteY9" fmla="*/ 1054750 h 1119520"/>
                <a:gd name="connsiteX10" fmla="*/ 259048 w 1117102"/>
                <a:gd name="connsiteY10" fmla="*/ 1066027 h 1119520"/>
                <a:gd name="connsiteX11" fmla="*/ 23491 w 1117102"/>
                <a:gd name="connsiteY11" fmla="*/ 992277 h 1119520"/>
                <a:gd name="connsiteX12" fmla="*/ 0 w 1117102"/>
                <a:gd name="connsiteY12" fmla="*/ 957928 h 1119520"/>
                <a:gd name="connsiteX13" fmla="*/ 10098 w 1117102"/>
                <a:gd name="connsiteY13" fmla="*/ 495849 h 1119520"/>
                <a:gd name="connsiteX14" fmla="*/ 16214 w 1117102"/>
                <a:gd name="connsiteY14" fmla="*/ 494102 h 1119520"/>
                <a:gd name="connsiteX15" fmla="*/ 16580 w 1117102"/>
                <a:gd name="connsiteY15" fmla="*/ 495501 h 1119520"/>
                <a:gd name="connsiteX16" fmla="*/ 16580 w 1117102"/>
                <a:gd name="connsiteY16" fmla="*/ 519208 h 1119520"/>
                <a:gd name="connsiteX17" fmla="*/ 53230 w 1117102"/>
                <a:gd name="connsiteY17" fmla="*/ 504961 h 1119520"/>
                <a:gd name="connsiteX18" fmla="*/ 163187 w 1117102"/>
                <a:gd name="connsiteY18" fmla="*/ 352712 h 1119520"/>
                <a:gd name="connsiteX19" fmla="*/ 280970 w 1117102"/>
                <a:gd name="connsiteY19" fmla="*/ 263948 h 1119520"/>
                <a:gd name="connsiteX0" fmla="*/ 280970 w 1117102"/>
                <a:gd name="connsiteY0" fmla="*/ 263948 h 1119520"/>
                <a:gd name="connsiteX1" fmla="*/ 706388 w 1117102"/>
                <a:gd name="connsiteY1" fmla="*/ 20162 h 1119520"/>
                <a:gd name="connsiteX2" fmla="*/ 775867 w 1117102"/>
                <a:gd name="connsiteY2" fmla="*/ 4813 h 1119520"/>
                <a:gd name="connsiteX3" fmla="*/ 806820 w 1117102"/>
                <a:gd name="connsiteY3" fmla="*/ 75346 h 1119520"/>
                <a:gd name="connsiteX4" fmla="*/ 588921 w 1117102"/>
                <a:gd name="connsiteY4" fmla="*/ 372448 h 1119520"/>
                <a:gd name="connsiteX5" fmla="*/ 938531 w 1117102"/>
                <a:gd name="connsiteY5" fmla="*/ 341435 h 1119520"/>
                <a:gd name="connsiteX6" fmla="*/ 1025933 w 1117102"/>
                <a:gd name="connsiteY6" fmla="*/ 516239 h 1119520"/>
                <a:gd name="connsiteX7" fmla="*/ 1034391 w 1117102"/>
                <a:gd name="connsiteY7" fmla="*/ 702321 h 1119520"/>
                <a:gd name="connsiteX8" fmla="*/ 1014655 w 1117102"/>
                <a:gd name="connsiteY8" fmla="*/ 913779 h 1119520"/>
                <a:gd name="connsiteX9" fmla="*/ 1006197 w 1117102"/>
                <a:gd name="connsiteY9" fmla="*/ 1054750 h 1119520"/>
                <a:gd name="connsiteX10" fmla="*/ 259048 w 1117102"/>
                <a:gd name="connsiteY10" fmla="*/ 1066027 h 1119520"/>
                <a:gd name="connsiteX11" fmla="*/ 23491 w 1117102"/>
                <a:gd name="connsiteY11" fmla="*/ 992277 h 1119520"/>
                <a:gd name="connsiteX12" fmla="*/ 0 w 1117102"/>
                <a:gd name="connsiteY12" fmla="*/ 957928 h 1119520"/>
                <a:gd name="connsiteX13" fmla="*/ 10098 w 1117102"/>
                <a:gd name="connsiteY13" fmla="*/ 495849 h 1119520"/>
                <a:gd name="connsiteX14" fmla="*/ 16214 w 1117102"/>
                <a:gd name="connsiteY14" fmla="*/ 494102 h 1119520"/>
                <a:gd name="connsiteX15" fmla="*/ 16580 w 1117102"/>
                <a:gd name="connsiteY15" fmla="*/ 519208 h 1119520"/>
                <a:gd name="connsiteX16" fmla="*/ 53230 w 1117102"/>
                <a:gd name="connsiteY16" fmla="*/ 504961 h 1119520"/>
                <a:gd name="connsiteX17" fmla="*/ 163187 w 1117102"/>
                <a:gd name="connsiteY17" fmla="*/ 352712 h 1119520"/>
                <a:gd name="connsiteX18" fmla="*/ 280970 w 1117102"/>
                <a:gd name="connsiteY18" fmla="*/ 263948 h 1119520"/>
                <a:gd name="connsiteX0" fmla="*/ 280970 w 1117102"/>
                <a:gd name="connsiteY0" fmla="*/ 263948 h 1119520"/>
                <a:gd name="connsiteX1" fmla="*/ 706388 w 1117102"/>
                <a:gd name="connsiteY1" fmla="*/ 20162 h 1119520"/>
                <a:gd name="connsiteX2" fmla="*/ 775867 w 1117102"/>
                <a:gd name="connsiteY2" fmla="*/ 4813 h 1119520"/>
                <a:gd name="connsiteX3" fmla="*/ 806820 w 1117102"/>
                <a:gd name="connsiteY3" fmla="*/ 75346 h 1119520"/>
                <a:gd name="connsiteX4" fmla="*/ 588921 w 1117102"/>
                <a:gd name="connsiteY4" fmla="*/ 372448 h 1119520"/>
                <a:gd name="connsiteX5" fmla="*/ 938531 w 1117102"/>
                <a:gd name="connsiteY5" fmla="*/ 341435 h 1119520"/>
                <a:gd name="connsiteX6" fmla="*/ 1025933 w 1117102"/>
                <a:gd name="connsiteY6" fmla="*/ 516239 h 1119520"/>
                <a:gd name="connsiteX7" fmla="*/ 1034391 w 1117102"/>
                <a:gd name="connsiteY7" fmla="*/ 702321 h 1119520"/>
                <a:gd name="connsiteX8" fmla="*/ 1014655 w 1117102"/>
                <a:gd name="connsiteY8" fmla="*/ 913779 h 1119520"/>
                <a:gd name="connsiteX9" fmla="*/ 1006197 w 1117102"/>
                <a:gd name="connsiteY9" fmla="*/ 1054750 h 1119520"/>
                <a:gd name="connsiteX10" fmla="*/ 259048 w 1117102"/>
                <a:gd name="connsiteY10" fmla="*/ 1066027 h 1119520"/>
                <a:gd name="connsiteX11" fmla="*/ 23491 w 1117102"/>
                <a:gd name="connsiteY11" fmla="*/ 992277 h 1119520"/>
                <a:gd name="connsiteX12" fmla="*/ 0 w 1117102"/>
                <a:gd name="connsiteY12" fmla="*/ 957928 h 1119520"/>
                <a:gd name="connsiteX13" fmla="*/ 10098 w 1117102"/>
                <a:gd name="connsiteY13" fmla="*/ 495849 h 1119520"/>
                <a:gd name="connsiteX14" fmla="*/ 16580 w 1117102"/>
                <a:gd name="connsiteY14" fmla="*/ 519208 h 1119520"/>
                <a:gd name="connsiteX15" fmla="*/ 53230 w 1117102"/>
                <a:gd name="connsiteY15" fmla="*/ 504961 h 1119520"/>
                <a:gd name="connsiteX16" fmla="*/ 163187 w 1117102"/>
                <a:gd name="connsiteY16" fmla="*/ 352712 h 1119520"/>
                <a:gd name="connsiteX17" fmla="*/ 280970 w 1117102"/>
                <a:gd name="connsiteY17" fmla="*/ 263948 h 1119520"/>
                <a:gd name="connsiteX0" fmla="*/ 280970 w 1117102"/>
                <a:gd name="connsiteY0" fmla="*/ 263948 h 1119520"/>
                <a:gd name="connsiteX1" fmla="*/ 706388 w 1117102"/>
                <a:gd name="connsiteY1" fmla="*/ 20162 h 1119520"/>
                <a:gd name="connsiteX2" fmla="*/ 775867 w 1117102"/>
                <a:gd name="connsiteY2" fmla="*/ 4813 h 1119520"/>
                <a:gd name="connsiteX3" fmla="*/ 806820 w 1117102"/>
                <a:gd name="connsiteY3" fmla="*/ 75346 h 1119520"/>
                <a:gd name="connsiteX4" fmla="*/ 588921 w 1117102"/>
                <a:gd name="connsiteY4" fmla="*/ 372448 h 1119520"/>
                <a:gd name="connsiteX5" fmla="*/ 938531 w 1117102"/>
                <a:gd name="connsiteY5" fmla="*/ 341435 h 1119520"/>
                <a:gd name="connsiteX6" fmla="*/ 1025933 w 1117102"/>
                <a:gd name="connsiteY6" fmla="*/ 516239 h 1119520"/>
                <a:gd name="connsiteX7" fmla="*/ 1034391 w 1117102"/>
                <a:gd name="connsiteY7" fmla="*/ 702321 h 1119520"/>
                <a:gd name="connsiteX8" fmla="*/ 1014655 w 1117102"/>
                <a:gd name="connsiteY8" fmla="*/ 913779 h 1119520"/>
                <a:gd name="connsiteX9" fmla="*/ 1006197 w 1117102"/>
                <a:gd name="connsiteY9" fmla="*/ 1054750 h 1119520"/>
                <a:gd name="connsiteX10" fmla="*/ 259048 w 1117102"/>
                <a:gd name="connsiteY10" fmla="*/ 1066027 h 1119520"/>
                <a:gd name="connsiteX11" fmla="*/ 23491 w 1117102"/>
                <a:gd name="connsiteY11" fmla="*/ 992277 h 1119520"/>
                <a:gd name="connsiteX12" fmla="*/ 0 w 1117102"/>
                <a:gd name="connsiteY12" fmla="*/ 957928 h 1119520"/>
                <a:gd name="connsiteX13" fmla="*/ 16580 w 1117102"/>
                <a:gd name="connsiteY13" fmla="*/ 519208 h 1119520"/>
                <a:gd name="connsiteX14" fmla="*/ 53230 w 1117102"/>
                <a:gd name="connsiteY14" fmla="*/ 504961 h 1119520"/>
                <a:gd name="connsiteX15" fmla="*/ 163187 w 1117102"/>
                <a:gd name="connsiteY15" fmla="*/ 352712 h 1119520"/>
                <a:gd name="connsiteX16" fmla="*/ 280970 w 1117102"/>
                <a:gd name="connsiteY16" fmla="*/ 263948 h 1119520"/>
                <a:gd name="connsiteX0" fmla="*/ 280970 w 1117102"/>
                <a:gd name="connsiteY0" fmla="*/ 263948 h 1119520"/>
                <a:gd name="connsiteX1" fmla="*/ 706388 w 1117102"/>
                <a:gd name="connsiteY1" fmla="*/ 20162 h 1119520"/>
                <a:gd name="connsiteX2" fmla="*/ 775867 w 1117102"/>
                <a:gd name="connsiteY2" fmla="*/ 4813 h 1119520"/>
                <a:gd name="connsiteX3" fmla="*/ 806820 w 1117102"/>
                <a:gd name="connsiteY3" fmla="*/ 75346 h 1119520"/>
                <a:gd name="connsiteX4" fmla="*/ 588921 w 1117102"/>
                <a:gd name="connsiteY4" fmla="*/ 372448 h 1119520"/>
                <a:gd name="connsiteX5" fmla="*/ 938531 w 1117102"/>
                <a:gd name="connsiteY5" fmla="*/ 341435 h 1119520"/>
                <a:gd name="connsiteX6" fmla="*/ 1025933 w 1117102"/>
                <a:gd name="connsiteY6" fmla="*/ 516239 h 1119520"/>
                <a:gd name="connsiteX7" fmla="*/ 1034391 w 1117102"/>
                <a:gd name="connsiteY7" fmla="*/ 702321 h 1119520"/>
                <a:gd name="connsiteX8" fmla="*/ 1014655 w 1117102"/>
                <a:gd name="connsiteY8" fmla="*/ 913779 h 1119520"/>
                <a:gd name="connsiteX9" fmla="*/ 1006197 w 1117102"/>
                <a:gd name="connsiteY9" fmla="*/ 1054750 h 1119520"/>
                <a:gd name="connsiteX10" fmla="*/ 259048 w 1117102"/>
                <a:gd name="connsiteY10" fmla="*/ 1066027 h 1119520"/>
                <a:gd name="connsiteX11" fmla="*/ 23491 w 1117102"/>
                <a:gd name="connsiteY11" fmla="*/ 992277 h 1119520"/>
                <a:gd name="connsiteX12" fmla="*/ 0 w 1117102"/>
                <a:gd name="connsiteY12" fmla="*/ 957928 h 1119520"/>
                <a:gd name="connsiteX13" fmla="*/ 16580 w 1117102"/>
                <a:gd name="connsiteY13" fmla="*/ 519208 h 1119520"/>
                <a:gd name="connsiteX14" fmla="*/ 53230 w 1117102"/>
                <a:gd name="connsiteY14" fmla="*/ 504961 h 1119520"/>
                <a:gd name="connsiteX15" fmla="*/ 163187 w 1117102"/>
                <a:gd name="connsiteY15" fmla="*/ 352712 h 1119520"/>
                <a:gd name="connsiteX16" fmla="*/ 280970 w 1117102"/>
                <a:gd name="connsiteY16" fmla="*/ 263948 h 1119520"/>
                <a:gd name="connsiteX0" fmla="*/ 280970 w 1117102"/>
                <a:gd name="connsiteY0" fmla="*/ 263948 h 1119520"/>
                <a:gd name="connsiteX1" fmla="*/ 706388 w 1117102"/>
                <a:gd name="connsiteY1" fmla="*/ 20162 h 1119520"/>
                <a:gd name="connsiteX2" fmla="*/ 775867 w 1117102"/>
                <a:gd name="connsiteY2" fmla="*/ 4813 h 1119520"/>
                <a:gd name="connsiteX3" fmla="*/ 806820 w 1117102"/>
                <a:gd name="connsiteY3" fmla="*/ 75346 h 1119520"/>
                <a:gd name="connsiteX4" fmla="*/ 588921 w 1117102"/>
                <a:gd name="connsiteY4" fmla="*/ 372448 h 1119520"/>
                <a:gd name="connsiteX5" fmla="*/ 938531 w 1117102"/>
                <a:gd name="connsiteY5" fmla="*/ 341435 h 1119520"/>
                <a:gd name="connsiteX6" fmla="*/ 1025933 w 1117102"/>
                <a:gd name="connsiteY6" fmla="*/ 516239 h 1119520"/>
                <a:gd name="connsiteX7" fmla="*/ 1034391 w 1117102"/>
                <a:gd name="connsiteY7" fmla="*/ 702321 h 1119520"/>
                <a:gd name="connsiteX8" fmla="*/ 1014655 w 1117102"/>
                <a:gd name="connsiteY8" fmla="*/ 913779 h 1119520"/>
                <a:gd name="connsiteX9" fmla="*/ 1006197 w 1117102"/>
                <a:gd name="connsiteY9" fmla="*/ 1054750 h 1119520"/>
                <a:gd name="connsiteX10" fmla="*/ 259048 w 1117102"/>
                <a:gd name="connsiteY10" fmla="*/ 1066027 h 1119520"/>
                <a:gd name="connsiteX11" fmla="*/ 23491 w 1117102"/>
                <a:gd name="connsiteY11" fmla="*/ 992277 h 1119520"/>
                <a:gd name="connsiteX12" fmla="*/ 0 w 1117102"/>
                <a:gd name="connsiteY12" fmla="*/ 957928 h 1119520"/>
                <a:gd name="connsiteX13" fmla="*/ 16580 w 1117102"/>
                <a:gd name="connsiteY13" fmla="*/ 519208 h 1119520"/>
                <a:gd name="connsiteX14" fmla="*/ 53230 w 1117102"/>
                <a:gd name="connsiteY14" fmla="*/ 504961 h 1119520"/>
                <a:gd name="connsiteX15" fmla="*/ 163187 w 1117102"/>
                <a:gd name="connsiteY15" fmla="*/ 352712 h 1119520"/>
                <a:gd name="connsiteX16" fmla="*/ 280970 w 1117102"/>
                <a:gd name="connsiteY16" fmla="*/ 263948 h 1119520"/>
                <a:gd name="connsiteX0" fmla="*/ 264390 w 1100522"/>
                <a:gd name="connsiteY0" fmla="*/ 263948 h 1119520"/>
                <a:gd name="connsiteX1" fmla="*/ 689808 w 1100522"/>
                <a:gd name="connsiteY1" fmla="*/ 20162 h 1119520"/>
                <a:gd name="connsiteX2" fmla="*/ 759287 w 1100522"/>
                <a:gd name="connsiteY2" fmla="*/ 4813 h 1119520"/>
                <a:gd name="connsiteX3" fmla="*/ 790240 w 1100522"/>
                <a:gd name="connsiteY3" fmla="*/ 75346 h 1119520"/>
                <a:gd name="connsiteX4" fmla="*/ 572341 w 1100522"/>
                <a:gd name="connsiteY4" fmla="*/ 372448 h 1119520"/>
                <a:gd name="connsiteX5" fmla="*/ 921951 w 1100522"/>
                <a:gd name="connsiteY5" fmla="*/ 341435 h 1119520"/>
                <a:gd name="connsiteX6" fmla="*/ 1009353 w 1100522"/>
                <a:gd name="connsiteY6" fmla="*/ 516239 h 1119520"/>
                <a:gd name="connsiteX7" fmla="*/ 1017811 w 1100522"/>
                <a:gd name="connsiteY7" fmla="*/ 702321 h 1119520"/>
                <a:gd name="connsiteX8" fmla="*/ 998075 w 1100522"/>
                <a:gd name="connsiteY8" fmla="*/ 913779 h 1119520"/>
                <a:gd name="connsiteX9" fmla="*/ 989617 w 1100522"/>
                <a:gd name="connsiteY9" fmla="*/ 1054750 h 1119520"/>
                <a:gd name="connsiteX10" fmla="*/ 242468 w 1100522"/>
                <a:gd name="connsiteY10" fmla="*/ 1066027 h 1119520"/>
                <a:gd name="connsiteX11" fmla="*/ 6911 w 1100522"/>
                <a:gd name="connsiteY11" fmla="*/ 992277 h 1119520"/>
                <a:gd name="connsiteX12" fmla="*/ 0 w 1100522"/>
                <a:gd name="connsiteY12" fmla="*/ 519208 h 1119520"/>
                <a:gd name="connsiteX13" fmla="*/ 36650 w 1100522"/>
                <a:gd name="connsiteY13" fmla="*/ 504961 h 1119520"/>
                <a:gd name="connsiteX14" fmla="*/ 146607 w 1100522"/>
                <a:gd name="connsiteY14" fmla="*/ 352712 h 1119520"/>
                <a:gd name="connsiteX15" fmla="*/ 264390 w 1100522"/>
                <a:gd name="connsiteY15" fmla="*/ 263948 h 111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0522" h="1119520">
                  <a:moveTo>
                    <a:pt x="264390" y="263948"/>
                  </a:moveTo>
                  <a:cubicBezTo>
                    <a:pt x="381257" y="190131"/>
                    <a:pt x="502300" y="148084"/>
                    <a:pt x="689808" y="20162"/>
                  </a:cubicBezTo>
                  <a:cubicBezTo>
                    <a:pt x="726679" y="1841"/>
                    <a:pt x="735351" y="-5755"/>
                    <a:pt x="759287" y="4813"/>
                  </a:cubicBezTo>
                  <a:cubicBezTo>
                    <a:pt x="781648" y="17423"/>
                    <a:pt x="787052" y="43633"/>
                    <a:pt x="790240" y="75346"/>
                  </a:cubicBezTo>
                  <a:cubicBezTo>
                    <a:pt x="775103" y="234834"/>
                    <a:pt x="383440" y="362110"/>
                    <a:pt x="572341" y="372448"/>
                  </a:cubicBezTo>
                  <a:cubicBezTo>
                    <a:pt x="705794" y="359291"/>
                    <a:pt x="777220" y="346134"/>
                    <a:pt x="921951" y="341435"/>
                  </a:cubicBezTo>
                  <a:cubicBezTo>
                    <a:pt x="1053524" y="343314"/>
                    <a:pt x="1075140" y="426957"/>
                    <a:pt x="1009353" y="516239"/>
                  </a:cubicBezTo>
                  <a:cubicBezTo>
                    <a:pt x="1092056" y="520938"/>
                    <a:pt x="1160663" y="649692"/>
                    <a:pt x="1017811" y="702321"/>
                  </a:cubicBezTo>
                  <a:cubicBezTo>
                    <a:pt x="1154083" y="786904"/>
                    <a:pt x="1076080" y="894043"/>
                    <a:pt x="998075" y="913779"/>
                  </a:cubicBezTo>
                  <a:cubicBezTo>
                    <a:pt x="1063862" y="972986"/>
                    <a:pt x="1056344" y="1018097"/>
                    <a:pt x="989617" y="1054750"/>
                  </a:cubicBezTo>
                  <a:cubicBezTo>
                    <a:pt x="841597" y="1115838"/>
                    <a:pt x="459094" y="1158129"/>
                    <a:pt x="242468" y="1066027"/>
                  </a:cubicBezTo>
                  <a:cubicBezTo>
                    <a:pt x="142822" y="1031908"/>
                    <a:pt x="78047" y="996188"/>
                    <a:pt x="6911" y="992277"/>
                  </a:cubicBezTo>
                  <a:lnTo>
                    <a:pt x="0" y="519208"/>
                  </a:lnTo>
                  <a:cubicBezTo>
                    <a:pt x="9193" y="517763"/>
                    <a:pt x="20149" y="513929"/>
                    <a:pt x="36650" y="504961"/>
                  </a:cubicBezTo>
                  <a:cubicBezTo>
                    <a:pt x="57325" y="453272"/>
                    <a:pt x="83170" y="410510"/>
                    <a:pt x="146607" y="352712"/>
                  </a:cubicBezTo>
                  <a:cubicBezTo>
                    <a:pt x="186942" y="316689"/>
                    <a:pt x="225434" y="288554"/>
                    <a:pt x="264390" y="263948"/>
                  </a:cubicBezTo>
                  <a:close/>
                </a:path>
              </a:pathLst>
            </a:custGeom>
            <a:solidFill>
              <a:srgbClr val="F4BD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dirty="0">
                <a:solidFill>
                  <a:prstClr val="white"/>
                </a:solidFill>
                <a:latin typeface="Arial"/>
                <a:ea typeface="Arial Unicode MS"/>
              </a:endParaRPr>
            </a:p>
          </p:txBody>
        </p:sp>
        <p:sp>
          <p:nvSpPr>
            <p:cNvPr id="42" name="Rectangle 41">
              <a:extLst>
                <a:ext uri="{FF2B5EF4-FFF2-40B4-BE49-F238E27FC236}">
                  <a16:creationId xmlns:a16="http://schemas.microsoft.com/office/drawing/2014/main" id="{238B1CB9-9468-4249-9D6B-65762301180B}"/>
                </a:ext>
              </a:extLst>
            </p:cNvPr>
            <p:cNvSpPr/>
            <p:nvPr/>
          </p:nvSpPr>
          <p:spPr>
            <a:xfrm rot="2088680">
              <a:off x="500187" y="1191785"/>
              <a:ext cx="251778" cy="561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dirty="0">
                <a:solidFill>
                  <a:prstClr val="white"/>
                </a:solidFill>
                <a:latin typeface="Arial"/>
                <a:ea typeface="Arial Unicode MS"/>
              </a:endParaRPr>
            </a:p>
          </p:txBody>
        </p:sp>
        <p:sp>
          <p:nvSpPr>
            <p:cNvPr id="43" name="Rectangle 56">
              <a:extLst>
                <a:ext uri="{FF2B5EF4-FFF2-40B4-BE49-F238E27FC236}">
                  <a16:creationId xmlns:a16="http://schemas.microsoft.com/office/drawing/2014/main" id="{B6405D03-AEE2-43FD-873C-88A96F336055}"/>
                </a:ext>
              </a:extLst>
            </p:cNvPr>
            <p:cNvSpPr/>
            <p:nvPr/>
          </p:nvSpPr>
          <p:spPr>
            <a:xfrm rot="2088680">
              <a:off x="-301346" y="798533"/>
              <a:ext cx="895191" cy="730615"/>
            </a:xfrm>
            <a:custGeom>
              <a:avLst/>
              <a:gdLst/>
              <a:ahLst/>
              <a:cxnLst/>
              <a:rect l="l" t="t" r="r" b="b"/>
              <a:pathLst>
                <a:path w="895191" h="730615">
                  <a:moveTo>
                    <a:pt x="0" y="0"/>
                  </a:moveTo>
                  <a:lnTo>
                    <a:pt x="895191" y="0"/>
                  </a:lnTo>
                  <a:lnTo>
                    <a:pt x="895191" y="730615"/>
                  </a:lnTo>
                  <a:lnTo>
                    <a:pt x="508005" y="73061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dirty="0">
                <a:solidFill>
                  <a:prstClr val="white"/>
                </a:solidFill>
                <a:latin typeface="Arial"/>
                <a:ea typeface="Arial Unicode MS"/>
              </a:endParaRPr>
            </a:p>
          </p:txBody>
        </p:sp>
        <p:sp>
          <p:nvSpPr>
            <p:cNvPr id="44" name="Oval 43">
              <a:extLst>
                <a:ext uri="{FF2B5EF4-FFF2-40B4-BE49-F238E27FC236}">
                  <a16:creationId xmlns:a16="http://schemas.microsoft.com/office/drawing/2014/main" id="{99055FF1-9196-4E9E-B6DF-B0AB1D27D333}"/>
                </a:ext>
              </a:extLst>
            </p:cNvPr>
            <p:cNvSpPr/>
            <p:nvPr/>
          </p:nvSpPr>
          <p:spPr>
            <a:xfrm>
              <a:off x="490431" y="1573495"/>
              <a:ext cx="94897" cy="9489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dirty="0">
                <a:solidFill>
                  <a:prstClr val="white"/>
                </a:solidFill>
                <a:latin typeface="Arial"/>
                <a:ea typeface="Arial Unicode MS"/>
              </a:endParaRPr>
            </a:p>
          </p:txBody>
        </p:sp>
      </p:grpSp>
      <p:pic>
        <p:nvPicPr>
          <p:cNvPr id="2" name="Picture 1">
            <a:extLst>
              <a:ext uri="{FF2B5EF4-FFF2-40B4-BE49-F238E27FC236}">
                <a16:creationId xmlns:a16="http://schemas.microsoft.com/office/drawing/2014/main" id="{23D51863-4A4D-D806-BAFA-B601E29F1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9680" y="1076537"/>
            <a:ext cx="6464473" cy="5219851"/>
          </a:xfrm>
          <a:prstGeom prst="rect">
            <a:avLst/>
          </a:prstGeom>
        </p:spPr>
      </p:pic>
    </p:spTree>
    <p:extLst>
      <p:ext uri="{BB962C8B-B14F-4D97-AF65-F5344CB8AC3E}">
        <p14:creationId xmlns:p14="http://schemas.microsoft.com/office/powerpoint/2010/main" val="50310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5"/>
          <p:cNvSpPr>
            <a:spLocks noGrp="1"/>
          </p:cNvSpPr>
          <p:nvPr>
            <p:ph type="title"/>
          </p:nvPr>
        </p:nvSpPr>
        <p:spPr>
          <a:xfrm>
            <a:off x="1382713" y="601665"/>
            <a:ext cx="10515600" cy="835025"/>
          </a:xfrm>
        </p:spPr>
        <p:txBody>
          <a:bodyPr vert="horz" wrap="square" lIns="91440" tIns="45720" rIns="91440" bIns="45720" rtlCol="0" anchor="ctr" anchorCtr="0">
            <a:normAutofit/>
          </a:bodyPr>
          <a:lstStyle/>
          <a:p>
            <a:pPr>
              <a:buNone/>
            </a:pPr>
            <a:r>
              <a:rPr lang="en-US" dirty="0">
                <a:solidFill>
                  <a:schemeClr val="accent6">
                    <a:lumMod val="50000"/>
                  </a:schemeClr>
                </a:solidFill>
                <a:latin typeface="Calibri" panose="020F0502020204030204" charset="0"/>
                <a:cs typeface="Calibri" panose="020F0502020204030204" charset="0"/>
              </a:rPr>
              <a:t>Sengketa Informasi Publik</a:t>
            </a:r>
          </a:p>
        </p:txBody>
      </p:sp>
      <p:sp>
        <p:nvSpPr>
          <p:cNvPr id="14" name="TextBox 13"/>
          <p:cNvSpPr txBox="1"/>
          <p:nvPr/>
        </p:nvSpPr>
        <p:spPr>
          <a:xfrm>
            <a:off x="752475" y="1767206"/>
            <a:ext cx="5683632" cy="3359061"/>
          </a:xfrm>
          <a:prstGeom prst="rect">
            <a:avLst/>
          </a:prstGeom>
          <a:noFill/>
          <a:ln w="9525">
            <a:noFill/>
          </a:ln>
        </p:spPr>
        <p:txBody>
          <a:bodyPr wrap="square">
            <a:spAutoFit/>
          </a:bodyPr>
          <a:lstStyle/>
          <a:p>
            <a:pPr eaLnBrk="1" hangingPunct="1">
              <a:lnSpc>
                <a:spcPct val="150000"/>
              </a:lnSpc>
              <a:buNone/>
            </a:pPr>
            <a:r>
              <a:rPr sz="2400" dirty="0">
                <a:latin typeface="Calibri" panose="020F0502020204030204" charset="0"/>
                <a:cs typeface="Calibri" panose="020F0502020204030204" charset="0"/>
              </a:rPr>
              <a:t>Pada laporan tahunan Komisi Informasi Jawa Tengah selama </a:t>
            </a:r>
            <a:r>
              <a:rPr sz="2400" dirty="0" err="1">
                <a:latin typeface="Calibri" panose="020F0502020204030204" charset="0"/>
                <a:cs typeface="Calibri" panose="020F0502020204030204" charset="0"/>
              </a:rPr>
              <a:t>tahun</a:t>
            </a:r>
            <a:r>
              <a:rPr sz="2400" dirty="0">
                <a:latin typeface="Calibri" panose="020F0502020204030204" charset="0"/>
                <a:cs typeface="Calibri" panose="020F0502020204030204" charset="0"/>
              </a:rPr>
              <a:t> 2022 mendapat aduan sengketa informasi publik </a:t>
            </a:r>
            <a:r>
              <a:rPr sz="2400" dirty="0" err="1">
                <a:latin typeface="Calibri" panose="020F0502020204030204" charset="0"/>
                <a:cs typeface="Calibri" panose="020F0502020204030204" charset="0"/>
              </a:rPr>
              <a:t>sebanyak</a:t>
            </a:r>
            <a:r>
              <a:rPr sz="2400" b="1" dirty="0">
                <a:solidFill>
                  <a:schemeClr val="accent1">
                    <a:lumMod val="50000"/>
                  </a:schemeClr>
                </a:solidFill>
                <a:latin typeface="Calibri" panose="020F0502020204030204" charset="0"/>
                <a:cs typeface="Calibri" panose="020F0502020204030204" charset="0"/>
              </a:rPr>
              <a:t> 149.</a:t>
            </a:r>
            <a:r>
              <a:rPr sz="2400" dirty="0">
                <a:latin typeface="Calibri" panose="020F0502020204030204" charset="0"/>
                <a:cs typeface="Calibri" panose="020F0502020204030204" charset="0"/>
              </a:rPr>
              <a:t> Badan publik sebagai termohon dalam </a:t>
            </a:r>
            <a:r>
              <a:rPr sz="2400" dirty="0" err="1">
                <a:latin typeface="Calibri" panose="020F0502020204030204" charset="0"/>
                <a:cs typeface="Calibri" panose="020F0502020204030204" charset="0"/>
              </a:rPr>
              <a:t>sengketa</a:t>
            </a:r>
            <a:r>
              <a:rPr sz="2400" dirty="0">
                <a:latin typeface="Calibri" panose="020F0502020204030204" charset="0"/>
                <a:cs typeface="Calibri" panose="020F0502020204030204" charset="0"/>
              </a:rPr>
              <a:t> </a:t>
            </a:r>
            <a:r>
              <a:rPr sz="2400" dirty="0" err="1">
                <a:latin typeface="Calibri" panose="020F0502020204030204" charset="0"/>
                <a:cs typeface="Calibri" panose="020F0502020204030204" charset="0"/>
              </a:rPr>
              <a:t>terbanyak</a:t>
            </a:r>
            <a:r>
              <a:rPr sz="2400" dirty="0">
                <a:latin typeface="Calibri" panose="020F0502020204030204" charset="0"/>
                <a:cs typeface="Calibri" panose="020F0502020204030204" charset="0"/>
              </a:rPr>
              <a:t> </a:t>
            </a:r>
            <a:r>
              <a:rPr sz="2400" dirty="0" err="1">
                <a:latin typeface="Calibri" panose="020F0502020204030204" charset="0"/>
                <a:cs typeface="Calibri" panose="020F0502020204030204" charset="0"/>
              </a:rPr>
              <a:t>adalah</a:t>
            </a:r>
            <a:r>
              <a:rPr sz="2400" dirty="0">
                <a:latin typeface="Calibri" panose="020F0502020204030204" charset="0"/>
                <a:cs typeface="Calibri" panose="020F0502020204030204" charset="0"/>
              </a:rPr>
              <a:t> PPID </a:t>
            </a:r>
            <a:r>
              <a:rPr sz="2400" dirty="0" err="1">
                <a:latin typeface="Calibri" panose="020F0502020204030204" charset="0"/>
                <a:cs typeface="Calibri" panose="020F0502020204030204" charset="0"/>
              </a:rPr>
              <a:t>Pemerintah</a:t>
            </a:r>
            <a:r>
              <a:rPr sz="2400" dirty="0">
                <a:latin typeface="Calibri" panose="020F0502020204030204" charset="0"/>
                <a:cs typeface="Calibri" panose="020F0502020204030204" charset="0"/>
              </a:rPr>
              <a:t> </a:t>
            </a:r>
            <a:r>
              <a:rPr sz="2400" dirty="0" err="1">
                <a:latin typeface="Calibri" panose="020F0502020204030204" charset="0"/>
                <a:cs typeface="Calibri" panose="020F0502020204030204" charset="0"/>
              </a:rPr>
              <a:t>Desa</a:t>
            </a:r>
            <a:r>
              <a:rPr sz="2400" dirty="0">
                <a:latin typeface="Calibri" panose="020F0502020204030204" charset="0"/>
                <a:cs typeface="Calibri" panose="020F0502020204030204" charset="0"/>
              </a:rPr>
              <a:t> </a:t>
            </a:r>
            <a:r>
              <a:rPr sz="2400" b="1" dirty="0">
                <a:solidFill>
                  <a:schemeClr val="accent1">
                    <a:lumMod val="50000"/>
                  </a:schemeClr>
                </a:solidFill>
                <a:latin typeface="Calibri" panose="020F0502020204030204" charset="0"/>
                <a:cs typeface="Calibri" panose="020F0502020204030204" charset="0"/>
              </a:rPr>
              <a:t>64 %</a:t>
            </a:r>
            <a:r>
              <a:rPr sz="2400" dirty="0">
                <a:solidFill>
                  <a:schemeClr val="accent1">
                    <a:lumMod val="50000"/>
                  </a:schemeClr>
                </a:solidFill>
                <a:latin typeface="Calibri" panose="020F0502020204030204" charset="0"/>
                <a:cs typeface="Calibri" panose="020F0502020204030204" charset="0"/>
              </a:rPr>
              <a:t> </a:t>
            </a:r>
            <a:r>
              <a:rPr sz="2400" dirty="0">
                <a:latin typeface="Calibri" panose="020F0502020204030204" charset="0"/>
                <a:cs typeface="Calibri" panose="020F0502020204030204" charset="0"/>
              </a:rPr>
              <a:t>, </a:t>
            </a:r>
            <a:r>
              <a:rPr sz="2400" dirty="0" err="1">
                <a:latin typeface="Calibri" panose="020F0502020204030204" charset="0"/>
                <a:cs typeface="Calibri" panose="020F0502020204030204" charset="0"/>
              </a:rPr>
              <a:t>disusul</a:t>
            </a:r>
            <a:r>
              <a:rPr sz="2400" dirty="0">
                <a:latin typeface="Calibri" panose="020F0502020204030204" charset="0"/>
                <a:cs typeface="Calibri" panose="020F0502020204030204" charset="0"/>
              </a:rPr>
              <a:t> PPID </a:t>
            </a:r>
            <a:r>
              <a:rPr sz="2400" dirty="0" err="1">
                <a:latin typeface="Calibri" panose="020F0502020204030204" charset="0"/>
                <a:cs typeface="Calibri" panose="020F0502020204030204" charset="0"/>
              </a:rPr>
              <a:t>Kab</a:t>
            </a:r>
            <a:r>
              <a:rPr sz="2400" dirty="0">
                <a:latin typeface="Calibri" panose="020F0502020204030204" charset="0"/>
                <a:cs typeface="Calibri" panose="020F0502020204030204" charset="0"/>
              </a:rPr>
              <a:t>/Kota </a:t>
            </a:r>
            <a:r>
              <a:rPr sz="2400" b="1" dirty="0">
                <a:solidFill>
                  <a:srgbClr val="00B050"/>
                </a:solidFill>
                <a:latin typeface="Calibri" panose="020F0502020204030204" charset="0"/>
                <a:cs typeface="Calibri" panose="020F0502020204030204" charset="0"/>
              </a:rPr>
              <a:t>32%</a:t>
            </a:r>
            <a:endParaRPr lang="en-US" sz="2400" b="1" dirty="0">
              <a:solidFill>
                <a:srgbClr val="00B050"/>
              </a:solidFill>
              <a:latin typeface="Calibri" panose="020F0502020204030204" charset="0"/>
              <a:cs typeface="Calibri" panose="020F0502020204030204" charset="0"/>
            </a:endParaRPr>
          </a:p>
        </p:txBody>
      </p:sp>
      <p:graphicFrame>
        <p:nvGraphicFramePr>
          <p:cNvPr id="94" name="Chart 94"/>
          <p:cNvGraphicFramePr>
            <a:graphicFrameLocks noGrp="1"/>
          </p:cNvGraphicFramePr>
          <p:nvPr>
            <p:ph type="pic" sz="quarter" idx="14"/>
          </p:nvPr>
        </p:nvGraphicFramePr>
        <p:xfrm>
          <a:off x="6096000" y="1673226"/>
          <a:ext cx="5546725" cy="3974465"/>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a:extLst>
              <a:ext uri="{FF2B5EF4-FFF2-40B4-BE49-F238E27FC236}">
                <a16:creationId xmlns:a16="http://schemas.microsoft.com/office/drawing/2014/main" id="{09E0AC2F-1265-751F-2952-64333DAB0AFD}"/>
              </a:ext>
            </a:extLst>
          </p:cNvPr>
          <p:cNvPicPr>
            <a:picLocks noChangeAspect="1"/>
          </p:cNvPicPr>
          <p:nvPr/>
        </p:nvPicPr>
        <p:blipFill>
          <a:blip r:embed="rId3"/>
          <a:stretch>
            <a:fillRect/>
          </a:stretch>
        </p:blipFill>
        <p:spPr>
          <a:xfrm>
            <a:off x="6266052" y="1885838"/>
            <a:ext cx="5206619" cy="3208236"/>
          </a:xfrm>
          <a:prstGeom prst="rect">
            <a:avLst/>
          </a:prstGeom>
        </p:spPr>
      </p:pic>
    </p:spTree>
    <p:extLst>
      <p:ext uri="{BB962C8B-B14F-4D97-AF65-F5344CB8AC3E}">
        <p14:creationId xmlns:p14="http://schemas.microsoft.com/office/powerpoint/2010/main" val="162769035"/>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1382713" y="601665"/>
            <a:ext cx="10515600" cy="835025"/>
          </a:xfrm>
        </p:spPr>
        <p:txBody>
          <a:bodyPr vert="horz" wrap="square" lIns="91440" tIns="45720" rIns="91440" bIns="45720" rtlCol="0" anchor="ctr" anchorCtr="0">
            <a:normAutofit/>
          </a:bodyPr>
          <a:lstStyle/>
          <a:p>
            <a:pPr>
              <a:buNone/>
            </a:pPr>
            <a:r>
              <a:rPr lang="id-ID" sz="3600" b="1" dirty="0">
                <a:solidFill>
                  <a:srgbClr val="C00000"/>
                </a:solidFill>
              </a:rPr>
              <a:t>Jenis Informasi Publik yang Disengketakan</a:t>
            </a:r>
            <a:endParaRPr lang="en-US" sz="3600" b="1" dirty="0">
              <a:solidFill>
                <a:srgbClr val="C00000"/>
              </a:solidFill>
            </a:endParaRPr>
          </a:p>
        </p:txBody>
      </p:sp>
      <p:grpSp>
        <p:nvGrpSpPr>
          <p:cNvPr id="56" name="Group 55"/>
          <p:cNvGrpSpPr/>
          <p:nvPr/>
        </p:nvGrpSpPr>
        <p:grpSpPr>
          <a:xfrm>
            <a:off x="4665665" y="4727575"/>
            <a:ext cx="2370137" cy="1239839"/>
            <a:chOff x="4979053" y="4751081"/>
            <a:chExt cx="2369874" cy="1238994"/>
          </a:xfrm>
        </p:grpSpPr>
        <p:sp>
          <p:nvSpPr>
            <p:cNvPr id="6" name="Freeform 5"/>
            <p:cNvSpPr/>
            <p:nvPr/>
          </p:nvSpPr>
          <p:spPr bwMode="auto">
            <a:xfrm>
              <a:off x="4979053" y="5189145"/>
              <a:ext cx="1133501" cy="800930"/>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377">
                <a:defRPr/>
              </a:pPr>
              <a:endParaRPr lang="en-US"/>
            </a:p>
          </p:txBody>
        </p:sp>
        <p:sp>
          <p:nvSpPr>
            <p:cNvPr id="7" name="Freeform 6"/>
            <p:cNvSpPr/>
            <p:nvPr/>
          </p:nvSpPr>
          <p:spPr bwMode="auto">
            <a:xfrm>
              <a:off x="4979053" y="4751081"/>
              <a:ext cx="2369874" cy="847482"/>
            </a:xfrm>
            <a:custGeom>
              <a:avLst/>
              <a:gdLst>
                <a:gd name="T0" fmla="*/ 595 w 1244"/>
                <a:gd name="T1" fmla="*/ 710 h 710"/>
                <a:gd name="T2" fmla="*/ 0 w 1244"/>
                <a:gd name="T3" fmla="*/ 367 h 710"/>
                <a:gd name="T4" fmla="*/ 649 w 1244"/>
                <a:gd name="T5" fmla="*/ 0 h 710"/>
                <a:gd name="T6" fmla="*/ 1244 w 1244"/>
                <a:gd name="T7" fmla="*/ 344 h 710"/>
                <a:gd name="T8" fmla="*/ 595 w 1244"/>
                <a:gd name="T9" fmla="*/ 710 h 710"/>
              </a:gdLst>
              <a:ahLst/>
              <a:cxnLst>
                <a:cxn ang="0">
                  <a:pos x="T0" y="T1"/>
                </a:cxn>
                <a:cxn ang="0">
                  <a:pos x="T2" y="T3"/>
                </a:cxn>
                <a:cxn ang="0">
                  <a:pos x="T4" y="T5"/>
                </a:cxn>
                <a:cxn ang="0">
                  <a:pos x="T6" y="T7"/>
                </a:cxn>
                <a:cxn ang="0">
                  <a:pos x="T8" y="T9"/>
                </a:cxn>
              </a:cxnLst>
              <a:rect l="0" t="0" r="r" b="b"/>
              <a:pathLst>
                <a:path w="1244" h="710">
                  <a:moveTo>
                    <a:pt x="595" y="710"/>
                  </a:moveTo>
                  <a:lnTo>
                    <a:pt x="0" y="367"/>
                  </a:lnTo>
                  <a:lnTo>
                    <a:pt x="649" y="0"/>
                  </a:lnTo>
                  <a:lnTo>
                    <a:pt x="1244" y="344"/>
                  </a:lnTo>
                  <a:lnTo>
                    <a:pt x="595" y="71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377">
                <a:defRPr/>
              </a:pPr>
              <a:endParaRPr lang="en-US"/>
            </a:p>
          </p:txBody>
        </p:sp>
        <p:sp>
          <p:nvSpPr>
            <p:cNvPr id="75815" name="Freeform 7"/>
            <p:cNvSpPr/>
            <p:nvPr/>
          </p:nvSpPr>
          <p:spPr>
            <a:xfrm>
              <a:off x="6112554" y="5161692"/>
              <a:ext cx="1236373" cy="828383"/>
            </a:xfrm>
            <a:custGeom>
              <a:avLst/>
              <a:gdLst/>
              <a:ahLst/>
              <a:cxnLst>
                <a:cxn ang="0">
                  <a:pos x="1236373" y="0"/>
                </a:cxn>
                <a:cxn ang="0">
                  <a:pos x="1236373" y="391512"/>
                </a:cxn>
                <a:cxn ang="0">
                  <a:pos x="0" y="828383"/>
                </a:cxn>
                <a:cxn ang="0">
                  <a:pos x="0" y="436871"/>
                </a:cxn>
                <a:cxn ang="0">
                  <a:pos x="1236373" y="0"/>
                </a:cxn>
              </a:cxnLst>
              <a:rect l="0" t="0" r="0" b="0"/>
              <a:pathLst>
                <a:path w="649" h="694">
                  <a:moveTo>
                    <a:pt x="649" y="0"/>
                  </a:moveTo>
                  <a:lnTo>
                    <a:pt x="649" y="328"/>
                  </a:lnTo>
                  <a:lnTo>
                    <a:pt x="0" y="694"/>
                  </a:lnTo>
                  <a:lnTo>
                    <a:pt x="0" y="366"/>
                  </a:lnTo>
                  <a:lnTo>
                    <a:pt x="649" y="0"/>
                  </a:lnTo>
                  <a:close/>
                </a:path>
              </a:pathLst>
            </a:custGeom>
            <a:solidFill>
              <a:schemeClr val="accent1">
                <a:alpha val="100000"/>
              </a:schemeClr>
            </a:solidFill>
            <a:ln w="9525">
              <a:noFill/>
            </a:ln>
          </p:spPr>
          <p:txBody>
            <a:bodyPr/>
            <a:lstStyle/>
            <a:p>
              <a:endParaRPr lang="en-US"/>
            </a:p>
          </p:txBody>
        </p:sp>
      </p:grpSp>
      <p:grpSp>
        <p:nvGrpSpPr>
          <p:cNvPr id="22" name="Group 21"/>
          <p:cNvGrpSpPr/>
          <p:nvPr/>
        </p:nvGrpSpPr>
        <p:grpSpPr>
          <a:xfrm>
            <a:off x="5056189" y="3990975"/>
            <a:ext cx="2370137" cy="1238251"/>
            <a:chOff x="5056328" y="3990554"/>
            <a:chExt cx="2369874" cy="1238994"/>
          </a:xfrm>
        </p:grpSpPr>
        <p:sp>
          <p:nvSpPr>
            <p:cNvPr id="9" name="Freeform 8"/>
            <p:cNvSpPr/>
            <p:nvPr/>
          </p:nvSpPr>
          <p:spPr bwMode="auto">
            <a:xfrm>
              <a:off x="5056328" y="4428618"/>
              <a:ext cx="1133501" cy="800930"/>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377">
                <a:defRPr/>
              </a:pPr>
              <a:endParaRPr lang="en-US"/>
            </a:p>
          </p:txBody>
        </p:sp>
        <p:sp>
          <p:nvSpPr>
            <p:cNvPr id="10" name="Freeform 9"/>
            <p:cNvSpPr/>
            <p:nvPr/>
          </p:nvSpPr>
          <p:spPr bwMode="auto">
            <a:xfrm>
              <a:off x="5056328" y="3990554"/>
              <a:ext cx="2369874" cy="847482"/>
            </a:xfrm>
            <a:custGeom>
              <a:avLst/>
              <a:gdLst>
                <a:gd name="T0" fmla="*/ 595 w 1244"/>
                <a:gd name="T1" fmla="*/ 710 h 710"/>
                <a:gd name="T2" fmla="*/ 0 w 1244"/>
                <a:gd name="T3" fmla="*/ 367 h 710"/>
                <a:gd name="T4" fmla="*/ 649 w 1244"/>
                <a:gd name="T5" fmla="*/ 0 h 710"/>
                <a:gd name="T6" fmla="*/ 1244 w 1244"/>
                <a:gd name="T7" fmla="*/ 344 h 710"/>
                <a:gd name="T8" fmla="*/ 595 w 1244"/>
                <a:gd name="T9" fmla="*/ 710 h 710"/>
              </a:gdLst>
              <a:ahLst/>
              <a:cxnLst>
                <a:cxn ang="0">
                  <a:pos x="T0" y="T1"/>
                </a:cxn>
                <a:cxn ang="0">
                  <a:pos x="T2" y="T3"/>
                </a:cxn>
                <a:cxn ang="0">
                  <a:pos x="T4" y="T5"/>
                </a:cxn>
                <a:cxn ang="0">
                  <a:pos x="T6" y="T7"/>
                </a:cxn>
                <a:cxn ang="0">
                  <a:pos x="T8" y="T9"/>
                </a:cxn>
              </a:cxnLst>
              <a:rect l="0" t="0" r="r" b="b"/>
              <a:pathLst>
                <a:path w="1244" h="710">
                  <a:moveTo>
                    <a:pt x="595" y="710"/>
                  </a:moveTo>
                  <a:lnTo>
                    <a:pt x="0" y="367"/>
                  </a:lnTo>
                  <a:lnTo>
                    <a:pt x="649" y="0"/>
                  </a:lnTo>
                  <a:lnTo>
                    <a:pt x="1244" y="344"/>
                  </a:lnTo>
                  <a:lnTo>
                    <a:pt x="595" y="71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377">
                <a:defRPr/>
              </a:pPr>
              <a:endParaRPr lang="en-US"/>
            </a:p>
          </p:txBody>
        </p:sp>
        <p:sp>
          <p:nvSpPr>
            <p:cNvPr id="75812" name="Freeform 10"/>
            <p:cNvSpPr/>
            <p:nvPr/>
          </p:nvSpPr>
          <p:spPr>
            <a:xfrm>
              <a:off x="6189829" y="4401164"/>
              <a:ext cx="1236373" cy="828383"/>
            </a:xfrm>
            <a:custGeom>
              <a:avLst/>
              <a:gdLst/>
              <a:ahLst/>
              <a:cxnLst>
                <a:cxn ang="0">
                  <a:pos x="1236373" y="0"/>
                </a:cxn>
                <a:cxn ang="0">
                  <a:pos x="1236373" y="391512"/>
                </a:cxn>
                <a:cxn ang="0">
                  <a:pos x="0" y="828383"/>
                </a:cxn>
                <a:cxn ang="0">
                  <a:pos x="0" y="436871"/>
                </a:cxn>
                <a:cxn ang="0">
                  <a:pos x="1236373" y="0"/>
                </a:cxn>
              </a:cxnLst>
              <a:rect l="0" t="0" r="0" b="0"/>
              <a:pathLst>
                <a:path w="649" h="694">
                  <a:moveTo>
                    <a:pt x="649" y="0"/>
                  </a:moveTo>
                  <a:lnTo>
                    <a:pt x="649" y="328"/>
                  </a:lnTo>
                  <a:lnTo>
                    <a:pt x="0" y="694"/>
                  </a:lnTo>
                  <a:lnTo>
                    <a:pt x="0" y="366"/>
                  </a:lnTo>
                  <a:lnTo>
                    <a:pt x="649" y="0"/>
                  </a:lnTo>
                  <a:close/>
                </a:path>
              </a:pathLst>
            </a:custGeom>
            <a:solidFill>
              <a:schemeClr val="accent2">
                <a:alpha val="100000"/>
              </a:schemeClr>
            </a:solidFill>
            <a:ln w="9525">
              <a:noFill/>
            </a:ln>
          </p:spPr>
          <p:txBody>
            <a:bodyPr/>
            <a:lstStyle/>
            <a:p>
              <a:endParaRPr lang="en-US"/>
            </a:p>
          </p:txBody>
        </p:sp>
      </p:grpSp>
      <p:grpSp>
        <p:nvGrpSpPr>
          <p:cNvPr id="57" name="Group 56"/>
          <p:cNvGrpSpPr/>
          <p:nvPr/>
        </p:nvGrpSpPr>
        <p:grpSpPr>
          <a:xfrm>
            <a:off x="4665665" y="3298825"/>
            <a:ext cx="2370137" cy="1238251"/>
            <a:chOff x="4979053" y="3322298"/>
            <a:chExt cx="2369874" cy="1237801"/>
          </a:xfrm>
        </p:grpSpPr>
        <p:sp>
          <p:nvSpPr>
            <p:cNvPr id="12" name="Freeform 11"/>
            <p:cNvSpPr/>
            <p:nvPr/>
          </p:nvSpPr>
          <p:spPr bwMode="auto">
            <a:xfrm>
              <a:off x="4979053" y="3759169"/>
              <a:ext cx="1133501" cy="800930"/>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377">
                <a:defRPr/>
              </a:pPr>
              <a:endParaRPr lang="en-US"/>
            </a:p>
          </p:txBody>
        </p:sp>
        <p:sp>
          <p:nvSpPr>
            <p:cNvPr id="13" name="Freeform 12"/>
            <p:cNvSpPr/>
            <p:nvPr/>
          </p:nvSpPr>
          <p:spPr bwMode="auto">
            <a:xfrm>
              <a:off x="4979053" y="3322298"/>
              <a:ext cx="2369874" cy="846288"/>
            </a:xfrm>
            <a:custGeom>
              <a:avLst/>
              <a:gdLst>
                <a:gd name="T0" fmla="*/ 595 w 1244"/>
                <a:gd name="T1" fmla="*/ 709 h 709"/>
                <a:gd name="T2" fmla="*/ 0 w 1244"/>
                <a:gd name="T3" fmla="*/ 366 h 709"/>
                <a:gd name="T4" fmla="*/ 649 w 1244"/>
                <a:gd name="T5" fmla="*/ 0 h 709"/>
                <a:gd name="T6" fmla="*/ 1244 w 1244"/>
                <a:gd name="T7" fmla="*/ 343 h 709"/>
                <a:gd name="T8" fmla="*/ 595 w 1244"/>
                <a:gd name="T9" fmla="*/ 709 h 709"/>
              </a:gdLst>
              <a:ahLst/>
              <a:cxnLst>
                <a:cxn ang="0">
                  <a:pos x="T0" y="T1"/>
                </a:cxn>
                <a:cxn ang="0">
                  <a:pos x="T2" y="T3"/>
                </a:cxn>
                <a:cxn ang="0">
                  <a:pos x="T4" y="T5"/>
                </a:cxn>
                <a:cxn ang="0">
                  <a:pos x="T6" y="T7"/>
                </a:cxn>
                <a:cxn ang="0">
                  <a:pos x="T8" y="T9"/>
                </a:cxn>
              </a:cxnLst>
              <a:rect l="0" t="0" r="r" b="b"/>
              <a:pathLst>
                <a:path w="1244" h="709">
                  <a:moveTo>
                    <a:pt x="595" y="709"/>
                  </a:moveTo>
                  <a:lnTo>
                    <a:pt x="0" y="366"/>
                  </a:lnTo>
                  <a:lnTo>
                    <a:pt x="649" y="0"/>
                  </a:lnTo>
                  <a:lnTo>
                    <a:pt x="1244" y="343"/>
                  </a:lnTo>
                  <a:lnTo>
                    <a:pt x="595" y="709"/>
                  </a:lnTo>
                  <a:close/>
                </a:path>
              </a:pathLst>
            </a:custGeom>
            <a:solidFill>
              <a:schemeClr val="accent3">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377">
                <a:defRPr/>
              </a:pPr>
              <a:endParaRPr lang="en-US"/>
            </a:p>
          </p:txBody>
        </p:sp>
        <p:sp>
          <p:nvSpPr>
            <p:cNvPr id="14" name="Freeform 13"/>
            <p:cNvSpPr/>
            <p:nvPr/>
          </p:nvSpPr>
          <p:spPr bwMode="auto">
            <a:xfrm>
              <a:off x="6112554" y="3731715"/>
              <a:ext cx="1236373" cy="828383"/>
            </a:xfrm>
            <a:custGeom>
              <a:avLst/>
              <a:gdLst>
                <a:gd name="T0" fmla="*/ 649 w 649"/>
                <a:gd name="T1" fmla="*/ 0 h 694"/>
                <a:gd name="T2" fmla="*/ 649 w 649"/>
                <a:gd name="T3" fmla="*/ 328 h 694"/>
                <a:gd name="T4" fmla="*/ 0 w 649"/>
                <a:gd name="T5" fmla="*/ 694 h 694"/>
                <a:gd name="T6" fmla="*/ 0 w 649"/>
                <a:gd name="T7" fmla="*/ 366 h 694"/>
                <a:gd name="T8" fmla="*/ 649 w 649"/>
                <a:gd name="T9" fmla="*/ 0 h 694"/>
              </a:gdLst>
              <a:ahLst/>
              <a:cxnLst>
                <a:cxn ang="0">
                  <a:pos x="T0" y="T1"/>
                </a:cxn>
                <a:cxn ang="0">
                  <a:pos x="T2" y="T3"/>
                </a:cxn>
                <a:cxn ang="0">
                  <a:pos x="T4" y="T5"/>
                </a:cxn>
                <a:cxn ang="0">
                  <a:pos x="T6" y="T7"/>
                </a:cxn>
                <a:cxn ang="0">
                  <a:pos x="T8" y="T9"/>
                </a:cxn>
              </a:cxnLst>
              <a:rect l="0" t="0" r="r" b="b"/>
              <a:pathLst>
                <a:path w="649" h="694">
                  <a:moveTo>
                    <a:pt x="649" y="0"/>
                  </a:moveTo>
                  <a:lnTo>
                    <a:pt x="649" y="328"/>
                  </a:lnTo>
                  <a:lnTo>
                    <a:pt x="0" y="694"/>
                  </a:lnTo>
                  <a:lnTo>
                    <a:pt x="0" y="366"/>
                  </a:lnTo>
                  <a:lnTo>
                    <a:pt x="649"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377">
                <a:defRPr/>
              </a:pPr>
              <a:endParaRPr lang="en-US"/>
            </a:p>
          </p:txBody>
        </p:sp>
      </p:grpSp>
      <p:grpSp>
        <p:nvGrpSpPr>
          <p:cNvPr id="21" name="Group 20"/>
          <p:cNvGrpSpPr/>
          <p:nvPr/>
        </p:nvGrpSpPr>
        <p:grpSpPr>
          <a:xfrm>
            <a:off x="5056189" y="2533649"/>
            <a:ext cx="2370137" cy="1238251"/>
            <a:chOff x="5056328" y="2534317"/>
            <a:chExt cx="2369874" cy="1237801"/>
          </a:xfrm>
        </p:grpSpPr>
        <p:sp>
          <p:nvSpPr>
            <p:cNvPr id="15" name="Freeform 14"/>
            <p:cNvSpPr/>
            <p:nvPr/>
          </p:nvSpPr>
          <p:spPr bwMode="auto">
            <a:xfrm>
              <a:off x="5056328" y="2971188"/>
              <a:ext cx="1133501" cy="800930"/>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377">
                <a:defRPr/>
              </a:pPr>
              <a:endParaRPr lang="en-US"/>
            </a:p>
          </p:txBody>
        </p:sp>
        <p:sp>
          <p:nvSpPr>
            <p:cNvPr id="16" name="Freeform 15"/>
            <p:cNvSpPr/>
            <p:nvPr/>
          </p:nvSpPr>
          <p:spPr bwMode="auto">
            <a:xfrm>
              <a:off x="5056328" y="2534317"/>
              <a:ext cx="2369874" cy="846288"/>
            </a:xfrm>
            <a:custGeom>
              <a:avLst/>
              <a:gdLst>
                <a:gd name="T0" fmla="*/ 595 w 1244"/>
                <a:gd name="T1" fmla="*/ 709 h 709"/>
                <a:gd name="T2" fmla="*/ 0 w 1244"/>
                <a:gd name="T3" fmla="*/ 366 h 709"/>
                <a:gd name="T4" fmla="*/ 649 w 1244"/>
                <a:gd name="T5" fmla="*/ 0 h 709"/>
                <a:gd name="T6" fmla="*/ 1244 w 1244"/>
                <a:gd name="T7" fmla="*/ 343 h 709"/>
                <a:gd name="T8" fmla="*/ 595 w 1244"/>
                <a:gd name="T9" fmla="*/ 709 h 709"/>
              </a:gdLst>
              <a:ahLst/>
              <a:cxnLst>
                <a:cxn ang="0">
                  <a:pos x="T0" y="T1"/>
                </a:cxn>
                <a:cxn ang="0">
                  <a:pos x="T2" y="T3"/>
                </a:cxn>
                <a:cxn ang="0">
                  <a:pos x="T4" y="T5"/>
                </a:cxn>
                <a:cxn ang="0">
                  <a:pos x="T6" y="T7"/>
                </a:cxn>
                <a:cxn ang="0">
                  <a:pos x="T8" y="T9"/>
                </a:cxn>
              </a:cxnLst>
              <a:rect l="0" t="0" r="r" b="b"/>
              <a:pathLst>
                <a:path w="1244" h="709">
                  <a:moveTo>
                    <a:pt x="595" y="709"/>
                  </a:moveTo>
                  <a:lnTo>
                    <a:pt x="0" y="366"/>
                  </a:lnTo>
                  <a:lnTo>
                    <a:pt x="649" y="0"/>
                  </a:lnTo>
                  <a:lnTo>
                    <a:pt x="1244" y="343"/>
                  </a:lnTo>
                  <a:lnTo>
                    <a:pt x="595" y="709"/>
                  </a:lnTo>
                  <a:close/>
                </a:path>
              </a:pathLst>
            </a:custGeom>
            <a:solidFill>
              <a:schemeClr val="accent4">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377">
                <a:defRPr/>
              </a:pPr>
              <a:endParaRPr lang="en-US"/>
            </a:p>
          </p:txBody>
        </p:sp>
        <p:sp>
          <p:nvSpPr>
            <p:cNvPr id="17" name="Freeform 16"/>
            <p:cNvSpPr/>
            <p:nvPr/>
          </p:nvSpPr>
          <p:spPr bwMode="auto">
            <a:xfrm>
              <a:off x="6189829" y="2943735"/>
              <a:ext cx="1236373" cy="828383"/>
            </a:xfrm>
            <a:custGeom>
              <a:avLst/>
              <a:gdLst>
                <a:gd name="T0" fmla="*/ 649 w 649"/>
                <a:gd name="T1" fmla="*/ 0 h 694"/>
                <a:gd name="T2" fmla="*/ 649 w 649"/>
                <a:gd name="T3" fmla="*/ 328 h 694"/>
                <a:gd name="T4" fmla="*/ 0 w 649"/>
                <a:gd name="T5" fmla="*/ 694 h 694"/>
                <a:gd name="T6" fmla="*/ 0 w 649"/>
                <a:gd name="T7" fmla="*/ 366 h 694"/>
                <a:gd name="T8" fmla="*/ 649 w 649"/>
                <a:gd name="T9" fmla="*/ 0 h 694"/>
              </a:gdLst>
              <a:ahLst/>
              <a:cxnLst>
                <a:cxn ang="0">
                  <a:pos x="T0" y="T1"/>
                </a:cxn>
                <a:cxn ang="0">
                  <a:pos x="T2" y="T3"/>
                </a:cxn>
                <a:cxn ang="0">
                  <a:pos x="T4" y="T5"/>
                </a:cxn>
                <a:cxn ang="0">
                  <a:pos x="T6" y="T7"/>
                </a:cxn>
                <a:cxn ang="0">
                  <a:pos x="T8" y="T9"/>
                </a:cxn>
              </a:cxnLst>
              <a:rect l="0" t="0" r="r" b="b"/>
              <a:pathLst>
                <a:path w="649" h="694">
                  <a:moveTo>
                    <a:pt x="649" y="0"/>
                  </a:moveTo>
                  <a:lnTo>
                    <a:pt x="649" y="328"/>
                  </a:lnTo>
                  <a:lnTo>
                    <a:pt x="0" y="694"/>
                  </a:lnTo>
                  <a:lnTo>
                    <a:pt x="0" y="366"/>
                  </a:lnTo>
                  <a:lnTo>
                    <a:pt x="649"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377">
                <a:defRPr/>
              </a:pPr>
              <a:endParaRPr lang="en-US"/>
            </a:p>
          </p:txBody>
        </p:sp>
      </p:grpSp>
      <p:grpSp>
        <p:nvGrpSpPr>
          <p:cNvPr id="58" name="Group 57"/>
          <p:cNvGrpSpPr/>
          <p:nvPr/>
        </p:nvGrpSpPr>
        <p:grpSpPr>
          <a:xfrm>
            <a:off x="4665665" y="1804353"/>
            <a:ext cx="2370137" cy="1238251"/>
            <a:chOff x="4979053" y="1846964"/>
            <a:chExt cx="2369874" cy="1237801"/>
          </a:xfrm>
        </p:grpSpPr>
        <p:sp>
          <p:nvSpPr>
            <p:cNvPr id="18" name="Freeform 17"/>
            <p:cNvSpPr/>
            <p:nvPr/>
          </p:nvSpPr>
          <p:spPr bwMode="auto">
            <a:xfrm>
              <a:off x="4979053" y="2283835"/>
              <a:ext cx="1133501" cy="800930"/>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377">
                <a:defRPr/>
              </a:pPr>
              <a:endParaRPr lang="en-US"/>
            </a:p>
          </p:txBody>
        </p:sp>
        <p:sp>
          <p:nvSpPr>
            <p:cNvPr id="19" name="Freeform 18"/>
            <p:cNvSpPr/>
            <p:nvPr/>
          </p:nvSpPr>
          <p:spPr bwMode="auto">
            <a:xfrm>
              <a:off x="4979053" y="1846964"/>
              <a:ext cx="2369874" cy="846288"/>
            </a:xfrm>
            <a:custGeom>
              <a:avLst/>
              <a:gdLst>
                <a:gd name="T0" fmla="*/ 595 w 1244"/>
                <a:gd name="T1" fmla="*/ 709 h 709"/>
                <a:gd name="T2" fmla="*/ 0 w 1244"/>
                <a:gd name="T3" fmla="*/ 366 h 709"/>
                <a:gd name="T4" fmla="*/ 649 w 1244"/>
                <a:gd name="T5" fmla="*/ 0 h 709"/>
                <a:gd name="T6" fmla="*/ 1244 w 1244"/>
                <a:gd name="T7" fmla="*/ 343 h 709"/>
                <a:gd name="T8" fmla="*/ 595 w 1244"/>
                <a:gd name="T9" fmla="*/ 709 h 709"/>
              </a:gdLst>
              <a:ahLst/>
              <a:cxnLst>
                <a:cxn ang="0">
                  <a:pos x="T0" y="T1"/>
                </a:cxn>
                <a:cxn ang="0">
                  <a:pos x="T2" y="T3"/>
                </a:cxn>
                <a:cxn ang="0">
                  <a:pos x="T4" y="T5"/>
                </a:cxn>
                <a:cxn ang="0">
                  <a:pos x="T6" y="T7"/>
                </a:cxn>
                <a:cxn ang="0">
                  <a:pos x="T8" y="T9"/>
                </a:cxn>
              </a:cxnLst>
              <a:rect l="0" t="0" r="r" b="b"/>
              <a:pathLst>
                <a:path w="1244" h="709">
                  <a:moveTo>
                    <a:pt x="595" y="709"/>
                  </a:moveTo>
                  <a:lnTo>
                    <a:pt x="0" y="366"/>
                  </a:lnTo>
                  <a:lnTo>
                    <a:pt x="649" y="0"/>
                  </a:lnTo>
                  <a:lnTo>
                    <a:pt x="1244" y="343"/>
                  </a:lnTo>
                  <a:lnTo>
                    <a:pt x="595" y="709"/>
                  </a:ln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377">
                <a:defRPr/>
              </a:pPr>
              <a:endParaRPr lang="en-US"/>
            </a:p>
          </p:txBody>
        </p:sp>
        <p:sp>
          <p:nvSpPr>
            <p:cNvPr id="20" name="Freeform 19"/>
            <p:cNvSpPr/>
            <p:nvPr/>
          </p:nvSpPr>
          <p:spPr bwMode="auto">
            <a:xfrm>
              <a:off x="6112554" y="2256381"/>
              <a:ext cx="1236373" cy="828383"/>
            </a:xfrm>
            <a:custGeom>
              <a:avLst/>
              <a:gdLst>
                <a:gd name="T0" fmla="*/ 649 w 649"/>
                <a:gd name="T1" fmla="*/ 0 h 694"/>
                <a:gd name="T2" fmla="*/ 649 w 649"/>
                <a:gd name="T3" fmla="*/ 328 h 694"/>
                <a:gd name="T4" fmla="*/ 0 w 649"/>
                <a:gd name="T5" fmla="*/ 694 h 694"/>
                <a:gd name="T6" fmla="*/ 0 w 649"/>
                <a:gd name="T7" fmla="*/ 366 h 694"/>
                <a:gd name="T8" fmla="*/ 649 w 649"/>
                <a:gd name="T9" fmla="*/ 0 h 694"/>
              </a:gdLst>
              <a:ahLst/>
              <a:cxnLst>
                <a:cxn ang="0">
                  <a:pos x="T0" y="T1"/>
                </a:cxn>
                <a:cxn ang="0">
                  <a:pos x="T2" y="T3"/>
                </a:cxn>
                <a:cxn ang="0">
                  <a:pos x="T4" y="T5"/>
                </a:cxn>
                <a:cxn ang="0">
                  <a:pos x="T6" y="T7"/>
                </a:cxn>
                <a:cxn ang="0">
                  <a:pos x="T8" y="T9"/>
                </a:cxn>
              </a:cxnLst>
              <a:rect l="0" t="0" r="r" b="b"/>
              <a:pathLst>
                <a:path w="649" h="694">
                  <a:moveTo>
                    <a:pt x="649" y="0"/>
                  </a:moveTo>
                  <a:lnTo>
                    <a:pt x="649" y="328"/>
                  </a:lnTo>
                  <a:lnTo>
                    <a:pt x="0" y="694"/>
                  </a:lnTo>
                  <a:lnTo>
                    <a:pt x="0" y="366"/>
                  </a:lnTo>
                  <a:lnTo>
                    <a:pt x="649" y="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377">
                <a:defRPr/>
              </a:pPr>
              <a:endParaRPr lang="en-US"/>
            </a:p>
          </p:txBody>
        </p:sp>
      </p:grpSp>
      <p:cxnSp>
        <p:nvCxnSpPr>
          <p:cNvPr id="35" name="Straight Connector 34"/>
          <p:cNvCxnSpPr/>
          <p:nvPr/>
        </p:nvCxnSpPr>
        <p:spPr>
          <a:xfrm flipH="1" flipV="1">
            <a:off x="3279775" y="2650948"/>
            <a:ext cx="1385888" cy="0"/>
          </a:xfrm>
          <a:prstGeom prst="line">
            <a:avLst/>
          </a:prstGeom>
          <a:ln w="12700">
            <a:solidFill>
              <a:schemeClr val="tx1"/>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7035800" y="5046696"/>
            <a:ext cx="1385888" cy="0"/>
          </a:xfrm>
          <a:prstGeom prst="line">
            <a:avLst/>
          </a:prstGeom>
          <a:ln w="12700">
            <a:solidFill>
              <a:schemeClr val="tx1"/>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flipV="1">
            <a:off x="3205672" y="5357683"/>
            <a:ext cx="1385888" cy="0"/>
          </a:xfrm>
          <a:prstGeom prst="line">
            <a:avLst/>
          </a:prstGeom>
          <a:ln w="12700">
            <a:solidFill>
              <a:schemeClr val="tx1"/>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119939" y="2392363"/>
            <a:ext cx="1385888" cy="0"/>
          </a:xfrm>
          <a:prstGeom prst="line">
            <a:avLst/>
          </a:prstGeom>
          <a:ln w="12700">
            <a:solidFill>
              <a:schemeClr val="tx1"/>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60" name="Details 1"/>
          <p:cNvSpPr txBox="1"/>
          <p:nvPr/>
        </p:nvSpPr>
        <p:spPr>
          <a:xfrm>
            <a:off x="616613" y="3640734"/>
            <a:ext cx="2867025" cy="464871"/>
          </a:xfrm>
          <a:prstGeom prst="rect">
            <a:avLst/>
          </a:prstGeom>
          <a:noFill/>
          <a:ln w="9525">
            <a:noFill/>
          </a:ln>
        </p:spPr>
        <p:txBody>
          <a:bodyPr>
            <a:spAutoFit/>
          </a:bodyPr>
          <a:lstStyle/>
          <a:p>
            <a:pPr algn="l" eaLnBrk="1" hangingPunct="1">
              <a:lnSpc>
                <a:spcPct val="150000"/>
              </a:lnSpc>
              <a:buNone/>
            </a:pPr>
            <a:r>
              <a:rPr lang="id-ID" altLang="x-none" b="1" dirty="0">
                <a:solidFill>
                  <a:schemeClr val="accent4">
                    <a:lumMod val="75000"/>
                  </a:schemeClr>
                </a:solidFill>
                <a:latin typeface="Calibri" panose="020F0502020204030204" charset="0"/>
                <a:ea typeface="Arial" panose="020B0604020202020204" pitchFamily="34" charset="0"/>
                <a:cs typeface="Calibri" panose="020F0502020204030204" charset="0"/>
              </a:rPr>
              <a:t>Pengadaan Barang Jasa</a:t>
            </a:r>
            <a:endParaRPr lang="en-US" altLang="x-none" b="1" dirty="0">
              <a:solidFill>
                <a:schemeClr val="accent4">
                  <a:lumMod val="75000"/>
                </a:schemeClr>
              </a:solidFill>
              <a:latin typeface="Calibri" panose="020F0502020204030204" charset="0"/>
              <a:ea typeface="Arial" panose="020B0604020202020204" pitchFamily="34" charset="0"/>
              <a:cs typeface="Calibri" panose="020F0502020204030204" charset="0"/>
            </a:endParaRPr>
          </a:p>
        </p:txBody>
      </p:sp>
      <p:sp>
        <p:nvSpPr>
          <p:cNvPr id="64" name="Details 1"/>
          <p:cNvSpPr txBox="1"/>
          <p:nvPr/>
        </p:nvSpPr>
        <p:spPr>
          <a:xfrm>
            <a:off x="154540" y="5067912"/>
            <a:ext cx="3020065" cy="423449"/>
          </a:xfrm>
          <a:prstGeom prst="rect">
            <a:avLst/>
          </a:prstGeom>
          <a:noFill/>
          <a:ln w="9525">
            <a:noFill/>
          </a:ln>
        </p:spPr>
        <p:txBody>
          <a:bodyPr wrap="square">
            <a:spAutoFit/>
          </a:bodyPr>
          <a:lstStyle/>
          <a:p>
            <a:pPr algn="r" eaLnBrk="1" hangingPunct="1">
              <a:lnSpc>
                <a:spcPct val="150000"/>
              </a:lnSpc>
              <a:buNone/>
            </a:pPr>
            <a:r>
              <a:rPr lang="id-ID" altLang="x-none" sz="1600" dirty="0">
                <a:solidFill>
                  <a:schemeClr val="accent6">
                    <a:lumMod val="75000"/>
                  </a:schemeClr>
                </a:solidFill>
                <a:latin typeface="Calibri" panose="020F0502020204030204" charset="0"/>
                <a:ea typeface="Arial" panose="020B0604020202020204" pitchFamily="34" charset="0"/>
                <a:cs typeface="Calibri" panose="020F0502020204030204" charset="0"/>
              </a:rPr>
              <a:t>Kontrak Sewa Aset Daerah/Desa</a:t>
            </a:r>
            <a:endParaRPr lang="en-US" altLang="x-none" sz="1600" dirty="0">
              <a:solidFill>
                <a:schemeClr val="accent6">
                  <a:lumMod val="75000"/>
                </a:schemeClr>
              </a:solidFill>
              <a:latin typeface="Calibri" panose="020F0502020204030204" charset="0"/>
              <a:ea typeface="Arial" panose="020B0604020202020204" pitchFamily="34" charset="0"/>
              <a:cs typeface="Calibri" panose="020F0502020204030204" charset="0"/>
            </a:endParaRPr>
          </a:p>
        </p:txBody>
      </p:sp>
      <p:sp>
        <p:nvSpPr>
          <p:cNvPr id="66" name="Details 1"/>
          <p:cNvSpPr txBox="1"/>
          <p:nvPr/>
        </p:nvSpPr>
        <p:spPr>
          <a:xfrm>
            <a:off x="8914429" y="4787220"/>
            <a:ext cx="2867025" cy="464871"/>
          </a:xfrm>
          <a:prstGeom prst="rect">
            <a:avLst/>
          </a:prstGeom>
          <a:noFill/>
          <a:ln w="9525">
            <a:noFill/>
          </a:ln>
        </p:spPr>
        <p:txBody>
          <a:bodyPr>
            <a:spAutoFit/>
          </a:bodyPr>
          <a:lstStyle/>
          <a:p>
            <a:pPr eaLnBrk="1" hangingPunct="1">
              <a:lnSpc>
                <a:spcPct val="150000"/>
              </a:lnSpc>
              <a:buNone/>
            </a:pPr>
            <a:r>
              <a:rPr lang="id-ID" altLang="x-none" b="1" dirty="0">
                <a:solidFill>
                  <a:srgbClr val="C0504D"/>
                </a:solidFill>
                <a:latin typeface="Calibri" panose="020F0502020204030204" charset="0"/>
                <a:ea typeface="Arial" panose="020B0604020202020204" pitchFamily="34" charset="0"/>
                <a:cs typeface="Calibri" panose="020F0502020204030204" charset="0"/>
              </a:rPr>
              <a:t>Perkembangan Penyidikan</a:t>
            </a:r>
            <a:endParaRPr lang="en-US" altLang="x-none" b="1" dirty="0">
              <a:solidFill>
                <a:srgbClr val="C0504D"/>
              </a:solidFill>
              <a:latin typeface="Calibri" panose="020F0502020204030204" charset="0"/>
              <a:ea typeface="Arial" panose="020B0604020202020204" pitchFamily="34" charset="0"/>
              <a:cs typeface="Calibri" panose="020F0502020204030204" charset="0"/>
            </a:endParaRPr>
          </a:p>
        </p:txBody>
      </p:sp>
      <p:cxnSp>
        <p:nvCxnSpPr>
          <p:cNvPr id="3" name="Straight Connector 2">
            <a:extLst>
              <a:ext uri="{FF2B5EF4-FFF2-40B4-BE49-F238E27FC236}">
                <a16:creationId xmlns:a16="http://schemas.microsoft.com/office/drawing/2014/main" id="{ACD6A5B9-BB0D-6041-5FC1-2EBB3E9334FA}"/>
              </a:ext>
            </a:extLst>
          </p:cNvPr>
          <p:cNvCxnSpPr/>
          <p:nvPr/>
        </p:nvCxnSpPr>
        <p:spPr>
          <a:xfrm flipH="1" flipV="1">
            <a:off x="3126735" y="3968289"/>
            <a:ext cx="1385888" cy="0"/>
          </a:xfrm>
          <a:prstGeom prst="line">
            <a:avLst/>
          </a:prstGeom>
          <a:ln w="12700">
            <a:solidFill>
              <a:schemeClr val="tx1"/>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3412178-4FF4-A650-6EE9-1DD66B51F49E}"/>
              </a:ext>
            </a:extLst>
          </p:cNvPr>
          <p:cNvCxnSpPr/>
          <p:nvPr/>
        </p:nvCxnSpPr>
        <p:spPr>
          <a:xfrm>
            <a:off x="6808071" y="3571131"/>
            <a:ext cx="1385888" cy="0"/>
          </a:xfrm>
          <a:prstGeom prst="line">
            <a:avLst/>
          </a:prstGeom>
          <a:ln w="12700">
            <a:solidFill>
              <a:schemeClr val="tx1"/>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5" name="Details 1">
            <a:extLst>
              <a:ext uri="{FF2B5EF4-FFF2-40B4-BE49-F238E27FC236}">
                <a16:creationId xmlns:a16="http://schemas.microsoft.com/office/drawing/2014/main" id="{4CE67498-B7C8-5F1C-2796-DD12DBFEEE78}"/>
              </a:ext>
            </a:extLst>
          </p:cNvPr>
          <p:cNvSpPr txBox="1"/>
          <p:nvPr/>
        </p:nvSpPr>
        <p:spPr>
          <a:xfrm>
            <a:off x="8629781" y="3347955"/>
            <a:ext cx="2867025" cy="464871"/>
          </a:xfrm>
          <a:prstGeom prst="rect">
            <a:avLst/>
          </a:prstGeom>
          <a:noFill/>
          <a:ln w="9525">
            <a:noFill/>
          </a:ln>
        </p:spPr>
        <p:txBody>
          <a:bodyPr>
            <a:spAutoFit/>
          </a:bodyPr>
          <a:lstStyle/>
          <a:p>
            <a:pPr eaLnBrk="1" hangingPunct="1">
              <a:lnSpc>
                <a:spcPct val="150000"/>
              </a:lnSpc>
              <a:buNone/>
            </a:pPr>
            <a:r>
              <a:rPr lang="id-ID" altLang="x-none" b="1" dirty="0">
                <a:solidFill>
                  <a:schemeClr val="accent1">
                    <a:lumMod val="75000"/>
                  </a:schemeClr>
                </a:solidFill>
                <a:latin typeface="Calibri" panose="020F0502020204030204" charset="0"/>
                <a:ea typeface="Arial" panose="020B0604020202020204" pitchFamily="34" charset="0"/>
                <a:cs typeface="Calibri" panose="020F0502020204030204" charset="0"/>
              </a:rPr>
              <a:t>Peraturan/Kebijakan</a:t>
            </a:r>
            <a:endParaRPr lang="en-US" altLang="x-none" b="1" dirty="0">
              <a:solidFill>
                <a:schemeClr val="accent1">
                  <a:lumMod val="75000"/>
                </a:schemeClr>
              </a:solidFill>
              <a:latin typeface="Calibri" panose="020F0502020204030204" charset="0"/>
              <a:ea typeface="Arial" panose="020B0604020202020204" pitchFamily="34" charset="0"/>
              <a:cs typeface="Calibri" panose="020F0502020204030204" charset="0"/>
            </a:endParaRPr>
          </a:p>
        </p:txBody>
      </p:sp>
      <p:sp>
        <p:nvSpPr>
          <p:cNvPr id="8" name="Details 1">
            <a:extLst>
              <a:ext uri="{FF2B5EF4-FFF2-40B4-BE49-F238E27FC236}">
                <a16:creationId xmlns:a16="http://schemas.microsoft.com/office/drawing/2014/main" id="{3B83DA37-EED6-5C30-5007-8D7541CE7246}"/>
              </a:ext>
            </a:extLst>
          </p:cNvPr>
          <p:cNvSpPr txBox="1"/>
          <p:nvPr/>
        </p:nvSpPr>
        <p:spPr>
          <a:xfrm>
            <a:off x="616613" y="1752002"/>
            <a:ext cx="3168565" cy="880369"/>
          </a:xfrm>
          <a:prstGeom prst="rect">
            <a:avLst/>
          </a:prstGeom>
          <a:noFill/>
          <a:ln w="9525">
            <a:noFill/>
          </a:ln>
        </p:spPr>
        <p:txBody>
          <a:bodyPr wrap="square">
            <a:spAutoFit/>
          </a:bodyPr>
          <a:lstStyle/>
          <a:p>
            <a:pPr algn="l" eaLnBrk="1" hangingPunct="1">
              <a:lnSpc>
                <a:spcPct val="150000"/>
              </a:lnSpc>
              <a:buNone/>
            </a:pPr>
            <a:r>
              <a:rPr lang="id-ID" altLang="x-none" b="1" dirty="0">
                <a:solidFill>
                  <a:schemeClr val="accent6">
                    <a:lumMod val="75000"/>
                  </a:schemeClr>
                </a:solidFill>
                <a:latin typeface="Calibri" panose="020F0502020204030204" charset="0"/>
                <a:ea typeface="Arial" panose="020B0604020202020204" pitchFamily="34" charset="0"/>
                <a:cs typeface="Calibri" panose="020F0502020204030204" charset="0"/>
              </a:rPr>
              <a:t>Laporan Pertanggungjawaban    Keuangan</a:t>
            </a:r>
            <a:endParaRPr lang="en-US" altLang="x-none" b="1" dirty="0">
              <a:solidFill>
                <a:schemeClr val="accent6">
                  <a:lumMod val="75000"/>
                </a:schemeClr>
              </a:solidFill>
              <a:latin typeface="Calibri" panose="020F0502020204030204" charset="0"/>
              <a:ea typeface="Arial" panose="020B0604020202020204" pitchFamily="34" charset="0"/>
              <a:cs typeface="Calibri" panose="020F0502020204030204" charset="0"/>
            </a:endParaRPr>
          </a:p>
        </p:txBody>
      </p:sp>
      <p:sp>
        <p:nvSpPr>
          <p:cNvPr id="2" name="Details 1">
            <a:extLst>
              <a:ext uri="{FF2B5EF4-FFF2-40B4-BE49-F238E27FC236}">
                <a16:creationId xmlns:a16="http://schemas.microsoft.com/office/drawing/2014/main" id="{87D1BAF8-F2AC-65EB-D14F-94B6856F7C42}"/>
              </a:ext>
            </a:extLst>
          </p:cNvPr>
          <p:cNvSpPr txBox="1"/>
          <p:nvPr/>
        </p:nvSpPr>
        <p:spPr>
          <a:xfrm>
            <a:off x="8589965" y="2131046"/>
            <a:ext cx="2867025" cy="464871"/>
          </a:xfrm>
          <a:prstGeom prst="rect">
            <a:avLst/>
          </a:prstGeom>
          <a:noFill/>
          <a:ln w="9525">
            <a:noFill/>
          </a:ln>
        </p:spPr>
        <p:txBody>
          <a:bodyPr>
            <a:spAutoFit/>
          </a:bodyPr>
          <a:lstStyle/>
          <a:p>
            <a:pPr algn="l" eaLnBrk="1" hangingPunct="1">
              <a:lnSpc>
                <a:spcPct val="150000"/>
              </a:lnSpc>
              <a:buNone/>
            </a:pPr>
            <a:r>
              <a:rPr lang="id-ID" altLang="x-none" b="1" dirty="0">
                <a:solidFill>
                  <a:schemeClr val="accent4">
                    <a:lumMod val="75000"/>
                  </a:schemeClr>
                </a:solidFill>
                <a:latin typeface="Calibri" panose="020F0502020204030204" charset="0"/>
                <a:ea typeface="Arial" panose="020B0604020202020204" pitchFamily="34" charset="0"/>
                <a:cs typeface="Calibri" panose="020F0502020204030204" charset="0"/>
              </a:rPr>
              <a:t>Pertanahan</a:t>
            </a:r>
            <a:endParaRPr lang="en-US" altLang="x-none" b="1" dirty="0">
              <a:solidFill>
                <a:schemeClr val="accent4">
                  <a:lumMod val="75000"/>
                </a:schemeClr>
              </a:solidFill>
              <a:latin typeface="Calibri" panose="020F0502020204030204" charset="0"/>
              <a:ea typeface="Arial" panose="020B0604020202020204" pitchFamily="34" charset="0"/>
              <a:cs typeface="Calibri" panose="020F0502020204030204" charset="0"/>
            </a:endParaRPr>
          </a:p>
        </p:txBody>
      </p:sp>
    </p:spTree>
    <p:extLst>
      <p:ext uri="{BB962C8B-B14F-4D97-AF65-F5344CB8AC3E}">
        <p14:creationId xmlns:p14="http://schemas.microsoft.com/office/powerpoint/2010/main" val="39518830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1+#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1+#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56"/>
                                        </p:tgtEl>
                                        <p:attrNameLst>
                                          <p:attrName>style.visibility</p:attrName>
                                        </p:attrNameLst>
                                      </p:cBhvr>
                                      <p:to>
                                        <p:strVal val="visible"/>
                                      </p:to>
                                    </p:set>
                                    <p:anim calcmode="lin" valueType="num">
                                      <p:cBhvr additive="base">
                                        <p:cTn id="15" dur="500" fill="hold"/>
                                        <p:tgtEl>
                                          <p:spTgt spid="56"/>
                                        </p:tgtEl>
                                        <p:attrNameLst>
                                          <p:attrName>ppt_x</p:attrName>
                                        </p:attrNameLst>
                                      </p:cBhvr>
                                      <p:tavLst>
                                        <p:tav tm="0">
                                          <p:val>
                                            <p:strVal val="1+#ppt_w/2"/>
                                          </p:val>
                                        </p:tav>
                                        <p:tav tm="100000">
                                          <p:val>
                                            <p:strVal val="#ppt_x"/>
                                          </p:val>
                                        </p:tav>
                                      </p:tavLst>
                                    </p:anim>
                                    <p:anim calcmode="lin" valueType="num">
                                      <p:cBhvr additive="base">
                                        <p:cTn id="16" dur="500" fill="hold"/>
                                        <p:tgtEl>
                                          <p:spTgt spid="5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0-#ppt_w/2"/>
                                          </p:val>
                                        </p:tav>
                                        <p:tav tm="100000">
                                          <p:val>
                                            <p:strVal val="#ppt_x"/>
                                          </p:val>
                                        </p:tav>
                                      </p:tavLst>
                                    </p:anim>
                                    <p:anim calcmode="lin" valueType="num">
                                      <p:cBhvr additive="base">
                                        <p:cTn id="20" dur="500" fill="hold"/>
                                        <p:tgtEl>
                                          <p:spTgt spid="2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left)">
                                      <p:cBhvr>
                                        <p:cTn id="28" dur="500"/>
                                        <p:tgtEl>
                                          <p:spTgt spid="43"/>
                                        </p:tgtEl>
                                      </p:cBhvr>
                                    </p:animEffect>
                                  </p:childTnLst>
                                </p:cTn>
                              </p:par>
                              <p:par>
                                <p:cTn id="29" presetID="22" presetClass="entr" presetSubtype="8"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par>
                                <p:cTn id="32" presetID="22" presetClass="entr" presetSubtype="2"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right)">
                                      <p:cBhvr>
                                        <p:cTn id="34" dur="500"/>
                                        <p:tgtEl>
                                          <p:spTgt spid="35"/>
                                        </p:tgtEl>
                                      </p:cBhvr>
                                    </p:animEffect>
                                  </p:childTnLst>
                                </p:cTn>
                              </p:par>
                              <p:par>
                                <p:cTn id="35" presetID="22" presetClass="entr" presetSubtype="2"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right)">
                                      <p:cBhvr>
                                        <p:cTn id="37" dur="500"/>
                                        <p:tgtEl>
                                          <p:spTgt spid="47"/>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fade">
                                      <p:cBhvr>
                                        <p:cTn id="41" dur="500"/>
                                        <p:tgtEl>
                                          <p:spTgt spid="6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500"/>
                                        <p:tgtEl>
                                          <p:spTgt spid="6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500"/>
                                        <p:tgtEl>
                                          <p:spTgt spid="66"/>
                                        </p:tgtEl>
                                      </p:cBhvr>
                                    </p:animEffect>
                                  </p:childTnLst>
                                </p:cTn>
                              </p:par>
                              <p:par>
                                <p:cTn id="48" presetID="22" presetClass="entr" presetSubtype="2" fill="hold" nodeType="with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right)">
                                      <p:cBhvr>
                                        <p:cTn id="50" dur="500"/>
                                        <p:tgtEl>
                                          <p:spTgt spid="3"/>
                                        </p:tgtEl>
                                      </p:cBhvr>
                                    </p:animEffect>
                                  </p:childTnLst>
                                </p:cTn>
                              </p:par>
                            </p:childTnLst>
                          </p:cTn>
                        </p:par>
                        <p:par>
                          <p:cTn id="51" fill="hold">
                            <p:stCondLst>
                              <p:cond delay="1500"/>
                            </p:stCondLst>
                            <p:childTnLst>
                              <p:par>
                                <p:cTn id="52" presetID="22" presetClass="entr" presetSubtype="8"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left)">
                                      <p:cBhvr>
                                        <p:cTn id="54" dur="500"/>
                                        <p:tgtEl>
                                          <p:spTgt spid="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500"/>
                                        <p:tgtEl>
                                          <p:spTgt spid="5"/>
                                        </p:tgtEl>
                                      </p:cBhvr>
                                    </p:animEffect>
                                  </p:childTnLst>
                                </p:cTn>
                              </p:par>
                            </p:childTnLst>
                          </p:cTn>
                        </p:par>
                        <p:par>
                          <p:cTn id="58" fill="hold">
                            <p:stCondLst>
                              <p:cond delay="2000"/>
                            </p:stCondLst>
                            <p:childTnLst>
                              <p:par>
                                <p:cTn id="59" presetID="10" presetClass="entr" presetSubtype="0"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500"/>
                                        <p:tgtEl>
                                          <p:spTgt spid="8"/>
                                        </p:tgtEl>
                                      </p:cBhvr>
                                    </p:animEffect>
                                  </p:childTnLst>
                                </p:cTn>
                              </p:par>
                            </p:childTnLst>
                          </p:cTn>
                        </p:par>
                        <p:par>
                          <p:cTn id="62" fill="hold">
                            <p:stCondLst>
                              <p:cond delay="2500"/>
                            </p:stCondLst>
                            <p:childTnLst>
                              <p:par>
                                <p:cTn id="63" presetID="10" presetClass="entr" presetSubtype="0" fill="hold" grpId="0" nodeType="after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fade">
                                      <p:cBhvr>
                                        <p:cTn id="6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4" grpId="0"/>
      <p:bldP spid="66" grpId="0"/>
      <p:bldP spid="5" grpId="0"/>
      <p:bldP spid="8"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5"/>
          <p:cNvSpPr>
            <a:spLocks noGrp="1"/>
          </p:cNvSpPr>
          <p:nvPr>
            <p:ph type="title"/>
          </p:nvPr>
        </p:nvSpPr>
        <p:spPr>
          <a:xfrm>
            <a:off x="1382713" y="601665"/>
            <a:ext cx="10515600" cy="835025"/>
          </a:xfrm>
        </p:spPr>
        <p:txBody>
          <a:bodyPr vert="horz" wrap="square" lIns="91440" tIns="45720" rIns="91440" bIns="45720" rtlCol="0" anchor="ctr" anchorCtr="0">
            <a:normAutofit/>
          </a:bodyPr>
          <a:lstStyle/>
          <a:p>
            <a:pPr>
              <a:buNone/>
            </a:pPr>
            <a:r>
              <a:rPr lang="en-US" dirty="0">
                <a:solidFill>
                  <a:schemeClr val="accent2">
                    <a:lumMod val="50000"/>
                  </a:schemeClr>
                </a:solidFill>
                <a:latin typeface="Calibri" panose="020F0502020204030204" charset="0"/>
                <a:cs typeface="Calibri" panose="020F0502020204030204" charset="0"/>
              </a:rPr>
              <a:t>Pemohon Sengketa Informasi Publik</a:t>
            </a:r>
          </a:p>
        </p:txBody>
      </p:sp>
      <p:sp>
        <p:nvSpPr>
          <p:cNvPr id="14" name="TextBox 13"/>
          <p:cNvSpPr txBox="1"/>
          <p:nvPr/>
        </p:nvSpPr>
        <p:spPr>
          <a:xfrm>
            <a:off x="948418" y="2090188"/>
            <a:ext cx="4984751" cy="3082062"/>
          </a:xfrm>
          <a:prstGeom prst="rect">
            <a:avLst/>
          </a:prstGeom>
          <a:noFill/>
          <a:ln w="9525">
            <a:noFill/>
          </a:ln>
        </p:spPr>
        <p:txBody>
          <a:bodyPr wrap="square">
            <a:spAutoFit/>
          </a:bodyPr>
          <a:lstStyle/>
          <a:p>
            <a:pPr eaLnBrk="1" hangingPunct="1">
              <a:lnSpc>
                <a:spcPct val="150000"/>
              </a:lnSpc>
              <a:buNone/>
            </a:pPr>
            <a:r>
              <a:rPr sz="2000" dirty="0">
                <a:latin typeface="Calibri" panose="020F0502020204030204" charset="0"/>
                <a:cs typeface="Calibri" panose="020F0502020204030204" charset="0"/>
              </a:rPr>
              <a:t>Pada laporan tahunan Komisi Informasi Jawa Tengah selama </a:t>
            </a:r>
            <a:r>
              <a:rPr sz="2000" dirty="0" err="1">
                <a:latin typeface="Calibri" panose="020F0502020204030204" charset="0"/>
                <a:cs typeface="Calibri" panose="020F0502020204030204" charset="0"/>
              </a:rPr>
              <a:t>tahun</a:t>
            </a:r>
            <a:r>
              <a:rPr sz="2000" dirty="0">
                <a:latin typeface="Calibri" panose="020F0502020204030204" charset="0"/>
                <a:cs typeface="Calibri" panose="020F0502020204030204" charset="0"/>
              </a:rPr>
              <a:t> 2022 </a:t>
            </a:r>
            <a:r>
              <a:rPr lang="en-US" sz="2000" dirty="0">
                <a:latin typeface="Calibri" panose="020F0502020204030204" charset="0"/>
                <a:cs typeface="Calibri" panose="020F0502020204030204" charset="0"/>
              </a:rPr>
              <a:t>pemohon informasi terbesar adalah “Perorangan” </a:t>
            </a:r>
            <a:r>
              <a:rPr lang="en-US" sz="2000" dirty="0" err="1">
                <a:latin typeface="Calibri" panose="020F0502020204030204" charset="0"/>
                <a:cs typeface="Calibri" panose="020F0502020204030204" charset="0"/>
              </a:rPr>
              <a:t>terbesar</a:t>
            </a:r>
            <a:r>
              <a:rPr lang="en-US" sz="2000" dirty="0">
                <a:latin typeface="Calibri" panose="020F0502020204030204" charset="0"/>
                <a:cs typeface="Calibri" panose="020F0502020204030204" charset="0"/>
              </a:rPr>
              <a:t> </a:t>
            </a:r>
            <a:r>
              <a:rPr lang="id-ID" sz="2400" b="1" dirty="0">
                <a:solidFill>
                  <a:schemeClr val="accent2"/>
                </a:solidFill>
                <a:latin typeface="Calibri" panose="020F0502020204030204" charset="0"/>
                <a:cs typeface="Calibri" panose="020F0502020204030204" charset="0"/>
              </a:rPr>
              <a:t>42</a:t>
            </a:r>
            <a:r>
              <a:rPr lang="en-US" sz="2400" b="1" dirty="0">
                <a:solidFill>
                  <a:schemeClr val="accent2"/>
                </a:solidFill>
                <a:latin typeface="Calibri" panose="020F0502020204030204" charset="0"/>
                <a:cs typeface="Calibri" panose="020F0502020204030204" charset="0"/>
              </a:rPr>
              <a:t>%</a:t>
            </a:r>
            <a:r>
              <a:rPr lang="en-US" sz="2000" dirty="0">
                <a:latin typeface="Calibri" panose="020F0502020204030204" charset="0"/>
                <a:cs typeface="Calibri" panose="020F0502020204030204" charset="0"/>
              </a:rPr>
              <a:t> , disusul dengan Badan Hukum </a:t>
            </a:r>
            <a:r>
              <a:rPr lang="id-ID" sz="2400" b="1" dirty="0">
                <a:solidFill>
                  <a:schemeClr val="accent1">
                    <a:lumMod val="50000"/>
                  </a:schemeClr>
                </a:solidFill>
                <a:latin typeface="Calibri" panose="020F0502020204030204" charset="0"/>
                <a:cs typeface="Calibri" panose="020F0502020204030204" charset="0"/>
              </a:rPr>
              <a:t>30</a:t>
            </a:r>
            <a:r>
              <a:rPr lang="en-US" sz="2400" b="1" dirty="0">
                <a:solidFill>
                  <a:schemeClr val="accent1">
                    <a:lumMod val="50000"/>
                  </a:schemeClr>
                </a:solidFill>
                <a:latin typeface="Calibri" panose="020F0502020204030204" charset="0"/>
                <a:cs typeface="Calibri" panose="020F0502020204030204" charset="0"/>
              </a:rPr>
              <a:t>%</a:t>
            </a:r>
            <a:r>
              <a:rPr lang="en-US" sz="2000" dirty="0">
                <a:latin typeface="Calibri" panose="020F0502020204030204" charset="0"/>
                <a:cs typeface="Calibri" panose="020F0502020204030204" charset="0"/>
              </a:rPr>
              <a:t>  serta Kelompok orang </a:t>
            </a:r>
            <a:r>
              <a:rPr lang="id-ID" sz="2400" b="1" dirty="0">
                <a:solidFill>
                  <a:schemeClr val="accent5">
                    <a:lumMod val="50000"/>
                  </a:schemeClr>
                </a:solidFill>
                <a:latin typeface="Calibri" panose="020F0502020204030204" charset="0"/>
                <a:cs typeface="Calibri" panose="020F0502020204030204" charset="0"/>
              </a:rPr>
              <a:t>24</a:t>
            </a:r>
            <a:r>
              <a:rPr lang="en-US" sz="2400" b="1" dirty="0">
                <a:solidFill>
                  <a:schemeClr val="accent5">
                    <a:lumMod val="50000"/>
                  </a:schemeClr>
                </a:solidFill>
                <a:latin typeface="Calibri" panose="020F0502020204030204" charset="0"/>
                <a:cs typeface="Calibri" panose="020F0502020204030204" charset="0"/>
              </a:rPr>
              <a:t>%</a:t>
            </a:r>
            <a:r>
              <a:rPr lang="id-ID" sz="2400" b="1" dirty="0">
                <a:solidFill>
                  <a:schemeClr val="accent5">
                    <a:lumMod val="50000"/>
                  </a:schemeClr>
                </a:solidFill>
                <a:latin typeface="Calibri" panose="020F0502020204030204" charset="0"/>
                <a:cs typeface="Calibri" panose="020F0502020204030204" charset="0"/>
              </a:rPr>
              <a:t> </a:t>
            </a:r>
            <a:r>
              <a:rPr lang="id-ID" sz="2400" dirty="0">
                <a:solidFill>
                  <a:schemeClr val="tx1">
                    <a:lumMod val="95000"/>
                    <a:lumOff val="5000"/>
                  </a:schemeClr>
                </a:solidFill>
                <a:latin typeface="Calibri" panose="020F0502020204030204" charset="0"/>
                <a:cs typeface="Calibri" panose="020F0502020204030204" charset="0"/>
              </a:rPr>
              <a:t>dan Law </a:t>
            </a:r>
            <a:r>
              <a:rPr lang="id-ID" sz="2400" b="1" dirty="0" err="1">
                <a:solidFill>
                  <a:schemeClr val="tx1">
                    <a:lumMod val="95000"/>
                    <a:lumOff val="5000"/>
                  </a:schemeClr>
                </a:solidFill>
                <a:latin typeface="Calibri" panose="020F0502020204030204" charset="0"/>
                <a:cs typeface="Calibri" panose="020F0502020204030204" charset="0"/>
              </a:rPr>
              <a:t>Firm</a:t>
            </a:r>
            <a:r>
              <a:rPr lang="id-ID" sz="2400" b="1" dirty="0">
                <a:solidFill>
                  <a:schemeClr val="accent5">
                    <a:lumMod val="50000"/>
                  </a:schemeClr>
                </a:solidFill>
                <a:latin typeface="Calibri" panose="020F0502020204030204" charset="0"/>
                <a:cs typeface="Calibri" panose="020F0502020204030204" charset="0"/>
              </a:rPr>
              <a:t> </a:t>
            </a:r>
            <a:r>
              <a:rPr lang="id-ID" sz="2400" b="1" dirty="0">
                <a:solidFill>
                  <a:schemeClr val="accent6">
                    <a:lumMod val="75000"/>
                  </a:schemeClr>
                </a:solidFill>
                <a:latin typeface="Calibri" panose="020F0502020204030204" charset="0"/>
                <a:cs typeface="Calibri" panose="020F0502020204030204" charset="0"/>
              </a:rPr>
              <a:t>4%</a:t>
            </a:r>
            <a:endParaRPr lang="en-US" sz="2400" b="1" dirty="0">
              <a:solidFill>
                <a:schemeClr val="accent6">
                  <a:lumMod val="75000"/>
                </a:schemeClr>
              </a:solidFill>
              <a:latin typeface="Calibri" panose="020F0502020204030204" charset="0"/>
              <a:cs typeface="Calibri" panose="020F0502020204030204" charset="0"/>
            </a:endParaRPr>
          </a:p>
        </p:txBody>
      </p:sp>
      <p:graphicFrame>
        <p:nvGraphicFramePr>
          <p:cNvPr id="8" name="Picture Placeholder 7">
            <a:extLst>
              <a:ext uri="{FF2B5EF4-FFF2-40B4-BE49-F238E27FC236}">
                <a16:creationId xmlns:a16="http://schemas.microsoft.com/office/drawing/2014/main" id="{ECA551DB-763C-949A-21C0-7CF66ECD27D6}"/>
              </a:ext>
            </a:extLst>
          </p:cNvPr>
          <p:cNvGraphicFramePr>
            <a:graphicFrameLocks noGrp="1"/>
          </p:cNvGraphicFramePr>
          <p:nvPr>
            <p:ph type="pic" sz="quarter" idx="14"/>
          </p:nvPr>
        </p:nvGraphicFramePr>
        <p:xfrm>
          <a:off x="6640514" y="1929591"/>
          <a:ext cx="3701143" cy="27450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9264832"/>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a:spLocks noChangeArrowheads="1"/>
          </p:cNvSpPr>
          <p:nvPr/>
        </p:nvSpPr>
        <p:spPr bwMode="auto">
          <a:xfrm>
            <a:off x="3701147" y="1494066"/>
            <a:ext cx="7610288" cy="3513363"/>
          </a:xfrm>
          <a:prstGeom prst="rect">
            <a:avLst/>
          </a:prstGeom>
          <a:noFill/>
          <a:ln w="9525">
            <a:noFill/>
            <a:miter lim="800000"/>
            <a:headEnd/>
            <a:tailEnd/>
          </a:ln>
        </p:spPr>
        <p:txBody>
          <a:bodyPr anchor="ctr"/>
          <a:lstStyle/>
          <a:p>
            <a:endParaRPr lang="en-US" dirty="0">
              <a:cs typeface="Arial" pitchFamily="34" charset="0"/>
            </a:endParaRPr>
          </a:p>
          <a:p>
            <a:endParaRPr lang="en-US" dirty="0">
              <a:cs typeface="Arial" pitchFamily="34" charset="0"/>
            </a:endParaRPr>
          </a:p>
          <a:p>
            <a:endParaRPr lang="id-ID" dirty="0">
              <a:cs typeface="Arial" pitchFamily="34" charset="0"/>
            </a:endParaRPr>
          </a:p>
          <a:p>
            <a:endParaRPr lang="id-ID" dirty="0">
              <a:cs typeface="Arial" pitchFamily="34" charset="0"/>
            </a:endParaRPr>
          </a:p>
          <a:p>
            <a:endParaRPr lang="id-ID" dirty="0">
              <a:cs typeface="Arial" pitchFamily="34" charset="0"/>
            </a:endParaRPr>
          </a:p>
          <a:p>
            <a:endParaRPr lang="id-ID" dirty="0">
              <a:cs typeface="Arial" pitchFamily="34" charset="0"/>
            </a:endParaRPr>
          </a:p>
          <a:p>
            <a:r>
              <a:rPr lang="en-US" dirty="0" err="1">
                <a:cs typeface="Arial" pitchFamily="34" charset="0"/>
              </a:rPr>
              <a:t>Lembaga</a:t>
            </a:r>
            <a:r>
              <a:rPr lang="en-US" dirty="0">
                <a:cs typeface="Arial" pitchFamily="34" charset="0"/>
              </a:rPr>
              <a:t> yang </a:t>
            </a:r>
            <a:r>
              <a:rPr lang="en-US" dirty="0" err="1">
                <a:cs typeface="Arial" pitchFamily="34" charset="0"/>
              </a:rPr>
              <a:t>dibentuk</a:t>
            </a:r>
            <a:r>
              <a:rPr lang="en-US" dirty="0">
                <a:cs typeface="Arial" pitchFamily="34" charset="0"/>
              </a:rPr>
              <a:t> </a:t>
            </a:r>
            <a:r>
              <a:rPr lang="en-US" dirty="0" err="1">
                <a:cs typeface="Arial" pitchFamily="34" charset="0"/>
              </a:rPr>
              <a:t>berdasarkan</a:t>
            </a:r>
            <a:r>
              <a:rPr lang="en-US" dirty="0">
                <a:cs typeface="Arial" pitchFamily="34" charset="0"/>
              </a:rPr>
              <a:t> UU No. 14 </a:t>
            </a:r>
            <a:r>
              <a:rPr lang="en-US" dirty="0" err="1">
                <a:cs typeface="Arial" pitchFamily="34" charset="0"/>
              </a:rPr>
              <a:t>Tahun</a:t>
            </a:r>
            <a:r>
              <a:rPr lang="en-US" dirty="0">
                <a:cs typeface="Arial" pitchFamily="34" charset="0"/>
              </a:rPr>
              <a:t> 2008 </a:t>
            </a:r>
            <a:r>
              <a:rPr lang="en-US" dirty="0" err="1">
                <a:cs typeface="Arial" pitchFamily="34" charset="0"/>
              </a:rPr>
              <a:t>tentang</a:t>
            </a:r>
            <a:r>
              <a:rPr lang="en-US" dirty="0">
                <a:cs typeface="Arial" pitchFamily="34" charset="0"/>
              </a:rPr>
              <a:t> </a:t>
            </a:r>
            <a:r>
              <a:rPr lang="en-US" dirty="0" err="1">
                <a:cs typeface="Arial" pitchFamily="34" charset="0"/>
              </a:rPr>
              <a:t>Keterbukaan</a:t>
            </a:r>
            <a:r>
              <a:rPr lang="en-US" dirty="0">
                <a:cs typeface="Arial" pitchFamily="34" charset="0"/>
              </a:rPr>
              <a:t> </a:t>
            </a:r>
            <a:r>
              <a:rPr lang="en-US" dirty="0" err="1">
                <a:cs typeface="Arial" pitchFamily="34" charset="0"/>
              </a:rPr>
              <a:t>Informasi</a:t>
            </a:r>
            <a:r>
              <a:rPr lang="en-US" dirty="0">
                <a:cs typeface="Arial" pitchFamily="34" charset="0"/>
              </a:rPr>
              <a:t> </a:t>
            </a:r>
            <a:r>
              <a:rPr lang="en-US" dirty="0" err="1">
                <a:cs typeface="Arial" pitchFamily="34" charset="0"/>
              </a:rPr>
              <a:t>Publik</a:t>
            </a:r>
            <a:r>
              <a:rPr lang="en-US" dirty="0">
                <a:cs typeface="Arial" pitchFamily="34" charset="0"/>
              </a:rPr>
              <a:t> (UU KIP)</a:t>
            </a:r>
          </a:p>
          <a:p>
            <a:r>
              <a:rPr lang="en-US" dirty="0" err="1">
                <a:cs typeface="Arial" pitchFamily="34" charset="0"/>
              </a:rPr>
              <a:t>Lembaga</a:t>
            </a:r>
            <a:r>
              <a:rPr lang="en-US" dirty="0">
                <a:cs typeface="Arial" pitchFamily="34" charset="0"/>
              </a:rPr>
              <a:t> </a:t>
            </a:r>
            <a:r>
              <a:rPr lang="en-US" dirty="0" err="1">
                <a:cs typeface="Arial" pitchFamily="34" charset="0"/>
              </a:rPr>
              <a:t>mandiri</a:t>
            </a:r>
            <a:r>
              <a:rPr lang="en-US" dirty="0">
                <a:cs typeface="Arial" pitchFamily="34" charset="0"/>
              </a:rPr>
              <a:t> yang </a:t>
            </a:r>
            <a:r>
              <a:rPr lang="sv-SE" dirty="0">
                <a:cs typeface="Arial" pitchFamily="34" charset="0"/>
              </a:rPr>
              <a:t>berfungsi menjalankan Undang-Undang </a:t>
            </a:r>
            <a:r>
              <a:rPr lang="id-ID" dirty="0">
                <a:cs typeface="Arial" pitchFamily="34" charset="0"/>
              </a:rPr>
              <a:t>KIP</a:t>
            </a:r>
            <a:r>
              <a:rPr lang="sv-SE" dirty="0">
                <a:cs typeface="Arial" pitchFamily="34" charset="0"/>
              </a:rPr>
              <a:t> dan </a:t>
            </a:r>
            <a:r>
              <a:rPr lang="en-US" dirty="0" err="1">
                <a:cs typeface="Arial" pitchFamily="34" charset="0"/>
              </a:rPr>
              <a:t>peraturan</a:t>
            </a:r>
            <a:r>
              <a:rPr lang="en-US" dirty="0">
                <a:cs typeface="Arial" pitchFamily="34" charset="0"/>
              </a:rPr>
              <a:t> </a:t>
            </a:r>
            <a:r>
              <a:rPr lang="en-US" dirty="0" err="1">
                <a:cs typeface="Arial" pitchFamily="34" charset="0"/>
              </a:rPr>
              <a:t>pelaksanaannya</a:t>
            </a:r>
            <a:r>
              <a:rPr lang="en-US" dirty="0">
                <a:cs typeface="Arial" pitchFamily="34" charset="0"/>
              </a:rPr>
              <a:t>, </a:t>
            </a:r>
            <a:r>
              <a:rPr lang="en-US" dirty="0" err="1">
                <a:cs typeface="Arial" pitchFamily="34" charset="0"/>
              </a:rPr>
              <a:t>menetapkan</a:t>
            </a:r>
            <a:r>
              <a:rPr lang="en-US" dirty="0">
                <a:cs typeface="Arial" pitchFamily="34" charset="0"/>
              </a:rPr>
              <a:t> </a:t>
            </a:r>
            <a:r>
              <a:rPr lang="en-US" dirty="0" err="1">
                <a:cs typeface="Arial" pitchFamily="34" charset="0"/>
              </a:rPr>
              <a:t>petunjuk</a:t>
            </a:r>
            <a:r>
              <a:rPr lang="en-US" dirty="0">
                <a:cs typeface="Arial" pitchFamily="34" charset="0"/>
              </a:rPr>
              <a:t> </a:t>
            </a:r>
            <a:r>
              <a:rPr lang="en-US" dirty="0" err="1">
                <a:cs typeface="Arial" pitchFamily="34" charset="0"/>
              </a:rPr>
              <a:t>teknis</a:t>
            </a:r>
            <a:r>
              <a:rPr lang="en-US" dirty="0">
                <a:cs typeface="Arial" pitchFamily="34" charset="0"/>
              </a:rPr>
              <a:t> </a:t>
            </a:r>
            <a:r>
              <a:rPr lang="en-US" dirty="0" err="1">
                <a:cs typeface="Arial" pitchFamily="34" charset="0"/>
              </a:rPr>
              <a:t>standar</a:t>
            </a:r>
            <a:r>
              <a:rPr lang="en-US" dirty="0">
                <a:cs typeface="Arial" pitchFamily="34" charset="0"/>
              </a:rPr>
              <a:t> </a:t>
            </a:r>
            <a:r>
              <a:rPr lang="en-US" dirty="0" err="1">
                <a:cs typeface="Arial" pitchFamily="34" charset="0"/>
              </a:rPr>
              <a:t>layanan</a:t>
            </a:r>
            <a:r>
              <a:rPr lang="en-US" dirty="0">
                <a:cs typeface="Arial" pitchFamily="34" charset="0"/>
              </a:rPr>
              <a:t> </a:t>
            </a:r>
            <a:r>
              <a:rPr lang="en-US" dirty="0" err="1">
                <a:cs typeface="Arial" pitchFamily="34" charset="0"/>
              </a:rPr>
              <a:t>informasi</a:t>
            </a:r>
            <a:r>
              <a:rPr lang="en-US" dirty="0">
                <a:cs typeface="Arial" pitchFamily="34" charset="0"/>
              </a:rPr>
              <a:t> </a:t>
            </a:r>
            <a:r>
              <a:rPr lang="en-US" dirty="0" err="1">
                <a:cs typeface="Arial" pitchFamily="34" charset="0"/>
              </a:rPr>
              <a:t>publik</a:t>
            </a:r>
            <a:r>
              <a:rPr lang="en-US" dirty="0">
                <a:cs typeface="Arial" pitchFamily="34" charset="0"/>
              </a:rPr>
              <a:t> </a:t>
            </a:r>
            <a:r>
              <a:rPr lang="en-US" dirty="0" err="1">
                <a:cs typeface="Arial" pitchFamily="34" charset="0"/>
              </a:rPr>
              <a:t>dan</a:t>
            </a:r>
            <a:r>
              <a:rPr lang="en-US" dirty="0">
                <a:cs typeface="Arial" pitchFamily="34" charset="0"/>
              </a:rPr>
              <a:t> </a:t>
            </a:r>
            <a:r>
              <a:rPr lang="en-US" dirty="0" err="1">
                <a:cs typeface="Arial" pitchFamily="34" charset="0"/>
              </a:rPr>
              <a:t>menyelesaikan</a:t>
            </a:r>
            <a:r>
              <a:rPr lang="en-US" dirty="0">
                <a:cs typeface="Arial" pitchFamily="34" charset="0"/>
              </a:rPr>
              <a:t> </a:t>
            </a:r>
            <a:r>
              <a:rPr lang="en-US" dirty="0" err="1">
                <a:cs typeface="Arial" pitchFamily="34" charset="0"/>
              </a:rPr>
              <a:t>sengketa</a:t>
            </a:r>
            <a:r>
              <a:rPr lang="en-US" dirty="0">
                <a:cs typeface="Arial" pitchFamily="34" charset="0"/>
              </a:rPr>
              <a:t> </a:t>
            </a:r>
            <a:r>
              <a:rPr lang="en-US" dirty="0" err="1">
                <a:cs typeface="Arial" pitchFamily="34" charset="0"/>
              </a:rPr>
              <a:t>informasi</a:t>
            </a:r>
            <a:r>
              <a:rPr lang="en-US" dirty="0">
                <a:cs typeface="Arial" pitchFamily="34" charset="0"/>
              </a:rPr>
              <a:t> </a:t>
            </a:r>
            <a:r>
              <a:rPr lang="en-US" dirty="0" err="1">
                <a:cs typeface="Arial" pitchFamily="34" charset="0"/>
              </a:rPr>
              <a:t>publik</a:t>
            </a:r>
            <a:r>
              <a:rPr lang="en-US" dirty="0">
                <a:cs typeface="Arial" pitchFamily="34" charset="0"/>
              </a:rPr>
              <a:t> </a:t>
            </a:r>
            <a:r>
              <a:rPr lang="en-US" dirty="0" err="1">
                <a:cs typeface="Arial" pitchFamily="34" charset="0"/>
              </a:rPr>
              <a:t>melalui</a:t>
            </a:r>
            <a:r>
              <a:rPr lang="en-US" dirty="0">
                <a:cs typeface="Arial" pitchFamily="34" charset="0"/>
              </a:rPr>
              <a:t> </a:t>
            </a:r>
            <a:r>
              <a:rPr lang="en-US" dirty="0" err="1">
                <a:cs typeface="Arial" pitchFamily="34" charset="0"/>
              </a:rPr>
              <a:t>mediasi</a:t>
            </a:r>
            <a:r>
              <a:rPr lang="en-US" dirty="0">
                <a:cs typeface="Arial" pitchFamily="34" charset="0"/>
              </a:rPr>
              <a:t> </a:t>
            </a:r>
            <a:r>
              <a:rPr lang="en-US" dirty="0" err="1">
                <a:cs typeface="Arial" pitchFamily="34" charset="0"/>
              </a:rPr>
              <a:t>dan</a:t>
            </a:r>
            <a:r>
              <a:rPr lang="en-US" dirty="0">
                <a:cs typeface="Arial" pitchFamily="34" charset="0"/>
              </a:rPr>
              <a:t>/</a:t>
            </a:r>
            <a:r>
              <a:rPr lang="en-US" dirty="0" err="1">
                <a:cs typeface="Arial" pitchFamily="34" charset="0"/>
              </a:rPr>
              <a:t>atau</a:t>
            </a:r>
            <a:r>
              <a:rPr lang="en-US" dirty="0">
                <a:cs typeface="Arial" pitchFamily="34" charset="0"/>
              </a:rPr>
              <a:t> </a:t>
            </a:r>
            <a:r>
              <a:rPr lang="en-US" dirty="0" err="1">
                <a:cs typeface="Arial" pitchFamily="34" charset="0"/>
              </a:rPr>
              <a:t>ajudikasi</a:t>
            </a:r>
            <a:r>
              <a:rPr lang="en-US" dirty="0">
                <a:cs typeface="Arial" pitchFamily="34" charset="0"/>
              </a:rPr>
              <a:t> </a:t>
            </a:r>
            <a:r>
              <a:rPr lang="en-US" dirty="0" err="1">
                <a:cs typeface="Arial" pitchFamily="34" charset="0"/>
              </a:rPr>
              <a:t>nonlitigasi</a:t>
            </a:r>
            <a:r>
              <a:rPr lang="en-US" dirty="0">
                <a:cs typeface="Arial" pitchFamily="34" charset="0"/>
              </a:rPr>
              <a:t>.</a:t>
            </a:r>
            <a:endParaRPr lang="id-ID" dirty="0">
              <a:cs typeface="Arial" pitchFamily="34" charset="0"/>
            </a:endParaRPr>
          </a:p>
          <a:p>
            <a:r>
              <a:rPr lang="en-US" i="1" dirty="0">
                <a:cs typeface="Arial" pitchFamily="34" charset="0"/>
              </a:rPr>
              <a:t>(</a:t>
            </a:r>
            <a:r>
              <a:rPr lang="en-US" i="1" dirty="0" err="1">
                <a:cs typeface="Arial" pitchFamily="34" charset="0"/>
              </a:rPr>
              <a:t>Ajudikasi</a:t>
            </a:r>
            <a:r>
              <a:rPr lang="en-US" i="1" dirty="0">
                <a:cs typeface="Arial" pitchFamily="34" charset="0"/>
              </a:rPr>
              <a:t> </a:t>
            </a:r>
            <a:r>
              <a:rPr lang="en-US" i="1" dirty="0" err="1">
                <a:cs typeface="Arial" pitchFamily="34" charset="0"/>
              </a:rPr>
              <a:t>nonlitigasi</a:t>
            </a:r>
            <a:r>
              <a:rPr lang="en-US" i="1" dirty="0">
                <a:cs typeface="Arial" pitchFamily="34" charset="0"/>
              </a:rPr>
              <a:t> </a:t>
            </a:r>
            <a:r>
              <a:rPr lang="en-US" i="1" dirty="0" err="1">
                <a:cs typeface="Arial" pitchFamily="34" charset="0"/>
              </a:rPr>
              <a:t>adalah</a:t>
            </a:r>
            <a:r>
              <a:rPr lang="en-US" i="1" dirty="0">
                <a:cs typeface="Arial" pitchFamily="34" charset="0"/>
              </a:rPr>
              <a:t> </a:t>
            </a:r>
            <a:r>
              <a:rPr lang="en-US" i="1" dirty="0" err="1">
                <a:cs typeface="Arial" pitchFamily="34" charset="0"/>
              </a:rPr>
              <a:t>penyelesaian</a:t>
            </a:r>
            <a:r>
              <a:rPr lang="en-US" i="1" dirty="0">
                <a:cs typeface="Arial" pitchFamily="34" charset="0"/>
              </a:rPr>
              <a:t> </a:t>
            </a:r>
            <a:r>
              <a:rPr lang="en-US" i="1" dirty="0" err="1">
                <a:cs typeface="Arial" pitchFamily="34" charset="0"/>
              </a:rPr>
              <a:t>sengketa</a:t>
            </a:r>
            <a:r>
              <a:rPr lang="en-US" i="1" dirty="0">
                <a:cs typeface="Arial" pitchFamily="34" charset="0"/>
              </a:rPr>
              <a:t> </a:t>
            </a:r>
            <a:r>
              <a:rPr lang="en-US" i="1" dirty="0" err="1">
                <a:cs typeface="Arial" pitchFamily="34" charset="0"/>
              </a:rPr>
              <a:t>ajudikasi</a:t>
            </a:r>
            <a:r>
              <a:rPr lang="en-US" i="1" dirty="0">
                <a:cs typeface="Arial" pitchFamily="34" charset="0"/>
              </a:rPr>
              <a:t> </a:t>
            </a:r>
            <a:r>
              <a:rPr lang="en-US" i="1" dirty="0" err="1">
                <a:cs typeface="Arial" pitchFamily="34" charset="0"/>
              </a:rPr>
              <a:t>diluar</a:t>
            </a:r>
            <a:r>
              <a:rPr lang="en-US" i="1" dirty="0">
                <a:cs typeface="Arial" pitchFamily="34" charset="0"/>
              </a:rPr>
              <a:t> </a:t>
            </a:r>
            <a:r>
              <a:rPr lang="en-US" i="1" dirty="0" err="1">
                <a:cs typeface="Arial" pitchFamily="34" charset="0"/>
              </a:rPr>
              <a:t>pengadilan</a:t>
            </a:r>
            <a:r>
              <a:rPr lang="en-US" i="1" dirty="0">
                <a:cs typeface="Arial" pitchFamily="34" charset="0"/>
              </a:rPr>
              <a:t> yang </a:t>
            </a:r>
            <a:r>
              <a:rPr lang="en-US" i="1" dirty="0" err="1">
                <a:cs typeface="Arial" pitchFamily="34" charset="0"/>
              </a:rPr>
              <a:t>putusannya</a:t>
            </a:r>
            <a:r>
              <a:rPr lang="en-US" i="1" dirty="0">
                <a:cs typeface="Arial" pitchFamily="34" charset="0"/>
              </a:rPr>
              <a:t> </a:t>
            </a:r>
            <a:r>
              <a:rPr lang="en-US" i="1" dirty="0" err="1">
                <a:cs typeface="Arial" pitchFamily="34" charset="0"/>
              </a:rPr>
              <a:t>memiliki</a:t>
            </a:r>
            <a:r>
              <a:rPr lang="en-US" i="1" dirty="0">
                <a:cs typeface="Arial" pitchFamily="34" charset="0"/>
              </a:rPr>
              <a:t> </a:t>
            </a:r>
            <a:r>
              <a:rPr lang="en-US" i="1" dirty="0" err="1">
                <a:cs typeface="Arial" pitchFamily="34" charset="0"/>
              </a:rPr>
              <a:t>kekuatan</a:t>
            </a:r>
            <a:r>
              <a:rPr lang="en-US" i="1" dirty="0">
                <a:cs typeface="Arial" pitchFamily="34" charset="0"/>
              </a:rPr>
              <a:t> </a:t>
            </a:r>
            <a:r>
              <a:rPr lang="en-US" i="1" dirty="0" err="1">
                <a:cs typeface="Arial" pitchFamily="34" charset="0"/>
              </a:rPr>
              <a:t>setara</a:t>
            </a:r>
            <a:r>
              <a:rPr lang="en-US" i="1" dirty="0">
                <a:cs typeface="Arial" pitchFamily="34" charset="0"/>
              </a:rPr>
              <a:t> </a:t>
            </a:r>
            <a:r>
              <a:rPr lang="en-US" i="1" dirty="0" err="1">
                <a:cs typeface="Arial" pitchFamily="34" charset="0"/>
              </a:rPr>
              <a:t>dengan</a:t>
            </a:r>
            <a:r>
              <a:rPr lang="en-US" i="1" dirty="0">
                <a:cs typeface="Arial" pitchFamily="34" charset="0"/>
              </a:rPr>
              <a:t> </a:t>
            </a:r>
            <a:r>
              <a:rPr lang="en-US" i="1" dirty="0" err="1">
                <a:cs typeface="Arial" pitchFamily="34" charset="0"/>
              </a:rPr>
              <a:t>putusan</a:t>
            </a:r>
            <a:r>
              <a:rPr lang="en-US" i="1" dirty="0">
                <a:cs typeface="Arial" pitchFamily="34" charset="0"/>
              </a:rPr>
              <a:t> </a:t>
            </a:r>
            <a:r>
              <a:rPr lang="en-US" i="1" dirty="0" err="1">
                <a:cs typeface="Arial" pitchFamily="34" charset="0"/>
              </a:rPr>
              <a:t>pengadilan</a:t>
            </a:r>
            <a:r>
              <a:rPr lang="en-US" i="1" dirty="0">
                <a:cs typeface="Arial" pitchFamily="34" charset="0"/>
              </a:rPr>
              <a:t>).</a:t>
            </a:r>
          </a:p>
          <a:p>
            <a:pPr algn="ctr"/>
            <a:endParaRPr lang="en-US" dirty="0">
              <a:cs typeface="Arial" pitchFamily="34" charset="0"/>
            </a:endParaRPr>
          </a:p>
          <a:p>
            <a:pPr algn="ctr"/>
            <a:endParaRPr lang="en-US" dirty="0">
              <a:solidFill>
                <a:srgbClr val="404040"/>
              </a:solidFill>
              <a:cs typeface="Arial" pitchFamily="34" charset="0"/>
            </a:endParaRPr>
          </a:p>
        </p:txBody>
      </p:sp>
      <p:sp>
        <p:nvSpPr>
          <p:cNvPr id="9" name="Title 8"/>
          <p:cNvSpPr>
            <a:spLocks noGrp="1"/>
          </p:cNvSpPr>
          <p:nvPr>
            <p:ph type="title"/>
          </p:nvPr>
        </p:nvSpPr>
        <p:spPr>
          <a:xfrm>
            <a:off x="3818344" y="1429517"/>
            <a:ext cx="7357403" cy="806451"/>
          </a:xfrm>
        </p:spPr>
        <p:txBody>
          <a:bodyPr rtlCol="0" anchor="b">
            <a:noAutofit/>
          </a:bodyPr>
          <a:lstStyle/>
          <a:p>
            <a:pPr algn="ctr" eaLnBrk="1" fontAlgn="auto" hangingPunct="1">
              <a:spcBef>
                <a:spcPts val="0"/>
              </a:spcBef>
              <a:spcAft>
                <a:spcPts val="0"/>
              </a:spcAft>
              <a:defRPr/>
            </a:pPr>
            <a:br>
              <a:rPr lang="en-US" sz="4400" b="1" dirty="0">
                <a:solidFill>
                  <a:schemeClr val="tx1"/>
                </a:solidFill>
                <a:latin typeface="+mn-lt"/>
                <a:ea typeface="+mn-ea"/>
                <a:cs typeface="+mn-cs"/>
              </a:rPr>
            </a:br>
            <a:r>
              <a:rPr lang="en-US" sz="4400" b="1" dirty="0">
                <a:solidFill>
                  <a:schemeClr val="tx1"/>
                </a:solidFill>
                <a:latin typeface="+mn-lt"/>
                <a:ea typeface="+mn-ea"/>
                <a:cs typeface="+mn-cs"/>
              </a:rPr>
              <a:t>KOMISI INFORMASI ?</a:t>
            </a:r>
            <a:endParaRPr lang="en-US" sz="4400" dirty="0">
              <a:solidFill>
                <a:schemeClr val="tx1"/>
              </a:solidFill>
              <a:latin typeface="+mn-lt"/>
            </a:endParaRPr>
          </a:p>
        </p:txBody>
      </p:sp>
      <p:sp>
        <p:nvSpPr>
          <p:cNvPr id="5" name="TextBox 4"/>
          <p:cNvSpPr txBox="1"/>
          <p:nvPr/>
        </p:nvSpPr>
        <p:spPr>
          <a:xfrm>
            <a:off x="1581150" y="5295900"/>
            <a:ext cx="9842597" cy="923330"/>
          </a:xfrm>
          <a:prstGeom prst="rect">
            <a:avLst/>
          </a:prstGeom>
          <a:noFill/>
          <a:ln>
            <a:noFill/>
          </a:ln>
        </p:spPr>
        <p:txBody>
          <a:bodyPr wrap="square" rtlCol="0">
            <a:spAutoFit/>
          </a:bodyPr>
          <a:lstStyle/>
          <a:p>
            <a:pPr algn="ctr"/>
            <a:r>
              <a:rPr lang="en-US" b="1" dirty="0" err="1"/>
              <a:t>Komisi</a:t>
            </a:r>
            <a:r>
              <a:rPr lang="en-US" b="1" dirty="0"/>
              <a:t> </a:t>
            </a:r>
            <a:r>
              <a:rPr lang="en-US" b="1" dirty="0" err="1"/>
              <a:t>Informasi</a:t>
            </a:r>
            <a:r>
              <a:rPr lang="en-US" b="1" dirty="0"/>
              <a:t> </a:t>
            </a:r>
            <a:r>
              <a:rPr lang="en-US" b="1" dirty="0" err="1"/>
              <a:t>Provinsi</a:t>
            </a:r>
            <a:r>
              <a:rPr lang="en-US" b="1" dirty="0"/>
              <a:t> </a:t>
            </a:r>
            <a:r>
              <a:rPr lang="en-US" b="1" dirty="0" err="1"/>
              <a:t>Jawa</a:t>
            </a:r>
            <a:r>
              <a:rPr lang="en-US" b="1" dirty="0"/>
              <a:t> Tengah </a:t>
            </a:r>
            <a:r>
              <a:rPr lang="en-US" b="1" dirty="0" err="1"/>
              <a:t>berdiri</a:t>
            </a:r>
            <a:r>
              <a:rPr lang="en-US" b="1" dirty="0"/>
              <a:t> </a:t>
            </a:r>
            <a:r>
              <a:rPr lang="en-US" b="1" dirty="0" err="1"/>
              <a:t>dan</a:t>
            </a:r>
            <a:r>
              <a:rPr lang="en-US" b="1" dirty="0"/>
              <a:t> </a:t>
            </a:r>
            <a:r>
              <a:rPr lang="en-US" b="1" dirty="0" err="1"/>
              <a:t>dibentuk</a:t>
            </a:r>
            <a:r>
              <a:rPr lang="en-US" b="1" dirty="0"/>
              <a:t> </a:t>
            </a:r>
            <a:r>
              <a:rPr lang="en-US" b="1" dirty="0" err="1"/>
              <a:t>pada</a:t>
            </a:r>
            <a:r>
              <a:rPr lang="en-US" b="1" dirty="0"/>
              <a:t> </a:t>
            </a:r>
            <a:r>
              <a:rPr lang="en-US" b="1" dirty="0" err="1"/>
              <a:t>tanggal</a:t>
            </a:r>
            <a:r>
              <a:rPr lang="en-US" b="1" dirty="0"/>
              <a:t> 27 April 2010, </a:t>
            </a:r>
            <a:r>
              <a:rPr lang="en-US" b="1" dirty="0" err="1"/>
              <a:t>menjadi</a:t>
            </a:r>
            <a:r>
              <a:rPr lang="en-US" b="1" dirty="0"/>
              <a:t> </a:t>
            </a:r>
            <a:r>
              <a:rPr lang="en-US" b="1" dirty="0" err="1"/>
              <a:t>Komisi</a:t>
            </a:r>
            <a:r>
              <a:rPr lang="en-US" b="1" dirty="0"/>
              <a:t> </a:t>
            </a:r>
            <a:r>
              <a:rPr lang="en-US" b="1" dirty="0" err="1"/>
              <a:t>Informasi</a:t>
            </a:r>
            <a:r>
              <a:rPr lang="en-US" b="1" dirty="0"/>
              <a:t> </a:t>
            </a:r>
            <a:r>
              <a:rPr lang="en-US" b="1" dirty="0" err="1"/>
              <a:t>Provinsi</a:t>
            </a:r>
            <a:r>
              <a:rPr lang="en-US" b="1" dirty="0"/>
              <a:t> yang kali </a:t>
            </a:r>
            <a:r>
              <a:rPr lang="en-US" b="1" dirty="0" err="1"/>
              <a:t>pertama</a:t>
            </a:r>
            <a:r>
              <a:rPr lang="en-US" b="1" dirty="0"/>
              <a:t> </a:t>
            </a:r>
            <a:r>
              <a:rPr lang="en-US" b="1" dirty="0" err="1"/>
              <a:t>terbentuk</a:t>
            </a:r>
            <a:r>
              <a:rPr lang="en-US" b="1" dirty="0"/>
              <a:t> </a:t>
            </a:r>
            <a:r>
              <a:rPr lang="en-US" b="1" dirty="0" err="1"/>
              <a:t>seiring</a:t>
            </a:r>
            <a:r>
              <a:rPr lang="en-US" b="1" dirty="0"/>
              <a:t> </a:t>
            </a:r>
            <a:r>
              <a:rPr lang="en-US" b="1" dirty="0" err="1"/>
              <a:t>dengan</a:t>
            </a:r>
            <a:r>
              <a:rPr lang="en-US" b="1" dirty="0"/>
              <a:t> </a:t>
            </a:r>
            <a:r>
              <a:rPr lang="en-US" b="1" dirty="0" err="1"/>
              <a:t>pemberlakuan</a:t>
            </a:r>
            <a:r>
              <a:rPr lang="en-US" b="1" dirty="0"/>
              <a:t> </a:t>
            </a:r>
            <a:endParaRPr lang="id-ID" b="1" dirty="0"/>
          </a:p>
          <a:p>
            <a:pPr algn="ctr"/>
            <a:r>
              <a:rPr lang="en-US" b="1" dirty="0"/>
              <a:t>UU No. 14 </a:t>
            </a:r>
            <a:r>
              <a:rPr lang="en-US" b="1" dirty="0" err="1"/>
              <a:t>Tahun</a:t>
            </a:r>
            <a:r>
              <a:rPr lang="en-US" b="1" dirty="0"/>
              <a:t> 2008 </a:t>
            </a:r>
            <a:r>
              <a:rPr lang="en-US" b="1" dirty="0" err="1"/>
              <a:t>tentang</a:t>
            </a:r>
            <a:r>
              <a:rPr lang="en-US" b="1" dirty="0"/>
              <a:t> </a:t>
            </a:r>
            <a:r>
              <a:rPr lang="en-US" b="1" dirty="0" err="1"/>
              <a:t>Keterbukaan</a:t>
            </a:r>
            <a:r>
              <a:rPr lang="en-US" b="1" dirty="0"/>
              <a:t> </a:t>
            </a:r>
            <a:r>
              <a:rPr lang="en-US" b="1" dirty="0" err="1"/>
              <a:t>Informasi</a:t>
            </a:r>
            <a:r>
              <a:rPr lang="en-US" b="1" dirty="0"/>
              <a:t> </a:t>
            </a:r>
            <a:r>
              <a:rPr lang="en-US" b="1" dirty="0" err="1"/>
              <a:t>Publik</a:t>
            </a:r>
            <a:endParaRPr lang="id-ID" b="1" dirty="0"/>
          </a:p>
        </p:txBody>
      </p:sp>
      <p:pic>
        <p:nvPicPr>
          <p:cNvPr id="6" name="Picture 2" descr="http://www.komisiinformasi.go.id/images/KI.png"/>
          <p:cNvPicPr>
            <a:picLocks noChangeAspect="1" noChangeArrowheads="1"/>
          </p:cNvPicPr>
          <p:nvPr/>
        </p:nvPicPr>
        <p:blipFill>
          <a:blip r:embed="rId4"/>
          <a:srcRect/>
          <a:stretch>
            <a:fillRect/>
          </a:stretch>
        </p:blipFill>
        <p:spPr bwMode="auto">
          <a:xfrm rot="18812169">
            <a:off x="365036" y="1065552"/>
            <a:ext cx="3605137" cy="4113176"/>
          </a:xfrm>
          <a:prstGeom prst="rect">
            <a:avLst/>
          </a:prstGeom>
          <a:noFill/>
          <a:ln w="9525">
            <a:noFill/>
            <a:miter lim="800000"/>
            <a:headEnd/>
            <a:tailEnd/>
          </a:ln>
        </p:spPr>
      </p:pic>
    </p:spTree>
    <p:custDataLst>
      <p:tags r:id="rId1"/>
    </p:custData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5"/>
          <p:cNvSpPr>
            <a:spLocks noGrp="1"/>
          </p:cNvSpPr>
          <p:nvPr>
            <p:ph type="title"/>
          </p:nvPr>
        </p:nvSpPr>
        <p:spPr>
          <a:xfrm>
            <a:off x="1382713" y="601665"/>
            <a:ext cx="10515600" cy="835025"/>
          </a:xfrm>
        </p:spPr>
        <p:txBody>
          <a:bodyPr vert="horz" wrap="square" lIns="91440" tIns="45720" rIns="91440" bIns="45720" rtlCol="0" anchor="ctr" anchorCtr="0">
            <a:normAutofit/>
          </a:bodyPr>
          <a:lstStyle/>
          <a:p>
            <a:r>
              <a:rPr lang="id-ID" altLang="id-ID" sz="1867" b="1" dirty="0">
                <a:solidFill>
                  <a:srgbClr val="E62949"/>
                </a:solidFill>
                <a:latin typeface="Gadugi" panose="020B0502040204020203" pitchFamily="34" charset="0"/>
                <a:ea typeface="Gadugi" panose="020B0502040204020203" pitchFamily="34" charset="0"/>
                <a:cs typeface="Arial MT"/>
              </a:rPr>
              <a:t>Jumlah Putusan </a:t>
            </a:r>
            <a:r>
              <a:rPr lang="id-ID" altLang="id-ID" sz="1867" b="1" dirty="0" err="1">
                <a:solidFill>
                  <a:srgbClr val="E62949"/>
                </a:solidFill>
                <a:latin typeface="Gadugi" panose="020B0502040204020203" pitchFamily="34" charset="0"/>
                <a:ea typeface="Gadugi" panose="020B0502040204020203" pitchFamily="34" charset="0"/>
                <a:cs typeface="Arial MT"/>
              </a:rPr>
              <a:t>Ajudikasi</a:t>
            </a:r>
            <a:r>
              <a:rPr lang="id-ID" altLang="id-ID" sz="1867" b="1" dirty="0">
                <a:solidFill>
                  <a:srgbClr val="E62949"/>
                </a:solidFill>
                <a:latin typeface="Gadugi" panose="020B0502040204020203" pitchFamily="34" charset="0"/>
                <a:ea typeface="Gadugi" panose="020B0502040204020203" pitchFamily="34" charset="0"/>
                <a:cs typeface="Arial MT"/>
              </a:rPr>
              <a:t> Non </a:t>
            </a:r>
            <a:r>
              <a:rPr lang="id-ID" altLang="id-ID" sz="1867" b="1" dirty="0" err="1">
                <a:solidFill>
                  <a:srgbClr val="E62949"/>
                </a:solidFill>
                <a:latin typeface="Gadugi" panose="020B0502040204020203" pitchFamily="34" charset="0"/>
                <a:ea typeface="Gadugi" panose="020B0502040204020203" pitchFamily="34" charset="0"/>
                <a:cs typeface="Arial MT"/>
              </a:rPr>
              <a:t>Litigasi</a:t>
            </a:r>
            <a:r>
              <a:rPr lang="id-ID" altLang="id-ID" sz="1867" b="1" dirty="0">
                <a:solidFill>
                  <a:srgbClr val="E62949"/>
                </a:solidFill>
                <a:latin typeface="Gadugi" panose="020B0502040204020203" pitchFamily="34" charset="0"/>
                <a:ea typeface="Gadugi" panose="020B0502040204020203" pitchFamily="34" charset="0"/>
                <a:cs typeface="Arial MT"/>
              </a:rPr>
              <a:t> Sengketa Informasi yang masuk PTUN di Tahun 2022</a:t>
            </a:r>
            <a:br>
              <a:rPr lang="id-ID" altLang="id-ID" sz="1867" dirty="0">
                <a:solidFill>
                  <a:srgbClr val="E62949"/>
                </a:solidFill>
                <a:latin typeface="Gadugi" panose="020B0502040204020203" pitchFamily="34" charset="0"/>
                <a:ea typeface="Gadugi" panose="020B0502040204020203" pitchFamily="34" charset="0"/>
              </a:rPr>
            </a:br>
            <a:endParaRPr lang="en-US" sz="1867" dirty="0">
              <a:solidFill>
                <a:srgbClr val="E62949"/>
              </a:solidFill>
              <a:latin typeface="Gadugi" panose="020B0502040204020203" pitchFamily="34" charset="0"/>
              <a:ea typeface="Gadugi" panose="020B0502040204020203" pitchFamily="34" charset="0"/>
              <a:cs typeface="Calibri" panose="020F0502020204030204" charset="0"/>
            </a:endParaRPr>
          </a:p>
        </p:txBody>
      </p:sp>
      <p:graphicFrame>
        <p:nvGraphicFramePr>
          <p:cNvPr id="3" name="Table 2">
            <a:extLst>
              <a:ext uri="{FF2B5EF4-FFF2-40B4-BE49-F238E27FC236}">
                <a16:creationId xmlns:a16="http://schemas.microsoft.com/office/drawing/2014/main" id="{96FB941B-F5A2-0EA7-57DB-933F583CDD9F}"/>
              </a:ext>
            </a:extLst>
          </p:cNvPr>
          <p:cNvGraphicFramePr>
            <a:graphicFrameLocks noGrp="1"/>
          </p:cNvGraphicFramePr>
          <p:nvPr>
            <p:extLst>
              <p:ext uri="{D42A27DB-BD31-4B8C-83A1-F6EECF244321}">
                <p14:modId xmlns:p14="http://schemas.microsoft.com/office/powerpoint/2010/main" val="3354463432"/>
              </p:ext>
            </p:extLst>
          </p:nvPr>
        </p:nvGraphicFramePr>
        <p:xfrm>
          <a:off x="852993" y="1112705"/>
          <a:ext cx="8379907" cy="5300796"/>
        </p:xfrm>
        <a:graphic>
          <a:graphicData uri="http://schemas.openxmlformats.org/drawingml/2006/table">
            <a:tbl>
              <a:tblPr firstRow="1" firstCol="1" lastRow="1" lastCol="1" bandRow="1" bandCol="1">
                <a:tableStyleId>{BDBED569-4797-4DF1-A0F4-6AAB3CD982D8}</a:tableStyleId>
              </a:tblPr>
              <a:tblGrid>
                <a:gridCol w="384217">
                  <a:extLst>
                    <a:ext uri="{9D8B030D-6E8A-4147-A177-3AD203B41FA5}">
                      <a16:colId xmlns:a16="http://schemas.microsoft.com/office/drawing/2014/main" val="326115770"/>
                    </a:ext>
                  </a:extLst>
                </a:gridCol>
                <a:gridCol w="905425">
                  <a:extLst>
                    <a:ext uri="{9D8B030D-6E8A-4147-A177-3AD203B41FA5}">
                      <a16:colId xmlns:a16="http://schemas.microsoft.com/office/drawing/2014/main" val="2213539728"/>
                    </a:ext>
                  </a:extLst>
                </a:gridCol>
                <a:gridCol w="1020735">
                  <a:extLst>
                    <a:ext uri="{9D8B030D-6E8A-4147-A177-3AD203B41FA5}">
                      <a16:colId xmlns:a16="http://schemas.microsoft.com/office/drawing/2014/main" val="64630871"/>
                    </a:ext>
                  </a:extLst>
                </a:gridCol>
                <a:gridCol w="1357447">
                  <a:extLst>
                    <a:ext uri="{9D8B030D-6E8A-4147-A177-3AD203B41FA5}">
                      <a16:colId xmlns:a16="http://schemas.microsoft.com/office/drawing/2014/main" val="2472398152"/>
                    </a:ext>
                  </a:extLst>
                </a:gridCol>
                <a:gridCol w="745833">
                  <a:extLst>
                    <a:ext uri="{9D8B030D-6E8A-4147-A177-3AD203B41FA5}">
                      <a16:colId xmlns:a16="http://schemas.microsoft.com/office/drawing/2014/main" val="3902322018"/>
                    </a:ext>
                  </a:extLst>
                </a:gridCol>
                <a:gridCol w="3966250">
                  <a:extLst>
                    <a:ext uri="{9D8B030D-6E8A-4147-A177-3AD203B41FA5}">
                      <a16:colId xmlns:a16="http://schemas.microsoft.com/office/drawing/2014/main" val="1675184218"/>
                    </a:ext>
                  </a:extLst>
                </a:gridCol>
              </a:tblGrid>
              <a:tr h="610135">
                <a:tc>
                  <a:txBody>
                    <a:bodyPr/>
                    <a:lstStyle/>
                    <a:p>
                      <a:pPr algn="ctr">
                        <a:lnSpc>
                          <a:spcPct val="115000"/>
                        </a:lnSpc>
                      </a:pPr>
                      <a:r>
                        <a:rPr lang="id-ID" sz="1000" b="1">
                          <a:solidFill>
                            <a:srgbClr val="000000"/>
                          </a:solidFill>
                          <a:effectLst/>
                        </a:rPr>
                        <a:t>No.</a:t>
                      </a:r>
                      <a:endParaRPr lang="id-ID" sz="1000">
                        <a:effectLst/>
                        <a:latin typeface="Arial MT"/>
                        <a:ea typeface="Arial MT"/>
                        <a:cs typeface="Arial MT"/>
                      </a:endParaRPr>
                    </a:p>
                  </a:txBody>
                  <a:tcPr marL="0" marR="0" marT="0" marB="0"/>
                </a:tc>
                <a:tc>
                  <a:txBody>
                    <a:bodyPr/>
                    <a:lstStyle/>
                    <a:p>
                      <a:pPr algn="ctr">
                        <a:lnSpc>
                          <a:spcPct val="115000"/>
                        </a:lnSpc>
                      </a:pPr>
                      <a:r>
                        <a:rPr lang="id-ID" sz="1000" b="1">
                          <a:solidFill>
                            <a:srgbClr val="000000"/>
                          </a:solidFill>
                          <a:effectLst/>
                        </a:rPr>
                        <a:t>Nomor</a:t>
                      </a:r>
                      <a:r>
                        <a:rPr lang="id-ID" sz="1000" b="1" spc="5">
                          <a:solidFill>
                            <a:srgbClr val="000000"/>
                          </a:solidFill>
                          <a:effectLst/>
                        </a:rPr>
                        <a:t> </a:t>
                      </a:r>
                      <a:r>
                        <a:rPr lang="id-ID" sz="1000" b="1">
                          <a:solidFill>
                            <a:srgbClr val="000000"/>
                          </a:solidFill>
                          <a:effectLst/>
                        </a:rPr>
                        <a:t>Register</a:t>
                      </a:r>
                      <a:endParaRPr lang="id-ID" sz="1000">
                        <a:effectLst/>
                        <a:latin typeface="Arial MT"/>
                        <a:ea typeface="Arial MT"/>
                        <a:cs typeface="Arial MT"/>
                      </a:endParaRPr>
                    </a:p>
                  </a:txBody>
                  <a:tcPr marL="0" marR="0" marT="0" marB="0"/>
                </a:tc>
                <a:tc>
                  <a:txBody>
                    <a:bodyPr/>
                    <a:lstStyle/>
                    <a:p>
                      <a:pPr algn="ctr">
                        <a:lnSpc>
                          <a:spcPct val="115000"/>
                        </a:lnSpc>
                      </a:pPr>
                      <a:r>
                        <a:rPr lang="id-ID" sz="1000" b="1">
                          <a:solidFill>
                            <a:srgbClr val="000000"/>
                          </a:solidFill>
                          <a:effectLst/>
                        </a:rPr>
                        <a:t>Pemohon</a:t>
                      </a:r>
                      <a:endParaRPr lang="id-ID" sz="1000">
                        <a:effectLst/>
                        <a:latin typeface="Arial MT"/>
                        <a:ea typeface="Arial MT"/>
                        <a:cs typeface="Arial MT"/>
                      </a:endParaRPr>
                    </a:p>
                  </a:txBody>
                  <a:tcPr marL="0" marR="0" marT="0" marB="0"/>
                </a:tc>
                <a:tc>
                  <a:txBody>
                    <a:bodyPr/>
                    <a:lstStyle/>
                    <a:p>
                      <a:pPr algn="ctr">
                        <a:lnSpc>
                          <a:spcPct val="115000"/>
                        </a:lnSpc>
                      </a:pPr>
                      <a:r>
                        <a:rPr lang="id-ID" sz="1000" b="1" dirty="0">
                          <a:solidFill>
                            <a:srgbClr val="000000"/>
                          </a:solidFill>
                          <a:effectLst/>
                        </a:rPr>
                        <a:t>Termohon</a:t>
                      </a:r>
                      <a:endParaRPr lang="id-ID" sz="1000" dirty="0">
                        <a:effectLst/>
                        <a:latin typeface="Arial MT"/>
                        <a:ea typeface="Arial MT"/>
                        <a:cs typeface="Arial MT"/>
                      </a:endParaRPr>
                    </a:p>
                  </a:txBody>
                  <a:tcPr marL="0" marR="0" marT="0" marB="0"/>
                </a:tc>
                <a:tc>
                  <a:txBody>
                    <a:bodyPr/>
                    <a:lstStyle/>
                    <a:p>
                      <a:pPr algn="ctr">
                        <a:lnSpc>
                          <a:spcPct val="115000"/>
                        </a:lnSpc>
                      </a:pPr>
                      <a:r>
                        <a:rPr lang="id-ID" sz="1000" b="1">
                          <a:solidFill>
                            <a:srgbClr val="000000"/>
                          </a:solidFill>
                          <a:effectLst/>
                        </a:rPr>
                        <a:t>Hukum</a:t>
                      </a:r>
                      <a:r>
                        <a:rPr lang="id-ID" sz="1000" b="1" spc="5">
                          <a:solidFill>
                            <a:srgbClr val="000000"/>
                          </a:solidFill>
                          <a:effectLst/>
                        </a:rPr>
                        <a:t> </a:t>
                      </a:r>
                      <a:r>
                        <a:rPr lang="id-ID" sz="1000" b="1">
                          <a:solidFill>
                            <a:srgbClr val="000000"/>
                          </a:solidFill>
                          <a:effectLst/>
                        </a:rPr>
                        <a:t>Wilayah</a:t>
                      </a:r>
                      <a:endParaRPr lang="id-ID" sz="1000">
                        <a:effectLst/>
                      </a:endParaRPr>
                    </a:p>
                    <a:p>
                      <a:pPr algn="ctr">
                        <a:lnSpc>
                          <a:spcPct val="115000"/>
                        </a:lnSpc>
                      </a:pPr>
                      <a:r>
                        <a:rPr lang="id-ID" sz="1000" b="1">
                          <a:solidFill>
                            <a:srgbClr val="000000"/>
                          </a:solidFill>
                          <a:effectLst/>
                        </a:rPr>
                        <a:t>Pengadilan</a:t>
                      </a:r>
                      <a:endParaRPr lang="id-ID" sz="1000">
                        <a:effectLst/>
                        <a:latin typeface="Arial MT"/>
                        <a:ea typeface="Arial MT"/>
                        <a:cs typeface="Arial MT"/>
                      </a:endParaRPr>
                    </a:p>
                  </a:txBody>
                  <a:tcPr marL="0" marR="0" marT="0" marB="0"/>
                </a:tc>
                <a:tc>
                  <a:txBody>
                    <a:bodyPr/>
                    <a:lstStyle/>
                    <a:p>
                      <a:pPr algn="ctr">
                        <a:lnSpc>
                          <a:spcPct val="115000"/>
                        </a:lnSpc>
                      </a:pPr>
                      <a:r>
                        <a:rPr lang="id-ID" sz="1000" b="1" dirty="0">
                          <a:solidFill>
                            <a:srgbClr val="000000"/>
                          </a:solidFill>
                          <a:effectLst/>
                        </a:rPr>
                        <a:t>Putusan</a:t>
                      </a:r>
                      <a:endParaRPr lang="id-ID" sz="1000" dirty="0">
                        <a:effectLst/>
                        <a:latin typeface="Arial MT"/>
                        <a:ea typeface="Arial MT"/>
                        <a:cs typeface="Arial MT"/>
                      </a:endParaRPr>
                    </a:p>
                  </a:txBody>
                  <a:tcPr marL="0" marR="0" marT="0" marB="0"/>
                </a:tc>
                <a:extLst>
                  <a:ext uri="{0D108BD9-81ED-4DB2-BD59-A6C34878D82A}">
                    <a16:rowId xmlns:a16="http://schemas.microsoft.com/office/drawing/2014/main" val="273563444"/>
                  </a:ext>
                </a:extLst>
              </a:tr>
              <a:tr h="751362">
                <a:tc>
                  <a:txBody>
                    <a:bodyPr/>
                    <a:lstStyle/>
                    <a:p>
                      <a:pPr>
                        <a:lnSpc>
                          <a:spcPct val="115000"/>
                        </a:lnSpc>
                      </a:pPr>
                      <a:r>
                        <a:rPr lang="id-ID" sz="1000">
                          <a:effectLst/>
                        </a:rPr>
                        <a:t>1.</a:t>
                      </a:r>
                      <a:endParaRPr lang="id-ID" sz="1000">
                        <a:effectLst/>
                        <a:latin typeface="Arial MT"/>
                        <a:ea typeface="Arial MT"/>
                        <a:cs typeface="Arial MT"/>
                      </a:endParaRPr>
                    </a:p>
                  </a:txBody>
                  <a:tcPr marL="0" marR="0" marT="0" marB="0"/>
                </a:tc>
                <a:tc>
                  <a:txBody>
                    <a:bodyPr/>
                    <a:lstStyle/>
                    <a:p>
                      <a:pPr>
                        <a:lnSpc>
                          <a:spcPct val="115000"/>
                        </a:lnSpc>
                      </a:pPr>
                      <a:r>
                        <a:rPr lang="id-ID" sz="1050" b="1">
                          <a:effectLst/>
                        </a:rPr>
                        <a:t>105/SI/VI/2022</a:t>
                      </a:r>
                      <a:endParaRPr lang="id-ID" sz="1000">
                        <a:effectLst/>
                        <a:latin typeface="Arial MT"/>
                        <a:ea typeface="Arial MT"/>
                        <a:cs typeface="Arial MT"/>
                      </a:endParaRPr>
                    </a:p>
                  </a:txBody>
                  <a:tcPr marL="0" marR="0" marT="0" marB="0"/>
                </a:tc>
                <a:tc>
                  <a:txBody>
                    <a:bodyPr/>
                    <a:lstStyle/>
                    <a:p>
                      <a:pPr algn="ctr">
                        <a:lnSpc>
                          <a:spcPct val="150000"/>
                        </a:lnSpc>
                      </a:pPr>
                      <a:r>
                        <a:rPr lang="en-US" sz="1000" b="1">
                          <a:effectLst/>
                        </a:rPr>
                        <a:t>Ir. Effendi Petrus Sitorus SH</a:t>
                      </a:r>
                      <a:endParaRPr lang="id-ID" sz="1000">
                        <a:effectLst/>
                      </a:endParaRPr>
                    </a:p>
                    <a:p>
                      <a:pPr>
                        <a:lnSpc>
                          <a:spcPct val="115000"/>
                        </a:lnSpc>
                      </a:pPr>
                      <a:r>
                        <a:rPr lang="id-ID" sz="1000">
                          <a:effectLst/>
                        </a:rPr>
                        <a:t> </a:t>
                      </a:r>
                      <a:endParaRPr lang="id-ID" sz="1000">
                        <a:effectLst/>
                        <a:latin typeface="Arial MT"/>
                        <a:ea typeface="Arial MT"/>
                        <a:cs typeface="Arial MT"/>
                      </a:endParaRPr>
                    </a:p>
                  </a:txBody>
                  <a:tcPr marL="0" marR="0" marT="0" marB="0"/>
                </a:tc>
                <a:tc>
                  <a:txBody>
                    <a:bodyPr/>
                    <a:lstStyle/>
                    <a:p>
                      <a:pPr>
                        <a:lnSpc>
                          <a:spcPct val="115000"/>
                        </a:lnSpc>
                      </a:pPr>
                      <a:r>
                        <a:rPr lang="id-ID" sz="1000">
                          <a:effectLst/>
                        </a:rPr>
                        <a:t>Kepala</a:t>
                      </a:r>
                      <a:r>
                        <a:rPr lang="id-ID" sz="1000" spc="-10">
                          <a:effectLst/>
                        </a:rPr>
                        <a:t> </a:t>
                      </a:r>
                      <a:r>
                        <a:rPr lang="id-ID" sz="1000">
                          <a:effectLst/>
                        </a:rPr>
                        <a:t>Kantor</a:t>
                      </a:r>
                    </a:p>
                    <a:p>
                      <a:pPr>
                        <a:lnSpc>
                          <a:spcPct val="115000"/>
                        </a:lnSpc>
                      </a:pPr>
                      <a:r>
                        <a:rPr lang="id-ID" sz="1000">
                          <a:effectLst/>
                        </a:rPr>
                        <a:t>Pertanahan</a:t>
                      </a:r>
                      <a:r>
                        <a:rPr lang="id-ID" sz="1000" spc="-55">
                          <a:effectLst/>
                        </a:rPr>
                        <a:t> </a:t>
                      </a:r>
                      <a:r>
                        <a:rPr lang="id-ID" sz="1000">
                          <a:effectLst/>
                        </a:rPr>
                        <a:t>Kabupaten</a:t>
                      </a:r>
                      <a:r>
                        <a:rPr lang="id-ID" sz="1000" spc="-320">
                          <a:effectLst/>
                        </a:rPr>
                        <a:t> </a:t>
                      </a:r>
                      <a:r>
                        <a:rPr lang="id-ID" sz="1000">
                          <a:effectLst/>
                        </a:rPr>
                        <a:t>Wonogiri</a:t>
                      </a:r>
                      <a:endParaRPr lang="id-ID" sz="1000">
                        <a:effectLst/>
                        <a:latin typeface="Arial MT"/>
                        <a:ea typeface="Arial MT"/>
                        <a:cs typeface="Arial MT"/>
                      </a:endParaRPr>
                    </a:p>
                  </a:txBody>
                  <a:tcPr marL="0" marR="0" marT="0" marB="0"/>
                </a:tc>
                <a:tc>
                  <a:txBody>
                    <a:bodyPr/>
                    <a:lstStyle/>
                    <a:p>
                      <a:pPr>
                        <a:lnSpc>
                          <a:spcPct val="115000"/>
                        </a:lnSpc>
                      </a:pPr>
                      <a:r>
                        <a:rPr lang="id-ID" sz="1000">
                          <a:effectLst/>
                        </a:rPr>
                        <a:t>PTUN</a:t>
                      </a:r>
                    </a:p>
                    <a:p>
                      <a:pPr>
                        <a:lnSpc>
                          <a:spcPct val="115000"/>
                        </a:lnSpc>
                      </a:pPr>
                      <a:r>
                        <a:rPr lang="id-ID" sz="1000">
                          <a:effectLst/>
                        </a:rPr>
                        <a:t>Semarang</a:t>
                      </a:r>
                      <a:endParaRPr lang="id-ID" sz="1000">
                        <a:effectLst/>
                        <a:latin typeface="Arial MT"/>
                        <a:ea typeface="Arial MT"/>
                        <a:cs typeface="Arial MT"/>
                      </a:endParaRPr>
                    </a:p>
                  </a:txBody>
                  <a:tcPr marL="0" marR="0" marT="0" marB="0"/>
                </a:tc>
                <a:tc>
                  <a:txBody>
                    <a:bodyPr/>
                    <a:lstStyle/>
                    <a:p>
                      <a:pPr>
                        <a:lnSpc>
                          <a:spcPct val="115000"/>
                        </a:lnSpc>
                      </a:pPr>
                      <a:r>
                        <a:rPr lang="en-US" sz="1000">
                          <a:effectLst/>
                        </a:rPr>
                        <a:t>Salinan belum dikirimkan</a:t>
                      </a:r>
                      <a:endParaRPr lang="id-ID" sz="1000">
                        <a:effectLst/>
                        <a:latin typeface="Arial MT"/>
                        <a:ea typeface="Arial MT"/>
                        <a:cs typeface="Arial MT"/>
                      </a:endParaRPr>
                    </a:p>
                  </a:txBody>
                  <a:tcPr marL="0" marR="0" marT="0" marB="0"/>
                </a:tc>
                <a:extLst>
                  <a:ext uri="{0D108BD9-81ED-4DB2-BD59-A6C34878D82A}">
                    <a16:rowId xmlns:a16="http://schemas.microsoft.com/office/drawing/2014/main" val="3259757695"/>
                  </a:ext>
                </a:extLst>
              </a:tr>
              <a:tr h="464072">
                <a:tc>
                  <a:txBody>
                    <a:bodyPr/>
                    <a:lstStyle/>
                    <a:p>
                      <a:pPr>
                        <a:lnSpc>
                          <a:spcPct val="115000"/>
                        </a:lnSpc>
                      </a:pPr>
                      <a:r>
                        <a:rPr lang="id-ID" sz="1000">
                          <a:effectLst/>
                        </a:rPr>
                        <a:t>2.</a:t>
                      </a:r>
                      <a:endParaRPr lang="id-ID" sz="1000">
                        <a:effectLst/>
                        <a:latin typeface="Arial MT"/>
                        <a:ea typeface="Arial MT"/>
                        <a:cs typeface="Arial MT"/>
                      </a:endParaRPr>
                    </a:p>
                  </a:txBody>
                  <a:tcPr marL="0" marR="0" marT="0" marB="0"/>
                </a:tc>
                <a:tc>
                  <a:txBody>
                    <a:bodyPr/>
                    <a:lstStyle/>
                    <a:p>
                      <a:pPr>
                        <a:lnSpc>
                          <a:spcPct val="115000"/>
                        </a:lnSpc>
                      </a:pPr>
                      <a:r>
                        <a:rPr lang="id-ID" sz="1050" b="1">
                          <a:effectLst/>
                        </a:rPr>
                        <a:t>109/SI/VII/2022</a:t>
                      </a:r>
                      <a:endParaRPr lang="id-ID" sz="1000">
                        <a:effectLst/>
                        <a:latin typeface="Arial MT"/>
                        <a:ea typeface="Arial MT"/>
                        <a:cs typeface="Arial MT"/>
                      </a:endParaRPr>
                    </a:p>
                  </a:txBody>
                  <a:tcPr marL="0" marR="0" marT="0" marB="0"/>
                </a:tc>
                <a:tc>
                  <a:txBody>
                    <a:bodyPr/>
                    <a:lstStyle/>
                    <a:p>
                      <a:pPr>
                        <a:lnSpc>
                          <a:spcPct val="115000"/>
                        </a:lnSpc>
                      </a:pPr>
                      <a:r>
                        <a:rPr lang="id-ID" sz="1000">
                          <a:effectLst/>
                        </a:rPr>
                        <a:t>A. Rifki Hudarisman</a:t>
                      </a:r>
                      <a:endParaRPr lang="id-ID" sz="1000">
                        <a:effectLst/>
                        <a:latin typeface="Arial MT"/>
                        <a:ea typeface="Arial MT"/>
                        <a:cs typeface="Arial MT"/>
                      </a:endParaRPr>
                    </a:p>
                  </a:txBody>
                  <a:tcPr marL="0" marR="0" marT="0" marB="0"/>
                </a:tc>
                <a:tc>
                  <a:txBody>
                    <a:bodyPr/>
                    <a:lstStyle/>
                    <a:p>
                      <a:pPr>
                        <a:lnSpc>
                          <a:spcPct val="115000"/>
                        </a:lnSpc>
                      </a:pPr>
                      <a:r>
                        <a:rPr lang="id-ID" sz="1000">
                          <a:effectLst/>
                        </a:rPr>
                        <a:t> Kepala Desa Ketuwan</a:t>
                      </a:r>
                      <a:endParaRPr lang="id-ID" sz="1000">
                        <a:effectLst/>
                        <a:latin typeface="Arial MT"/>
                        <a:ea typeface="Arial MT"/>
                        <a:cs typeface="Arial MT"/>
                      </a:endParaRPr>
                    </a:p>
                  </a:txBody>
                  <a:tcPr marL="0" marR="0" marT="0" marB="0"/>
                </a:tc>
                <a:tc>
                  <a:txBody>
                    <a:bodyPr/>
                    <a:lstStyle/>
                    <a:p>
                      <a:pPr>
                        <a:lnSpc>
                          <a:spcPct val="115000"/>
                        </a:lnSpc>
                      </a:pPr>
                      <a:r>
                        <a:rPr lang="id-ID" sz="1000">
                          <a:effectLst/>
                        </a:rPr>
                        <a:t>PTUN</a:t>
                      </a:r>
                    </a:p>
                    <a:p>
                      <a:pPr>
                        <a:lnSpc>
                          <a:spcPct val="115000"/>
                        </a:lnSpc>
                      </a:pPr>
                      <a:r>
                        <a:rPr lang="id-ID" sz="1000">
                          <a:effectLst/>
                        </a:rPr>
                        <a:t>Semarang</a:t>
                      </a:r>
                      <a:endParaRPr lang="id-ID" sz="1000">
                        <a:effectLst/>
                        <a:latin typeface="Arial MT"/>
                        <a:ea typeface="Arial MT"/>
                        <a:cs typeface="Arial MT"/>
                      </a:endParaRPr>
                    </a:p>
                  </a:txBody>
                  <a:tcPr marL="0" marR="0" marT="0" marB="0"/>
                </a:tc>
                <a:tc>
                  <a:txBody>
                    <a:bodyPr/>
                    <a:lstStyle/>
                    <a:p>
                      <a:pPr>
                        <a:lnSpc>
                          <a:spcPct val="115000"/>
                        </a:lnSpc>
                      </a:pPr>
                      <a:r>
                        <a:rPr lang="en-US" sz="1000" dirty="0">
                          <a:effectLst/>
                        </a:rPr>
                        <a:t>Salinan </a:t>
                      </a:r>
                      <a:r>
                        <a:rPr lang="en-US" sz="1000" dirty="0" err="1">
                          <a:effectLst/>
                        </a:rPr>
                        <a:t>belum</a:t>
                      </a:r>
                      <a:r>
                        <a:rPr lang="en-US" sz="1000" dirty="0">
                          <a:effectLst/>
                        </a:rPr>
                        <a:t> </a:t>
                      </a:r>
                      <a:r>
                        <a:rPr lang="en-US" sz="1000" dirty="0" err="1">
                          <a:effectLst/>
                        </a:rPr>
                        <a:t>dikirimkan</a:t>
                      </a:r>
                      <a:endParaRPr lang="id-ID" sz="1000" dirty="0">
                        <a:effectLst/>
                        <a:latin typeface="Arial MT"/>
                        <a:ea typeface="Arial MT"/>
                        <a:cs typeface="Arial MT"/>
                      </a:endParaRPr>
                    </a:p>
                  </a:txBody>
                  <a:tcPr marL="0" marR="0" marT="0" marB="0"/>
                </a:tc>
                <a:extLst>
                  <a:ext uri="{0D108BD9-81ED-4DB2-BD59-A6C34878D82A}">
                    <a16:rowId xmlns:a16="http://schemas.microsoft.com/office/drawing/2014/main" val="1057918719"/>
                  </a:ext>
                </a:extLst>
              </a:tr>
              <a:tr h="1154867">
                <a:tc>
                  <a:txBody>
                    <a:bodyPr/>
                    <a:lstStyle/>
                    <a:p>
                      <a:pPr>
                        <a:lnSpc>
                          <a:spcPct val="115000"/>
                        </a:lnSpc>
                      </a:pPr>
                      <a:r>
                        <a:rPr lang="id-ID" sz="1000">
                          <a:effectLst/>
                        </a:rPr>
                        <a:t>3</a:t>
                      </a:r>
                      <a:endParaRPr lang="id-ID" sz="1000">
                        <a:effectLst/>
                        <a:latin typeface="Arial MT"/>
                        <a:ea typeface="Arial MT"/>
                        <a:cs typeface="Arial MT"/>
                      </a:endParaRPr>
                    </a:p>
                  </a:txBody>
                  <a:tcPr marL="0" marR="0" marT="0" marB="0"/>
                </a:tc>
                <a:tc>
                  <a:txBody>
                    <a:bodyPr/>
                    <a:lstStyle/>
                    <a:p>
                      <a:pPr algn="ctr">
                        <a:lnSpc>
                          <a:spcPct val="150000"/>
                        </a:lnSpc>
                      </a:pPr>
                      <a:r>
                        <a:rPr lang="en-US" sz="1050" b="1">
                          <a:effectLst/>
                        </a:rPr>
                        <a:t>103/SI/VI/2022</a:t>
                      </a:r>
                      <a:endParaRPr lang="id-ID" sz="1000">
                        <a:effectLst/>
                      </a:endParaRPr>
                    </a:p>
                    <a:p>
                      <a:pPr>
                        <a:lnSpc>
                          <a:spcPct val="115000"/>
                        </a:lnSpc>
                      </a:pPr>
                      <a:r>
                        <a:rPr lang="id-ID" sz="1000">
                          <a:effectLst/>
                        </a:rPr>
                        <a:t> </a:t>
                      </a:r>
                      <a:endParaRPr lang="id-ID" sz="1000">
                        <a:effectLst/>
                        <a:latin typeface="Arial MT"/>
                        <a:ea typeface="Arial MT"/>
                        <a:cs typeface="Arial MT"/>
                      </a:endParaRPr>
                    </a:p>
                  </a:txBody>
                  <a:tcPr marL="0" marR="0" marT="0" marB="0"/>
                </a:tc>
                <a:tc>
                  <a:txBody>
                    <a:bodyPr/>
                    <a:lstStyle/>
                    <a:p>
                      <a:pPr algn="ctr">
                        <a:lnSpc>
                          <a:spcPct val="150000"/>
                        </a:lnSpc>
                      </a:pPr>
                      <a:r>
                        <a:rPr lang="en-US" sz="1000" b="1">
                          <a:effectLst/>
                        </a:rPr>
                        <a:t>Muhkamad S.Pi dan Kambali</a:t>
                      </a:r>
                      <a:endParaRPr lang="id-ID" sz="1000">
                        <a:effectLst/>
                      </a:endParaRPr>
                    </a:p>
                    <a:p>
                      <a:pPr>
                        <a:lnSpc>
                          <a:spcPct val="115000"/>
                        </a:lnSpc>
                      </a:pPr>
                      <a:r>
                        <a:rPr lang="id-ID" sz="1000">
                          <a:effectLst/>
                        </a:rPr>
                        <a:t> </a:t>
                      </a:r>
                      <a:endParaRPr lang="id-ID" sz="1000">
                        <a:effectLst/>
                        <a:latin typeface="Arial MT"/>
                        <a:ea typeface="Arial MT"/>
                        <a:cs typeface="Arial MT"/>
                      </a:endParaRPr>
                    </a:p>
                  </a:txBody>
                  <a:tcPr marL="0" marR="0" marT="0" marB="0"/>
                </a:tc>
                <a:tc>
                  <a:txBody>
                    <a:bodyPr/>
                    <a:lstStyle/>
                    <a:p>
                      <a:pPr algn="ctr">
                        <a:lnSpc>
                          <a:spcPct val="150000"/>
                        </a:lnSpc>
                      </a:pPr>
                      <a:r>
                        <a:rPr lang="en-US" sz="1000" b="1">
                          <a:effectLst/>
                        </a:rPr>
                        <a:t>Kepala Desa Jimbung Kecamatan Kedungtuban Kabupaten Blora</a:t>
                      </a:r>
                      <a:endParaRPr lang="id-ID" sz="1000">
                        <a:effectLst/>
                      </a:endParaRPr>
                    </a:p>
                    <a:p>
                      <a:pPr>
                        <a:lnSpc>
                          <a:spcPct val="115000"/>
                        </a:lnSpc>
                      </a:pPr>
                      <a:r>
                        <a:rPr lang="id-ID" sz="1000">
                          <a:effectLst/>
                        </a:rPr>
                        <a:t> </a:t>
                      </a:r>
                      <a:endParaRPr lang="id-ID" sz="1000">
                        <a:effectLst/>
                        <a:latin typeface="Arial MT"/>
                        <a:ea typeface="Arial MT"/>
                        <a:cs typeface="Arial MT"/>
                      </a:endParaRPr>
                    </a:p>
                  </a:txBody>
                  <a:tcPr marL="0" marR="0" marT="0" marB="0"/>
                </a:tc>
                <a:tc>
                  <a:txBody>
                    <a:bodyPr/>
                    <a:lstStyle/>
                    <a:p>
                      <a:pPr>
                        <a:lnSpc>
                          <a:spcPct val="115000"/>
                        </a:lnSpc>
                      </a:pPr>
                      <a:r>
                        <a:rPr lang="id-ID" sz="1000">
                          <a:effectLst/>
                        </a:rPr>
                        <a:t>PTUN</a:t>
                      </a:r>
                    </a:p>
                    <a:p>
                      <a:pPr>
                        <a:lnSpc>
                          <a:spcPct val="115000"/>
                        </a:lnSpc>
                      </a:pPr>
                      <a:r>
                        <a:rPr lang="id-ID" sz="1000">
                          <a:effectLst/>
                        </a:rPr>
                        <a:t>Semarang</a:t>
                      </a:r>
                      <a:endParaRPr lang="id-ID" sz="1000">
                        <a:effectLst/>
                        <a:latin typeface="Arial MT"/>
                        <a:ea typeface="Arial MT"/>
                        <a:cs typeface="Arial MT"/>
                      </a:endParaRPr>
                    </a:p>
                  </a:txBody>
                  <a:tcPr marL="0" marR="0" marT="0" marB="0"/>
                </a:tc>
                <a:tc>
                  <a:txBody>
                    <a:bodyPr/>
                    <a:lstStyle/>
                    <a:p>
                      <a:pPr>
                        <a:lnSpc>
                          <a:spcPct val="115000"/>
                        </a:lnSpc>
                      </a:pPr>
                      <a:r>
                        <a:rPr lang="en-US" sz="1000">
                          <a:effectLst/>
                        </a:rPr>
                        <a:t>Salinan belum dikirimkan</a:t>
                      </a:r>
                      <a:endParaRPr lang="id-ID" sz="1000">
                        <a:effectLst/>
                        <a:latin typeface="Arial MT"/>
                        <a:ea typeface="Arial MT"/>
                        <a:cs typeface="Arial MT"/>
                      </a:endParaRPr>
                    </a:p>
                  </a:txBody>
                  <a:tcPr marL="0" marR="0" marT="0" marB="0"/>
                </a:tc>
                <a:extLst>
                  <a:ext uri="{0D108BD9-81ED-4DB2-BD59-A6C34878D82A}">
                    <a16:rowId xmlns:a16="http://schemas.microsoft.com/office/drawing/2014/main" val="3902695468"/>
                  </a:ext>
                </a:extLst>
              </a:tr>
              <a:tr h="464072">
                <a:tc>
                  <a:txBody>
                    <a:bodyPr/>
                    <a:lstStyle/>
                    <a:p>
                      <a:pPr>
                        <a:lnSpc>
                          <a:spcPct val="115000"/>
                        </a:lnSpc>
                      </a:pPr>
                      <a:r>
                        <a:rPr lang="id-ID" sz="1000">
                          <a:effectLst/>
                        </a:rPr>
                        <a:t>4</a:t>
                      </a:r>
                      <a:endParaRPr lang="id-ID" sz="1000">
                        <a:effectLst/>
                        <a:latin typeface="Arial MT"/>
                        <a:ea typeface="Arial MT"/>
                        <a:cs typeface="Arial MT"/>
                      </a:endParaRPr>
                    </a:p>
                  </a:txBody>
                  <a:tcPr marL="0" marR="0" marT="0" marB="0"/>
                </a:tc>
                <a:tc>
                  <a:txBody>
                    <a:bodyPr/>
                    <a:lstStyle/>
                    <a:p>
                      <a:pPr>
                        <a:lnSpc>
                          <a:spcPct val="115000"/>
                        </a:lnSpc>
                      </a:pPr>
                      <a:r>
                        <a:rPr lang="id-ID" sz="1000" dirty="0">
                          <a:effectLst/>
                        </a:rPr>
                        <a:t>082/SI/IV/2022</a:t>
                      </a:r>
                      <a:endParaRPr lang="id-ID" sz="1000" dirty="0">
                        <a:effectLst/>
                        <a:latin typeface="Arial MT"/>
                        <a:ea typeface="Arial MT"/>
                        <a:cs typeface="Arial MT"/>
                      </a:endParaRPr>
                    </a:p>
                  </a:txBody>
                  <a:tcPr marL="0" marR="0" marT="0" marB="0"/>
                </a:tc>
                <a:tc>
                  <a:txBody>
                    <a:bodyPr/>
                    <a:lstStyle/>
                    <a:p>
                      <a:pPr>
                        <a:lnSpc>
                          <a:spcPct val="115000"/>
                        </a:lnSpc>
                      </a:pPr>
                      <a:r>
                        <a:rPr lang="id-ID" sz="1000">
                          <a:effectLst/>
                        </a:rPr>
                        <a:t>Pemantau Keuangan Negara</a:t>
                      </a:r>
                      <a:endParaRPr lang="id-ID" sz="1000">
                        <a:effectLst/>
                        <a:latin typeface="Arial MT"/>
                        <a:ea typeface="Arial MT"/>
                        <a:cs typeface="Arial MT"/>
                      </a:endParaRPr>
                    </a:p>
                  </a:txBody>
                  <a:tcPr marL="0" marR="0" marT="0" marB="0"/>
                </a:tc>
                <a:tc>
                  <a:txBody>
                    <a:bodyPr/>
                    <a:lstStyle/>
                    <a:p>
                      <a:pPr>
                        <a:lnSpc>
                          <a:spcPct val="115000"/>
                        </a:lnSpc>
                      </a:pPr>
                      <a:r>
                        <a:rPr lang="id-ID" sz="1000">
                          <a:effectLst/>
                        </a:rPr>
                        <a:t>Undaan Lor</a:t>
                      </a:r>
                      <a:endParaRPr lang="id-ID" sz="1000">
                        <a:effectLst/>
                        <a:latin typeface="Arial MT"/>
                        <a:ea typeface="Arial MT"/>
                        <a:cs typeface="Arial MT"/>
                      </a:endParaRPr>
                    </a:p>
                  </a:txBody>
                  <a:tcPr marL="0" marR="0" marT="0" marB="0"/>
                </a:tc>
                <a:tc>
                  <a:txBody>
                    <a:bodyPr/>
                    <a:lstStyle/>
                    <a:p>
                      <a:pPr>
                        <a:lnSpc>
                          <a:spcPct val="115000"/>
                        </a:lnSpc>
                      </a:pPr>
                      <a:r>
                        <a:rPr lang="id-ID" sz="1000">
                          <a:effectLst/>
                        </a:rPr>
                        <a:t>PTUN</a:t>
                      </a:r>
                    </a:p>
                    <a:p>
                      <a:pPr>
                        <a:lnSpc>
                          <a:spcPct val="115000"/>
                        </a:lnSpc>
                      </a:pPr>
                      <a:r>
                        <a:rPr lang="id-ID" sz="1000">
                          <a:effectLst/>
                        </a:rPr>
                        <a:t>Semarang</a:t>
                      </a:r>
                      <a:endParaRPr lang="id-ID" sz="1000">
                        <a:effectLst/>
                        <a:latin typeface="Arial MT"/>
                        <a:ea typeface="Arial MT"/>
                        <a:cs typeface="Arial MT"/>
                      </a:endParaRPr>
                    </a:p>
                  </a:txBody>
                  <a:tcPr marL="0" marR="0" marT="0" marB="0"/>
                </a:tc>
                <a:tc>
                  <a:txBody>
                    <a:bodyPr/>
                    <a:lstStyle/>
                    <a:p>
                      <a:pPr>
                        <a:lnSpc>
                          <a:spcPct val="115000"/>
                        </a:lnSpc>
                      </a:pPr>
                      <a:r>
                        <a:rPr lang="en-US" sz="1000">
                          <a:effectLst/>
                        </a:rPr>
                        <a:t>Salinan belum dikirimkan</a:t>
                      </a:r>
                      <a:endParaRPr lang="id-ID" sz="1000">
                        <a:effectLst/>
                        <a:latin typeface="Arial MT"/>
                        <a:ea typeface="Arial MT"/>
                        <a:cs typeface="Arial MT"/>
                      </a:endParaRPr>
                    </a:p>
                  </a:txBody>
                  <a:tcPr marL="0" marR="0" marT="0" marB="0"/>
                </a:tc>
                <a:extLst>
                  <a:ext uri="{0D108BD9-81ED-4DB2-BD59-A6C34878D82A}">
                    <a16:rowId xmlns:a16="http://schemas.microsoft.com/office/drawing/2014/main" val="2340417602"/>
                  </a:ext>
                </a:extLst>
              </a:tr>
              <a:tr h="464072">
                <a:tc>
                  <a:txBody>
                    <a:bodyPr/>
                    <a:lstStyle/>
                    <a:p>
                      <a:pPr>
                        <a:lnSpc>
                          <a:spcPct val="115000"/>
                        </a:lnSpc>
                      </a:pPr>
                      <a:r>
                        <a:rPr lang="id-ID" sz="1000">
                          <a:effectLst/>
                        </a:rPr>
                        <a:t>5</a:t>
                      </a:r>
                      <a:endParaRPr lang="id-ID" sz="1000">
                        <a:effectLst/>
                        <a:latin typeface="Arial MT"/>
                        <a:ea typeface="Arial MT"/>
                        <a:cs typeface="Arial MT"/>
                      </a:endParaRPr>
                    </a:p>
                  </a:txBody>
                  <a:tcPr marL="0" marR="0" marT="0" marB="0"/>
                </a:tc>
                <a:tc>
                  <a:txBody>
                    <a:bodyPr/>
                    <a:lstStyle/>
                    <a:p>
                      <a:pPr>
                        <a:lnSpc>
                          <a:spcPct val="115000"/>
                        </a:lnSpc>
                      </a:pPr>
                      <a:r>
                        <a:rPr lang="id-ID" sz="1000">
                          <a:effectLst/>
                        </a:rPr>
                        <a:t>083/SI/IV/2022</a:t>
                      </a:r>
                      <a:endParaRPr lang="id-ID" sz="1000">
                        <a:effectLst/>
                        <a:latin typeface="Arial MT"/>
                        <a:ea typeface="Arial MT"/>
                        <a:cs typeface="Arial MT"/>
                      </a:endParaRPr>
                    </a:p>
                  </a:txBody>
                  <a:tcPr marL="0" marR="0" marT="0" marB="0"/>
                </a:tc>
                <a:tc>
                  <a:txBody>
                    <a:bodyPr/>
                    <a:lstStyle/>
                    <a:p>
                      <a:pPr>
                        <a:lnSpc>
                          <a:spcPct val="115000"/>
                        </a:lnSpc>
                      </a:pPr>
                      <a:r>
                        <a:rPr lang="id-ID" sz="1000">
                          <a:effectLst/>
                        </a:rPr>
                        <a:t>Pemantau Keuangan Negara</a:t>
                      </a:r>
                      <a:endParaRPr lang="id-ID" sz="1000">
                        <a:effectLst/>
                        <a:latin typeface="Arial MT"/>
                        <a:ea typeface="Arial MT"/>
                        <a:cs typeface="Arial MT"/>
                      </a:endParaRPr>
                    </a:p>
                  </a:txBody>
                  <a:tcPr marL="0" marR="0" marT="0" marB="0"/>
                </a:tc>
                <a:tc>
                  <a:txBody>
                    <a:bodyPr/>
                    <a:lstStyle/>
                    <a:p>
                      <a:pPr>
                        <a:lnSpc>
                          <a:spcPct val="115000"/>
                        </a:lnSpc>
                      </a:pPr>
                      <a:r>
                        <a:rPr lang="id-ID" sz="1000">
                          <a:effectLst/>
                        </a:rPr>
                        <a:t>Ngemplak</a:t>
                      </a:r>
                      <a:endParaRPr lang="id-ID" sz="1000">
                        <a:effectLst/>
                        <a:latin typeface="Arial MT"/>
                        <a:ea typeface="Arial MT"/>
                        <a:cs typeface="Arial MT"/>
                      </a:endParaRPr>
                    </a:p>
                  </a:txBody>
                  <a:tcPr marL="0" marR="0" marT="0" marB="0"/>
                </a:tc>
                <a:tc>
                  <a:txBody>
                    <a:bodyPr/>
                    <a:lstStyle/>
                    <a:p>
                      <a:pPr>
                        <a:lnSpc>
                          <a:spcPct val="115000"/>
                        </a:lnSpc>
                      </a:pPr>
                      <a:r>
                        <a:rPr lang="id-ID" sz="1000">
                          <a:effectLst/>
                        </a:rPr>
                        <a:t>PTUN</a:t>
                      </a:r>
                    </a:p>
                    <a:p>
                      <a:pPr>
                        <a:lnSpc>
                          <a:spcPct val="115000"/>
                        </a:lnSpc>
                      </a:pPr>
                      <a:r>
                        <a:rPr lang="id-ID" sz="1000">
                          <a:effectLst/>
                        </a:rPr>
                        <a:t>Semarang</a:t>
                      </a:r>
                      <a:endParaRPr lang="id-ID" sz="1000">
                        <a:effectLst/>
                        <a:latin typeface="Arial MT"/>
                        <a:ea typeface="Arial MT"/>
                        <a:cs typeface="Arial MT"/>
                      </a:endParaRPr>
                    </a:p>
                  </a:txBody>
                  <a:tcPr marL="0" marR="0" marT="0" marB="0"/>
                </a:tc>
                <a:tc>
                  <a:txBody>
                    <a:bodyPr/>
                    <a:lstStyle/>
                    <a:p>
                      <a:pPr>
                        <a:lnSpc>
                          <a:spcPct val="115000"/>
                        </a:lnSpc>
                      </a:pPr>
                      <a:r>
                        <a:rPr lang="en-US" sz="1000">
                          <a:effectLst/>
                        </a:rPr>
                        <a:t>Salinan belum dikirimkan</a:t>
                      </a:r>
                      <a:endParaRPr lang="id-ID" sz="1000">
                        <a:effectLst/>
                        <a:latin typeface="Arial MT"/>
                        <a:ea typeface="Arial MT"/>
                        <a:cs typeface="Arial MT"/>
                      </a:endParaRPr>
                    </a:p>
                  </a:txBody>
                  <a:tcPr marL="0" marR="0" marT="0" marB="0"/>
                </a:tc>
                <a:extLst>
                  <a:ext uri="{0D108BD9-81ED-4DB2-BD59-A6C34878D82A}">
                    <a16:rowId xmlns:a16="http://schemas.microsoft.com/office/drawing/2014/main" val="2291917395"/>
                  </a:ext>
                </a:extLst>
              </a:tr>
              <a:tr h="464072">
                <a:tc>
                  <a:txBody>
                    <a:bodyPr/>
                    <a:lstStyle/>
                    <a:p>
                      <a:pPr>
                        <a:lnSpc>
                          <a:spcPct val="115000"/>
                        </a:lnSpc>
                      </a:pPr>
                      <a:r>
                        <a:rPr lang="id-ID" sz="1000">
                          <a:effectLst/>
                        </a:rPr>
                        <a:t>6</a:t>
                      </a:r>
                      <a:endParaRPr lang="id-ID" sz="1000">
                        <a:effectLst/>
                        <a:latin typeface="Arial MT"/>
                        <a:ea typeface="Arial MT"/>
                        <a:cs typeface="Arial MT"/>
                      </a:endParaRPr>
                    </a:p>
                  </a:txBody>
                  <a:tcPr marL="0" marR="0" marT="0" marB="0"/>
                </a:tc>
                <a:tc>
                  <a:txBody>
                    <a:bodyPr/>
                    <a:lstStyle/>
                    <a:p>
                      <a:pPr>
                        <a:lnSpc>
                          <a:spcPct val="115000"/>
                        </a:lnSpc>
                      </a:pPr>
                      <a:r>
                        <a:rPr lang="id-ID" sz="1000">
                          <a:effectLst/>
                        </a:rPr>
                        <a:t>084/SI/IV/2022</a:t>
                      </a:r>
                      <a:endParaRPr lang="id-ID" sz="1000">
                        <a:effectLst/>
                        <a:latin typeface="Arial MT"/>
                        <a:ea typeface="Arial MT"/>
                        <a:cs typeface="Arial MT"/>
                      </a:endParaRPr>
                    </a:p>
                  </a:txBody>
                  <a:tcPr marL="0" marR="0" marT="0" marB="0"/>
                </a:tc>
                <a:tc>
                  <a:txBody>
                    <a:bodyPr/>
                    <a:lstStyle/>
                    <a:p>
                      <a:pPr>
                        <a:lnSpc>
                          <a:spcPct val="115000"/>
                        </a:lnSpc>
                      </a:pPr>
                      <a:r>
                        <a:rPr lang="id-ID" sz="1000">
                          <a:effectLst/>
                        </a:rPr>
                        <a:t>Pemantau Keuangan Negara</a:t>
                      </a:r>
                      <a:endParaRPr lang="id-ID" sz="1000">
                        <a:effectLst/>
                        <a:latin typeface="Arial MT"/>
                        <a:ea typeface="Arial MT"/>
                        <a:cs typeface="Arial MT"/>
                      </a:endParaRPr>
                    </a:p>
                  </a:txBody>
                  <a:tcPr marL="0" marR="0" marT="0" marB="0"/>
                </a:tc>
                <a:tc>
                  <a:txBody>
                    <a:bodyPr/>
                    <a:lstStyle/>
                    <a:p>
                      <a:pPr>
                        <a:lnSpc>
                          <a:spcPct val="115000"/>
                        </a:lnSpc>
                      </a:pPr>
                      <a:r>
                        <a:rPr lang="id-ID" sz="1000">
                          <a:effectLst/>
                        </a:rPr>
                        <a:t>Undaan Kidul</a:t>
                      </a:r>
                      <a:endParaRPr lang="id-ID" sz="1000">
                        <a:effectLst/>
                        <a:latin typeface="Arial MT"/>
                        <a:ea typeface="Arial MT"/>
                        <a:cs typeface="Arial MT"/>
                      </a:endParaRPr>
                    </a:p>
                  </a:txBody>
                  <a:tcPr marL="0" marR="0" marT="0" marB="0"/>
                </a:tc>
                <a:tc>
                  <a:txBody>
                    <a:bodyPr/>
                    <a:lstStyle/>
                    <a:p>
                      <a:pPr>
                        <a:lnSpc>
                          <a:spcPct val="115000"/>
                        </a:lnSpc>
                      </a:pPr>
                      <a:r>
                        <a:rPr lang="id-ID" sz="1000">
                          <a:effectLst/>
                        </a:rPr>
                        <a:t>PTUN</a:t>
                      </a:r>
                    </a:p>
                    <a:p>
                      <a:pPr>
                        <a:lnSpc>
                          <a:spcPct val="115000"/>
                        </a:lnSpc>
                      </a:pPr>
                      <a:r>
                        <a:rPr lang="id-ID" sz="1000">
                          <a:effectLst/>
                        </a:rPr>
                        <a:t>Semarang</a:t>
                      </a:r>
                      <a:endParaRPr lang="id-ID" sz="1000">
                        <a:effectLst/>
                        <a:latin typeface="Arial MT"/>
                        <a:ea typeface="Arial MT"/>
                        <a:cs typeface="Arial MT"/>
                      </a:endParaRPr>
                    </a:p>
                  </a:txBody>
                  <a:tcPr marL="0" marR="0" marT="0" marB="0"/>
                </a:tc>
                <a:tc>
                  <a:txBody>
                    <a:bodyPr/>
                    <a:lstStyle/>
                    <a:p>
                      <a:pPr>
                        <a:lnSpc>
                          <a:spcPct val="115000"/>
                        </a:lnSpc>
                      </a:pPr>
                      <a:r>
                        <a:rPr lang="en-US" sz="1000" dirty="0">
                          <a:effectLst/>
                        </a:rPr>
                        <a:t>Salinan </a:t>
                      </a:r>
                      <a:r>
                        <a:rPr lang="en-US" sz="1000" dirty="0" err="1">
                          <a:effectLst/>
                        </a:rPr>
                        <a:t>belum</a:t>
                      </a:r>
                      <a:r>
                        <a:rPr lang="en-US" sz="1000" dirty="0">
                          <a:effectLst/>
                        </a:rPr>
                        <a:t> </a:t>
                      </a:r>
                      <a:r>
                        <a:rPr lang="en-US" sz="1000" dirty="0" err="1">
                          <a:effectLst/>
                        </a:rPr>
                        <a:t>dikirimkan</a:t>
                      </a:r>
                      <a:endParaRPr lang="id-ID" sz="1000" dirty="0">
                        <a:effectLst/>
                        <a:latin typeface="Arial MT"/>
                        <a:ea typeface="Arial MT"/>
                        <a:cs typeface="Arial MT"/>
                      </a:endParaRPr>
                    </a:p>
                  </a:txBody>
                  <a:tcPr marL="0" marR="0" marT="0" marB="0"/>
                </a:tc>
                <a:extLst>
                  <a:ext uri="{0D108BD9-81ED-4DB2-BD59-A6C34878D82A}">
                    <a16:rowId xmlns:a16="http://schemas.microsoft.com/office/drawing/2014/main" val="321426925"/>
                  </a:ext>
                </a:extLst>
              </a:tr>
              <a:tr h="464072">
                <a:tc>
                  <a:txBody>
                    <a:bodyPr/>
                    <a:lstStyle/>
                    <a:p>
                      <a:pPr>
                        <a:lnSpc>
                          <a:spcPct val="115000"/>
                        </a:lnSpc>
                      </a:pPr>
                      <a:r>
                        <a:rPr lang="id-ID" sz="1000">
                          <a:effectLst/>
                        </a:rPr>
                        <a:t>7</a:t>
                      </a:r>
                      <a:endParaRPr lang="id-ID" sz="1000">
                        <a:effectLst/>
                        <a:latin typeface="Arial MT"/>
                        <a:ea typeface="Arial MT"/>
                        <a:cs typeface="Arial MT"/>
                      </a:endParaRPr>
                    </a:p>
                  </a:txBody>
                  <a:tcPr marL="0" marR="0" marT="0" marB="0"/>
                </a:tc>
                <a:tc>
                  <a:txBody>
                    <a:bodyPr/>
                    <a:lstStyle/>
                    <a:p>
                      <a:pPr>
                        <a:lnSpc>
                          <a:spcPct val="115000"/>
                        </a:lnSpc>
                      </a:pPr>
                      <a:r>
                        <a:rPr lang="id-ID" sz="1000">
                          <a:effectLst/>
                        </a:rPr>
                        <a:t>091/SI/V/2022</a:t>
                      </a:r>
                      <a:endParaRPr lang="id-ID" sz="1000">
                        <a:effectLst/>
                        <a:latin typeface="Arial MT"/>
                        <a:ea typeface="Arial MT"/>
                        <a:cs typeface="Arial MT"/>
                      </a:endParaRPr>
                    </a:p>
                  </a:txBody>
                  <a:tcPr marL="0" marR="0" marT="0" marB="0"/>
                </a:tc>
                <a:tc>
                  <a:txBody>
                    <a:bodyPr/>
                    <a:lstStyle/>
                    <a:p>
                      <a:pPr>
                        <a:lnSpc>
                          <a:spcPct val="115000"/>
                        </a:lnSpc>
                      </a:pPr>
                      <a:r>
                        <a:rPr lang="id-ID" sz="1000">
                          <a:effectLst/>
                        </a:rPr>
                        <a:t>Pemantau Keuangan Negara</a:t>
                      </a:r>
                      <a:endParaRPr lang="id-ID" sz="1000">
                        <a:effectLst/>
                        <a:latin typeface="Arial MT"/>
                        <a:ea typeface="Arial MT"/>
                        <a:cs typeface="Arial MT"/>
                      </a:endParaRPr>
                    </a:p>
                  </a:txBody>
                  <a:tcPr marL="0" marR="0" marT="0" marB="0"/>
                </a:tc>
                <a:tc>
                  <a:txBody>
                    <a:bodyPr/>
                    <a:lstStyle/>
                    <a:p>
                      <a:pPr>
                        <a:lnSpc>
                          <a:spcPct val="115000"/>
                        </a:lnSpc>
                      </a:pPr>
                      <a:r>
                        <a:rPr lang="id-ID" sz="1000">
                          <a:effectLst/>
                        </a:rPr>
                        <a:t>Undaan Tengah</a:t>
                      </a:r>
                      <a:endParaRPr lang="id-ID" sz="1000">
                        <a:effectLst/>
                        <a:latin typeface="Arial MT"/>
                        <a:ea typeface="Arial MT"/>
                        <a:cs typeface="Arial MT"/>
                      </a:endParaRPr>
                    </a:p>
                  </a:txBody>
                  <a:tcPr marL="0" marR="0" marT="0" marB="0"/>
                </a:tc>
                <a:tc>
                  <a:txBody>
                    <a:bodyPr/>
                    <a:lstStyle/>
                    <a:p>
                      <a:pPr>
                        <a:lnSpc>
                          <a:spcPct val="115000"/>
                        </a:lnSpc>
                      </a:pPr>
                      <a:r>
                        <a:rPr lang="id-ID" sz="1000">
                          <a:effectLst/>
                        </a:rPr>
                        <a:t>PTUN</a:t>
                      </a:r>
                    </a:p>
                    <a:p>
                      <a:pPr>
                        <a:lnSpc>
                          <a:spcPct val="115000"/>
                        </a:lnSpc>
                      </a:pPr>
                      <a:r>
                        <a:rPr lang="id-ID" sz="1000">
                          <a:effectLst/>
                        </a:rPr>
                        <a:t>Semarang</a:t>
                      </a:r>
                      <a:endParaRPr lang="id-ID" sz="1000">
                        <a:effectLst/>
                        <a:latin typeface="Arial MT"/>
                        <a:ea typeface="Arial MT"/>
                        <a:cs typeface="Arial MT"/>
                      </a:endParaRPr>
                    </a:p>
                  </a:txBody>
                  <a:tcPr marL="0" marR="0" marT="0" marB="0"/>
                </a:tc>
                <a:tc>
                  <a:txBody>
                    <a:bodyPr/>
                    <a:lstStyle/>
                    <a:p>
                      <a:pPr>
                        <a:lnSpc>
                          <a:spcPct val="115000"/>
                        </a:lnSpc>
                      </a:pPr>
                      <a:r>
                        <a:rPr lang="en-US" sz="1000">
                          <a:effectLst/>
                        </a:rPr>
                        <a:t>Salinan belum dikirimkan</a:t>
                      </a:r>
                      <a:endParaRPr lang="id-ID" sz="1000">
                        <a:effectLst/>
                        <a:latin typeface="Arial MT"/>
                        <a:ea typeface="Arial MT"/>
                        <a:cs typeface="Arial MT"/>
                      </a:endParaRPr>
                    </a:p>
                  </a:txBody>
                  <a:tcPr marL="0" marR="0" marT="0" marB="0"/>
                </a:tc>
                <a:extLst>
                  <a:ext uri="{0D108BD9-81ED-4DB2-BD59-A6C34878D82A}">
                    <a16:rowId xmlns:a16="http://schemas.microsoft.com/office/drawing/2014/main" val="541513611"/>
                  </a:ext>
                </a:extLst>
              </a:tr>
              <a:tr h="464072">
                <a:tc>
                  <a:txBody>
                    <a:bodyPr/>
                    <a:lstStyle/>
                    <a:p>
                      <a:pPr>
                        <a:lnSpc>
                          <a:spcPct val="115000"/>
                        </a:lnSpc>
                      </a:pPr>
                      <a:r>
                        <a:rPr lang="id-ID" sz="1000">
                          <a:effectLst/>
                        </a:rPr>
                        <a:t>8</a:t>
                      </a:r>
                      <a:endParaRPr lang="id-ID" sz="1000">
                        <a:effectLst/>
                        <a:latin typeface="Arial MT"/>
                        <a:ea typeface="Arial MT"/>
                        <a:cs typeface="Arial MT"/>
                      </a:endParaRPr>
                    </a:p>
                  </a:txBody>
                  <a:tcPr marL="0" marR="0" marT="0" marB="0"/>
                </a:tc>
                <a:tc>
                  <a:txBody>
                    <a:bodyPr/>
                    <a:lstStyle/>
                    <a:p>
                      <a:pPr>
                        <a:lnSpc>
                          <a:spcPct val="115000"/>
                        </a:lnSpc>
                      </a:pPr>
                      <a:r>
                        <a:rPr lang="id-ID" sz="1000">
                          <a:effectLst/>
                        </a:rPr>
                        <a:t>108/SI/VI/2022</a:t>
                      </a:r>
                      <a:endParaRPr lang="id-ID" sz="1000">
                        <a:effectLst/>
                        <a:latin typeface="Arial MT"/>
                        <a:ea typeface="Arial MT"/>
                        <a:cs typeface="Arial MT"/>
                      </a:endParaRPr>
                    </a:p>
                  </a:txBody>
                  <a:tcPr marL="0" marR="0" marT="0" marB="0"/>
                </a:tc>
                <a:tc>
                  <a:txBody>
                    <a:bodyPr/>
                    <a:lstStyle/>
                    <a:p>
                      <a:pPr>
                        <a:lnSpc>
                          <a:spcPct val="115000"/>
                        </a:lnSpc>
                      </a:pPr>
                      <a:r>
                        <a:rPr lang="id-ID" sz="1000">
                          <a:effectLst/>
                        </a:rPr>
                        <a:t>Pemantau Keuangan Negara</a:t>
                      </a:r>
                      <a:endParaRPr lang="id-ID" sz="1000">
                        <a:effectLst/>
                        <a:latin typeface="Arial MT"/>
                        <a:ea typeface="Arial MT"/>
                        <a:cs typeface="Arial MT"/>
                      </a:endParaRPr>
                    </a:p>
                  </a:txBody>
                  <a:tcPr marL="0" marR="0" marT="0" marB="0"/>
                </a:tc>
                <a:tc>
                  <a:txBody>
                    <a:bodyPr/>
                    <a:lstStyle/>
                    <a:p>
                      <a:pPr>
                        <a:lnSpc>
                          <a:spcPct val="115000"/>
                        </a:lnSpc>
                      </a:pPr>
                      <a:r>
                        <a:rPr lang="id-ID" sz="1000">
                          <a:effectLst/>
                        </a:rPr>
                        <a:t>Jojo</a:t>
                      </a:r>
                      <a:endParaRPr lang="id-ID" sz="1000">
                        <a:effectLst/>
                        <a:latin typeface="Arial MT"/>
                        <a:ea typeface="Arial MT"/>
                        <a:cs typeface="Arial MT"/>
                      </a:endParaRPr>
                    </a:p>
                  </a:txBody>
                  <a:tcPr marL="0" marR="0" marT="0" marB="0"/>
                </a:tc>
                <a:tc>
                  <a:txBody>
                    <a:bodyPr/>
                    <a:lstStyle/>
                    <a:p>
                      <a:pPr>
                        <a:lnSpc>
                          <a:spcPct val="115000"/>
                        </a:lnSpc>
                      </a:pPr>
                      <a:r>
                        <a:rPr lang="id-ID" sz="1000">
                          <a:effectLst/>
                        </a:rPr>
                        <a:t>PTUN</a:t>
                      </a:r>
                    </a:p>
                    <a:p>
                      <a:pPr>
                        <a:lnSpc>
                          <a:spcPct val="115000"/>
                        </a:lnSpc>
                      </a:pPr>
                      <a:r>
                        <a:rPr lang="id-ID" sz="1000">
                          <a:effectLst/>
                        </a:rPr>
                        <a:t>Semarang</a:t>
                      </a:r>
                      <a:endParaRPr lang="id-ID" sz="1000">
                        <a:effectLst/>
                        <a:latin typeface="Arial MT"/>
                        <a:ea typeface="Arial MT"/>
                        <a:cs typeface="Arial MT"/>
                      </a:endParaRPr>
                    </a:p>
                  </a:txBody>
                  <a:tcPr marL="0" marR="0" marT="0" marB="0"/>
                </a:tc>
                <a:tc>
                  <a:txBody>
                    <a:bodyPr/>
                    <a:lstStyle/>
                    <a:p>
                      <a:pPr>
                        <a:lnSpc>
                          <a:spcPct val="115000"/>
                        </a:lnSpc>
                      </a:pPr>
                      <a:r>
                        <a:rPr lang="en-US" sz="1000" dirty="0">
                          <a:effectLst/>
                        </a:rPr>
                        <a:t>Salinan </a:t>
                      </a:r>
                      <a:r>
                        <a:rPr lang="en-US" sz="1000" dirty="0" err="1">
                          <a:effectLst/>
                        </a:rPr>
                        <a:t>belum</a:t>
                      </a:r>
                      <a:r>
                        <a:rPr lang="en-US" sz="1000" dirty="0">
                          <a:effectLst/>
                        </a:rPr>
                        <a:t> </a:t>
                      </a:r>
                      <a:r>
                        <a:rPr lang="en-US" sz="1000" dirty="0" err="1">
                          <a:effectLst/>
                        </a:rPr>
                        <a:t>dikirimkan</a:t>
                      </a:r>
                      <a:endParaRPr lang="id-ID" sz="1000" dirty="0">
                        <a:effectLst/>
                        <a:latin typeface="Arial MT"/>
                        <a:ea typeface="Arial MT"/>
                        <a:cs typeface="Arial MT"/>
                      </a:endParaRPr>
                    </a:p>
                  </a:txBody>
                  <a:tcPr marL="0" marR="0" marT="0" marB="0"/>
                </a:tc>
                <a:extLst>
                  <a:ext uri="{0D108BD9-81ED-4DB2-BD59-A6C34878D82A}">
                    <a16:rowId xmlns:a16="http://schemas.microsoft.com/office/drawing/2014/main" val="3457293609"/>
                  </a:ext>
                </a:extLst>
              </a:tr>
            </a:tbl>
          </a:graphicData>
        </a:graphic>
      </p:graphicFrame>
      <p:sp>
        <p:nvSpPr>
          <p:cNvPr id="7" name="TextBox 6">
            <a:extLst>
              <a:ext uri="{FF2B5EF4-FFF2-40B4-BE49-F238E27FC236}">
                <a16:creationId xmlns:a16="http://schemas.microsoft.com/office/drawing/2014/main" id="{ACD0BC03-F865-A2DC-E864-CCED794FFF0B}"/>
              </a:ext>
            </a:extLst>
          </p:cNvPr>
          <p:cNvSpPr txBox="1"/>
          <p:nvPr/>
        </p:nvSpPr>
        <p:spPr>
          <a:xfrm>
            <a:off x="7920805" y="1677318"/>
            <a:ext cx="4271195" cy="1429622"/>
          </a:xfrm>
          <a:prstGeom prst="rect">
            <a:avLst/>
          </a:prstGeom>
          <a:noFill/>
          <a:ln w="9525">
            <a:noFill/>
          </a:ln>
        </p:spPr>
        <p:txBody>
          <a:bodyPr wrap="square">
            <a:spAutoFit/>
          </a:bodyPr>
          <a:lstStyle/>
          <a:p>
            <a:pPr eaLnBrk="1" hangingPunct="1">
              <a:lnSpc>
                <a:spcPct val="150000"/>
              </a:lnSpc>
              <a:buNone/>
            </a:pPr>
            <a:r>
              <a:rPr sz="2000" b="1" dirty="0" err="1">
                <a:solidFill>
                  <a:srgbClr val="4F81BD"/>
                </a:solidFill>
                <a:latin typeface="Calibri" panose="020F0502020204030204" charset="0"/>
                <a:cs typeface="Calibri" panose="020F0502020204030204" charset="0"/>
              </a:rPr>
              <a:t>Terdapat</a:t>
            </a:r>
            <a:r>
              <a:rPr sz="2000" b="1" dirty="0">
                <a:solidFill>
                  <a:srgbClr val="4F81BD"/>
                </a:solidFill>
                <a:latin typeface="Calibri" panose="020F0502020204030204" charset="0"/>
                <a:cs typeface="Calibri" panose="020F0502020204030204" charset="0"/>
              </a:rPr>
              <a:t> 8 </a:t>
            </a:r>
            <a:r>
              <a:rPr sz="2000" b="1" dirty="0" err="1">
                <a:solidFill>
                  <a:srgbClr val="4F81BD"/>
                </a:solidFill>
                <a:latin typeface="Calibri" panose="020F0502020204030204" charset="0"/>
                <a:cs typeface="Calibri" panose="020F0502020204030204" charset="0"/>
              </a:rPr>
              <a:t>putusan</a:t>
            </a:r>
            <a:r>
              <a:rPr sz="2000" b="1" dirty="0">
                <a:solidFill>
                  <a:srgbClr val="4F81BD"/>
                </a:solidFill>
                <a:latin typeface="Calibri" panose="020F0502020204030204" charset="0"/>
                <a:cs typeface="Calibri" panose="020F0502020204030204" charset="0"/>
              </a:rPr>
              <a:t> </a:t>
            </a:r>
            <a:r>
              <a:rPr sz="2000" b="1" dirty="0" err="1">
                <a:solidFill>
                  <a:srgbClr val="4F81BD"/>
                </a:solidFill>
                <a:latin typeface="Calibri" panose="020F0502020204030204" charset="0"/>
                <a:cs typeface="Calibri" panose="020F0502020204030204" charset="0"/>
              </a:rPr>
              <a:t>ajudikasi</a:t>
            </a:r>
            <a:r>
              <a:rPr sz="2000" b="1" dirty="0">
                <a:solidFill>
                  <a:srgbClr val="4F81BD"/>
                </a:solidFill>
                <a:latin typeface="Calibri" panose="020F0502020204030204" charset="0"/>
                <a:cs typeface="Calibri" panose="020F0502020204030204" charset="0"/>
              </a:rPr>
              <a:t> non </a:t>
            </a:r>
            <a:r>
              <a:rPr sz="2000" b="1" dirty="0" err="1">
                <a:solidFill>
                  <a:srgbClr val="4F81BD"/>
                </a:solidFill>
                <a:latin typeface="Calibri" panose="020F0502020204030204" charset="0"/>
                <a:cs typeface="Calibri" panose="020F0502020204030204" charset="0"/>
              </a:rPr>
              <a:t>litigasi</a:t>
            </a:r>
            <a:r>
              <a:rPr sz="2000" b="1" dirty="0">
                <a:solidFill>
                  <a:srgbClr val="4F81BD"/>
                </a:solidFill>
                <a:latin typeface="Calibri" panose="020F0502020204030204" charset="0"/>
                <a:cs typeface="Calibri" panose="020F0502020204030204" charset="0"/>
              </a:rPr>
              <a:t> </a:t>
            </a:r>
            <a:r>
              <a:rPr sz="2000" b="1" dirty="0" err="1">
                <a:solidFill>
                  <a:srgbClr val="4F81BD"/>
                </a:solidFill>
                <a:latin typeface="Calibri" panose="020F0502020204030204" charset="0"/>
                <a:cs typeface="Calibri" panose="020F0502020204030204" charset="0"/>
              </a:rPr>
              <a:t>sengketa</a:t>
            </a:r>
            <a:r>
              <a:rPr sz="2000" b="1" dirty="0">
                <a:solidFill>
                  <a:srgbClr val="4F81BD"/>
                </a:solidFill>
                <a:latin typeface="Calibri" panose="020F0502020204030204" charset="0"/>
                <a:cs typeface="Calibri" panose="020F0502020204030204" charset="0"/>
              </a:rPr>
              <a:t> </a:t>
            </a:r>
            <a:r>
              <a:rPr sz="2000" b="1" dirty="0" err="1">
                <a:solidFill>
                  <a:srgbClr val="4F81BD"/>
                </a:solidFill>
                <a:latin typeface="Calibri" panose="020F0502020204030204" charset="0"/>
                <a:cs typeface="Calibri" panose="020F0502020204030204" charset="0"/>
              </a:rPr>
              <a:t>informasi</a:t>
            </a:r>
            <a:r>
              <a:rPr sz="2000" b="1" dirty="0">
                <a:solidFill>
                  <a:srgbClr val="4F81BD"/>
                </a:solidFill>
                <a:latin typeface="Calibri" panose="020F0502020204030204" charset="0"/>
                <a:cs typeface="Calibri" panose="020F0502020204030204" charset="0"/>
              </a:rPr>
              <a:t> yang </a:t>
            </a:r>
            <a:r>
              <a:rPr sz="2000" b="1" dirty="0" err="1">
                <a:solidFill>
                  <a:srgbClr val="4F81BD"/>
                </a:solidFill>
                <a:latin typeface="Calibri" panose="020F0502020204030204" charset="0"/>
                <a:cs typeface="Calibri" panose="020F0502020204030204" charset="0"/>
              </a:rPr>
              <a:t>masuk</a:t>
            </a:r>
            <a:r>
              <a:rPr sz="2000" b="1" dirty="0">
                <a:solidFill>
                  <a:srgbClr val="4F81BD"/>
                </a:solidFill>
                <a:latin typeface="Calibri" panose="020F0502020204030204" charset="0"/>
                <a:cs typeface="Calibri" panose="020F0502020204030204" charset="0"/>
              </a:rPr>
              <a:t> PTUN</a:t>
            </a:r>
            <a:r>
              <a:rPr lang="en-US" sz="2000" b="1" dirty="0">
                <a:solidFill>
                  <a:srgbClr val="4F81BD"/>
                </a:solidFill>
                <a:latin typeface="Calibri" panose="020F0502020204030204" charset="0"/>
                <a:cs typeface="Calibri" panose="020F0502020204030204" charset="0"/>
              </a:rPr>
              <a:t> di </a:t>
            </a:r>
            <a:r>
              <a:rPr lang="en-US" sz="2000" b="1" dirty="0" err="1">
                <a:solidFill>
                  <a:srgbClr val="4F81BD"/>
                </a:solidFill>
                <a:latin typeface="Calibri" panose="020F0502020204030204" charset="0"/>
                <a:cs typeface="Calibri" panose="020F0502020204030204" charset="0"/>
              </a:rPr>
              <a:t>tahun</a:t>
            </a:r>
            <a:r>
              <a:rPr lang="en-US" sz="2000" b="1" dirty="0">
                <a:solidFill>
                  <a:srgbClr val="4F81BD"/>
                </a:solidFill>
                <a:latin typeface="Calibri" panose="020F0502020204030204" charset="0"/>
                <a:cs typeface="Calibri" panose="020F0502020204030204" charset="0"/>
              </a:rPr>
              <a:t> 2022</a:t>
            </a:r>
            <a:endParaRPr lang="en-US" sz="2400" b="1" dirty="0">
              <a:solidFill>
                <a:srgbClr val="4F81BD"/>
              </a:solidFill>
              <a:latin typeface="Calibri" panose="020F0502020204030204" charset="0"/>
              <a:cs typeface="Calibri" panose="020F0502020204030204" charset="0"/>
            </a:endParaRPr>
          </a:p>
        </p:txBody>
      </p:sp>
    </p:spTree>
    <p:extLst>
      <p:ext uri="{BB962C8B-B14F-4D97-AF65-F5344CB8AC3E}">
        <p14:creationId xmlns:p14="http://schemas.microsoft.com/office/powerpoint/2010/main" val="97873233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407" y="688665"/>
            <a:ext cx="9387054" cy="1303421"/>
          </a:xfrm>
        </p:spPr>
        <p:txBody>
          <a:bodyPr>
            <a:normAutofit/>
          </a:bodyPr>
          <a:lstStyle/>
          <a:p>
            <a:pPr algn="ctr"/>
            <a:r>
              <a:rPr lang="id-ID" sz="3000" b="1" dirty="0"/>
              <a:t>Tata cara penyelesaian sengketa informasi di Pengadilan Pasal 12 Perma 2 tahun 2011</a:t>
            </a:r>
          </a:p>
        </p:txBody>
      </p:sp>
      <p:sp>
        <p:nvSpPr>
          <p:cNvPr id="3" name="Content Placeholder 2"/>
          <p:cNvSpPr>
            <a:spLocks noGrp="1"/>
          </p:cNvSpPr>
          <p:nvPr>
            <p:ph idx="1"/>
          </p:nvPr>
        </p:nvSpPr>
        <p:spPr>
          <a:solidFill>
            <a:schemeClr val="accent5">
              <a:lumMod val="60000"/>
              <a:lumOff val="40000"/>
            </a:schemeClr>
          </a:solidFill>
        </p:spPr>
        <p:txBody>
          <a:bodyPr>
            <a:noAutofit/>
          </a:bodyPr>
          <a:lstStyle/>
          <a:p>
            <a:r>
              <a:rPr lang="id-ID" sz="2000" dirty="0"/>
              <a:t>Putusan Komisi lnformasi yang berkekuatan hukum tetap dapat dimintakan penetapan Eksekusi kepada  Ketua Pengadilan yang berwenang oleh Pemohon lnformasi.</a:t>
            </a:r>
          </a:p>
          <a:p>
            <a:r>
              <a:rPr lang="id-ID" sz="2000" dirty="0"/>
              <a:t>Permohonan untuk mendapatkan penetapan eksekusi dilakukan dengan mengajukan permohonan tertulis dengan melampirkan Salinan resmi putusan Komisi Informasi yang telah berkekuatan Hukum tetap tersebut ke Pengadilan dalam wilayah hukum Badan Publik sebagai Termohon eksekusi</a:t>
            </a:r>
          </a:p>
          <a:p>
            <a:r>
              <a:rPr lang="id-ID" sz="2000" dirty="0"/>
              <a:t>Ketua Pengadilan mengabulkan atau menolak pemberian penetapan eksekusi dalam waktu paling lambat 7 {tujuh)hari.</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056" y="1110340"/>
            <a:ext cx="9568541" cy="979714"/>
          </a:xfrm>
        </p:spPr>
        <p:txBody>
          <a:bodyPr>
            <a:noAutofit/>
          </a:bodyPr>
          <a:lstStyle/>
          <a:p>
            <a:r>
              <a:rPr lang="id-ID" sz="2000" b="1" dirty="0"/>
              <a:t>SURAT EDARAN KOMISI INFORMASI PUSAT NOMOR 1 TAHUN 2012 TENTANG PENANGANAN ADUAN TINDAK PIDANA DALAM UNDANG-UNDANG KETERBUKAAN INFORMASI PUBLIK</a:t>
            </a:r>
            <a:br>
              <a:rPr lang="id-ID" sz="2000" b="1" dirty="0"/>
            </a:br>
            <a:br>
              <a:rPr lang="id-ID" sz="2000" b="1" dirty="0"/>
            </a:br>
            <a:endParaRPr lang="id-ID" sz="2000" b="1" dirty="0"/>
          </a:p>
        </p:txBody>
      </p:sp>
      <p:sp>
        <p:nvSpPr>
          <p:cNvPr id="3" name="Content Placeholder 2"/>
          <p:cNvSpPr>
            <a:spLocks noGrp="1"/>
          </p:cNvSpPr>
          <p:nvPr>
            <p:ph idx="1"/>
          </p:nvPr>
        </p:nvSpPr>
        <p:spPr>
          <a:xfrm>
            <a:off x="696686" y="2307771"/>
            <a:ext cx="10711543" cy="3568097"/>
          </a:xfrm>
        </p:spPr>
        <p:txBody>
          <a:bodyPr>
            <a:normAutofit fontScale="92500" lnSpcReduction="10000"/>
          </a:bodyPr>
          <a:lstStyle/>
          <a:p>
            <a:r>
              <a:rPr lang="id-ID" b="1" dirty="0"/>
              <a:t>memperhatikan pertemuan komisi informasi pusat dengan pihak kepolisian RI terkait adanya aduan dugaan tindak pidana dalam uu nomor 14 tahun 20108 tentang keterbukaan informasi publik:</a:t>
            </a:r>
          </a:p>
          <a:p>
            <a:pPr marL="719137" indent="-457200">
              <a:buFont typeface="+mj-lt"/>
              <a:buAutoNum type="arabicPeriod"/>
            </a:pPr>
            <a:r>
              <a:rPr lang="id-ID" dirty="0"/>
              <a:t>tuntutan pidana dalam tindak pidana sebagaimana dimaksud dalam pasal 52 UU KIP dapat dilakukan pada saat Putusan Komisi Informasi yang sudah berkekuatan hukum tetap tidak dilaksanakan</a:t>
            </a:r>
          </a:p>
          <a:p>
            <a:pPr marL="719137" indent="-457200">
              <a:buFont typeface="+mj-lt"/>
              <a:buAutoNum type="arabicPeriod"/>
            </a:pPr>
            <a:r>
              <a:rPr lang="id-ID" dirty="0"/>
              <a:t>bahwa apabila proses permohonan informasi mengalami penolakan dan/ atau tidak ditanggapi maka harus diselesaikan terlebih dahulu melalui komisi informasi dengan demikian proses tuntutan pidana tanpa adanya putusan penyelesaian sengketa informasi publik oleh komisi informasi tidak dapat dilanjutkan</a:t>
            </a:r>
          </a:p>
          <a:p>
            <a:pPr marL="719137" indent="-457200">
              <a:buFont typeface="+mj-lt"/>
              <a:buAutoNum type="arabicPeriod"/>
            </a:pPr>
            <a:endParaRPr lang="id-ID"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258" y="1961847"/>
            <a:ext cx="9601196" cy="1303867"/>
          </a:xfrm>
        </p:spPr>
        <p:txBody>
          <a:bodyPr>
            <a:noAutofit/>
          </a:bodyPr>
          <a:lstStyle/>
          <a:p>
            <a:pPr marL="261938" indent="-261938" algn="just"/>
            <a:r>
              <a:rPr lang="id-ID" sz="2400" dirty="0"/>
              <a:t>3. Upaya hukum keberatan terhadap putusan Komisi Informasi  (baik dalam hal prosedur atau subtansi) hanya dapat dilakukan melalui keberatan kepada PTUN atau pengadilan Negeri, sehingga Majelis Komisioner dalam memutus sengketa informasi tidak dapat dipanggil atau diperiksa sebagai saksi atau tersangka dalam dugaan tindak pidana UU KIP</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6"/>
          <p:cNvSpPr>
            <a:spLocks noChangeArrowheads="1"/>
          </p:cNvSpPr>
          <p:nvPr/>
        </p:nvSpPr>
        <p:spPr bwMode="auto">
          <a:xfrm>
            <a:off x="6210621" y="4931205"/>
            <a:ext cx="4660232" cy="646331"/>
          </a:xfrm>
          <a:prstGeom prst="rect">
            <a:avLst/>
          </a:prstGeom>
          <a:noFill/>
          <a:ln w="9525">
            <a:noFill/>
            <a:miter lim="800000"/>
            <a:headEnd/>
            <a:tailEnd/>
          </a:ln>
        </p:spPr>
        <p:txBody>
          <a:bodyPr wrap="square">
            <a:spAutoFit/>
          </a:bodyPr>
          <a:lstStyle/>
          <a:p>
            <a:pPr algn="r"/>
            <a:r>
              <a:rPr lang="en-US" dirty="0">
                <a:hlinkClick r:id="rId2">
                  <a:extLst>
                    <a:ext uri="{A12FA001-AC4F-418D-AE19-62706E023703}">
                      <ahyp:hlinkClr xmlns:ahyp="http://schemas.microsoft.com/office/drawing/2018/hyperlinkcolor" val="tx"/>
                    </a:ext>
                  </a:extLst>
                </a:hlinkClick>
              </a:rPr>
              <a:t>http://kipjateng.jatengprov.go.id</a:t>
            </a:r>
            <a:endParaRPr lang="en-US" dirty="0"/>
          </a:p>
          <a:p>
            <a:pPr algn="r"/>
            <a:endParaRPr lang="en-US" dirty="0">
              <a:solidFill>
                <a:srgbClr val="000000"/>
              </a:solidFill>
            </a:endParaRPr>
          </a:p>
        </p:txBody>
      </p:sp>
      <p:sp>
        <p:nvSpPr>
          <p:cNvPr id="29700" name="TextBox 7"/>
          <p:cNvSpPr txBox="1">
            <a:spLocks noChangeArrowheads="1"/>
          </p:cNvSpPr>
          <p:nvPr/>
        </p:nvSpPr>
        <p:spPr bwMode="auto">
          <a:xfrm>
            <a:off x="1047751" y="1928814"/>
            <a:ext cx="10668000" cy="846137"/>
          </a:xfrm>
          <a:prstGeom prst="rect">
            <a:avLst/>
          </a:prstGeom>
          <a:noFill/>
          <a:ln w="9525">
            <a:noFill/>
            <a:miter lim="800000"/>
            <a:headEnd/>
            <a:tailEnd/>
          </a:ln>
        </p:spPr>
        <p:txBody>
          <a:bodyPr>
            <a:spAutoFit/>
          </a:bodyPr>
          <a:lstStyle/>
          <a:p>
            <a:r>
              <a:rPr lang="id-ID" sz="4900" b="1" dirty="0">
                <a:latin typeface="Monotype Corsiva" pitchFamily="66" charset="0"/>
              </a:rPr>
              <a:t>Salam Transparansi</a:t>
            </a:r>
          </a:p>
        </p:txBody>
      </p:sp>
      <p:sp>
        <p:nvSpPr>
          <p:cNvPr id="4" name="TextBox 3"/>
          <p:cNvSpPr txBox="1"/>
          <p:nvPr/>
        </p:nvSpPr>
        <p:spPr>
          <a:xfrm>
            <a:off x="1780674" y="1612232"/>
            <a:ext cx="2935705" cy="369332"/>
          </a:xfrm>
          <a:prstGeom prst="rect">
            <a:avLst/>
          </a:prstGeom>
          <a:noFill/>
        </p:spPr>
        <p:txBody>
          <a:bodyPr wrap="square" rtlCol="0">
            <a:spAutoFit/>
          </a:bodyPr>
          <a:lstStyle/>
          <a:p>
            <a:pPr algn="ctr"/>
            <a:r>
              <a:rPr lang="id-ID" b="1" dirty="0"/>
              <a:t>TERIMA KASIH</a:t>
            </a:r>
          </a:p>
        </p:txBody>
      </p:sp>
      <p:sp>
        <p:nvSpPr>
          <p:cNvPr id="3074" name="AutoShape 2" descr="Hasil gambar untuk logo f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7" name="Rectangle 6"/>
          <p:cNvSpPr/>
          <p:nvPr/>
        </p:nvSpPr>
        <p:spPr>
          <a:xfrm>
            <a:off x="4510303" y="3725597"/>
            <a:ext cx="3822457" cy="369332"/>
          </a:xfrm>
          <a:prstGeom prst="rect">
            <a:avLst/>
          </a:prstGeom>
        </p:spPr>
        <p:txBody>
          <a:bodyPr wrap="none">
            <a:spAutoFit/>
          </a:bodyPr>
          <a:lstStyle/>
          <a:p>
            <a:r>
              <a:rPr lang="en-US" dirty="0">
                <a:solidFill>
                  <a:srgbClr val="595959"/>
                </a:solidFill>
              </a:rPr>
              <a:t> </a:t>
            </a:r>
            <a:r>
              <a:rPr lang="en-US" dirty="0"/>
              <a:t>https://www.instagram.com/kipjateng/</a:t>
            </a:r>
            <a:endParaRPr lang="id-ID" dirty="0"/>
          </a:p>
        </p:txBody>
      </p:sp>
      <p:pic>
        <p:nvPicPr>
          <p:cNvPr id="8" name="Picture 7" descr="https://pmcdeadline2.files.wordpress.com/2014/06/twitter-logo.png"/>
          <p:cNvPicPr/>
          <p:nvPr/>
        </p:nvPicPr>
        <p:blipFill>
          <a:blip r:embed="rId3" cstate="print"/>
          <a:srcRect/>
          <a:stretch>
            <a:fillRect/>
          </a:stretch>
        </p:blipFill>
        <p:spPr bwMode="auto">
          <a:xfrm>
            <a:off x="6892357" y="1843103"/>
            <a:ext cx="1102360" cy="1102360"/>
          </a:xfrm>
          <a:prstGeom prst="rect">
            <a:avLst/>
          </a:prstGeom>
          <a:noFill/>
          <a:ln w="9525">
            <a:noFill/>
            <a:miter lim="800000"/>
            <a:headEnd/>
            <a:tailEnd/>
          </a:ln>
        </p:spPr>
      </p:pic>
      <p:sp>
        <p:nvSpPr>
          <p:cNvPr id="9" name="Rectangle 8"/>
          <p:cNvSpPr/>
          <p:nvPr/>
        </p:nvSpPr>
        <p:spPr>
          <a:xfrm>
            <a:off x="7967839" y="2209618"/>
            <a:ext cx="4005648" cy="369332"/>
          </a:xfrm>
          <a:prstGeom prst="rect">
            <a:avLst/>
          </a:prstGeom>
        </p:spPr>
        <p:txBody>
          <a:bodyPr wrap="none">
            <a:spAutoFit/>
          </a:bodyPr>
          <a:lstStyle/>
          <a:p>
            <a:r>
              <a:rPr lang="en-US" dirty="0">
                <a:hlinkClick r:id="rId4">
                  <a:extLst>
                    <a:ext uri="{A12FA001-AC4F-418D-AE19-62706E023703}">
                      <ahyp:hlinkClr xmlns:ahyp="http://schemas.microsoft.com/office/drawing/2018/hyperlinkcolor" val="tx"/>
                    </a:ext>
                  </a:extLst>
                </a:hlinkClick>
              </a:rPr>
              <a:t>http://twitter.com/#!/KIPROVJATENG</a:t>
            </a:r>
            <a:endParaRPr lang="id-ID" dirty="0"/>
          </a:p>
        </p:txBody>
      </p:sp>
      <p:pic>
        <p:nvPicPr>
          <p:cNvPr id="10" name="Picture 9" descr="http://www.websitedesignsdenver.com/wp-content/uploads/2015/05/internet-explorer-11-logo.png"/>
          <p:cNvPicPr/>
          <p:nvPr/>
        </p:nvPicPr>
        <p:blipFill>
          <a:blip r:embed="rId5" cstate="print"/>
          <a:srcRect/>
          <a:stretch>
            <a:fillRect/>
          </a:stretch>
        </p:blipFill>
        <p:spPr bwMode="auto">
          <a:xfrm>
            <a:off x="6768015" y="4584103"/>
            <a:ext cx="993531" cy="971550"/>
          </a:xfrm>
          <a:prstGeom prst="rect">
            <a:avLst/>
          </a:prstGeom>
          <a:noFill/>
          <a:ln w="9525">
            <a:noFill/>
            <a:miter lim="800000"/>
            <a:headEnd/>
            <a:tailEnd/>
          </a:ln>
        </p:spPr>
      </p:pic>
      <p:pic>
        <p:nvPicPr>
          <p:cNvPr id="2" name="Picture 1">
            <a:extLst>
              <a:ext uri="{FF2B5EF4-FFF2-40B4-BE49-F238E27FC236}">
                <a16:creationId xmlns:a16="http://schemas.microsoft.com/office/drawing/2014/main" id="{DCDB41C6-C0E8-6464-7F7C-E8B2FF5176C4}"/>
              </a:ext>
            </a:extLst>
          </p:cNvPr>
          <p:cNvPicPr>
            <a:picLocks noChangeAspect="1"/>
          </p:cNvPicPr>
          <p:nvPr/>
        </p:nvPicPr>
        <p:blipFill>
          <a:blip r:embed="rId6"/>
          <a:stretch>
            <a:fillRect/>
          </a:stretch>
        </p:blipFill>
        <p:spPr>
          <a:xfrm>
            <a:off x="3345746" y="3234943"/>
            <a:ext cx="1164557" cy="1164557"/>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055452" y="1980278"/>
            <a:ext cx="9328540" cy="4435929"/>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en-US" sz="2400" b="1" i="0" u="none" strike="noStrike" kern="1200" cap="none" spc="0" normalizeH="0" baseline="0" noProof="0" dirty="0" err="1">
                <a:ln>
                  <a:noFill/>
                </a:ln>
                <a:effectLst/>
                <a:uLnTx/>
                <a:uFillTx/>
                <a:latin typeface="Arial" pitchFamily="34" charset="0"/>
                <a:cs typeface="Arial" pitchFamily="34" charset="0"/>
              </a:rPr>
              <a:t>Tugas</a:t>
            </a:r>
            <a:r>
              <a:rPr kumimoji="0" lang="en-US" sz="2400" b="1" i="0" u="none" strike="noStrike" kern="1200" cap="none" spc="0" normalizeH="0" baseline="0" noProof="0" dirty="0">
                <a:ln>
                  <a:noFill/>
                </a:ln>
                <a:effectLst/>
                <a:uLnTx/>
                <a:uFillTx/>
                <a:latin typeface="Arial" pitchFamily="34" charset="0"/>
                <a:cs typeface="Arial" pitchFamily="34" charset="0"/>
              </a:rPr>
              <a:t> </a:t>
            </a:r>
            <a:r>
              <a:rPr lang="en-US" sz="2400" b="1" dirty="0" err="1">
                <a:latin typeface="Arial" pitchFamily="34" charset="0"/>
                <a:cs typeface="Arial" pitchFamily="34" charset="0"/>
              </a:rPr>
              <a:t>Komisi</a:t>
            </a:r>
            <a:r>
              <a:rPr lang="en-US" sz="2400" b="1" dirty="0">
                <a:latin typeface="Arial" pitchFamily="34" charset="0"/>
                <a:cs typeface="Arial" pitchFamily="34" charset="0"/>
              </a:rPr>
              <a:t> </a:t>
            </a:r>
            <a:r>
              <a:rPr lang="en-US" sz="2400" b="1" dirty="0" err="1">
                <a:latin typeface="Arial" pitchFamily="34" charset="0"/>
                <a:cs typeface="Arial" pitchFamily="34" charset="0"/>
              </a:rPr>
              <a:t>Informasi</a:t>
            </a:r>
            <a:r>
              <a:rPr lang="en-US" sz="2400" b="1" dirty="0">
                <a:latin typeface="Arial" pitchFamily="34" charset="0"/>
                <a:cs typeface="Arial" pitchFamily="34" charset="0"/>
              </a:rPr>
              <a:t> </a:t>
            </a:r>
            <a:endParaRPr kumimoji="0" lang="en-US" sz="2400" b="1" i="0" u="none" strike="noStrike" kern="1200" cap="none" spc="0" normalizeH="0" baseline="0" noProof="0" dirty="0">
              <a:ln>
                <a:noFill/>
              </a:ln>
              <a:effectLst/>
              <a:uLnTx/>
              <a:uFillTx/>
              <a:latin typeface="Arial" pitchFamily="34" charset="0"/>
              <a:cs typeface="Arial" pitchFamily="34" charset="0"/>
            </a:endParaRPr>
          </a:p>
          <a:p>
            <a:pPr marL="342900" marR="0" lvl="0" indent="-342900" defTabSz="457200" rtl="0" eaLnBrk="1" fontAlgn="auto" latinLnBrk="0" hangingPunct="1">
              <a:lnSpc>
                <a:spcPct val="100000"/>
              </a:lnSpc>
              <a:spcBef>
                <a:spcPts val="1000"/>
              </a:spcBef>
              <a:spcAft>
                <a:spcPts val="0"/>
              </a:spcAft>
              <a:buClr>
                <a:schemeClr val="accent1"/>
              </a:buClr>
              <a:buSzTx/>
              <a:buFont typeface="Arial" charset="0"/>
              <a:buNone/>
              <a:tabLst/>
              <a:defRPr/>
            </a:pPr>
            <a:r>
              <a:rPr kumimoji="0" lang="en-US" sz="2400" b="0" i="0" u="none" strike="noStrike" kern="1200" cap="none" spc="0" normalizeH="0" baseline="0" noProof="0" dirty="0">
                <a:ln>
                  <a:noFill/>
                </a:ln>
                <a:effectLst/>
                <a:uLnTx/>
                <a:uFillTx/>
                <a:latin typeface="Arial" pitchFamily="34" charset="0"/>
                <a:cs typeface="Arial" pitchFamily="34" charset="0"/>
              </a:rPr>
              <a:t>	</a:t>
            </a:r>
            <a:r>
              <a:rPr kumimoji="0" lang="en-US" sz="2400" b="1" i="0" u="none" strike="noStrike" kern="1200" cap="none" spc="0" normalizeH="0" baseline="0" noProof="0" dirty="0" err="1">
                <a:ln>
                  <a:noFill/>
                </a:ln>
                <a:effectLst/>
                <a:uLnTx/>
                <a:uFillTx/>
                <a:latin typeface="Arial" pitchFamily="34" charset="0"/>
                <a:cs typeface="Arial" pitchFamily="34" charset="0"/>
              </a:rPr>
              <a:t>menerima</a:t>
            </a:r>
            <a:r>
              <a:rPr kumimoji="0" lang="en-US" sz="2400" b="1" i="0" u="none" strike="noStrike" kern="1200" cap="none" spc="0" normalizeH="0" baseline="0" noProof="0" dirty="0">
                <a:ln>
                  <a:noFill/>
                </a:ln>
                <a:effectLst/>
                <a:uLnTx/>
                <a:uFillTx/>
                <a:latin typeface="Arial" pitchFamily="34" charset="0"/>
                <a:cs typeface="Arial" pitchFamily="34" charset="0"/>
              </a:rPr>
              <a:t>, </a:t>
            </a:r>
            <a:r>
              <a:rPr kumimoji="0" lang="en-US" sz="2400" b="1" i="0" u="none" strike="noStrike" kern="1200" cap="none" spc="0" normalizeH="0" baseline="0" noProof="0" dirty="0" err="1">
                <a:ln>
                  <a:noFill/>
                </a:ln>
                <a:effectLst/>
                <a:uLnTx/>
                <a:uFillTx/>
                <a:latin typeface="Arial" pitchFamily="34" charset="0"/>
                <a:cs typeface="Arial" pitchFamily="34" charset="0"/>
              </a:rPr>
              <a:t>memeriksa</a:t>
            </a:r>
            <a:r>
              <a:rPr kumimoji="0" lang="en-US" sz="2400" b="1" i="0" u="none" strike="noStrike" kern="1200" cap="none" spc="0" normalizeH="0" baseline="0" noProof="0" dirty="0">
                <a:ln>
                  <a:noFill/>
                </a:ln>
                <a:effectLst/>
                <a:uLnTx/>
                <a:uFillTx/>
                <a:latin typeface="Arial" pitchFamily="34" charset="0"/>
                <a:cs typeface="Arial" pitchFamily="34" charset="0"/>
              </a:rPr>
              <a:t> </a:t>
            </a:r>
            <a:r>
              <a:rPr kumimoji="0" lang="en-US" sz="2400" b="0" i="0" u="none" strike="noStrike" kern="1200" cap="none" spc="0" normalizeH="0" baseline="0" noProof="0" dirty="0" err="1">
                <a:ln>
                  <a:noFill/>
                </a:ln>
                <a:effectLst/>
                <a:uLnTx/>
                <a:uFillTx/>
                <a:latin typeface="Arial" pitchFamily="34" charset="0"/>
                <a:cs typeface="Arial" pitchFamily="34" charset="0"/>
              </a:rPr>
              <a:t>dan</a:t>
            </a:r>
            <a:r>
              <a:rPr kumimoji="0" lang="en-US" sz="2400" b="0" i="0" u="none" strike="noStrike" kern="1200" cap="none" spc="0" normalizeH="0" baseline="0" noProof="0" dirty="0">
                <a:ln>
                  <a:noFill/>
                </a:ln>
                <a:effectLst/>
                <a:uLnTx/>
                <a:uFillTx/>
                <a:latin typeface="Arial" pitchFamily="34" charset="0"/>
                <a:cs typeface="Arial" pitchFamily="34" charset="0"/>
              </a:rPr>
              <a:t> </a:t>
            </a:r>
            <a:r>
              <a:rPr kumimoji="0" lang="en-US" sz="2400" b="1" i="0" u="none" strike="noStrike" kern="1200" cap="none" spc="0" normalizeH="0" baseline="0" noProof="0" dirty="0" err="1">
                <a:ln>
                  <a:noFill/>
                </a:ln>
                <a:effectLst/>
                <a:uLnTx/>
                <a:uFillTx/>
                <a:latin typeface="Arial" pitchFamily="34" charset="0"/>
                <a:cs typeface="Arial" pitchFamily="34" charset="0"/>
              </a:rPr>
              <a:t>memutus</a:t>
            </a:r>
            <a:r>
              <a:rPr kumimoji="0" lang="en-US" sz="2400" b="0" i="0" u="none" strike="noStrike" kern="1200" cap="none" spc="0" normalizeH="0" baseline="0" noProof="0" dirty="0">
                <a:ln>
                  <a:noFill/>
                </a:ln>
                <a:effectLst/>
                <a:uLnTx/>
                <a:uFillTx/>
                <a:latin typeface="Arial" pitchFamily="34" charset="0"/>
                <a:cs typeface="Arial" pitchFamily="34" charset="0"/>
              </a:rPr>
              <a:t> </a:t>
            </a:r>
            <a:r>
              <a:rPr kumimoji="0" lang="en-US" sz="2400" b="0" i="0" u="none" strike="noStrike" kern="1200" cap="none" spc="0" normalizeH="0" baseline="0" noProof="0" dirty="0" err="1">
                <a:ln>
                  <a:noFill/>
                </a:ln>
                <a:effectLst/>
                <a:uLnTx/>
                <a:uFillTx/>
                <a:latin typeface="Arial" pitchFamily="34" charset="0"/>
                <a:cs typeface="Arial" pitchFamily="34" charset="0"/>
              </a:rPr>
              <a:t>permohonan</a:t>
            </a:r>
            <a:r>
              <a:rPr kumimoji="0" lang="en-US" sz="2400" b="0" i="0" u="none" strike="noStrike" kern="1200" cap="none" spc="0" normalizeH="0" baseline="0" noProof="0" dirty="0">
                <a:ln>
                  <a:noFill/>
                </a:ln>
                <a:effectLst/>
                <a:uLnTx/>
                <a:uFillTx/>
                <a:latin typeface="Arial" pitchFamily="34" charset="0"/>
                <a:cs typeface="Arial" pitchFamily="34" charset="0"/>
              </a:rPr>
              <a:t> </a:t>
            </a:r>
            <a:r>
              <a:rPr kumimoji="0" lang="en-US" sz="2400" b="0" i="0" u="none" strike="noStrike" kern="1200" cap="none" spc="0" normalizeH="0" baseline="0" noProof="0" dirty="0" err="1">
                <a:ln>
                  <a:noFill/>
                </a:ln>
                <a:effectLst/>
                <a:uLnTx/>
                <a:uFillTx/>
                <a:latin typeface="Arial" pitchFamily="34" charset="0"/>
                <a:cs typeface="Arial" pitchFamily="34" charset="0"/>
              </a:rPr>
              <a:t>penyelesaian</a:t>
            </a:r>
            <a:r>
              <a:rPr kumimoji="0" lang="en-US" sz="2400" b="0" i="0" u="none" strike="noStrike" kern="1200" cap="none" spc="0" normalizeH="0" baseline="0" noProof="0" dirty="0">
                <a:ln>
                  <a:noFill/>
                </a:ln>
                <a:effectLst/>
                <a:uLnTx/>
                <a:uFillTx/>
                <a:latin typeface="Arial" pitchFamily="34" charset="0"/>
                <a:cs typeface="Arial" pitchFamily="34" charset="0"/>
              </a:rPr>
              <a:t> </a:t>
            </a:r>
            <a:r>
              <a:rPr kumimoji="0" lang="en-US" sz="2400" b="0" i="0" u="none" strike="noStrike" kern="1200" cap="none" spc="0" normalizeH="0" baseline="0" noProof="0" dirty="0" err="1">
                <a:ln>
                  <a:noFill/>
                </a:ln>
                <a:effectLst/>
                <a:uLnTx/>
                <a:uFillTx/>
                <a:latin typeface="Arial" pitchFamily="34" charset="0"/>
                <a:cs typeface="Arial" pitchFamily="34" charset="0"/>
              </a:rPr>
              <a:t>sengketa</a:t>
            </a:r>
            <a:r>
              <a:rPr kumimoji="0" lang="en-US" sz="2400" b="0" i="0" u="none" strike="noStrike" kern="1200" cap="none" spc="0" normalizeH="0" baseline="0" noProof="0" dirty="0">
                <a:ln>
                  <a:noFill/>
                </a:ln>
                <a:effectLst/>
                <a:uLnTx/>
                <a:uFillTx/>
                <a:latin typeface="Arial" pitchFamily="34" charset="0"/>
                <a:cs typeface="Arial" pitchFamily="34" charset="0"/>
              </a:rPr>
              <a:t> </a:t>
            </a:r>
            <a:r>
              <a:rPr kumimoji="0" lang="en-US" sz="2400" b="0" i="0" u="none" strike="noStrike" kern="1200" cap="none" spc="0" normalizeH="0" baseline="0" noProof="0" dirty="0" err="1">
                <a:ln>
                  <a:noFill/>
                </a:ln>
                <a:effectLst/>
                <a:uLnTx/>
                <a:uFillTx/>
                <a:latin typeface="Arial" pitchFamily="34" charset="0"/>
                <a:cs typeface="Arial" pitchFamily="34" charset="0"/>
              </a:rPr>
              <a:t>informasi</a:t>
            </a:r>
            <a:r>
              <a:rPr kumimoji="0" lang="en-US" sz="2400" b="0" i="0" u="none" strike="noStrike" kern="1200" cap="none" spc="0" normalizeH="0" baseline="0" noProof="0" dirty="0">
                <a:ln>
                  <a:noFill/>
                </a:ln>
                <a:effectLst/>
                <a:uLnTx/>
                <a:uFillTx/>
                <a:latin typeface="Arial" pitchFamily="34" charset="0"/>
                <a:cs typeface="Arial" pitchFamily="34" charset="0"/>
              </a:rPr>
              <a:t> </a:t>
            </a:r>
            <a:r>
              <a:rPr kumimoji="0" lang="en-US" sz="2400" b="0" i="0" u="none" strike="noStrike" kern="1200" cap="none" spc="0" normalizeH="0" baseline="0" noProof="0" dirty="0" err="1">
                <a:ln>
                  <a:noFill/>
                </a:ln>
                <a:effectLst/>
                <a:uLnTx/>
                <a:uFillTx/>
                <a:latin typeface="Arial" pitchFamily="34" charset="0"/>
                <a:cs typeface="Arial" pitchFamily="34" charset="0"/>
              </a:rPr>
              <a:t>publik</a:t>
            </a:r>
            <a:r>
              <a:rPr kumimoji="0" lang="en-US" sz="2400" b="0" i="0" u="none" strike="noStrike" kern="1200" cap="none" spc="0" normalizeH="0" baseline="0" noProof="0" dirty="0">
                <a:ln>
                  <a:noFill/>
                </a:ln>
                <a:effectLst/>
                <a:uLnTx/>
                <a:uFillTx/>
                <a:latin typeface="Arial" pitchFamily="34" charset="0"/>
                <a:cs typeface="Arial" pitchFamily="34" charset="0"/>
              </a:rPr>
              <a:t> </a:t>
            </a:r>
            <a:r>
              <a:rPr kumimoji="0" lang="en-US" sz="2400" b="0" i="0" u="none" strike="noStrike" kern="1200" cap="none" spc="0" normalizeH="0" baseline="0" noProof="0" dirty="0" err="1">
                <a:ln>
                  <a:noFill/>
                </a:ln>
                <a:effectLst/>
                <a:uLnTx/>
                <a:uFillTx/>
                <a:latin typeface="Arial" pitchFamily="34" charset="0"/>
                <a:cs typeface="Arial" pitchFamily="34" charset="0"/>
              </a:rPr>
              <a:t>di</a:t>
            </a:r>
            <a:r>
              <a:rPr kumimoji="0" lang="en-US" sz="2400" b="0" i="0" u="none" strike="noStrike" kern="1200" cap="none" spc="0" normalizeH="0" baseline="0" noProof="0" dirty="0">
                <a:ln>
                  <a:noFill/>
                </a:ln>
                <a:effectLst/>
                <a:uLnTx/>
                <a:uFillTx/>
                <a:latin typeface="Arial" pitchFamily="34" charset="0"/>
                <a:cs typeface="Arial" pitchFamily="34" charset="0"/>
              </a:rPr>
              <a:t> </a:t>
            </a:r>
            <a:r>
              <a:rPr kumimoji="0" lang="en-US" sz="2400" b="0" i="0" u="none" strike="noStrike" kern="1200" cap="none" spc="0" normalizeH="0" baseline="0" noProof="0" dirty="0" err="1">
                <a:ln>
                  <a:noFill/>
                </a:ln>
                <a:effectLst/>
                <a:uLnTx/>
                <a:uFillTx/>
                <a:latin typeface="Arial" pitchFamily="34" charset="0"/>
                <a:cs typeface="Arial" pitchFamily="34" charset="0"/>
              </a:rPr>
              <a:t>daerah</a:t>
            </a:r>
            <a:r>
              <a:rPr kumimoji="0" lang="en-US" sz="2400" b="0" i="0" u="none" strike="noStrike" kern="1200" cap="none" spc="0" normalizeH="0" baseline="0" noProof="0" dirty="0">
                <a:ln>
                  <a:noFill/>
                </a:ln>
                <a:effectLst/>
                <a:uLnTx/>
                <a:uFillTx/>
                <a:latin typeface="Arial" pitchFamily="34" charset="0"/>
                <a:cs typeface="Arial" pitchFamily="34" charset="0"/>
              </a:rPr>
              <a:t> </a:t>
            </a:r>
            <a:r>
              <a:rPr kumimoji="0" lang="en-US" sz="2400" b="0" i="0" u="none" strike="noStrike" kern="1200" cap="none" spc="0" normalizeH="0" baseline="0" noProof="0" dirty="0" err="1">
                <a:ln>
                  <a:noFill/>
                </a:ln>
                <a:effectLst/>
                <a:uLnTx/>
                <a:uFillTx/>
                <a:latin typeface="Arial" pitchFamily="34" charset="0"/>
                <a:cs typeface="Arial" pitchFamily="34" charset="0"/>
              </a:rPr>
              <a:t>melalui</a:t>
            </a:r>
            <a:r>
              <a:rPr kumimoji="0" lang="en-US" sz="2400" b="0" i="0" u="none" strike="noStrike" kern="1200" cap="none" spc="0" normalizeH="0" baseline="0" noProof="0" dirty="0">
                <a:ln>
                  <a:noFill/>
                </a:ln>
                <a:effectLst/>
                <a:uLnTx/>
                <a:uFillTx/>
                <a:latin typeface="Arial" pitchFamily="34" charset="0"/>
                <a:cs typeface="Arial" pitchFamily="34" charset="0"/>
              </a:rPr>
              <a:t> </a:t>
            </a:r>
            <a:r>
              <a:rPr kumimoji="0" lang="en-US" sz="2400" b="0" i="0" u="none" strike="noStrike" kern="1200" cap="none" spc="0" normalizeH="0" baseline="0" noProof="0" dirty="0" err="1">
                <a:ln>
                  <a:noFill/>
                </a:ln>
                <a:effectLst/>
                <a:uLnTx/>
                <a:uFillTx/>
                <a:latin typeface="Arial" pitchFamily="34" charset="0"/>
                <a:cs typeface="Arial" pitchFamily="34" charset="0"/>
              </a:rPr>
              <a:t>mediasi</a:t>
            </a:r>
            <a:r>
              <a:rPr kumimoji="0" lang="en-US" sz="2400" b="0" i="0" u="none" strike="noStrike" kern="1200" cap="none" spc="0" normalizeH="0" baseline="0" noProof="0" dirty="0">
                <a:ln>
                  <a:noFill/>
                </a:ln>
                <a:effectLst/>
                <a:uLnTx/>
                <a:uFillTx/>
                <a:latin typeface="Arial" pitchFamily="34" charset="0"/>
                <a:cs typeface="Arial" pitchFamily="34" charset="0"/>
              </a:rPr>
              <a:t> </a:t>
            </a:r>
            <a:r>
              <a:rPr kumimoji="0" lang="en-US" sz="2400" b="0" i="0" u="none" strike="noStrike" kern="1200" cap="none" spc="0" normalizeH="0" baseline="0" noProof="0" dirty="0" err="1">
                <a:ln>
                  <a:noFill/>
                </a:ln>
                <a:effectLst/>
                <a:uLnTx/>
                <a:uFillTx/>
                <a:latin typeface="Arial" pitchFamily="34" charset="0"/>
                <a:cs typeface="Arial" pitchFamily="34" charset="0"/>
              </a:rPr>
              <a:t>dan</a:t>
            </a:r>
            <a:r>
              <a:rPr kumimoji="0" lang="en-US" sz="2400" b="0" i="0" u="none" strike="noStrike" kern="1200" cap="none" spc="0" normalizeH="0" baseline="0" noProof="0" dirty="0">
                <a:ln>
                  <a:noFill/>
                </a:ln>
                <a:effectLst/>
                <a:uLnTx/>
                <a:uFillTx/>
                <a:latin typeface="Arial" pitchFamily="34" charset="0"/>
                <a:cs typeface="Arial" pitchFamily="34" charset="0"/>
              </a:rPr>
              <a:t> </a:t>
            </a:r>
            <a:r>
              <a:rPr kumimoji="0" lang="en-US" sz="2400" b="0" i="0" u="none" strike="noStrike" kern="1200" cap="none" spc="0" normalizeH="0" baseline="0" noProof="0" dirty="0" err="1">
                <a:ln>
                  <a:noFill/>
                </a:ln>
                <a:effectLst/>
                <a:uLnTx/>
                <a:uFillTx/>
                <a:latin typeface="Arial" pitchFamily="34" charset="0"/>
                <a:cs typeface="Arial" pitchFamily="34" charset="0"/>
              </a:rPr>
              <a:t>atau</a:t>
            </a:r>
            <a:r>
              <a:rPr kumimoji="0" lang="en-US" sz="2400" b="0" i="0" u="none" strike="noStrike" kern="1200" cap="none" spc="0" normalizeH="0" baseline="0" noProof="0" dirty="0">
                <a:ln>
                  <a:noFill/>
                </a:ln>
                <a:effectLst/>
                <a:uLnTx/>
                <a:uFillTx/>
                <a:latin typeface="Arial" pitchFamily="34" charset="0"/>
                <a:cs typeface="Arial" pitchFamily="34" charset="0"/>
              </a:rPr>
              <a:t> </a:t>
            </a:r>
            <a:r>
              <a:rPr kumimoji="0" lang="en-US" sz="2400" b="0" i="0" u="none" strike="noStrike" kern="1200" cap="none" spc="0" normalizeH="0" baseline="0" noProof="0" dirty="0" err="1">
                <a:ln>
                  <a:noFill/>
                </a:ln>
                <a:effectLst/>
                <a:uLnTx/>
                <a:uFillTx/>
                <a:latin typeface="Arial" pitchFamily="34" charset="0"/>
                <a:cs typeface="Arial" pitchFamily="34" charset="0"/>
              </a:rPr>
              <a:t>ajudikasi</a:t>
            </a:r>
            <a:r>
              <a:rPr kumimoji="0" lang="en-US" sz="2400" b="0" i="0" u="none" strike="noStrike" kern="1200" cap="none" spc="0" normalizeH="0" baseline="0" noProof="0" dirty="0">
                <a:ln>
                  <a:noFill/>
                </a:ln>
                <a:effectLst/>
                <a:uLnTx/>
                <a:uFillTx/>
                <a:latin typeface="Arial" pitchFamily="34" charset="0"/>
                <a:cs typeface="Arial" pitchFamily="34" charset="0"/>
              </a:rPr>
              <a:t> </a:t>
            </a:r>
            <a:r>
              <a:rPr kumimoji="0" lang="en-US" sz="2400" b="0" i="0" u="none" strike="noStrike" kern="1200" cap="none" spc="0" normalizeH="0" baseline="0" noProof="0" dirty="0" err="1">
                <a:ln>
                  <a:noFill/>
                </a:ln>
                <a:effectLst/>
                <a:uLnTx/>
                <a:uFillTx/>
                <a:latin typeface="Arial" pitchFamily="34" charset="0"/>
                <a:cs typeface="Arial" pitchFamily="34" charset="0"/>
              </a:rPr>
              <a:t>nonlitigasi</a:t>
            </a:r>
            <a:r>
              <a:rPr kumimoji="0" lang="en-US" sz="2400" b="0" i="0" u="none" strike="noStrike" kern="1200" cap="none" spc="0" normalizeH="0" baseline="0" noProof="0" dirty="0">
                <a:ln>
                  <a:noFill/>
                </a:ln>
                <a:effectLst/>
                <a:uLnTx/>
                <a:uFillTx/>
                <a:latin typeface="Arial" pitchFamily="34" charset="0"/>
                <a:cs typeface="Arial" pitchFamily="34" charset="0"/>
              </a:rPr>
              <a:t>.</a:t>
            </a:r>
            <a:endParaRPr kumimoji="0" lang="id-ID" sz="2400" b="0" i="0" u="none" strike="noStrike" kern="1200" cap="none" spc="0" normalizeH="0" baseline="0" noProof="0" dirty="0">
              <a:ln>
                <a:noFill/>
              </a:ln>
              <a:effectLst/>
              <a:uLnTx/>
              <a:uFillTx/>
              <a:latin typeface="Arial" pitchFamily="34" charset="0"/>
              <a:cs typeface="Arial" pitchFamily="34" charset="0"/>
            </a:endParaRP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en-US" sz="2400" b="1" i="0" u="none" strike="noStrike" kern="1200" cap="none" spc="0" normalizeH="0" baseline="0" noProof="0" dirty="0" err="1">
                <a:ln>
                  <a:noFill/>
                </a:ln>
                <a:effectLst/>
                <a:uLnTx/>
                <a:uFillTx/>
                <a:latin typeface="Arial" pitchFamily="34" charset="0"/>
                <a:cs typeface="Arial" pitchFamily="34" charset="0"/>
              </a:rPr>
              <a:t>Kewenangan</a:t>
            </a:r>
            <a:r>
              <a:rPr kumimoji="0" lang="en-US" sz="2400" b="1" i="0" u="none" strike="noStrike" kern="1200" cap="none" spc="0" normalizeH="0" baseline="0" noProof="0" dirty="0">
                <a:ln>
                  <a:noFill/>
                </a:ln>
                <a:effectLst/>
                <a:uLnTx/>
                <a:uFillTx/>
                <a:latin typeface="Arial" pitchFamily="34" charset="0"/>
                <a:cs typeface="Arial" pitchFamily="34" charset="0"/>
              </a:rPr>
              <a:t> </a:t>
            </a:r>
            <a:r>
              <a:rPr kumimoji="0" lang="en-US" sz="2400" b="1" i="0" u="none" strike="noStrike" kern="1200" cap="none" spc="0" normalizeH="0" baseline="0" noProof="0" dirty="0" err="1">
                <a:ln>
                  <a:noFill/>
                </a:ln>
                <a:effectLst/>
                <a:uLnTx/>
                <a:uFillTx/>
                <a:latin typeface="Arial" pitchFamily="34" charset="0"/>
                <a:cs typeface="Arial" pitchFamily="34" charset="0"/>
              </a:rPr>
              <a:t>Komisi</a:t>
            </a:r>
            <a:r>
              <a:rPr kumimoji="0" lang="en-US" sz="2400" b="1" i="0" u="none" strike="noStrike" kern="1200" cap="none" spc="0" normalizeH="0" baseline="0" noProof="0" dirty="0">
                <a:ln>
                  <a:noFill/>
                </a:ln>
                <a:effectLst/>
                <a:uLnTx/>
                <a:uFillTx/>
                <a:latin typeface="Arial" pitchFamily="34" charset="0"/>
                <a:cs typeface="Arial" pitchFamily="34" charset="0"/>
              </a:rPr>
              <a:t> </a:t>
            </a:r>
            <a:r>
              <a:rPr kumimoji="0" lang="en-US" sz="2400" b="1" i="0" u="none" strike="noStrike" kern="1200" cap="none" spc="0" normalizeH="0" baseline="0" noProof="0" dirty="0" err="1">
                <a:ln>
                  <a:noFill/>
                </a:ln>
                <a:effectLst/>
                <a:uLnTx/>
                <a:uFillTx/>
                <a:latin typeface="Arial" pitchFamily="34" charset="0"/>
                <a:cs typeface="Arial" pitchFamily="34" charset="0"/>
              </a:rPr>
              <a:t>Informasi</a:t>
            </a:r>
            <a:r>
              <a:rPr kumimoji="0" lang="en-US" sz="2400" b="1" i="0" u="none" strike="noStrike" kern="1200" cap="none" spc="0" normalizeH="0" baseline="0" noProof="0" dirty="0">
                <a:ln>
                  <a:noFill/>
                </a:ln>
                <a:effectLst/>
                <a:uLnTx/>
                <a:uFillTx/>
                <a:latin typeface="Arial" pitchFamily="34" charset="0"/>
                <a:cs typeface="Arial" pitchFamily="34" charset="0"/>
              </a:rPr>
              <a:t> </a:t>
            </a:r>
            <a:r>
              <a:rPr kumimoji="0" lang="en-US" sz="2400" b="1" i="0" u="none" strike="noStrike" kern="1200" cap="none" spc="0" normalizeH="0" baseline="0" noProof="0" dirty="0" err="1">
                <a:ln>
                  <a:noFill/>
                </a:ln>
                <a:effectLst/>
                <a:uLnTx/>
                <a:uFillTx/>
                <a:latin typeface="Arial" pitchFamily="34" charset="0"/>
                <a:cs typeface="Arial" pitchFamily="34" charset="0"/>
              </a:rPr>
              <a:t>Provinsi</a:t>
            </a:r>
            <a:endParaRPr kumimoji="0" lang="en-US" sz="2400" b="1" i="0" u="none" strike="noStrike" kern="1200" cap="none" spc="0" normalizeH="0" baseline="0" noProof="0" dirty="0">
              <a:ln>
                <a:noFill/>
              </a:ln>
              <a:effectLst/>
              <a:uLnTx/>
              <a:uFillTx/>
              <a:latin typeface="Arial" pitchFamily="34" charset="0"/>
              <a:cs typeface="Arial" pitchFamily="34" charset="0"/>
            </a:endParaRPr>
          </a:p>
          <a:p>
            <a:pPr marL="338137" lvl="1" defTabSz="457200">
              <a:spcBef>
                <a:spcPts val="1000"/>
              </a:spcBef>
              <a:buClr>
                <a:schemeClr val="accent1"/>
              </a:buClr>
              <a:defRPr/>
            </a:pPr>
            <a:r>
              <a:rPr kumimoji="0" lang="en-US" sz="2400" b="0" i="0" u="none" strike="noStrike" kern="1200" cap="none" spc="0" normalizeH="0" baseline="0" noProof="0" dirty="0" err="1">
                <a:ln>
                  <a:noFill/>
                </a:ln>
                <a:effectLst/>
                <a:uLnTx/>
                <a:uFillTx/>
                <a:latin typeface="Arial" pitchFamily="34" charset="0"/>
                <a:cs typeface="Arial" pitchFamily="34" charset="0"/>
              </a:rPr>
              <a:t>kewenangan</a:t>
            </a:r>
            <a:r>
              <a:rPr kumimoji="0" lang="en-US" sz="2400" b="0" i="0" u="none" strike="noStrike" kern="1200" cap="none" spc="0" normalizeH="0" baseline="0" noProof="0" dirty="0">
                <a:ln>
                  <a:noFill/>
                </a:ln>
                <a:effectLst/>
                <a:uLnTx/>
                <a:uFillTx/>
                <a:latin typeface="Arial" pitchFamily="34" charset="0"/>
                <a:cs typeface="Arial" pitchFamily="34" charset="0"/>
              </a:rPr>
              <a:t> </a:t>
            </a:r>
            <a:r>
              <a:rPr kumimoji="0" lang="en-US" sz="2400" b="0" i="0" u="none" strike="noStrike" kern="1200" cap="none" spc="0" normalizeH="0" baseline="0" noProof="0" dirty="0" err="1">
                <a:ln>
                  <a:noFill/>
                </a:ln>
                <a:effectLst/>
                <a:uLnTx/>
                <a:uFillTx/>
                <a:latin typeface="Arial" pitchFamily="34" charset="0"/>
                <a:cs typeface="Arial" pitchFamily="34" charset="0"/>
              </a:rPr>
              <a:t>penyelesaian</a:t>
            </a:r>
            <a:r>
              <a:rPr kumimoji="0" lang="en-US" sz="2400" b="0" i="0" u="none" strike="noStrike" kern="1200" cap="none" spc="0" normalizeH="0" baseline="0" noProof="0" dirty="0">
                <a:ln>
                  <a:noFill/>
                </a:ln>
                <a:effectLst/>
                <a:uLnTx/>
                <a:uFillTx/>
                <a:latin typeface="Arial" pitchFamily="34" charset="0"/>
                <a:cs typeface="Arial" pitchFamily="34" charset="0"/>
              </a:rPr>
              <a:t> </a:t>
            </a:r>
            <a:r>
              <a:rPr kumimoji="0" lang="en-US" sz="2400" b="0" i="0" u="none" strike="noStrike" kern="1200" cap="none" spc="0" normalizeH="0" baseline="0" noProof="0" dirty="0" err="1">
                <a:ln>
                  <a:noFill/>
                </a:ln>
                <a:effectLst/>
                <a:uLnTx/>
                <a:uFillTx/>
                <a:latin typeface="Arial" pitchFamily="34" charset="0"/>
                <a:cs typeface="Arial" pitchFamily="34" charset="0"/>
              </a:rPr>
              <a:t>sengketa</a:t>
            </a:r>
            <a:r>
              <a:rPr kumimoji="0" lang="en-US" sz="2400" b="0" i="0" u="none" strike="noStrike" kern="1200" cap="none" spc="0" normalizeH="0" baseline="0" noProof="0" dirty="0">
                <a:ln>
                  <a:noFill/>
                </a:ln>
                <a:effectLst/>
                <a:uLnTx/>
                <a:uFillTx/>
                <a:latin typeface="Arial" pitchFamily="34" charset="0"/>
                <a:cs typeface="Arial" pitchFamily="34" charset="0"/>
              </a:rPr>
              <a:t> yang </a:t>
            </a:r>
            <a:r>
              <a:rPr kumimoji="0" lang="en-US" sz="2400" b="0" i="0" u="none" strike="noStrike" kern="1200" cap="none" spc="0" normalizeH="0" baseline="0" noProof="0" dirty="0" err="1">
                <a:ln>
                  <a:noFill/>
                </a:ln>
                <a:effectLst/>
                <a:uLnTx/>
                <a:uFillTx/>
                <a:latin typeface="Arial" pitchFamily="34" charset="0"/>
                <a:cs typeface="Arial" pitchFamily="34" charset="0"/>
              </a:rPr>
              <a:t>menyangkut</a:t>
            </a:r>
            <a:r>
              <a:rPr kumimoji="0" lang="en-US" sz="2400" b="0" i="0" u="none" strike="noStrike" kern="1200" cap="none" spc="0" normalizeH="0" baseline="0" noProof="0" dirty="0">
                <a:ln>
                  <a:noFill/>
                </a:ln>
                <a:effectLst/>
                <a:uLnTx/>
                <a:uFillTx/>
                <a:latin typeface="Arial" pitchFamily="34" charset="0"/>
                <a:cs typeface="Arial" pitchFamily="34" charset="0"/>
              </a:rPr>
              <a:t> </a:t>
            </a:r>
            <a:r>
              <a:rPr kumimoji="0" lang="en-US" sz="2400" b="0" i="0" u="none" strike="noStrike" kern="1200" cap="none" spc="0" normalizeH="0" baseline="0" noProof="0" dirty="0" err="1">
                <a:ln>
                  <a:noFill/>
                </a:ln>
                <a:effectLst/>
                <a:uLnTx/>
                <a:uFillTx/>
                <a:latin typeface="Arial" pitchFamily="34" charset="0"/>
                <a:cs typeface="Arial" pitchFamily="34" charset="0"/>
              </a:rPr>
              <a:t>badan</a:t>
            </a:r>
            <a:r>
              <a:rPr kumimoji="0" lang="en-US" sz="2400" b="0" i="0" u="none" strike="noStrike" kern="1200" cap="none" spc="0" normalizeH="0" baseline="0" noProof="0" dirty="0">
                <a:ln>
                  <a:noFill/>
                </a:ln>
                <a:effectLst/>
                <a:uLnTx/>
                <a:uFillTx/>
                <a:latin typeface="Arial" pitchFamily="34" charset="0"/>
                <a:cs typeface="Arial" pitchFamily="34" charset="0"/>
              </a:rPr>
              <a:t> </a:t>
            </a:r>
            <a:r>
              <a:rPr kumimoji="0" lang="en-US" sz="2400" b="0" i="0" u="none" strike="noStrike" kern="1200" cap="none" spc="0" normalizeH="0" baseline="0" noProof="0" dirty="0" err="1">
                <a:ln>
                  <a:noFill/>
                </a:ln>
                <a:effectLst/>
                <a:uLnTx/>
                <a:uFillTx/>
                <a:latin typeface="Arial" pitchFamily="34" charset="0"/>
                <a:cs typeface="Arial" pitchFamily="34" charset="0"/>
              </a:rPr>
              <a:t>publik</a:t>
            </a:r>
            <a:r>
              <a:rPr kumimoji="0" lang="en-US" sz="2400" b="0" i="0" u="none" strike="noStrike" kern="1200" cap="none" spc="0" normalizeH="0" baseline="0" noProof="0" dirty="0">
                <a:ln>
                  <a:noFill/>
                </a:ln>
                <a:effectLst/>
                <a:uLnTx/>
                <a:uFillTx/>
                <a:latin typeface="Arial" pitchFamily="34" charset="0"/>
                <a:cs typeface="Arial" pitchFamily="34" charset="0"/>
              </a:rPr>
              <a:t> </a:t>
            </a:r>
            <a:r>
              <a:rPr kumimoji="0" lang="en-US" sz="2400" b="0" i="0" u="none" strike="noStrike" kern="1200" cap="none" spc="0" normalizeH="0" baseline="0" noProof="0" dirty="0" err="1">
                <a:ln>
                  <a:noFill/>
                </a:ln>
                <a:effectLst/>
                <a:uLnTx/>
                <a:uFillTx/>
                <a:latin typeface="Arial" pitchFamily="34" charset="0"/>
                <a:cs typeface="Arial" pitchFamily="34" charset="0"/>
              </a:rPr>
              <a:t>tingkat</a:t>
            </a:r>
            <a:r>
              <a:rPr kumimoji="0" lang="en-US" sz="2400" b="0" i="0" u="none" strike="noStrike" kern="1200" cap="none" spc="0" normalizeH="0" baseline="0" noProof="0" dirty="0">
                <a:ln>
                  <a:noFill/>
                </a:ln>
                <a:effectLst/>
                <a:uLnTx/>
                <a:uFillTx/>
                <a:latin typeface="Arial" pitchFamily="34" charset="0"/>
                <a:cs typeface="Arial" pitchFamily="34" charset="0"/>
              </a:rPr>
              <a:t> </a:t>
            </a:r>
            <a:r>
              <a:rPr kumimoji="0" lang="en-US" sz="2400" b="0" i="0" u="none" strike="noStrike" kern="1200" cap="none" spc="0" normalizeH="0" baseline="0" noProof="0" dirty="0" err="1">
                <a:ln>
                  <a:noFill/>
                </a:ln>
                <a:effectLst/>
                <a:uLnTx/>
                <a:uFillTx/>
                <a:latin typeface="Arial" pitchFamily="34" charset="0"/>
                <a:cs typeface="Arial" pitchFamily="34" charset="0"/>
              </a:rPr>
              <a:t>provinsi</a:t>
            </a:r>
            <a:r>
              <a:rPr kumimoji="0" lang="en-US" sz="2400" b="0" i="0" u="none" strike="noStrike" kern="1200" cap="none" spc="0" normalizeH="0" baseline="0" noProof="0" dirty="0">
                <a:ln>
                  <a:noFill/>
                </a:ln>
                <a:effectLst/>
                <a:uLnTx/>
                <a:uFillTx/>
                <a:latin typeface="Arial" pitchFamily="34" charset="0"/>
                <a:cs typeface="Arial" pitchFamily="34" charset="0"/>
              </a:rPr>
              <a:t> yang </a:t>
            </a:r>
            <a:r>
              <a:rPr kumimoji="0" lang="en-US" sz="2400" b="0" i="0" u="none" strike="noStrike" kern="1200" cap="none" spc="0" normalizeH="0" baseline="0" noProof="0" dirty="0" err="1">
                <a:ln>
                  <a:noFill/>
                </a:ln>
                <a:effectLst/>
                <a:uLnTx/>
                <a:uFillTx/>
                <a:latin typeface="Arial" pitchFamily="34" charset="0"/>
                <a:cs typeface="Arial" pitchFamily="34" charset="0"/>
              </a:rPr>
              <a:t>bersangkutan</a:t>
            </a:r>
            <a:r>
              <a:rPr lang="id-ID" sz="2400" dirty="0">
                <a:latin typeface="Arial" pitchFamily="34" charset="0"/>
                <a:cs typeface="Arial" pitchFamily="34" charset="0"/>
              </a:rPr>
              <a:t> dan kewenangan menyelesaikan sengketa informasi publik yang menyangkut badan publik tingkat kabupaten/kota dalam hal komisi informasi Kabupaten/ Kota yang bersangkutan belum terbentuk</a:t>
            </a:r>
            <a:endParaRPr lang="en-US" sz="2400" dirty="0">
              <a:latin typeface="Arial" pitchFamily="34" charset="0"/>
              <a:cs typeface="Arial" pitchFamily="34" charset="0"/>
            </a:endParaRPr>
          </a:p>
          <a:p>
            <a:pPr marR="0" lvl="0" defTabSz="457200" rtl="0" eaLnBrk="1" fontAlgn="auto" latinLnBrk="0" hangingPunct="1">
              <a:lnSpc>
                <a:spcPct val="100000"/>
              </a:lnSpc>
              <a:spcBef>
                <a:spcPts val="1000"/>
              </a:spcBef>
              <a:spcAft>
                <a:spcPts val="0"/>
              </a:spcAft>
              <a:buClr>
                <a:schemeClr val="accent1"/>
              </a:buClr>
              <a:buSzTx/>
              <a:tabLst/>
              <a:defRPr/>
            </a:pPr>
            <a:endParaRPr kumimoji="0" lang="en-US" sz="2200" i="0" u="none" strike="noStrike" kern="1200" cap="none" spc="0" normalizeH="0" baseline="0" noProof="0" dirty="0">
              <a:ln>
                <a:noFill/>
              </a:ln>
              <a:effectLst/>
              <a:uLnTx/>
              <a:uFillTx/>
              <a:latin typeface="Arial" pitchFamily="34" charset="0"/>
              <a:cs typeface="Arial" pitchFamily="34" charset="0"/>
            </a:endParaRPr>
          </a:p>
        </p:txBody>
      </p:sp>
      <p:sp>
        <p:nvSpPr>
          <p:cNvPr id="3" name="Title 8"/>
          <p:cNvSpPr>
            <a:spLocks noGrp="1"/>
          </p:cNvSpPr>
          <p:nvPr>
            <p:ph type="title"/>
          </p:nvPr>
        </p:nvSpPr>
        <p:spPr>
          <a:xfrm>
            <a:off x="1177008" y="1077638"/>
            <a:ext cx="9903656" cy="806451"/>
          </a:xfrm>
        </p:spPr>
        <p:txBody>
          <a:bodyPr rtlCol="0" anchor="b">
            <a:noAutofit/>
          </a:bodyPr>
          <a:lstStyle/>
          <a:p>
            <a:pPr algn="ctr" eaLnBrk="1" fontAlgn="auto" hangingPunct="1">
              <a:spcBef>
                <a:spcPts val="0"/>
              </a:spcBef>
              <a:spcAft>
                <a:spcPts val="0"/>
              </a:spcAft>
              <a:defRPr/>
            </a:pPr>
            <a:r>
              <a:rPr lang="id-ID" sz="4400" b="1" dirty="0">
                <a:solidFill>
                  <a:srgbClr val="FF0000"/>
                </a:solidFill>
                <a:latin typeface="Arial Black" pitchFamily="34" charset="0"/>
                <a:ea typeface="+mn-ea"/>
                <a:cs typeface="+mn-cs"/>
              </a:rPr>
              <a:t>   </a:t>
            </a:r>
            <a:r>
              <a:rPr lang="en-US" sz="4000" b="1" dirty="0">
                <a:solidFill>
                  <a:schemeClr val="tx1"/>
                </a:solidFill>
                <a:latin typeface="+mn-lt"/>
                <a:ea typeface="+mn-ea"/>
                <a:cs typeface="+mn-cs"/>
              </a:rPr>
              <a:t>TUGAS DAN KEWENANGAN</a:t>
            </a:r>
            <a:br>
              <a:rPr lang="id-ID" sz="4000" b="1" dirty="0">
                <a:solidFill>
                  <a:schemeClr val="tx1"/>
                </a:solidFill>
                <a:latin typeface="+mn-lt"/>
                <a:ea typeface="+mn-ea"/>
                <a:cs typeface="+mn-cs"/>
              </a:rPr>
            </a:br>
            <a:r>
              <a:rPr lang="en-US" sz="4000" b="1" dirty="0">
                <a:solidFill>
                  <a:schemeClr val="tx1"/>
                </a:solidFill>
                <a:latin typeface="+mn-lt"/>
                <a:ea typeface="+mn-ea"/>
                <a:cs typeface="+mn-cs"/>
              </a:rPr>
              <a:t> KOMISI INFORMASI ?</a:t>
            </a:r>
            <a:endParaRPr lang="en-US" sz="4000" dirty="0">
              <a:solidFill>
                <a:schemeClr val="tx1"/>
              </a:solidFill>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3143" y="587828"/>
            <a:ext cx="10972799" cy="5632311"/>
          </a:xfrm>
          <a:prstGeom prst="rect">
            <a:avLst/>
          </a:prstGeom>
          <a:solidFill>
            <a:schemeClr val="accent5">
              <a:lumMod val="40000"/>
              <a:lumOff val="60000"/>
            </a:schemeClr>
          </a:solidFill>
        </p:spPr>
        <p:txBody>
          <a:bodyPr wrap="square">
            <a:spAutoFit/>
          </a:bodyPr>
          <a:lstStyle/>
          <a:p>
            <a:pPr algn="ctr"/>
            <a:r>
              <a:rPr lang="id-ID" sz="3600" b="1" dirty="0"/>
              <a:t>Badan Publik adalah</a:t>
            </a:r>
            <a:r>
              <a:rPr lang="id-ID" sz="3600" dirty="0"/>
              <a:t>: </a:t>
            </a:r>
          </a:p>
          <a:p>
            <a:pPr algn="just"/>
            <a:r>
              <a:rPr lang="id-ID" sz="3600" dirty="0">
                <a:ea typeface="DejaVu Sans"/>
                <a:cs typeface="Arial" pitchFamily="34" charset="0"/>
              </a:rPr>
              <a:t>lembaga </a:t>
            </a:r>
            <a:r>
              <a:rPr lang="id-ID" sz="3600" b="1" dirty="0">
                <a:ea typeface="DejaVu Sans"/>
                <a:cs typeface="Arial" pitchFamily="34" charset="0"/>
              </a:rPr>
              <a:t>eksekutif, legislatif, yudikatif</a:t>
            </a:r>
            <a:r>
              <a:rPr lang="id-ID" sz="3600" dirty="0">
                <a:ea typeface="DejaVu Sans"/>
                <a:cs typeface="Arial" pitchFamily="34" charset="0"/>
              </a:rPr>
              <a:t>, dan </a:t>
            </a:r>
            <a:r>
              <a:rPr lang="id-ID" sz="3600" b="1" dirty="0">
                <a:ea typeface="DejaVu Sans"/>
                <a:cs typeface="Arial" pitchFamily="34" charset="0"/>
              </a:rPr>
              <a:t>badan lain </a:t>
            </a:r>
            <a:r>
              <a:rPr lang="id-ID" sz="3600" dirty="0">
                <a:ea typeface="DejaVu Sans"/>
                <a:cs typeface="Arial" pitchFamily="34" charset="0"/>
              </a:rPr>
              <a:t>yang fungsi dan tugas pokoknya berkaitan dengan penyelenggaraan negara, yang sebagian atau seluruh dananya bersumber dari anggaran pendapatan dan belanja negara dan/atau anggaran pendapatan dan belanja daerah, atau organisasi nonpemerintah sepanjang sebagian atau seluruh dananya bersumber dari anggaran pendapatan dan belanja negara dan/atau anggaran pendapatan dan belanja daerah, sumbangan masyarakat, dan/atau luar negeri.</a:t>
            </a:r>
            <a:endParaRPr lang="id-ID" sz="3600" dirty="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p:cNvSpPr>
            <a:spLocks noGrp="1"/>
          </p:cNvSpPr>
          <p:nvPr>
            <p:ph type="pic" idx="1"/>
          </p:nvPr>
        </p:nvSpPr>
        <p:spPr/>
      </p:sp>
      <p:pic>
        <p:nvPicPr>
          <p:cNvPr id="7" name="Picture 2"/>
          <p:cNvPicPr>
            <a:picLocks noChangeAspect="1" noChangeArrowheads="1"/>
          </p:cNvPicPr>
          <p:nvPr/>
        </p:nvPicPr>
        <p:blipFill>
          <a:blip r:embed="rId2"/>
          <a:srcRect/>
          <a:stretch>
            <a:fillRect/>
          </a:stretch>
        </p:blipFill>
        <p:spPr bwMode="auto">
          <a:xfrm>
            <a:off x="4952992" y="642919"/>
            <a:ext cx="6357982" cy="5398417"/>
          </a:xfrm>
          <a:prstGeom prst="rect">
            <a:avLst/>
          </a:prstGeom>
          <a:noFill/>
          <a:ln w="9525">
            <a:noFill/>
            <a:miter lim="800000"/>
            <a:headEnd/>
            <a:tailEnd/>
          </a:ln>
        </p:spPr>
      </p:pic>
      <p:pic>
        <p:nvPicPr>
          <p:cNvPr id="8" name="Picture 7"/>
          <p:cNvPicPr>
            <a:picLocks/>
          </p:cNvPicPr>
          <p:nvPr/>
        </p:nvPicPr>
        <p:blipFill>
          <a:blip r:embed="rId3">
            <a:duotone>
              <a:schemeClr val="accent1">
                <a:shade val="45000"/>
                <a:satMod val="135000"/>
              </a:schemeClr>
              <a:prstClr val="white"/>
            </a:duotone>
          </a:blip>
          <a:stretch>
            <a:fillRect/>
          </a:stretch>
        </p:blipFill>
        <p:spPr>
          <a:xfrm>
            <a:off x="1309654" y="1071546"/>
            <a:ext cx="2643206" cy="2571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 Placeholder 8"/>
          <p:cNvSpPr txBox="1">
            <a:spLocks noGrp="1"/>
          </p:cNvSpPr>
          <p:nvPr>
            <p:ph type="body" sz="half" idx="2"/>
          </p:nvPr>
        </p:nvSpPr>
        <p:spPr>
          <a:xfrm>
            <a:off x="952465" y="4071942"/>
            <a:ext cx="3581399" cy="2297298"/>
          </a:xfrm>
          <a:prstGeom prst="rect">
            <a:avLst/>
          </a:prstGeom>
          <a:noFill/>
        </p:spPr>
        <p:txBody>
          <a:bodyPr vert="horz" wrap="square" lIns="74423" tIns="37212" rIns="74423" bIns="37212" rtlCol="0" anchor="t">
            <a:spAutoFit/>
          </a:bodyPr>
          <a:lstStyle/>
          <a:p>
            <a:pPr algn="ctr"/>
            <a:r>
              <a:rPr lang="id-ID" sz="1600" dirty="0">
                <a:latin typeface="Arial Narrow" pitchFamily="34" charset="0"/>
              </a:rPr>
              <a:t>Informasi publik: informasi yang dihasilkan, disimpan, dikelola, dikirim dan/ diterima oleh suatu badan publik yang berkaitan dengan penyelenggara dan penyelenggaraan negara dan/  badan publik lainnya serta informasi lain yang berkaitan dengan kepentingan publik</a:t>
            </a:r>
          </a:p>
          <a:p>
            <a:pPr algn="ctr"/>
            <a:endParaRPr lang="id-ID" sz="1600" dirty="0"/>
          </a:p>
          <a:p>
            <a:pPr algn="ctr"/>
            <a:endParaRPr lang="id-ID"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rtlCol="0">
            <a:normAutofit/>
          </a:bodyPr>
          <a:lstStyle/>
          <a:p>
            <a:pPr eaLnBrk="1" fontAlgn="auto" hangingPunct="1">
              <a:spcAft>
                <a:spcPts val="0"/>
              </a:spcAft>
              <a:defRPr/>
            </a:pPr>
            <a:r>
              <a:rPr lang="id-ID" spc="-150" dirty="0">
                <a:effectLst>
                  <a:outerShdw blurRad="38100" dist="38100" dir="2700000" algn="tl">
                    <a:srgbClr val="000000">
                      <a:alpha val="43137"/>
                    </a:srgbClr>
                  </a:outerShdw>
                </a:effectLst>
              </a:rPr>
              <a:t>Syarat  pengecualian </a:t>
            </a:r>
          </a:p>
        </p:txBody>
      </p:sp>
      <p:sp>
        <p:nvSpPr>
          <p:cNvPr id="3" name="Content Placeholder 2"/>
          <p:cNvSpPr>
            <a:spLocks noGrp="1"/>
          </p:cNvSpPr>
          <p:nvPr>
            <p:ph idx="1"/>
          </p:nvPr>
        </p:nvSpPr>
        <p:spPr>
          <a:xfrm>
            <a:off x="1788695" y="1639732"/>
            <a:ext cx="9240252" cy="4610922"/>
          </a:xfrm>
        </p:spPr>
        <p:txBody>
          <a:bodyPr rtlCol="0">
            <a:normAutofit/>
          </a:bodyPr>
          <a:lstStyle/>
          <a:p>
            <a:pPr marL="274320" indent="-274320" eaLnBrk="1" fontAlgn="auto" hangingPunct="1">
              <a:spcBef>
                <a:spcPts val="580"/>
              </a:spcBef>
              <a:spcAft>
                <a:spcPts val="0"/>
              </a:spcAft>
              <a:buFont typeface="Arial" panose="020B0604020202020204" pitchFamily="34" charset="0"/>
              <a:buNone/>
              <a:defRPr/>
            </a:pPr>
            <a:endParaRPr lang="id-ID" sz="2000" dirty="0"/>
          </a:p>
          <a:p>
            <a:pPr marL="274320" indent="-274320" eaLnBrk="1" fontAlgn="auto" hangingPunct="1">
              <a:spcBef>
                <a:spcPts val="580"/>
              </a:spcBef>
              <a:spcAft>
                <a:spcPts val="0"/>
              </a:spcAft>
              <a:buFont typeface="Arial" panose="020B0604020202020204" pitchFamily="34" charset="0"/>
              <a:buNone/>
              <a:defRPr/>
            </a:pPr>
            <a:r>
              <a:rPr lang="id-ID" sz="2000" dirty="0"/>
              <a:t>Pasal 6 UU KIP</a:t>
            </a:r>
          </a:p>
          <a:p>
            <a:pPr marL="544513" indent="-544513" eaLnBrk="1" fontAlgn="auto" hangingPunct="1">
              <a:spcBef>
                <a:spcPts val="580"/>
              </a:spcBef>
              <a:spcAft>
                <a:spcPts val="0"/>
              </a:spcAft>
              <a:buFont typeface="Arial" panose="020B0604020202020204" pitchFamily="34" charset="0"/>
              <a:buNone/>
              <a:defRPr/>
            </a:pPr>
            <a:r>
              <a:rPr lang="id-ID" sz="2000" dirty="0"/>
              <a:t>(1) Badan Publik berhak menolak memberikan informasi yang </a:t>
            </a:r>
            <a:r>
              <a:rPr lang="id-ID" sz="2000" b="1" dirty="0">
                <a:solidFill>
                  <a:srgbClr val="FF0000"/>
                </a:solidFill>
              </a:rPr>
              <a:t>dikecualikan</a:t>
            </a:r>
            <a:r>
              <a:rPr lang="id-ID" sz="2000" dirty="0"/>
              <a:t> sesuai dengan ketentuan peraturan perundang-undangan.</a:t>
            </a:r>
          </a:p>
          <a:p>
            <a:pPr marL="544513" indent="-544513" eaLnBrk="1" fontAlgn="auto" hangingPunct="1">
              <a:spcBef>
                <a:spcPts val="580"/>
              </a:spcBef>
              <a:spcAft>
                <a:spcPts val="0"/>
              </a:spcAft>
              <a:buFont typeface="Arial" panose="020B0604020202020204" pitchFamily="34" charset="0"/>
              <a:buNone/>
              <a:defRPr/>
            </a:pPr>
            <a:r>
              <a:rPr lang="id-ID" sz="2000" dirty="0"/>
              <a:t>(2) Badan Publik berhak menolak memberikan Informasi Publik apabila </a:t>
            </a:r>
            <a:r>
              <a:rPr lang="id-ID" sz="2000" b="1" dirty="0">
                <a:solidFill>
                  <a:srgbClr val="FF0000"/>
                </a:solidFill>
              </a:rPr>
              <a:t>tidak sesuai dengan ketentuan </a:t>
            </a:r>
            <a:r>
              <a:rPr lang="id-ID" sz="2000" dirty="0"/>
              <a:t>peraturan perundangundangan.</a:t>
            </a:r>
          </a:p>
        </p:txBody>
      </p:sp>
      <p:sp>
        <p:nvSpPr>
          <p:cNvPr id="11268" name="TextBox 3"/>
          <p:cNvSpPr txBox="1">
            <a:spLocks noChangeArrowheads="1"/>
          </p:cNvSpPr>
          <p:nvPr/>
        </p:nvSpPr>
        <p:spPr bwMode="auto">
          <a:xfrm>
            <a:off x="4652210" y="4158425"/>
            <a:ext cx="8382000" cy="1477328"/>
          </a:xfrm>
          <a:prstGeom prst="rect">
            <a:avLst/>
          </a:prstGeom>
          <a:noFill/>
          <a:ln w="9525">
            <a:noFill/>
            <a:miter lim="800000"/>
            <a:headEnd/>
            <a:tailEnd/>
          </a:ln>
        </p:spPr>
        <p:txBody>
          <a:bodyPr>
            <a:spAutoFit/>
          </a:bodyPr>
          <a:lstStyle/>
          <a:p>
            <a:r>
              <a:rPr lang="id-ID" dirty="0"/>
              <a:t>Batasan:</a:t>
            </a:r>
          </a:p>
          <a:p>
            <a:pPr>
              <a:buFont typeface="Wingdings" pitchFamily="2" charset="2"/>
              <a:buChar char="ü"/>
            </a:pPr>
            <a:r>
              <a:rPr lang="id-ID" dirty="0"/>
              <a:t>undang-Undang</a:t>
            </a:r>
          </a:p>
          <a:p>
            <a:pPr>
              <a:buFont typeface="Wingdings" pitchFamily="2" charset="2"/>
              <a:buChar char="ü"/>
            </a:pPr>
            <a:r>
              <a:rPr lang="id-ID" dirty="0"/>
              <a:t>Kepatutan</a:t>
            </a:r>
          </a:p>
          <a:p>
            <a:pPr>
              <a:buFont typeface="Wingdings" pitchFamily="2" charset="2"/>
              <a:buChar char="ü"/>
            </a:pPr>
            <a:r>
              <a:rPr lang="id-ID" dirty="0"/>
              <a:t>Kepentingan umum</a:t>
            </a:r>
          </a:p>
          <a:p>
            <a:pPr>
              <a:buFont typeface="Wingdings" pitchFamily="2" charset="2"/>
              <a:buChar char="ü"/>
            </a:pPr>
            <a:r>
              <a:rPr lang="id-ID" dirty="0"/>
              <a:t>uji konsekuensi</a:t>
            </a:r>
          </a:p>
        </p:txBody>
      </p:sp>
      <p:pic>
        <p:nvPicPr>
          <p:cNvPr id="11269" name="Picture 6"/>
          <p:cNvPicPr>
            <a:picLocks noChangeAspect="1" noChangeArrowheads="1"/>
          </p:cNvPicPr>
          <p:nvPr/>
        </p:nvPicPr>
        <p:blipFill>
          <a:blip r:embed="rId2"/>
          <a:srcRect/>
          <a:stretch>
            <a:fillRect/>
          </a:stretch>
        </p:blipFill>
        <p:spPr bwMode="auto">
          <a:xfrm>
            <a:off x="2912618" y="4420115"/>
            <a:ext cx="1358900" cy="92551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09600" y="1328058"/>
          <a:ext cx="10972800" cy="4972410"/>
        </p:xfrm>
        <a:graphic>
          <a:graphicData uri="http://schemas.openxmlformats.org/drawingml/2006/table">
            <a:tbl>
              <a:tblPr firstRow="1" bandRow="1">
                <a:tableStyleId>{22838BEF-8BB2-4498-84A7-C5851F593DF1}</a:tableStyleId>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1121122">
                <a:tc>
                  <a:txBody>
                    <a:bodyPr/>
                    <a:lstStyle/>
                    <a:p>
                      <a:pPr algn="ctr"/>
                      <a:r>
                        <a:rPr lang="en-US" sz="1800" dirty="0"/>
                        <a:t>KERAHASIAAN </a:t>
                      </a:r>
                    </a:p>
                    <a:p>
                      <a:pPr algn="ctr"/>
                      <a:r>
                        <a:rPr lang="en-US" sz="1800" dirty="0"/>
                        <a:t>NEGARA</a:t>
                      </a:r>
                    </a:p>
                  </a:txBody>
                  <a:tcPr marL="121924" marR="121924" marT="45725" marB="45725">
                    <a:solidFill>
                      <a:schemeClr val="accent5">
                        <a:lumMod val="60000"/>
                        <a:lumOff val="40000"/>
                      </a:schemeClr>
                    </a:solidFill>
                  </a:tcPr>
                </a:tc>
                <a:tc>
                  <a:txBody>
                    <a:bodyPr/>
                    <a:lstStyle/>
                    <a:p>
                      <a:pPr algn="ctr"/>
                      <a:r>
                        <a:rPr lang="en-US" sz="1800" dirty="0"/>
                        <a:t>KERAHASIAAN</a:t>
                      </a:r>
                      <a:r>
                        <a:rPr lang="en-US" sz="1800" baseline="0" dirty="0"/>
                        <a:t> UNTUK PERSAINGAN YG SEHAT</a:t>
                      </a:r>
                      <a:endParaRPr lang="en-US" sz="1800" dirty="0"/>
                    </a:p>
                  </a:txBody>
                  <a:tcPr marL="121924" marR="121924" marT="45725" marB="45725">
                    <a:solidFill>
                      <a:schemeClr val="accent5">
                        <a:lumMod val="60000"/>
                        <a:lumOff val="40000"/>
                      </a:schemeClr>
                    </a:solidFill>
                  </a:tcPr>
                </a:tc>
                <a:tc>
                  <a:txBody>
                    <a:bodyPr/>
                    <a:lstStyle/>
                    <a:p>
                      <a:pPr algn="ctr"/>
                      <a:r>
                        <a:rPr lang="en-US" sz="1800" dirty="0"/>
                        <a:t>KERAHASIAAN ATAS HAK PRIBADI</a:t>
                      </a:r>
                    </a:p>
                  </a:txBody>
                  <a:tcPr marL="121924" marR="121924" marT="45725" marB="45725">
                    <a:solidFill>
                      <a:schemeClr val="accent5">
                        <a:lumMod val="60000"/>
                        <a:lumOff val="40000"/>
                      </a:schemeClr>
                    </a:solidFill>
                  </a:tcPr>
                </a:tc>
                <a:extLst>
                  <a:ext uri="{0D108BD9-81ED-4DB2-BD59-A6C34878D82A}">
                    <a16:rowId xmlns:a16="http://schemas.microsoft.com/office/drawing/2014/main" val="10000"/>
                  </a:ext>
                </a:extLst>
              </a:tr>
              <a:tr h="357247">
                <a:tc>
                  <a:txBody>
                    <a:bodyPr/>
                    <a:lstStyle/>
                    <a:p>
                      <a:pPr marL="0" indent="0" algn="ctr">
                        <a:spcBef>
                          <a:spcPts val="300"/>
                        </a:spcBef>
                        <a:buFontTx/>
                        <a:buNone/>
                      </a:pPr>
                      <a:r>
                        <a:rPr lang="en-US" sz="1800" dirty="0" err="1"/>
                        <a:t>Pasal</a:t>
                      </a:r>
                      <a:r>
                        <a:rPr lang="en-US" sz="1800" dirty="0"/>
                        <a:t> 17 </a:t>
                      </a:r>
                      <a:r>
                        <a:rPr lang="en-US" sz="1800" dirty="0" err="1"/>
                        <a:t>a,c,d,e,f</a:t>
                      </a:r>
                      <a:r>
                        <a:rPr lang="en-US" sz="1800" dirty="0"/>
                        <a:t>, </a:t>
                      </a:r>
                      <a:r>
                        <a:rPr lang="en-US" sz="1800" dirty="0" err="1"/>
                        <a:t>i</a:t>
                      </a:r>
                      <a:endParaRPr lang="en-US" sz="1800" dirty="0">
                        <a:solidFill>
                          <a:schemeClr val="bg1"/>
                        </a:solidFill>
                      </a:endParaRPr>
                    </a:p>
                  </a:txBody>
                  <a:tcPr marL="121924" marR="121924" marT="45725" marB="45725">
                    <a:solidFill>
                      <a:schemeClr val="accent5">
                        <a:lumMod val="60000"/>
                        <a:lumOff val="40000"/>
                      </a:schemeClr>
                    </a:solidFill>
                  </a:tcPr>
                </a:tc>
                <a:tc>
                  <a:txBody>
                    <a:bodyPr/>
                    <a:lstStyle/>
                    <a:p>
                      <a:pPr marL="0" marR="0" indent="0" algn="ctr" defTabSz="457200" rtl="0" eaLnBrk="1" fontAlgn="auto" latinLnBrk="0" hangingPunct="1">
                        <a:lnSpc>
                          <a:spcPct val="100000"/>
                        </a:lnSpc>
                        <a:spcBef>
                          <a:spcPts val="300"/>
                        </a:spcBef>
                        <a:spcAft>
                          <a:spcPts val="0"/>
                        </a:spcAft>
                        <a:buClrTx/>
                        <a:buSzTx/>
                        <a:buFontTx/>
                        <a:buNone/>
                        <a:tabLst/>
                        <a:defRPr/>
                      </a:pPr>
                      <a:r>
                        <a:rPr lang="en-US" sz="1800" dirty="0" err="1"/>
                        <a:t>Pasal</a:t>
                      </a:r>
                      <a:r>
                        <a:rPr lang="en-US" sz="1800" dirty="0"/>
                        <a:t> 17 b</a:t>
                      </a:r>
                      <a:endParaRPr lang="en-US" sz="1800" dirty="0">
                        <a:solidFill>
                          <a:schemeClr val="bg1"/>
                        </a:solidFill>
                      </a:endParaRPr>
                    </a:p>
                  </a:txBody>
                  <a:tcPr marL="121924" marR="121924" marT="45725" marB="45725">
                    <a:solidFill>
                      <a:schemeClr val="accent5">
                        <a:lumMod val="60000"/>
                        <a:lumOff val="40000"/>
                      </a:schemeClr>
                    </a:solidFill>
                  </a:tcPr>
                </a:tc>
                <a:tc>
                  <a:txBody>
                    <a:bodyPr/>
                    <a:lstStyle/>
                    <a:p>
                      <a:pPr marL="0" indent="0" algn="ctr" fontAlgn="auto">
                        <a:spcBef>
                          <a:spcPts val="0"/>
                        </a:spcBef>
                        <a:spcAft>
                          <a:spcPts val="0"/>
                        </a:spcAft>
                        <a:buFontTx/>
                        <a:buNone/>
                        <a:defRPr/>
                      </a:pPr>
                      <a:r>
                        <a:rPr lang="en-US" sz="1800" dirty="0" err="1"/>
                        <a:t>Pasal</a:t>
                      </a:r>
                      <a:r>
                        <a:rPr lang="en-US" sz="1800" dirty="0"/>
                        <a:t> 17</a:t>
                      </a:r>
                      <a:r>
                        <a:rPr lang="en-US" sz="1800" baseline="0" dirty="0"/>
                        <a:t> g, h</a:t>
                      </a:r>
                      <a:endParaRPr lang="en-US" sz="1800" dirty="0">
                        <a:solidFill>
                          <a:schemeClr val="bg1"/>
                        </a:solidFill>
                      </a:endParaRPr>
                    </a:p>
                  </a:txBody>
                  <a:tcPr marL="121924" marR="121924" marT="45725" marB="45725">
                    <a:solidFill>
                      <a:schemeClr val="accent5">
                        <a:lumMod val="60000"/>
                        <a:lumOff val="40000"/>
                      </a:schemeClr>
                    </a:solidFill>
                  </a:tcPr>
                </a:tc>
                <a:extLst>
                  <a:ext uri="{0D108BD9-81ED-4DB2-BD59-A6C34878D82A}">
                    <a16:rowId xmlns:a16="http://schemas.microsoft.com/office/drawing/2014/main" val="10001"/>
                  </a:ext>
                </a:extLst>
              </a:tr>
              <a:tr h="3485518">
                <a:tc>
                  <a:txBody>
                    <a:bodyPr/>
                    <a:lstStyle/>
                    <a:p>
                      <a:pPr marL="173038" indent="-173038">
                        <a:spcBef>
                          <a:spcPts val="300"/>
                        </a:spcBef>
                        <a:buFont typeface="Arial"/>
                        <a:buNone/>
                      </a:pPr>
                      <a:r>
                        <a:rPr lang="en-US" sz="1600" dirty="0" err="1"/>
                        <a:t>a.Penegakan</a:t>
                      </a:r>
                      <a:r>
                        <a:rPr lang="en-US" sz="1600" dirty="0"/>
                        <a:t> </a:t>
                      </a:r>
                      <a:r>
                        <a:rPr lang="en-US" sz="1600" dirty="0" err="1"/>
                        <a:t>Hukum</a:t>
                      </a:r>
                      <a:endParaRPr lang="en-US" sz="1600" dirty="0"/>
                    </a:p>
                    <a:p>
                      <a:pPr marL="173038" indent="-173038">
                        <a:spcBef>
                          <a:spcPts val="300"/>
                        </a:spcBef>
                        <a:buFont typeface="Arial"/>
                        <a:buNone/>
                      </a:pPr>
                      <a:r>
                        <a:rPr lang="en-US" sz="1600" dirty="0"/>
                        <a:t>c.	</a:t>
                      </a:r>
                      <a:r>
                        <a:rPr lang="en-US" sz="1600" dirty="0" err="1"/>
                        <a:t>Pertahanan</a:t>
                      </a:r>
                      <a:r>
                        <a:rPr lang="en-US" sz="1600" dirty="0"/>
                        <a:t> </a:t>
                      </a:r>
                      <a:r>
                        <a:rPr lang="en-US" sz="1600" dirty="0" err="1"/>
                        <a:t>dan</a:t>
                      </a:r>
                      <a:r>
                        <a:rPr lang="en-US" sz="1600" dirty="0"/>
                        <a:t> </a:t>
                      </a:r>
                      <a:r>
                        <a:rPr lang="en-US" sz="1600" dirty="0" err="1"/>
                        <a:t>Keamanan</a:t>
                      </a:r>
                      <a:endParaRPr lang="en-US" sz="1600" dirty="0"/>
                    </a:p>
                    <a:p>
                      <a:pPr marL="173038" indent="-173038">
                        <a:spcBef>
                          <a:spcPts val="300"/>
                        </a:spcBef>
                        <a:buFont typeface="Arial"/>
                        <a:buNone/>
                      </a:pPr>
                      <a:r>
                        <a:rPr lang="en-US" sz="1600" dirty="0" err="1"/>
                        <a:t>d.Kekayaan</a:t>
                      </a:r>
                      <a:r>
                        <a:rPr lang="en-US" sz="1600" baseline="0" dirty="0"/>
                        <a:t> </a:t>
                      </a:r>
                      <a:r>
                        <a:rPr lang="en-US" sz="1600" baseline="0" dirty="0" err="1"/>
                        <a:t>alam</a:t>
                      </a:r>
                      <a:r>
                        <a:rPr lang="en-US" sz="1600" baseline="0" dirty="0"/>
                        <a:t> </a:t>
                      </a:r>
                      <a:r>
                        <a:rPr lang="en-US" sz="1600" baseline="0" dirty="0" err="1"/>
                        <a:t>Indoneia</a:t>
                      </a:r>
                      <a:endParaRPr lang="en-US" sz="1600" baseline="0" dirty="0"/>
                    </a:p>
                    <a:p>
                      <a:pPr marL="173038" indent="-173038">
                        <a:spcBef>
                          <a:spcPts val="300"/>
                        </a:spcBef>
                        <a:buFont typeface="Arial"/>
                        <a:buNone/>
                      </a:pPr>
                      <a:r>
                        <a:rPr lang="en-US" sz="1600" dirty="0" err="1"/>
                        <a:t>e.Ketahanan</a:t>
                      </a:r>
                      <a:r>
                        <a:rPr lang="en-US" sz="1600" dirty="0"/>
                        <a:t> </a:t>
                      </a:r>
                      <a:r>
                        <a:rPr lang="en-US" sz="1600" dirty="0" err="1"/>
                        <a:t>ekonomi</a:t>
                      </a:r>
                      <a:r>
                        <a:rPr lang="en-US" sz="1600" dirty="0"/>
                        <a:t> </a:t>
                      </a:r>
                      <a:r>
                        <a:rPr lang="en-US" sz="1600" dirty="0" err="1"/>
                        <a:t>nasional</a:t>
                      </a:r>
                      <a:endParaRPr lang="en-US" sz="1600" dirty="0"/>
                    </a:p>
                    <a:p>
                      <a:pPr marL="173038" indent="-173038">
                        <a:spcBef>
                          <a:spcPts val="300"/>
                        </a:spcBef>
                        <a:buFont typeface="Arial"/>
                        <a:buNone/>
                      </a:pPr>
                      <a:r>
                        <a:rPr lang="en-US" sz="1600" dirty="0"/>
                        <a:t>f.	</a:t>
                      </a:r>
                      <a:r>
                        <a:rPr lang="en-US" sz="1600" dirty="0" err="1"/>
                        <a:t>Hubungan</a:t>
                      </a:r>
                      <a:r>
                        <a:rPr lang="en-US" sz="1600" dirty="0"/>
                        <a:t> </a:t>
                      </a:r>
                      <a:r>
                        <a:rPr lang="en-US" sz="1600" dirty="0" err="1"/>
                        <a:t>internasional</a:t>
                      </a:r>
                      <a:endParaRPr lang="en-US" sz="1600" dirty="0"/>
                    </a:p>
                    <a:p>
                      <a:pPr marL="173038" indent="-173038">
                        <a:spcBef>
                          <a:spcPts val="300"/>
                        </a:spcBef>
                        <a:buFont typeface="Arial"/>
                        <a:buNone/>
                      </a:pPr>
                      <a:r>
                        <a:rPr lang="en-US" sz="1600" dirty="0" err="1"/>
                        <a:t>i</a:t>
                      </a:r>
                      <a:r>
                        <a:rPr lang="en-US" sz="1600" dirty="0"/>
                        <a:t>.	</a:t>
                      </a:r>
                      <a:r>
                        <a:rPr lang="en-US" sz="1600" dirty="0" err="1"/>
                        <a:t>Surat-surat</a:t>
                      </a:r>
                      <a:r>
                        <a:rPr lang="en-US" sz="1600" dirty="0"/>
                        <a:t> </a:t>
                      </a:r>
                      <a:r>
                        <a:rPr lang="en-US" sz="1600" dirty="0" err="1"/>
                        <a:t>badan</a:t>
                      </a:r>
                      <a:r>
                        <a:rPr lang="en-US" sz="1600" dirty="0"/>
                        <a:t> </a:t>
                      </a:r>
                      <a:r>
                        <a:rPr lang="en-US" sz="1600" dirty="0" err="1"/>
                        <a:t>publik</a:t>
                      </a:r>
                      <a:r>
                        <a:rPr lang="en-US" sz="1600" dirty="0"/>
                        <a:t> yang </a:t>
                      </a:r>
                      <a:r>
                        <a:rPr lang="en-US" sz="1600" dirty="0" err="1"/>
                        <a:t>sifatnya</a:t>
                      </a:r>
                      <a:r>
                        <a:rPr lang="en-US" sz="1600" baseline="0" dirty="0"/>
                        <a:t> </a:t>
                      </a:r>
                      <a:r>
                        <a:rPr lang="en-US" sz="1600" baseline="0" dirty="0" err="1"/>
                        <a:t>rahasia</a:t>
                      </a:r>
                      <a:r>
                        <a:rPr lang="en-US" sz="1600" baseline="0" dirty="0"/>
                        <a:t>, </a:t>
                      </a:r>
                      <a:r>
                        <a:rPr lang="en-US" sz="1600" baseline="0" dirty="0" err="1"/>
                        <a:t>kecuali</a:t>
                      </a:r>
                      <a:r>
                        <a:rPr lang="en-US" sz="1600" baseline="0" dirty="0"/>
                        <a:t> </a:t>
                      </a:r>
                      <a:r>
                        <a:rPr lang="en-US" sz="1600" baseline="0" dirty="0" err="1"/>
                        <a:t>atas</a:t>
                      </a:r>
                      <a:r>
                        <a:rPr lang="en-US" sz="1600" baseline="0" dirty="0"/>
                        <a:t> </a:t>
                      </a:r>
                      <a:r>
                        <a:rPr lang="en-US" sz="1600" baseline="0" dirty="0" err="1"/>
                        <a:t>putusan</a:t>
                      </a:r>
                      <a:r>
                        <a:rPr lang="en-US" sz="1600" baseline="0" dirty="0"/>
                        <a:t> Komisi Informasi </a:t>
                      </a:r>
                      <a:r>
                        <a:rPr lang="en-US" sz="1600" baseline="0" dirty="0" err="1"/>
                        <a:t>dan</a:t>
                      </a:r>
                      <a:r>
                        <a:rPr lang="en-US" sz="1600" baseline="0" dirty="0"/>
                        <a:t> </a:t>
                      </a:r>
                      <a:r>
                        <a:rPr lang="en-US" sz="1600" baseline="0" dirty="0" err="1"/>
                        <a:t>Pengadilan</a:t>
                      </a:r>
                      <a:r>
                        <a:rPr lang="en-US" sz="1600" baseline="0" dirty="0"/>
                        <a:t>.</a:t>
                      </a:r>
                      <a:endParaRPr lang="en-US" sz="1600" dirty="0"/>
                    </a:p>
                  </a:txBody>
                  <a:tcPr marL="121924" marR="121924" marT="45725" marB="45725">
                    <a:solidFill>
                      <a:schemeClr val="accent5">
                        <a:lumMod val="60000"/>
                        <a:lumOff val="40000"/>
                      </a:schemeClr>
                    </a:solidFill>
                  </a:tcPr>
                </a:tc>
                <a:tc>
                  <a:txBody>
                    <a:bodyPr/>
                    <a:lstStyle/>
                    <a:p>
                      <a:pPr marL="274638" marR="0" indent="-274638" algn="l" defTabSz="457200" rtl="0" eaLnBrk="1" fontAlgn="auto" latinLnBrk="0" hangingPunct="1">
                        <a:lnSpc>
                          <a:spcPct val="100000"/>
                        </a:lnSpc>
                        <a:spcBef>
                          <a:spcPts val="300"/>
                        </a:spcBef>
                        <a:spcAft>
                          <a:spcPts val="0"/>
                        </a:spcAft>
                        <a:buClrTx/>
                        <a:buSzTx/>
                        <a:buFont typeface="Arial"/>
                        <a:buNone/>
                        <a:tabLst/>
                        <a:defRPr/>
                      </a:pPr>
                      <a:r>
                        <a:rPr lang="en-US" sz="1600" dirty="0"/>
                        <a:t>b. 	</a:t>
                      </a:r>
                      <a:r>
                        <a:rPr lang="en-US" sz="1600" dirty="0" err="1"/>
                        <a:t>Perlindungan</a:t>
                      </a:r>
                      <a:r>
                        <a:rPr lang="en-US" sz="1600" dirty="0"/>
                        <a:t> </a:t>
                      </a:r>
                      <a:r>
                        <a:rPr lang="en-US" sz="1600" dirty="0" err="1"/>
                        <a:t>Persaiangan</a:t>
                      </a:r>
                      <a:r>
                        <a:rPr lang="en-US" sz="1600" dirty="0"/>
                        <a:t> </a:t>
                      </a:r>
                      <a:r>
                        <a:rPr lang="en-US" sz="1600" dirty="0" err="1"/>
                        <a:t>usaha</a:t>
                      </a:r>
                      <a:r>
                        <a:rPr lang="en-US" sz="1600" dirty="0"/>
                        <a:t> yang </a:t>
                      </a:r>
                      <a:r>
                        <a:rPr lang="en-US" sz="1600" dirty="0" err="1"/>
                        <a:t>sehat</a:t>
                      </a:r>
                      <a:r>
                        <a:rPr lang="en-US" sz="1600" dirty="0"/>
                        <a:t> </a:t>
                      </a:r>
                      <a:r>
                        <a:rPr lang="en-US" sz="1600" baseline="0" dirty="0"/>
                        <a:t> </a:t>
                      </a:r>
                      <a:r>
                        <a:rPr lang="en-US" sz="1600" baseline="0" dirty="0" err="1"/>
                        <a:t>dan</a:t>
                      </a:r>
                      <a:r>
                        <a:rPr lang="en-US" sz="1600" baseline="0" dirty="0"/>
                        <a:t> </a:t>
                      </a:r>
                      <a:r>
                        <a:rPr lang="en-US" sz="1600" dirty="0" err="1"/>
                        <a:t>Perlindungan</a:t>
                      </a:r>
                      <a:r>
                        <a:rPr lang="en-US" sz="1600" dirty="0"/>
                        <a:t> </a:t>
                      </a:r>
                      <a:r>
                        <a:rPr lang="en-US" sz="1600" dirty="0" err="1"/>
                        <a:t>atas</a:t>
                      </a:r>
                      <a:r>
                        <a:rPr lang="en-US" sz="1600" dirty="0"/>
                        <a:t> </a:t>
                      </a:r>
                      <a:r>
                        <a:rPr lang="en-US" sz="1600" dirty="0" err="1"/>
                        <a:t>Kekayaan</a:t>
                      </a:r>
                      <a:r>
                        <a:rPr lang="en-US" sz="1600" dirty="0"/>
                        <a:t> </a:t>
                      </a:r>
                      <a:r>
                        <a:rPr lang="en-US" sz="1600" dirty="0" err="1"/>
                        <a:t>intelektual</a:t>
                      </a:r>
                      <a:endParaRPr lang="en-US" sz="1600" dirty="0"/>
                    </a:p>
                  </a:txBody>
                  <a:tcPr marL="121924" marR="121924" marT="45725" marB="45725">
                    <a:solidFill>
                      <a:schemeClr val="accent5">
                        <a:lumMod val="60000"/>
                        <a:lumOff val="40000"/>
                      </a:schemeClr>
                    </a:solidFill>
                  </a:tcPr>
                </a:tc>
                <a:tc>
                  <a:txBody>
                    <a:bodyPr/>
                    <a:lstStyle/>
                    <a:p>
                      <a:pPr marL="274638" indent="-274638" fontAlgn="auto">
                        <a:spcBef>
                          <a:spcPts val="0"/>
                        </a:spcBef>
                        <a:spcAft>
                          <a:spcPts val="0"/>
                        </a:spcAft>
                        <a:buFont typeface="Arial"/>
                        <a:buNone/>
                        <a:defRPr/>
                      </a:pPr>
                      <a:r>
                        <a:rPr lang="en-US" sz="1600" dirty="0"/>
                        <a:t>g. 	</a:t>
                      </a:r>
                      <a:r>
                        <a:rPr lang="en-US" sz="1600" dirty="0" err="1"/>
                        <a:t>Akta</a:t>
                      </a:r>
                      <a:r>
                        <a:rPr lang="en-US" sz="1600" dirty="0"/>
                        <a:t> </a:t>
                      </a:r>
                      <a:r>
                        <a:rPr lang="en-US" sz="1600" dirty="0" err="1"/>
                        <a:t>Otentik</a:t>
                      </a:r>
                      <a:r>
                        <a:rPr lang="en-US" sz="1600" dirty="0"/>
                        <a:t> </a:t>
                      </a:r>
                      <a:r>
                        <a:rPr lang="en-US" sz="1600" dirty="0" err="1"/>
                        <a:t>dan</a:t>
                      </a:r>
                      <a:r>
                        <a:rPr lang="en-US" sz="1600" dirty="0"/>
                        <a:t> </a:t>
                      </a:r>
                      <a:r>
                        <a:rPr lang="en-US" sz="1600" dirty="0" err="1"/>
                        <a:t>Wasiat</a:t>
                      </a:r>
                      <a:r>
                        <a:rPr lang="en-US" sz="1600" dirty="0"/>
                        <a:t> </a:t>
                      </a:r>
                      <a:r>
                        <a:rPr lang="en-US" sz="1600" dirty="0" err="1"/>
                        <a:t>Seseorang</a:t>
                      </a:r>
                      <a:endParaRPr lang="en-US" sz="1600" dirty="0"/>
                    </a:p>
                    <a:p>
                      <a:pPr marL="274638" indent="-274638" fontAlgn="auto">
                        <a:spcBef>
                          <a:spcPts val="0"/>
                        </a:spcBef>
                        <a:spcAft>
                          <a:spcPts val="0"/>
                        </a:spcAft>
                        <a:buFont typeface="Arial"/>
                        <a:buNone/>
                        <a:defRPr/>
                      </a:pPr>
                      <a:r>
                        <a:rPr lang="en-US" sz="1600" dirty="0"/>
                        <a:t>h. 	Informasi </a:t>
                      </a:r>
                      <a:r>
                        <a:rPr lang="en-US" sz="1600" dirty="0" err="1"/>
                        <a:t>Pribadi</a:t>
                      </a:r>
                      <a:r>
                        <a:rPr lang="en-US" sz="1600" dirty="0"/>
                        <a:t> (</a:t>
                      </a:r>
                      <a:r>
                        <a:rPr lang="en-US" sz="1600" dirty="0" err="1"/>
                        <a:t>finansial</a:t>
                      </a:r>
                      <a:r>
                        <a:rPr lang="en-US" sz="1600" dirty="0"/>
                        <a:t>, </a:t>
                      </a:r>
                      <a:r>
                        <a:rPr lang="en-US" sz="1600" dirty="0" err="1"/>
                        <a:t>kapabilitas</a:t>
                      </a:r>
                      <a:r>
                        <a:rPr lang="en-US" sz="1600" dirty="0"/>
                        <a:t>, </a:t>
                      </a:r>
                      <a:r>
                        <a:rPr lang="en-US" sz="1600" dirty="0" err="1"/>
                        <a:t>riwayat</a:t>
                      </a:r>
                      <a:r>
                        <a:rPr lang="en-US" sz="1600" dirty="0"/>
                        <a:t> </a:t>
                      </a:r>
                      <a:r>
                        <a:rPr lang="en-US" sz="1600" dirty="0" err="1"/>
                        <a:t>hidup</a:t>
                      </a:r>
                      <a:r>
                        <a:rPr lang="en-US" sz="1600" dirty="0"/>
                        <a:t>, </a:t>
                      </a:r>
                      <a:r>
                        <a:rPr lang="en-US" sz="1600" dirty="0" err="1"/>
                        <a:t>kondisi</a:t>
                      </a:r>
                      <a:r>
                        <a:rPr lang="en-US" sz="1600" dirty="0"/>
                        <a:t> </a:t>
                      </a:r>
                      <a:r>
                        <a:rPr lang="en-US" sz="1600" dirty="0" err="1"/>
                        <a:t>fisik</a:t>
                      </a:r>
                      <a:r>
                        <a:rPr lang="en-US" sz="1600" dirty="0"/>
                        <a:t> </a:t>
                      </a:r>
                      <a:r>
                        <a:rPr lang="en-US" sz="1600" dirty="0" err="1"/>
                        <a:t>dan</a:t>
                      </a:r>
                      <a:r>
                        <a:rPr lang="en-US" sz="1600" dirty="0"/>
                        <a:t> </a:t>
                      </a:r>
                      <a:r>
                        <a:rPr lang="en-US" sz="1600" dirty="0" err="1"/>
                        <a:t>psikologis</a:t>
                      </a:r>
                      <a:r>
                        <a:rPr lang="en-US" sz="1600" dirty="0"/>
                        <a:t>)</a:t>
                      </a:r>
                      <a:endParaRPr lang="en-US" sz="1600" dirty="0">
                        <a:solidFill>
                          <a:srgbClr val="000000"/>
                        </a:solidFill>
                      </a:endParaRPr>
                    </a:p>
                  </a:txBody>
                  <a:tcPr marL="121924" marR="121924" marT="45725" marB="45725">
                    <a:solidFill>
                      <a:schemeClr val="accent5">
                        <a:lumMod val="60000"/>
                        <a:lumOff val="40000"/>
                      </a:schemeClr>
                    </a:solidFill>
                  </a:tcPr>
                </a:tc>
                <a:extLst>
                  <a:ext uri="{0D108BD9-81ED-4DB2-BD59-A6C34878D82A}">
                    <a16:rowId xmlns:a16="http://schemas.microsoft.com/office/drawing/2014/main" val="10002"/>
                  </a:ext>
                </a:extLst>
              </a:tr>
            </a:tbl>
          </a:graphicData>
        </a:graphic>
      </p:graphicFrame>
      <p:grpSp>
        <p:nvGrpSpPr>
          <p:cNvPr id="2" name="Group 4"/>
          <p:cNvGrpSpPr>
            <a:grpSpLocks/>
          </p:cNvGrpSpPr>
          <p:nvPr/>
        </p:nvGrpSpPr>
        <p:grpSpPr bwMode="auto">
          <a:xfrm>
            <a:off x="6146800" y="4481513"/>
            <a:ext cx="5175251" cy="1797052"/>
            <a:chOff x="4159137" y="3873853"/>
            <a:chExt cx="4722635" cy="2060869"/>
          </a:xfrm>
        </p:grpSpPr>
        <p:sp>
          <p:nvSpPr>
            <p:cNvPr id="36886" name="TextBox 5"/>
            <p:cNvSpPr txBox="1">
              <a:spLocks noChangeArrowheads="1"/>
            </p:cNvSpPr>
            <p:nvPr/>
          </p:nvSpPr>
          <p:spPr bwMode="auto">
            <a:xfrm>
              <a:off x="4667135" y="3944857"/>
              <a:ext cx="4214637" cy="1989865"/>
            </a:xfrm>
            <a:prstGeom prst="rect">
              <a:avLst/>
            </a:prstGeom>
            <a:solidFill>
              <a:schemeClr val="bg1"/>
            </a:solidFill>
            <a:ln w="12700">
              <a:solidFill>
                <a:srgbClr val="0070C0"/>
              </a:solidFill>
              <a:miter lim="800000"/>
              <a:headEnd/>
              <a:tailEnd/>
            </a:ln>
          </p:spPr>
          <p:txBody>
            <a:bodyPr>
              <a:spAutoFit/>
            </a:bodyPr>
            <a:lstStyle/>
            <a:p>
              <a:pPr marL="86569">
                <a:defRPr/>
              </a:pPr>
              <a:r>
                <a:rPr lang="en-US" sz="1400" b="1" dirty="0" err="1">
                  <a:solidFill>
                    <a:srgbClr val="000000"/>
                  </a:solidFill>
                </a:rPr>
                <a:t>Pasal</a:t>
              </a:r>
              <a:r>
                <a:rPr lang="en-US" sz="1400" b="1" dirty="0">
                  <a:solidFill>
                    <a:srgbClr val="000000"/>
                  </a:solidFill>
                </a:rPr>
                <a:t> 18 </a:t>
              </a:r>
              <a:r>
                <a:rPr lang="en-US" sz="1400" b="1" dirty="0" err="1">
                  <a:solidFill>
                    <a:srgbClr val="000000"/>
                  </a:solidFill>
                </a:rPr>
                <a:t>ayat</a:t>
              </a:r>
              <a:r>
                <a:rPr lang="en-US" sz="1400" b="1" dirty="0">
                  <a:solidFill>
                    <a:srgbClr val="000000"/>
                  </a:solidFill>
                </a:rPr>
                <a:t> (2</a:t>
              </a:r>
              <a:r>
                <a:rPr lang="en-US" sz="1200" dirty="0">
                  <a:solidFill>
                    <a:srgbClr val="000000"/>
                  </a:solidFill>
                </a:rPr>
                <a:t>):</a:t>
              </a:r>
            </a:p>
            <a:p>
              <a:pPr marL="86569">
                <a:spcBef>
                  <a:spcPts val="601"/>
                </a:spcBef>
                <a:defRPr/>
              </a:pPr>
              <a:r>
                <a:rPr lang="en-US" sz="1200" dirty="0" err="1">
                  <a:solidFill>
                    <a:srgbClr val="000000"/>
                  </a:solidFill>
                </a:rPr>
                <a:t>Tidak</a:t>
              </a:r>
              <a:r>
                <a:rPr lang="en-US" sz="1200" dirty="0">
                  <a:solidFill>
                    <a:srgbClr val="000000"/>
                  </a:solidFill>
                </a:rPr>
                <a:t> </a:t>
              </a:r>
              <a:r>
                <a:rPr lang="en-US" sz="1200" dirty="0" err="1">
                  <a:solidFill>
                    <a:srgbClr val="000000"/>
                  </a:solidFill>
                </a:rPr>
                <a:t>termasuk</a:t>
              </a:r>
              <a:r>
                <a:rPr lang="en-US" sz="1200" dirty="0">
                  <a:solidFill>
                    <a:srgbClr val="000000"/>
                  </a:solidFill>
                </a:rPr>
                <a:t> </a:t>
              </a:r>
              <a:r>
                <a:rPr lang="en-US" sz="1200" dirty="0" err="1">
                  <a:solidFill>
                    <a:srgbClr val="000000"/>
                  </a:solidFill>
                </a:rPr>
                <a:t>informasi</a:t>
              </a:r>
              <a:r>
                <a:rPr lang="en-US" sz="1200" dirty="0">
                  <a:solidFill>
                    <a:srgbClr val="000000"/>
                  </a:solidFill>
                </a:rPr>
                <a:t> yang </a:t>
              </a:r>
              <a:r>
                <a:rPr lang="en-US" sz="1200" dirty="0" err="1">
                  <a:solidFill>
                    <a:srgbClr val="000000"/>
                  </a:solidFill>
                </a:rPr>
                <a:t>dikecualikan</a:t>
              </a:r>
              <a:r>
                <a:rPr lang="en-US" sz="1200" dirty="0">
                  <a:solidFill>
                    <a:srgbClr val="000000"/>
                  </a:solidFill>
                </a:rPr>
                <a:t> </a:t>
              </a:r>
              <a:r>
                <a:rPr lang="en-US" sz="1200" dirty="0" err="1">
                  <a:solidFill>
                    <a:srgbClr val="000000"/>
                  </a:solidFill>
                </a:rPr>
                <a:t>sebagaimana</a:t>
              </a:r>
              <a:r>
                <a:rPr lang="en-US" sz="1200" dirty="0">
                  <a:solidFill>
                    <a:srgbClr val="000000"/>
                  </a:solidFill>
                </a:rPr>
                <a:t> </a:t>
              </a:r>
              <a:r>
                <a:rPr lang="en-US" sz="1200" dirty="0" err="1">
                  <a:solidFill>
                    <a:srgbClr val="000000"/>
                  </a:solidFill>
                </a:rPr>
                <a:t>dimaksud</a:t>
              </a:r>
              <a:r>
                <a:rPr lang="en-US" sz="1200" dirty="0">
                  <a:solidFill>
                    <a:srgbClr val="000000"/>
                  </a:solidFill>
                </a:rPr>
                <a:t> </a:t>
              </a:r>
              <a:r>
                <a:rPr lang="en-US" sz="1200" dirty="0" err="1">
                  <a:solidFill>
                    <a:srgbClr val="000000"/>
                  </a:solidFill>
                </a:rPr>
                <a:t>dalam</a:t>
              </a:r>
              <a:r>
                <a:rPr lang="en-US" sz="1200" dirty="0">
                  <a:solidFill>
                    <a:srgbClr val="000000"/>
                  </a:solidFill>
                </a:rPr>
                <a:t> </a:t>
              </a:r>
              <a:r>
                <a:rPr lang="en-US" sz="1200" dirty="0" err="1">
                  <a:solidFill>
                    <a:srgbClr val="000000"/>
                  </a:solidFill>
                </a:rPr>
                <a:t>Pasal</a:t>
              </a:r>
              <a:r>
                <a:rPr lang="en-US" sz="1200" dirty="0">
                  <a:solidFill>
                    <a:srgbClr val="000000"/>
                  </a:solidFill>
                </a:rPr>
                <a:t> 17 </a:t>
              </a:r>
              <a:r>
                <a:rPr lang="en-US" sz="1200" dirty="0" err="1">
                  <a:solidFill>
                    <a:srgbClr val="000000"/>
                  </a:solidFill>
                </a:rPr>
                <a:t>huruf</a:t>
              </a:r>
              <a:r>
                <a:rPr lang="en-US" sz="1200" dirty="0">
                  <a:solidFill>
                    <a:srgbClr val="000000"/>
                  </a:solidFill>
                </a:rPr>
                <a:t> g </a:t>
              </a:r>
              <a:r>
                <a:rPr lang="en-US" sz="1200" dirty="0" err="1">
                  <a:solidFill>
                    <a:srgbClr val="000000"/>
                  </a:solidFill>
                </a:rPr>
                <a:t>dan</a:t>
              </a:r>
              <a:r>
                <a:rPr lang="en-US" sz="1200" dirty="0">
                  <a:solidFill>
                    <a:srgbClr val="000000"/>
                  </a:solidFill>
                </a:rPr>
                <a:t> </a:t>
              </a:r>
              <a:r>
                <a:rPr lang="en-US" sz="1200" dirty="0" err="1">
                  <a:solidFill>
                    <a:srgbClr val="000000"/>
                  </a:solidFill>
                </a:rPr>
                <a:t>huruf</a:t>
              </a:r>
              <a:r>
                <a:rPr lang="en-US" sz="1200" dirty="0">
                  <a:solidFill>
                    <a:srgbClr val="000000"/>
                  </a:solidFill>
                </a:rPr>
                <a:t> h, </a:t>
              </a:r>
              <a:r>
                <a:rPr lang="en-US" sz="1200" dirty="0" err="1">
                  <a:solidFill>
                    <a:srgbClr val="000000"/>
                  </a:solidFill>
                </a:rPr>
                <a:t>antara</a:t>
              </a:r>
              <a:r>
                <a:rPr lang="en-US" sz="1200" dirty="0">
                  <a:solidFill>
                    <a:srgbClr val="000000"/>
                  </a:solidFill>
                </a:rPr>
                <a:t> lain </a:t>
              </a:r>
              <a:r>
                <a:rPr lang="en-US" sz="1200" dirty="0" err="1">
                  <a:solidFill>
                    <a:srgbClr val="000000"/>
                  </a:solidFill>
                </a:rPr>
                <a:t>apabila</a:t>
              </a:r>
              <a:r>
                <a:rPr lang="en-US" sz="1200" dirty="0">
                  <a:solidFill>
                    <a:srgbClr val="000000"/>
                  </a:solidFill>
                </a:rPr>
                <a:t> : </a:t>
              </a:r>
              <a:endParaRPr lang="en-GB" sz="1200" dirty="0">
                <a:solidFill>
                  <a:srgbClr val="000000"/>
                </a:solidFill>
              </a:endParaRPr>
            </a:p>
            <a:p>
              <a:pPr marL="263525" indent="-182563">
                <a:defRPr/>
              </a:pPr>
              <a:r>
                <a:rPr lang="en-US" sz="1200" dirty="0">
                  <a:solidFill>
                    <a:srgbClr val="000000"/>
                  </a:solidFill>
                </a:rPr>
                <a:t>a.</a:t>
              </a:r>
              <a:r>
                <a:rPr lang="id-ID" sz="1200" dirty="0">
                  <a:solidFill>
                    <a:srgbClr val="000000"/>
                  </a:solidFill>
                </a:rPr>
                <a:t> </a:t>
              </a:r>
              <a:r>
                <a:rPr lang="en-US" sz="1200" dirty="0" err="1">
                  <a:solidFill>
                    <a:srgbClr val="000000"/>
                  </a:solidFill>
                </a:rPr>
                <a:t>pihak</a:t>
              </a:r>
              <a:r>
                <a:rPr lang="en-US" sz="1200" dirty="0">
                  <a:solidFill>
                    <a:srgbClr val="000000"/>
                  </a:solidFill>
                </a:rPr>
                <a:t> yang </a:t>
              </a:r>
              <a:r>
                <a:rPr lang="en-US" sz="1200" dirty="0" err="1">
                  <a:solidFill>
                    <a:srgbClr val="000000"/>
                  </a:solidFill>
                </a:rPr>
                <a:t>rahasianya</a:t>
              </a:r>
              <a:r>
                <a:rPr lang="en-US" sz="1200" dirty="0">
                  <a:solidFill>
                    <a:srgbClr val="000000"/>
                  </a:solidFill>
                </a:rPr>
                <a:t> </a:t>
              </a:r>
              <a:r>
                <a:rPr lang="en-US" sz="1200" dirty="0" err="1">
                  <a:solidFill>
                    <a:srgbClr val="000000"/>
                  </a:solidFill>
                </a:rPr>
                <a:t>diungkap</a:t>
              </a:r>
              <a:r>
                <a:rPr lang="en-US" sz="1200" dirty="0">
                  <a:solidFill>
                    <a:srgbClr val="000000"/>
                  </a:solidFill>
                </a:rPr>
                <a:t> </a:t>
              </a:r>
              <a:r>
                <a:rPr lang="en-US" sz="1200" dirty="0" err="1">
                  <a:solidFill>
                    <a:srgbClr val="000000"/>
                  </a:solidFill>
                </a:rPr>
                <a:t>memberikan</a:t>
              </a:r>
              <a:r>
                <a:rPr lang="en-US" sz="1200" dirty="0">
                  <a:solidFill>
                    <a:srgbClr val="000000"/>
                  </a:solidFill>
                </a:rPr>
                <a:t> </a:t>
              </a:r>
              <a:r>
                <a:rPr lang="en-US" sz="1200" dirty="0" err="1">
                  <a:solidFill>
                    <a:srgbClr val="000000"/>
                  </a:solidFill>
                </a:rPr>
                <a:t>persetujuan</a:t>
              </a:r>
              <a:r>
                <a:rPr lang="en-US" sz="1200" dirty="0">
                  <a:solidFill>
                    <a:srgbClr val="000000"/>
                  </a:solidFill>
                </a:rPr>
                <a:t> </a:t>
              </a:r>
              <a:r>
                <a:rPr lang="en-US" sz="1200" dirty="0" err="1">
                  <a:solidFill>
                    <a:srgbClr val="000000"/>
                  </a:solidFill>
                </a:rPr>
                <a:t>tertulis</a:t>
              </a:r>
              <a:r>
                <a:rPr lang="en-US" sz="1200" dirty="0">
                  <a:solidFill>
                    <a:srgbClr val="000000"/>
                  </a:solidFill>
                </a:rPr>
                <a:t>; </a:t>
              </a:r>
              <a:r>
                <a:rPr lang="en-US" sz="1200" dirty="0" err="1">
                  <a:solidFill>
                    <a:srgbClr val="000000"/>
                  </a:solidFill>
                </a:rPr>
                <a:t>dan</a:t>
              </a:r>
              <a:r>
                <a:rPr lang="en-US" sz="1200" dirty="0">
                  <a:solidFill>
                    <a:srgbClr val="000000"/>
                  </a:solidFill>
                </a:rPr>
                <a:t>/</a:t>
              </a:r>
              <a:r>
                <a:rPr lang="en-US" sz="1200" dirty="0" err="1">
                  <a:solidFill>
                    <a:srgbClr val="000000"/>
                  </a:solidFill>
                </a:rPr>
                <a:t>atau</a:t>
              </a:r>
              <a:r>
                <a:rPr lang="en-US" sz="1200" dirty="0">
                  <a:solidFill>
                    <a:srgbClr val="000000"/>
                  </a:solidFill>
                </a:rPr>
                <a:t> </a:t>
              </a:r>
              <a:endParaRPr lang="en-GB" sz="1200" dirty="0">
                <a:solidFill>
                  <a:srgbClr val="000000"/>
                </a:solidFill>
              </a:endParaRPr>
            </a:p>
            <a:p>
              <a:pPr marL="263525" indent="-182563">
                <a:defRPr/>
              </a:pPr>
              <a:r>
                <a:rPr lang="en-US" sz="1200" dirty="0">
                  <a:solidFill>
                    <a:srgbClr val="000000"/>
                  </a:solidFill>
                </a:rPr>
                <a:t>b.</a:t>
              </a:r>
              <a:r>
                <a:rPr lang="id-ID" sz="1200" dirty="0">
                  <a:solidFill>
                    <a:srgbClr val="000000"/>
                  </a:solidFill>
                </a:rPr>
                <a:t> </a:t>
              </a:r>
              <a:r>
                <a:rPr lang="en-US" sz="1200" dirty="0" err="1">
                  <a:solidFill>
                    <a:srgbClr val="000000"/>
                  </a:solidFill>
                </a:rPr>
                <a:t>pengungkapan</a:t>
              </a:r>
              <a:r>
                <a:rPr lang="en-US" sz="1200" dirty="0">
                  <a:solidFill>
                    <a:srgbClr val="000000"/>
                  </a:solidFill>
                </a:rPr>
                <a:t> </a:t>
              </a:r>
              <a:r>
                <a:rPr lang="en-US" sz="1200" dirty="0" err="1">
                  <a:solidFill>
                    <a:srgbClr val="000000"/>
                  </a:solidFill>
                </a:rPr>
                <a:t>berkaitan</a:t>
              </a:r>
              <a:r>
                <a:rPr lang="en-US" sz="1200" dirty="0">
                  <a:solidFill>
                    <a:srgbClr val="000000"/>
                  </a:solidFill>
                </a:rPr>
                <a:t> </a:t>
              </a:r>
              <a:r>
                <a:rPr lang="en-US" sz="1200" dirty="0" err="1">
                  <a:solidFill>
                    <a:srgbClr val="000000"/>
                  </a:solidFill>
                </a:rPr>
                <a:t>dengan</a:t>
              </a:r>
              <a:r>
                <a:rPr lang="en-US" sz="1200" dirty="0">
                  <a:solidFill>
                    <a:srgbClr val="000000"/>
                  </a:solidFill>
                </a:rPr>
                <a:t> </a:t>
              </a:r>
              <a:r>
                <a:rPr lang="en-US" sz="1200" dirty="0" err="1">
                  <a:solidFill>
                    <a:srgbClr val="000000"/>
                  </a:solidFill>
                </a:rPr>
                <a:t>posisi</a:t>
              </a:r>
              <a:r>
                <a:rPr lang="en-US" sz="1200" dirty="0">
                  <a:solidFill>
                    <a:srgbClr val="000000"/>
                  </a:solidFill>
                </a:rPr>
                <a:t> </a:t>
              </a:r>
              <a:r>
                <a:rPr lang="en-US" sz="1200" dirty="0" err="1">
                  <a:solidFill>
                    <a:srgbClr val="000000"/>
                  </a:solidFill>
                </a:rPr>
                <a:t>seseorang</a:t>
              </a:r>
              <a:r>
                <a:rPr lang="en-US" sz="1200" dirty="0">
                  <a:solidFill>
                    <a:srgbClr val="000000"/>
                  </a:solidFill>
                </a:rPr>
                <a:t> </a:t>
              </a:r>
              <a:r>
                <a:rPr lang="en-US" sz="1200" dirty="0" err="1">
                  <a:solidFill>
                    <a:srgbClr val="000000"/>
                  </a:solidFill>
                </a:rPr>
                <a:t>dalam</a:t>
              </a:r>
              <a:r>
                <a:rPr lang="en-US" sz="1200" dirty="0">
                  <a:solidFill>
                    <a:srgbClr val="000000"/>
                  </a:solidFill>
                </a:rPr>
                <a:t> </a:t>
              </a:r>
              <a:r>
                <a:rPr lang="en-US" sz="1200" dirty="0" err="1">
                  <a:solidFill>
                    <a:srgbClr val="000000"/>
                  </a:solidFill>
                </a:rPr>
                <a:t>jabatan­jabatan</a:t>
              </a:r>
              <a:r>
                <a:rPr lang="en-US" sz="1200" dirty="0">
                  <a:solidFill>
                    <a:srgbClr val="000000"/>
                  </a:solidFill>
                </a:rPr>
                <a:t> </a:t>
              </a:r>
              <a:r>
                <a:rPr lang="en-US" sz="1200" dirty="0" err="1">
                  <a:solidFill>
                    <a:srgbClr val="000000"/>
                  </a:solidFill>
                </a:rPr>
                <a:t>publik</a:t>
              </a:r>
              <a:r>
                <a:rPr lang="en-GB" sz="1200" dirty="0">
                  <a:solidFill>
                    <a:srgbClr val="000000"/>
                  </a:solidFill>
                </a:rPr>
                <a:t> </a:t>
              </a:r>
              <a:endParaRPr lang="en-US" sz="1200" dirty="0">
                <a:solidFill>
                  <a:srgbClr val="000000"/>
                </a:solidFill>
              </a:endParaRPr>
            </a:p>
          </p:txBody>
        </p:sp>
        <p:sp>
          <p:nvSpPr>
            <p:cNvPr id="7" name="Rectangle 6"/>
            <p:cNvSpPr/>
            <p:nvPr/>
          </p:nvSpPr>
          <p:spPr>
            <a:xfrm>
              <a:off x="4159137" y="3873853"/>
              <a:ext cx="449375" cy="952992"/>
            </a:xfrm>
            <a:prstGeom prst="rect">
              <a:avLst/>
            </a:prstGeom>
            <a:noFill/>
          </p:spPr>
          <p:txBody>
            <a:bodyPr wrap="none">
              <a:spAutoFit/>
            </a:bodyPr>
            <a:lstStyle/>
            <a:p>
              <a:pPr algn="ctr" defTabSz="457143">
                <a:defRPr/>
              </a:pPr>
              <a:r>
                <a:rPr lang="en-GB" sz="4800" b="1" dirty="0">
                  <a:ln w="12700">
                    <a:solidFill>
                      <a:schemeClr val="tx2">
                        <a:satMod val="155000"/>
                      </a:schemeClr>
                    </a:solidFill>
                    <a:prstDash val="solid"/>
                  </a:ln>
                  <a:solidFill>
                    <a:srgbClr val="000000"/>
                  </a:solidFill>
                  <a:latin typeface="Times New Roman"/>
                  <a:cs typeface="Times New Roman"/>
                </a:rPr>
                <a:t>“</a:t>
              </a:r>
            </a:p>
          </p:txBody>
        </p:sp>
      </p:grpSp>
      <p:sp>
        <p:nvSpPr>
          <p:cNvPr id="37909" name="Title 2"/>
          <p:cNvSpPr>
            <a:spLocks noGrp="1"/>
          </p:cNvSpPr>
          <p:nvPr>
            <p:ph type="title"/>
          </p:nvPr>
        </p:nvSpPr>
        <p:spPr>
          <a:xfrm>
            <a:off x="1497394" y="361722"/>
            <a:ext cx="9889067" cy="1008062"/>
          </a:xfrm>
        </p:spPr>
        <p:txBody>
          <a:bodyPr>
            <a:normAutofit/>
          </a:bodyPr>
          <a:lstStyle/>
          <a:p>
            <a:pPr algn="ctr">
              <a:defRPr/>
            </a:pPr>
            <a:r>
              <a:rPr lang="en-US" sz="4200" dirty="0" err="1">
                <a:solidFill>
                  <a:schemeClr val="tx1"/>
                </a:solidFill>
              </a:rPr>
              <a:t>Kelompok</a:t>
            </a:r>
            <a:r>
              <a:rPr lang="en-US" sz="4200" dirty="0">
                <a:solidFill>
                  <a:schemeClr val="tx1"/>
                </a:solidFill>
              </a:rPr>
              <a:t> </a:t>
            </a:r>
            <a:r>
              <a:rPr lang="en-US" sz="4200" dirty="0" err="1">
                <a:solidFill>
                  <a:schemeClr val="tx1"/>
                </a:solidFill>
              </a:rPr>
              <a:t>Informasi</a:t>
            </a:r>
            <a:r>
              <a:rPr lang="en-US" sz="4200" dirty="0">
                <a:solidFill>
                  <a:schemeClr val="tx1"/>
                </a:solidFill>
              </a:rPr>
              <a:t> </a:t>
            </a:r>
            <a:r>
              <a:rPr lang="en-US" sz="4200" dirty="0" err="1">
                <a:solidFill>
                  <a:schemeClr val="tx1"/>
                </a:solidFill>
              </a:rPr>
              <a:t>Dikecualikan</a:t>
            </a:r>
            <a:endParaRPr lang="en-US" sz="4200" dirty="0">
              <a:solidFill>
                <a:schemeClr val="tx1"/>
              </a:solidFill>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61143" y="2351292"/>
            <a:ext cx="9851143" cy="4524315"/>
          </a:xfrm>
          <a:prstGeom prst="rect">
            <a:avLst/>
          </a:prstGeom>
          <a:noFill/>
          <a:ln w="9525">
            <a:noFill/>
            <a:miter lim="800000"/>
            <a:headEnd/>
            <a:tailEnd/>
          </a:ln>
        </p:spPr>
        <p:txBody>
          <a:bodyPr wrap="square" anchor="ctr">
            <a:spAutoFit/>
          </a:bodyPr>
          <a:lstStyle/>
          <a:p>
            <a:pPr marL="179388" indent="-179388" eaLnBrk="0" hangingPunct="0">
              <a:buFont typeface="Wingdings" pitchFamily="2" charset="2"/>
              <a:buChar char="Ø"/>
              <a:tabLst>
                <a:tab pos="360363" algn="l"/>
              </a:tabLst>
            </a:pPr>
            <a:r>
              <a:rPr lang="id-ID" dirty="0">
                <a:cs typeface="Times New Roman" pitchFamily="18" charset="0"/>
              </a:rPr>
              <a:t>pengecualian informasi harus didasarkan pada </a:t>
            </a:r>
            <a:r>
              <a:rPr lang="id-ID" b="1" u="sng" dirty="0">
                <a:cs typeface="Times New Roman" pitchFamily="18" charset="0"/>
              </a:rPr>
              <a:t>pengujian konsekuensi;</a:t>
            </a:r>
          </a:p>
          <a:p>
            <a:pPr marL="179388" indent="-179388" eaLnBrk="0" hangingPunct="0">
              <a:tabLst>
                <a:tab pos="360363" algn="l"/>
              </a:tabLst>
            </a:pPr>
            <a:endParaRPr lang="id-ID" dirty="0"/>
          </a:p>
          <a:p>
            <a:pPr marL="179388" indent="-179388" eaLnBrk="0" hangingPunct="0">
              <a:buFont typeface="Wingdings" pitchFamily="2" charset="2"/>
              <a:buChar char="Ø"/>
              <a:tabLst>
                <a:tab pos="360363" algn="l"/>
              </a:tabLst>
            </a:pPr>
            <a:r>
              <a:rPr lang="id-ID" dirty="0">
                <a:cs typeface="Times New Roman" pitchFamily="18" charset="0"/>
              </a:rPr>
              <a:t>bahwa alasan </a:t>
            </a:r>
            <a:r>
              <a:rPr lang="id-ID" b="1" dirty="0">
                <a:cs typeface="Times New Roman" pitchFamily="18" charset="0"/>
              </a:rPr>
              <a:t>sebagai hasil pengujian konsekuensi harus dinyatakan secara tertulis dan disertakan dalam surat pemberitahuan tertulis atas penolakan permohonan informasi publik;</a:t>
            </a:r>
          </a:p>
          <a:p>
            <a:pPr marL="179388" indent="-179388" eaLnBrk="0" hangingPunct="0">
              <a:tabLst>
                <a:tab pos="360363" algn="l"/>
              </a:tabLst>
            </a:pPr>
            <a:endParaRPr lang="id-ID" dirty="0"/>
          </a:p>
          <a:p>
            <a:pPr marL="179388" indent="-179388" eaLnBrk="0" hangingPunct="0">
              <a:buFont typeface="Wingdings" pitchFamily="2" charset="2"/>
              <a:buChar char="Ø"/>
              <a:tabLst>
                <a:tab pos="360363" algn="l"/>
              </a:tabLst>
            </a:pPr>
            <a:r>
              <a:rPr lang="id-ID" dirty="0">
                <a:cs typeface="Times New Roman" pitchFamily="18" charset="0"/>
              </a:rPr>
              <a:t>badan publik </a:t>
            </a:r>
            <a:r>
              <a:rPr lang="id-ID" b="1" dirty="0">
                <a:cs typeface="Times New Roman" pitchFamily="18" charset="0"/>
              </a:rPr>
              <a:t>wajib menghitamkan atau mengaburkan materi informasi </a:t>
            </a:r>
            <a:r>
              <a:rPr lang="id-ID" dirty="0">
                <a:cs typeface="Times New Roman" pitchFamily="18" charset="0"/>
              </a:rPr>
              <a:t>yang dikecualikan dalam suatu salinan dokumen informasi publik yang akan diberikan kepada publik dengan disertai alasannya</a:t>
            </a:r>
          </a:p>
          <a:p>
            <a:pPr marL="179388" indent="-179388" eaLnBrk="0" hangingPunct="0">
              <a:tabLst>
                <a:tab pos="360363" algn="l"/>
              </a:tabLst>
            </a:pPr>
            <a:endParaRPr lang="id-ID" dirty="0">
              <a:cs typeface="Times New Roman" pitchFamily="18" charset="0"/>
            </a:endParaRPr>
          </a:p>
          <a:p>
            <a:pPr marL="179388" indent="-179388" eaLnBrk="0" hangingPunct="0">
              <a:buFont typeface="Wingdings" pitchFamily="2" charset="2"/>
              <a:buChar char="Ø"/>
              <a:tabLst>
                <a:tab pos="360363" algn="l"/>
              </a:tabLst>
            </a:pPr>
            <a:r>
              <a:rPr lang="id-ID" dirty="0">
                <a:cs typeface="Times New Roman" pitchFamily="18" charset="0"/>
              </a:rPr>
              <a:t>bahwa badan publik </a:t>
            </a:r>
            <a:r>
              <a:rPr lang="id-ID" b="1" dirty="0">
                <a:cs typeface="Times New Roman" pitchFamily="18" charset="0"/>
              </a:rPr>
              <a:t>tidak dapat menjadikan pengecualian sebagian informas</a:t>
            </a:r>
            <a:r>
              <a:rPr lang="id-ID" dirty="0">
                <a:cs typeface="Times New Roman" pitchFamily="18" charset="0"/>
              </a:rPr>
              <a:t>i dalam suatu salinan informasi publik sebagai alasan untuk </a:t>
            </a:r>
            <a:r>
              <a:rPr lang="id-ID" b="1" dirty="0">
                <a:cs typeface="Times New Roman" pitchFamily="18" charset="0"/>
              </a:rPr>
              <a:t>mengecualikan akses publik terhadap keseluruhan salinan informasi publik</a:t>
            </a:r>
            <a:r>
              <a:rPr lang="id-ID" b="1" dirty="0"/>
              <a:t>;</a:t>
            </a:r>
          </a:p>
          <a:p>
            <a:pPr marL="179388" indent="-179388" eaLnBrk="0" hangingPunct="0">
              <a:buFont typeface="Wingdings" pitchFamily="2" charset="2"/>
              <a:buChar char="Ø"/>
              <a:tabLst>
                <a:tab pos="360363" algn="l"/>
              </a:tabLst>
            </a:pPr>
            <a:endParaRPr lang="id-ID" dirty="0"/>
          </a:p>
          <a:p>
            <a:pPr marL="179388" indent="-179388" eaLnBrk="0" hangingPunct="0">
              <a:buFont typeface="Wingdings" pitchFamily="2" charset="2"/>
              <a:buChar char="Ø"/>
              <a:tabLst>
                <a:tab pos="360363" algn="l"/>
              </a:tabLst>
            </a:pPr>
            <a:r>
              <a:rPr lang="id-ID" dirty="0"/>
              <a:t>Badan publik wajib </a:t>
            </a:r>
            <a:r>
              <a:rPr lang="id-ID" b="1" dirty="0"/>
              <a:t>mempertimbangkan jangka waktu pelayanan informasi publik </a:t>
            </a:r>
            <a:r>
              <a:rPr lang="id-ID" dirty="0"/>
              <a:t>dalam rangka pengecualian informasi publik</a:t>
            </a:r>
          </a:p>
          <a:p>
            <a:pPr marL="179388" indent="-179388" eaLnBrk="0" hangingPunct="0">
              <a:tabLst>
                <a:tab pos="360363" algn="l"/>
              </a:tabLst>
            </a:pPr>
            <a:endParaRPr lang="id-ID" dirty="0"/>
          </a:p>
          <a:p>
            <a:pPr marL="179388" indent="-179388" eaLnBrk="0" hangingPunct="0">
              <a:tabLst>
                <a:tab pos="360363" algn="l"/>
              </a:tabLst>
            </a:pPr>
            <a:endParaRPr lang="id-ID" dirty="0"/>
          </a:p>
        </p:txBody>
      </p:sp>
      <p:sp>
        <p:nvSpPr>
          <p:cNvPr id="5" name="TextBox 4"/>
          <p:cNvSpPr txBox="1"/>
          <p:nvPr/>
        </p:nvSpPr>
        <p:spPr>
          <a:xfrm>
            <a:off x="1393371" y="1110343"/>
            <a:ext cx="9470572" cy="729657"/>
          </a:xfrm>
          <a:prstGeom prst="rect">
            <a:avLst/>
          </a:prstGeom>
          <a:noFill/>
        </p:spPr>
        <p:txBody>
          <a:bodyPr wrap="square" rtlCol="0">
            <a:spAutoFit/>
          </a:bodyPr>
          <a:lstStyle/>
          <a:p>
            <a:pPr algn="ctr"/>
            <a:r>
              <a:rPr lang="id-ID" sz="2000" b="1" dirty="0"/>
              <a:t> BADAN PUBLIK BOLEH MENOLAK PERMOHONAN INFORMASI TERHADAP INFORMASI YANG DIKECUALIKAN</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3582</TotalTime>
  <Words>2982</Words>
  <Application>Microsoft Office PowerPoint</Application>
  <PresentationFormat>Widescreen</PresentationFormat>
  <Paragraphs>381</Paragraphs>
  <Slides>34</Slides>
  <Notes>3</Notes>
  <HiddenSlides>0</HiddenSlides>
  <MMClips>0</MMClips>
  <ScaleCrop>false</ScaleCrop>
  <HeadingPairs>
    <vt:vector size="6" baseType="variant">
      <vt:variant>
        <vt:lpstr>Fonts Used</vt:lpstr>
      </vt:variant>
      <vt:variant>
        <vt:i4>20</vt:i4>
      </vt:variant>
      <vt:variant>
        <vt:lpstr>Theme</vt:lpstr>
      </vt:variant>
      <vt:variant>
        <vt:i4>2</vt:i4>
      </vt:variant>
      <vt:variant>
        <vt:lpstr>Slide Titles</vt:lpstr>
      </vt:variant>
      <vt:variant>
        <vt:i4>34</vt:i4>
      </vt:variant>
    </vt:vector>
  </HeadingPairs>
  <TitlesOfParts>
    <vt:vector size="56" baseType="lpstr">
      <vt:lpstr>맑은 고딕</vt:lpstr>
      <vt:lpstr>Aharoni</vt:lpstr>
      <vt:lpstr>Arial</vt:lpstr>
      <vt:lpstr>Arial Black</vt:lpstr>
      <vt:lpstr>Arial MT</vt:lpstr>
      <vt:lpstr>Arial Narrow</vt:lpstr>
      <vt:lpstr>Arial Rounded MT Bold</vt:lpstr>
      <vt:lpstr>Bauhaus 93</vt:lpstr>
      <vt:lpstr>Calibri</vt:lpstr>
      <vt:lpstr>Corbel</vt:lpstr>
      <vt:lpstr>Courier New</vt:lpstr>
      <vt:lpstr>Gadugi</vt:lpstr>
      <vt:lpstr>Garamond</vt:lpstr>
      <vt:lpstr>Lucida Sans Unicode</vt:lpstr>
      <vt:lpstr>Monotype Corsiva</vt:lpstr>
      <vt:lpstr>Tahoma</vt:lpstr>
      <vt:lpstr>Times New Roman</vt:lpstr>
      <vt:lpstr>Wingdings</vt:lpstr>
      <vt:lpstr>Wingdings 3</vt:lpstr>
      <vt:lpstr>Zapf Dingbats</vt:lpstr>
      <vt:lpstr>Organic</vt:lpstr>
      <vt:lpstr>Office Theme</vt:lpstr>
      <vt:lpstr>PowerPoint Presentation</vt:lpstr>
      <vt:lpstr>PowerPoint Presentation</vt:lpstr>
      <vt:lpstr> KOMISI INFORMASI ?</vt:lpstr>
      <vt:lpstr>   TUGAS DAN KEWENANGAN  KOMISI INFORMASI ?</vt:lpstr>
      <vt:lpstr>PowerPoint Presentation</vt:lpstr>
      <vt:lpstr>PowerPoint Presentation</vt:lpstr>
      <vt:lpstr>Syarat  pengecualian </vt:lpstr>
      <vt:lpstr>Kelompok Informasi Dikecualikan</vt:lpstr>
      <vt:lpstr>PowerPoint Presentation</vt:lpstr>
      <vt:lpstr>Prosedur Perolehan informasi Berdasarkan Permintaan</vt:lpstr>
      <vt:lpstr>PowerPoint Presentation</vt:lpstr>
      <vt:lpstr>TAHAP KEBERATAN  DI INTERNAL BADAN PUBLIK</vt:lpstr>
      <vt:lpstr>PowerPoint Presentation</vt:lpstr>
      <vt:lpstr>Pengertian Sengketa Informasi </vt:lpstr>
      <vt:lpstr>Pemohon Penyelesaian Sengketa</vt:lpstr>
      <vt:lpstr>Cara Penyelesaian sengketa informasi…</vt:lpstr>
      <vt:lpstr>Prosedur Penyelesaian Sengketa di Komisi Informasi</vt:lpstr>
      <vt:lpstr>SYARAT PERMOHONAN  PENYELESAIAN SENGKETA INFORMASI PUBLIK</vt:lpstr>
      <vt:lpstr>PowerPoint Presentation</vt:lpstr>
      <vt:lpstr>Mediasi adalah</vt:lpstr>
      <vt:lpstr>      Mediasi Gagal …</vt:lpstr>
      <vt:lpstr>PowerPoint Presentation</vt:lpstr>
      <vt:lpstr>UPAYA HUKUM PASKA PUTUSAN KOMISI            INFORMASI</vt:lpstr>
      <vt:lpstr>UPAYA HUKUM PASKA PUTUSAN KOMISI   INFORMASI</vt:lpstr>
      <vt:lpstr>PowerPoint Presentation</vt:lpstr>
      <vt:lpstr>PowerPoint Presentation</vt:lpstr>
      <vt:lpstr>Sengketa Informasi Publik</vt:lpstr>
      <vt:lpstr>Jenis Informasi Publik yang Disengketakan</vt:lpstr>
      <vt:lpstr>Pemohon Sengketa Informasi Publik</vt:lpstr>
      <vt:lpstr>Jumlah Putusan Ajudikasi Non Litigasi Sengketa Informasi yang masuk PTUN di Tahun 2022 </vt:lpstr>
      <vt:lpstr>Tata cara penyelesaian sengketa informasi di Pengadilan Pasal 12 Perma 2 tahun 2011</vt:lpstr>
      <vt:lpstr>SURAT EDARAN KOMISI INFORMASI PUSAT NOMOR 1 TAHUN 2012 TENTANG PENANGANAN ADUAN TINDAK PIDANA DALAM UNDANG-UNDANG KETERBUKAAN INFORMASI PUBLIK  </vt:lpstr>
      <vt:lpstr>3. Upaya hukum keberatan terhadap putusan Komisi Informasi  (baik dalam hal prosedur atau subtansi) hanya dapat dilakukan melalui keberatan kepada PTUN atau pengadilan Negeri, sehingga Majelis Komisioner dalam memutus sengketa informasi tidak dapat dipanggil atau diperiksa sebagai saksi atau tersangka dalam dugaan tindak pidana UU KIP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Chiw03lL</dc:creator>
  <cp:lastModifiedBy>dewi</cp:lastModifiedBy>
  <cp:revision>140</cp:revision>
  <cp:lastPrinted>2016-03-23T08:43:56Z</cp:lastPrinted>
  <dcterms:created xsi:type="dcterms:W3CDTF">2016-03-17T06:57:57Z</dcterms:created>
  <dcterms:modified xsi:type="dcterms:W3CDTF">2023-07-26T09:11:29Z</dcterms:modified>
</cp:coreProperties>
</file>