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7" r:id="rId2"/>
    <p:sldId id="259" r:id="rId3"/>
    <p:sldId id="264" r:id="rId4"/>
    <p:sldId id="260" r:id="rId5"/>
    <p:sldId id="265" r:id="rId6"/>
    <p:sldId id="299" r:id="rId7"/>
    <p:sldId id="411" r:id="rId8"/>
    <p:sldId id="412" r:id="rId9"/>
    <p:sldId id="413" r:id="rId10"/>
    <p:sldId id="414" r:id="rId11"/>
    <p:sldId id="415" r:id="rId12"/>
    <p:sldId id="416" r:id="rId13"/>
    <p:sldId id="417" r:id="rId14"/>
    <p:sldId id="418" r:id="rId15"/>
    <p:sldId id="419" r:id="rId16"/>
    <p:sldId id="420" r:id="rId17"/>
    <p:sldId id="421" r:id="rId18"/>
    <p:sldId id="422" r:id="rId19"/>
    <p:sldId id="423" r:id="rId20"/>
    <p:sldId id="424" r:id="rId21"/>
    <p:sldId id="425" r:id="rId22"/>
    <p:sldId id="426" r:id="rId23"/>
    <p:sldId id="427" r:id="rId24"/>
    <p:sldId id="428" r:id="rId25"/>
    <p:sldId id="429" r:id="rId26"/>
    <p:sldId id="430" r:id="rId27"/>
    <p:sldId id="431" r:id="rId28"/>
    <p:sldId id="432" r:id="rId29"/>
    <p:sldId id="433" r:id="rId30"/>
    <p:sldId id="434" r:id="rId31"/>
    <p:sldId id="435" r:id="rId32"/>
    <p:sldId id="283" r:id="rId33"/>
  </p:sldIdLst>
  <p:sldSz cx="12192000" cy="6858000"/>
  <p:notesSz cx="7069138" cy="11209338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565"/>
    <a:srgbClr val="FF8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0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ME RSJD Ska" userId="5cf91b3ea628cd44" providerId="LiveId" clId="{C11C4C99-48C6-424D-82CA-723E71E929EE}"/>
    <pc:docChg chg="addSld delSld modSld">
      <pc:chgData name="PME RSJD Ska" userId="5cf91b3ea628cd44" providerId="LiveId" clId="{C11C4C99-48C6-424D-82CA-723E71E929EE}" dt="2021-10-13T08:17:15.436" v="29" actId="14100"/>
      <pc:docMkLst>
        <pc:docMk/>
      </pc:docMkLst>
      <pc:sldChg chg="modSp mod">
        <pc:chgData name="PME RSJD Ska" userId="5cf91b3ea628cd44" providerId="LiveId" clId="{C11C4C99-48C6-424D-82CA-723E71E929EE}" dt="2021-10-13T08:17:15.436" v="29" actId="14100"/>
        <pc:sldMkLst>
          <pc:docMk/>
          <pc:sldMk cId="0" sldId="265"/>
        </pc:sldMkLst>
        <pc:spChg chg="mod">
          <ac:chgData name="PME RSJD Ska" userId="5cf91b3ea628cd44" providerId="LiveId" clId="{C11C4C99-48C6-424D-82CA-723E71E929EE}" dt="2021-10-13T08:17:15.436" v="29" actId="14100"/>
          <ac:spMkLst>
            <pc:docMk/>
            <pc:sldMk cId="0" sldId="265"/>
            <ac:spMk id="33" creationId="{00000000-0000-0000-0000-000000000000}"/>
          </ac:spMkLst>
        </pc:spChg>
        <pc:graphicFrameChg chg="mod">
          <ac:chgData name="PME RSJD Ska" userId="5cf91b3ea628cd44" providerId="LiveId" clId="{C11C4C99-48C6-424D-82CA-723E71E929EE}" dt="2021-10-13T07:57:29.475" v="13" actId="20577"/>
          <ac:graphicFrameMkLst>
            <pc:docMk/>
            <pc:sldMk cId="0" sldId="265"/>
            <ac:graphicFrameMk id="41" creationId="{8B77EA3E-E90C-470D-868B-A37D0CF821AB}"/>
          </ac:graphicFrameMkLst>
        </pc:graphicFrameChg>
      </pc:sldChg>
      <pc:sldChg chg="del">
        <pc:chgData name="PME RSJD Ska" userId="5cf91b3ea628cd44" providerId="LiveId" clId="{C11C4C99-48C6-424D-82CA-723E71E929EE}" dt="2021-10-13T07:57:39.917" v="14" actId="47"/>
        <pc:sldMkLst>
          <pc:docMk/>
          <pc:sldMk cId="1423295440" sldId="328"/>
        </pc:sldMkLst>
      </pc:sldChg>
      <pc:sldChg chg="del">
        <pc:chgData name="PME RSJD Ska" userId="5cf91b3ea628cd44" providerId="LiveId" clId="{C11C4C99-48C6-424D-82CA-723E71E929EE}" dt="2021-10-13T07:57:39.917" v="14" actId="47"/>
        <pc:sldMkLst>
          <pc:docMk/>
          <pc:sldMk cId="2217208449" sldId="338"/>
        </pc:sldMkLst>
      </pc:sldChg>
      <pc:sldChg chg="del">
        <pc:chgData name="PME RSJD Ska" userId="5cf91b3ea628cd44" providerId="LiveId" clId="{C11C4C99-48C6-424D-82CA-723E71E929EE}" dt="2021-10-13T07:57:39.917" v="14" actId="47"/>
        <pc:sldMkLst>
          <pc:docMk/>
          <pc:sldMk cId="1788794418" sldId="339"/>
        </pc:sldMkLst>
      </pc:sldChg>
      <pc:sldChg chg="del">
        <pc:chgData name="PME RSJD Ska" userId="5cf91b3ea628cd44" providerId="LiveId" clId="{C11C4C99-48C6-424D-82CA-723E71E929EE}" dt="2021-10-13T07:57:39.917" v="14" actId="47"/>
        <pc:sldMkLst>
          <pc:docMk/>
          <pc:sldMk cId="4171758976" sldId="347"/>
        </pc:sldMkLst>
      </pc:sldChg>
      <pc:sldChg chg="del">
        <pc:chgData name="PME RSJD Ska" userId="5cf91b3ea628cd44" providerId="LiveId" clId="{C11C4C99-48C6-424D-82CA-723E71E929EE}" dt="2021-10-13T07:57:39.917" v="14" actId="47"/>
        <pc:sldMkLst>
          <pc:docMk/>
          <pc:sldMk cId="98625111" sldId="348"/>
        </pc:sldMkLst>
      </pc:sldChg>
      <pc:sldChg chg="del">
        <pc:chgData name="PME RSJD Ska" userId="5cf91b3ea628cd44" providerId="LiveId" clId="{C11C4C99-48C6-424D-82CA-723E71E929EE}" dt="2021-10-13T07:57:39.917" v="14" actId="47"/>
        <pc:sldMkLst>
          <pc:docMk/>
          <pc:sldMk cId="4219209167" sldId="357"/>
        </pc:sldMkLst>
      </pc:sldChg>
      <pc:sldChg chg="del">
        <pc:chgData name="PME RSJD Ska" userId="5cf91b3ea628cd44" providerId="LiveId" clId="{C11C4C99-48C6-424D-82CA-723E71E929EE}" dt="2021-10-13T07:57:39.917" v="14" actId="47"/>
        <pc:sldMkLst>
          <pc:docMk/>
          <pc:sldMk cId="2793703327" sldId="366"/>
        </pc:sldMkLst>
      </pc:sldChg>
      <pc:sldChg chg="del">
        <pc:chgData name="PME RSJD Ska" userId="5cf91b3ea628cd44" providerId="LiveId" clId="{C11C4C99-48C6-424D-82CA-723E71E929EE}" dt="2021-10-13T07:57:39.917" v="14" actId="47"/>
        <pc:sldMkLst>
          <pc:docMk/>
          <pc:sldMk cId="249557828" sldId="367"/>
        </pc:sldMkLst>
      </pc:sldChg>
      <pc:sldChg chg="del">
        <pc:chgData name="PME RSJD Ska" userId="5cf91b3ea628cd44" providerId="LiveId" clId="{C11C4C99-48C6-424D-82CA-723E71E929EE}" dt="2021-10-13T07:57:39.917" v="14" actId="47"/>
        <pc:sldMkLst>
          <pc:docMk/>
          <pc:sldMk cId="4236641441" sldId="368"/>
        </pc:sldMkLst>
      </pc:sldChg>
      <pc:sldChg chg="del">
        <pc:chgData name="PME RSJD Ska" userId="5cf91b3ea628cd44" providerId="LiveId" clId="{C11C4C99-48C6-424D-82CA-723E71E929EE}" dt="2021-10-13T07:57:39.917" v="14" actId="47"/>
        <pc:sldMkLst>
          <pc:docMk/>
          <pc:sldMk cId="3365469495" sldId="369"/>
        </pc:sldMkLst>
      </pc:sldChg>
      <pc:sldChg chg="del">
        <pc:chgData name="PME RSJD Ska" userId="5cf91b3ea628cd44" providerId="LiveId" clId="{C11C4C99-48C6-424D-82CA-723E71E929EE}" dt="2021-10-13T07:57:39.917" v="14" actId="47"/>
        <pc:sldMkLst>
          <pc:docMk/>
          <pc:sldMk cId="2839768402" sldId="373"/>
        </pc:sldMkLst>
      </pc:sldChg>
      <pc:sldChg chg="del">
        <pc:chgData name="PME RSJD Ska" userId="5cf91b3ea628cd44" providerId="LiveId" clId="{C11C4C99-48C6-424D-82CA-723E71E929EE}" dt="2021-10-13T07:57:39.917" v="14" actId="47"/>
        <pc:sldMkLst>
          <pc:docMk/>
          <pc:sldMk cId="1174979939" sldId="374"/>
        </pc:sldMkLst>
      </pc:sldChg>
      <pc:sldChg chg="del">
        <pc:chgData name="PME RSJD Ska" userId="5cf91b3ea628cd44" providerId="LiveId" clId="{C11C4C99-48C6-424D-82CA-723E71E929EE}" dt="2021-10-13T07:57:39.917" v="14" actId="47"/>
        <pc:sldMkLst>
          <pc:docMk/>
          <pc:sldMk cId="1249911792" sldId="375"/>
        </pc:sldMkLst>
      </pc:sldChg>
      <pc:sldChg chg="del">
        <pc:chgData name="PME RSJD Ska" userId="5cf91b3ea628cd44" providerId="LiveId" clId="{C11C4C99-48C6-424D-82CA-723E71E929EE}" dt="2021-10-13T07:57:39.917" v="14" actId="47"/>
        <pc:sldMkLst>
          <pc:docMk/>
          <pc:sldMk cId="3563819518" sldId="376"/>
        </pc:sldMkLst>
      </pc:sldChg>
      <pc:sldChg chg="add">
        <pc:chgData name="PME RSJD Ska" userId="5cf91b3ea628cd44" providerId="LiveId" clId="{C11C4C99-48C6-424D-82CA-723E71E929EE}" dt="2021-10-13T07:58:37.599" v="15"/>
        <pc:sldMkLst>
          <pc:docMk/>
          <pc:sldMk cId="2079322901" sldId="411"/>
        </pc:sldMkLst>
      </pc:sldChg>
      <pc:sldChg chg="add">
        <pc:chgData name="PME RSJD Ska" userId="5cf91b3ea628cd44" providerId="LiveId" clId="{C11C4C99-48C6-424D-82CA-723E71E929EE}" dt="2021-10-13T07:58:37.599" v="15"/>
        <pc:sldMkLst>
          <pc:docMk/>
          <pc:sldMk cId="1770343089" sldId="412"/>
        </pc:sldMkLst>
      </pc:sldChg>
      <pc:sldChg chg="add">
        <pc:chgData name="PME RSJD Ska" userId="5cf91b3ea628cd44" providerId="LiveId" clId="{C11C4C99-48C6-424D-82CA-723E71E929EE}" dt="2021-10-13T07:58:37.599" v="15"/>
        <pc:sldMkLst>
          <pc:docMk/>
          <pc:sldMk cId="2723820550" sldId="413"/>
        </pc:sldMkLst>
      </pc:sldChg>
      <pc:sldChg chg="add">
        <pc:chgData name="PME RSJD Ska" userId="5cf91b3ea628cd44" providerId="LiveId" clId="{C11C4C99-48C6-424D-82CA-723E71E929EE}" dt="2021-10-13T07:58:37.599" v="15"/>
        <pc:sldMkLst>
          <pc:docMk/>
          <pc:sldMk cId="5691578" sldId="414"/>
        </pc:sldMkLst>
      </pc:sldChg>
      <pc:sldChg chg="add">
        <pc:chgData name="PME RSJD Ska" userId="5cf91b3ea628cd44" providerId="LiveId" clId="{C11C4C99-48C6-424D-82CA-723E71E929EE}" dt="2021-10-13T07:58:37.599" v="15"/>
        <pc:sldMkLst>
          <pc:docMk/>
          <pc:sldMk cId="1884399655" sldId="415"/>
        </pc:sldMkLst>
      </pc:sldChg>
      <pc:sldChg chg="add">
        <pc:chgData name="PME RSJD Ska" userId="5cf91b3ea628cd44" providerId="LiveId" clId="{C11C4C99-48C6-424D-82CA-723E71E929EE}" dt="2021-10-13T07:58:37.599" v="15"/>
        <pc:sldMkLst>
          <pc:docMk/>
          <pc:sldMk cId="4045185873" sldId="416"/>
        </pc:sldMkLst>
      </pc:sldChg>
      <pc:sldChg chg="add">
        <pc:chgData name="PME RSJD Ska" userId="5cf91b3ea628cd44" providerId="LiveId" clId="{C11C4C99-48C6-424D-82CA-723E71E929EE}" dt="2021-10-13T07:58:37.599" v="15"/>
        <pc:sldMkLst>
          <pc:docMk/>
          <pc:sldMk cId="621756984" sldId="417"/>
        </pc:sldMkLst>
      </pc:sldChg>
      <pc:sldChg chg="add">
        <pc:chgData name="PME RSJD Ska" userId="5cf91b3ea628cd44" providerId="LiveId" clId="{C11C4C99-48C6-424D-82CA-723E71E929EE}" dt="2021-10-13T07:58:37.599" v="15"/>
        <pc:sldMkLst>
          <pc:docMk/>
          <pc:sldMk cId="3691347180" sldId="418"/>
        </pc:sldMkLst>
      </pc:sldChg>
      <pc:sldChg chg="add">
        <pc:chgData name="PME RSJD Ska" userId="5cf91b3ea628cd44" providerId="LiveId" clId="{C11C4C99-48C6-424D-82CA-723E71E929EE}" dt="2021-10-13T07:58:37.599" v="15"/>
        <pc:sldMkLst>
          <pc:docMk/>
          <pc:sldMk cId="1939743405" sldId="419"/>
        </pc:sldMkLst>
      </pc:sldChg>
      <pc:sldChg chg="add">
        <pc:chgData name="PME RSJD Ska" userId="5cf91b3ea628cd44" providerId="LiveId" clId="{C11C4C99-48C6-424D-82CA-723E71E929EE}" dt="2021-10-13T07:58:37.599" v="15"/>
        <pc:sldMkLst>
          <pc:docMk/>
          <pc:sldMk cId="2251071576" sldId="420"/>
        </pc:sldMkLst>
      </pc:sldChg>
      <pc:sldChg chg="add">
        <pc:chgData name="PME RSJD Ska" userId="5cf91b3ea628cd44" providerId="LiveId" clId="{C11C4C99-48C6-424D-82CA-723E71E929EE}" dt="2021-10-13T07:58:37.599" v="15"/>
        <pc:sldMkLst>
          <pc:docMk/>
          <pc:sldMk cId="1956064531" sldId="421"/>
        </pc:sldMkLst>
      </pc:sldChg>
      <pc:sldChg chg="add">
        <pc:chgData name="PME RSJD Ska" userId="5cf91b3ea628cd44" providerId="LiveId" clId="{C11C4C99-48C6-424D-82CA-723E71E929EE}" dt="2021-10-13T07:58:37.599" v="15"/>
        <pc:sldMkLst>
          <pc:docMk/>
          <pc:sldMk cId="3097875889" sldId="422"/>
        </pc:sldMkLst>
      </pc:sldChg>
      <pc:sldChg chg="add">
        <pc:chgData name="PME RSJD Ska" userId="5cf91b3ea628cd44" providerId="LiveId" clId="{C11C4C99-48C6-424D-82CA-723E71E929EE}" dt="2021-10-13T07:58:37.599" v="15"/>
        <pc:sldMkLst>
          <pc:docMk/>
          <pc:sldMk cId="2007045483" sldId="423"/>
        </pc:sldMkLst>
      </pc:sldChg>
      <pc:sldChg chg="add">
        <pc:chgData name="PME RSJD Ska" userId="5cf91b3ea628cd44" providerId="LiveId" clId="{C11C4C99-48C6-424D-82CA-723E71E929EE}" dt="2021-10-13T07:58:37.599" v="15"/>
        <pc:sldMkLst>
          <pc:docMk/>
          <pc:sldMk cId="4278651240" sldId="424"/>
        </pc:sldMkLst>
      </pc:sldChg>
      <pc:sldChg chg="add">
        <pc:chgData name="PME RSJD Ska" userId="5cf91b3ea628cd44" providerId="LiveId" clId="{C11C4C99-48C6-424D-82CA-723E71E929EE}" dt="2021-10-13T07:58:37.599" v="15"/>
        <pc:sldMkLst>
          <pc:docMk/>
          <pc:sldMk cId="3239925816" sldId="425"/>
        </pc:sldMkLst>
      </pc:sldChg>
      <pc:sldChg chg="add">
        <pc:chgData name="PME RSJD Ska" userId="5cf91b3ea628cd44" providerId="LiveId" clId="{C11C4C99-48C6-424D-82CA-723E71E929EE}" dt="2021-10-13T07:58:37.599" v="15"/>
        <pc:sldMkLst>
          <pc:docMk/>
          <pc:sldMk cId="35737617" sldId="426"/>
        </pc:sldMkLst>
      </pc:sldChg>
      <pc:sldChg chg="add">
        <pc:chgData name="PME RSJD Ska" userId="5cf91b3ea628cd44" providerId="LiveId" clId="{C11C4C99-48C6-424D-82CA-723E71E929EE}" dt="2021-10-13T07:58:37.599" v="15"/>
        <pc:sldMkLst>
          <pc:docMk/>
          <pc:sldMk cId="4119484934" sldId="427"/>
        </pc:sldMkLst>
      </pc:sldChg>
      <pc:sldChg chg="add">
        <pc:chgData name="PME RSJD Ska" userId="5cf91b3ea628cd44" providerId="LiveId" clId="{C11C4C99-48C6-424D-82CA-723E71E929EE}" dt="2021-10-13T07:58:37.599" v="15"/>
        <pc:sldMkLst>
          <pc:docMk/>
          <pc:sldMk cId="3538454002" sldId="428"/>
        </pc:sldMkLst>
      </pc:sldChg>
      <pc:sldChg chg="add">
        <pc:chgData name="PME RSJD Ska" userId="5cf91b3ea628cd44" providerId="LiveId" clId="{C11C4C99-48C6-424D-82CA-723E71E929EE}" dt="2021-10-13T07:58:37.599" v="15"/>
        <pc:sldMkLst>
          <pc:docMk/>
          <pc:sldMk cId="1762999564" sldId="429"/>
        </pc:sldMkLst>
      </pc:sldChg>
      <pc:sldChg chg="add">
        <pc:chgData name="PME RSJD Ska" userId="5cf91b3ea628cd44" providerId="LiveId" clId="{C11C4C99-48C6-424D-82CA-723E71E929EE}" dt="2021-10-13T07:58:37.599" v="15"/>
        <pc:sldMkLst>
          <pc:docMk/>
          <pc:sldMk cId="4080179377" sldId="430"/>
        </pc:sldMkLst>
      </pc:sldChg>
      <pc:sldChg chg="add">
        <pc:chgData name="PME RSJD Ska" userId="5cf91b3ea628cd44" providerId="LiveId" clId="{C11C4C99-48C6-424D-82CA-723E71E929EE}" dt="2021-10-13T07:58:37.599" v="15"/>
        <pc:sldMkLst>
          <pc:docMk/>
          <pc:sldMk cId="1014663908" sldId="431"/>
        </pc:sldMkLst>
      </pc:sldChg>
      <pc:sldChg chg="add">
        <pc:chgData name="PME RSJD Ska" userId="5cf91b3ea628cd44" providerId="LiveId" clId="{C11C4C99-48C6-424D-82CA-723E71E929EE}" dt="2021-10-13T07:58:37.599" v="15"/>
        <pc:sldMkLst>
          <pc:docMk/>
          <pc:sldMk cId="3981229878" sldId="432"/>
        </pc:sldMkLst>
      </pc:sldChg>
      <pc:sldChg chg="add">
        <pc:chgData name="PME RSJD Ska" userId="5cf91b3ea628cd44" providerId="LiveId" clId="{C11C4C99-48C6-424D-82CA-723E71E929EE}" dt="2021-10-13T07:58:37.599" v="15"/>
        <pc:sldMkLst>
          <pc:docMk/>
          <pc:sldMk cId="2506885701" sldId="433"/>
        </pc:sldMkLst>
      </pc:sldChg>
      <pc:sldChg chg="add">
        <pc:chgData name="PME RSJD Ska" userId="5cf91b3ea628cd44" providerId="LiveId" clId="{C11C4C99-48C6-424D-82CA-723E71E929EE}" dt="2021-10-13T07:58:37.599" v="15"/>
        <pc:sldMkLst>
          <pc:docMk/>
          <pc:sldMk cId="819104998" sldId="434"/>
        </pc:sldMkLst>
      </pc:sldChg>
      <pc:sldChg chg="add">
        <pc:chgData name="PME RSJD Ska" userId="5cf91b3ea628cd44" providerId="LiveId" clId="{C11C4C99-48C6-424D-82CA-723E71E929EE}" dt="2021-10-13T07:58:37.599" v="15"/>
        <pc:sldMkLst>
          <pc:docMk/>
          <pc:sldMk cId="2289692187" sldId="435"/>
        </pc:sldMkLst>
      </pc:sldChg>
      <pc:sldMasterChg chg="delSldLayout">
        <pc:chgData name="PME RSJD Ska" userId="5cf91b3ea628cd44" providerId="LiveId" clId="{C11C4C99-48C6-424D-82CA-723E71E929EE}" dt="2021-10-13T07:57:39.917" v="14" actId="47"/>
        <pc:sldMasterMkLst>
          <pc:docMk/>
          <pc:sldMasterMk cId="0" sldId="2147483648"/>
        </pc:sldMasterMkLst>
        <pc:sldLayoutChg chg="del">
          <pc:chgData name="PME RSJD Ska" userId="5cf91b3ea628cd44" providerId="LiveId" clId="{C11C4C99-48C6-424D-82CA-723E71E929EE}" dt="2021-10-13T07:57:39.917" v="14" actId="47"/>
          <pc:sldLayoutMkLst>
            <pc:docMk/>
            <pc:sldMasterMk cId="0" sldId="2147483648"/>
            <pc:sldLayoutMk cId="3702438764" sldId="2147483661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1" i="0" u="none" strike="noStrike" kern="1200" baseline="0">
                <a:solidFill>
                  <a:schemeClr val="tx2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r>
              <a:rPr lang="en-US" sz="3600" dirty="0" err="1">
                <a:latin typeface="Tw Cen MT" panose="020B0602020104020603" pitchFamily="34" charset="0"/>
              </a:rPr>
              <a:t>Capaian</a:t>
            </a:r>
            <a:endParaRPr lang="en-US" sz="3600" dirty="0">
              <a:latin typeface="Tw Cen MT" panose="020B0602020104020603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1" i="0" u="none" strike="noStrike" kern="1200" baseline="0">
              <a:solidFill>
                <a:schemeClr val="tx2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Capaian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57150">
              <a:solidFill>
                <a:srgbClr val="FF8181"/>
              </a:solidFill>
            </a:ln>
            <a:effectLst/>
            <a:scene3d>
              <a:camera prst="orthographicFront"/>
              <a:lightRig rig="threePt" dir="t"/>
            </a:scene3d>
            <a:sp3d contourW="57150" prstMaterial="softEdge">
              <a:bevelT w="0" h="0"/>
              <a:contourClr>
                <a:srgbClr val="FF8181"/>
              </a:contourClr>
            </a:sp3d>
          </c:spPr>
          <c:invertIfNegative val="0"/>
          <c:dLbls>
            <c:dLbl>
              <c:idx val="0"/>
              <c:layout>
                <c:manualLayout>
                  <c:x val="5.1970596660356083E-2"/>
                  <c:y val="-4.96990458112746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2"/>
                      </a:solidFill>
                      <a:latin typeface="Tw Cen MT" panose="020B06020201040206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115768291115748"/>
                      <c:h val="0.1088409103266914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4F55-4190-B671-7A7F663DE75F}"/>
                </c:ext>
              </c:extLst>
            </c:dLbl>
            <c:dLbl>
              <c:idx val="1"/>
              <c:layout>
                <c:manualLayout>
                  <c:x val="2.9176475318094589E-2"/>
                  <c:y val="-4.96990458112746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2"/>
                      </a:solidFill>
                      <a:latin typeface="Tw Cen MT" panose="020B06020201040206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92753264225865"/>
                      <c:h val="0.12453534584604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F55-4190-B671-7A7F663DE75F}"/>
                </c:ext>
              </c:extLst>
            </c:dLbl>
            <c:dLbl>
              <c:idx val="2"/>
              <c:layout>
                <c:manualLayout>
                  <c:x val="3.920603229370602E-2"/>
                  <c:y val="-7.32406990902994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2"/>
                      </a:solidFill>
                      <a:latin typeface="Tw Cen MT" panose="020B06020201040206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015767788568191"/>
                      <c:h val="9.57622140605665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4F55-4190-B671-7A7F663DE7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2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Jul</c:v>
                </c:pt>
                <c:pt idx="1">
                  <c:v>Ags</c:v>
                </c:pt>
                <c:pt idx="2">
                  <c:v>Sep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0.97060000000000002</c:v>
                </c:pt>
                <c:pt idx="1">
                  <c:v>0.97060000000000002</c:v>
                </c:pt>
                <c:pt idx="2">
                  <c:v>0.98529999999999995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F55-4190-B671-7A7F663DE7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4"/>
        <c:gapDepth val="148"/>
        <c:shape val="box"/>
        <c:axId val="380586976"/>
        <c:axId val="380588936"/>
        <c:axId val="0"/>
      </c:bar3DChart>
      <c:catAx>
        <c:axId val="380586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0"/>
          <a:lstStyle/>
          <a:p>
            <a:pPr>
              <a:defRPr sz="2800" b="0" i="0" u="none" strike="noStrike" kern="1200" baseline="0">
                <a:solidFill>
                  <a:schemeClr val="tx2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380588936"/>
        <c:crosses val="autoZero"/>
        <c:auto val="1"/>
        <c:lblAlgn val="ctr"/>
        <c:lblOffset val="100"/>
        <c:noMultiLvlLbl val="0"/>
      </c:catAx>
      <c:valAx>
        <c:axId val="3805889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380586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CC1E70-3B23-4822-8995-0ECB9ADF54F8}" type="doc">
      <dgm:prSet loTypeId="urn:microsoft.com/office/officeart/2005/8/layout/vList2" loCatId="list" qsTypeId="urn:microsoft.com/office/officeart/2005/8/quickstyle/3d5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98705F6-9460-485F-9C2C-0C4AB2E9E72D}">
      <dgm:prSet phldrT="[Text]"/>
      <dgm:spPr/>
      <dgm:t>
        <a:bodyPr/>
        <a:lstStyle/>
        <a:p>
          <a:r>
            <a:rPr lang="en-US" dirty="0">
              <a:latin typeface="Tw Cen MT" panose="020B0602020104020603" pitchFamily="34" charset="0"/>
            </a:rPr>
            <a:t>Target 2021</a:t>
          </a:r>
        </a:p>
      </dgm:t>
    </dgm:pt>
    <dgm:pt modelId="{962D0B96-C8E8-4B26-80BC-C671B8C7D721}" type="parTrans" cxnId="{BFD4C5E1-B81E-4759-99B8-7A87E412A9C6}">
      <dgm:prSet/>
      <dgm:spPr/>
      <dgm:t>
        <a:bodyPr/>
        <a:lstStyle/>
        <a:p>
          <a:endParaRPr lang="en-US"/>
        </a:p>
      </dgm:t>
    </dgm:pt>
    <dgm:pt modelId="{1F05443A-0849-42B2-84FA-04C74ACC4B60}" type="sibTrans" cxnId="{BFD4C5E1-B81E-4759-99B8-7A87E412A9C6}">
      <dgm:prSet/>
      <dgm:spPr/>
      <dgm:t>
        <a:bodyPr/>
        <a:lstStyle/>
        <a:p>
          <a:endParaRPr lang="en-US"/>
        </a:p>
      </dgm:t>
    </dgm:pt>
    <dgm:pt modelId="{76806056-44B7-423D-B56B-476B8E35F755}">
      <dgm:prSet phldrT="[Text]"/>
      <dgm:spPr/>
      <dgm:t>
        <a:bodyPr/>
        <a:lstStyle/>
        <a:p>
          <a:r>
            <a:rPr lang="en-US" dirty="0">
              <a:latin typeface="Tw Cen MT" panose="020B0602020104020603" pitchFamily="34" charset="0"/>
            </a:rPr>
            <a:t>98,10%</a:t>
          </a:r>
        </a:p>
      </dgm:t>
    </dgm:pt>
    <dgm:pt modelId="{EB8EF639-57CC-4A5F-9978-2D370835B4A8}" type="parTrans" cxnId="{F23F24C1-62F6-4253-B701-EE53E03CE5F9}">
      <dgm:prSet/>
      <dgm:spPr/>
      <dgm:t>
        <a:bodyPr/>
        <a:lstStyle/>
        <a:p>
          <a:endParaRPr lang="en-US"/>
        </a:p>
      </dgm:t>
    </dgm:pt>
    <dgm:pt modelId="{5D23D913-11AF-4DBB-81F2-AF957F505326}" type="sibTrans" cxnId="{F23F24C1-62F6-4253-B701-EE53E03CE5F9}">
      <dgm:prSet/>
      <dgm:spPr/>
      <dgm:t>
        <a:bodyPr/>
        <a:lstStyle/>
        <a:p>
          <a:endParaRPr lang="en-US"/>
        </a:p>
      </dgm:t>
    </dgm:pt>
    <dgm:pt modelId="{CDA2EB74-63F5-4A6B-8C67-A50DEFED6C3C}">
      <dgm:prSet phldrT="[Text]"/>
      <dgm:spPr/>
      <dgm:t>
        <a:bodyPr/>
        <a:lstStyle/>
        <a:p>
          <a:r>
            <a:rPr lang="en-US" dirty="0" err="1">
              <a:latin typeface="Tw Cen MT" panose="020B0602020104020603" pitchFamily="34" charset="0"/>
            </a:rPr>
            <a:t>Realisasi</a:t>
          </a:r>
          <a:r>
            <a:rPr lang="en-US" dirty="0">
              <a:latin typeface="Tw Cen MT" panose="020B0602020104020603" pitchFamily="34" charset="0"/>
            </a:rPr>
            <a:t> s/d TW III</a:t>
          </a:r>
        </a:p>
      </dgm:t>
    </dgm:pt>
    <dgm:pt modelId="{3738FF7F-8ACC-4906-8BF9-37B4E5CBE03D}" type="parTrans" cxnId="{E23A6303-3606-4B70-93B1-E12F914500AE}">
      <dgm:prSet/>
      <dgm:spPr/>
      <dgm:t>
        <a:bodyPr/>
        <a:lstStyle/>
        <a:p>
          <a:endParaRPr lang="en-US"/>
        </a:p>
      </dgm:t>
    </dgm:pt>
    <dgm:pt modelId="{7C3A9B93-57F8-402B-A8B1-352DF89253AA}" type="sibTrans" cxnId="{E23A6303-3606-4B70-93B1-E12F914500AE}">
      <dgm:prSet/>
      <dgm:spPr/>
      <dgm:t>
        <a:bodyPr/>
        <a:lstStyle/>
        <a:p>
          <a:endParaRPr lang="en-US"/>
        </a:p>
      </dgm:t>
    </dgm:pt>
    <dgm:pt modelId="{27CB8393-54E9-4962-8BA3-F857DD3491E6}">
      <dgm:prSet phldrT="[Text]"/>
      <dgm:spPr/>
      <dgm:t>
        <a:bodyPr/>
        <a:lstStyle/>
        <a:p>
          <a:r>
            <a:rPr lang="en-US" dirty="0">
              <a:latin typeface="Tw Cen MT" panose="020B0602020104020603" pitchFamily="34" charset="0"/>
            </a:rPr>
            <a:t>97,50%</a:t>
          </a:r>
        </a:p>
      </dgm:t>
    </dgm:pt>
    <dgm:pt modelId="{8519FFE8-57AF-41BD-B07A-C7A0F32BA801}" type="parTrans" cxnId="{BE69FA16-C9F3-4E7E-80FE-01A1D11AFE18}">
      <dgm:prSet/>
      <dgm:spPr/>
      <dgm:t>
        <a:bodyPr/>
        <a:lstStyle/>
        <a:p>
          <a:endParaRPr lang="en-US"/>
        </a:p>
      </dgm:t>
    </dgm:pt>
    <dgm:pt modelId="{7269684A-E7D1-47C4-9A39-3FF130DC7B95}" type="sibTrans" cxnId="{BE69FA16-C9F3-4E7E-80FE-01A1D11AFE18}">
      <dgm:prSet/>
      <dgm:spPr/>
      <dgm:t>
        <a:bodyPr/>
        <a:lstStyle/>
        <a:p>
          <a:endParaRPr lang="en-US"/>
        </a:p>
      </dgm:t>
    </dgm:pt>
    <dgm:pt modelId="{73C13C01-42E8-42A5-B22A-1392F9D2BFF6}" type="pres">
      <dgm:prSet presAssocID="{AFCC1E70-3B23-4822-8995-0ECB9ADF54F8}" presName="linear" presStyleCnt="0">
        <dgm:presLayoutVars>
          <dgm:animLvl val="lvl"/>
          <dgm:resizeHandles val="exact"/>
        </dgm:presLayoutVars>
      </dgm:prSet>
      <dgm:spPr/>
    </dgm:pt>
    <dgm:pt modelId="{DC0D1D1A-FD93-4EDE-8D5D-89F3858903C8}" type="pres">
      <dgm:prSet presAssocID="{A98705F6-9460-485F-9C2C-0C4AB2E9E72D}" presName="parentText" presStyleLbl="node1" presStyleIdx="0" presStyleCnt="2" custLinFactNeighborY="-3905">
        <dgm:presLayoutVars>
          <dgm:chMax val="0"/>
          <dgm:bulletEnabled val="1"/>
        </dgm:presLayoutVars>
      </dgm:prSet>
      <dgm:spPr/>
    </dgm:pt>
    <dgm:pt modelId="{E308891E-ADF2-4A57-ACE4-E153326A9816}" type="pres">
      <dgm:prSet presAssocID="{A98705F6-9460-485F-9C2C-0C4AB2E9E72D}" presName="childText" presStyleLbl="revTx" presStyleIdx="0" presStyleCnt="2">
        <dgm:presLayoutVars>
          <dgm:bulletEnabled val="1"/>
        </dgm:presLayoutVars>
      </dgm:prSet>
      <dgm:spPr/>
    </dgm:pt>
    <dgm:pt modelId="{EC57B1AD-8700-44B3-A127-68D6D4CB30B1}" type="pres">
      <dgm:prSet presAssocID="{CDA2EB74-63F5-4A6B-8C67-A50DEFED6C3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5468BFF-910F-4AC8-BB3C-E578481E3AD6}" type="pres">
      <dgm:prSet presAssocID="{CDA2EB74-63F5-4A6B-8C67-A50DEFED6C3C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E23A6303-3606-4B70-93B1-E12F914500AE}" srcId="{AFCC1E70-3B23-4822-8995-0ECB9ADF54F8}" destId="{CDA2EB74-63F5-4A6B-8C67-A50DEFED6C3C}" srcOrd="1" destOrd="0" parTransId="{3738FF7F-8ACC-4906-8BF9-37B4E5CBE03D}" sibTransId="{7C3A9B93-57F8-402B-A8B1-352DF89253AA}"/>
    <dgm:cxn modelId="{40E50C16-7902-4B7E-A787-E1234C6016F7}" type="presOf" srcId="{27CB8393-54E9-4962-8BA3-F857DD3491E6}" destId="{95468BFF-910F-4AC8-BB3C-E578481E3AD6}" srcOrd="0" destOrd="0" presId="urn:microsoft.com/office/officeart/2005/8/layout/vList2"/>
    <dgm:cxn modelId="{BE69FA16-C9F3-4E7E-80FE-01A1D11AFE18}" srcId="{CDA2EB74-63F5-4A6B-8C67-A50DEFED6C3C}" destId="{27CB8393-54E9-4962-8BA3-F857DD3491E6}" srcOrd="0" destOrd="0" parTransId="{8519FFE8-57AF-41BD-B07A-C7A0F32BA801}" sibTransId="{7269684A-E7D1-47C4-9A39-3FF130DC7B95}"/>
    <dgm:cxn modelId="{1BD73D73-91D7-4B66-A5DB-900503AE81A3}" type="presOf" srcId="{76806056-44B7-423D-B56B-476B8E35F755}" destId="{E308891E-ADF2-4A57-ACE4-E153326A9816}" srcOrd="0" destOrd="0" presId="urn:microsoft.com/office/officeart/2005/8/layout/vList2"/>
    <dgm:cxn modelId="{57A86158-AA8D-4A54-B694-FB899922A8BC}" type="presOf" srcId="{A98705F6-9460-485F-9C2C-0C4AB2E9E72D}" destId="{DC0D1D1A-FD93-4EDE-8D5D-89F3858903C8}" srcOrd="0" destOrd="0" presId="urn:microsoft.com/office/officeart/2005/8/layout/vList2"/>
    <dgm:cxn modelId="{01D392BC-F548-414A-B829-AE5D6D36CBFF}" type="presOf" srcId="{CDA2EB74-63F5-4A6B-8C67-A50DEFED6C3C}" destId="{EC57B1AD-8700-44B3-A127-68D6D4CB30B1}" srcOrd="0" destOrd="0" presId="urn:microsoft.com/office/officeart/2005/8/layout/vList2"/>
    <dgm:cxn modelId="{F23F24C1-62F6-4253-B701-EE53E03CE5F9}" srcId="{A98705F6-9460-485F-9C2C-0C4AB2E9E72D}" destId="{76806056-44B7-423D-B56B-476B8E35F755}" srcOrd="0" destOrd="0" parTransId="{EB8EF639-57CC-4A5F-9978-2D370835B4A8}" sibTransId="{5D23D913-11AF-4DBB-81F2-AF957F505326}"/>
    <dgm:cxn modelId="{BFD4C5E1-B81E-4759-99B8-7A87E412A9C6}" srcId="{AFCC1E70-3B23-4822-8995-0ECB9ADF54F8}" destId="{A98705F6-9460-485F-9C2C-0C4AB2E9E72D}" srcOrd="0" destOrd="0" parTransId="{962D0B96-C8E8-4B26-80BC-C671B8C7D721}" sibTransId="{1F05443A-0849-42B2-84FA-04C74ACC4B60}"/>
    <dgm:cxn modelId="{14AF78FE-815F-46AD-9496-8E405D3B9840}" type="presOf" srcId="{AFCC1E70-3B23-4822-8995-0ECB9ADF54F8}" destId="{73C13C01-42E8-42A5-B22A-1392F9D2BFF6}" srcOrd="0" destOrd="0" presId="urn:microsoft.com/office/officeart/2005/8/layout/vList2"/>
    <dgm:cxn modelId="{DE484E29-222E-4982-8143-09660F3ECD52}" type="presParOf" srcId="{73C13C01-42E8-42A5-B22A-1392F9D2BFF6}" destId="{DC0D1D1A-FD93-4EDE-8D5D-89F3858903C8}" srcOrd="0" destOrd="0" presId="urn:microsoft.com/office/officeart/2005/8/layout/vList2"/>
    <dgm:cxn modelId="{434F07D1-2580-4907-BF48-4B41F29D04F5}" type="presParOf" srcId="{73C13C01-42E8-42A5-B22A-1392F9D2BFF6}" destId="{E308891E-ADF2-4A57-ACE4-E153326A9816}" srcOrd="1" destOrd="0" presId="urn:microsoft.com/office/officeart/2005/8/layout/vList2"/>
    <dgm:cxn modelId="{47971C3B-DB45-4B9C-8B35-8611313493DF}" type="presParOf" srcId="{73C13C01-42E8-42A5-B22A-1392F9D2BFF6}" destId="{EC57B1AD-8700-44B3-A127-68D6D4CB30B1}" srcOrd="2" destOrd="0" presId="urn:microsoft.com/office/officeart/2005/8/layout/vList2"/>
    <dgm:cxn modelId="{80C7CA25-07D3-466D-8338-8B1647158414}" type="presParOf" srcId="{73C13C01-42E8-42A5-B22A-1392F9D2BFF6}" destId="{95468BFF-910F-4AC8-BB3C-E578481E3AD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0D1D1A-FD93-4EDE-8D5D-89F3858903C8}">
      <dsp:nvSpPr>
        <dsp:cNvPr id="0" name=""/>
        <dsp:cNvSpPr/>
      </dsp:nvSpPr>
      <dsp:spPr>
        <a:xfrm>
          <a:off x="0" y="278332"/>
          <a:ext cx="3505719" cy="730079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Tw Cen MT" panose="020B0602020104020603" pitchFamily="34" charset="0"/>
            </a:rPr>
            <a:t>Target 2021</a:t>
          </a:r>
        </a:p>
      </dsp:txBody>
      <dsp:txXfrm>
        <a:off x="35640" y="313972"/>
        <a:ext cx="3434439" cy="658799"/>
      </dsp:txXfrm>
    </dsp:sp>
    <dsp:sp modelId="{E308891E-ADF2-4A57-ACE4-E153326A9816}">
      <dsp:nvSpPr>
        <dsp:cNvPr id="0" name=""/>
        <dsp:cNvSpPr/>
      </dsp:nvSpPr>
      <dsp:spPr>
        <a:xfrm>
          <a:off x="0" y="1029106"/>
          <a:ext cx="3505719" cy="52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307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>
              <a:latin typeface="Tw Cen MT" panose="020B0602020104020603" pitchFamily="34" charset="0"/>
            </a:rPr>
            <a:t>98,10%</a:t>
          </a:r>
        </a:p>
      </dsp:txBody>
      <dsp:txXfrm>
        <a:off x="0" y="1029106"/>
        <a:ext cx="3505719" cy="529920"/>
      </dsp:txXfrm>
    </dsp:sp>
    <dsp:sp modelId="{EC57B1AD-8700-44B3-A127-68D6D4CB30B1}">
      <dsp:nvSpPr>
        <dsp:cNvPr id="0" name=""/>
        <dsp:cNvSpPr/>
      </dsp:nvSpPr>
      <dsp:spPr>
        <a:xfrm>
          <a:off x="0" y="1559026"/>
          <a:ext cx="3505719" cy="730079"/>
        </a:xfrm>
        <a:prstGeom prst="roundRect">
          <a:avLst/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Tw Cen MT" panose="020B0602020104020603" pitchFamily="34" charset="0"/>
            </a:rPr>
            <a:t>Realisasi</a:t>
          </a:r>
          <a:r>
            <a:rPr lang="en-US" sz="3200" kern="1200" dirty="0">
              <a:latin typeface="Tw Cen MT" panose="020B0602020104020603" pitchFamily="34" charset="0"/>
            </a:rPr>
            <a:t> s/d TW III</a:t>
          </a:r>
        </a:p>
      </dsp:txBody>
      <dsp:txXfrm>
        <a:off x="35640" y="1594666"/>
        <a:ext cx="3434439" cy="658799"/>
      </dsp:txXfrm>
    </dsp:sp>
    <dsp:sp modelId="{95468BFF-910F-4AC8-BB3C-E578481E3AD6}">
      <dsp:nvSpPr>
        <dsp:cNvPr id="0" name=""/>
        <dsp:cNvSpPr/>
      </dsp:nvSpPr>
      <dsp:spPr>
        <a:xfrm>
          <a:off x="0" y="2289106"/>
          <a:ext cx="3505719" cy="52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307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>
              <a:latin typeface="Tw Cen MT" panose="020B0602020104020603" pitchFamily="34" charset="0"/>
            </a:rPr>
            <a:t>97,50%</a:t>
          </a:r>
        </a:p>
      </dsp:txBody>
      <dsp:txXfrm>
        <a:off x="0" y="2289106"/>
        <a:ext cx="3505719" cy="529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3293" cy="562414"/>
          </a:xfrm>
          <a:prstGeom prst="rect">
            <a:avLst/>
          </a:prstGeom>
        </p:spPr>
        <p:txBody>
          <a:bodyPr vert="horz" lIns="104443" tIns="52221" rIns="104443" bIns="52221" rtlCol="0"/>
          <a:lstStyle>
            <a:lvl1pPr algn="l">
              <a:defRPr sz="1400"/>
            </a:lvl1pPr>
          </a:lstStyle>
          <a:p>
            <a:r>
              <a:rPr lang="pl-PL" altLang="zh-CN"/>
              <a:t>Laporan IKU TW III 2021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04209" y="0"/>
            <a:ext cx="3063293" cy="562414"/>
          </a:xfrm>
          <a:prstGeom prst="rect">
            <a:avLst/>
          </a:prstGeom>
        </p:spPr>
        <p:txBody>
          <a:bodyPr vert="horz" lIns="104443" tIns="52221" rIns="104443" bIns="52221" rtlCol="0"/>
          <a:lstStyle>
            <a:lvl1pPr algn="r">
              <a:defRPr sz="1400"/>
            </a:lvl1pPr>
          </a:lstStyle>
          <a:p>
            <a:r>
              <a:rPr lang="en-US" altLang="zh-CN"/>
              <a:t>RSJD Surakarta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646926"/>
            <a:ext cx="3063293" cy="562412"/>
          </a:xfrm>
          <a:prstGeom prst="rect">
            <a:avLst/>
          </a:prstGeom>
        </p:spPr>
        <p:txBody>
          <a:bodyPr vert="horz" lIns="104443" tIns="52221" rIns="104443" bIns="52221" rtlCol="0" anchor="b"/>
          <a:lstStyle>
            <a:lvl1pPr algn="l">
              <a:defRPr sz="14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04209" y="10646926"/>
            <a:ext cx="3063293" cy="562412"/>
          </a:xfrm>
          <a:prstGeom prst="rect">
            <a:avLst/>
          </a:prstGeom>
        </p:spPr>
        <p:txBody>
          <a:bodyPr vert="horz" lIns="104443" tIns="52221" rIns="104443" bIns="52221" rtlCol="0" anchor="b"/>
          <a:lstStyle>
            <a:lvl1pPr algn="r">
              <a:defRPr sz="14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3293" cy="562414"/>
          </a:xfrm>
          <a:prstGeom prst="rect">
            <a:avLst/>
          </a:prstGeom>
        </p:spPr>
        <p:txBody>
          <a:bodyPr vert="horz" lIns="104443" tIns="52221" rIns="104443" bIns="52221" rtlCol="0"/>
          <a:lstStyle>
            <a:lvl1pPr algn="l">
              <a:defRPr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l-PL" altLang="zh-CN"/>
              <a:t>Laporan IKU TW III 2021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04209" y="0"/>
            <a:ext cx="3063293" cy="562414"/>
          </a:xfrm>
          <a:prstGeom prst="rect">
            <a:avLst/>
          </a:prstGeom>
        </p:spPr>
        <p:txBody>
          <a:bodyPr vert="horz" lIns="104443" tIns="52221" rIns="104443" bIns="52221" rtlCol="0"/>
          <a:lstStyle>
            <a:lvl1pPr algn="r">
              <a:defRPr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zh-CN"/>
              <a:t>RSJD Surakarta</a:t>
            </a: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73038" y="1401763"/>
            <a:ext cx="6723062" cy="37830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4443" tIns="52221" rIns="104443" bIns="52221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6914" y="5394494"/>
            <a:ext cx="5655310" cy="4413677"/>
          </a:xfrm>
          <a:prstGeom prst="rect">
            <a:avLst/>
          </a:prstGeom>
        </p:spPr>
        <p:txBody>
          <a:bodyPr vert="horz" lIns="104443" tIns="52221" rIns="104443" bIns="52221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646926"/>
            <a:ext cx="3063293" cy="562412"/>
          </a:xfrm>
          <a:prstGeom prst="rect">
            <a:avLst/>
          </a:prstGeom>
        </p:spPr>
        <p:txBody>
          <a:bodyPr vert="horz" lIns="104443" tIns="52221" rIns="104443" bIns="52221" rtlCol="0" anchor="b"/>
          <a:lstStyle>
            <a:lvl1pPr algn="l">
              <a:defRPr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04209" y="10646926"/>
            <a:ext cx="3063293" cy="562412"/>
          </a:xfrm>
          <a:prstGeom prst="rect">
            <a:avLst/>
          </a:prstGeom>
        </p:spPr>
        <p:txBody>
          <a:bodyPr vert="horz" lIns="104443" tIns="52221" rIns="104443" bIns="52221" rtlCol="0" anchor="b"/>
          <a:lstStyle>
            <a:lvl1pPr algn="r">
              <a:defRPr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2170F0B-F189-400C-8C1C-42D45EE4609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1393B1-38A8-4F1B-A830-F19F59570291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D2242672-0480-4148-BB57-4502D0A9590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pl-PL" altLang="zh-CN"/>
              <a:t>Laporan IKU TW III 2021</a:t>
            </a:r>
            <a:endParaRPr lang="zh-CN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23F0EEA-8A52-4DC0-9372-D752F54638C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altLang="zh-CN"/>
              <a:t>RSJD Surakarta</a:t>
            </a: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pl-PL"/>
              <a:t>Laporan IKU TW III 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574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pl-PL"/>
              <a:t>Laporan IKU TW III 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041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1393B1-38A8-4F1B-A830-F19F59570291}" type="slidenum">
              <a:rPr lang="zh-CN" altLang="en-US" smtClean="0"/>
              <a:t>32</a:t>
            </a:fld>
            <a:endParaRPr lang="zh-CN" alt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60FE6D7D-838D-45F9-9F98-80EF7A74361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pl-PL" altLang="zh-CN"/>
              <a:t>Laporan IKU TW III 2021</a:t>
            </a:r>
            <a:endParaRPr lang="zh-CN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9DE1C05-0515-4675-AED7-582C6063F14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altLang="zh-CN"/>
              <a:t>RSJD Surakarta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70F0B-F189-400C-8C1C-42D45EE46093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683DA2AA-8626-4737-AD5E-E73D1C1CBBD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pl-PL" altLang="zh-CN"/>
              <a:t>Laporan IKU TW III 2021</a:t>
            </a:r>
            <a:endParaRPr lang="zh-CN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811E43F-A286-4265-8618-4F2F0A3F0C8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altLang="zh-CN"/>
              <a:t>RSJD Surakarta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Header Placeholder 9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l-PL"/>
              <a:t>Laporan IKU TW III 2021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73FB1-84F6-4EF0-B1B9-D0987CE898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6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6D9DC-B05E-46D0-AA66-A577088BD1D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altLang="zh-CN"/>
              <a:t>RSJD Surakarta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5490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Header Placeholder 9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l-PL"/>
              <a:t>Laporan IKU TW III 2021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E0F77-C7EC-4A4F-8A86-0118B1D200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86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Header Placeholder 9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l-PL"/>
              <a:t>Laporan IKU TW III 2021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E0F77-C7EC-4A4F-8A86-0118B1D200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0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Header Placeholder 9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l-PL"/>
              <a:t>Laporan IKU TW III 2021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C1473-7C69-4127-9FFA-74493E3310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485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Header Placeholder 9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l-PL"/>
              <a:t>Laporan IKU TW III 2021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4B6CA0-162A-455C-83B8-88319E4BB5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21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pl-PL"/>
              <a:t>Laporan IKU TW III 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985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pl-PL"/>
              <a:t>Laporan IKU TW III 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60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A368F-8F01-4C50-BA2C-1B278AB44B46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86EB5-B3BC-4854-81D1-48E5C2D03F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A368F-8F01-4C50-BA2C-1B278AB44B46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86EB5-B3BC-4854-81D1-48E5C2D03F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A368F-8F01-4C50-BA2C-1B278AB44B46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86EB5-B3BC-4854-81D1-48E5C2D03F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37"/>
          <p:cNvSpPr/>
          <p:nvPr userDrawn="1"/>
        </p:nvSpPr>
        <p:spPr>
          <a:xfrm rot="20083528">
            <a:off x="5598599" y="3255638"/>
            <a:ext cx="7831706" cy="4622435"/>
          </a:xfrm>
          <a:custGeom>
            <a:avLst/>
            <a:gdLst>
              <a:gd name="connsiteX0" fmla="*/ 3298724 w 3440215"/>
              <a:gd name="connsiteY0" fmla="*/ 44260 h 2030486"/>
              <a:gd name="connsiteX1" fmla="*/ 3437751 w 3440215"/>
              <a:gd name="connsiteY1" fmla="*/ 128610 h 2030486"/>
              <a:gd name="connsiteX2" fmla="*/ 3440215 w 3440215"/>
              <a:gd name="connsiteY2" fmla="*/ 130959 h 2030486"/>
              <a:gd name="connsiteX3" fmla="*/ 2543345 w 3440215"/>
              <a:gd name="connsiteY3" fmla="*/ 2030486 h 2030486"/>
              <a:gd name="connsiteX4" fmla="*/ 1 w 3440215"/>
              <a:gd name="connsiteY4" fmla="*/ 829635 h 2030486"/>
              <a:gd name="connsiteX5" fmla="*/ 0 w 3440215"/>
              <a:gd name="connsiteY5" fmla="*/ 563210 h 2030486"/>
              <a:gd name="connsiteX6" fmla="*/ 563210 w 3440215"/>
              <a:gd name="connsiteY6" fmla="*/ 0 h 2030486"/>
              <a:gd name="connsiteX7" fmla="*/ 3079497 w 3440215"/>
              <a:gd name="connsiteY7" fmla="*/ 0 h 2030486"/>
              <a:gd name="connsiteX8" fmla="*/ 3298724 w 3440215"/>
              <a:gd name="connsiteY8" fmla="*/ 44260 h 203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0215" h="2030486">
                <a:moveTo>
                  <a:pt x="3298724" y="44260"/>
                </a:moveTo>
                <a:cubicBezTo>
                  <a:pt x="3349260" y="65635"/>
                  <a:pt x="3396026" y="94176"/>
                  <a:pt x="3437751" y="128610"/>
                </a:cubicBezTo>
                <a:lnTo>
                  <a:pt x="3440215" y="130959"/>
                </a:lnTo>
                <a:lnTo>
                  <a:pt x="2543345" y="2030486"/>
                </a:lnTo>
                <a:lnTo>
                  <a:pt x="1" y="829635"/>
                </a:lnTo>
                <a:lnTo>
                  <a:pt x="0" y="563210"/>
                </a:lnTo>
                <a:cubicBezTo>
                  <a:pt x="0" y="252158"/>
                  <a:pt x="252158" y="1"/>
                  <a:pt x="563210" y="0"/>
                </a:cubicBezTo>
                <a:lnTo>
                  <a:pt x="3079497" y="0"/>
                </a:lnTo>
                <a:cubicBezTo>
                  <a:pt x="3157260" y="0"/>
                  <a:pt x="3231342" y="15760"/>
                  <a:pt x="3298724" y="4426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任意多边形: 形状 12"/>
          <p:cNvSpPr/>
          <p:nvPr userDrawn="1"/>
        </p:nvSpPr>
        <p:spPr>
          <a:xfrm rot="20083528">
            <a:off x="7365523" y="4241488"/>
            <a:ext cx="5718404" cy="3364014"/>
          </a:xfrm>
          <a:custGeom>
            <a:avLst/>
            <a:gdLst>
              <a:gd name="connsiteX0" fmla="*/ 5483214 w 5718404"/>
              <a:gd name="connsiteY0" fmla="*/ 73570 h 3364014"/>
              <a:gd name="connsiteX1" fmla="*/ 5714308 w 5718404"/>
              <a:gd name="connsiteY1" fmla="*/ 213778 h 3364014"/>
              <a:gd name="connsiteX2" fmla="*/ 5718404 w 5718404"/>
              <a:gd name="connsiteY2" fmla="*/ 217683 h 3364014"/>
              <a:gd name="connsiteX3" fmla="*/ 4232850 w 5718404"/>
              <a:gd name="connsiteY3" fmla="*/ 3364014 h 3364014"/>
              <a:gd name="connsiteX4" fmla="*/ 2 w 5718404"/>
              <a:gd name="connsiteY4" fmla="*/ 1365457 h 3364014"/>
              <a:gd name="connsiteX5" fmla="*/ 0 w 5718404"/>
              <a:gd name="connsiteY5" fmla="*/ 936180 h 3364014"/>
              <a:gd name="connsiteX6" fmla="*/ 936181 w 5718404"/>
              <a:gd name="connsiteY6" fmla="*/ 0 h 3364014"/>
              <a:gd name="connsiteX7" fmla="*/ 5118811 w 5718404"/>
              <a:gd name="connsiteY7" fmla="*/ 0 h 3364014"/>
              <a:gd name="connsiteX8" fmla="*/ 5483214 w 5718404"/>
              <a:gd name="connsiteY8" fmla="*/ 73570 h 3364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18404" h="3364014">
                <a:moveTo>
                  <a:pt x="5483214" y="73570"/>
                </a:moveTo>
                <a:cubicBezTo>
                  <a:pt x="5567216" y="109100"/>
                  <a:pt x="5644952" y="156541"/>
                  <a:pt x="5714308" y="213778"/>
                </a:cubicBezTo>
                <a:lnTo>
                  <a:pt x="5718404" y="217683"/>
                </a:lnTo>
                <a:lnTo>
                  <a:pt x="4232850" y="3364014"/>
                </a:lnTo>
                <a:lnTo>
                  <a:pt x="2" y="1365457"/>
                </a:lnTo>
                <a:lnTo>
                  <a:pt x="0" y="936180"/>
                </a:lnTo>
                <a:cubicBezTo>
                  <a:pt x="0" y="419143"/>
                  <a:pt x="419143" y="2"/>
                  <a:pt x="936181" y="0"/>
                </a:cubicBezTo>
                <a:lnTo>
                  <a:pt x="5118811" y="0"/>
                </a:lnTo>
                <a:cubicBezTo>
                  <a:pt x="5248069" y="0"/>
                  <a:pt x="5371210" y="26197"/>
                  <a:pt x="5483214" y="73570"/>
                </a:cubicBez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任意多边形 43"/>
          <p:cNvSpPr/>
          <p:nvPr userDrawn="1"/>
        </p:nvSpPr>
        <p:spPr>
          <a:xfrm rot="20130343">
            <a:off x="-240452" y="-118847"/>
            <a:ext cx="1158586" cy="877457"/>
          </a:xfrm>
          <a:custGeom>
            <a:avLst/>
            <a:gdLst>
              <a:gd name="connsiteX0" fmla="*/ 536533 w 1554927"/>
              <a:gd name="connsiteY0" fmla="*/ 0 h 1177626"/>
              <a:gd name="connsiteX1" fmla="*/ 1554927 w 1554927"/>
              <a:gd name="connsiteY1" fmla="*/ 463986 h 1177626"/>
              <a:gd name="connsiteX2" fmla="*/ 1554927 w 1554927"/>
              <a:gd name="connsiteY2" fmla="*/ 614415 h 1177626"/>
              <a:gd name="connsiteX3" fmla="*/ 991717 w 1554927"/>
              <a:gd name="connsiteY3" fmla="*/ 1177626 h 1177626"/>
              <a:gd name="connsiteX4" fmla="*/ 0 w 1554927"/>
              <a:gd name="connsiteY4" fmla="*/ 1177625 h 1177626"/>
              <a:gd name="connsiteX5" fmla="*/ 536533 w 1554927"/>
              <a:gd name="connsiteY5" fmla="*/ 0 h 117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4927" h="1177626">
                <a:moveTo>
                  <a:pt x="536533" y="0"/>
                </a:moveTo>
                <a:lnTo>
                  <a:pt x="1554927" y="463986"/>
                </a:lnTo>
                <a:lnTo>
                  <a:pt x="1554927" y="614415"/>
                </a:lnTo>
                <a:cubicBezTo>
                  <a:pt x="1554925" y="925467"/>
                  <a:pt x="1302768" y="1177625"/>
                  <a:pt x="991717" y="1177626"/>
                </a:cubicBezTo>
                <a:lnTo>
                  <a:pt x="0" y="1177625"/>
                </a:lnTo>
                <a:lnTo>
                  <a:pt x="536533" y="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: 形状 16"/>
          <p:cNvSpPr/>
          <p:nvPr userDrawn="1"/>
        </p:nvSpPr>
        <p:spPr>
          <a:xfrm rot="19492083">
            <a:off x="7072658" y="4413201"/>
            <a:ext cx="6554635" cy="3366038"/>
          </a:xfrm>
          <a:custGeom>
            <a:avLst/>
            <a:gdLst>
              <a:gd name="connsiteX0" fmla="*/ 6468760 w 6554635"/>
              <a:gd name="connsiteY0" fmla="*/ 165290 h 3366038"/>
              <a:gd name="connsiteX1" fmla="*/ 6554635 w 6554635"/>
              <a:gd name="connsiteY1" fmla="*/ 226344 h 3366038"/>
              <a:gd name="connsiteX2" fmla="*/ 4345404 w 6554635"/>
              <a:gd name="connsiteY2" fmla="*/ 3366038 h 3366038"/>
              <a:gd name="connsiteX3" fmla="*/ 0 w 6554635"/>
              <a:gd name="connsiteY3" fmla="*/ 308415 h 3366038"/>
              <a:gd name="connsiteX4" fmla="*/ 137474 w 6554635"/>
              <a:gd name="connsiteY4" fmla="*/ 194988 h 3366038"/>
              <a:gd name="connsiteX5" fmla="*/ 775819 w 6554635"/>
              <a:gd name="connsiteY5" fmla="*/ 0 h 3366038"/>
              <a:gd name="connsiteX6" fmla="*/ 5876738 w 6554635"/>
              <a:gd name="connsiteY6" fmla="*/ 0 h 3366038"/>
              <a:gd name="connsiteX7" fmla="*/ 6321147 w 6554635"/>
              <a:gd name="connsiteY7" fmla="*/ 89722 h 3366038"/>
              <a:gd name="connsiteX8" fmla="*/ 6468760 w 6554635"/>
              <a:gd name="connsiteY8" fmla="*/ 165290 h 336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54635" h="3366038">
                <a:moveTo>
                  <a:pt x="6468760" y="165290"/>
                </a:moveTo>
                <a:lnTo>
                  <a:pt x="6554635" y="226344"/>
                </a:lnTo>
                <a:lnTo>
                  <a:pt x="4345404" y="3366038"/>
                </a:lnTo>
                <a:lnTo>
                  <a:pt x="0" y="308415"/>
                </a:lnTo>
                <a:lnTo>
                  <a:pt x="137474" y="194988"/>
                </a:lnTo>
                <a:cubicBezTo>
                  <a:pt x="319693" y="71884"/>
                  <a:pt x="539361" y="1"/>
                  <a:pt x="775819" y="0"/>
                </a:cubicBezTo>
                <a:lnTo>
                  <a:pt x="5876738" y="0"/>
                </a:lnTo>
                <a:cubicBezTo>
                  <a:pt x="6034376" y="0"/>
                  <a:pt x="6184553" y="31948"/>
                  <a:pt x="6321147" y="89722"/>
                </a:cubicBezTo>
                <a:cubicBezTo>
                  <a:pt x="6372369" y="111388"/>
                  <a:pt x="6421681" y="136685"/>
                  <a:pt x="6468760" y="165290"/>
                </a:cubicBezTo>
                <a:close/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077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任意多边形 15"/>
          <p:cNvSpPr/>
          <p:nvPr userDrawn="1"/>
        </p:nvSpPr>
        <p:spPr>
          <a:xfrm rot="9302750">
            <a:off x="10948188" y="5839500"/>
            <a:ext cx="1554927" cy="1177626"/>
          </a:xfrm>
          <a:custGeom>
            <a:avLst/>
            <a:gdLst>
              <a:gd name="connsiteX0" fmla="*/ 536533 w 1554927"/>
              <a:gd name="connsiteY0" fmla="*/ 0 h 1177626"/>
              <a:gd name="connsiteX1" fmla="*/ 1554927 w 1554927"/>
              <a:gd name="connsiteY1" fmla="*/ 463986 h 1177626"/>
              <a:gd name="connsiteX2" fmla="*/ 1554927 w 1554927"/>
              <a:gd name="connsiteY2" fmla="*/ 614415 h 1177626"/>
              <a:gd name="connsiteX3" fmla="*/ 991717 w 1554927"/>
              <a:gd name="connsiteY3" fmla="*/ 1177626 h 1177626"/>
              <a:gd name="connsiteX4" fmla="*/ 0 w 1554927"/>
              <a:gd name="connsiteY4" fmla="*/ 1177625 h 1177626"/>
              <a:gd name="connsiteX5" fmla="*/ 536533 w 1554927"/>
              <a:gd name="connsiteY5" fmla="*/ 0 h 117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4927" h="1177626">
                <a:moveTo>
                  <a:pt x="536533" y="0"/>
                </a:moveTo>
                <a:lnTo>
                  <a:pt x="1554927" y="463986"/>
                </a:lnTo>
                <a:lnTo>
                  <a:pt x="1554927" y="614415"/>
                </a:lnTo>
                <a:cubicBezTo>
                  <a:pt x="1554925" y="925467"/>
                  <a:pt x="1302768" y="1177625"/>
                  <a:pt x="991717" y="1177626"/>
                </a:cubicBezTo>
                <a:lnTo>
                  <a:pt x="0" y="1177625"/>
                </a:lnTo>
                <a:lnTo>
                  <a:pt x="536533" y="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23"/>
          <p:cNvSpPr/>
          <p:nvPr userDrawn="1"/>
        </p:nvSpPr>
        <p:spPr>
          <a:xfrm rot="20130343">
            <a:off x="-315558" y="-149978"/>
            <a:ext cx="1554927" cy="1177626"/>
          </a:xfrm>
          <a:custGeom>
            <a:avLst/>
            <a:gdLst>
              <a:gd name="connsiteX0" fmla="*/ 536533 w 1554927"/>
              <a:gd name="connsiteY0" fmla="*/ 0 h 1177626"/>
              <a:gd name="connsiteX1" fmla="*/ 1554927 w 1554927"/>
              <a:gd name="connsiteY1" fmla="*/ 463986 h 1177626"/>
              <a:gd name="connsiteX2" fmla="*/ 1554927 w 1554927"/>
              <a:gd name="connsiteY2" fmla="*/ 614415 h 1177626"/>
              <a:gd name="connsiteX3" fmla="*/ 991717 w 1554927"/>
              <a:gd name="connsiteY3" fmla="*/ 1177626 h 1177626"/>
              <a:gd name="connsiteX4" fmla="*/ 0 w 1554927"/>
              <a:gd name="connsiteY4" fmla="*/ 1177625 h 1177626"/>
              <a:gd name="connsiteX5" fmla="*/ 536533 w 1554927"/>
              <a:gd name="connsiteY5" fmla="*/ 0 h 117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4927" h="1177626">
                <a:moveTo>
                  <a:pt x="536533" y="0"/>
                </a:moveTo>
                <a:lnTo>
                  <a:pt x="1554927" y="463986"/>
                </a:lnTo>
                <a:lnTo>
                  <a:pt x="1554927" y="614415"/>
                </a:lnTo>
                <a:cubicBezTo>
                  <a:pt x="1554925" y="925467"/>
                  <a:pt x="1302768" y="1177625"/>
                  <a:pt x="991717" y="1177626"/>
                </a:cubicBezTo>
                <a:lnTo>
                  <a:pt x="0" y="1177625"/>
                </a:lnTo>
                <a:lnTo>
                  <a:pt x="536533" y="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2848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A368F-8F01-4C50-BA2C-1B278AB44B46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86EB5-B3BC-4854-81D1-48E5C2D03F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A368F-8F01-4C50-BA2C-1B278AB44B46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86EB5-B3BC-4854-81D1-48E5C2D03F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A368F-8F01-4C50-BA2C-1B278AB44B46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86EB5-B3BC-4854-81D1-48E5C2D03F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A368F-8F01-4C50-BA2C-1B278AB44B46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86EB5-B3BC-4854-81D1-48E5C2D03F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A368F-8F01-4C50-BA2C-1B278AB44B46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86EB5-B3BC-4854-81D1-48E5C2D03F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A368F-8F01-4C50-BA2C-1B278AB44B46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86EB5-B3BC-4854-81D1-48E5C2D03F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A368F-8F01-4C50-BA2C-1B278AB44B46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86EB5-B3BC-4854-81D1-48E5C2D03F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A368F-8F01-4C50-BA2C-1B278AB44B46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86EB5-B3BC-4854-81D1-48E5C2D03F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77A368F-8F01-4C50-BA2C-1B278AB44B46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7486EB5-B3BC-4854-81D1-48E5C2D03F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梯形 6"/>
          <p:cNvSpPr/>
          <p:nvPr/>
        </p:nvSpPr>
        <p:spPr>
          <a:xfrm>
            <a:off x="4405344" y="0"/>
            <a:ext cx="9877646" cy="6858000"/>
          </a:xfrm>
          <a:prstGeom prst="trapezoid">
            <a:avLst/>
          </a:prstGeom>
          <a:solidFill>
            <a:srgbClr val="FF81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7" b="2627"/>
          <a:stretch>
            <a:fillRect/>
          </a:stretch>
        </p:blipFill>
        <p:spPr>
          <a:xfrm>
            <a:off x="-2613569" y="845175"/>
            <a:ext cx="9525001" cy="5357813"/>
          </a:xfrm>
          <a:prstGeom prst="parallelogram">
            <a:avLst/>
          </a:prstGeom>
        </p:spPr>
      </p:pic>
      <p:sp>
        <p:nvSpPr>
          <p:cNvPr id="8" name="平行四边形 7"/>
          <p:cNvSpPr/>
          <p:nvPr/>
        </p:nvSpPr>
        <p:spPr>
          <a:xfrm>
            <a:off x="5023045" y="1637414"/>
            <a:ext cx="1371601" cy="2868117"/>
          </a:xfrm>
          <a:prstGeom prst="parallelogram">
            <a:avLst>
              <a:gd name="adj" fmla="val 60124"/>
            </a:avLst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平行四边形 8"/>
          <p:cNvSpPr/>
          <p:nvPr/>
        </p:nvSpPr>
        <p:spPr>
          <a:xfrm>
            <a:off x="5556444" y="4034433"/>
            <a:ext cx="304801" cy="988828"/>
          </a:xfrm>
          <a:prstGeom prst="parallelogram">
            <a:avLst>
              <a:gd name="adj" fmla="val 95007"/>
            </a:avLst>
          </a:prstGeom>
          <a:solidFill>
            <a:schemeClr val="bg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平行四边形 9"/>
          <p:cNvSpPr/>
          <p:nvPr/>
        </p:nvSpPr>
        <p:spPr>
          <a:xfrm>
            <a:off x="6308700" y="313365"/>
            <a:ext cx="304801" cy="988828"/>
          </a:xfrm>
          <a:prstGeom prst="parallelogram">
            <a:avLst>
              <a:gd name="adj" fmla="val 95007"/>
            </a:avLst>
          </a:prstGeom>
          <a:solidFill>
            <a:schemeClr val="bg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平行四边形 10"/>
          <p:cNvSpPr/>
          <p:nvPr/>
        </p:nvSpPr>
        <p:spPr>
          <a:xfrm>
            <a:off x="5717704" y="121978"/>
            <a:ext cx="199365" cy="723015"/>
          </a:xfrm>
          <a:prstGeom prst="parallelogram">
            <a:avLst>
              <a:gd name="adj" fmla="val 95007"/>
            </a:avLst>
          </a:prstGeom>
          <a:solidFill>
            <a:schemeClr val="bg1">
              <a:alpha val="50196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平行四边形 12"/>
          <p:cNvSpPr/>
          <p:nvPr/>
        </p:nvSpPr>
        <p:spPr>
          <a:xfrm>
            <a:off x="5037219" y="5805377"/>
            <a:ext cx="379231" cy="869802"/>
          </a:xfrm>
          <a:prstGeom prst="parallelogram">
            <a:avLst>
              <a:gd name="adj" fmla="val 60124"/>
            </a:avLst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平行四边形 13"/>
          <p:cNvSpPr/>
          <p:nvPr/>
        </p:nvSpPr>
        <p:spPr>
          <a:xfrm>
            <a:off x="11307777" y="293134"/>
            <a:ext cx="520995" cy="1009059"/>
          </a:xfrm>
          <a:prstGeom prst="parallelogram">
            <a:avLst>
              <a:gd name="adj" fmla="val 60124"/>
            </a:avLst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平行四边形 14"/>
          <p:cNvSpPr/>
          <p:nvPr/>
        </p:nvSpPr>
        <p:spPr>
          <a:xfrm>
            <a:off x="11588655" y="844993"/>
            <a:ext cx="304802" cy="628356"/>
          </a:xfrm>
          <a:prstGeom prst="parallelogram">
            <a:avLst>
              <a:gd name="adj" fmla="val 60124"/>
            </a:avLst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786277" y="1085357"/>
            <a:ext cx="541591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latin typeface="Tw Cen MT Condensed Extra Bold" panose="020B08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INDIKATOR KINERJA UTAMA</a:t>
            </a:r>
          </a:p>
        </p:txBody>
      </p:sp>
      <p:sp>
        <p:nvSpPr>
          <p:cNvPr id="18" name="矩形 17"/>
          <p:cNvSpPr/>
          <p:nvPr/>
        </p:nvSpPr>
        <p:spPr>
          <a:xfrm>
            <a:off x="7291278" y="5392158"/>
            <a:ext cx="4656221" cy="4210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RSJD DR. ARIF ZAINUDIN SURAKARTA</a:t>
            </a:r>
            <a:endParaRPr lang="zh-CN" altLang="en-US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文本框 16">
            <a:extLst>
              <a:ext uri="{FF2B5EF4-FFF2-40B4-BE49-F238E27FC236}">
                <a16:creationId xmlns:a16="http://schemas.microsoft.com/office/drawing/2014/main" id="{3B65F365-3D2A-45A2-9B55-8FEBC60574A0}"/>
              </a:ext>
            </a:extLst>
          </p:cNvPr>
          <p:cNvSpPr txBox="1"/>
          <p:nvPr/>
        </p:nvSpPr>
        <p:spPr>
          <a:xfrm>
            <a:off x="6911429" y="3012678"/>
            <a:ext cx="54159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bg1">
                    <a:lumMod val="95000"/>
                  </a:schemeClr>
                </a:solidFill>
                <a:latin typeface="Tw Cen MT Condensed Extra Bold" panose="020B08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(IKU)</a:t>
            </a:r>
          </a:p>
        </p:txBody>
      </p:sp>
      <p:sp>
        <p:nvSpPr>
          <p:cNvPr id="25" name="文本框 16">
            <a:extLst>
              <a:ext uri="{FF2B5EF4-FFF2-40B4-BE49-F238E27FC236}">
                <a16:creationId xmlns:a16="http://schemas.microsoft.com/office/drawing/2014/main" id="{74CE7DAB-A289-4EC7-AA1E-F3D0738CFE98}"/>
              </a:ext>
            </a:extLst>
          </p:cNvPr>
          <p:cNvSpPr txBox="1"/>
          <p:nvPr/>
        </p:nvSpPr>
        <p:spPr>
          <a:xfrm>
            <a:off x="6911430" y="3997699"/>
            <a:ext cx="54159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err="1">
                <a:solidFill>
                  <a:schemeClr val="bg1">
                    <a:lumMod val="95000"/>
                  </a:schemeClr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Triwulan</a:t>
            </a:r>
            <a:r>
              <a:rPr lang="en-US" altLang="zh-CN" sz="6000" b="1" dirty="0">
                <a:solidFill>
                  <a:schemeClr val="bg1">
                    <a:lumMod val="95000"/>
                  </a:schemeClr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III 2021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0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7" grpId="0"/>
      <p:bldP spid="18" grpId="0" animBg="1"/>
      <p:bldP spid="24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2251D3-A507-47E8-8053-51FF85963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10</a:t>
            </a:fld>
            <a:endParaRPr lang="zh-CN" alt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7E110C1-9BA2-4877-9D76-4845011B7CD3}"/>
              </a:ext>
            </a:extLst>
          </p:cNvPr>
          <p:cNvGraphicFramePr>
            <a:graphicFrameLocks noGrp="1"/>
          </p:cNvGraphicFramePr>
          <p:nvPr/>
        </p:nvGraphicFramePr>
        <p:xfrm>
          <a:off x="174523" y="783805"/>
          <a:ext cx="7295660" cy="5130165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3923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8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1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28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5396">
                  <a:extLst>
                    <a:ext uri="{9D8B030D-6E8A-4147-A177-3AD203B41FA5}">
                      <a16:colId xmlns:a16="http://schemas.microsoft.com/office/drawing/2014/main" val="1558186979"/>
                    </a:ext>
                  </a:extLst>
                </a:gridCol>
                <a:gridCol w="1069383">
                  <a:extLst>
                    <a:ext uri="{9D8B030D-6E8A-4147-A177-3AD203B41FA5}">
                      <a16:colId xmlns:a16="http://schemas.microsoft.com/office/drawing/2014/main" val="2613981985"/>
                    </a:ext>
                  </a:extLst>
                </a:gridCol>
                <a:gridCol w="759417">
                  <a:extLst>
                    <a:ext uri="{9D8B030D-6E8A-4147-A177-3AD203B41FA5}">
                      <a16:colId xmlns:a16="http://schemas.microsoft.com/office/drawing/2014/main" val="1551910753"/>
                    </a:ext>
                  </a:extLst>
                </a:gridCol>
                <a:gridCol w="712922">
                  <a:extLst>
                    <a:ext uri="{9D8B030D-6E8A-4147-A177-3AD203B41FA5}">
                      <a16:colId xmlns:a16="http://schemas.microsoft.com/office/drawing/2014/main" val="1374630324"/>
                    </a:ext>
                  </a:extLst>
                </a:gridCol>
                <a:gridCol w="697424">
                  <a:extLst>
                    <a:ext uri="{9D8B030D-6E8A-4147-A177-3AD203B41FA5}">
                      <a16:colId xmlns:a16="http://schemas.microsoft.com/office/drawing/2014/main" val="198586325"/>
                    </a:ext>
                  </a:extLst>
                </a:gridCol>
              </a:tblGrid>
              <a:tr h="184874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3F3A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3F3A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CAPAIAN</a:t>
                      </a: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874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JUL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AGS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SEP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JUL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AGS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SEP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75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1.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nn-NO" sz="1400" u="none" strike="noStrike" dirty="0">
                          <a:effectLst/>
                          <a:latin typeface="Tw Cen MT" panose="020B0602020104020603" pitchFamily="34" charset="0"/>
                        </a:rPr>
                        <a:t>Dokter pemberi pelayanan di Poliklinik Spesialis </a:t>
                      </a:r>
                      <a:endParaRPr lang="nn-NO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100%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Dokter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Spesialis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33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2.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 dirty="0">
                          <a:effectLst/>
                          <a:latin typeface="Tw Cen MT" panose="020B0602020104020603" pitchFamily="34" charset="0"/>
                        </a:rPr>
                        <a:t>Ketersediaan Pelayanan di Rawat Jalan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a.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Anak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Remaja</a:t>
                      </a:r>
                    </a:p>
                    <a:p>
                      <a:pPr marL="117475" indent="0" algn="l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b. NAPZA</a:t>
                      </a:r>
                    </a:p>
                    <a:p>
                      <a:pPr marL="117475" indent="0" algn="l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c.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Gangguan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Psikotik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</a:p>
                    <a:p>
                      <a:pPr marL="117475" indent="0" algn="l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d.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Gangguan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Neurotik</a:t>
                      </a:r>
                    </a:p>
                    <a:p>
                      <a:pPr marL="117475" indent="0" algn="l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e. Mental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Retardasi</a:t>
                      </a:r>
                    </a:p>
                    <a:p>
                      <a:pPr marL="117475" indent="0" algn="l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f.  Mental Organik</a:t>
                      </a:r>
                    </a:p>
                    <a:p>
                      <a:pPr marL="117475" indent="0" algn="l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g.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Psikogeriatri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747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Anak 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Remaja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  <a:p>
                      <a:pPr marL="11747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b. NAPZA</a:t>
                      </a:r>
                    </a:p>
                    <a:p>
                      <a:pPr marL="11747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c. 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Gangguan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Psikotik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1747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d. 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Gangguan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Neurotik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  <a:p>
                      <a:pPr marL="11747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e. Mental 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Retardasi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  <a:p>
                      <a:pPr marL="11747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f.  Mental 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Organik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  <a:p>
                      <a:pPr marL="11747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g. 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Psikogeriatri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546A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Verdana" pitchFamily="34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1747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Anak 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Remaja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  <a:p>
                      <a:pPr marL="11747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b. NAPZA</a:t>
                      </a:r>
                    </a:p>
                    <a:p>
                      <a:pPr marL="11747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c. 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Gangguan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Psikotik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1747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d. 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Gangguan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Neurotik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  <a:p>
                      <a:pPr marL="11747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e. Mental 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Retardasi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  <a:p>
                      <a:pPr marL="11747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f.  Mental 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Organik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  <a:p>
                      <a:pPr marL="11747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g. 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Psikogeriatri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546A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Verdana" pitchFamily="34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1747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Anak 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Remaja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  <a:p>
                      <a:pPr marL="11747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b. NAPZA</a:t>
                      </a:r>
                    </a:p>
                    <a:p>
                      <a:pPr marL="11747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c. 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Gangguan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Psikotik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1747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d. 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Gangguan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Neurotik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  <a:p>
                      <a:pPr marL="11747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e. Mental 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Retardasi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  <a:p>
                      <a:pPr marL="11747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f.  Mental 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Organik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  <a:p>
                      <a:pPr marL="11747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g. 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Psikogeriatri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546A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Verdana" pitchFamily="34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2822DDBB-AEA0-4AED-87EA-03BE1B361AC0}"/>
              </a:ext>
            </a:extLst>
          </p:cNvPr>
          <p:cNvSpPr/>
          <p:nvPr/>
        </p:nvSpPr>
        <p:spPr>
          <a:xfrm>
            <a:off x="331305" y="113229"/>
            <a:ext cx="1828800" cy="435427"/>
          </a:xfrm>
          <a:prstGeom prst="round2Diag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0000"/>
                </a:solidFill>
                <a:latin typeface="Tw Cen MT" panose="020B0602020104020603" pitchFamily="34" charset="0"/>
              </a:rPr>
              <a:t>RAWAT JALAN</a:t>
            </a:r>
          </a:p>
        </p:txBody>
      </p:sp>
    </p:spTree>
    <p:extLst>
      <p:ext uri="{BB962C8B-B14F-4D97-AF65-F5344CB8AC3E}">
        <p14:creationId xmlns:p14="http://schemas.microsoft.com/office/powerpoint/2010/main" val="5691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A61AF8-D0E4-4681-8EC4-7196B38C8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11</a:t>
            </a:fld>
            <a:endParaRPr lang="zh-CN" alt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6CCD7EA-A691-450A-9582-7AD0D6C60FB8}"/>
              </a:ext>
            </a:extLst>
          </p:cNvPr>
          <p:cNvGraphicFramePr>
            <a:graphicFrameLocks noGrp="1"/>
          </p:cNvGraphicFramePr>
          <p:nvPr/>
        </p:nvGraphicFramePr>
        <p:xfrm>
          <a:off x="251684" y="629202"/>
          <a:ext cx="11688633" cy="2788015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317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8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01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7750">
                  <a:extLst>
                    <a:ext uri="{9D8B030D-6E8A-4147-A177-3AD203B41FA5}">
                      <a16:colId xmlns:a16="http://schemas.microsoft.com/office/drawing/2014/main" val="2194745650"/>
                    </a:ext>
                  </a:extLst>
                </a:gridCol>
                <a:gridCol w="705375">
                  <a:extLst>
                    <a:ext uri="{9D8B030D-6E8A-4147-A177-3AD203B41FA5}">
                      <a16:colId xmlns:a16="http://schemas.microsoft.com/office/drawing/2014/main" val="1773991411"/>
                    </a:ext>
                  </a:extLst>
                </a:gridCol>
                <a:gridCol w="711715">
                  <a:extLst>
                    <a:ext uri="{9D8B030D-6E8A-4147-A177-3AD203B41FA5}">
                      <a16:colId xmlns:a16="http://schemas.microsoft.com/office/drawing/2014/main" val="4263342879"/>
                    </a:ext>
                  </a:extLst>
                </a:gridCol>
                <a:gridCol w="796413">
                  <a:extLst>
                    <a:ext uri="{9D8B030D-6E8A-4147-A177-3AD203B41FA5}">
                      <a16:colId xmlns:a16="http://schemas.microsoft.com/office/drawing/2014/main" val="2426792670"/>
                    </a:ext>
                  </a:extLst>
                </a:gridCol>
                <a:gridCol w="811161">
                  <a:extLst>
                    <a:ext uri="{9D8B030D-6E8A-4147-A177-3AD203B41FA5}">
                      <a16:colId xmlns:a16="http://schemas.microsoft.com/office/drawing/2014/main" val="2807843955"/>
                    </a:ext>
                  </a:extLst>
                </a:gridCol>
                <a:gridCol w="1002891">
                  <a:extLst>
                    <a:ext uri="{9D8B030D-6E8A-4147-A177-3AD203B41FA5}">
                      <a16:colId xmlns:a16="http://schemas.microsoft.com/office/drawing/2014/main" val="1551910753"/>
                    </a:ext>
                  </a:extLst>
                </a:gridCol>
                <a:gridCol w="678425">
                  <a:extLst>
                    <a:ext uri="{9D8B030D-6E8A-4147-A177-3AD203B41FA5}">
                      <a16:colId xmlns:a16="http://schemas.microsoft.com/office/drawing/2014/main" val="1785112365"/>
                    </a:ext>
                  </a:extLst>
                </a:gridCol>
                <a:gridCol w="855407">
                  <a:extLst>
                    <a:ext uri="{9D8B030D-6E8A-4147-A177-3AD203B41FA5}">
                      <a16:colId xmlns:a16="http://schemas.microsoft.com/office/drawing/2014/main" val="293905443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243029919"/>
                    </a:ext>
                  </a:extLst>
                </a:gridCol>
                <a:gridCol w="958645">
                  <a:extLst>
                    <a:ext uri="{9D8B030D-6E8A-4147-A177-3AD203B41FA5}">
                      <a16:colId xmlns:a16="http://schemas.microsoft.com/office/drawing/2014/main" val="1380698541"/>
                    </a:ext>
                  </a:extLst>
                </a:gridCol>
                <a:gridCol w="967517">
                  <a:extLst>
                    <a:ext uri="{9D8B030D-6E8A-4147-A177-3AD203B41FA5}">
                      <a16:colId xmlns:a16="http://schemas.microsoft.com/office/drawing/2014/main" val="2987495724"/>
                    </a:ext>
                  </a:extLst>
                </a:gridCol>
              </a:tblGrid>
              <a:tr h="308535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3F3A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3F3A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CAPAIAN</a:t>
                      </a: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535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FEB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MAR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APR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MEI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JUN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FEB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MAR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APR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MEI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JUN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379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3.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Jam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buka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pelayanan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b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</a:b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08.00 s/d 13.00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170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4.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i-FI" sz="1400" u="none" strike="noStrike" dirty="0">
                          <a:effectLst/>
                          <a:latin typeface="Tw Cen MT" panose="020B0602020104020603" pitchFamily="34" charset="0"/>
                        </a:rPr>
                        <a:t>Waktu tunggu di Rawat Jalan 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≤60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Menit</a:t>
                      </a:r>
                      <a:endParaRPr lang="en-US" sz="1400" b="0" i="0" u="none" strike="noStrike" dirty="0" err="1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37.53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Menit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33.39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Menit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35.54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Menit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31.52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Menit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31.29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Menit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31.29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Menit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170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5.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Kepuasan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Pelanggan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≤90%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w Cen MT" panose="020B0602020104020603" pitchFamily="34" charset="0"/>
                        </a:rPr>
                        <a:t>90,15%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w Cen MT" panose="020B0602020104020603" pitchFamily="34" charset="0"/>
                        </a:rPr>
                        <a:t>90,13%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A6925368-25B2-430A-A06A-09ADCE6EFB70}"/>
              </a:ext>
            </a:extLst>
          </p:cNvPr>
          <p:cNvSpPr/>
          <p:nvPr/>
        </p:nvSpPr>
        <p:spPr>
          <a:xfrm>
            <a:off x="331305" y="113229"/>
            <a:ext cx="1828800" cy="435427"/>
          </a:xfrm>
          <a:prstGeom prst="round2Diag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0000"/>
                </a:solidFill>
                <a:latin typeface="Tw Cen MT" panose="020B0602020104020603" pitchFamily="34" charset="0"/>
              </a:rPr>
              <a:t>RAWAT JALAN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1112CBC-A146-4030-BF6A-5EEC60BF5A1C}"/>
              </a:ext>
            </a:extLst>
          </p:cNvPr>
          <p:cNvGraphicFramePr>
            <a:graphicFrameLocks noGrp="1"/>
          </p:cNvGraphicFramePr>
          <p:nvPr/>
        </p:nvGraphicFramePr>
        <p:xfrm>
          <a:off x="251684" y="3618161"/>
          <a:ext cx="5653169" cy="3134111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239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2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00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040">
                  <a:extLst>
                    <a:ext uri="{9D8B030D-6E8A-4147-A177-3AD203B41FA5}">
                      <a16:colId xmlns:a16="http://schemas.microsoft.com/office/drawing/2014/main" val="1236793616"/>
                    </a:ext>
                  </a:extLst>
                </a:gridCol>
                <a:gridCol w="648040">
                  <a:extLst>
                    <a:ext uri="{9D8B030D-6E8A-4147-A177-3AD203B41FA5}">
                      <a16:colId xmlns:a16="http://schemas.microsoft.com/office/drawing/2014/main" val="747547038"/>
                    </a:ext>
                  </a:extLst>
                </a:gridCol>
                <a:gridCol w="659092">
                  <a:extLst>
                    <a:ext uri="{9D8B030D-6E8A-4147-A177-3AD203B41FA5}">
                      <a16:colId xmlns:a16="http://schemas.microsoft.com/office/drawing/2014/main" val="1551910753"/>
                    </a:ext>
                  </a:extLst>
                </a:gridCol>
                <a:gridCol w="659092">
                  <a:extLst>
                    <a:ext uri="{9D8B030D-6E8A-4147-A177-3AD203B41FA5}">
                      <a16:colId xmlns:a16="http://schemas.microsoft.com/office/drawing/2014/main" val="2124155122"/>
                    </a:ext>
                  </a:extLst>
                </a:gridCol>
                <a:gridCol w="659092">
                  <a:extLst>
                    <a:ext uri="{9D8B030D-6E8A-4147-A177-3AD203B41FA5}">
                      <a16:colId xmlns:a16="http://schemas.microsoft.com/office/drawing/2014/main" val="390499919"/>
                    </a:ext>
                  </a:extLst>
                </a:gridCol>
              </a:tblGrid>
              <a:tr h="308535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3F3A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3F3A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CAPAIAN</a:t>
                      </a: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535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JUL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AGS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SEP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JUL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AGS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SEP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653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3.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Jam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buka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pelayanan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b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</a:b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08.00 s/d 13.00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170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4.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i-FI" sz="1400" u="none" strike="noStrike" dirty="0">
                          <a:effectLst/>
                          <a:latin typeface="Tw Cen MT" panose="020B0602020104020603" pitchFamily="34" charset="0"/>
                        </a:rPr>
                        <a:t>Waktu tunggu di Rawat Jalan 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≤60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Menit</a:t>
                      </a:r>
                      <a:endParaRPr lang="en-US" sz="1400" b="0" i="0" u="none" strike="noStrike" dirty="0" err="1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31.29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Menit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40.94 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Menit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40.94 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Menit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170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5.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Kepuasan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Pelanggan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≤90%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w Cen MT" panose="020B0602020104020603" pitchFamily="34" charset="0"/>
                        </a:rPr>
                        <a:t>90,19%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4399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C9ADB83-5CED-47F3-AA81-2A06DE63E3BE}"/>
              </a:ext>
            </a:extLst>
          </p:cNvPr>
          <p:cNvGraphicFramePr>
            <a:graphicFrameLocks noGrp="1"/>
          </p:cNvGraphicFramePr>
          <p:nvPr/>
        </p:nvGraphicFramePr>
        <p:xfrm>
          <a:off x="553930" y="694888"/>
          <a:ext cx="11084139" cy="2788244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303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16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25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30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6598">
                  <a:extLst>
                    <a:ext uri="{9D8B030D-6E8A-4147-A177-3AD203B41FA5}">
                      <a16:colId xmlns:a16="http://schemas.microsoft.com/office/drawing/2014/main" val="3410935707"/>
                    </a:ext>
                  </a:extLst>
                </a:gridCol>
                <a:gridCol w="776153">
                  <a:extLst>
                    <a:ext uri="{9D8B030D-6E8A-4147-A177-3AD203B41FA5}">
                      <a16:colId xmlns:a16="http://schemas.microsoft.com/office/drawing/2014/main" val="3230213193"/>
                    </a:ext>
                  </a:extLst>
                </a:gridCol>
                <a:gridCol w="776153">
                  <a:extLst>
                    <a:ext uri="{9D8B030D-6E8A-4147-A177-3AD203B41FA5}">
                      <a16:colId xmlns:a16="http://schemas.microsoft.com/office/drawing/2014/main" val="1145060693"/>
                    </a:ext>
                  </a:extLst>
                </a:gridCol>
                <a:gridCol w="393890">
                  <a:extLst>
                    <a:ext uri="{9D8B030D-6E8A-4147-A177-3AD203B41FA5}">
                      <a16:colId xmlns:a16="http://schemas.microsoft.com/office/drawing/2014/main" val="1138221106"/>
                    </a:ext>
                  </a:extLst>
                </a:gridCol>
                <a:gridCol w="836941">
                  <a:extLst>
                    <a:ext uri="{9D8B030D-6E8A-4147-A177-3AD203B41FA5}">
                      <a16:colId xmlns:a16="http://schemas.microsoft.com/office/drawing/2014/main" val="577843915"/>
                    </a:ext>
                  </a:extLst>
                </a:gridCol>
                <a:gridCol w="870155">
                  <a:extLst>
                    <a:ext uri="{9D8B030D-6E8A-4147-A177-3AD203B41FA5}">
                      <a16:colId xmlns:a16="http://schemas.microsoft.com/office/drawing/2014/main" val="1308775653"/>
                    </a:ext>
                  </a:extLst>
                </a:gridCol>
                <a:gridCol w="530942">
                  <a:extLst>
                    <a:ext uri="{9D8B030D-6E8A-4147-A177-3AD203B41FA5}">
                      <a16:colId xmlns:a16="http://schemas.microsoft.com/office/drawing/2014/main" val="343758928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000287367"/>
                    </a:ext>
                  </a:extLst>
                </a:gridCol>
                <a:gridCol w="634181">
                  <a:extLst>
                    <a:ext uri="{9D8B030D-6E8A-4147-A177-3AD203B41FA5}">
                      <a16:colId xmlns:a16="http://schemas.microsoft.com/office/drawing/2014/main" val="3755210546"/>
                    </a:ext>
                  </a:extLst>
                </a:gridCol>
                <a:gridCol w="840658">
                  <a:extLst>
                    <a:ext uri="{9D8B030D-6E8A-4147-A177-3AD203B41FA5}">
                      <a16:colId xmlns:a16="http://schemas.microsoft.com/office/drawing/2014/main" val="2684595353"/>
                    </a:ext>
                  </a:extLst>
                </a:gridCol>
                <a:gridCol w="783256">
                  <a:extLst>
                    <a:ext uri="{9D8B030D-6E8A-4147-A177-3AD203B41FA5}">
                      <a16:colId xmlns:a16="http://schemas.microsoft.com/office/drawing/2014/main" val="3835305235"/>
                    </a:ext>
                  </a:extLst>
                </a:gridCol>
              </a:tblGrid>
              <a:tr h="192490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solidFill>
                      <a:srgbClr val="F3F3A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solidFill>
                      <a:srgbClr val="F3F3A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CAPAIAN</a:t>
                      </a: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924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w Cen MT" panose="020B0602020104020603" pitchFamily="34" charset="0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</a:rPr>
                        <a:t>FEB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</a:rPr>
                        <a:t>MAR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</a:rPr>
                        <a:t>APR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</a:rPr>
                        <a:t>MEI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</a:rPr>
                        <a:t>JUN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w Cen MT" panose="020B0602020104020603" pitchFamily="34" charset="0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</a:rPr>
                        <a:t>FEB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</a:rPr>
                        <a:t>MAR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</a:rPr>
                        <a:t>APR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</a:rPr>
                        <a:t>MEI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</a:rPr>
                        <a:t>JUN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005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it-IT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Pemberi</a:t>
                      </a:r>
                      <a:r>
                        <a:rPr lang="it-IT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it-IT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Pelayanan</a:t>
                      </a:r>
                      <a:r>
                        <a:rPr lang="it-IT" sz="1400" u="none" strike="noStrike" dirty="0">
                          <a:effectLst/>
                          <a:latin typeface="Tw Cen MT" panose="020B0602020104020603" pitchFamily="34" charset="0"/>
                        </a:rPr>
                        <a:t> di </a:t>
                      </a:r>
                      <a:r>
                        <a:rPr lang="it-IT" sz="1400" u="none" strike="noStrike" dirty="0" err="1">
                          <a:effectLst/>
                          <a:latin typeface="Tw Cen MT" panose="020B0602020104020603" pitchFamily="34" charset="0"/>
                        </a:rPr>
                        <a:t>Rawat</a:t>
                      </a:r>
                      <a:r>
                        <a:rPr lang="it-IT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it-IT" sz="1400" u="none" strike="noStrike" dirty="0" err="1">
                          <a:effectLst/>
                          <a:latin typeface="Tw Cen MT" panose="020B0602020104020603" pitchFamily="34" charset="0"/>
                        </a:rPr>
                        <a:t>Inap</a:t>
                      </a:r>
                      <a:endParaRPr lang="it-IT" sz="14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a.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Dokter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Spesialis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dan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Dokter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Umum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 100%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 100%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 100%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7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b.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Perawat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minimal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pendidikan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D3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 100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  100%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  100%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  100%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33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2.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Dokter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penanggung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jawab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rawat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inap</a:t>
                      </a:r>
                      <a:endParaRPr lang="en-US" sz="14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100%                                                                        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  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  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  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  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96F43CC-01B1-4BBA-87DA-CC22DA8114AD}"/>
              </a:ext>
            </a:extLst>
          </p:cNvPr>
          <p:cNvSpPr txBox="1"/>
          <p:nvPr/>
        </p:nvSpPr>
        <p:spPr>
          <a:xfrm>
            <a:off x="10478114" y="6136700"/>
            <a:ext cx="1021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SPM</a:t>
            </a: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AB1F9338-1BF2-4E56-AD35-4D72AB45FFD4}"/>
              </a:ext>
            </a:extLst>
          </p:cNvPr>
          <p:cNvSpPr/>
          <p:nvPr/>
        </p:nvSpPr>
        <p:spPr>
          <a:xfrm>
            <a:off x="481568" y="109536"/>
            <a:ext cx="1658726" cy="365702"/>
          </a:xfrm>
          <a:prstGeom prst="round2Diag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0000"/>
                </a:solidFill>
                <a:latin typeface="Tw Cen MT" panose="020B0602020104020603" pitchFamily="34" charset="0"/>
              </a:rPr>
              <a:t>RAWAT INAP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65BFF2-5E87-48DF-B4A3-9A83B0DF5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CBC6DA-1B68-4A6A-AF6B-D3A0DF273D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219" y="5891438"/>
            <a:ext cx="911781" cy="911781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8C5AB45-981D-4D9F-B670-22F80AF41041}"/>
              </a:ext>
            </a:extLst>
          </p:cNvPr>
          <p:cNvGraphicFramePr>
            <a:graphicFrameLocks noGrp="1"/>
          </p:cNvGraphicFramePr>
          <p:nvPr/>
        </p:nvGraphicFramePr>
        <p:xfrm>
          <a:off x="553931" y="3702782"/>
          <a:ext cx="7722163" cy="3001604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3246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4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01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0107">
                  <a:extLst>
                    <a:ext uri="{9D8B030D-6E8A-4147-A177-3AD203B41FA5}">
                      <a16:colId xmlns:a16="http://schemas.microsoft.com/office/drawing/2014/main" val="343219919"/>
                    </a:ext>
                  </a:extLst>
                </a:gridCol>
                <a:gridCol w="940107">
                  <a:extLst>
                    <a:ext uri="{9D8B030D-6E8A-4147-A177-3AD203B41FA5}">
                      <a16:colId xmlns:a16="http://schemas.microsoft.com/office/drawing/2014/main" val="2888986803"/>
                    </a:ext>
                  </a:extLst>
                </a:gridCol>
                <a:gridCol w="930808">
                  <a:extLst>
                    <a:ext uri="{9D8B030D-6E8A-4147-A177-3AD203B41FA5}">
                      <a16:colId xmlns:a16="http://schemas.microsoft.com/office/drawing/2014/main" val="1308775653"/>
                    </a:ext>
                  </a:extLst>
                </a:gridCol>
                <a:gridCol w="930808">
                  <a:extLst>
                    <a:ext uri="{9D8B030D-6E8A-4147-A177-3AD203B41FA5}">
                      <a16:colId xmlns:a16="http://schemas.microsoft.com/office/drawing/2014/main" val="87775900"/>
                    </a:ext>
                  </a:extLst>
                </a:gridCol>
                <a:gridCol w="930808">
                  <a:extLst>
                    <a:ext uri="{9D8B030D-6E8A-4147-A177-3AD203B41FA5}">
                      <a16:colId xmlns:a16="http://schemas.microsoft.com/office/drawing/2014/main" val="3436897264"/>
                    </a:ext>
                  </a:extLst>
                </a:gridCol>
              </a:tblGrid>
              <a:tr h="192490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solidFill>
                      <a:srgbClr val="F3F3A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solidFill>
                      <a:srgbClr val="F3F3A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CAPAIAN</a:t>
                      </a: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924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w Cen MT" panose="020B0602020104020603" pitchFamily="34" charset="0"/>
                        </a:rPr>
                        <a:t>JUL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</a:rPr>
                        <a:t>AGS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</a:rPr>
                        <a:t>SEP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w Cen MT" panose="020B0602020104020603" pitchFamily="34" charset="0"/>
                        </a:rPr>
                        <a:t>JUL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</a:rPr>
                        <a:t>AGS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</a:rPr>
                        <a:t>SEP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005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it-IT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Pemberi</a:t>
                      </a:r>
                      <a:r>
                        <a:rPr lang="it-IT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it-IT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Pelayanan</a:t>
                      </a:r>
                      <a:r>
                        <a:rPr lang="it-IT" sz="1400" u="none" strike="noStrike" dirty="0">
                          <a:effectLst/>
                          <a:latin typeface="Tw Cen MT" panose="020B0602020104020603" pitchFamily="34" charset="0"/>
                        </a:rPr>
                        <a:t> di </a:t>
                      </a:r>
                      <a:r>
                        <a:rPr lang="it-IT" sz="1400" u="none" strike="noStrike" dirty="0" err="1">
                          <a:effectLst/>
                          <a:latin typeface="Tw Cen MT" panose="020B0602020104020603" pitchFamily="34" charset="0"/>
                        </a:rPr>
                        <a:t>Rawat</a:t>
                      </a:r>
                      <a:r>
                        <a:rPr lang="it-IT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it-IT" sz="1400" u="none" strike="noStrike" dirty="0" err="1">
                          <a:effectLst/>
                          <a:latin typeface="Tw Cen MT" panose="020B0602020104020603" pitchFamily="34" charset="0"/>
                        </a:rPr>
                        <a:t>Inap</a:t>
                      </a:r>
                      <a:endParaRPr lang="it-IT" sz="14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a.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Dokter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Spesialis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dan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Dokter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Umum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Periode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Analisa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Setiap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6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6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b.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Perawat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minimal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pendidikan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D3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Periode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Analisa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Setiap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6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  -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  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  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33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2.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Dokter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penanggung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jawab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rawat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inap</a:t>
                      </a:r>
                      <a:endParaRPr lang="en-US" sz="14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100%                                                                        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  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5185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82A437-E2D2-4893-A262-A30497CAA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13</a:t>
            </a:fld>
            <a:endParaRPr lang="zh-CN" alt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85B875A-F7D9-4E86-800D-6320B67A5048}"/>
              </a:ext>
            </a:extLst>
          </p:cNvPr>
          <p:cNvGraphicFramePr>
            <a:graphicFrameLocks noGrp="1"/>
          </p:cNvGraphicFramePr>
          <p:nvPr/>
        </p:nvGraphicFramePr>
        <p:xfrm>
          <a:off x="313691" y="669148"/>
          <a:ext cx="11276087" cy="5561924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297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5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5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25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3211">
                  <a:extLst>
                    <a:ext uri="{9D8B030D-6E8A-4147-A177-3AD203B41FA5}">
                      <a16:colId xmlns:a16="http://schemas.microsoft.com/office/drawing/2014/main" val="3410935707"/>
                    </a:ext>
                  </a:extLst>
                </a:gridCol>
                <a:gridCol w="915745">
                  <a:extLst>
                    <a:ext uri="{9D8B030D-6E8A-4147-A177-3AD203B41FA5}">
                      <a16:colId xmlns:a16="http://schemas.microsoft.com/office/drawing/2014/main" val="3230213193"/>
                    </a:ext>
                  </a:extLst>
                </a:gridCol>
                <a:gridCol w="761774">
                  <a:extLst>
                    <a:ext uri="{9D8B030D-6E8A-4147-A177-3AD203B41FA5}">
                      <a16:colId xmlns:a16="http://schemas.microsoft.com/office/drawing/2014/main" val="1145060693"/>
                    </a:ext>
                  </a:extLst>
                </a:gridCol>
                <a:gridCol w="761774">
                  <a:extLst>
                    <a:ext uri="{9D8B030D-6E8A-4147-A177-3AD203B41FA5}">
                      <a16:colId xmlns:a16="http://schemas.microsoft.com/office/drawing/2014/main" val="1138221106"/>
                    </a:ext>
                  </a:extLst>
                </a:gridCol>
                <a:gridCol w="761774">
                  <a:extLst>
                    <a:ext uri="{9D8B030D-6E8A-4147-A177-3AD203B41FA5}">
                      <a16:colId xmlns:a16="http://schemas.microsoft.com/office/drawing/2014/main" val="3830659407"/>
                    </a:ext>
                  </a:extLst>
                </a:gridCol>
                <a:gridCol w="761774">
                  <a:extLst>
                    <a:ext uri="{9D8B030D-6E8A-4147-A177-3AD203B41FA5}">
                      <a16:colId xmlns:a16="http://schemas.microsoft.com/office/drawing/2014/main" val="1308775653"/>
                    </a:ext>
                  </a:extLst>
                </a:gridCol>
                <a:gridCol w="761774">
                  <a:extLst>
                    <a:ext uri="{9D8B030D-6E8A-4147-A177-3AD203B41FA5}">
                      <a16:colId xmlns:a16="http://schemas.microsoft.com/office/drawing/2014/main" val="3437589288"/>
                    </a:ext>
                  </a:extLst>
                </a:gridCol>
                <a:gridCol w="761774">
                  <a:extLst>
                    <a:ext uri="{9D8B030D-6E8A-4147-A177-3AD203B41FA5}">
                      <a16:colId xmlns:a16="http://schemas.microsoft.com/office/drawing/2014/main" val="1000287367"/>
                    </a:ext>
                  </a:extLst>
                </a:gridCol>
                <a:gridCol w="761774">
                  <a:extLst>
                    <a:ext uri="{9D8B030D-6E8A-4147-A177-3AD203B41FA5}">
                      <a16:colId xmlns:a16="http://schemas.microsoft.com/office/drawing/2014/main" val="3755210546"/>
                    </a:ext>
                  </a:extLst>
                </a:gridCol>
                <a:gridCol w="761774">
                  <a:extLst>
                    <a:ext uri="{9D8B030D-6E8A-4147-A177-3AD203B41FA5}">
                      <a16:colId xmlns:a16="http://schemas.microsoft.com/office/drawing/2014/main" val="2684595353"/>
                    </a:ext>
                  </a:extLst>
                </a:gridCol>
                <a:gridCol w="761774">
                  <a:extLst>
                    <a:ext uri="{9D8B030D-6E8A-4147-A177-3AD203B41FA5}">
                      <a16:colId xmlns:a16="http://schemas.microsoft.com/office/drawing/2014/main" val="3763298763"/>
                    </a:ext>
                  </a:extLst>
                </a:gridCol>
              </a:tblGrid>
              <a:tr h="192490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solidFill>
                      <a:srgbClr val="F3F3A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solidFill>
                      <a:srgbClr val="F3F3A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CAPAIAN</a:t>
                      </a: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924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w Cen MT" panose="020B0602020104020603" pitchFamily="34" charset="0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</a:rPr>
                        <a:t>FEB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</a:rPr>
                        <a:t>MAR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</a:rPr>
                        <a:t>APR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</a:rPr>
                        <a:t>MEI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</a:rPr>
                        <a:t>JUN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w Cen MT" panose="020B0602020104020603" pitchFamily="34" charset="0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</a:rPr>
                        <a:t>FEB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</a:rPr>
                        <a:t>MAR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</a:rPr>
                        <a:t>APR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</a:rPr>
                        <a:t>MEI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</a:rPr>
                        <a:t>JUN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657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3.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Ketersediaan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Pelayanan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rawat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inap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                                                                                                                                            </a:t>
                      </a:r>
                    </a:p>
                    <a:p>
                      <a:pPr algn="just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                                                                                                                                            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NAPZA,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Gangguan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Psikotik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Gangguan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Neurotik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Gangguan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Mental Organik.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Pelayanan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 Kesehatan Jiwa </a:t>
                      </a:r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anak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 dan </a:t>
                      </a:r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remaja,NAPZA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,</a:t>
                      </a:r>
                    </a:p>
                    <a:p>
                      <a:pPr algn="ctr"/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Gangguan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Psikotik,Gangguan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 Neurotic, Mental </a:t>
                      </a:r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Retardasi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 ,Mental </a:t>
                      </a:r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Organik,Psikogeriatri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 ,</a:t>
                      </a:r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Tumbuh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Kembang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 Anak 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Pelayanan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 Kesehatan Jiwa </a:t>
                      </a:r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anak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 dan </a:t>
                      </a:r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remaja,NAPZA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,</a:t>
                      </a:r>
                    </a:p>
                    <a:p>
                      <a:pPr algn="ctr"/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Gangguan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Psikotik,Gangguan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 Neurotic, Mental </a:t>
                      </a:r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Retardasi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 ,Mental </a:t>
                      </a:r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Organik,Psikogeriatri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 ,</a:t>
                      </a:r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Tumbuh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Kembang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 Anak 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Pelayanan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 Kesehatan Jiwa </a:t>
                      </a:r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anak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 dan </a:t>
                      </a:r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remaja,NAPZA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,</a:t>
                      </a:r>
                    </a:p>
                    <a:p>
                      <a:pPr algn="ctr"/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Gangguan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Psikotik,Gangguan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 Neurotic, Mental </a:t>
                      </a:r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Retardasi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 ,Mental </a:t>
                      </a:r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Organik,Psikogeriatri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 ,</a:t>
                      </a:r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Tumbuh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Kembang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 Anak 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Pelayanan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 Kesehatan Jiwa </a:t>
                      </a:r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anak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 dan </a:t>
                      </a:r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remaja,NAPZA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,</a:t>
                      </a:r>
                    </a:p>
                    <a:p>
                      <a:pPr algn="ctr"/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Gangguan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Psikotik,Gangguan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 Neurotic, Mental </a:t>
                      </a:r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Retardasi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 ,Mental </a:t>
                      </a:r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Organik,Psikogeriatri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 ,</a:t>
                      </a:r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Tumbuh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Kembang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 Anak 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Pelayanan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 Kesehatan Jiwa </a:t>
                      </a:r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anak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 dan </a:t>
                      </a:r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remaja,NAPZA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,</a:t>
                      </a:r>
                    </a:p>
                    <a:p>
                      <a:pPr algn="ctr"/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Gangguan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Psikotik,Gangguan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 Neurotic, Mental </a:t>
                      </a:r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Retardasi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 ,Mental </a:t>
                      </a:r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Organik,Psikogeriatri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 ,</a:t>
                      </a:r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Tumbuh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Kembang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 Anak 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Pelayanan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 Kesehatan Jiwa </a:t>
                      </a:r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anak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 dan </a:t>
                      </a:r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remaja,NAPZA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,</a:t>
                      </a:r>
                    </a:p>
                    <a:p>
                      <a:pPr algn="ctr"/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Gangguan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Psikotik,Gangguan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 Neurotic, Mental </a:t>
                      </a:r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Retardasi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 ,Mental </a:t>
                      </a:r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Organik,Psikogeriatri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 ,</a:t>
                      </a:r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Tumbuh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Kembang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 Anak 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746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4.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Jam </a:t>
                      </a:r>
                      <a:r>
                        <a:rPr lang="en-US" sz="1400" u="none" strike="noStrike" err="1">
                          <a:effectLst/>
                          <a:latin typeface="Tw Cen MT" panose="020B0602020104020603" pitchFamily="34" charset="0"/>
                        </a:rPr>
                        <a:t>Visite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 panose="020B0602020104020603" pitchFamily="34" charset="0"/>
                        </a:rPr>
                        <a:t>Dokter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 panose="020B0602020104020603" pitchFamily="34" charset="0"/>
                        </a:rPr>
                        <a:t>Spesialis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lvl="0" algn="just" fontAlgn="ctr"/>
                      <a:r>
                        <a:rPr lang="fi-FI" sz="1400" u="none" strike="noStrike" dirty="0">
                          <a:effectLst/>
                          <a:latin typeface="Tw Cen MT" panose="020B0602020104020603" pitchFamily="34" charset="0"/>
                        </a:rPr>
                        <a:t>  08.00 s/d 14.00 setiap hari kerja                                               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767F02F5-4450-46BE-8AD2-FF837A9E39BD}"/>
              </a:ext>
            </a:extLst>
          </p:cNvPr>
          <p:cNvSpPr/>
          <p:nvPr/>
        </p:nvSpPr>
        <p:spPr>
          <a:xfrm>
            <a:off x="481568" y="109536"/>
            <a:ext cx="1658726" cy="365702"/>
          </a:xfrm>
          <a:prstGeom prst="round2Diag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0000"/>
                </a:solidFill>
                <a:latin typeface="Tw Cen MT" panose="020B0602020104020603" pitchFamily="34" charset="0"/>
              </a:rPr>
              <a:t>RAWAT INAP</a:t>
            </a:r>
          </a:p>
        </p:txBody>
      </p:sp>
    </p:spTree>
    <p:extLst>
      <p:ext uri="{BB962C8B-B14F-4D97-AF65-F5344CB8AC3E}">
        <p14:creationId xmlns:p14="http://schemas.microsoft.com/office/powerpoint/2010/main" val="621756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82A437-E2D2-4893-A262-A30497CAA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14</a:t>
            </a:fld>
            <a:endParaRPr lang="zh-CN" alt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85B875A-F7D9-4E86-800D-6320B67A5048}"/>
              </a:ext>
            </a:extLst>
          </p:cNvPr>
          <p:cNvGraphicFramePr>
            <a:graphicFrameLocks noGrp="1"/>
          </p:cNvGraphicFramePr>
          <p:nvPr/>
        </p:nvGraphicFramePr>
        <p:xfrm>
          <a:off x="313691" y="669148"/>
          <a:ext cx="5954373" cy="5988644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283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00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56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5653">
                  <a:extLst>
                    <a:ext uri="{9D8B030D-6E8A-4147-A177-3AD203B41FA5}">
                      <a16:colId xmlns:a16="http://schemas.microsoft.com/office/drawing/2014/main" val="2019149414"/>
                    </a:ext>
                  </a:extLst>
                </a:gridCol>
                <a:gridCol w="715653">
                  <a:extLst>
                    <a:ext uri="{9D8B030D-6E8A-4147-A177-3AD203B41FA5}">
                      <a16:colId xmlns:a16="http://schemas.microsoft.com/office/drawing/2014/main" val="402926785"/>
                    </a:ext>
                  </a:extLst>
                </a:gridCol>
                <a:gridCol w="724391">
                  <a:extLst>
                    <a:ext uri="{9D8B030D-6E8A-4147-A177-3AD203B41FA5}">
                      <a16:colId xmlns:a16="http://schemas.microsoft.com/office/drawing/2014/main" val="1308775653"/>
                    </a:ext>
                  </a:extLst>
                </a:gridCol>
                <a:gridCol w="724391">
                  <a:extLst>
                    <a:ext uri="{9D8B030D-6E8A-4147-A177-3AD203B41FA5}">
                      <a16:colId xmlns:a16="http://schemas.microsoft.com/office/drawing/2014/main" val="3109999623"/>
                    </a:ext>
                  </a:extLst>
                </a:gridCol>
                <a:gridCol w="724391">
                  <a:extLst>
                    <a:ext uri="{9D8B030D-6E8A-4147-A177-3AD203B41FA5}">
                      <a16:colId xmlns:a16="http://schemas.microsoft.com/office/drawing/2014/main" val="1178516174"/>
                    </a:ext>
                  </a:extLst>
                </a:gridCol>
              </a:tblGrid>
              <a:tr h="192490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solidFill>
                      <a:srgbClr val="F3F3A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solidFill>
                      <a:srgbClr val="F3F3A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CAPAIAN</a:t>
                      </a: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924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w Cen MT" panose="020B0602020104020603" pitchFamily="34" charset="0"/>
                        </a:rPr>
                        <a:t>JUL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</a:rPr>
                        <a:t>AGS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w Cen MT" panose="020B0602020104020603" pitchFamily="34" charset="0"/>
                        </a:rPr>
                        <a:t>JUL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</a:rPr>
                        <a:t>AGS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657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3.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Ketersediaan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Pelayanan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rawat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inap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                                                                                                                                            </a:t>
                      </a:r>
                    </a:p>
                    <a:p>
                      <a:pPr algn="just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                                                                                                                                            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NAPZA,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Gangguan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Psikotik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Gangguan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Neurotik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Gangguan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Mental Organik.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Pelayanan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 Kesehatan Jiwa </a:t>
                      </a:r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anak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 dan </a:t>
                      </a:r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remaja,NAPZA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,</a:t>
                      </a:r>
                    </a:p>
                    <a:p>
                      <a:pPr algn="ctr"/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Gangguan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Psikotik,Gangguan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 Neurotic, Mental </a:t>
                      </a:r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Retardasi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 ,Mental </a:t>
                      </a:r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Organik,Psikogeriatri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 ,</a:t>
                      </a:r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Tumbuh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Kembang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 Anak 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Pelayanan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 Kesehatan Jiwa </a:t>
                      </a:r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anak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 dan </a:t>
                      </a:r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remaja,NAPZA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,</a:t>
                      </a:r>
                    </a:p>
                    <a:p>
                      <a:pPr algn="ctr"/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Gangguan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Psikotik,Gangguan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 Neurotic, Mental </a:t>
                      </a:r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Retardasi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 ,Mental </a:t>
                      </a:r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Organik,Psikogeriatri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 ,</a:t>
                      </a:r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Tumbuh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Kembang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 Anak 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Pelayanan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 Kesehatan Jiwa </a:t>
                      </a:r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anak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 dan </a:t>
                      </a:r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remaja,NAPZA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,</a:t>
                      </a:r>
                    </a:p>
                    <a:p>
                      <a:pPr algn="ctr"/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Gangguan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Psikotik,Gangguan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 Neurotic, Mental </a:t>
                      </a:r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Retardasi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 ,Mental </a:t>
                      </a:r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Organik,Psikogeriatri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 ,</a:t>
                      </a:r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Tumbuh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Kembang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 Anak 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746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4.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Jam </a:t>
                      </a:r>
                      <a:r>
                        <a:rPr lang="en-US" sz="1400" u="none" strike="noStrike" err="1">
                          <a:effectLst/>
                          <a:latin typeface="Tw Cen MT" panose="020B0602020104020603" pitchFamily="34" charset="0"/>
                        </a:rPr>
                        <a:t>Visite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 panose="020B0602020104020603" pitchFamily="34" charset="0"/>
                        </a:rPr>
                        <a:t>Dokter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 panose="020B0602020104020603" pitchFamily="34" charset="0"/>
                        </a:rPr>
                        <a:t>Spesialis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lvl="0" algn="just" fontAlgn="ctr"/>
                      <a:r>
                        <a:rPr lang="fi-FI" sz="1400" u="none" strike="noStrike" dirty="0">
                          <a:effectLst/>
                          <a:latin typeface="Tw Cen MT" panose="020B0602020104020603" pitchFamily="34" charset="0"/>
                        </a:rPr>
                        <a:t>  08.00 s/d 14.00 setiap hari kerja                                               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767F02F5-4450-46BE-8AD2-FF837A9E39BD}"/>
              </a:ext>
            </a:extLst>
          </p:cNvPr>
          <p:cNvSpPr/>
          <p:nvPr/>
        </p:nvSpPr>
        <p:spPr>
          <a:xfrm>
            <a:off x="481568" y="109536"/>
            <a:ext cx="1658726" cy="365702"/>
          </a:xfrm>
          <a:prstGeom prst="round2Diag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0000"/>
                </a:solidFill>
                <a:latin typeface="Tw Cen MT" panose="020B0602020104020603" pitchFamily="34" charset="0"/>
              </a:rPr>
              <a:t>RAWAT INAP</a:t>
            </a:r>
          </a:p>
        </p:txBody>
      </p:sp>
    </p:spTree>
    <p:extLst>
      <p:ext uri="{BB962C8B-B14F-4D97-AF65-F5344CB8AC3E}">
        <p14:creationId xmlns:p14="http://schemas.microsoft.com/office/powerpoint/2010/main" val="3691347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56FCA6-8D1D-460C-85EA-F09CABF64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15</a:t>
            </a:fld>
            <a:endParaRPr lang="zh-CN" alt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0E8725F-FC7B-4B1C-9946-ADA7F13F72D3}"/>
              </a:ext>
            </a:extLst>
          </p:cNvPr>
          <p:cNvGraphicFramePr>
            <a:graphicFrameLocks noGrp="1"/>
          </p:cNvGraphicFramePr>
          <p:nvPr/>
        </p:nvGraphicFramePr>
        <p:xfrm>
          <a:off x="260554" y="52846"/>
          <a:ext cx="11931446" cy="6752308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508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1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83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8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822">
                  <a:extLst>
                    <a:ext uri="{9D8B030D-6E8A-4147-A177-3AD203B41FA5}">
                      <a16:colId xmlns:a16="http://schemas.microsoft.com/office/drawing/2014/main" val="626042059"/>
                    </a:ext>
                  </a:extLst>
                </a:gridCol>
                <a:gridCol w="762822">
                  <a:extLst>
                    <a:ext uri="{9D8B030D-6E8A-4147-A177-3AD203B41FA5}">
                      <a16:colId xmlns:a16="http://schemas.microsoft.com/office/drawing/2014/main" val="2523193882"/>
                    </a:ext>
                  </a:extLst>
                </a:gridCol>
                <a:gridCol w="762822">
                  <a:extLst>
                    <a:ext uri="{9D8B030D-6E8A-4147-A177-3AD203B41FA5}">
                      <a16:colId xmlns:a16="http://schemas.microsoft.com/office/drawing/2014/main" val="3995512266"/>
                    </a:ext>
                  </a:extLst>
                </a:gridCol>
                <a:gridCol w="682152">
                  <a:extLst>
                    <a:ext uri="{9D8B030D-6E8A-4147-A177-3AD203B41FA5}">
                      <a16:colId xmlns:a16="http://schemas.microsoft.com/office/drawing/2014/main" val="3311890"/>
                    </a:ext>
                  </a:extLst>
                </a:gridCol>
                <a:gridCol w="682152">
                  <a:extLst>
                    <a:ext uri="{9D8B030D-6E8A-4147-A177-3AD203B41FA5}">
                      <a16:colId xmlns:a16="http://schemas.microsoft.com/office/drawing/2014/main" val="875529149"/>
                    </a:ext>
                  </a:extLst>
                </a:gridCol>
                <a:gridCol w="843491">
                  <a:extLst>
                    <a:ext uri="{9D8B030D-6E8A-4147-A177-3AD203B41FA5}">
                      <a16:colId xmlns:a16="http://schemas.microsoft.com/office/drawing/2014/main" val="3834415169"/>
                    </a:ext>
                  </a:extLst>
                </a:gridCol>
                <a:gridCol w="762822">
                  <a:extLst>
                    <a:ext uri="{9D8B030D-6E8A-4147-A177-3AD203B41FA5}">
                      <a16:colId xmlns:a16="http://schemas.microsoft.com/office/drawing/2014/main" val="1094016520"/>
                    </a:ext>
                  </a:extLst>
                </a:gridCol>
                <a:gridCol w="762822">
                  <a:extLst>
                    <a:ext uri="{9D8B030D-6E8A-4147-A177-3AD203B41FA5}">
                      <a16:colId xmlns:a16="http://schemas.microsoft.com/office/drawing/2014/main" val="1053006105"/>
                    </a:ext>
                  </a:extLst>
                </a:gridCol>
                <a:gridCol w="762822">
                  <a:extLst>
                    <a:ext uri="{9D8B030D-6E8A-4147-A177-3AD203B41FA5}">
                      <a16:colId xmlns:a16="http://schemas.microsoft.com/office/drawing/2014/main" val="1690119246"/>
                    </a:ext>
                  </a:extLst>
                </a:gridCol>
                <a:gridCol w="762822">
                  <a:extLst>
                    <a:ext uri="{9D8B030D-6E8A-4147-A177-3AD203B41FA5}">
                      <a16:colId xmlns:a16="http://schemas.microsoft.com/office/drawing/2014/main" val="4125931919"/>
                    </a:ext>
                  </a:extLst>
                </a:gridCol>
                <a:gridCol w="762822">
                  <a:extLst>
                    <a:ext uri="{9D8B030D-6E8A-4147-A177-3AD203B41FA5}">
                      <a16:colId xmlns:a16="http://schemas.microsoft.com/office/drawing/2014/main" val="3729462391"/>
                    </a:ext>
                  </a:extLst>
                </a:gridCol>
              </a:tblGrid>
              <a:tr h="279495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solidFill>
                      <a:srgbClr val="F3F3A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solidFill>
                      <a:srgbClr val="F3F3A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CAPAIAN</a:t>
                      </a: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108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w Cen MT" panose="020B0602020104020603" pitchFamily="34" charset="0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</a:rPr>
                        <a:t>FEB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</a:rPr>
                        <a:t>MAR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</a:rPr>
                        <a:t>APR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</a:rPr>
                        <a:t>MEI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</a:rPr>
                        <a:t>JUN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w Cen MT" panose="020B0602020104020603" pitchFamily="34" charset="0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</a:rPr>
                        <a:t>FEB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</a:rPr>
                        <a:t>MAR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</a:rPr>
                        <a:t>APR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</a:rPr>
                        <a:t>MEI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</a:rPr>
                        <a:t>JUN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7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5.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Kejadian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Infeksi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Nosokomial</a:t>
                      </a:r>
                      <a:endParaRPr lang="en-US" sz="14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≤1,5%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0        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041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6.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fi-FI" sz="1400" u="none" strike="noStrike" dirty="0">
                          <a:effectLst/>
                          <a:latin typeface="Tw Cen MT" panose="020B0602020104020603" pitchFamily="34" charset="0"/>
                        </a:rPr>
                        <a:t>Tidak adanya kejadian kematian pasien jatuh yang berakibat kecacatan/</a:t>
                      </a:r>
                    </a:p>
                    <a:p>
                      <a:pPr algn="just" fontAlgn="t"/>
                      <a:r>
                        <a:rPr lang="fi-FI" sz="1400" u="none" strike="noStrike" dirty="0">
                          <a:effectLst/>
                          <a:latin typeface="Tw Cen MT" panose="020B0602020104020603" pitchFamily="34" charset="0"/>
                        </a:rPr>
                        <a:t>kematian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69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7.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Kematian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&gt; 48 Jam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≤ 0,24%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2,02%            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0.7%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0.64%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2.2%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4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8.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Kejadian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Pulang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Paksa</a:t>
                      </a:r>
                      <a:endParaRPr lang="en-US" sz="14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≤ 5 %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0,67%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0.62%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1.29%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1.4%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2.2%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07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9.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Kepuasan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Pelanggan</a:t>
                      </a:r>
                      <a:endParaRPr lang="en-US" sz="14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≥ 90%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90,11%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w Cen MT" panose="020B0602020104020603" pitchFamily="34" charset="0"/>
                        </a:rPr>
                        <a:t>90.22%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3367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10.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Tidak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adanya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kejadian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kematian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gangguan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jiwa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karena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bunuh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diri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100%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100%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271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11.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err="1">
                          <a:effectLst/>
                          <a:latin typeface="Tw Cen MT" panose="020B0602020104020603" pitchFamily="34" charset="0"/>
                        </a:rPr>
                        <a:t>Kejadian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re-admission </a:t>
                      </a:r>
                      <a:r>
                        <a:rPr lang="en-US" sz="1400" u="none" strike="noStrike" err="1">
                          <a:effectLst/>
                          <a:latin typeface="Tw Cen MT" panose="020B0602020104020603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 panose="020B0602020104020603" pitchFamily="34" charset="0"/>
                        </a:rPr>
                        <a:t>gangguan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 panose="020B0602020104020603" pitchFamily="34" charset="0"/>
                        </a:rPr>
                        <a:t>jiwa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 panose="020B0602020104020603" pitchFamily="34" charset="0"/>
                        </a:rPr>
                        <a:t>tidak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 panose="020B0602020104020603" pitchFamily="34" charset="0"/>
                        </a:rPr>
                        <a:t>kembali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 panose="020B0602020104020603" pitchFamily="34" charset="0"/>
                        </a:rPr>
                        <a:t>dalam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 panose="020B0602020104020603" pitchFamily="34" charset="0"/>
                        </a:rPr>
                        <a:t>perawatan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 panose="020B0602020104020603" pitchFamily="34" charset="0"/>
                        </a:rPr>
                        <a:t>dalam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  </a:t>
                      </a:r>
                      <a:r>
                        <a:rPr lang="en-US" sz="1400" u="none" strike="noStrike" err="1">
                          <a:effectLst/>
                          <a:latin typeface="Tw Cen MT" panose="020B0602020104020603" pitchFamily="34" charset="0"/>
                        </a:rPr>
                        <a:t>waktu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≤ 1 </a:t>
                      </a:r>
                      <a:r>
                        <a:rPr lang="en-US" sz="1400" u="none" strike="noStrike" err="1"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98,3%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98,3%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98,3%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96.34%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98.07%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97.7%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07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12.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i-FI" sz="1400" u="none" strike="noStrike" dirty="0">
                          <a:effectLst/>
                          <a:latin typeface="Tw Cen MT" panose="020B0602020104020603" pitchFamily="34" charset="0"/>
                        </a:rPr>
                        <a:t>Lama hari </a:t>
                      </a:r>
                      <a:r>
                        <a:rPr lang="fi-FI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perawatan</a:t>
                      </a:r>
                      <a:r>
                        <a:rPr lang="fi-FI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fi-FI" sz="1400" u="none" strike="noStrike" dirty="0" err="1">
                          <a:effectLst/>
                          <a:latin typeface="Tw Cen MT" panose="020B0602020104020603" pitchFamily="34" charset="0"/>
                        </a:rPr>
                        <a:t>pasien</a:t>
                      </a:r>
                      <a:r>
                        <a:rPr lang="fi-FI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fi-FI" sz="1400" u="none" strike="noStrike" dirty="0" err="1">
                          <a:effectLst/>
                          <a:latin typeface="Tw Cen MT" panose="020B0602020104020603" pitchFamily="34" charset="0"/>
                        </a:rPr>
                        <a:t>gangguan</a:t>
                      </a:r>
                      <a:r>
                        <a:rPr lang="fi-FI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fi-FI" sz="1400" u="none" strike="noStrike" dirty="0" err="1">
                          <a:effectLst/>
                          <a:latin typeface="Tw Cen MT" panose="020B0602020104020603" pitchFamily="34" charset="0"/>
                        </a:rPr>
                        <a:t>jiwa</a:t>
                      </a:r>
                      <a:r>
                        <a:rPr lang="fi-FI" sz="1400" u="none" strike="noStrike" dirty="0"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≤ 6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minggu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 Minggu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 Minggu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 Minggu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 Minggu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Minggu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Minggu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73D83AEC-DA2D-48C5-B7CF-738E7537BDF7}"/>
              </a:ext>
            </a:extLst>
          </p:cNvPr>
          <p:cNvSpPr/>
          <p:nvPr/>
        </p:nvSpPr>
        <p:spPr>
          <a:xfrm>
            <a:off x="481568" y="109536"/>
            <a:ext cx="1658726" cy="365702"/>
          </a:xfrm>
          <a:prstGeom prst="round2Diag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0000"/>
                </a:solidFill>
                <a:latin typeface="Tw Cen MT" panose="020B0602020104020603" pitchFamily="34" charset="0"/>
              </a:rPr>
              <a:t>RAWAT INAP</a:t>
            </a:r>
          </a:p>
        </p:txBody>
      </p:sp>
    </p:spTree>
    <p:extLst>
      <p:ext uri="{BB962C8B-B14F-4D97-AF65-F5344CB8AC3E}">
        <p14:creationId xmlns:p14="http://schemas.microsoft.com/office/powerpoint/2010/main" val="1939743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56FCA6-8D1D-460C-85EA-F09CABF64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16</a:t>
            </a:fld>
            <a:endParaRPr lang="zh-CN" alt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0E8725F-FC7B-4B1C-9946-ADA7F13F72D3}"/>
              </a:ext>
            </a:extLst>
          </p:cNvPr>
          <p:cNvGraphicFramePr>
            <a:graphicFrameLocks noGrp="1"/>
          </p:cNvGraphicFramePr>
          <p:nvPr/>
        </p:nvGraphicFramePr>
        <p:xfrm>
          <a:off x="275300" y="790067"/>
          <a:ext cx="8335299" cy="5779643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5518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2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8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82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8213">
                  <a:extLst>
                    <a:ext uri="{9D8B030D-6E8A-4147-A177-3AD203B41FA5}">
                      <a16:colId xmlns:a16="http://schemas.microsoft.com/office/drawing/2014/main" val="963891815"/>
                    </a:ext>
                  </a:extLst>
                </a:gridCol>
                <a:gridCol w="828213">
                  <a:extLst>
                    <a:ext uri="{9D8B030D-6E8A-4147-A177-3AD203B41FA5}">
                      <a16:colId xmlns:a16="http://schemas.microsoft.com/office/drawing/2014/main" val="418643170"/>
                    </a:ext>
                  </a:extLst>
                </a:gridCol>
                <a:gridCol w="915797">
                  <a:extLst>
                    <a:ext uri="{9D8B030D-6E8A-4147-A177-3AD203B41FA5}">
                      <a16:colId xmlns:a16="http://schemas.microsoft.com/office/drawing/2014/main" val="3834415169"/>
                    </a:ext>
                  </a:extLst>
                </a:gridCol>
                <a:gridCol w="915797">
                  <a:extLst>
                    <a:ext uri="{9D8B030D-6E8A-4147-A177-3AD203B41FA5}">
                      <a16:colId xmlns:a16="http://schemas.microsoft.com/office/drawing/2014/main" val="1386157437"/>
                    </a:ext>
                  </a:extLst>
                </a:gridCol>
                <a:gridCol w="915797">
                  <a:extLst>
                    <a:ext uri="{9D8B030D-6E8A-4147-A177-3AD203B41FA5}">
                      <a16:colId xmlns:a16="http://schemas.microsoft.com/office/drawing/2014/main" val="2700188114"/>
                    </a:ext>
                  </a:extLst>
                </a:gridCol>
              </a:tblGrid>
              <a:tr h="279495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solidFill>
                      <a:srgbClr val="F3F3A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solidFill>
                      <a:srgbClr val="F3F3A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CAPAIAN</a:t>
                      </a: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108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w Cen MT" panose="020B0602020104020603" pitchFamily="34" charset="0"/>
                        </a:rPr>
                        <a:t>JUL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</a:rPr>
                        <a:t>AGS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</a:rPr>
                        <a:t>SEP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w Cen MT" panose="020B0602020104020603" pitchFamily="34" charset="0"/>
                        </a:rPr>
                        <a:t>JUL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</a:rPr>
                        <a:t>AGS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</a:rPr>
                        <a:t>SEP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7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5.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Kejadian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Infeksi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Nosokomial</a:t>
                      </a:r>
                      <a:endParaRPr lang="en-US" sz="14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≤1,5%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0        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041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6.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fi-FI" sz="1400" u="none" strike="noStrike" dirty="0">
                          <a:effectLst/>
                          <a:latin typeface="Tw Cen MT" panose="020B0602020104020603" pitchFamily="34" charset="0"/>
                        </a:rPr>
                        <a:t>Tidak adanya kejadian kematian pasien jatuh yang berakibat kecacatan/</a:t>
                      </a:r>
                    </a:p>
                    <a:p>
                      <a:pPr algn="just" fontAlgn="t"/>
                      <a:r>
                        <a:rPr lang="fi-FI" sz="1400" u="none" strike="noStrike" dirty="0">
                          <a:effectLst/>
                          <a:latin typeface="Tw Cen MT" panose="020B0602020104020603" pitchFamily="34" charset="0"/>
                        </a:rPr>
                        <a:t>kematian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69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7.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Kematian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&gt; 48 Jam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≤ 0,24%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8.33 %            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0.03%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4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8.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Kejadian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Pulang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Paksa</a:t>
                      </a:r>
                      <a:endParaRPr lang="en-US" sz="14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≤ 5 %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1.8 %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5.1%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07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9.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Kepuasan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Pelanggan</a:t>
                      </a:r>
                      <a:endParaRPr lang="en-US" sz="14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≥ 90%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3367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10.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Tidak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adanya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kejadian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kematian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gangguan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jiwa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karena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bunuh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diri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271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11.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err="1">
                          <a:effectLst/>
                          <a:latin typeface="Tw Cen MT" panose="020B0602020104020603" pitchFamily="34" charset="0"/>
                        </a:rPr>
                        <a:t>Kejadian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re-admission </a:t>
                      </a:r>
                      <a:r>
                        <a:rPr lang="en-US" sz="1400" u="none" strike="noStrike" err="1">
                          <a:effectLst/>
                          <a:latin typeface="Tw Cen MT" panose="020B0602020104020603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 panose="020B0602020104020603" pitchFamily="34" charset="0"/>
                        </a:rPr>
                        <a:t>gangguan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 panose="020B0602020104020603" pitchFamily="34" charset="0"/>
                        </a:rPr>
                        <a:t>jiwa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 panose="020B0602020104020603" pitchFamily="34" charset="0"/>
                        </a:rPr>
                        <a:t>tidak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 panose="020B0602020104020603" pitchFamily="34" charset="0"/>
                        </a:rPr>
                        <a:t>kembali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 panose="020B0602020104020603" pitchFamily="34" charset="0"/>
                        </a:rPr>
                        <a:t>dalam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 panose="020B0602020104020603" pitchFamily="34" charset="0"/>
                        </a:rPr>
                        <a:t>perawatan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 panose="020B0602020104020603" pitchFamily="34" charset="0"/>
                        </a:rPr>
                        <a:t>dalam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  </a:t>
                      </a:r>
                      <a:r>
                        <a:rPr lang="en-US" sz="1400" u="none" strike="noStrike" err="1">
                          <a:effectLst/>
                          <a:latin typeface="Tw Cen MT" panose="020B0602020104020603" pitchFamily="34" charset="0"/>
                        </a:rPr>
                        <a:t>waktu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≤ 1 </a:t>
                      </a:r>
                      <a:r>
                        <a:rPr lang="en-US" sz="1400" u="none" strike="noStrike" err="1"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98,06%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99,45%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99,38%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07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12.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i-FI" sz="1400" u="none" strike="noStrike" dirty="0">
                          <a:effectLst/>
                          <a:latin typeface="Tw Cen MT" panose="020B0602020104020603" pitchFamily="34" charset="0"/>
                        </a:rPr>
                        <a:t>Lama hari </a:t>
                      </a:r>
                      <a:r>
                        <a:rPr lang="fi-FI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perawatan</a:t>
                      </a:r>
                      <a:r>
                        <a:rPr lang="fi-FI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fi-FI" sz="1400" u="none" strike="noStrike" dirty="0" err="1">
                          <a:effectLst/>
                          <a:latin typeface="Tw Cen MT" panose="020B0602020104020603" pitchFamily="34" charset="0"/>
                        </a:rPr>
                        <a:t>pasien</a:t>
                      </a:r>
                      <a:r>
                        <a:rPr lang="fi-FI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fi-FI" sz="1400" u="none" strike="noStrike" dirty="0" err="1">
                          <a:effectLst/>
                          <a:latin typeface="Tw Cen MT" panose="020B0602020104020603" pitchFamily="34" charset="0"/>
                        </a:rPr>
                        <a:t>gangguan</a:t>
                      </a:r>
                      <a:r>
                        <a:rPr lang="fi-FI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fi-FI" sz="1400" u="none" strike="noStrike" dirty="0" err="1">
                          <a:effectLst/>
                          <a:latin typeface="Tw Cen MT" panose="020B0602020104020603" pitchFamily="34" charset="0"/>
                        </a:rPr>
                        <a:t>jiwa</a:t>
                      </a:r>
                      <a:r>
                        <a:rPr lang="fi-FI" sz="1400" u="none" strike="noStrike" dirty="0"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≤ 6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minggu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Minggu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Minggu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Minggu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73D83AEC-DA2D-48C5-B7CF-738E7537BDF7}"/>
              </a:ext>
            </a:extLst>
          </p:cNvPr>
          <p:cNvSpPr/>
          <p:nvPr/>
        </p:nvSpPr>
        <p:spPr>
          <a:xfrm>
            <a:off x="481568" y="109536"/>
            <a:ext cx="1658726" cy="365702"/>
          </a:xfrm>
          <a:prstGeom prst="round2Diag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0000"/>
                </a:solidFill>
                <a:latin typeface="Tw Cen MT" panose="020B0602020104020603" pitchFamily="34" charset="0"/>
              </a:rPr>
              <a:t>RAWAT INAP</a:t>
            </a:r>
          </a:p>
        </p:txBody>
      </p:sp>
    </p:spTree>
    <p:extLst>
      <p:ext uri="{BB962C8B-B14F-4D97-AF65-F5344CB8AC3E}">
        <p14:creationId xmlns:p14="http://schemas.microsoft.com/office/powerpoint/2010/main" val="2251071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4930AB0-CC51-4F46-A17F-161DF1E0F204}"/>
              </a:ext>
            </a:extLst>
          </p:cNvPr>
          <p:cNvGraphicFramePr>
            <a:graphicFrameLocks noGrp="1"/>
          </p:cNvGraphicFramePr>
          <p:nvPr/>
        </p:nvGraphicFramePr>
        <p:xfrm>
          <a:off x="267493" y="703161"/>
          <a:ext cx="11501718" cy="2229603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469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4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57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03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5187">
                  <a:extLst>
                    <a:ext uri="{9D8B030D-6E8A-4147-A177-3AD203B41FA5}">
                      <a16:colId xmlns:a16="http://schemas.microsoft.com/office/drawing/2014/main" val="849212197"/>
                    </a:ext>
                  </a:extLst>
                </a:gridCol>
                <a:gridCol w="676706">
                  <a:extLst>
                    <a:ext uri="{9D8B030D-6E8A-4147-A177-3AD203B41FA5}">
                      <a16:colId xmlns:a16="http://schemas.microsoft.com/office/drawing/2014/main" val="366339590"/>
                    </a:ext>
                  </a:extLst>
                </a:gridCol>
                <a:gridCol w="676706">
                  <a:extLst>
                    <a:ext uri="{9D8B030D-6E8A-4147-A177-3AD203B41FA5}">
                      <a16:colId xmlns:a16="http://schemas.microsoft.com/office/drawing/2014/main" val="3833505735"/>
                    </a:ext>
                  </a:extLst>
                </a:gridCol>
                <a:gridCol w="676706">
                  <a:extLst>
                    <a:ext uri="{9D8B030D-6E8A-4147-A177-3AD203B41FA5}">
                      <a16:colId xmlns:a16="http://schemas.microsoft.com/office/drawing/2014/main" val="3865063601"/>
                    </a:ext>
                  </a:extLst>
                </a:gridCol>
                <a:gridCol w="676706">
                  <a:extLst>
                    <a:ext uri="{9D8B030D-6E8A-4147-A177-3AD203B41FA5}">
                      <a16:colId xmlns:a16="http://schemas.microsoft.com/office/drawing/2014/main" val="2585259226"/>
                    </a:ext>
                  </a:extLst>
                </a:gridCol>
                <a:gridCol w="676706">
                  <a:extLst>
                    <a:ext uri="{9D8B030D-6E8A-4147-A177-3AD203B41FA5}">
                      <a16:colId xmlns:a16="http://schemas.microsoft.com/office/drawing/2014/main" val="2427204328"/>
                    </a:ext>
                  </a:extLst>
                </a:gridCol>
                <a:gridCol w="676706">
                  <a:extLst>
                    <a:ext uri="{9D8B030D-6E8A-4147-A177-3AD203B41FA5}">
                      <a16:colId xmlns:a16="http://schemas.microsoft.com/office/drawing/2014/main" val="3894376952"/>
                    </a:ext>
                  </a:extLst>
                </a:gridCol>
                <a:gridCol w="676706">
                  <a:extLst>
                    <a:ext uri="{9D8B030D-6E8A-4147-A177-3AD203B41FA5}">
                      <a16:colId xmlns:a16="http://schemas.microsoft.com/office/drawing/2014/main" val="4260115132"/>
                    </a:ext>
                  </a:extLst>
                </a:gridCol>
                <a:gridCol w="676706">
                  <a:extLst>
                    <a:ext uri="{9D8B030D-6E8A-4147-A177-3AD203B41FA5}">
                      <a16:colId xmlns:a16="http://schemas.microsoft.com/office/drawing/2014/main" val="2529501483"/>
                    </a:ext>
                  </a:extLst>
                </a:gridCol>
                <a:gridCol w="676706">
                  <a:extLst>
                    <a:ext uri="{9D8B030D-6E8A-4147-A177-3AD203B41FA5}">
                      <a16:colId xmlns:a16="http://schemas.microsoft.com/office/drawing/2014/main" val="1997621524"/>
                    </a:ext>
                  </a:extLst>
                </a:gridCol>
                <a:gridCol w="676706">
                  <a:extLst>
                    <a:ext uri="{9D8B030D-6E8A-4147-A177-3AD203B41FA5}">
                      <a16:colId xmlns:a16="http://schemas.microsoft.com/office/drawing/2014/main" val="3540556560"/>
                    </a:ext>
                  </a:extLst>
                </a:gridCol>
              </a:tblGrid>
              <a:tr h="156779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3F3A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3F3A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CAPAIAN</a:t>
                      </a: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779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/>
                        </a:rPr>
                        <a:t>FEB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/>
                        </a:rPr>
                        <a:t>MAR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/>
                        </a:rPr>
                        <a:t>APR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/>
                        </a:rPr>
                        <a:t>MEI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/>
                        </a:rPr>
                        <a:t>JUN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/>
                        </a:rPr>
                        <a:t>FEB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/>
                        </a:rPr>
                        <a:t>MAR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/>
                        </a:rPr>
                        <a:t>APR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/>
                        </a:rPr>
                        <a:t>MEI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/>
                        </a:rPr>
                        <a:t>JUN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4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Waktu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Tunggu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Hasil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Pelayanan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Thorax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Foto</a:t>
                      </a:r>
                      <a:endParaRPr lang="en-US" sz="14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≤ 3 Jam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0.5 jam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0.5 jam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0.5 jam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0.5 jam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14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Menit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14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Menit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0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2.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Pelaksana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Ekspertisi</a:t>
                      </a:r>
                      <a:endParaRPr lang="en-US" sz="14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Dokter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Spesialis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Radiologi</a:t>
                      </a:r>
                      <a:endParaRPr lang="en-US" sz="14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4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3.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Kejadian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Kegagalan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 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Pelayanan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Rontgen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Kerusakan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foto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≤ 2 %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86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4.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Kepuasan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Pelanggan</a:t>
                      </a:r>
                      <a:endParaRPr lang="en-US" sz="14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≥ 80 %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83,06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81.39%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3ADDC007-8F59-4999-BE63-8BAD0AA442F1}"/>
              </a:ext>
            </a:extLst>
          </p:cNvPr>
          <p:cNvSpPr/>
          <p:nvPr/>
        </p:nvSpPr>
        <p:spPr>
          <a:xfrm>
            <a:off x="267494" y="203987"/>
            <a:ext cx="1658726" cy="365702"/>
          </a:xfrm>
          <a:prstGeom prst="round2Diag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0000"/>
                </a:solidFill>
                <a:latin typeface="Tw Cen MT" panose="020B0602020104020603" pitchFamily="34" charset="0"/>
              </a:rPr>
              <a:t>RADIOLOGI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14E3AD-FC77-4F86-847D-7E27FFFC7F77}"/>
              </a:ext>
            </a:extLst>
          </p:cNvPr>
          <p:cNvSpPr txBox="1"/>
          <p:nvPr/>
        </p:nvSpPr>
        <p:spPr>
          <a:xfrm>
            <a:off x="10458147" y="6184960"/>
            <a:ext cx="1082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SPM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857689-BDC8-4C55-A5DC-8D46BE95C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17</a:t>
            </a:fld>
            <a:endParaRPr lang="zh-CN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4BA6E5-E172-4932-BF4F-4A8D5D0D43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219" y="5891438"/>
            <a:ext cx="911781" cy="911781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C789CC5-17D3-4084-AEDD-922A23F98145}"/>
              </a:ext>
            </a:extLst>
          </p:cNvPr>
          <p:cNvGraphicFramePr>
            <a:graphicFrameLocks noGrp="1"/>
          </p:cNvGraphicFramePr>
          <p:nvPr/>
        </p:nvGraphicFramePr>
        <p:xfrm>
          <a:off x="267492" y="3226286"/>
          <a:ext cx="7760631" cy="2229603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497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7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1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6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6089">
                  <a:extLst>
                    <a:ext uri="{9D8B030D-6E8A-4147-A177-3AD203B41FA5}">
                      <a16:colId xmlns:a16="http://schemas.microsoft.com/office/drawing/2014/main" val="1311259067"/>
                    </a:ext>
                  </a:extLst>
                </a:gridCol>
                <a:gridCol w="616089">
                  <a:extLst>
                    <a:ext uri="{9D8B030D-6E8A-4147-A177-3AD203B41FA5}">
                      <a16:colId xmlns:a16="http://schemas.microsoft.com/office/drawing/2014/main" val="4145415153"/>
                    </a:ext>
                  </a:extLst>
                </a:gridCol>
                <a:gridCol w="718396">
                  <a:extLst>
                    <a:ext uri="{9D8B030D-6E8A-4147-A177-3AD203B41FA5}">
                      <a16:colId xmlns:a16="http://schemas.microsoft.com/office/drawing/2014/main" val="2427204328"/>
                    </a:ext>
                  </a:extLst>
                </a:gridCol>
                <a:gridCol w="718396">
                  <a:extLst>
                    <a:ext uri="{9D8B030D-6E8A-4147-A177-3AD203B41FA5}">
                      <a16:colId xmlns:a16="http://schemas.microsoft.com/office/drawing/2014/main" val="2573701684"/>
                    </a:ext>
                  </a:extLst>
                </a:gridCol>
                <a:gridCol w="718396">
                  <a:extLst>
                    <a:ext uri="{9D8B030D-6E8A-4147-A177-3AD203B41FA5}">
                      <a16:colId xmlns:a16="http://schemas.microsoft.com/office/drawing/2014/main" val="804651461"/>
                    </a:ext>
                  </a:extLst>
                </a:gridCol>
              </a:tblGrid>
              <a:tr h="156779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3F3A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3F3A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CAPAIAN</a:t>
                      </a: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779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/>
                        </a:rPr>
                        <a:t>JUL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/>
                        </a:rPr>
                        <a:t>AGS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/>
                        </a:rPr>
                        <a:t>SEP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JUL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/>
                        </a:rPr>
                        <a:t>AGS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/>
                        </a:rPr>
                        <a:t>SEP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4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Waktu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Tunggu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Hasil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Pelayanan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Thorax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Foto</a:t>
                      </a:r>
                      <a:endParaRPr lang="en-US" sz="14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≤ 3 Jam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16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Menit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15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Menit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13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Menit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0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2.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Pelaksana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Ekspertisi</a:t>
                      </a:r>
                      <a:endParaRPr lang="en-US" sz="14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Dokter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Spesialis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Radiologi</a:t>
                      </a:r>
                      <a:endParaRPr lang="en-US" sz="14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4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3.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Kejadian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Kegagalan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 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Pelayanan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Rontgen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Kerusakan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foto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≤ 2 %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86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4.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Kepuasan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Pelanggan</a:t>
                      </a:r>
                      <a:endParaRPr lang="en-US" sz="14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≥ 80 %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81,94%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6064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E16EF4-67E5-45D4-A07F-36732E7AF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18</a:t>
            </a:fld>
            <a:endParaRPr lang="zh-CN" alt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59ED28B-0A47-40CD-8F9A-7AEA7EB5924D}"/>
              </a:ext>
            </a:extLst>
          </p:cNvPr>
          <p:cNvGraphicFramePr>
            <a:graphicFrameLocks noGrp="1"/>
          </p:cNvGraphicFramePr>
          <p:nvPr/>
        </p:nvGraphicFramePr>
        <p:xfrm>
          <a:off x="267494" y="556003"/>
          <a:ext cx="11501720" cy="362712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9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8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94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86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9370">
                  <a:extLst>
                    <a:ext uri="{9D8B030D-6E8A-4147-A177-3AD203B41FA5}">
                      <a16:colId xmlns:a16="http://schemas.microsoft.com/office/drawing/2014/main" val="1655386269"/>
                    </a:ext>
                  </a:extLst>
                </a:gridCol>
                <a:gridCol w="783873">
                  <a:extLst>
                    <a:ext uri="{9D8B030D-6E8A-4147-A177-3AD203B41FA5}">
                      <a16:colId xmlns:a16="http://schemas.microsoft.com/office/drawing/2014/main" val="3354412788"/>
                    </a:ext>
                  </a:extLst>
                </a:gridCol>
                <a:gridCol w="783873">
                  <a:extLst>
                    <a:ext uri="{9D8B030D-6E8A-4147-A177-3AD203B41FA5}">
                      <a16:colId xmlns:a16="http://schemas.microsoft.com/office/drawing/2014/main" val="2518171124"/>
                    </a:ext>
                  </a:extLst>
                </a:gridCol>
                <a:gridCol w="783873">
                  <a:extLst>
                    <a:ext uri="{9D8B030D-6E8A-4147-A177-3AD203B41FA5}">
                      <a16:colId xmlns:a16="http://schemas.microsoft.com/office/drawing/2014/main" val="1408209005"/>
                    </a:ext>
                  </a:extLst>
                </a:gridCol>
                <a:gridCol w="783873">
                  <a:extLst>
                    <a:ext uri="{9D8B030D-6E8A-4147-A177-3AD203B41FA5}">
                      <a16:colId xmlns:a16="http://schemas.microsoft.com/office/drawing/2014/main" val="1445203291"/>
                    </a:ext>
                  </a:extLst>
                </a:gridCol>
                <a:gridCol w="783873">
                  <a:extLst>
                    <a:ext uri="{9D8B030D-6E8A-4147-A177-3AD203B41FA5}">
                      <a16:colId xmlns:a16="http://schemas.microsoft.com/office/drawing/2014/main" val="4282579265"/>
                    </a:ext>
                  </a:extLst>
                </a:gridCol>
                <a:gridCol w="783873">
                  <a:extLst>
                    <a:ext uri="{9D8B030D-6E8A-4147-A177-3AD203B41FA5}">
                      <a16:colId xmlns:a16="http://schemas.microsoft.com/office/drawing/2014/main" val="1256402567"/>
                    </a:ext>
                  </a:extLst>
                </a:gridCol>
                <a:gridCol w="783873">
                  <a:extLst>
                    <a:ext uri="{9D8B030D-6E8A-4147-A177-3AD203B41FA5}">
                      <a16:colId xmlns:a16="http://schemas.microsoft.com/office/drawing/2014/main" val="3268799445"/>
                    </a:ext>
                  </a:extLst>
                </a:gridCol>
                <a:gridCol w="783873">
                  <a:extLst>
                    <a:ext uri="{9D8B030D-6E8A-4147-A177-3AD203B41FA5}">
                      <a16:colId xmlns:a16="http://schemas.microsoft.com/office/drawing/2014/main" val="1735415932"/>
                    </a:ext>
                  </a:extLst>
                </a:gridCol>
                <a:gridCol w="783873">
                  <a:extLst>
                    <a:ext uri="{9D8B030D-6E8A-4147-A177-3AD203B41FA5}">
                      <a16:colId xmlns:a16="http://schemas.microsoft.com/office/drawing/2014/main" val="183962661"/>
                    </a:ext>
                  </a:extLst>
                </a:gridCol>
                <a:gridCol w="783873">
                  <a:extLst>
                    <a:ext uri="{9D8B030D-6E8A-4147-A177-3AD203B41FA5}">
                      <a16:colId xmlns:a16="http://schemas.microsoft.com/office/drawing/2014/main" val="2847100119"/>
                    </a:ext>
                  </a:extLst>
                </a:gridCol>
              </a:tblGrid>
              <a:tr h="41310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3F3A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3F3A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CAPAIAN</a:t>
                      </a: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900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JUN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FEB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MAR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APR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MEI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JUN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06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Waktu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tunggu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hasil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pelayanan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laboratorium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 dirty="0">
                          <a:effectLst/>
                          <a:latin typeface="Tw Cen MT" panose="020B0602020104020603" pitchFamily="34" charset="0"/>
                        </a:rPr>
                        <a:t> ≥  140 menit          (</a:t>
                      </a:r>
                      <a:r>
                        <a:rPr lang="fi-FI" sz="1400" u="none" strike="noStrike" dirty="0" err="1">
                          <a:effectLst/>
                          <a:latin typeface="Tw Cen MT" panose="020B0602020104020603" pitchFamily="34" charset="0"/>
                        </a:rPr>
                        <a:t>kimia</a:t>
                      </a:r>
                      <a:r>
                        <a:rPr lang="fi-FI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fi-FI" sz="1400" u="none" strike="noStrike" dirty="0" err="1">
                          <a:effectLst/>
                          <a:latin typeface="Tw Cen MT" panose="020B0602020104020603" pitchFamily="34" charset="0"/>
                        </a:rPr>
                        <a:t>darah</a:t>
                      </a:r>
                      <a:r>
                        <a:rPr lang="fi-FI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fi-FI" sz="1400" u="none" strike="noStrike" dirty="0" err="1">
                          <a:effectLst/>
                          <a:latin typeface="Tw Cen MT" panose="020B0602020104020603" pitchFamily="34" charset="0"/>
                        </a:rPr>
                        <a:t>dan</a:t>
                      </a:r>
                      <a:r>
                        <a:rPr lang="fi-FI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fi-FI" sz="1400" u="none" strike="noStrike" dirty="0" err="1">
                          <a:effectLst/>
                          <a:latin typeface="Tw Cen MT" panose="020B0602020104020603" pitchFamily="34" charset="0"/>
                        </a:rPr>
                        <a:t>darah</a:t>
                      </a:r>
                      <a:r>
                        <a:rPr lang="fi-FI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fi-FI" sz="1400" u="none" strike="noStrike" dirty="0" err="1">
                          <a:effectLst/>
                          <a:latin typeface="Tw Cen MT" panose="020B0602020104020603" pitchFamily="34" charset="0"/>
                        </a:rPr>
                        <a:t>rutin</a:t>
                      </a:r>
                      <a:r>
                        <a:rPr lang="fi-FI" sz="1400" u="none" strike="noStrike" dirty="0">
                          <a:effectLst/>
                          <a:latin typeface="Tw Cen MT" panose="020B0602020104020603" pitchFamily="34" charset="0"/>
                        </a:rPr>
                        <a:t>)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79.28 Menit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62.11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Menit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54.34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Menit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57.40 Menit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56.39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Menit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58.83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Menit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35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2.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Pelaksana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ekspertisi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err="1">
                          <a:effectLst/>
                          <a:latin typeface="Tw Cen MT" panose="020B0602020104020603" pitchFamily="34" charset="0"/>
                        </a:rPr>
                        <a:t>Dokter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Sp. PK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763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3.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err="1">
                          <a:effectLst/>
                          <a:latin typeface="Tw Cen MT" panose="020B0602020104020603" pitchFamily="34" charset="0"/>
                        </a:rPr>
                        <a:t>Tidak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 panose="020B0602020104020603" pitchFamily="34" charset="0"/>
                        </a:rPr>
                        <a:t>Adanya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 panose="020B0602020104020603" pitchFamily="34" charset="0"/>
                        </a:rPr>
                        <a:t>Kesalahan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 panose="020B0602020104020603" pitchFamily="34" charset="0"/>
                        </a:rPr>
                        <a:t>Penyerahan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Hasil </a:t>
                      </a:r>
                      <a:r>
                        <a:rPr lang="en-US" sz="1400" u="none" strike="noStrike" err="1">
                          <a:effectLst/>
                          <a:latin typeface="Tw Cen MT" panose="020B0602020104020603" pitchFamily="34" charset="0"/>
                        </a:rPr>
                        <a:t>Pemeriksaan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 panose="020B0602020104020603" pitchFamily="34" charset="0"/>
                        </a:rPr>
                        <a:t>Laboratorium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57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4.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Kepuasan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Pelanggan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≥ 80 %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w Cen MT" panose="020B0602020104020603" pitchFamily="34" charset="0"/>
                        </a:rPr>
                        <a:t>83.35%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w Cen MT" panose="020B0602020104020603" pitchFamily="34" charset="0"/>
                        </a:rPr>
                        <a:t>82.5%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D2E5E577-CC53-4AED-ACCE-9D01B1FE8C2C}"/>
              </a:ext>
            </a:extLst>
          </p:cNvPr>
          <p:cNvSpPr/>
          <p:nvPr/>
        </p:nvSpPr>
        <p:spPr>
          <a:xfrm>
            <a:off x="267494" y="190301"/>
            <a:ext cx="3793246" cy="365702"/>
          </a:xfrm>
          <a:prstGeom prst="round2Diag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0000"/>
                </a:solidFill>
                <a:latin typeface="Tw Cen MT" panose="020B0602020104020603" pitchFamily="34" charset="0"/>
              </a:rPr>
              <a:t>LABORATORIUM PATOLOGI KLINIK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BE3502D-96AF-48D8-891A-A7B611A32577}"/>
              </a:ext>
            </a:extLst>
          </p:cNvPr>
          <p:cNvGraphicFramePr>
            <a:graphicFrameLocks noGrp="1"/>
          </p:cNvGraphicFramePr>
          <p:nvPr/>
        </p:nvGraphicFramePr>
        <p:xfrm>
          <a:off x="267494" y="4257101"/>
          <a:ext cx="8984994" cy="2495171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484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0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39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21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8481">
                  <a:extLst>
                    <a:ext uri="{9D8B030D-6E8A-4147-A177-3AD203B41FA5}">
                      <a16:colId xmlns:a16="http://schemas.microsoft.com/office/drawing/2014/main" val="3393352182"/>
                    </a:ext>
                  </a:extLst>
                </a:gridCol>
                <a:gridCol w="828481">
                  <a:extLst>
                    <a:ext uri="{9D8B030D-6E8A-4147-A177-3AD203B41FA5}">
                      <a16:colId xmlns:a16="http://schemas.microsoft.com/office/drawing/2014/main" val="494549216"/>
                    </a:ext>
                  </a:extLst>
                </a:gridCol>
                <a:gridCol w="954861">
                  <a:extLst>
                    <a:ext uri="{9D8B030D-6E8A-4147-A177-3AD203B41FA5}">
                      <a16:colId xmlns:a16="http://schemas.microsoft.com/office/drawing/2014/main" val="4282579265"/>
                    </a:ext>
                  </a:extLst>
                </a:gridCol>
                <a:gridCol w="786356">
                  <a:extLst>
                    <a:ext uri="{9D8B030D-6E8A-4147-A177-3AD203B41FA5}">
                      <a16:colId xmlns:a16="http://schemas.microsoft.com/office/drawing/2014/main" val="4051173227"/>
                    </a:ext>
                  </a:extLst>
                </a:gridCol>
                <a:gridCol w="786356">
                  <a:extLst>
                    <a:ext uri="{9D8B030D-6E8A-4147-A177-3AD203B41FA5}">
                      <a16:colId xmlns:a16="http://schemas.microsoft.com/office/drawing/2014/main" val="3914558640"/>
                    </a:ext>
                  </a:extLst>
                </a:gridCol>
              </a:tblGrid>
              <a:tr h="41310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3F3A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3F3A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CAPAIAN</a:t>
                      </a: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900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AGS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SEP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JUL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AGS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SEP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06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Waktu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tunggu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hasil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pelayanan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laboratorium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 dirty="0">
                          <a:effectLst/>
                          <a:latin typeface="Tw Cen MT" panose="020B0602020104020603" pitchFamily="34" charset="0"/>
                        </a:rPr>
                        <a:t> ≥  140 menit          (</a:t>
                      </a:r>
                      <a:r>
                        <a:rPr lang="fi-FI" sz="1400" u="none" strike="noStrike" dirty="0" err="1">
                          <a:effectLst/>
                          <a:latin typeface="Tw Cen MT" panose="020B0602020104020603" pitchFamily="34" charset="0"/>
                        </a:rPr>
                        <a:t>kimia</a:t>
                      </a:r>
                      <a:r>
                        <a:rPr lang="fi-FI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fi-FI" sz="1400" u="none" strike="noStrike" dirty="0" err="1">
                          <a:effectLst/>
                          <a:latin typeface="Tw Cen MT" panose="020B0602020104020603" pitchFamily="34" charset="0"/>
                        </a:rPr>
                        <a:t>darah</a:t>
                      </a:r>
                      <a:r>
                        <a:rPr lang="fi-FI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fi-FI" sz="1400" u="none" strike="noStrike" dirty="0" err="1">
                          <a:effectLst/>
                          <a:latin typeface="Tw Cen MT" panose="020B0602020104020603" pitchFamily="34" charset="0"/>
                        </a:rPr>
                        <a:t>dan</a:t>
                      </a:r>
                      <a:r>
                        <a:rPr lang="fi-FI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fi-FI" sz="1400" u="none" strike="noStrike" dirty="0" err="1">
                          <a:effectLst/>
                          <a:latin typeface="Tw Cen MT" panose="020B0602020104020603" pitchFamily="34" charset="0"/>
                        </a:rPr>
                        <a:t>darah</a:t>
                      </a:r>
                      <a:r>
                        <a:rPr lang="fi-FI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fi-FI" sz="1400" u="none" strike="noStrike" dirty="0" err="1">
                          <a:effectLst/>
                          <a:latin typeface="Tw Cen MT" panose="020B0602020104020603" pitchFamily="34" charset="0"/>
                        </a:rPr>
                        <a:t>rutin</a:t>
                      </a:r>
                      <a:r>
                        <a:rPr lang="fi-FI" sz="1400" u="none" strike="noStrike" dirty="0">
                          <a:effectLst/>
                          <a:latin typeface="Tw Cen MT" panose="020B0602020104020603" pitchFamily="34" charset="0"/>
                        </a:rPr>
                        <a:t>)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58.99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Menit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59.05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Menit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63.15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Menit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35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2.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Pelaksana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ekspertisi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err="1">
                          <a:effectLst/>
                          <a:latin typeface="Tw Cen MT" panose="020B0602020104020603" pitchFamily="34" charset="0"/>
                        </a:rPr>
                        <a:t>Dokter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Sp. PK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763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3.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err="1">
                          <a:effectLst/>
                          <a:latin typeface="Tw Cen MT" panose="020B0602020104020603" pitchFamily="34" charset="0"/>
                        </a:rPr>
                        <a:t>Tidak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 panose="020B0602020104020603" pitchFamily="34" charset="0"/>
                        </a:rPr>
                        <a:t>Adanya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 panose="020B0602020104020603" pitchFamily="34" charset="0"/>
                        </a:rPr>
                        <a:t>Kesalahan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 panose="020B0602020104020603" pitchFamily="34" charset="0"/>
                        </a:rPr>
                        <a:t>Penyerahan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Hasil </a:t>
                      </a:r>
                      <a:r>
                        <a:rPr lang="en-US" sz="1400" u="none" strike="noStrike" err="1">
                          <a:effectLst/>
                          <a:latin typeface="Tw Cen MT" panose="020B0602020104020603" pitchFamily="34" charset="0"/>
                        </a:rPr>
                        <a:t>Pemeriksaan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 panose="020B0602020104020603" pitchFamily="34" charset="0"/>
                        </a:rPr>
                        <a:t>Laboratorium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57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4.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Kepuasan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Pelanggan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≥ 80 %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w Cen MT" panose="020B0602020104020603" pitchFamily="34" charset="0"/>
                        </a:rPr>
                        <a:t>87,22%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7875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6F0A69-14AE-4F58-85AE-3E09DF620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19</a:t>
            </a:fld>
            <a:endParaRPr lang="zh-CN" alt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A62A4A1-55F7-4487-AAC1-C088D6C2EAAB}"/>
              </a:ext>
            </a:extLst>
          </p:cNvPr>
          <p:cNvGraphicFramePr>
            <a:graphicFrameLocks noGrp="1"/>
          </p:cNvGraphicFramePr>
          <p:nvPr/>
        </p:nvGraphicFramePr>
        <p:xfrm>
          <a:off x="203104" y="566689"/>
          <a:ext cx="11639851" cy="278068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483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4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9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15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3599">
                  <a:extLst>
                    <a:ext uri="{9D8B030D-6E8A-4147-A177-3AD203B41FA5}">
                      <a16:colId xmlns:a16="http://schemas.microsoft.com/office/drawing/2014/main" val="284233975"/>
                    </a:ext>
                  </a:extLst>
                </a:gridCol>
                <a:gridCol w="709133">
                  <a:extLst>
                    <a:ext uri="{9D8B030D-6E8A-4147-A177-3AD203B41FA5}">
                      <a16:colId xmlns:a16="http://schemas.microsoft.com/office/drawing/2014/main" val="2686420997"/>
                    </a:ext>
                  </a:extLst>
                </a:gridCol>
                <a:gridCol w="773599">
                  <a:extLst>
                    <a:ext uri="{9D8B030D-6E8A-4147-A177-3AD203B41FA5}">
                      <a16:colId xmlns:a16="http://schemas.microsoft.com/office/drawing/2014/main" val="1313426113"/>
                    </a:ext>
                  </a:extLst>
                </a:gridCol>
                <a:gridCol w="734919">
                  <a:extLst>
                    <a:ext uri="{9D8B030D-6E8A-4147-A177-3AD203B41FA5}">
                      <a16:colId xmlns:a16="http://schemas.microsoft.com/office/drawing/2014/main" val="76310461"/>
                    </a:ext>
                  </a:extLst>
                </a:gridCol>
                <a:gridCol w="734919">
                  <a:extLst>
                    <a:ext uri="{9D8B030D-6E8A-4147-A177-3AD203B41FA5}">
                      <a16:colId xmlns:a16="http://schemas.microsoft.com/office/drawing/2014/main" val="3355463112"/>
                    </a:ext>
                  </a:extLst>
                </a:gridCol>
                <a:gridCol w="873998">
                  <a:extLst>
                    <a:ext uri="{9D8B030D-6E8A-4147-A177-3AD203B41FA5}">
                      <a16:colId xmlns:a16="http://schemas.microsoft.com/office/drawing/2014/main" val="2753441161"/>
                    </a:ext>
                  </a:extLst>
                </a:gridCol>
                <a:gridCol w="729159">
                  <a:extLst>
                    <a:ext uri="{9D8B030D-6E8A-4147-A177-3AD203B41FA5}">
                      <a16:colId xmlns:a16="http://schemas.microsoft.com/office/drawing/2014/main" val="1410757289"/>
                    </a:ext>
                  </a:extLst>
                </a:gridCol>
                <a:gridCol w="729159">
                  <a:extLst>
                    <a:ext uri="{9D8B030D-6E8A-4147-A177-3AD203B41FA5}">
                      <a16:colId xmlns:a16="http://schemas.microsoft.com/office/drawing/2014/main" val="3658474626"/>
                    </a:ext>
                  </a:extLst>
                </a:gridCol>
                <a:gridCol w="729159">
                  <a:extLst>
                    <a:ext uri="{9D8B030D-6E8A-4147-A177-3AD203B41FA5}">
                      <a16:colId xmlns:a16="http://schemas.microsoft.com/office/drawing/2014/main" val="3042326644"/>
                    </a:ext>
                  </a:extLst>
                </a:gridCol>
                <a:gridCol w="729159">
                  <a:extLst>
                    <a:ext uri="{9D8B030D-6E8A-4147-A177-3AD203B41FA5}">
                      <a16:colId xmlns:a16="http://schemas.microsoft.com/office/drawing/2014/main" val="3400369633"/>
                    </a:ext>
                  </a:extLst>
                </a:gridCol>
                <a:gridCol w="729159">
                  <a:extLst>
                    <a:ext uri="{9D8B030D-6E8A-4147-A177-3AD203B41FA5}">
                      <a16:colId xmlns:a16="http://schemas.microsoft.com/office/drawing/2014/main" val="3468359150"/>
                    </a:ext>
                  </a:extLst>
                </a:gridCol>
              </a:tblGrid>
              <a:tr h="170030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3F3A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3F3A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CAPAIAN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887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w Cen MT" panose="020B0602020104020603" pitchFamily="34" charset="0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FEB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MAR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APR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MEI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JUN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w Cen MT" panose="020B0602020104020603" pitchFamily="34" charset="0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FEB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MAR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APR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MEI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JUN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836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1.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Kejadian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Drop Out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Terhadap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Pelayanan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Rehabilitasi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Medik Yang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Direncanakan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≤ 50%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27,8</a:t>
                      </a:r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10.25%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8.6%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17.39%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12.25%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7.5%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34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2.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Tidak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Adanya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Kejadian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Kesalahan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Tindakan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Rehabilitasi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Medik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19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3.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Kepuasan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Pelanggan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≥ 80 %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86.06%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83.33%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529F0E5-9BDB-4A36-A8B7-8642245DD69B}"/>
              </a:ext>
            </a:extLst>
          </p:cNvPr>
          <p:cNvSpPr/>
          <p:nvPr/>
        </p:nvSpPr>
        <p:spPr>
          <a:xfrm>
            <a:off x="203106" y="139690"/>
            <a:ext cx="2186767" cy="365702"/>
          </a:xfrm>
          <a:prstGeom prst="round2Diag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0000"/>
                </a:solidFill>
                <a:latin typeface="Tw Cen MT" panose="020B0602020104020603" pitchFamily="34" charset="0"/>
              </a:rPr>
              <a:t>REHABILITASI MEDIK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CE9C1CA-A8BA-4623-979B-25EF11DB6751}"/>
              </a:ext>
            </a:extLst>
          </p:cNvPr>
          <p:cNvGraphicFramePr>
            <a:graphicFrameLocks noGrp="1"/>
          </p:cNvGraphicFramePr>
          <p:nvPr/>
        </p:nvGraphicFramePr>
        <p:xfrm>
          <a:off x="203103" y="3590932"/>
          <a:ext cx="6771134" cy="2802207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14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17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2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76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7602">
                  <a:extLst>
                    <a:ext uri="{9D8B030D-6E8A-4147-A177-3AD203B41FA5}">
                      <a16:colId xmlns:a16="http://schemas.microsoft.com/office/drawing/2014/main" val="1796398946"/>
                    </a:ext>
                  </a:extLst>
                </a:gridCol>
                <a:gridCol w="667602">
                  <a:extLst>
                    <a:ext uri="{9D8B030D-6E8A-4147-A177-3AD203B41FA5}">
                      <a16:colId xmlns:a16="http://schemas.microsoft.com/office/drawing/2014/main" val="835237874"/>
                    </a:ext>
                  </a:extLst>
                </a:gridCol>
                <a:gridCol w="789741">
                  <a:extLst>
                    <a:ext uri="{9D8B030D-6E8A-4147-A177-3AD203B41FA5}">
                      <a16:colId xmlns:a16="http://schemas.microsoft.com/office/drawing/2014/main" val="2753441161"/>
                    </a:ext>
                  </a:extLst>
                </a:gridCol>
                <a:gridCol w="789741">
                  <a:extLst>
                    <a:ext uri="{9D8B030D-6E8A-4147-A177-3AD203B41FA5}">
                      <a16:colId xmlns:a16="http://schemas.microsoft.com/office/drawing/2014/main" val="2543265680"/>
                    </a:ext>
                  </a:extLst>
                </a:gridCol>
                <a:gridCol w="789741">
                  <a:extLst>
                    <a:ext uri="{9D8B030D-6E8A-4147-A177-3AD203B41FA5}">
                      <a16:colId xmlns:a16="http://schemas.microsoft.com/office/drawing/2014/main" val="4078130034"/>
                    </a:ext>
                  </a:extLst>
                </a:gridCol>
              </a:tblGrid>
              <a:tr h="170030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3F3A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3F3A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CAPAIAN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887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w Cen MT" panose="020B0602020104020603" pitchFamily="34" charset="0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AGS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SEP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w Cen MT" panose="020B0602020104020603" pitchFamily="34" charset="0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AGS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SEP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836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1.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Kejadian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Drop Out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Terhadap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Pelayanan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Rehabilitasi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Medik Yang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Direncanakan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≤ 50%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3.2</a:t>
                      </a:r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4%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8,3%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34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2.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Tidak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Adanya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Kejadian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Kesalahan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Tindakan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Rehabilitasi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Medik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19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3.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Kepuasan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Pelanggan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≥ 80 %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83,24%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7045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91320" y="0"/>
            <a:ext cx="1310185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2" r="8611"/>
          <a:stretch>
            <a:fillRect/>
          </a:stretch>
        </p:blipFill>
        <p:spPr>
          <a:xfrm>
            <a:off x="873455" y="454641"/>
            <a:ext cx="4597630" cy="594871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060813" y="1460310"/>
            <a:ext cx="3589360" cy="410797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650173" y="1647967"/>
            <a:ext cx="4597630" cy="1282890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IKU SMART</a:t>
            </a:r>
            <a:endParaRPr lang="zh-CN" altLang="en-US" sz="66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C03879-0F0E-4BF8-8546-A27745371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20</a:t>
            </a:fld>
            <a:endParaRPr lang="zh-CN" alt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7F87721-70CD-4776-B2A0-4AED5B32BB7F}"/>
              </a:ext>
            </a:extLst>
          </p:cNvPr>
          <p:cNvGraphicFramePr>
            <a:graphicFrameLocks noGrp="1"/>
          </p:cNvGraphicFramePr>
          <p:nvPr/>
        </p:nvGraphicFramePr>
        <p:xfrm>
          <a:off x="158860" y="620315"/>
          <a:ext cx="11639837" cy="2908752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51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2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8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45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2092">
                  <a:extLst>
                    <a:ext uri="{9D8B030D-6E8A-4147-A177-3AD203B41FA5}">
                      <a16:colId xmlns:a16="http://schemas.microsoft.com/office/drawing/2014/main" val="1639886545"/>
                    </a:ext>
                  </a:extLst>
                </a:gridCol>
                <a:gridCol w="692092">
                  <a:extLst>
                    <a:ext uri="{9D8B030D-6E8A-4147-A177-3AD203B41FA5}">
                      <a16:colId xmlns:a16="http://schemas.microsoft.com/office/drawing/2014/main" val="637824688"/>
                    </a:ext>
                  </a:extLst>
                </a:gridCol>
                <a:gridCol w="692092">
                  <a:extLst>
                    <a:ext uri="{9D8B030D-6E8A-4147-A177-3AD203B41FA5}">
                      <a16:colId xmlns:a16="http://schemas.microsoft.com/office/drawing/2014/main" val="3466013233"/>
                    </a:ext>
                  </a:extLst>
                </a:gridCol>
                <a:gridCol w="692092">
                  <a:extLst>
                    <a:ext uri="{9D8B030D-6E8A-4147-A177-3AD203B41FA5}">
                      <a16:colId xmlns:a16="http://schemas.microsoft.com/office/drawing/2014/main" val="856262832"/>
                    </a:ext>
                  </a:extLst>
                </a:gridCol>
                <a:gridCol w="692092">
                  <a:extLst>
                    <a:ext uri="{9D8B030D-6E8A-4147-A177-3AD203B41FA5}">
                      <a16:colId xmlns:a16="http://schemas.microsoft.com/office/drawing/2014/main" val="3155971390"/>
                    </a:ext>
                  </a:extLst>
                </a:gridCol>
                <a:gridCol w="692092">
                  <a:extLst>
                    <a:ext uri="{9D8B030D-6E8A-4147-A177-3AD203B41FA5}">
                      <a16:colId xmlns:a16="http://schemas.microsoft.com/office/drawing/2014/main" val="4124499730"/>
                    </a:ext>
                  </a:extLst>
                </a:gridCol>
                <a:gridCol w="692092">
                  <a:extLst>
                    <a:ext uri="{9D8B030D-6E8A-4147-A177-3AD203B41FA5}">
                      <a16:colId xmlns:a16="http://schemas.microsoft.com/office/drawing/2014/main" val="1905950854"/>
                    </a:ext>
                  </a:extLst>
                </a:gridCol>
                <a:gridCol w="692092">
                  <a:extLst>
                    <a:ext uri="{9D8B030D-6E8A-4147-A177-3AD203B41FA5}">
                      <a16:colId xmlns:a16="http://schemas.microsoft.com/office/drawing/2014/main" val="2721715258"/>
                    </a:ext>
                  </a:extLst>
                </a:gridCol>
                <a:gridCol w="692092">
                  <a:extLst>
                    <a:ext uri="{9D8B030D-6E8A-4147-A177-3AD203B41FA5}">
                      <a16:colId xmlns:a16="http://schemas.microsoft.com/office/drawing/2014/main" val="636827705"/>
                    </a:ext>
                  </a:extLst>
                </a:gridCol>
                <a:gridCol w="692092">
                  <a:extLst>
                    <a:ext uri="{9D8B030D-6E8A-4147-A177-3AD203B41FA5}">
                      <a16:colId xmlns:a16="http://schemas.microsoft.com/office/drawing/2014/main" val="856721115"/>
                    </a:ext>
                  </a:extLst>
                </a:gridCol>
                <a:gridCol w="692092">
                  <a:extLst>
                    <a:ext uri="{9D8B030D-6E8A-4147-A177-3AD203B41FA5}">
                      <a16:colId xmlns:a16="http://schemas.microsoft.com/office/drawing/2014/main" val="496964393"/>
                    </a:ext>
                  </a:extLst>
                </a:gridCol>
              </a:tblGrid>
              <a:tr h="189038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3F3A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3F3A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CAPAIAN</a:t>
                      </a: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038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w Cen MT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 panose="020B0604030504040204" pitchFamily="34" charset="0"/>
                        </a:rPr>
                        <a:t>FEB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 panose="020B0604030504040204" pitchFamily="34" charset="0"/>
                        </a:rPr>
                        <a:t>MAR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 panose="020B0604030504040204" pitchFamily="34" charset="0"/>
                        </a:rPr>
                        <a:t>APR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 panose="020B0604030504040204" pitchFamily="34" charset="0"/>
                        </a:rPr>
                        <a:t>MEI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 panose="020B0604030504040204" pitchFamily="34" charset="0"/>
                        </a:rPr>
                        <a:t>JUN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w Cen MT" panose="020B0602020104020603" pitchFamily="34" charset="0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FEB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MAR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APR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MEI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JUN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01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1.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39725" marR="0" indent="-222250" algn="l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a.</a:t>
                      </a:r>
                      <a:r>
                        <a:rPr lang="en-US" sz="1400" u="none" strike="noStrike" baseline="0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Waktu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Tunggu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Pelayanan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Obat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Jadi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               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≤ 30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menit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 14 </a:t>
                      </a:r>
                      <a:endParaRPr lang="en-US" sz="1400" u="none" strike="noStrike" dirty="0">
                        <a:effectLst/>
                        <a:latin typeface="Tw Cen MT" panose="020B0602020104020603" pitchFamily="34" charset="0"/>
                      </a:endParaRPr>
                    </a:p>
                    <a:p>
                      <a:pPr algn="ctr" fontAlgn="t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Menit 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14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menit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14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menit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14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menit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14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menit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14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Menit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091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80670" indent="-163195" algn="l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b. Waktu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Tunggu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Pelayanan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Obat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 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Racikan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 28 </a:t>
                      </a:r>
                      <a:endParaRPr lang="en-US" sz="1400" u="none" strike="noStrike" dirty="0">
                        <a:effectLst/>
                        <a:latin typeface="Tw Cen MT" panose="020B0602020104020603" pitchFamily="34" charset="0"/>
                      </a:endParaRPr>
                    </a:p>
                    <a:p>
                      <a:pPr algn="ctr" fontAlgn="t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Menit 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28 menit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28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menit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28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menit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28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menit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28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Menit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50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2.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Tidak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Adanya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Kesalahan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Pemberian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Obat</a:t>
                      </a:r>
                      <a:endParaRPr lang="en-US" sz="14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99,98%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0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3.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Kepuasan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Pelanggan</a:t>
                      </a:r>
                      <a:endParaRPr lang="en-US" sz="14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≥ 80 %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85.05%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81.11%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0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4.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Penulisan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Resep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Sesuai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Formularium</a:t>
                      </a:r>
                      <a:endParaRPr lang="en-US" sz="14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100%</a:t>
                      </a:r>
                      <a:endParaRPr kumimoji="0" lang="id-ID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100%</a:t>
                      </a:r>
                      <a:endParaRPr kumimoji="0" lang="id-ID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100%</a:t>
                      </a:r>
                      <a:endParaRPr kumimoji="0" lang="id-ID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Verdana" panose="020B0604030504040204" pitchFamily="34" charset="0"/>
                          <a:cs typeface="+mn-cs"/>
                        </a:rPr>
                        <a:t>100%</a:t>
                      </a:r>
                      <a:endParaRPr kumimoji="0" lang="id-ID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26FFCDE9-37A7-4394-A6A8-AA5BE567C436}"/>
              </a:ext>
            </a:extLst>
          </p:cNvPr>
          <p:cNvSpPr/>
          <p:nvPr/>
        </p:nvSpPr>
        <p:spPr>
          <a:xfrm>
            <a:off x="158861" y="136525"/>
            <a:ext cx="1658726" cy="365702"/>
          </a:xfrm>
          <a:prstGeom prst="round2Diag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0000"/>
                </a:solidFill>
                <a:latin typeface="Tw Cen MT" panose="020B0602020104020603" pitchFamily="34" charset="0"/>
              </a:rPr>
              <a:t>FARMASI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DDBFAD2-0EA5-4429-B620-0027DBDCD4CC}"/>
              </a:ext>
            </a:extLst>
          </p:cNvPr>
          <p:cNvGraphicFramePr>
            <a:graphicFrameLocks noGrp="1"/>
          </p:cNvGraphicFramePr>
          <p:nvPr/>
        </p:nvGraphicFramePr>
        <p:xfrm>
          <a:off x="158858" y="3812723"/>
          <a:ext cx="7667786" cy="2908752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45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3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3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01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2240">
                  <a:extLst>
                    <a:ext uri="{9D8B030D-6E8A-4147-A177-3AD203B41FA5}">
                      <a16:colId xmlns:a16="http://schemas.microsoft.com/office/drawing/2014/main" val="2715122471"/>
                    </a:ext>
                  </a:extLst>
                </a:gridCol>
                <a:gridCol w="782240">
                  <a:extLst>
                    <a:ext uri="{9D8B030D-6E8A-4147-A177-3AD203B41FA5}">
                      <a16:colId xmlns:a16="http://schemas.microsoft.com/office/drawing/2014/main" val="845479596"/>
                    </a:ext>
                  </a:extLst>
                </a:gridCol>
                <a:gridCol w="778956">
                  <a:extLst>
                    <a:ext uri="{9D8B030D-6E8A-4147-A177-3AD203B41FA5}">
                      <a16:colId xmlns:a16="http://schemas.microsoft.com/office/drawing/2014/main" val="4124499730"/>
                    </a:ext>
                  </a:extLst>
                </a:gridCol>
                <a:gridCol w="681008">
                  <a:extLst>
                    <a:ext uri="{9D8B030D-6E8A-4147-A177-3AD203B41FA5}">
                      <a16:colId xmlns:a16="http://schemas.microsoft.com/office/drawing/2014/main" val="1206646180"/>
                    </a:ext>
                  </a:extLst>
                </a:gridCol>
                <a:gridCol w="681008">
                  <a:extLst>
                    <a:ext uri="{9D8B030D-6E8A-4147-A177-3AD203B41FA5}">
                      <a16:colId xmlns:a16="http://schemas.microsoft.com/office/drawing/2014/main" val="1676208678"/>
                    </a:ext>
                  </a:extLst>
                </a:gridCol>
              </a:tblGrid>
              <a:tr h="189038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3F3A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3F3A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CAPAIAN</a:t>
                      </a: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038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w Cen MT"/>
                        </a:rPr>
                        <a:t>JUL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 panose="020B0604030504040204" pitchFamily="34" charset="0"/>
                        </a:rPr>
                        <a:t>AGS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/>
                          <a:ea typeface="Verdana" panose="020B0604030504040204" pitchFamily="34" charset="0"/>
                        </a:rPr>
                        <a:t>SEP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w Cen MT" panose="020B0602020104020603" pitchFamily="34" charset="0"/>
                        </a:rPr>
                        <a:t>JUL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AGS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SEP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01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1.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39725" marR="0" indent="-222250" algn="l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a.</a:t>
                      </a:r>
                      <a:r>
                        <a:rPr lang="en-US" sz="1400" u="none" strike="noStrike" baseline="0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Waktu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Tunggu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Pelayanan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Obat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Jadi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               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≤ 30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menit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 14 </a:t>
                      </a:r>
                      <a:endParaRPr lang="en-US" sz="1400" u="none" strike="noStrike" dirty="0">
                        <a:effectLst/>
                        <a:latin typeface="Tw Cen MT" panose="020B0602020104020603" pitchFamily="34" charset="0"/>
                      </a:endParaRPr>
                    </a:p>
                    <a:p>
                      <a:pPr algn="ctr" fontAlgn="t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Menit 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 14 </a:t>
                      </a:r>
                      <a:endParaRPr lang="en-US" sz="1400" u="none" strike="noStrike" dirty="0">
                        <a:effectLst/>
                        <a:latin typeface="Tw Cen MT" panose="020B0602020104020603" pitchFamily="34" charset="0"/>
                      </a:endParaRPr>
                    </a:p>
                    <a:p>
                      <a:pPr algn="ctr" fontAlgn="t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Menit 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 14 </a:t>
                      </a:r>
                      <a:endParaRPr lang="en-US" sz="1400" u="none" strike="noStrike" dirty="0">
                        <a:effectLst/>
                        <a:latin typeface="Tw Cen MT" panose="020B0602020104020603" pitchFamily="34" charset="0"/>
                      </a:endParaRPr>
                    </a:p>
                    <a:p>
                      <a:pPr algn="ctr" fontAlgn="t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Menit 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091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80670" indent="-163195" algn="l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b. Waktu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Tunggu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Pelayanan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Obat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 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Racikan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 28 </a:t>
                      </a:r>
                      <a:endParaRPr lang="en-US" sz="1400" u="none" strike="noStrike" dirty="0">
                        <a:effectLst/>
                        <a:latin typeface="Tw Cen MT" panose="020B0602020104020603" pitchFamily="34" charset="0"/>
                      </a:endParaRPr>
                    </a:p>
                    <a:p>
                      <a:pPr algn="ctr" fontAlgn="t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Menit 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 28 </a:t>
                      </a:r>
                      <a:endParaRPr lang="en-US" sz="1400" u="none" strike="noStrike" dirty="0">
                        <a:effectLst/>
                        <a:latin typeface="Tw Cen MT" panose="020B0602020104020603" pitchFamily="34" charset="0"/>
                      </a:endParaRPr>
                    </a:p>
                    <a:p>
                      <a:pPr algn="ctr" fontAlgn="t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Menit 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 28 </a:t>
                      </a:r>
                      <a:endParaRPr lang="en-US" sz="1400" u="none" strike="noStrike" dirty="0">
                        <a:effectLst/>
                        <a:latin typeface="Tw Cen MT" panose="020B0602020104020603" pitchFamily="34" charset="0"/>
                      </a:endParaRPr>
                    </a:p>
                    <a:p>
                      <a:pPr algn="ctr" fontAlgn="t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Menit 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50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2.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Tidak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Adanya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Kesalahan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Pemberian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Obat</a:t>
                      </a:r>
                      <a:endParaRPr lang="en-US" sz="14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100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100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0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3.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Kepuasan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Pelanggan</a:t>
                      </a:r>
                      <a:endParaRPr lang="en-US" sz="14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≥ 80 %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81,67%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0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4.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Penulisan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Resep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Sesuai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Formularium</a:t>
                      </a:r>
                      <a:endParaRPr lang="en-US" sz="14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86512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50280CA-8451-4524-B7CE-7B81E3428D7A}"/>
              </a:ext>
            </a:extLst>
          </p:cNvPr>
          <p:cNvGraphicFramePr>
            <a:graphicFrameLocks noGrp="1"/>
          </p:cNvGraphicFramePr>
          <p:nvPr/>
        </p:nvGraphicFramePr>
        <p:xfrm>
          <a:off x="479422" y="739309"/>
          <a:ext cx="11233150" cy="2087201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4375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7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84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30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0364">
                  <a:extLst>
                    <a:ext uri="{9D8B030D-6E8A-4147-A177-3AD203B41FA5}">
                      <a16:colId xmlns:a16="http://schemas.microsoft.com/office/drawing/2014/main" val="1411655609"/>
                    </a:ext>
                  </a:extLst>
                </a:gridCol>
                <a:gridCol w="653599">
                  <a:extLst>
                    <a:ext uri="{9D8B030D-6E8A-4147-A177-3AD203B41FA5}">
                      <a16:colId xmlns:a16="http://schemas.microsoft.com/office/drawing/2014/main" val="3758570744"/>
                    </a:ext>
                  </a:extLst>
                </a:gridCol>
                <a:gridCol w="653599">
                  <a:extLst>
                    <a:ext uri="{9D8B030D-6E8A-4147-A177-3AD203B41FA5}">
                      <a16:colId xmlns:a16="http://schemas.microsoft.com/office/drawing/2014/main" val="50855709"/>
                    </a:ext>
                  </a:extLst>
                </a:gridCol>
                <a:gridCol w="653599">
                  <a:extLst>
                    <a:ext uri="{9D8B030D-6E8A-4147-A177-3AD203B41FA5}">
                      <a16:colId xmlns:a16="http://schemas.microsoft.com/office/drawing/2014/main" val="2216766193"/>
                    </a:ext>
                  </a:extLst>
                </a:gridCol>
                <a:gridCol w="653599">
                  <a:extLst>
                    <a:ext uri="{9D8B030D-6E8A-4147-A177-3AD203B41FA5}">
                      <a16:colId xmlns:a16="http://schemas.microsoft.com/office/drawing/2014/main" val="1258899685"/>
                    </a:ext>
                  </a:extLst>
                </a:gridCol>
                <a:gridCol w="653599">
                  <a:extLst>
                    <a:ext uri="{9D8B030D-6E8A-4147-A177-3AD203B41FA5}">
                      <a16:colId xmlns:a16="http://schemas.microsoft.com/office/drawing/2014/main" val="3752571140"/>
                    </a:ext>
                  </a:extLst>
                </a:gridCol>
                <a:gridCol w="653599">
                  <a:extLst>
                    <a:ext uri="{9D8B030D-6E8A-4147-A177-3AD203B41FA5}">
                      <a16:colId xmlns:a16="http://schemas.microsoft.com/office/drawing/2014/main" val="1439119538"/>
                    </a:ext>
                  </a:extLst>
                </a:gridCol>
                <a:gridCol w="653599">
                  <a:extLst>
                    <a:ext uri="{9D8B030D-6E8A-4147-A177-3AD203B41FA5}">
                      <a16:colId xmlns:a16="http://schemas.microsoft.com/office/drawing/2014/main" val="4107665010"/>
                    </a:ext>
                  </a:extLst>
                </a:gridCol>
                <a:gridCol w="653599">
                  <a:extLst>
                    <a:ext uri="{9D8B030D-6E8A-4147-A177-3AD203B41FA5}">
                      <a16:colId xmlns:a16="http://schemas.microsoft.com/office/drawing/2014/main" val="874359717"/>
                    </a:ext>
                  </a:extLst>
                </a:gridCol>
                <a:gridCol w="653599">
                  <a:extLst>
                    <a:ext uri="{9D8B030D-6E8A-4147-A177-3AD203B41FA5}">
                      <a16:colId xmlns:a16="http://schemas.microsoft.com/office/drawing/2014/main" val="2228537220"/>
                    </a:ext>
                  </a:extLst>
                </a:gridCol>
                <a:gridCol w="653599">
                  <a:extLst>
                    <a:ext uri="{9D8B030D-6E8A-4147-A177-3AD203B41FA5}">
                      <a16:colId xmlns:a16="http://schemas.microsoft.com/office/drawing/2014/main" val="41079446"/>
                    </a:ext>
                  </a:extLst>
                </a:gridCol>
              </a:tblGrid>
              <a:tr h="264981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solidFill>
                      <a:srgbClr val="F3F3A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solidFill>
                      <a:srgbClr val="F3F3A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CAPAIAN</a:t>
                      </a: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981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w Cen MT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/>
                        </a:rPr>
                        <a:t>FEB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/>
                        </a:rPr>
                        <a:t>MAR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/>
                        </a:rPr>
                        <a:t>APR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/>
                        </a:rPr>
                        <a:t>MEI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/>
                        </a:rPr>
                        <a:t>JUN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w Cen MT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/>
                        </a:rPr>
                        <a:t>FEB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/>
                        </a:rPr>
                        <a:t>MAR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/>
                        </a:rPr>
                        <a:t>APR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/>
                        </a:rPr>
                        <a:t>MEI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/>
                        </a:rPr>
                        <a:t>JUN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52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1.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fi-FI" sz="1400" u="none" strike="noStrike" dirty="0" err="1">
                          <a:effectLst/>
                          <a:latin typeface="Tw Cen MT"/>
                        </a:rPr>
                        <a:t>Ketepatan</a:t>
                      </a:r>
                      <a:r>
                        <a:rPr lang="fi-FI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fi-FI" sz="1400" u="none" strike="noStrike" dirty="0" err="1">
                          <a:effectLst/>
                          <a:latin typeface="Tw Cen MT"/>
                        </a:rPr>
                        <a:t>Waktu</a:t>
                      </a:r>
                      <a:r>
                        <a:rPr lang="fi-FI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fi-FI" sz="1400" u="none" strike="noStrike" dirty="0" err="1">
                          <a:effectLst/>
                          <a:latin typeface="Tw Cen MT"/>
                        </a:rPr>
                        <a:t>Pemberian</a:t>
                      </a:r>
                      <a:r>
                        <a:rPr lang="fi-FI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fi-FI" sz="1400" u="none" strike="noStrike" dirty="0" err="1">
                          <a:effectLst/>
                          <a:latin typeface="Tw Cen MT"/>
                        </a:rPr>
                        <a:t>Makanan</a:t>
                      </a:r>
                      <a:r>
                        <a:rPr lang="fi-FI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fi-FI" sz="1400" u="none" strike="noStrike" dirty="0" err="1">
                          <a:effectLst/>
                          <a:latin typeface="Tw Cen MT"/>
                        </a:rPr>
                        <a:t>Kepada</a:t>
                      </a:r>
                      <a:r>
                        <a:rPr lang="fi-FI" sz="1400" u="none" strike="noStrike" dirty="0">
                          <a:effectLst/>
                          <a:latin typeface="Tw Cen MT"/>
                        </a:rPr>
                        <a:t> Pasien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≥  90%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75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2.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 dirty="0" err="1">
                          <a:effectLst/>
                          <a:latin typeface="Tw Cen MT"/>
                        </a:rPr>
                        <a:t>Sisa</a:t>
                      </a:r>
                      <a:r>
                        <a:rPr lang="fi-FI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fi-FI" sz="1400" u="none" strike="noStrike" dirty="0" err="1">
                          <a:effectLst/>
                          <a:latin typeface="Tw Cen MT"/>
                        </a:rPr>
                        <a:t>Makanan</a:t>
                      </a:r>
                      <a:r>
                        <a:rPr lang="fi-FI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fi-FI" sz="1400" u="none" strike="noStrike" dirty="0" err="1">
                          <a:effectLst/>
                          <a:latin typeface="Tw Cen MT"/>
                        </a:rPr>
                        <a:t>Yang</a:t>
                      </a:r>
                      <a:r>
                        <a:rPr lang="fi-FI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fi-FI" sz="1400" u="none" strike="noStrike" dirty="0" err="1">
                          <a:effectLst/>
                          <a:latin typeface="Tw Cen MT"/>
                        </a:rPr>
                        <a:t>Tidak</a:t>
                      </a:r>
                      <a:r>
                        <a:rPr lang="fi-FI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fi-FI" sz="1400" u="none" strike="noStrike" dirty="0" err="1">
                          <a:effectLst/>
                          <a:latin typeface="Tw Cen MT"/>
                        </a:rPr>
                        <a:t>Termakan</a:t>
                      </a:r>
                      <a:r>
                        <a:rPr lang="fi-FI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fi-FI" sz="1400" u="none" strike="noStrike" dirty="0" err="1">
                          <a:effectLst/>
                          <a:latin typeface="Tw Cen MT"/>
                        </a:rPr>
                        <a:t>Oleh</a:t>
                      </a:r>
                      <a:r>
                        <a:rPr lang="fi-FI" sz="1400" u="none" strike="noStrike" dirty="0">
                          <a:effectLst/>
                          <a:latin typeface="Tw Cen MT"/>
                        </a:rPr>
                        <a:t> Pasien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≤ 20%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4.85%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4.55%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4.34%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4.08%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6.06%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6.06%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81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3.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Tidak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Adanya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Kejadian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Kesalahan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Pemberian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Diet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0655C779-295D-4160-A6C1-3577FBAA26A4}"/>
              </a:ext>
            </a:extLst>
          </p:cNvPr>
          <p:cNvSpPr/>
          <p:nvPr/>
        </p:nvSpPr>
        <p:spPr>
          <a:xfrm>
            <a:off x="511421" y="189689"/>
            <a:ext cx="1658726" cy="365702"/>
          </a:xfrm>
          <a:prstGeom prst="round2Diag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0000"/>
                </a:solidFill>
                <a:latin typeface="Tw Cen MT" panose="020B0602020104020603" pitchFamily="34" charset="0"/>
              </a:rPr>
              <a:t>GIZI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966883-24AA-4F33-8385-11CFB8B3B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21</a:t>
            </a:fld>
            <a:endParaRPr lang="zh-CN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CA3152-1583-426D-8631-51E83D786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219" y="5891438"/>
            <a:ext cx="911781" cy="9117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A1338C-85F6-4EF2-9F0C-C42B1788B8A9}"/>
              </a:ext>
            </a:extLst>
          </p:cNvPr>
          <p:cNvSpPr txBox="1"/>
          <p:nvPr/>
        </p:nvSpPr>
        <p:spPr>
          <a:xfrm>
            <a:off x="10271111" y="6211503"/>
            <a:ext cx="1082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SPM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FA5F6C4-133A-4A03-9745-90AAD45849DD}"/>
              </a:ext>
            </a:extLst>
          </p:cNvPr>
          <p:cNvGraphicFramePr>
            <a:graphicFrameLocks noGrp="1"/>
          </p:cNvGraphicFramePr>
          <p:nvPr/>
        </p:nvGraphicFramePr>
        <p:xfrm>
          <a:off x="479421" y="3041630"/>
          <a:ext cx="6821032" cy="2087201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4137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58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1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155981626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980728020"/>
                    </a:ext>
                  </a:extLst>
                </a:gridCol>
                <a:gridCol w="618019">
                  <a:extLst>
                    <a:ext uri="{9D8B030D-6E8A-4147-A177-3AD203B41FA5}">
                      <a16:colId xmlns:a16="http://schemas.microsoft.com/office/drawing/2014/main" val="3752571140"/>
                    </a:ext>
                  </a:extLst>
                </a:gridCol>
                <a:gridCol w="618019">
                  <a:extLst>
                    <a:ext uri="{9D8B030D-6E8A-4147-A177-3AD203B41FA5}">
                      <a16:colId xmlns:a16="http://schemas.microsoft.com/office/drawing/2014/main" val="2258615240"/>
                    </a:ext>
                  </a:extLst>
                </a:gridCol>
                <a:gridCol w="618019">
                  <a:extLst>
                    <a:ext uri="{9D8B030D-6E8A-4147-A177-3AD203B41FA5}">
                      <a16:colId xmlns:a16="http://schemas.microsoft.com/office/drawing/2014/main" val="49966169"/>
                    </a:ext>
                  </a:extLst>
                </a:gridCol>
              </a:tblGrid>
              <a:tr h="264981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solidFill>
                      <a:srgbClr val="F3F3A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solidFill>
                      <a:srgbClr val="F3F3A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CAPAIAN</a:t>
                      </a: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981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w Cen MT"/>
                        </a:rPr>
                        <a:t>JUL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/>
                        </a:rPr>
                        <a:t>AGS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/>
                        </a:rPr>
                        <a:t>SEP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w Cen MT"/>
                        </a:rPr>
                        <a:t>JUL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/>
                        </a:rPr>
                        <a:t>AGS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/>
                        </a:rPr>
                        <a:t>SEP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52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1.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fi-FI" sz="1400" u="none" strike="noStrike" dirty="0" err="1">
                          <a:effectLst/>
                          <a:latin typeface="Tw Cen MT"/>
                        </a:rPr>
                        <a:t>Ketepatan</a:t>
                      </a:r>
                      <a:r>
                        <a:rPr lang="fi-FI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fi-FI" sz="1400" u="none" strike="noStrike" dirty="0" err="1">
                          <a:effectLst/>
                          <a:latin typeface="Tw Cen MT"/>
                        </a:rPr>
                        <a:t>Waktu</a:t>
                      </a:r>
                      <a:r>
                        <a:rPr lang="fi-FI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fi-FI" sz="1400" u="none" strike="noStrike" dirty="0" err="1">
                          <a:effectLst/>
                          <a:latin typeface="Tw Cen MT"/>
                        </a:rPr>
                        <a:t>Pemberian</a:t>
                      </a:r>
                      <a:r>
                        <a:rPr lang="fi-FI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fi-FI" sz="1400" u="none" strike="noStrike" dirty="0" err="1">
                          <a:effectLst/>
                          <a:latin typeface="Tw Cen MT"/>
                        </a:rPr>
                        <a:t>Makanan</a:t>
                      </a:r>
                      <a:r>
                        <a:rPr lang="fi-FI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fi-FI" sz="1400" u="none" strike="noStrike" dirty="0" err="1">
                          <a:effectLst/>
                          <a:latin typeface="Tw Cen MT"/>
                        </a:rPr>
                        <a:t>Kepada</a:t>
                      </a:r>
                      <a:r>
                        <a:rPr lang="fi-FI" sz="1400" u="none" strike="noStrike" dirty="0">
                          <a:effectLst/>
                          <a:latin typeface="Tw Cen MT"/>
                        </a:rPr>
                        <a:t> Pasien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≥  90%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75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2.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 dirty="0" err="1">
                          <a:effectLst/>
                          <a:latin typeface="Tw Cen MT"/>
                        </a:rPr>
                        <a:t>Sisa</a:t>
                      </a:r>
                      <a:r>
                        <a:rPr lang="fi-FI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fi-FI" sz="1400" u="none" strike="noStrike" dirty="0" err="1">
                          <a:effectLst/>
                          <a:latin typeface="Tw Cen MT"/>
                        </a:rPr>
                        <a:t>Makanan</a:t>
                      </a:r>
                      <a:r>
                        <a:rPr lang="fi-FI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fi-FI" sz="1400" u="none" strike="noStrike" dirty="0" err="1">
                          <a:effectLst/>
                          <a:latin typeface="Tw Cen MT"/>
                        </a:rPr>
                        <a:t>Yang</a:t>
                      </a:r>
                      <a:r>
                        <a:rPr lang="fi-FI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fi-FI" sz="1400" u="none" strike="noStrike" dirty="0" err="1">
                          <a:effectLst/>
                          <a:latin typeface="Tw Cen MT"/>
                        </a:rPr>
                        <a:t>Tidak</a:t>
                      </a:r>
                      <a:r>
                        <a:rPr lang="fi-FI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fi-FI" sz="1400" u="none" strike="noStrike" dirty="0" err="1">
                          <a:effectLst/>
                          <a:latin typeface="Tw Cen MT"/>
                        </a:rPr>
                        <a:t>Termakan</a:t>
                      </a:r>
                      <a:r>
                        <a:rPr lang="fi-FI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fi-FI" sz="1400" u="none" strike="noStrike" dirty="0" err="1">
                          <a:effectLst/>
                          <a:latin typeface="Tw Cen MT"/>
                        </a:rPr>
                        <a:t>Oleh</a:t>
                      </a:r>
                      <a:r>
                        <a:rPr lang="fi-FI" sz="1400" u="none" strike="noStrike" dirty="0">
                          <a:effectLst/>
                          <a:latin typeface="Tw Cen MT"/>
                        </a:rPr>
                        <a:t> Pasien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≤ 20%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5.95%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6.08%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6.08%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81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3.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Tidak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Adanya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Kejadian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Kesalahan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/>
                        </a:rPr>
                        <a:t>Pemberian</a:t>
                      </a:r>
                      <a:r>
                        <a:rPr lang="en-US" sz="1400" u="none" strike="noStrike" dirty="0">
                          <a:effectLst/>
                          <a:latin typeface="Tw Cen MT"/>
                        </a:rPr>
                        <a:t> Diet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99258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C76846-5EA8-447D-BC4F-FABC1BFBE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5284" y="6337896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22</a:t>
            </a:fld>
            <a:endParaRPr lang="zh-CN" alt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D46F621-65C7-446A-934B-31C73BA432AC}"/>
              </a:ext>
            </a:extLst>
          </p:cNvPr>
          <p:cNvGraphicFramePr>
            <a:graphicFrameLocks noGrp="1"/>
          </p:cNvGraphicFramePr>
          <p:nvPr/>
        </p:nvGraphicFramePr>
        <p:xfrm>
          <a:off x="361435" y="520104"/>
          <a:ext cx="11233150" cy="154467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71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7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35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3504">
                  <a:extLst>
                    <a:ext uri="{9D8B030D-6E8A-4147-A177-3AD203B41FA5}">
                      <a16:colId xmlns:a16="http://schemas.microsoft.com/office/drawing/2014/main" val="333799793"/>
                    </a:ext>
                  </a:extLst>
                </a:gridCol>
                <a:gridCol w="623504">
                  <a:extLst>
                    <a:ext uri="{9D8B030D-6E8A-4147-A177-3AD203B41FA5}">
                      <a16:colId xmlns:a16="http://schemas.microsoft.com/office/drawing/2014/main" val="2780922223"/>
                    </a:ext>
                  </a:extLst>
                </a:gridCol>
                <a:gridCol w="623504">
                  <a:extLst>
                    <a:ext uri="{9D8B030D-6E8A-4147-A177-3AD203B41FA5}">
                      <a16:colId xmlns:a16="http://schemas.microsoft.com/office/drawing/2014/main" val="465978797"/>
                    </a:ext>
                  </a:extLst>
                </a:gridCol>
                <a:gridCol w="623504">
                  <a:extLst>
                    <a:ext uri="{9D8B030D-6E8A-4147-A177-3AD203B41FA5}">
                      <a16:colId xmlns:a16="http://schemas.microsoft.com/office/drawing/2014/main" val="281742278"/>
                    </a:ext>
                  </a:extLst>
                </a:gridCol>
                <a:gridCol w="623504">
                  <a:extLst>
                    <a:ext uri="{9D8B030D-6E8A-4147-A177-3AD203B41FA5}">
                      <a16:colId xmlns:a16="http://schemas.microsoft.com/office/drawing/2014/main" val="1258876580"/>
                    </a:ext>
                  </a:extLst>
                </a:gridCol>
                <a:gridCol w="623504">
                  <a:extLst>
                    <a:ext uri="{9D8B030D-6E8A-4147-A177-3AD203B41FA5}">
                      <a16:colId xmlns:a16="http://schemas.microsoft.com/office/drawing/2014/main" val="3020376200"/>
                    </a:ext>
                  </a:extLst>
                </a:gridCol>
                <a:gridCol w="623504">
                  <a:extLst>
                    <a:ext uri="{9D8B030D-6E8A-4147-A177-3AD203B41FA5}">
                      <a16:colId xmlns:a16="http://schemas.microsoft.com/office/drawing/2014/main" val="493637392"/>
                    </a:ext>
                  </a:extLst>
                </a:gridCol>
                <a:gridCol w="623504">
                  <a:extLst>
                    <a:ext uri="{9D8B030D-6E8A-4147-A177-3AD203B41FA5}">
                      <a16:colId xmlns:a16="http://schemas.microsoft.com/office/drawing/2014/main" val="1493667677"/>
                    </a:ext>
                  </a:extLst>
                </a:gridCol>
                <a:gridCol w="623504">
                  <a:extLst>
                    <a:ext uri="{9D8B030D-6E8A-4147-A177-3AD203B41FA5}">
                      <a16:colId xmlns:a16="http://schemas.microsoft.com/office/drawing/2014/main" val="87482179"/>
                    </a:ext>
                  </a:extLst>
                </a:gridCol>
                <a:gridCol w="623504">
                  <a:extLst>
                    <a:ext uri="{9D8B030D-6E8A-4147-A177-3AD203B41FA5}">
                      <a16:colId xmlns:a16="http://schemas.microsoft.com/office/drawing/2014/main" val="1996653464"/>
                    </a:ext>
                  </a:extLst>
                </a:gridCol>
                <a:gridCol w="623504">
                  <a:extLst>
                    <a:ext uri="{9D8B030D-6E8A-4147-A177-3AD203B41FA5}">
                      <a16:colId xmlns:a16="http://schemas.microsoft.com/office/drawing/2014/main" val="3007071632"/>
                    </a:ext>
                  </a:extLst>
                </a:gridCol>
              </a:tblGrid>
              <a:tr h="339253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solidFill>
                      <a:srgbClr val="F3F3A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solidFill>
                      <a:srgbClr val="F3F3A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CAPAIAN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294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FEB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MAR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APR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MEI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JUN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FEB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MAR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APR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MEI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JUN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95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u="none" strike="noStrike" dirty="0">
                          <a:effectLst/>
                        </a:rPr>
                        <a:t>Kebutuhan darah bagi setiap pelayanan transfusi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100% </a:t>
                      </a:r>
                      <a:r>
                        <a:rPr lang="en-US" sz="1400" u="none" strike="noStrike" dirty="0" err="1">
                          <a:effectLst/>
                        </a:rPr>
                        <a:t>Terpenuhi</a:t>
                      </a:r>
                      <a:endParaRPr lang="en-US" sz="14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4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effectLst/>
                        </a:rPr>
                        <a:t>Kejadian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reaksi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tranfusi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≤ 0,01%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FAD39F32-9480-45AE-BE45-17FFFEFB9881}"/>
              </a:ext>
            </a:extLst>
          </p:cNvPr>
          <p:cNvSpPr/>
          <p:nvPr/>
        </p:nvSpPr>
        <p:spPr>
          <a:xfrm>
            <a:off x="361435" y="136525"/>
            <a:ext cx="2001831" cy="365702"/>
          </a:xfrm>
          <a:prstGeom prst="round2Diag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0000"/>
                </a:solidFill>
                <a:latin typeface="Tw Cen MT" panose="020B0602020104020603" pitchFamily="34" charset="0"/>
              </a:rPr>
              <a:t>TRANSFUSI DARAH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243F1C-4F44-435A-AD00-F3375B032730}"/>
              </a:ext>
            </a:extLst>
          </p:cNvPr>
          <p:cNvGraphicFramePr>
            <a:graphicFrameLocks noGrp="1"/>
          </p:cNvGraphicFramePr>
          <p:nvPr/>
        </p:nvGraphicFramePr>
        <p:xfrm>
          <a:off x="361435" y="2080931"/>
          <a:ext cx="7292973" cy="1503257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59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65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5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69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6930">
                  <a:extLst>
                    <a:ext uri="{9D8B030D-6E8A-4147-A177-3AD203B41FA5}">
                      <a16:colId xmlns:a16="http://schemas.microsoft.com/office/drawing/2014/main" val="86257499"/>
                    </a:ext>
                  </a:extLst>
                </a:gridCol>
                <a:gridCol w="606930">
                  <a:extLst>
                    <a:ext uri="{9D8B030D-6E8A-4147-A177-3AD203B41FA5}">
                      <a16:colId xmlns:a16="http://schemas.microsoft.com/office/drawing/2014/main" val="2977771835"/>
                    </a:ext>
                  </a:extLst>
                </a:gridCol>
                <a:gridCol w="606930">
                  <a:extLst>
                    <a:ext uri="{9D8B030D-6E8A-4147-A177-3AD203B41FA5}">
                      <a16:colId xmlns:a16="http://schemas.microsoft.com/office/drawing/2014/main" val="3020376200"/>
                    </a:ext>
                  </a:extLst>
                </a:gridCol>
                <a:gridCol w="606930">
                  <a:extLst>
                    <a:ext uri="{9D8B030D-6E8A-4147-A177-3AD203B41FA5}">
                      <a16:colId xmlns:a16="http://schemas.microsoft.com/office/drawing/2014/main" val="1432183976"/>
                    </a:ext>
                  </a:extLst>
                </a:gridCol>
                <a:gridCol w="606930">
                  <a:extLst>
                    <a:ext uri="{9D8B030D-6E8A-4147-A177-3AD203B41FA5}">
                      <a16:colId xmlns:a16="http://schemas.microsoft.com/office/drawing/2014/main" val="3180834843"/>
                    </a:ext>
                  </a:extLst>
                </a:gridCol>
              </a:tblGrid>
              <a:tr h="339253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solidFill>
                      <a:srgbClr val="F3F3A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solidFill>
                      <a:srgbClr val="F3F3A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CAPAIAN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JUL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AGS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SEP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JUL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AGS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SEP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95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u="none" strike="noStrike" dirty="0">
                          <a:effectLst/>
                        </a:rPr>
                        <a:t>Kebutuhan darah bagi setiap pelayanan transfusi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100% </a:t>
                      </a:r>
                      <a:r>
                        <a:rPr lang="en-US" sz="1400" u="none" strike="noStrike" dirty="0" err="1">
                          <a:effectLst/>
                        </a:rPr>
                        <a:t>Terpenuhi</a:t>
                      </a:r>
                      <a:endParaRPr lang="en-US" sz="14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0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effectLst/>
                        </a:rPr>
                        <a:t>Kejadian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reaksi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tranfusi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≤ 0,01%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71ABE4DC-1EEC-441B-9647-4C04550BA99E}"/>
              </a:ext>
            </a:extLst>
          </p:cNvPr>
          <p:cNvSpPr/>
          <p:nvPr/>
        </p:nvSpPr>
        <p:spPr>
          <a:xfrm>
            <a:off x="361434" y="3689591"/>
            <a:ext cx="2001831" cy="365702"/>
          </a:xfrm>
          <a:prstGeom prst="round2Diag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0000"/>
                </a:solidFill>
                <a:latin typeface="Tw Cen MT" panose="020B0602020104020603" pitchFamily="34" charset="0"/>
              </a:rPr>
              <a:t>GAKIN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CA0E599-34C8-47A9-8FB8-D797AE08E2B7}"/>
              </a:ext>
            </a:extLst>
          </p:cNvPr>
          <p:cNvGraphicFramePr>
            <a:graphicFrameLocks noGrp="1"/>
          </p:cNvGraphicFramePr>
          <p:nvPr/>
        </p:nvGraphicFramePr>
        <p:xfrm>
          <a:off x="361434" y="4179002"/>
          <a:ext cx="11233150" cy="1192693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71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7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35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3504">
                  <a:extLst>
                    <a:ext uri="{9D8B030D-6E8A-4147-A177-3AD203B41FA5}">
                      <a16:colId xmlns:a16="http://schemas.microsoft.com/office/drawing/2014/main" val="333799793"/>
                    </a:ext>
                  </a:extLst>
                </a:gridCol>
                <a:gridCol w="623504">
                  <a:extLst>
                    <a:ext uri="{9D8B030D-6E8A-4147-A177-3AD203B41FA5}">
                      <a16:colId xmlns:a16="http://schemas.microsoft.com/office/drawing/2014/main" val="2780922223"/>
                    </a:ext>
                  </a:extLst>
                </a:gridCol>
                <a:gridCol w="623504">
                  <a:extLst>
                    <a:ext uri="{9D8B030D-6E8A-4147-A177-3AD203B41FA5}">
                      <a16:colId xmlns:a16="http://schemas.microsoft.com/office/drawing/2014/main" val="465978797"/>
                    </a:ext>
                  </a:extLst>
                </a:gridCol>
                <a:gridCol w="623504">
                  <a:extLst>
                    <a:ext uri="{9D8B030D-6E8A-4147-A177-3AD203B41FA5}">
                      <a16:colId xmlns:a16="http://schemas.microsoft.com/office/drawing/2014/main" val="281742278"/>
                    </a:ext>
                  </a:extLst>
                </a:gridCol>
                <a:gridCol w="623504">
                  <a:extLst>
                    <a:ext uri="{9D8B030D-6E8A-4147-A177-3AD203B41FA5}">
                      <a16:colId xmlns:a16="http://schemas.microsoft.com/office/drawing/2014/main" val="1258876580"/>
                    </a:ext>
                  </a:extLst>
                </a:gridCol>
                <a:gridCol w="623504">
                  <a:extLst>
                    <a:ext uri="{9D8B030D-6E8A-4147-A177-3AD203B41FA5}">
                      <a16:colId xmlns:a16="http://schemas.microsoft.com/office/drawing/2014/main" val="3020376200"/>
                    </a:ext>
                  </a:extLst>
                </a:gridCol>
                <a:gridCol w="623504">
                  <a:extLst>
                    <a:ext uri="{9D8B030D-6E8A-4147-A177-3AD203B41FA5}">
                      <a16:colId xmlns:a16="http://schemas.microsoft.com/office/drawing/2014/main" val="493637392"/>
                    </a:ext>
                  </a:extLst>
                </a:gridCol>
                <a:gridCol w="623504">
                  <a:extLst>
                    <a:ext uri="{9D8B030D-6E8A-4147-A177-3AD203B41FA5}">
                      <a16:colId xmlns:a16="http://schemas.microsoft.com/office/drawing/2014/main" val="1493667677"/>
                    </a:ext>
                  </a:extLst>
                </a:gridCol>
                <a:gridCol w="623504">
                  <a:extLst>
                    <a:ext uri="{9D8B030D-6E8A-4147-A177-3AD203B41FA5}">
                      <a16:colId xmlns:a16="http://schemas.microsoft.com/office/drawing/2014/main" val="87482179"/>
                    </a:ext>
                  </a:extLst>
                </a:gridCol>
                <a:gridCol w="623504">
                  <a:extLst>
                    <a:ext uri="{9D8B030D-6E8A-4147-A177-3AD203B41FA5}">
                      <a16:colId xmlns:a16="http://schemas.microsoft.com/office/drawing/2014/main" val="1996653464"/>
                    </a:ext>
                  </a:extLst>
                </a:gridCol>
                <a:gridCol w="623504">
                  <a:extLst>
                    <a:ext uri="{9D8B030D-6E8A-4147-A177-3AD203B41FA5}">
                      <a16:colId xmlns:a16="http://schemas.microsoft.com/office/drawing/2014/main" val="3007071632"/>
                    </a:ext>
                  </a:extLst>
                </a:gridCol>
              </a:tblGrid>
              <a:tr h="339253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solidFill>
                      <a:srgbClr val="F3F3A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solidFill>
                      <a:srgbClr val="F3F3A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CAPAIAN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294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FEB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MAR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APR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MEI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JUN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FEB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MAR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APR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MEI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JUN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95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u="none" strike="noStrike" dirty="0">
                          <a:effectLst/>
                        </a:rPr>
                        <a:t>Pelayanan terhadap pasien GAKIN yang datang ke rumah sakit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100% </a:t>
                      </a:r>
                      <a:r>
                        <a:rPr lang="en-US" sz="1400" u="none" strike="noStrike" dirty="0" err="1">
                          <a:effectLst/>
                        </a:rPr>
                        <a:t>Terlayani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1C1D71C-9C01-4E7C-B48C-05D70A9BE761}"/>
              </a:ext>
            </a:extLst>
          </p:cNvPr>
          <p:cNvGraphicFramePr>
            <a:graphicFrameLocks noGrp="1"/>
          </p:cNvGraphicFramePr>
          <p:nvPr/>
        </p:nvGraphicFramePr>
        <p:xfrm>
          <a:off x="361432" y="5582410"/>
          <a:ext cx="7292977" cy="1192693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59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6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58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69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6930">
                  <a:extLst>
                    <a:ext uri="{9D8B030D-6E8A-4147-A177-3AD203B41FA5}">
                      <a16:colId xmlns:a16="http://schemas.microsoft.com/office/drawing/2014/main" val="3663303521"/>
                    </a:ext>
                  </a:extLst>
                </a:gridCol>
                <a:gridCol w="606930">
                  <a:extLst>
                    <a:ext uri="{9D8B030D-6E8A-4147-A177-3AD203B41FA5}">
                      <a16:colId xmlns:a16="http://schemas.microsoft.com/office/drawing/2014/main" val="2514902558"/>
                    </a:ext>
                  </a:extLst>
                </a:gridCol>
                <a:gridCol w="606930">
                  <a:extLst>
                    <a:ext uri="{9D8B030D-6E8A-4147-A177-3AD203B41FA5}">
                      <a16:colId xmlns:a16="http://schemas.microsoft.com/office/drawing/2014/main" val="3020376200"/>
                    </a:ext>
                  </a:extLst>
                </a:gridCol>
                <a:gridCol w="606930">
                  <a:extLst>
                    <a:ext uri="{9D8B030D-6E8A-4147-A177-3AD203B41FA5}">
                      <a16:colId xmlns:a16="http://schemas.microsoft.com/office/drawing/2014/main" val="1696794580"/>
                    </a:ext>
                  </a:extLst>
                </a:gridCol>
                <a:gridCol w="606930">
                  <a:extLst>
                    <a:ext uri="{9D8B030D-6E8A-4147-A177-3AD203B41FA5}">
                      <a16:colId xmlns:a16="http://schemas.microsoft.com/office/drawing/2014/main" val="1419962231"/>
                    </a:ext>
                  </a:extLst>
                </a:gridCol>
              </a:tblGrid>
              <a:tr h="339253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solidFill>
                      <a:srgbClr val="F3F3A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solidFill>
                      <a:srgbClr val="F3F3A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CAPAIAN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294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JUL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AGS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SEP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JUL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AGS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SEP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95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u="none" strike="noStrike" dirty="0">
                          <a:effectLst/>
                        </a:rPr>
                        <a:t>Pelayanan terhadap pasien GAKIN yang datang ke rumah sakit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100% </a:t>
                      </a:r>
                      <a:r>
                        <a:rPr lang="en-US" sz="1400" u="none" strike="noStrike" dirty="0" err="1">
                          <a:effectLst/>
                        </a:rPr>
                        <a:t>Terlayani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376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9131EE-CFA4-4515-9D5C-CC11DDB20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23</a:t>
            </a:fld>
            <a:endParaRPr lang="zh-CN" alt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859E58E-DC91-4D83-A89F-57CC7C696DBE}"/>
              </a:ext>
            </a:extLst>
          </p:cNvPr>
          <p:cNvGraphicFramePr>
            <a:graphicFrameLocks noGrp="1"/>
          </p:cNvGraphicFramePr>
          <p:nvPr/>
        </p:nvGraphicFramePr>
        <p:xfrm>
          <a:off x="345859" y="727106"/>
          <a:ext cx="11349606" cy="323659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97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7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0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52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5295">
                  <a:extLst>
                    <a:ext uri="{9D8B030D-6E8A-4147-A177-3AD203B41FA5}">
                      <a16:colId xmlns:a16="http://schemas.microsoft.com/office/drawing/2014/main" val="2221444113"/>
                    </a:ext>
                  </a:extLst>
                </a:gridCol>
                <a:gridCol w="675295">
                  <a:extLst>
                    <a:ext uri="{9D8B030D-6E8A-4147-A177-3AD203B41FA5}">
                      <a16:colId xmlns:a16="http://schemas.microsoft.com/office/drawing/2014/main" val="1877266980"/>
                    </a:ext>
                  </a:extLst>
                </a:gridCol>
                <a:gridCol w="675295">
                  <a:extLst>
                    <a:ext uri="{9D8B030D-6E8A-4147-A177-3AD203B41FA5}">
                      <a16:colId xmlns:a16="http://schemas.microsoft.com/office/drawing/2014/main" val="3303704268"/>
                    </a:ext>
                  </a:extLst>
                </a:gridCol>
                <a:gridCol w="675295">
                  <a:extLst>
                    <a:ext uri="{9D8B030D-6E8A-4147-A177-3AD203B41FA5}">
                      <a16:colId xmlns:a16="http://schemas.microsoft.com/office/drawing/2014/main" val="2132030126"/>
                    </a:ext>
                  </a:extLst>
                </a:gridCol>
                <a:gridCol w="675295">
                  <a:extLst>
                    <a:ext uri="{9D8B030D-6E8A-4147-A177-3AD203B41FA5}">
                      <a16:colId xmlns:a16="http://schemas.microsoft.com/office/drawing/2014/main" val="3658418771"/>
                    </a:ext>
                  </a:extLst>
                </a:gridCol>
                <a:gridCol w="675295">
                  <a:extLst>
                    <a:ext uri="{9D8B030D-6E8A-4147-A177-3AD203B41FA5}">
                      <a16:colId xmlns:a16="http://schemas.microsoft.com/office/drawing/2014/main" val="4170255863"/>
                    </a:ext>
                  </a:extLst>
                </a:gridCol>
                <a:gridCol w="675295">
                  <a:extLst>
                    <a:ext uri="{9D8B030D-6E8A-4147-A177-3AD203B41FA5}">
                      <a16:colId xmlns:a16="http://schemas.microsoft.com/office/drawing/2014/main" val="1222520420"/>
                    </a:ext>
                  </a:extLst>
                </a:gridCol>
                <a:gridCol w="675295">
                  <a:extLst>
                    <a:ext uri="{9D8B030D-6E8A-4147-A177-3AD203B41FA5}">
                      <a16:colId xmlns:a16="http://schemas.microsoft.com/office/drawing/2014/main" val="652766356"/>
                    </a:ext>
                  </a:extLst>
                </a:gridCol>
                <a:gridCol w="675295">
                  <a:extLst>
                    <a:ext uri="{9D8B030D-6E8A-4147-A177-3AD203B41FA5}">
                      <a16:colId xmlns:a16="http://schemas.microsoft.com/office/drawing/2014/main" val="91918598"/>
                    </a:ext>
                  </a:extLst>
                </a:gridCol>
                <a:gridCol w="675295">
                  <a:extLst>
                    <a:ext uri="{9D8B030D-6E8A-4147-A177-3AD203B41FA5}">
                      <a16:colId xmlns:a16="http://schemas.microsoft.com/office/drawing/2014/main" val="3679105658"/>
                    </a:ext>
                  </a:extLst>
                </a:gridCol>
                <a:gridCol w="675295">
                  <a:extLst>
                    <a:ext uri="{9D8B030D-6E8A-4147-A177-3AD203B41FA5}">
                      <a16:colId xmlns:a16="http://schemas.microsoft.com/office/drawing/2014/main" val="1706786170"/>
                    </a:ext>
                  </a:extLst>
                </a:gridCol>
              </a:tblGrid>
              <a:tr h="231455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3F3A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3F3A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CAPAIAN</a:t>
                      </a: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455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FEB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MAR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APR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MEI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JUN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FEB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MAR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APR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MEI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JUN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9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1.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Kelengkapan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Pengisian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Rekam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Medik 24 Jam Setelah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Selesai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Pelayanan</a:t>
                      </a:r>
                      <a:endParaRPr lang="en-US" sz="14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9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2.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Kelengkapan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Informed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Concent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Setelah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Mendapatkan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Informasi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Yang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Jelas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9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3.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Waktu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Penyediaan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Dokumen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Rekam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Medik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Pelayanan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Rawat Jalan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≤ 10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menit</a:t>
                      </a:r>
                      <a:endParaRPr lang="en-US" sz="14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3 </a:t>
                      </a:r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Menit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  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 Menit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menit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menit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Menit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Menit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9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4.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Waktu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Penyediaan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Dokumen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Rekam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Medik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Pelayanan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Rawat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Inap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≤ 15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menit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5 </a:t>
                      </a:r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Menit</a:t>
                      </a:r>
                      <a:endParaRPr lang="en-US" sz="1400" dirty="0"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 Menit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menit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6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menit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Menit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7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Menit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A249970B-2FBB-4005-9686-939E2E2F52A1}"/>
              </a:ext>
            </a:extLst>
          </p:cNvPr>
          <p:cNvSpPr/>
          <p:nvPr/>
        </p:nvSpPr>
        <p:spPr>
          <a:xfrm>
            <a:off x="345859" y="85868"/>
            <a:ext cx="1658726" cy="466440"/>
          </a:xfrm>
          <a:prstGeom prst="round2Diag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0000"/>
                </a:solidFill>
                <a:latin typeface="Tw Cen MT" panose="020B0602020104020603" pitchFamily="34" charset="0"/>
              </a:rPr>
              <a:t>REKAM MEDIK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7B7D14A-2CE6-4346-91C7-3BE535E7E0A1}"/>
              </a:ext>
            </a:extLst>
          </p:cNvPr>
          <p:cNvGraphicFramePr>
            <a:graphicFrameLocks noGrp="1"/>
          </p:cNvGraphicFramePr>
          <p:nvPr/>
        </p:nvGraphicFramePr>
        <p:xfrm>
          <a:off x="345858" y="4047192"/>
          <a:ext cx="8922128" cy="266889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486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90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34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55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5597">
                  <a:extLst>
                    <a:ext uri="{9D8B030D-6E8A-4147-A177-3AD203B41FA5}">
                      <a16:colId xmlns:a16="http://schemas.microsoft.com/office/drawing/2014/main" val="1282861360"/>
                    </a:ext>
                  </a:extLst>
                </a:gridCol>
                <a:gridCol w="825597">
                  <a:extLst>
                    <a:ext uri="{9D8B030D-6E8A-4147-A177-3AD203B41FA5}">
                      <a16:colId xmlns:a16="http://schemas.microsoft.com/office/drawing/2014/main" val="2002516572"/>
                    </a:ext>
                  </a:extLst>
                </a:gridCol>
                <a:gridCol w="825597">
                  <a:extLst>
                    <a:ext uri="{9D8B030D-6E8A-4147-A177-3AD203B41FA5}">
                      <a16:colId xmlns:a16="http://schemas.microsoft.com/office/drawing/2014/main" val="4170255863"/>
                    </a:ext>
                  </a:extLst>
                </a:gridCol>
                <a:gridCol w="825597">
                  <a:extLst>
                    <a:ext uri="{9D8B030D-6E8A-4147-A177-3AD203B41FA5}">
                      <a16:colId xmlns:a16="http://schemas.microsoft.com/office/drawing/2014/main" val="1086555509"/>
                    </a:ext>
                  </a:extLst>
                </a:gridCol>
                <a:gridCol w="825597">
                  <a:extLst>
                    <a:ext uri="{9D8B030D-6E8A-4147-A177-3AD203B41FA5}">
                      <a16:colId xmlns:a16="http://schemas.microsoft.com/office/drawing/2014/main" val="3332790369"/>
                    </a:ext>
                  </a:extLst>
                </a:gridCol>
              </a:tblGrid>
              <a:tr h="231455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3F3A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3F3A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CAPAIAN</a:t>
                      </a: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455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JUL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AGS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SEP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JUL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AGS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SEP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9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1.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Kelengkapan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Pengisian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Rekam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Medik 24 Jam Setelah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Selesai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Pelayanan</a:t>
                      </a:r>
                      <a:endParaRPr lang="en-US" sz="14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9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2.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Kelengkapan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Informed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Concent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Setelah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Mendapatkan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Informasi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Yang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Jelas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9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3.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Waktu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Penyediaan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Dokumen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Rekam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Medik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Pelayanan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Rawat Jalan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≤ 10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menit</a:t>
                      </a:r>
                      <a:endParaRPr lang="en-US" sz="14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5 </a:t>
                      </a:r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Menit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  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6 </a:t>
                      </a:r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Menit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  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6 </a:t>
                      </a:r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Menit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  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9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4.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Waktu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Penyediaan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Dokumen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Rekam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Medik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Pelayanan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Rawat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Inap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≤ 15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menit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9 </a:t>
                      </a:r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Menit</a:t>
                      </a:r>
                      <a:endParaRPr lang="en-US" sz="1400" dirty="0"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9 </a:t>
                      </a:r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Menit</a:t>
                      </a:r>
                      <a:endParaRPr lang="en-US" sz="1400" dirty="0"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8 </a:t>
                      </a:r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Menit</a:t>
                      </a:r>
                      <a:endParaRPr lang="en-US" sz="1400" dirty="0"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94849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B95607-82C7-4FEF-BE33-AA77D0B2C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24</a:t>
            </a:fld>
            <a:endParaRPr lang="zh-CN" alt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0BDC1D8-EA2C-4FDE-AFCE-8C4DDEF56DF9}"/>
              </a:ext>
            </a:extLst>
          </p:cNvPr>
          <p:cNvGraphicFramePr>
            <a:graphicFrameLocks noGrp="1"/>
          </p:cNvGraphicFramePr>
          <p:nvPr/>
        </p:nvGraphicFramePr>
        <p:xfrm>
          <a:off x="307192" y="970286"/>
          <a:ext cx="11349605" cy="216466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416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8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47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25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2553">
                  <a:extLst>
                    <a:ext uri="{9D8B030D-6E8A-4147-A177-3AD203B41FA5}">
                      <a16:colId xmlns:a16="http://schemas.microsoft.com/office/drawing/2014/main" val="1498037355"/>
                    </a:ext>
                  </a:extLst>
                </a:gridCol>
                <a:gridCol w="672553">
                  <a:extLst>
                    <a:ext uri="{9D8B030D-6E8A-4147-A177-3AD203B41FA5}">
                      <a16:colId xmlns:a16="http://schemas.microsoft.com/office/drawing/2014/main" val="4134271145"/>
                    </a:ext>
                  </a:extLst>
                </a:gridCol>
                <a:gridCol w="672553">
                  <a:extLst>
                    <a:ext uri="{9D8B030D-6E8A-4147-A177-3AD203B41FA5}">
                      <a16:colId xmlns:a16="http://schemas.microsoft.com/office/drawing/2014/main" val="4016483798"/>
                    </a:ext>
                  </a:extLst>
                </a:gridCol>
                <a:gridCol w="672553">
                  <a:extLst>
                    <a:ext uri="{9D8B030D-6E8A-4147-A177-3AD203B41FA5}">
                      <a16:colId xmlns:a16="http://schemas.microsoft.com/office/drawing/2014/main" val="2935229118"/>
                    </a:ext>
                  </a:extLst>
                </a:gridCol>
                <a:gridCol w="672553">
                  <a:extLst>
                    <a:ext uri="{9D8B030D-6E8A-4147-A177-3AD203B41FA5}">
                      <a16:colId xmlns:a16="http://schemas.microsoft.com/office/drawing/2014/main" val="3007318829"/>
                    </a:ext>
                  </a:extLst>
                </a:gridCol>
                <a:gridCol w="672553">
                  <a:extLst>
                    <a:ext uri="{9D8B030D-6E8A-4147-A177-3AD203B41FA5}">
                      <a16:colId xmlns:a16="http://schemas.microsoft.com/office/drawing/2014/main" val="2470257096"/>
                    </a:ext>
                  </a:extLst>
                </a:gridCol>
                <a:gridCol w="672553">
                  <a:extLst>
                    <a:ext uri="{9D8B030D-6E8A-4147-A177-3AD203B41FA5}">
                      <a16:colId xmlns:a16="http://schemas.microsoft.com/office/drawing/2014/main" val="3077075294"/>
                    </a:ext>
                  </a:extLst>
                </a:gridCol>
                <a:gridCol w="672553">
                  <a:extLst>
                    <a:ext uri="{9D8B030D-6E8A-4147-A177-3AD203B41FA5}">
                      <a16:colId xmlns:a16="http://schemas.microsoft.com/office/drawing/2014/main" val="1510209743"/>
                    </a:ext>
                  </a:extLst>
                </a:gridCol>
                <a:gridCol w="672553">
                  <a:extLst>
                    <a:ext uri="{9D8B030D-6E8A-4147-A177-3AD203B41FA5}">
                      <a16:colId xmlns:a16="http://schemas.microsoft.com/office/drawing/2014/main" val="2168572741"/>
                    </a:ext>
                  </a:extLst>
                </a:gridCol>
                <a:gridCol w="672553">
                  <a:extLst>
                    <a:ext uri="{9D8B030D-6E8A-4147-A177-3AD203B41FA5}">
                      <a16:colId xmlns:a16="http://schemas.microsoft.com/office/drawing/2014/main" val="3459508369"/>
                    </a:ext>
                  </a:extLst>
                </a:gridCol>
                <a:gridCol w="672553">
                  <a:extLst>
                    <a:ext uri="{9D8B030D-6E8A-4147-A177-3AD203B41FA5}">
                      <a16:colId xmlns:a16="http://schemas.microsoft.com/office/drawing/2014/main" val="4187560796"/>
                    </a:ext>
                  </a:extLst>
                </a:gridCol>
              </a:tblGrid>
              <a:tr h="218538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INDIKATOR111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3F3A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3F3A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CAPAIAN</a:t>
                      </a: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538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w Cen MT" panose="020B0602020104020603" pitchFamily="34" charset="0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FEB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MAR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APR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MEI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JUN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FEB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MAR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APR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MEI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JUN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538">
                <a:tc rowSpan="4"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1.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Baku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mutu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limbah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cair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err="1">
                          <a:effectLst/>
                          <a:latin typeface="Tw Cen MT" panose="020B0602020104020603" pitchFamily="34" charset="0"/>
                        </a:rPr>
                        <a:t>a.BOD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&lt; 30 mg/l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4"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 rowSpan="4" hMerge="1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 rowSpan="4" hMerge="1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5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b.COD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&lt; 80 mg/l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3"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5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c.TSS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&lt; 30 mg/l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3"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5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d.PH 6-9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3"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439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2.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Pengelolaan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Limbah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Padat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Infeksius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Sesuai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dengan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Aturan</a:t>
                      </a:r>
                      <a:endParaRPr lang="en-US" sz="14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FC1529E2-1FEB-4FEA-976E-02178E5176FF}"/>
              </a:ext>
            </a:extLst>
          </p:cNvPr>
          <p:cNvSpPr/>
          <p:nvPr/>
        </p:nvSpPr>
        <p:spPr>
          <a:xfrm>
            <a:off x="307192" y="355419"/>
            <a:ext cx="2498762" cy="452635"/>
          </a:xfrm>
          <a:prstGeom prst="round2Diag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0000"/>
                </a:solidFill>
                <a:latin typeface="Tw Cen MT" panose="020B0602020104020603" pitchFamily="34" charset="0"/>
              </a:rPr>
              <a:t>PENGELOLAAN LIMBAH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CD99453-1FBA-4A6B-962E-0C1EAF8E46E8}"/>
              </a:ext>
            </a:extLst>
          </p:cNvPr>
          <p:cNvGraphicFramePr>
            <a:graphicFrameLocks noGrp="1"/>
          </p:cNvGraphicFramePr>
          <p:nvPr/>
        </p:nvGraphicFramePr>
        <p:xfrm>
          <a:off x="307192" y="3349727"/>
          <a:ext cx="5788811" cy="278921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293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9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63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22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2285">
                  <a:extLst>
                    <a:ext uri="{9D8B030D-6E8A-4147-A177-3AD203B41FA5}">
                      <a16:colId xmlns:a16="http://schemas.microsoft.com/office/drawing/2014/main" val="452504099"/>
                    </a:ext>
                  </a:extLst>
                </a:gridCol>
                <a:gridCol w="532285">
                  <a:extLst>
                    <a:ext uri="{9D8B030D-6E8A-4147-A177-3AD203B41FA5}">
                      <a16:colId xmlns:a16="http://schemas.microsoft.com/office/drawing/2014/main" val="3912538975"/>
                    </a:ext>
                  </a:extLst>
                </a:gridCol>
                <a:gridCol w="532285">
                  <a:extLst>
                    <a:ext uri="{9D8B030D-6E8A-4147-A177-3AD203B41FA5}">
                      <a16:colId xmlns:a16="http://schemas.microsoft.com/office/drawing/2014/main" val="2470257096"/>
                    </a:ext>
                  </a:extLst>
                </a:gridCol>
                <a:gridCol w="532285">
                  <a:extLst>
                    <a:ext uri="{9D8B030D-6E8A-4147-A177-3AD203B41FA5}">
                      <a16:colId xmlns:a16="http://schemas.microsoft.com/office/drawing/2014/main" val="2988104533"/>
                    </a:ext>
                  </a:extLst>
                </a:gridCol>
                <a:gridCol w="532285">
                  <a:extLst>
                    <a:ext uri="{9D8B030D-6E8A-4147-A177-3AD203B41FA5}">
                      <a16:colId xmlns:a16="http://schemas.microsoft.com/office/drawing/2014/main" val="16944287"/>
                    </a:ext>
                  </a:extLst>
                </a:gridCol>
              </a:tblGrid>
              <a:tr h="218538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INDIKATOR111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3F3A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3F3A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CAPAIAN</a:t>
                      </a: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538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w Cen MT" panose="020B0602020104020603" pitchFamily="34" charset="0"/>
                        </a:rPr>
                        <a:t>JUL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AGS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SEP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JUL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AGS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SEP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538">
                <a:tc rowSpan="4"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1.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Baku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mutu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limbah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cair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err="1">
                          <a:effectLst/>
                          <a:latin typeface="Tw Cen MT" panose="020B0602020104020603" pitchFamily="34" charset="0"/>
                        </a:rPr>
                        <a:t>a.BOD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&lt; 30 mg/l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Periode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 Analisa </a:t>
                      </a:r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Setiap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 3 </a:t>
                      </a:r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Bulan</a:t>
                      </a:r>
                      <a:endParaRPr lang="en-US" sz="1400" dirty="0"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Periode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 Analisa </a:t>
                      </a:r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Setiap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 3 </a:t>
                      </a:r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Bulan</a:t>
                      </a:r>
                      <a:endParaRPr lang="en-US" sz="1400" dirty="0"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Periode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 Analisa </a:t>
                      </a:r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Setiap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 3 </a:t>
                      </a:r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Bulan</a:t>
                      </a:r>
                      <a:endParaRPr lang="en-US" sz="1400" dirty="0"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5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b.COD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&lt; 80 mg/l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5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c.TSS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&lt; 30 mg/l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5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d.PH 6-9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439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2.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Pengelolaan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Limbah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Padat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Infeksius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Sesuai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dengan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Aturan</a:t>
                      </a:r>
                      <a:endParaRPr lang="en-US" sz="14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84540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859E9B2-7A64-4321-B800-D0E8E287873F}"/>
              </a:ext>
            </a:extLst>
          </p:cNvPr>
          <p:cNvGraphicFramePr>
            <a:graphicFrameLocks noGrp="1"/>
          </p:cNvGraphicFramePr>
          <p:nvPr/>
        </p:nvGraphicFramePr>
        <p:xfrm>
          <a:off x="157085" y="550338"/>
          <a:ext cx="11831179" cy="545237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887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5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90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0447">
                  <a:extLst>
                    <a:ext uri="{9D8B030D-6E8A-4147-A177-3AD203B41FA5}">
                      <a16:colId xmlns:a16="http://schemas.microsoft.com/office/drawing/2014/main" val="3403008653"/>
                    </a:ext>
                  </a:extLst>
                </a:gridCol>
                <a:gridCol w="6768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6914">
                  <a:extLst>
                    <a:ext uri="{9D8B030D-6E8A-4147-A177-3AD203B41FA5}">
                      <a16:colId xmlns:a16="http://schemas.microsoft.com/office/drawing/2014/main" val="2554305740"/>
                    </a:ext>
                  </a:extLst>
                </a:gridCol>
                <a:gridCol w="756988">
                  <a:extLst>
                    <a:ext uri="{9D8B030D-6E8A-4147-A177-3AD203B41FA5}">
                      <a16:colId xmlns:a16="http://schemas.microsoft.com/office/drawing/2014/main" val="1948715708"/>
                    </a:ext>
                  </a:extLst>
                </a:gridCol>
                <a:gridCol w="797063">
                  <a:extLst>
                    <a:ext uri="{9D8B030D-6E8A-4147-A177-3AD203B41FA5}">
                      <a16:colId xmlns:a16="http://schemas.microsoft.com/office/drawing/2014/main" val="1303634220"/>
                    </a:ext>
                  </a:extLst>
                </a:gridCol>
                <a:gridCol w="837137">
                  <a:extLst>
                    <a:ext uri="{9D8B030D-6E8A-4147-A177-3AD203B41FA5}">
                      <a16:colId xmlns:a16="http://schemas.microsoft.com/office/drawing/2014/main" val="4083792780"/>
                    </a:ext>
                  </a:extLst>
                </a:gridCol>
                <a:gridCol w="668932">
                  <a:extLst>
                    <a:ext uri="{9D8B030D-6E8A-4147-A177-3AD203B41FA5}">
                      <a16:colId xmlns:a16="http://schemas.microsoft.com/office/drawing/2014/main" val="3339970720"/>
                    </a:ext>
                  </a:extLst>
                </a:gridCol>
                <a:gridCol w="668932">
                  <a:extLst>
                    <a:ext uri="{9D8B030D-6E8A-4147-A177-3AD203B41FA5}">
                      <a16:colId xmlns:a16="http://schemas.microsoft.com/office/drawing/2014/main" val="4177143040"/>
                    </a:ext>
                  </a:extLst>
                </a:gridCol>
                <a:gridCol w="668932">
                  <a:extLst>
                    <a:ext uri="{9D8B030D-6E8A-4147-A177-3AD203B41FA5}">
                      <a16:colId xmlns:a16="http://schemas.microsoft.com/office/drawing/2014/main" val="2735014689"/>
                    </a:ext>
                  </a:extLst>
                </a:gridCol>
                <a:gridCol w="668932">
                  <a:extLst>
                    <a:ext uri="{9D8B030D-6E8A-4147-A177-3AD203B41FA5}">
                      <a16:colId xmlns:a16="http://schemas.microsoft.com/office/drawing/2014/main" val="669332465"/>
                    </a:ext>
                  </a:extLst>
                </a:gridCol>
                <a:gridCol w="668932">
                  <a:extLst>
                    <a:ext uri="{9D8B030D-6E8A-4147-A177-3AD203B41FA5}">
                      <a16:colId xmlns:a16="http://schemas.microsoft.com/office/drawing/2014/main" val="505986971"/>
                    </a:ext>
                  </a:extLst>
                </a:gridCol>
                <a:gridCol w="668932">
                  <a:extLst>
                    <a:ext uri="{9D8B030D-6E8A-4147-A177-3AD203B41FA5}">
                      <a16:colId xmlns:a16="http://schemas.microsoft.com/office/drawing/2014/main" val="1622147996"/>
                    </a:ext>
                  </a:extLst>
                </a:gridCol>
                <a:gridCol w="668932">
                  <a:extLst>
                    <a:ext uri="{9D8B030D-6E8A-4147-A177-3AD203B41FA5}">
                      <a16:colId xmlns:a16="http://schemas.microsoft.com/office/drawing/2014/main" val="2482228524"/>
                    </a:ext>
                  </a:extLst>
                </a:gridCol>
              </a:tblGrid>
              <a:tr h="101145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3F3A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3F3A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CAPAIAN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533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/>
                        </a:rPr>
                        <a:t>FEB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/>
                        </a:rPr>
                        <a:t>MAR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/>
                        </a:rPr>
                        <a:t>APR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/>
                        </a:rPr>
                        <a:t>MEI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/>
                        </a:rPr>
                        <a:t>JUN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/>
                        </a:rPr>
                        <a:t>FEB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/>
                        </a:rPr>
                        <a:t>MAR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/>
                        </a:rPr>
                        <a:t>APR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/>
                        </a:rPr>
                        <a:t>MEI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/>
                        </a:rPr>
                        <a:t>JUN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18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1.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Tindak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Lanjut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Penyelesaian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Hasil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Pertemuan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Direksi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9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2.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Kelengkapan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Laporan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Akuntabilitas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Kinerja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Periode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Analisa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Setiap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1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Tahun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1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3.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i-FI" sz="1400" u="none" strike="noStrike" dirty="0">
                          <a:effectLst/>
                          <a:latin typeface="Tw Cen MT" panose="020B0602020104020603" pitchFamily="34" charset="0"/>
                        </a:rPr>
                        <a:t>Ketepatan Waktu Pengusulan Kenaikan Pangkat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Periode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Analisa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Setiap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1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Tahun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9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4.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Ketepatan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Waktu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Pengurusan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Gaji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Berkala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Periode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Analisa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Setiap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1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Tahun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128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5.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Karyawan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Yang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Mendapat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Pelatihan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Minimal 20 Jam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Setahun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≥ 60 %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Periode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Analisa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Setiap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1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Tahun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5.6%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2.65%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3.9%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22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6.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Cost Recovery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≥ 40 %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143,57%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155.45%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128.86%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189.59%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153.16%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184.78%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51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7.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Ketepatan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Waktu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Penyusunan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Laporan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Keuangan</a:t>
                      </a:r>
                      <a:endParaRPr lang="en-US" sz="14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0024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8.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sv-SE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Kecepatan</a:t>
                      </a:r>
                      <a:r>
                        <a:rPr lang="sv-SE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sv-SE" sz="1400" u="none" strike="noStrike" dirty="0" err="1">
                          <a:effectLst/>
                          <a:latin typeface="Tw Cen MT" panose="020B0602020104020603" pitchFamily="34" charset="0"/>
                        </a:rPr>
                        <a:t>Waktu</a:t>
                      </a:r>
                      <a:r>
                        <a:rPr lang="sv-SE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sv-SE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Pemberian</a:t>
                      </a:r>
                      <a:r>
                        <a:rPr lang="sv-SE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sv-SE" sz="1400" u="none" strike="noStrike" dirty="0" err="1">
                          <a:effectLst/>
                          <a:latin typeface="Tw Cen MT" panose="020B0602020104020603" pitchFamily="34" charset="0"/>
                        </a:rPr>
                        <a:t>Informasi</a:t>
                      </a:r>
                      <a:r>
                        <a:rPr lang="sv-SE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sv-SE" sz="1400" u="none" strike="noStrike" dirty="0" err="1">
                          <a:effectLst/>
                          <a:latin typeface="Tw Cen MT" panose="020B0602020104020603" pitchFamily="34" charset="0"/>
                        </a:rPr>
                        <a:t>Tentang</a:t>
                      </a:r>
                      <a:r>
                        <a:rPr lang="sv-SE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sv-SE" sz="1400" u="none" strike="noStrike" dirty="0" err="1">
                          <a:effectLst/>
                          <a:latin typeface="Tw Cen MT" panose="020B0602020104020603" pitchFamily="34" charset="0"/>
                        </a:rPr>
                        <a:t>Tagihan</a:t>
                      </a:r>
                      <a:r>
                        <a:rPr lang="sv-SE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sv-SE" sz="1400" u="none" strike="noStrike" dirty="0" err="1">
                          <a:effectLst/>
                          <a:latin typeface="Tw Cen MT" panose="020B0602020104020603" pitchFamily="34" charset="0"/>
                        </a:rPr>
                        <a:t>Pasien</a:t>
                      </a:r>
                      <a:r>
                        <a:rPr lang="sv-SE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sv-SE" sz="1400" u="none" strike="noStrike" dirty="0" err="1">
                          <a:effectLst/>
                          <a:latin typeface="Tw Cen MT" panose="020B0602020104020603" pitchFamily="34" charset="0"/>
                        </a:rPr>
                        <a:t>Rawat</a:t>
                      </a:r>
                      <a:r>
                        <a:rPr lang="sv-SE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sv-SE" sz="1400" u="none" strike="noStrike" dirty="0" err="1">
                          <a:effectLst/>
                          <a:latin typeface="Tw Cen MT" panose="020B0602020104020603" pitchFamily="34" charset="0"/>
                        </a:rPr>
                        <a:t>Inap</a:t>
                      </a:r>
                      <a:endParaRPr lang="sv-SE" sz="14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≤  2 Jam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0024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9.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Ketepatan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Waktu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Pemberian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Imbalan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(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Insentif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)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Sesuai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Kesepakatan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Waktu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016EC180-EBC3-4C0F-A7EE-B579F64E33A6}"/>
              </a:ext>
            </a:extLst>
          </p:cNvPr>
          <p:cNvSpPr/>
          <p:nvPr/>
        </p:nvSpPr>
        <p:spPr>
          <a:xfrm>
            <a:off x="333990" y="71452"/>
            <a:ext cx="3463636" cy="365703"/>
          </a:xfrm>
          <a:prstGeom prst="round2Diag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0000"/>
                </a:solidFill>
                <a:latin typeface="Tw Cen MT" panose="020B0602020104020603" pitchFamily="34" charset="0"/>
              </a:rPr>
              <a:t>ADMINISTRASI DAN MANAJEMEN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635437-602F-49DB-9C57-299546D9B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25</a:t>
            </a:fld>
            <a:endParaRPr lang="zh-CN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BC0B61-A0C6-47B2-A28D-D603876F08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219" y="5891438"/>
            <a:ext cx="911781" cy="9117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4C3364-B650-4C75-8157-155CFEB0D081}"/>
              </a:ext>
            </a:extLst>
          </p:cNvPr>
          <p:cNvSpPr txBox="1"/>
          <p:nvPr/>
        </p:nvSpPr>
        <p:spPr>
          <a:xfrm>
            <a:off x="10271111" y="6211503"/>
            <a:ext cx="1082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SPM</a:t>
            </a:r>
          </a:p>
        </p:txBody>
      </p:sp>
    </p:spTree>
    <p:extLst>
      <p:ext uri="{BB962C8B-B14F-4D97-AF65-F5344CB8AC3E}">
        <p14:creationId xmlns:p14="http://schemas.microsoft.com/office/powerpoint/2010/main" val="17629995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859E9B2-7A64-4321-B800-D0E8E287873F}"/>
              </a:ext>
            </a:extLst>
          </p:cNvPr>
          <p:cNvGraphicFramePr>
            <a:graphicFrameLocks noGrp="1"/>
          </p:cNvGraphicFramePr>
          <p:nvPr/>
        </p:nvGraphicFramePr>
        <p:xfrm>
          <a:off x="164604" y="552817"/>
          <a:ext cx="7414066" cy="590901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28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9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39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942">
                  <a:extLst>
                    <a:ext uri="{9D8B030D-6E8A-4147-A177-3AD203B41FA5}">
                      <a16:colId xmlns:a16="http://schemas.microsoft.com/office/drawing/2014/main" val="1637177972"/>
                    </a:ext>
                  </a:extLst>
                </a:gridCol>
                <a:gridCol w="594091">
                  <a:extLst>
                    <a:ext uri="{9D8B030D-6E8A-4147-A177-3AD203B41FA5}">
                      <a16:colId xmlns:a16="http://schemas.microsoft.com/office/drawing/2014/main" val="1812100127"/>
                    </a:ext>
                  </a:extLst>
                </a:gridCol>
                <a:gridCol w="744438">
                  <a:extLst>
                    <a:ext uri="{9D8B030D-6E8A-4147-A177-3AD203B41FA5}">
                      <a16:colId xmlns:a16="http://schemas.microsoft.com/office/drawing/2014/main" val="3584181421"/>
                    </a:ext>
                  </a:extLst>
                </a:gridCol>
                <a:gridCol w="744438">
                  <a:extLst>
                    <a:ext uri="{9D8B030D-6E8A-4147-A177-3AD203B41FA5}">
                      <a16:colId xmlns:a16="http://schemas.microsoft.com/office/drawing/2014/main" val="2264617033"/>
                    </a:ext>
                  </a:extLst>
                </a:gridCol>
                <a:gridCol w="517797">
                  <a:extLst>
                    <a:ext uri="{9D8B030D-6E8A-4147-A177-3AD203B41FA5}">
                      <a16:colId xmlns:a16="http://schemas.microsoft.com/office/drawing/2014/main" val="4177143040"/>
                    </a:ext>
                  </a:extLst>
                </a:gridCol>
                <a:gridCol w="722773">
                  <a:extLst>
                    <a:ext uri="{9D8B030D-6E8A-4147-A177-3AD203B41FA5}">
                      <a16:colId xmlns:a16="http://schemas.microsoft.com/office/drawing/2014/main" val="222543953"/>
                    </a:ext>
                  </a:extLst>
                </a:gridCol>
                <a:gridCol w="722773">
                  <a:extLst>
                    <a:ext uri="{9D8B030D-6E8A-4147-A177-3AD203B41FA5}">
                      <a16:colId xmlns:a16="http://schemas.microsoft.com/office/drawing/2014/main" val="4050678099"/>
                    </a:ext>
                  </a:extLst>
                </a:gridCol>
              </a:tblGrid>
              <a:tr h="101145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3F3A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3F3A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endParaRPr lang="en-ID" sz="1400" dirty="0"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D" sz="1400" dirty="0"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CAPAIAN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533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JUL</a:t>
                      </a:r>
                      <a:endParaRPr lang="en-ID" sz="1400" b="1" dirty="0"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/>
                        </a:rPr>
                        <a:t>AGS</a:t>
                      </a:r>
                      <a:endParaRPr lang="en-ID" sz="1400" b="1" dirty="0"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w Cen MT" panose="020B0602020104020603" pitchFamily="34" charset="0"/>
                        </a:rPr>
                        <a:t>SEP</a:t>
                      </a:r>
                      <a:endParaRPr lang="en-ID" sz="1400" b="1" dirty="0"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JUL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/>
                        </a:rPr>
                        <a:t>AGS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/>
                        </a:rPr>
                        <a:t>SEP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18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1.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Tindak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Lanjut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Penyelesaian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Hasil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Pertemuan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Direksi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ID" sz="1400" dirty="0"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100%</a:t>
                      </a:r>
                      <a:endParaRPr kumimoji="0" lang="en-ID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100%</a:t>
                      </a:r>
                      <a:endParaRPr kumimoji="0" lang="en-ID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9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2.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Kelengkapan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Laporan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Akuntabilitas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Kinerja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Periode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Analisa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Setiap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1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Tahun</a:t>
                      </a:r>
                      <a:endParaRPr lang="en-ID" sz="1400" dirty="0"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 sz="1400" dirty="0"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1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3.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i-FI" sz="1400" u="none" strike="noStrike" dirty="0">
                          <a:effectLst/>
                          <a:latin typeface="Tw Cen MT" panose="020B0602020104020603" pitchFamily="34" charset="0"/>
                        </a:rPr>
                        <a:t>Ketepatan Waktu Pengusulan Kenaikan Pangkat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Periode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Analisa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Setiap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1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Tahun</a:t>
                      </a:r>
                      <a:endParaRPr lang="en-ID" sz="1400" dirty="0"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 sz="1400" dirty="0"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9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4.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Ketepatan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Waktu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Pengurusan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Gaji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Berkala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Periode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Analisa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Setiap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1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Tahun</a:t>
                      </a:r>
                      <a:endParaRPr lang="en-ID" sz="1400" dirty="0"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 sz="1400" dirty="0"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128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5.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Karyawan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Yang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Mendapat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Pelatihan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Minimal 20 Jam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Setahun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≥ 60 %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Periode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Analisa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Setiap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1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Tahun</a:t>
                      </a:r>
                      <a:endParaRPr lang="en-ID" sz="1400" dirty="0"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 sz="1400" dirty="0"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22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6.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Cost Recovery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≥ 40 %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136.26% </a:t>
                      </a:r>
                      <a:endParaRPr lang="en-ID" sz="1400"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w Cen MT" panose="020B0602020104020603" pitchFamily="34" charset="0"/>
                        </a:rPr>
                        <a:t>225.20%</a:t>
                      </a:r>
                      <a:endParaRPr lang="en-ID" sz="1400" dirty="0"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ID" sz="1400" dirty="0"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51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7.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Ketepatan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Waktu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Penyusunan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Laporan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Keuangan</a:t>
                      </a:r>
                      <a:endParaRPr lang="en-US" sz="14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100%</a:t>
                      </a:r>
                      <a:endParaRPr lang="en-ID" sz="1400" dirty="0"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100%</a:t>
                      </a:r>
                      <a:endParaRPr lang="en-ID" sz="1400" dirty="0"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100%</a:t>
                      </a:r>
                      <a:endParaRPr lang="en-ID" sz="1400" dirty="0"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0024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8.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sv-SE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Kecepatan</a:t>
                      </a:r>
                      <a:r>
                        <a:rPr lang="sv-SE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sv-SE" sz="1400" u="none" strike="noStrike" dirty="0" err="1">
                          <a:effectLst/>
                          <a:latin typeface="Tw Cen MT" panose="020B0602020104020603" pitchFamily="34" charset="0"/>
                        </a:rPr>
                        <a:t>Waktu</a:t>
                      </a:r>
                      <a:r>
                        <a:rPr lang="sv-SE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sv-SE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Pemberian</a:t>
                      </a:r>
                      <a:r>
                        <a:rPr lang="sv-SE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sv-SE" sz="1400" u="none" strike="noStrike" dirty="0" err="1">
                          <a:effectLst/>
                          <a:latin typeface="Tw Cen MT" panose="020B0602020104020603" pitchFamily="34" charset="0"/>
                        </a:rPr>
                        <a:t>Informasi</a:t>
                      </a:r>
                      <a:r>
                        <a:rPr lang="sv-SE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sv-SE" sz="1400" u="none" strike="noStrike" dirty="0" err="1">
                          <a:effectLst/>
                          <a:latin typeface="Tw Cen MT" panose="020B0602020104020603" pitchFamily="34" charset="0"/>
                        </a:rPr>
                        <a:t>Tentang</a:t>
                      </a:r>
                      <a:r>
                        <a:rPr lang="sv-SE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sv-SE" sz="1400" u="none" strike="noStrike" dirty="0" err="1">
                          <a:effectLst/>
                          <a:latin typeface="Tw Cen MT" panose="020B0602020104020603" pitchFamily="34" charset="0"/>
                        </a:rPr>
                        <a:t>Tagihan</a:t>
                      </a:r>
                      <a:r>
                        <a:rPr lang="sv-SE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sv-SE" sz="1400" u="none" strike="noStrike" dirty="0" err="1">
                          <a:effectLst/>
                          <a:latin typeface="Tw Cen MT" panose="020B0602020104020603" pitchFamily="34" charset="0"/>
                        </a:rPr>
                        <a:t>Pasien</a:t>
                      </a:r>
                      <a:r>
                        <a:rPr lang="sv-SE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sv-SE" sz="1400" u="none" strike="noStrike" dirty="0" err="1">
                          <a:effectLst/>
                          <a:latin typeface="Tw Cen MT" panose="020B0602020104020603" pitchFamily="34" charset="0"/>
                        </a:rPr>
                        <a:t>Rawat</a:t>
                      </a:r>
                      <a:r>
                        <a:rPr lang="sv-SE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sv-SE" sz="1400" u="none" strike="noStrike" dirty="0" err="1">
                          <a:effectLst/>
                          <a:latin typeface="Tw Cen MT" panose="020B0602020104020603" pitchFamily="34" charset="0"/>
                        </a:rPr>
                        <a:t>Inap</a:t>
                      </a:r>
                      <a:endParaRPr lang="sv-SE" sz="14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≤  2 Jam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ID" sz="1400" dirty="0"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ID" sz="1400" dirty="0"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w Cen MT" panose="020B0602020104020603" pitchFamily="34" charset="0"/>
                        </a:rPr>
                        <a:t>100%</a:t>
                      </a:r>
                      <a:endParaRPr lang="en-ID" sz="1400" dirty="0"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0024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9.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Ketepatan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Waktu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Pemberian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Imbalan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(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Insentif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)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Sesuai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Kesepakatan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Waktu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Periode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Analisa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Setiap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6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016EC180-EBC3-4C0F-A7EE-B579F64E33A6}"/>
              </a:ext>
            </a:extLst>
          </p:cNvPr>
          <p:cNvSpPr/>
          <p:nvPr/>
        </p:nvSpPr>
        <p:spPr>
          <a:xfrm>
            <a:off x="333990" y="71452"/>
            <a:ext cx="3463636" cy="365703"/>
          </a:xfrm>
          <a:prstGeom prst="round2Diag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0000"/>
                </a:solidFill>
                <a:latin typeface="Tw Cen MT" panose="020B0602020104020603" pitchFamily="34" charset="0"/>
              </a:rPr>
              <a:t>ADMINISTRASI DAN MANAJEMEN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635437-602F-49DB-9C57-299546D9B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26</a:t>
            </a:fld>
            <a:endParaRPr lang="zh-CN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BC0B61-A0C6-47B2-A28D-D603876F08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219" y="5891438"/>
            <a:ext cx="911781" cy="9117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4C3364-B650-4C75-8157-155CFEB0D081}"/>
              </a:ext>
            </a:extLst>
          </p:cNvPr>
          <p:cNvSpPr txBox="1"/>
          <p:nvPr/>
        </p:nvSpPr>
        <p:spPr>
          <a:xfrm>
            <a:off x="10271111" y="6211503"/>
            <a:ext cx="1082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SPM</a:t>
            </a:r>
          </a:p>
        </p:txBody>
      </p:sp>
    </p:spTree>
    <p:extLst>
      <p:ext uri="{BB962C8B-B14F-4D97-AF65-F5344CB8AC3E}">
        <p14:creationId xmlns:p14="http://schemas.microsoft.com/office/powerpoint/2010/main" val="40801793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CA57DE-0F2D-4717-A53D-F2DAE1B69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27</a:t>
            </a:fld>
            <a:endParaRPr lang="zh-CN" alt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B7FC863-3CF0-4F22-9AF3-53B65E86C8DF}"/>
              </a:ext>
            </a:extLst>
          </p:cNvPr>
          <p:cNvGraphicFramePr>
            <a:graphicFrameLocks noGrp="1"/>
          </p:cNvGraphicFramePr>
          <p:nvPr/>
        </p:nvGraphicFramePr>
        <p:xfrm>
          <a:off x="308462" y="770665"/>
          <a:ext cx="11504580" cy="2879301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72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5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45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09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0991">
                  <a:extLst>
                    <a:ext uri="{9D8B030D-6E8A-4147-A177-3AD203B41FA5}">
                      <a16:colId xmlns:a16="http://schemas.microsoft.com/office/drawing/2014/main" val="2760514675"/>
                    </a:ext>
                  </a:extLst>
                </a:gridCol>
                <a:gridCol w="690991">
                  <a:extLst>
                    <a:ext uri="{9D8B030D-6E8A-4147-A177-3AD203B41FA5}">
                      <a16:colId xmlns:a16="http://schemas.microsoft.com/office/drawing/2014/main" val="1199532747"/>
                    </a:ext>
                  </a:extLst>
                </a:gridCol>
                <a:gridCol w="690991">
                  <a:extLst>
                    <a:ext uri="{9D8B030D-6E8A-4147-A177-3AD203B41FA5}">
                      <a16:colId xmlns:a16="http://schemas.microsoft.com/office/drawing/2014/main" val="1602904814"/>
                    </a:ext>
                  </a:extLst>
                </a:gridCol>
                <a:gridCol w="690991">
                  <a:extLst>
                    <a:ext uri="{9D8B030D-6E8A-4147-A177-3AD203B41FA5}">
                      <a16:colId xmlns:a16="http://schemas.microsoft.com/office/drawing/2014/main" val="2553648207"/>
                    </a:ext>
                  </a:extLst>
                </a:gridCol>
                <a:gridCol w="690991">
                  <a:extLst>
                    <a:ext uri="{9D8B030D-6E8A-4147-A177-3AD203B41FA5}">
                      <a16:colId xmlns:a16="http://schemas.microsoft.com/office/drawing/2014/main" val="762228984"/>
                    </a:ext>
                  </a:extLst>
                </a:gridCol>
                <a:gridCol w="690991">
                  <a:extLst>
                    <a:ext uri="{9D8B030D-6E8A-4147-A177-3AD203B41FA5}">
                      <a16:colId xmlns:a16="http://schemas.microsoft.com/office/drawing/2014/main" val="4141445403"/>
                    </a:ext>
                  </a:extLst>
                </a:gridCol>
                <a:gridCol w="690991">
                  <a:extLst>
                    <a:ext uri="{9D8B030D-6E8A-4147-A177-3AD203B41FA5}">
                      <a16:colId xmlns:a16="http://schemas.microsoft.com/office/drawing/2014/main" val="3065585881"/>
                    </a:ext>
                  </a:extLst>
                </a:gridCol>
                <a:gridCol w="690991">
                  <a:extLst>
                    <a:ext uri="{9D8B030D-6E8A-4147-A177-3AD203B41FA5}">
                      <a16:colId xmlns:a16="http://schemas.microsoft.com/office/drawing/2014/main" val="3287080122"/>
                    </a:ext>
                  </a:extLst>
                </a:gridCol>
                <a:gridCol w="690991">
                  <a:extLst>
                    <a:ext uri="{9D8B030D-6E8A-4147-A177-3AD203B41FA5}">
                      <a16:colId xmlns:a16="http://schemas.microsoft.com/office/drawing/2014/main" val="2818313647"/>
                    </a:ext>
                  </a:extLst>
                </a:gridCol>
                <a:gridCol w="690991">
                  <a:extLst>
                    <a:ext uri="{9D8B030D-6E8A-4147-A177-3AD203B41FA5}">
                      <a16:colId xmlns:a16="http://schemas.microsoft.com/office/drawing/2014/main" val="3273838374"/>
                    </a:ext>
                  </a:extLst>
                </a:gridCol>
                <a:gridCol w="690991">
                  <a:extLst>
                    <a:ext uri="{9D8B030D-6E8A-4147-A177-3AD203B41FA5}">
                      <a16:colId xmlns:a16="http://schemas.microsoft.com/office/drawing/2014/main" val="3970650398"/>
                    </a:ext>
                  </a:extLst>
                </a:gridCol>
              </a:tblGrid>
              <a:tr h="266686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3F3A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3F3A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CAPAIAN</a:t>
                      </a: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686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w Cen MT" panose="020B0602020104020603" pitchFamily="34" charset="0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/>
                        </a:rPr>
                        <a:t>FEB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/>
                        </a:rPr>
                        <a:t>MAR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/>
                        </a:rPr>
                        <a:t>APR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/>
                        </a:rPr>
                        <a:t>MEI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/>
                        </a:rPr>
                        <a:t>JUN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w Cen MT" panose="020B0602020104020603" pitchFamily="34" charset="0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/>
                        </a:rPr>
                        <a:t>FEB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/>
                        </a:rPr>
                        <a:t>MAR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/>
                        </a:rPr>
                        <a:t>APR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/>
                        </a:rPr>
                        <a:t>MEI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/>
                        </a:rPr>
                        <a:t>JUN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37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1.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Waktu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Pelayanan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Ambulance /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Kereta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Jenazah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24 Jam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24 Jam</a:t>
                      </a:r>
                      <a:endParaRPr kumimoji="0" lang="id-ID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24 Jam</a:t>
                      </a:r>
                      <a:endParaRPr kumimoji="0" lang="id-ID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24 Jam</a:t>
                      </a:r>
                      <a:endParaRPr kumimoji="0" lang="id-ID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24 Jam</a:t>
                      </a:r>
                      <a:endParaRPr kumimoji="0" lang="id-ID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24 Jam</a:t>
                      </a:r>
                      <a:endParaRPr kumimoji="0" lang="id-ID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24 Jam</a:t>
                      </a:r>
                      <a:endParaRPr kumimoji="0" lang="id-ID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Verdana" panose="020B0604030504040204" pitchFamily="34" charset="0"/>
                          <a:cs typeface="+mn-cs"/>
                        </a:rPr>
                        <a:t>100</a:t>
                      </a:r>
                      <a:endParaRPr kumimoji="0" lang="id-ID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Verdana" panose="020B0604030504040204" pitchFamily="34" charset="0"/>
                          <a:cs typeface="+mn-cs"/>
                        </a:rPr>
                        <a:t>100</a:t>
                      </a:r>
                      <a:endParaRPr kumimoji="0" lang="id-ID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Verdana" panose="020B0604030504040204" pitchFamily="34" charset="0"/>
                          <a:cs typeface="+mn-cs"/>
                        </a:rPr>
                        <a:t>100</a:t>
                      </a:r>
                      <a:endParaRPr kumimoji="0" lang="id-ID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Verdana" panose="020B0604030504040204" pitchFamily="34" charset="0"/>
                          <a:cs typeface="+mn-cs"/>
                        </a:rPr>
                        <a:t>100</a:t>
                      </a:r>
                      <a:endParaRPr kumimoji="0" lang="id-ID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Verdana" panose="020B0604030504040204" pitchFamily="34" charset="0"/>
                          <a:cs typeface="+mn-cs"/>
                        </a:rPr>
                        <a:t>100</a:t>
                      </a:r>
                      <a:endParaRPr kumimoji="0" lang="id-ID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Verdana" panose="020B0604030504040204" pitchFamily="34" charset="0"/>
                          <a:cs typeface="+mn-cs"/>
                        </a:rPr>
                        <a:t>100</a:t>
                      </a:r>
                      <a:endParaRPr kumimoji="0" lang="id-ID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579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2.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Kecepatan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Memberikan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Pelayanan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Ambulance /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Kereta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Jenazah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di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Rumah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Sakit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Maks.</a:t>
                      </a:r>
                    </a:p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30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menit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Verdana" panose="020B0604030504040204" pitchFamily="34" charset="0"/>
                          <a:cs typeface="+mn-cs"/>
                        </a:rPr>
                        <a:t>100</a:t>
                      </a:r>
                      <a:endParaRPr kumimoji="0" lang="id-ID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Verdana" panose="020B0604030504040204" pitchFamily="34" charset="0"/>
                          <a:cs typeface="+mn-cs"/>
                        </a:rPr>
                        <a:t>100</a:t>
                      </a:r>
                      <a:endParaRPr kumimoji="0" lang="id-ID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Verdana" panose="020B0604030504040204" pitchFamily="34" charset="0"/>
                          <a:cs typeface="+mn-cs"/>
                        </a:rPr>
                        <a:t>100</a:t>
                      </a:r>
                      <a:endParaRPr kumimoji="0" lang="id-ID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Verdana" panose="020B0604030504040204" pitchFamily="34" charset="0"/>
                          <a:cs typeface="+mn-cs"/>
                        </a:rPr>
                        <a:t>100</a:t>
                      </a:r>
                      <a:endParaRPr kumimoji="0" lang="id-ID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Verdana" panose="020B0604030504040204" pitchFamily="34" charset="0"/>
                          <a:cs typeface="+mn-cs"/>
                        </a:rPr>
                        <a:t>100</a:t>
                      </a:r>
                      <a:endParaRPr kumimoji="0" lang="id-ID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Verdana" panose="020B0604030504040204" pitchFamily="34" charset="0"/>
                          <a:cs typeface="+mn-cs"/>
                        </a:rPr>
                        <a:t>100</a:t>
                      </a:r>
                      <a:endParaRPr kumimoji="0" lang="id-ID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005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3.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Waktu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Tanggap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Pelayanan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Ambulance oleh Masyarakat Yang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Membutuhkan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≤ 60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Menit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  (100%)   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100%</a:t>
                      </a:r>
                      <a:endParaRPr kumimoji="0" lang="id-ID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100%</a:t>
                      </a:r>
                      <a:endParaRPr kumimoji="0" lang="id-ID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100%</a:t>
                      </a:r>
                      <a:endParaRPr kumimoji="0" lang="id-ID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100%</a:t>
                      </a:r>
                      <a:endParaRPr kumimoji="0" lang="id-ID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100%</a:t>
                      </a:r>
                      <a:endParaRPr kumimoji="0" lang="id-ID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100%</a:t>
                      </a:r>
                      <a:endParaRPr kumimoji="0" lang="id-ID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Verdana" panose="020B0604030504040204" pitchFamily="34" charset="0"/>
                          <a:cs typeface="+mn-cs"/>
                        </a:rPr>
                        <a:t>100</a:t>
                      </a:r>
                      <a:endParaRPr kumimoji="0" lang="id-ID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Verdana" panose="020B0604030504040204" pitchFamily="34" charset="0"/>
                          <a:cs typeface="+mn-cs"/>
                        </a:rPr>
                        <a:t>100</a:t>
                      </a:r>
                      <a:endParaRPr kumimoji="0" lang="id-ID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Verdana" panose="020B0604030504040204" pitchFamily="34" charset="0"/>
                          <a:cs typeface="+mn-cs"/>
                        </a:rPr>
                        <a:t>100</a:t>
                      </a:r>
                      <a:endParaRPr kumimoji="0" lang="id-ID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Verdana" panose="020B0604030504040204" pitchFamily="34" charset="0"/>
                          <a:cs typeface="+mn-cs"/>
                        </a:rPr>
                        <a:t>100</a:t>
                      </a:r>
                      <a:endParaRPr kumimoji="0" lang="id-ID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Verdana" panose="020B0604030504040204" pitchFamily="34" charset="0"/>
                          <a:cs typeface="+mn-cs"/>
                        </a:rPr>
                        <a:t>100</a:t>
                      </a:r>
                      <a:endParaRPr kumimoji="0" lang="id-ID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Verdana" panose="020B0604030504040204" pitchFamily="34" charset="0"/>
                          <a:cs typeface="+mn-cs"/>
                        </a:rPr>
                        <a:t>100</a:t>
                      </a:r>
                      <a:endParaRPr kumimoji="0" lang="id-ID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793FDF68-A84C-4E2E-BC56-5C3DDFD7C2A0}"/>
              </a:ext>
            </a:extLst>
          </p:cNvPr>
          <p:cNvSpPr/>
          <p:nvPr/>
        </p:nvSpPr>
        <p:spPr>
          <a:xfrm>
            <a:off x="378958" y="274435"/>
            <a:ext cx="3272876" cy="365702"/>
          </a:xfrm>
          <a:prstGeom prst="round2Diag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0000"/>
                </a:solidFill>
                <a:latin typeface="Tw Cen MT" panose="020B0602020104020603" pitchFamily="34" charset="0"/>
              </a:rPr>
              <a:t>AMBULANCE/MOBIL JENAZAH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694B3F1-3A3B-4ECC-8BF7-D0681D7B366C}"/>
              </a:ext>
            </a:extLst>
          </p:cNvPr>
          <p:cNvGraphicFramePr>
            <a:graphicFrameLocks noGrp="1"/>
          </p:cNvGraphicFramePr>
          <p:nvPr/>
        </p:nvGraphicFramePr>
        <p:xfrm>
          <a:off x="308459" y="3780494"/>
          <a:ext cx="6650279" cy="293268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46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9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74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4475">
                  <a:extLst>
                    <a:ext uri="{9D8B030D-6E8A-4147-A177-3AD203B41FA5}">
                      <a16:colId xmlns:a16="http://schemas.microsoft.com/office/drawing/2014/main" val="1504152753"/>
                    </a:ext>
                  </a:extLst>
                </a:gridCol>
                <a:gridCol w="624475">
                  <a:extLst>
                    <a:ext uri="{9D8B030D-6E8A-4147-A177-3AD203B41FA5}">
                      <a16:colId xmlns:a16="http://schemas.microsoft.com/office/drawing/2014/main" val="2585846595"/>
                    </a:ext>
                  </a:extLst>
                </a:gridCol>
                <a:gridCol w="624475">
                  <a:extLst>
                    <a:ext uri="{9D8B030D-6E8A-4147-A177-3AD203B41FA5}">
                      <a16:colId xmlns:a16="http://schemas.microsoft.com/office/drawing/2014/main" val="4141445403"/>
                    </a:ext>
                  </a:extLst>
                </a:gridCol>
                <a:gridCol w="624475">
                  <a:extLst>
                    <a:ext uri="{9D8B030D-6E8A-4147-A177-3AD203B41FA5}">
                      <a16:colId xmlns:a16="http://schemas.microsoft.com/office/drawing/2014/main" val="3151817220"/>
                    </a:ext>
                  </a:extLst>
                </a:gridCol>
                <a:gridCol w="624475">
                  <a:extLst>
                    <a:ext uri="{9D8B030D-6E8A-4147-A177-3AD203B41FA5}">
                      <a16:colId xmlns:a16="http://schemas.microsoft.com/office/drawing/2014/main" val="549462584"/>
                    </a:ext>
                  </a:extLst>
                </a:gridCol>
              </a:tblGrid>
              <a:tr h="266686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3F3A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3F3A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CAPAIAN</a:t>
                      </a: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686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w Cen MT" panose="020B0602020104020603" pitchFamily="34" charset="0"/>
                        </a:rPr>
                        <a:t>JUL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/>
                        </a:rPr>
                        <a:t>AGS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/>
                        </a:rPr>
                        <a:t>SEP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w Cen MT" panose="020B0602020104020603" pitchFamily="34" charset="0"/>
                        </a:rPr>
                        <a:t>JUL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/>
                        </a:rPr>
                        <a:t>AGS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/>
                        </a:rPr>
                        <a:t>SEP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37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1.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Waktu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Pelayanan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Ambulance /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Kereta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Jenazah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24 Jam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24 Jam</a:t>
                      </a:r>
                      <a:endParaRPr kumimoji="0" lang="id-ID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24 Jam</a:t>
                      </a:r>
                      <a:endParaRPr kumimoji="0" lang="id-ID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24 Jam</a:t>
                      </a:r>
                      <a:endParaRPr kumimoji="0" lang="id-ID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Verdana" panose="020B0604030504040204" pitchFamily="34" charset="0"/>
                          <a:cs typeface="+mn-cs"/>
                        </a:rPr>
                        <a:t>100</a:t>
                      </a:r>
                      <a:endParaRPr kumimoji="0" lang="id-ID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Verdana" panose="020B0604030504040204" pitchFamily="34" charset="0"/>
                          <a:cs typeface="+mn-cs"/>
                        </a:rPr>
                        <a:t>100</a:t>
                      </a:r>
                      <a:endParaRPr kumimoji="0" lang="id-ID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Verdana" panose="020B0604030504040204" pitchFamily="34" charset="0"/>
                          <a:cs typeface="+mn-cs"/>
                        </a:rPr>
                        <a:t>100</a:t>
                      </a:r>
                      <a:endParaRPr kumimoji="0" lang="id-ID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579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2.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Kecepatan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Memberikan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Pelayanan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Ambulance /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Kereta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Jenazah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di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Rumah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Sakit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Maks.</a:t>
                      </a:r>
                    </a:p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30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menit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Verdana" panose="020B0604030504040204" pitchFamily="34" charset="0"/>
                          <a:cs typeface="+mn-cs"/>
                        </a:rPr>
                        <a:t>100</a:t>
                      </a:r>
                      <a:endParaRPr kumimoji="0" lang="id-ID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Verdana" panose="020B0604030504040204" pitchFamily="34" charset="0"/>
                          <a:cs typeface="+mn-cs"/>
                        </a:rPr>
                        <a:t>100</a:t>
                      </a:r>
                      <a:endParaRPr kumimoji="0" lang="id-ID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Verdana" panose="020B0604030504040204" pitchFamily="34" charset="0"/>
                          <a:cs typeface="+mn-cs"/>
                        </a:rPr>
                        <a:t>100</a:t>
                      </a:r>
                      <a:endParaRPr kumimoji="0" lang="id-ID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005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3.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Waktu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Tanggap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Pelayanan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Ambulance oleh Masyarakat Yang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Membutuhkan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≤ 60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Menit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  (100%)   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100%</a:t>
                      </a:r>
                      <a:endParaRPr kumimoji="0" lang="id-ID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100%</a:t>
                      </a:r>
                      <a:endParaRPr kumimoji="0" lang="id-ID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100%</a:t>
                      </a:r>
                      <a:endParaRPr kumimoji="0" lang="id-ID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Verdana" panose="020B0604030504040204" pitchFamily="34" charset="0"/>
                          <a:cs typeface="+mn-cs"/>
                        </a:rPr>
                        <a:t>100</a:t>
                      </a:r>
                      <a:endParaRPr kumimoji="0" lang="id-ID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Verdana" panose="020B0604030504040204" pitchFamily="34" charset="0"/>
                          <a:cs typeface="+mn-cs"/>
                        </a:rPr>
                        <a:t>100</a:t>
                      </a:r>
                      <a:endParaRPr kumimoji="0" lang="id-ID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Verdana" panose="020B0604030504040204" pitchFamily="34" charset="0"/>
                          <a:cs typeface="+mn-cs"/>
                        </a:rPr>
                        <a:t>100</a:t>
                      </a:r>
                      <a:endParaRPr kumimoji="0" lang="id-ID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46639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97FCE1-F434-4E95-ABA6-957F4CCCF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28</a:t>
            </a:fld>
            <a:endParaRPr lang="zh-CN" alt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8982C2A-89F2-4B94-90AE-C2003E216159}"/>
              </a:ext>
            </a:extLst>
          </p:cNvPr>
          <p:cNvGraphicFramePr>
            <a:graphicFrameLocks noGrp="1"/>
          </p:cNvGraphicFramePr>
          <p:nvPr/>
        </p:nvGraphicFramePr>
        <p:xfrm>
          <a:off x="321941" y="564159"/>
          <a:ext cx="11548118" cy="132900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326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73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78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7834">
                  <a:extLst>
                    <a:ext uri="{9D8B030D-6E8A-4147-A177-3AD203B41FA5}">
                      <a16:colId xmlns:a16="http://schemas.microsoft.com/office/drawing/2014/main" val="2574297111"/>
                    </a:ext>
                  </a:extLst>
                </a:gridCol>
                <a:gridCol w="697834">
                  <a:extLst>
                    <a:ext uri="{9D8B030D-6E8A-4147-A177-3AD203B41FA5}">
                      <a16:colId xmlns:a16="http://schemas.microsoft.com/office/drawing/2014/main" val="1945775940"/>
                    </a:ext>
                  </a:extLst>
                </a:gridCol>
                <a:gridCol w="697834">
                  <a:extLst>
                    <a:ext uri="{9D8B030D-6E8A-4147-A177-3AD203B41FA5}">
                      <a16:colId xmlns:a16="http://schemas.microsoft.com/office/drawing/2014/main" val="4225952777"/>
                    </a:ext>
                  </a:extLst>
                </a:gridCol>
                <a:gridCol w="697834">
                  <a:extLst>
                    <a:ext uri="{9D8B030D-6E8A-4147-A177-3AD203B41FA5}">
                      <a16:colId xmlns:a16="http://schemas.microsoft.com/office/drawing/2014/main" val="2776377016"/>
                    </a:ext>
                  </a:extLst>
                </a:gridCol>
                <a:gridCol w="697834">
                  <a:extLst>
                    <a:ext uri="{9D8B030D-6E8A-4147-A177-3AD203B41FA5}">
                      <a16:colId xmlns:a16="http://schemas.microsoft.com/office/drawing/2014/main" val="3908602421"/>
                    </a:ext>
                  </a:extLst>
                </a:gridCol>
                <a:gridCol w="697834">
                  <a:extLst>
                    <a:ext uri="{9D8B030D-6E8A-4147-A177-3AD203B41FA5}">
                      <a16:colId xmlns:a16="http://schemas.microsoft.com/office/drawing/2014/main" val="721478581"/>
                    </a:ext>
                  </a:extLst>
                </a:gridCol>
                <a:gridCol w="697834">
                  <a:extLst>
                    <a:ext uri="{9D8B030D-6E8A-4147-A177-3AD203B41FA5}">
                      <a16:colId xmlns:a16="http://schemas.microsoft.com/office/drawing/2014/main" val="187535079"/>
                    </a:ext>
                  </a:extLst>
                </a:gridCol>
                <a:gridCol w="697834">
                  <a:extLst>
                    <a:ext uri="{9D8B030D-6E8A-4147-A177-3AD203B41FA5}">
                      <a16:colId xmlns:a16="http://schemas.microsoft.com/office/drawing/2014/main" val="2249187913"/>
                    </a:ext>
                  </a:extLst>
                </a:gridCol>
                <a:gridCol w="697834">
                  <a:extLst>
                    <a:ext uri="{9D8B030D-6E8A-4147-A177-3AD203B41FA5}">
                      <a16:colId xmlns:a16="http://schemas.microsoft.com/office/drawing/2014/main" val="3443460896"/>
                    </a:ext>
                  </a:extLst>
                </a:gridCol>
                <a:gridCol w="697834">
                  <a:extLst>
                    <a:ext uri="{9D8B030D-6E8A-4147-A177-3AD203B41FA5}">
                      <a16:colId xmlns:a16="http://schemas.microsoft.com/office/drawing/2014/main" val="925319741"/>
                    </a:ext>
                  </a:extLst>
                </a:gridCol>
                <a:gridCol w="697834">
                  <a:extLst>
                    <a:ext uri="{9D8B030D-6E8A-4147-A177-3AD203B41FA5}">
                      <a16:colId xmlns:a16="http://schemas.microsoft.com/office/drawing/2014/main" val="2234536933"/>
                    </a:ext>
                  </a:extLst>
                </a:gridCol>
              </a:tblGrid>
              <a:tr h="32827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3F3A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3F3A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CAPAIAN</a:t>
                      </a: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270"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  <a:ea typeface="Verdana" panose="020B0604030504040204" pitchFamily="34" charset="0"/>
                        </a:rPr>
                        <a:t>FEB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  <a:ea typeface="Verdana" panose="020B0604030504040204" pitchFamily="34" charset="0"/>
                        </a:rPr>
                        <a:t>MAR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  <a:ea typeface="Verdana" panose="020B0604030504040204" pitchFamily="34" charset="0"/>
                        </a:rPr>
                        <a:t>APR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  <a:ea typeface="Verdana" panose="020B0604030504040204" pitchFamily="34" charset="0"/>
                        </a:rPr>
                        <a:t>MEI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  <a:ea typeface="Verdana" panose="020B0604030504040204" pitchFamily="34" charset="0"/>
                        </a:rPr>
                        <a:t>JUN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w Cen MT" panose="020B0602020104020603" pitchFamily="34" charset="0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/>
                        </a:rPr>
                        <a:t>FEB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/>
                        </a:rPr>
                        <a:t>MAR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/>
                        </a:rPr>
                        <a:t>APR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/>
                        </a:rPr>
                        <a:t>MEI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/>
                        </a:rPr>
                        <a:t>JUN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24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Waktu </a:t>
                      </a:r>
                      <a:r>
                        <a:rPr lang="en-US" sz="1400" b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Tanggap</a:t>
                      </a:r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b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Pelayanan</a:t>
                      </a:r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b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Pemulasaraan</a:t>
                      </a:r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b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Jenazah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≤ 2 Jam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0.5 Jam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 Jam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 Jam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 Jam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BFD11D0F-E148-4F48-ACD3-6CD58283EF58}"/>
              </a:ext>
            </a:extLst>
          </p:cNvPr>
          <p:cNvSpPr/>
          <p:nvPr/>
        </p:nvSpPr>
        <p:spPr>
          <a:xfrm>
            <a:off x="435976" y="136525"/>
            <a:ext cx="2816156" cy="365702"/>
          </a:xfrm>
          <a:prstGeom prst="round2Diag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0000"/>
                </a:solidFill>
                <a:latin typeface="Tw Cen MT" panose="020B0602020104020603" pitchFamily="34" charset="0"/>
              </a:rPr>
              <a:t>PEMULASARAN JENAZAH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2F5B9BE-C46A-44C6-9135-B0A749E4BB4A}"/>
              </a:ext>
            </a:extLst>
          </p:cNvPr>
          <p:cNvGraphicFramePr>
            <a:graphicFrameLocks noGrp="1"/>
          </p:cNvGraphicFramePr>
          <p:nvPr/>
        </p:nvGraphicFramePr>
        <p:xfrm>
          <a:off x="321941" y="1955096"/>
          <a:ext cx="5644909" cy="132900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784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0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3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5138">
                  <a:extLst>
                    <a:ext uri="{9D8B030D-6E8A-4147-A177-3AD203B41FA5}">
                      <a16:colId xmlns:a16="http://schemas.microsoft.com/office/drawing/2014/main" val="3263851441"/>
                    </a:ext>
                  </a:extLst>
                </a:gridCol>
                <a:gridCol w="535138">
                  <a:extLst>
                    <a:ext uri="{9D8B030D-6E8A-4147-A177-3AD203B41FA5}">
                      <a16:colId xmlns:a16="http://schemas.microsoft.com/office/drawing/2014/main" val="4054641641"/>
                    </a:ext>
                  </a:extLst>
                </a:gridCol>
                <a:gridCol w="535138">
                  <a:extLst>
                    <a:ext uri="{9D8B030D-6E8A-4147-A177-3AD203B41FA5}">
                      <a16:colId xmlns:a16="http://schemas.microsoft.com/office/drawing/2014/main" val="721478581"/>
                    </a:ext>
                  </a:extLst>
                </a:gridCol>
                <a:gridCol w="535138">
                  <a:extLst>
                    <a:ext uri="{9D8B030D-6E8A-4147-A177-3AD203B41FA5}">
                      <a16:colId xmlns:a16="http://schemas.microsoft.com/office/drawing/2014/main" val="3773602939"/>
                    </a:ext>
                  </a:extLst>
                </a:gridCol>
                <a:gridCol w="535138">
                  <a:extLst>
                    <a:ext uri="{9D8B030D-6E8A-4147-A177-3AD203B41FA5}">
                      <a16:colId xmlns:a16="http://schemas.microsoft.com/office/drawing/2014/main" val="382402849"/>
                    </a:ext>
                  </a:extLst>
                </a:gridCol>
              </a:tblGrid>
              <a:tr h="32827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3F3A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3F3A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CAPAIAN</a:t>
                      </a: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270"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JUL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  <a:ea typeface="Verdana" panose="020B0604030504040204" pitchFamily="34" charset="0"/>
                        </a:rPr>
                        <a:t>AGS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  <a:ea typeface="Verdana" panose="020B0604030504040204" pitchFamily="34" charset="0"/>
                        </a:rPr>
                        <a:t>SEP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w Cen MT" panose="020B0602020104020603" pitchFamily="34" charset="0"/>
                        </a:rPr>
                        <a:t>JUL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/>
                        </a:rPr>
                        <a:t>AGS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/>
                        </a:rPr>
                        <a:t>SEP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24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Waktu </a:t>
                      </a:r>
                      <a:r>
                        <a:rPr lang="en-US" sz="1400" b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Tanggap</a:t>
                      </a:r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b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Pelayanan</a:t>
                      </a:r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b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Pemulasaraan</a:t>
                      </a:r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400" b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Jenazah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≤ 2 Jam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0.5 Jam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0.5 Jam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12298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AAB34C9-7162-4DC2-838E-FD1504808EA9}"/>
              </a:ext>
            </a:extLst>
          </p:cNvPr>
          <p:cNvGraphicFramePr>
            <a:graphicFrameLocks noGrp="1"/>
          </p:cNvGraphicFramePr>
          <p:nvPr/>
        </p:nvGraphicFramePr>
        <p:xfrm>
          <a:off x="231727" y="799241"/>
          <a:ext cx="11755945" cy="256984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62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2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98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899">
                  <a:extLst>
                    <a:ext uri="{9D8B030D-6E8A-4147-A177-3AD203B41FA5}">
                      <a16:colId xmlns:a16="http://schemas.microsoft.com/office/drawing/2014/main" val="3760898492"/>
                    </a:ext>
                  </a:extLst>
                </a:gridCol>
                <a:gridCol w="7057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5722">
                  <a:extLst>
                    <a:ext uri="{9D8B030D-6E8A-4147-A177-3AD203B41FA5}">
                      <a16:colId xmlns:a16="http://schemas.microsoft.com/office/drawing/2014/main" val="3077639601"/>
                    </a:ext>
                  </a:extLst>
                </a:gridCol>
                <a:gridCol w="705722">
                  <a:extLst>
                    <a:ext uri="{9D8B030D-6E8A-4147-A177-3AD203B41FA5}">
                      <a16:colId xmlns:a16="http://schemas.microsoft.com/office/drawing/2014/main" val="3813579936"/>
                    </a:ext>
                  </a:extLst>
                </a:gridCol>
                <a:gridCol w="712347">
                  <a:extLst>
                    <a:ext uri="{9D8B030D-6E8A-4147-A177-3AD203B41FA5}">
                      <a16:colId xmlns:a16="http://schemas.microsoft.com/office/drawing/2014/main" val="1656397909"/>
                    </a:ext>
                  </a:extLst>
                </a:gridCol>
                <a:gridCol w="726497">
                  <a:extLst>
                    <a:ext uri="{9D8B030D-6E8A-4147-A177-3AD203B41FA5}">
                      <a16:colId xmlns:a16="http://schemas.microsoft.com/office/drawing/2014/main" val="966780696"/>
                    </a:ext>
                  </a:extLst>
                </a:gridCol>
                <a:gridCol w="705722">
                  <a:extLst>
                    <a:ext uri="{9D8B030D-6E8A-4147-A177-3AD203B41FA5}">
                      <a16:colId xmlns:a16="http://schemas.microsoft.com/office/drawing/2014/main" val="3469008350"/>
                    </a:ext>
                  </a:extLst>
                </a:gridCol>
                <a:gridCol w="705722">
                  <a:extLst>
                    <a:ext uri="{9D8B030D-6E8A-4147-A177-3AD203B41FA5}">
                      <a16:colId xmlns:a16="http://schemas.microsoft.com/office/drawing/2014/main" val="2177333451"/>
                    </a:ext>
                  </a:extLst>
                </a:gridCol>
                <a:gridCol w="705722">
                  <a:extLst>
                    <a:ext uri="{9D8B030D-6E8A-4147-A177-3AD203B41FA5}">
                      <a16:colId xmlns:a16="http://schemas.microsoft.com/office/drawing/2014/main" val="2046865929"/>
                    </a:ext>
                  </a:extLst>
                </a:gridCol>
                <a:gridCol w="705722">
                  <a:extLst>
                    <a:ext uri="{9D8B030D-6E8A-4147-A177-3AD203B41FA5}">
                      <a16:colId xmlns:a16="http://schemas.microsoft.com/office/drawing/2014/main" val="1727571966"/>
                    </a:ext>
                  </a:extLst>
                </a:gridCol>
                <a:gridCol w="705722">
                  <a:extLst>
                    <a:ext uri="{9D8B030D-6E8A-4147-A177-3AD203B41FA5}">
                      <a16:colId xmlns:a16="http://schemas.microsoft.com/office/drawing/2014/main" val="1544788994"/>
                    </a:ext>
                  </a:extLst>
                </a:gridCol>
                <a:gridCol w="705722">
                  <a:extLst>
                    <a:ext uri="{9D8B030D-6E8A-4147-A177-3AD203B41FA5}">
                      <a16:colId xmlns:a16="http://schemas.microsoft.com/office/drawing/2014/main" val="1730652448"/>
                    </a:ext>
                  </a:extLst>
                </a:gridCol>
                <a:gridCol w="705722">
                  <a:extLst>
                    <a:ext uri="{9D8B030D-6E8A-4147-A177-3AD203B41FA5}">
                      <a16:colId xmlns:a16="http://schemas.microsoft.com/office/drawing/2014/main" val="1578309128"/>
                    </a:ext>
                  </a:extLst>
                </a:gridCol>
              </a:tblGrid>
              <a:tr h="18813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3F3A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3F3A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CAPAIAN</a:t>
                      </a: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132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w Cen MT" panose="020B0602020104020603" pitchFamily="34" charset="0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FEB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MAR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APR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MEI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JUN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w Cen MT" panose="020B0602020104020603" pitchFamily="34" charset="0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FEB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MAR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APR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MEI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JUN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7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1.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i-FI" sz="1400" u="none" strike="noStrike" dirty="0">
                          <a:effectLst/>
                          <a:latin typeface="Tw Cen MT" panose="020B0602020104020603" pitchFamily="34" charset="0"/>
                        </a:rPr>
                        <a:t>Kecepatan Waktu menanggapi Kerusakan Alat 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≤ 80%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94,92%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94.29%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94.92%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93.93%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93.63%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94.44%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3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2.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Ketepatan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Waktu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Pemeliharaan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Alat</a:t>
                      </a:r>
                      <a:endParaRPr lang="en-US" sz="14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918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3.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sv-SE" sz="1400" u="none" strike="noStrike" dirty="0">
                          <a:effectLst/>
                          <a:latin typeface="Tw Cen MT" panose="020B0602020104020603" pitchFamily="34" charset="0"/>
                        </a:rPr>
                        <a:t>Peralatan Laboratorium, Elektromedik, Alkes Lain Dan Alat Ukur Yang Digunakan Dalam Pelayanan Terkalibrasi Tepat Waktu Sesuai Ketentuan Kalibrasi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Periode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Analisa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Setiap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1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tahun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BF9D81CD-0E30-4EEB-921F-D827A048BCC0}"/>
              </a:ext>
            </a:extLst>
          </p:cNvPr>
          <p:cNvSpPr/>
          <p:nvPr/>
        </p:nvSpPr>
        <p:spPr>
          <a:xfrm>
            <a:off x="380395" y="202773"/>
            <a:ext cx="3898184" cy="360768"/>
          </a:xfrm>
          <a:prstGeom prst="round2Diag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0000"/>
                </a:solidFill>
                <a:latin typeface="Tw Cen MT" panose="020B0602020104020603" pitchFamily="34" charset="0"/>
              </a:rPr>
              <a:t>PELAYANAN PEMELIHARAAN SARANA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4EDA0AF-4B3F-48A8-B2E1-AF155DFA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29</a:t>
            </a:fld>
            <a:endParaRPr lang="zh-CN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22688E-E2C8-4740-A9BC-B332073AAA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219" y="5900459"/>
            <a:ext cx="911781" cy="9117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7EFF46-2C22-41C1-8A8B-54EA1AF1F151}"/>
              </a:ext>
            </a:extLst>
          </p:cNvPr>
          <p:cNvSpPr txBox="1"/>
          <p:nvPr/>
        </p:nvSpPr>
        <p:spPr>
          <a:xfrm>
            <a:off x="10271111" y="6211503"/>
            <a:ext cx="1082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SPM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66D662B-5644-4146-9893-D5100F46FDA9}"/>
              </a:ext>
            </a:extLst>
          </p:cNvPr>
          <p:cNvGraphicFramePr>
            <a:graphicFrameLocks noGrp="1"/>
          </p:cNvGraphicFramePr>
          <p:nvPr/>
        </p:nvGraphicFramePr>
        <p:xfrm>
          <a:off x="231725" y="3604786"/>
          <a:ext cx="6213322" cy="298704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00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4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6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060">
                  <a:extLst>
                    <a:ext uri="{9D8B030D-6E8A-4147-A177-3AD203B41FA5}">
                      <a16:colId xmlns:a16="http://schemas.microsoft.com/office/drawing/2014/main" val="707025735"/>
                    </a:ext>
                  </a:extLst>
                </a:gridCol>
                <a:gridCol w="585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5102">
                  <a:extLst>
                    <a:ext uri="{9D8B030D-6E8A-4147-A177-3AD203B41FA5}">
                      <a16:colId xmlns:a16="http://schemas.microsoft.com/office/drawing/2014/main" val="3565778829"/>
                    </a:ext>
                  </a:extLst>
                </a:gridCol>
                <a:gridCol w="585102">
                  <a:extLst>
                    <a:ext uri="{9D8B030D-6E8A-4147-A177-3AD203B41FA5}">
                      <a16:colId xmlns:a16="http://schemas.microsoft.com/office/drawing/2014/main" val="2388748734"/>
                    </a:ext>
                  </a:extLst>
                </a:gridCol>
                <a:gridCol w="585102">
                  <a:extLst>
                    <a:ext uri="{9D8B030D-6E8A-4147-A177-3AD203B41FA5}">
                      <a16:colId xmlns:a16="http://schemas.microsoft.com/office/drawing/2014/main" val="2177333451"/>
                    </a:ext>
                  </a:extLst>
                </a:gridCol>
                <a:gridCol w="585102">
                  <a:extLst>
                    <a:ext uri="{9D8B030D-6E8A-4147-A177-3AD203B41FA5}">
                      <a16:colId xmlns:a16="http://schemas.microsoft.com/office/drawing/2014/main" val="1672385828"/>
                    </a:ext>
                  </a:extLst>
                </a:gridCol>
                <a:gridCol w="585102">
                  <a:extLst>
                    <a:ext uri="{9D8B030D-6E8A-4147-A177-3AD203B41FA5}">
                      <a16:colId xmlns:a16="http://schemas.microsoft.com/office/drawing/2014/main" val="3047937853"/>
                    </a:ext>
                  </a:extLst>
                </a:gridCol>
              </a:tblGrid>
              <a:tr h="18813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3F3A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3F3A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CAPAIAN</a:t>
                      </a: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132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w Cen MT" panose="020B0602020104020603" pitchFamily="34" charset="0"/>
                        </a:rPr>
                        <a:t>JUL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AGS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SEP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w Cen MT" panose="020B0602020104020603" pitchFamily="34" charset="0"/>
                        </a:rPr>
                        <a:t>JUL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AGS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SEP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7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1.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i-FI" sz="1400" u="none" strike="noStrike" dirty="0">
                          <a:effectLst/>
                          <a:latin typeface="Tw Cen MT" panose="020B0602020104020603" pitchFamily="34" charset="0"/>
                        </a:rPr>
                        <a:t>Kecepatan Waktu menanggapi Kerusakan Alat 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≤ 80%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93.75%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93.96%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92,56%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3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2.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Ketepatan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Waktu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Pemeliharaan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Alat</a:t>
                      </a:r>
                      <a:endParaRPr lang="en-US" sz="14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918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3.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sv-SE" sz="1400" u="none" strike="noStrike" dirty="0">
                          <a:effectLst/>
                          <a:latin typeface="Tw Cen MT" panose="020B0602020104020603" pitchFamily="34" charset="0"/>
                        </a:rPr>
                        <a:t>Peralatan Laboratorium, Elektromedik, Alkes Lain Dan Alat Ukur Yang Digunakan Dalam Pelayanan Terkalibrasi Tepat Waktu Sesuai Ketentuan Kalibrasi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Periode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Analisa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Setiap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1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tahun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6885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3490B64C-D9C4-4BFA-91BA-505B1B0CBE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870032"/>
              </p:ext>
            </p:extLst>
          </p:nvPr>
        </p:nvGraphicFramePr>
        <p:xfrm>
          <a:off x="710371" y="431605"/>
          <a:ext cx="11144745" cy="5881391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687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56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919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2800" u="none" strike="noStrike" dirty="0">
                          <a:solidFill>
                            <a:schemeClr val="tx1"/>
                          </a:solidFill>
                          <a:effectLst/>
                          <a:latin typeface="Tw Cen MT Condensed" panose="020B0606020104020203" pitchFamily="34" charset="0"/>
                        </a:rPr>
                        <a:t>Standart Pelayanan Minimal (SPM) Rumah Sakit </a:t>
                      </a:r>
                      <a:endParaRPr lang="sv-SE" sz="2800" b="1" i="0" u="none" strike="noStrike" dirty="0">
                        <a:solidFill>
                          <a:schemeClr val="tx1"/>
                        </a:solidFill>
                        <a:effectLst/>
                        <a:latin typeface="Tw Cen MT Condensed" panose="020B06060201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3150"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2400" u="none" strike="noStrik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w Cen MT Condensed" panose="020B0606020104020203" pitchFamily="34" charset="0"/>
                        </a:rPr>
                        <a:t>Spesifik</a:t>
                      </a:r>
                      <a:r>
                        <a:rPr lang="en-US" sz="24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w Cen MT Condensed" panose="020B0606020104020203" pitchFamily="34" charset="0"/>
                        </a:rPr>
                        <a:t>/ </a:t>
                      </a:r>
                      <a:r>
                        <a:rPr lang="en-US" sz="2400" u="none" strike="noStrik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w Cen MT Condensed" panose="020B0606020104020203" pitchFamily="34" charset="0"/>
                        </a:rPr>
                        <a:t>Khusus</a:t>
                      </a:r>
                      <a:endParaRPr lang="en-US" sz="24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w Cen MT Condensed" panose="020B06060201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6213" indent="0" algn="l" fontAlgn="t"/>
                      <a:r>
                        <a:rPr lang="en-US" sz="1800" u="none" strike="noStrike" dirty="0" err="1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Ketentuan</a:t>
                      </a:r>
                      <a:r>
                        <a:rPr lang="en-US" sz="1800" u="none" strike="noStrike" dirty="0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mengenai</a:t>
                      </a:r>
                      <a:r>
                        <a:rPr lang="en-US" sz="1800" u="none" strike="noStrike" dirty="0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jenis</a:t>
                      </a:r>
                      <a:r>
                        <a:rPr lang="en-US" sz="1800" u="none" strike="noStrike" dirty="0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US" sz="1800" u="none" strike="noStrike" dirty="0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mutu</a:t>
                      </a:r>
                      <a:r>
                        <a:rPr lang="en-US" sz="1800" u="none" strike="noStrike" dirty="0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pelayanan</a:t>
                      </a:r>
                      <a:r>
                        <a:rPr lang="en-US" sz="1800" u="none" strike="noStrike" dirty="0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dasar</a:t>
                      </a:r>
                      <a:r>
                        <a:rPr lang="en-US" sz="1800" u="none" strike="noStrike" dirty="0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yang </a:t>
                      </a:r>
                      <a:r>
                        <a:rPr lang="en-US" sz="1800" u="none" strike="noStrike" dirty="0" err="1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merupakan</a:t>
                      </a:r>
                      <a:r>
                        <a:rPr lang="en-US" sz="1800" u="none" strike="noStrike" dirty="0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urusan</a:t>
                      </a:r>
                      <a:r>
                        <a:rPr lang="en-US" sz="1800" u="none" strike="noStrike" dirty="0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wajib</a:t>
                      </a:r>
                      <a:r>
                        <a:rPr lang="en-US" sz="1800" u="none" strike="noStrike" dirty="0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daerah</a:t>
                      </a:r>
                      <a:r>
                        <a:rPr lang="en-US" sz="1800" u="none" strike="noStrike" dirty="0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yang </a:t>
                      </a:r>
                      <a:r>
                        <a:rPr lang="en-US" sz="1800" u="none" strike="noStrike" dirty="0" err="1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berhak</a:t>
                      </a:r>
                      <a:r>
                        <a:rPr lang="en-US" sz="1800" u="none" strike="noStrike" dirty="0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diperoleh</a:t>
                      </a:r>
                      <a:r>
                        <a:rPr lang="en-US" sz="1800" u="none" strike="noStrike" dirty="0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setiap</a:t>
                      </a:r>
                      <a:r>
                        <a:rPr lang="en-US" sz="1800" u="none" strike="noStrike" dirty="0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warga</a:t>
                      </a:r>
                      <a:r>
                        <a:rPr lang="en-US" sz="1800" u="none" strike="noStrike" dirty="0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secara</a:t>
                      </a:r>
                      <a:r>
                        <a:rPr lang="en-US" sz="1800" u="none" strike="noStrike" dirty="0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minimal.</a:t>
                      </a:r>
                      <a:br>
                        <a:rPr lang="en-US" sz="1800" u="none" strike="noStrike" dirty="0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en-US" sz="1800" u="none" strike="noStrike" dirty="0" err="1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Pelayanan</a:t>
                      </a:r>
                      <a:r>
                        <a:rPr lang="en-US" sz="1800" u="none" strike="noStrike" dirty="0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dasar</a:t>
                      </a:r>
                      <a:r>
                        <a:rPr lang="en-US" sz="1800" u="none" strike="noStrike" dirty="0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dimaksud</a:t>
                      </a:r>
                      <a:r>
                        <a:rPr lang="en-US" sz="1800" u="none" strike="noStrike" dirty="0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adalah</a:t>
                      </a:r>
                      <a:r>
                        <a:rPr lang="en-US" sz="1800" u="none" strike="noStrike" dirty="0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pelayanan</a:t>
                      </a:r>
                      <a:r>
                        <a:rPr lang="en-US" sz="1800" u="none" strike="noStrike" dirty="0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publik</a:t>
                      </a:r>
                      <a:r>
                        <a:rPr lang="en-US" sz="1800" u="none" strike="noStrike" dirty="0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untuk</a:t>
                      </a:r>
                      <a:r>
                        <a:rPr lang="en-US" sz="1800" u="none" strike="noStrike" dirty="0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memenuhi</a:t>
                      </a:r>
                      <a:r>
                        <a:rPr lang="en-US" sz="1800" u="none" strike="noStrike" dirty="0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kebutuhan</a:t>
                      </a:r>
                      <a:r>
                        <a:rPr lang="en-US" sz="1800" u="none" strike="noStrike" dirty="0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dasar</a:t>
                      </a:r>
                      <a:r>
                        <a:rPr lang="en-US" sz="1800" u="none" strike="noStrike" dirty="0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setiap</a:t>
                      </a:r>
                      <a:r>
                        <a:rPr lang="en-US" sz="1800" u="none" strike="noStrike" dirty="0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warga</a:t>
                      </a:r>
                      <a:r>
                        <a:rPr lang="en-US" sz="1800" u="none" strike="noStrike" dirty="0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</a:t>
                      </a:r>
                      <a:r>
                        <a:rPr lang="en-US" sz="1800" u="none" strike="noStrike" dirty="0" err="1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Juga</a:t>
                      </a:r>
                      <a:r>
                        <a:rPr lang="en-US" sz="1800" u="none" strike="noStrike" dirty="0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merupakan</a:t>
                      </a:r>
                      <a:r>
                        <a:rPr lang="en-US" sz="1800" u="none" strike="noStrike" dirty="0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spesifikasi</a:t>
                      </a:r>
                      <a:r>
                        <a:rPr lang="en-US" sz="1800" u="none" strike="noStrike" dirty="0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teknis</a:t>
                      </a:r>
                      <a:r>
                        <a:rPr lang="en-US" sz="1800" u="none" strike="noStrike" dirty="0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tentang</a:t>
                      </a:r>
                      <a:r>
                        <a:rPr lang="en-US" sz="1800" u="none" strike="noStrike" dirty="0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tolok</a:t>
                      </a:r>
                      <a:r>
                        <a:rPr lang="en-US" sz="1800" u="none" strike="noStrike" dirty="0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ukur</a:t>
                      </a:r>
                      <a:r>
                        <a:rPr lang="en-US" sz="1800" u="none" strike="noStrike" dirty="0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pelayanan</a:t>
                      </a:r>
                      <a:r>
                        <a:rPr lang="en-US" sz="1800" u="none" strike="noStrike" dirty="0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minimum yang </a:t>
                      </a:r>
                      <a:r>
                        <a:rPr lang="en-US" sz="1800" u="none" strike="noStrike" dirty="0" err="1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diberikan</a:t>
                      </a:r>
                      <a:r>
                        <a:rPr lang="en-US" sz="1800" u="none" strike="noStrike" dirty="0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oleh</a:t>
                      </a:r>
                      <a:r>
                        <a:rPr lang="en-US" sz="1800" u="none" strike="noStrike" dirty="0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Badan</a:t>
                      </a:r>
                      <a:r>
                        <a:rPr lang="en-US" sz="1800" u="none" strike="noStrike" dirty="0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Layanan</a:t>
                      </a:r>
                      <a:r>
                        <a:rPr lang="en-US" sz="1800" u="none" strike="noStrike" dirty="0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Umum</a:t>
                      </a:r>
                      <a:r>
                        <a:rPr lang="en-US" sz="1800" u="none" strike="noStrike" dirty="0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kepada</a:t>
                      </a:r>
                      <a:r>
                        <a:rPr lang="en-US" sz="1800" u="none" strike="noStrike" dirty="0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masyarakat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Bahnschrift Light Condensed" panose="020B0502040204020203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2078">
                <a:tc>
                  <a:txBody>
                    <a:bodyPr/>
                    <a:lstStyle/>
                    <a:p>
                      <a:pPr marL="176213" indent="0" algn="l" fontAlgn="t"/>
                      <a:r>
                        <a:rPr lang="en-US" sz="24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w Cen MT Condensed" panose="020B0606020104020203" pitchFamily="34" charset="0"/>
                        </a:rPr>
                        <a:t>Measurable/ </a:t>
                      </a:r>
                      <a:r>
                        <a:rPr lang="en-US" sz="2400" u="none" strike="noStrik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w Cen MT Condensed" panose="020B0606020104020203" pitchFamily="34" charset="0"/>
                        </a:rPr>
                        <a:t>Terukur</a:t>
                      </a:r>
                      <a:endParaRPr lang="en-US" sz="24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w Cen MT Condensed" panose="020B06060201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0727">
                <a:tc>
                  <a:txBody>
                    <a:bodyPr/>
                    <a:lstStyle/>
                    <a:p>
                      <a:pPr marL="176213" indent="0" algn="l" fontAlgn="t"/>
                      <a:r>
                        <a:rPr lang="en-US" sz="2400" u="none" strike="noStrik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w Cen MT Condensed" panose="020B0606020104020203" pitchFamily="34" charset="0"/>
                        </a:rPr>
                        <a:t>Achieveable</a:t>
                      </a:r>
                      <a:r>
                        <a:rPr lang="en-US" sz="24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w Cen MT Condensed" panose="020B0606020104020203" pitchFamily="34" charset="0"/>
                        </a:rPr>
                        <a:t>/ </a:t>
                      </a:r>
                      <a:r>
                        <a:rPr lang="en-US" sz="2400" u="none" strike="noStrik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w Cen MT Condensed" panose="020B0606020104020203" pitchFamily="34" charset="0"/>
                        </a:rPr>
                        <a:t>Mampu</a:t>
                      </a:r>
                      <a:r>
                        <a:rPr lang="en-US" sz="24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w Cen MT Condensed" panose="020B0606020104020203" pitchFamily="34" charset="0"/>
                        </a:rPr>
                        <a:t> </a:t>
                      </a:r>
                      <a:r>
                        <a:rPr lang="en-US" sz="2400" u="none" strike="noStrik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w Cen MT Condensed" panose="020B0606020104020203" pitchFamily="34" charset="0"/>
                        </a:rPr>
                        <a:t>dicapai</a:t>
                      </a:r>
                      <a:endParaRPr lang="en-US" sz="24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w Cen MT Condensed" panose="020B06060201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6213" indent="0" algn="l" fontAlgn="t"/>
                      <a:r>
                        <a:rPr lang="en-US" sz="1800" u="none" strike="noStrike" dirty="0" err="1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Pencapaian</a:t>
                      </a:r>
                      <a:r>
                        <a:rPr lang="en-US" sz="1800" u="none" strike="noStrike" dirty="0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SPM : </a:t>
                      </a:r>
                      <a:br>
                        <a:rPr lang="en-US" sz="1800" u="none" strike="noStrike" dirty="0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en-US" sz="1800" u="none" strike="noStrike" dirty="0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</a:t>
                      </a:r>
                      <a:r>
                        <a:rPr lang="en-US" sz="1800" u="none" strike="noStrike" dirty="0" err="1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Masuk</a:t>
                      </a:r>
                      <a:r>
                        <a:rPr lang="en-US" sz="1800" u="none" strike="noStrike" dirty="0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dalam</a:t>
                      </a:r>
                      <a:r>
                        <a:rPr lang="en-US" sz="1800" u="none" strike="noStrike" dirty="0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RPJMD</a:t>
                      </a:r>
                      <a:br>
                        <a:rPr lang="en-US" sz="1800" u="none" strike="noStrike" dirty="0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en-US" sz="1800" u="none" strike="noStrike" dirty="0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</a:t>
                      </a:r>
                      <a:r>
                        <a:rPr lang="en-US" sz="1800" u="none" strike="noStrike" dirty="0" err="1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Standar</a:t>
                      </a:r>
                      <a:r>
                        <a:rPr lang="en-US" sz="1800" u="none" strike="noStrike" dirty="0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jenis</a:t>
                      </a:r>
                      <a:r>
                        <a:rPr lang="en-US" sz="1800" u="none" strike="noStrike" dirty="0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US" sz="1800" u="none" strike="noStrike" dirty="0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mutu</a:t>
                      </a:r>
                      <a:r>
                        <a:rPr lang="en-US" sz="1800" u="none" strike="noStrike" dirty="0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pelayanan</a:t>
                      </a:r>
                      <a:r>
                        <a:rPr lang="en-US" sz="1800" u="none" strike="noStrike" dirty="0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yang </a:t>
                      </a:r>
                      <a:r>
                        <a:rPr lang="en-US" sz="1800" u="none" strike="noStrike" dirty="0" err="1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sudah</a:t>
                      </a:r>
                      <a:r>
                        <a:rPr lang="en-US" sz="1800" u="none" strike="noStrike" dirty="0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sesuai</a:t>
                      </a:r>
                      <a:r>
                        <a:rPr lang="en-US" sz="1800" u="none" strike="noStrike" dirty="0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dengan</a:t>
                      </a:r>
                      <a:r>
                        <a:rPr lang="en-US" sz="1800" u="none" strike="noStrike" dirty="0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pelayanan</a:t>
                      </a:r>
                      <a:r>
                        <a:rPr lang="en-US" sz="1800" u="none" strike="noStrike" dirty="0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dasar</a:t>
                      </a:r>
                      <a:br>
                        <a:rPr lang="en-US" sz="1800" u="none" strike="noStrike" dirty="0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en-US" sz="1800" u="none" strike="noStrike" dirty="0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</a:t>
                      </a:r>
                      <a:r>
                        <a:rPr lang="en-US" sz="1800" u="none" strike="noStrike" dirty="0" err="1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Dukungan</a:t>
                      </a:r>
                      <a:r>
                        <a:rPr lang="en-US" sz="1800" u="none" strike="noStrike" dirty="0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anggaran</a:t>
                      </a:r>
                      <a:r>
                        <a:rPr lang="en-US" sz="1800" u="none" strike="noStrike" dirty="0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APBD </a:t>
                      </a:r>
                      <a:r>
                        <a:rPr lang="en-US" sz="1800" u="none" strike="noStrike" dirty="0" err="1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US" sz="1800" u="none" strike="noStrike" dirty="0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BLUD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Bahnschrift Light Condensed" panose="020B0502040204020203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3269">
                <a:tc>
                  <a:txBody>
                    <a:bodyPr/>
                    <a:lstStyle/>
                    <a:p>
                      <a:pPr marL="176213" indent="0" algn="l" fontAlgn="t"/>
                      <a:r>
                        <a:rPr lang="en-US" sz="24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w Cen MT Condensed" panose="020B0606020104020203" pitchFamily="34" charset="0"/>
                        </a:rPr>
                        <a:t>Relevant/ </a:t>
                      </a:r>
                      <a:r>
                        <a:rPr lang="en-US" sz="2400" u="none" strike="noStrik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w Cen MT Condensed" panose="020B0606020104020203" pitchFamily="34" charset="0"/>
                        </a:rPr>
                        <a:t>Kesesuaian</a:t>
                      </a:r>
                      <a:r>
                        <a:rPr lang="en-US" sz="24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w Cen MT Condensed" panose="020B0606020104020203" pitchFamily="34" charset="0"/>
                        </a:rPr>
                        <a:t> </a:t>
                      </a:r>
                      <a:r>
                        <a:rPr lang="en-US" sz="2400" u="none" strike="noStrik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w Cen MT Condensed" panose="020B0606020104020203" pitchFamily="34" charset="0"/>
                        </a:rPr>
                        <a:t>dengan</a:t>
                      </a:r>
                      <a:r>
                        <a:rPr lang="en-US" sz="24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w Cen MT Condensed" panose="020B0606020104020203" pitchFamily="34" charset="0"/>
                        </a:rPr>
                        <a:t> </a:t>
                      </a:r>
                      <a:r>
                        <a:rPr lang="en-US" sz="2400" u="none" strike="noStrik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w Cen MT Condensed" panose="020B0606020104020203" pitchFamily="34" charset="0"/>
                        </a:rPr>
                        <a:t>Tupoksi</a:t>
                      </a:r>
                      <a:r>
                        <a:rPr lang="en-US" sz="24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w Cen MT Condensed" panose="020B0606020104020203" pitchFamily="34" charset="0"/>
                        </a:rPr>
                        <a:t> RS</a:t>
                      </a:r>
                      <a:endParaRPr lang="en-US" sz="24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w Cen MT Condensed" panose="020B06060201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7475" indent="0" algn="l" fontAlgn="t">
                        <a:tabLst>
                          <a:tab pos="176213" algn="l"/>
                        </a:tabLst>
                      </a:pPr>
                      <a:r>
                        <a:rPr lang="en-US" sz="1800" u="none" strike="noStrike" dirty="0" err="1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Rumah</a:t>
                      </a:r>
                      <a:r>
                        <a:rPr lang="en-US" sz="1800" u="none" strike="noStrike" dirty="0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sakit</a:t>
                      </a:r>
                      <a:r>
                        <a:rPr lang="en-US" sz="1800" u="none" strike="noStrike" dirty="0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sebagai</a:t>
                      </a:r>
                      <a:r>
                        <a:rPr lang="en-US" sz="1800" u="none" strike="noStrike" dirty="0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sarana</a:t>
                      </a:r>
                      <a:r>
                        <a:rPr lang="en-US" sz="1800" u="none" strike="noStrike" dirty="0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kesehatan</a:t>
                      </a:r>
                      <a:r>
                        <a:rPr lang="en-US" sz="1800" u="none" strike="noStrike" dirty="0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yang </a:t>
                      </a:r>
                      <a:r>
                        <a:rPr lang="en-US" sz="1800" u="none" strike="noStrike" dirty="0" err="1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menyelenggarakan</a:t>
                      </a:r>
                      <a:r>
                        <a:rPr lang="en-US" sz="1800" u="none" strike="noStrike" dirty="0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pelayanan</a:t>
                      </a:r>
                      <a:r>
                        <a:rPr lang="en-US" sz="1800" u="none" strike="noStrike" dirty="0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kesehatan</a:t>
                      </a:r>
                      <a:r>
                        <a:rPr lang="en-US" sz="1800" u="none" strike="noStrike" dirty="0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perorangan</a:t>
                      </a:r>
                      <a:r>
                        <a:rPr lang="en-US" sz="1800" u="none" strike="noStrike" dirty="0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meliputi</a:t>
                      </a:r>
                      <a:r>
                        <a:rPr lang="en-US" sz="1800" u="none" strike="noStrike" dirty="0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pelayanan</a:t>
                      </a:r>
                      <a:r>
                        <a:rPr lang="en-US" sz="1800" u="none" strike="noStrike" dirty="0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promotif</a:t>
                      </a:r>
                      <a:r>
                        <a:rPr lang="en-US" sz="1800" u="none" strike="noStrike" dirty="0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1800" u="none" strike="noStrike" dirty="0" err="1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preventif</a:t>
                      </a:r>
                      <a:r>
                        <a:rPr lang="en-US" sz="1800" u="none" strike="noStrike" dirty="0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1800" u="none" strike="noStrike" dirty="0" err="1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kuratif</a:t>
                      </a:r>
                      <a:r>
                        <a:rPr lang="en-US" sz="1800" u="none" strike="noStrike" dirty="0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US" sz="1800" u="none" strike="noStrike" dirty="0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rehabilitatif</a:t>
                      </a:r>
                      <a:r>
                        <a:rPr lang="en-US" sz="1800" u="none" strike="noStrike" dirty="0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yang </a:t>
                      </a:r>
                      <a:r>
                        <a:rPr lang="en-US" sz="1800" u="none" strike="noStrike" dirty="0" err="1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menyediakan</a:t>
                      </a:r>
                      <a:r>
                        <a:rPr lang="en-US" sz="1800" u="none" strike="noStrike" dirty="0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pelayanan</a:t>
                      </a:r>
                      <a:r>
                        <a:rPr lang="en-US" sz="1800" u="none" strike="noStrike" dirty="0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rawat</a:t>
                      </a:r>
                      <a:r>
                        <a:rPr lang="en-US" sz="1800" u="none" strike="noStrike" dirty="0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inap</a:t>
                      </a:r>
                      <a:r>
                        <a:rPr lang="en-US" sz="1800" u="none" strike="noStrike" dirty="0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1800" u="none" strike="noStrike" dirty="0" err="1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rawat</a:t>
                      </a:r>
                      <a:r>
                        <a:rPr lang="en-US" sz="1800" u="none" strike="noStrike" dirty="0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jalan</a:t>
                      </a:r>
                      <a:r>
                        <a:rPr lang="en-US" sz="1800" u="none" strike="noStrike" dirty="0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dan</a:t>
                      </a:r>
                      <a:r>
                        <a:rPr lang="en-US" sz="1800" u="none" strike="noStrike" dirty="0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gawat</a:t>
                      </a:r>
                      <a:r>
                        <a:rPr lang="en-US" sz="1800" u="none" strike="noStrike" dirty="0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darurat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Bahnschrift Light Condensed" panose="020B0502040204020203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4525">
                <a:tc>
                  <a:txBody>
                    <a:bodyPr/>
                    <a:lstStyle/>
                    <a:p>
                      <a:pPr marL="236538" indent="0" algn="l" fontAlgn="t"/>
                      <a:r>
                        <a:rPr lang="en-US" sz="24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w Cen MT Condensed" panose="020B0606020104020203" pitchFamily="34" charset="0"/>
                        </a:rPr>
                        <a:t>Time Bond/ </a:t>
                      </a:r>
                      <a:r>
                        <a:rPr lang="en-US" sz="2400" u="none" strike="noStrik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w Cen MT Condensed" panose="020B0606020104020203" pitchFamily="34" charset="0"/>
                        </a:rPr>
                        <a:t>Waktu</a:t>
                      </a:r>
                      <a:endParaRPr lang="en-US" sz="24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w Cen MT Condensed" panose="020B06060201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6213" indent="0" algn="l" fontAlgn="t"/>
                      <a:r>
                        <a:rPr lang="en-US" sz="1800" u="none" strike="noStrike" dirty="0" err="1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Diukur</a:t>
                      </a:r>
                      <a:r>
                        <a:rPr lang="en-US" sz="1800" u="none" strike="noStrike" dirty="0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setiap</a:t>
                      </a:r>
                      <a:r>
                        <a:rPr lang="en-US" sz="1800" u="none" strike="noStrike" dirty="0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bulan</a:t>
                      </a:r>
                      <a:r>
                        <a:rPr lang="en-US" sz="1800" u="none" strike="noStrike" dirty="0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selama</a:t>
                      </a:r>
                      <a:r>
                        <a:rPr lang="en-US" sz="1800" u="none" strike="noStrike" dirty="0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lima </a:t>
                      </a:r>
                      <a:r>
                        <a:rPr lang="en-US" sz="1800" u="none" strike="noStrike" dirty="0" err="1">
                          <a:effectLst/>
                          <a:latin typeface="Bahnschrift Light Condensed" panose="020B0502040204020203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tahun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Bahnschrift Light Condensed" panose="020B0502040204020203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7" name="KSO_Shape"/>
          <p:cNvSpPr/>
          <p:nvPr/>
        </p:nvSpPr>
        <p:spPr bwMode="auto">
          <a:xfrm>
            <a:off x="205044" y="39677"/>
            <a:ext cx="1010654" cy="1010653"/>
          </a:xfrm>
          <a:custGeom>
            <a:avLst/>
            <a:gdLst>
              <a:gd name="T0" fmla="*/ 912343 w 2122487"/>
              <a:gd name="T1" fmla="*/ 702822 h 2147888"/>
              <a:gd name="T2" fmla="*/ 1019025 w 2122487"/>
              <a:gd name="T3" fmla="*/ 752822 h 2147888"/>
              <a:gd name="T4" fmla="*/ 832155 w 2122487"/>
              <a:gd name="T5" fmla="*/ 978408 h 2147888"/>
              <a:gd name="T6" fmla="*/ 836610 w 2122487"/>
              <a:gd name="T7" fmla="*/ 1025591 h 2147888"/>
              <a:gd name="T8" fmla="*/ 871077 w 2122487"/>
              <a:gd name="T9" fmla="*/ 1060097 h 2147888"/>
              <a:gd name="T10" fmla="*/ 918908 w 2122487"/>
              <a:gd name="T11" fmla="*/ 1064792 h 2147888"/>
              <a:gd name="T12" fmla="*/ 1142824 w 2122487"/>
              <a:gd name="T13" fmla="*/ 878643 h 2147888"/>
              <a:gd name="T14" fmla="*/ 1191827 w 2122487"/>
              <a:gd name="T15" fmla="*/ 988502 h 2147888"/>
              <a:gd name="T16" fmla="*/ 1204958 w 2122487"/>
              <a:gd name="T17" fmla="*/ 1109158 h 2147888"/>
              <a:gd name="T18" fmla="*/ 1179401 w 2122487"/>
              <a:gd name="T19" fmla="*/ 1219955 h 2147888"/>
              <a:gd name="T20" fmla="*/ 1117736 w 2122487"/>
              <a:gd name="T21" fmla="*/ 1312678 h 2147888"/>
              <a:gd name="T22" fmla="*/ 1023715 w 2122487"/>
              <a:gd name="T23" fmla="*/ 1377702 h 2147888"/>
              <a:gd name="T24" fmla="*/ 902964 w 2122487"/>
              <a:gd name="T25" fmla="*/ 1403523 h 2147888"/>
              <a:gd name="T26" fmla="*/ 778931 w 2122487"/>
              <a:gd name="T27" fmla="*/ 1384040 h 2147888"/>
              <a:gd name="T28" fmla="*/ 665215 w 2122487"/>
              <a:gd name="T29" fmla="*/ 1323007 h 2147888"/>
              <a:gd name="T30" fmla="*/ 573772 w 2122487"/>
              <a:gd name="T31" fmla="*/ 1227937 h 2147888"/>
              <a:gd name="T32" fmla="*/ 516094 w 2122487"/>
              <a:gd name="T33" fmla="*/ 1106576 h 2147888"/>
              <a:gd name="T34" fmla="*/ 502494 w 2122487"/>
              <a:gd name="T35" fmla="*/ 976295 h 2147888"/>
              <a:gd name="T36" fmla="*/ 532740 w 2122487"/>
              <a:gd name="T37" fmla="*/ 861037 h 2147888"/>
              <a:gd name="T38" fmla="*/ 599095 w 2122487"/>
              <a:gd name="T39" fmla="*/ 769723 h 2147888"/>
              <a:gd name="T40" fmla="*/ 694523 w 2122487"/>
              <a:gd name="T41" fmla="*/ 709864 h 2147888"/>
              <a:gd name="T42" fmla="*/ 707682 w 2122487"/>
              <a:gd name="T43" fmla="*/ 270333 h 2147888"/>
              <a:gd name="T44" fmla="*/ 967579 w 2122487"/>
              <a:gd name="T45" fmla="*/ 311164 h 2147888"/>
              <a:gd name="T46" fmla="*/ 1199095 w 2122487"/>
              <a:gd name="T47" fmla="*/ 424976 h 2147888"/>
              <a:gd name="T48" fmla="*/ 1065159 w 2122487"/>
              <a:gd name="T49" fmla="*/ 618808 h 2147888"/>
              <a:gd name="T50" fmla="*/ 908704 w 2122487"/>
              <a:gd name="T51" fmla="*/ 552164 h 2147888"/>
              <a:gd name="T52" fmla="*/ 737471 w 2122487"/>
              <a:gd name="T53" fmla="*/ 537849 h 2147888"/>
              <a:gd name="T54" fmla="*/ 574215 w 2122487"/>
              <a:gd name="T55" fmla="*/ 582435 h 2147888"/>
              <a:gd name="T56" fmla="*/ 444031 w 2122487"/>
              <a:gd name="T57" fmla="*/ 680760 h 2147888"/>
              <a:gd name="T58" fmla="*/ 357477 w 2122487"/>
              <a:gd name="T59" fmla="*/ 823904 h 2147888"/>
              <a:gd name="T60" fmla="*/ 327218 w 2122487"/>
              <a:gd name="T61" fmla="*/ 1000841 h 2147888"/>
              <a:gd name="T62" fmla="*/ 365217 w 2122487"/>
              <a:gd name="T63" fmla="*/ 1194908 h 2147888"/>
              <a:gd name="T64" fmla="*/ 466315 w 2122487"/>
              <a:gd name="T65" fmla="*/ 1365508 h 2147888"/>
              <a:gd name="T66" fmla="*/ 613387 w 2122487"/>
              <a:gd name="T67" fmla="*/ 1493165 h 2147888"/>
              <a:gd name="T68" fmla="*/ 788841 w 2122487"/>
              <a:gd name="T69" fmla="*/ 1565207 h 2147888"/>
              <a:gd name="T70" fmla="*/ 973913 w 2122487"/>
              <a:gd name="T71" fmla="*/ 1572012 h 2147888"/>
              <a:gd name="T72" fmla="*/ 1140454 w 2122487"/>
              <a:gd name="T73" fmla="*/ 1512173 h 2147888"/>
              <a:gd name="T74" fmla="*/ 1261958 w 2122487"/>
              <a:gd name="T75" fmla="*/ 1401881 h 2147888"/>
              <a:gd name="T76" fmla="*/ 1333970 w 2122487"/>
              <a:gd name="T77" fmla="*/ 1257093 h 2147888"/>
              <a:gd name="T78" fmla="*/ 1352970 w 2122487"/>
              <a:gd name="T79" fmla="*/ 1091891 h 2147888"/>
              <a:gd name="T80" fmla="*/ 1315439 w 2122487"/>
              <a:gd name="T81" fmla="*/ 918474 h 2147888"/>
              <a:gd name="T82" fmla="*/ 1236860 w 2122487"/>
              <a:gd name="T83" fmla="*/ 776268 h 2147888"/>
              <a:gd name="T84" fmla="*/ 1515992 w 2122487"/>
              <a:gd name="T85" fmla="*/ 787767 h 2147888"/>
              <a:gd name="T86" fmla="*/ 1600201 w 2122487"/>
              <a:gd name="T87" fmla="*/ 1046365 h 2147888"/>
              <a:gd name="T88" fmla="*/ 1601609 w 2122487"/>
              <a:gd name="T89" fmla="*/ 1305669 h 2147888"/>
              <a:gd name="T90" fmla="*/ 1520918 w 2122487"/>
              <a:gd name="T91" fmla="*/ 1543852 h 2147888"/>
              <a:gd name="T92" fmla="*/ 1360241 w 2122487"/>
              <a:gd name="T93" fmla="*/ 1741205 h 2147888"/>
              <a:gd name="T94" fmla="*/ 1120516 w 2122487"/>
              <a:gd name="T95" fmla="*/ 1871678 h 2147888"/>
              <a:gd name="T96" fmla="*/ 933333 w 2122487"/>
              <a:gd name="T97" fmla="*/ 1904296 h 2147888"/>
              <a:gd name="T98" fmla="*/ 637078 w 2122487"/>
              <a:gd name="T99" fmla="*/ 1862291 h 2147888"/>
              <a:gd name="T100" fmla="*/ 363810 w 2122487"/>
              <a:gd name="T101" fmla="*/ 1714923 h 2147888"/>
              <a:gd name="T102" fmla="*/ 147775 w 2122487"/>
              <a:gd name="T103" fmla="*/ 1479789 h 2147888"/>
              <a:gd name="T104" fmla="*/ 36357 w 2122487"/>
              <a:gd name="T105" fmla="*/ 1238790 h 2147888"/>
              <a:gd name="T106" fmla="*/ 3284 w 2122487"/>
              <a:gd name="T107" fmla="*/ 1068424 h 2147888"/>
              <a:gd name="T108" fmla="*/ 30963 w 2122487"/>
              <a:gd name="T109" fmla="*/ 773452 h 2147888"/>
              <a:gd name="T110" fmla="*/ 154578 w 2122487"/>
              <a:gd name="T111" fmla="*/ 533391 h 2147888"/>
              <a:gd name="T112" fmla="*/ 348563 w 2122487"/>
              <a:gd name="T113" fmla="*/ 365371 h 2147888"/>
              <a:gd name="T114" fmla="*/ 592276 w 2122487"/>
              <a:gd name="T115" fmla="*/ 279719 h 2147888"/>
              <a:gd name="T116" fmla="*/ 1692442 w 2122487"/>
              <a:gd name="T117" fmla="*/ 169898 h 2147888"/>
              <a:gd name="T118" fmla="*/ 1726464 w 2122487"/>
              <a:gd name="T119" fmla="*/ 211020 h 2147888"/>
              <a:gd name="T120" fmla="*/ 926586 w 2122487"/>
              <a:gd name="T121" fmla="*/ 1021959 h 2147888"/>
              <a:gd name="T122" fmla="*/ 877782 w 2122487"/>
              <a:gd name="T123" fmla="*/ 1001280 h 2147888"/>
              <a:gd name="T124" fmla="*/ 1654900 w 2122487"/>
              <a:gd name="T125" fmla="*/ 181412 h 214788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122487" h="2147888">
                <a:moveTo>
                  <a:pt x="904800" y="776287"/>
                </a:moveTo>
                <a:lnTo>
                  <a:pt x="914580" y="776287"/>
                </a:lnTo>
                <a:lnTo>
                  <a:pt x="924095" y="776287"/>
                </a:lnTo>
                <a:lnTo>
                  <a:pt x="933610" y="776552"/>
                </a:lnTo>
                <a:lnTo>
                  <a:pt x="943390" y="777081"/>
                </a:lnTo>
                <a:lnTo>
                  <a:pt x="952906" y="777875"/>
                </a:lnTo>
                <a:lnTo>
                  <a:pt x="962421" y="778934"/>
                </a:lnTo>
                <a:lnTo>
                  <a:pt x="971937" y="780257"/>
                </a:lnTo>
                <a:lnTo>
                  <a:pt x="981452" y="781845"/>
                </a:lnTo>
                <a:lnTo>
                  <a:pt x="991232" y="783433"/>
                </a:lnTo>
                <a:lnTo>
                  <a:pt x="1000483" y="785551"/>
                </a:lnTo>
                <a:lnTo>
                  <a:pt x="1009999" y="787668"/>
                </a:lnTo>
                <a:lnTo>
                  <a:pt x="1019250" y="790050"/>
                </a:lnTo>
                <a:lnTo>
                  <a:pt x="1028501" y="792432"/>
                </a:lnTo>
                <a:lnTo>
                  <a:pt x="1037488" y="795343"/>
                </a:lnTo>
                <a:lnTo>
                  <a:pt x="1046475" y="798519"/>
                </a:lnTo>
                <a:lnTo>
                  <a:pt x="1055462" y="801431"/>
                </a:lnTo>
                <a:lnTo>
                  <a:pt x="1064448" y="804872"/>
                </a:lnTo>
                <a:lnTo>
                  <a:pt x="1072907" y="808577"/>
                </a:lnTo>
                <a:lnTo>
                  <a:pt x="1081629" y="812282"/>
                </a:lnTo>
                <a:lnTo>
                  <a:pt x="1090352" y="815988"/>
                </a:lnTo>
                <a:lnTo>
                  <a:pt x="1099074" y="820222"/>
                </a:lnTo>
                <a:lnTo>
                  <a:pt x="1107532" y="824457"/>
                </a:lnTo>
                <a:lnTo>
                  <a:pt x="1115991" y="828956"/>
                </a:lnTo>
                <a:lnTo>
                  <a:pt x="1124449" y="833721"/>
                </a:lnTo>
                <a:lnTo>
                  <a:pt x="1132643" y="838485"/>
                </a:lnTo>
                <a:lnTo>
                  <a:pt x="1140572" y="843778"/>
                </a:lnTo>
                <a:lnTo>
                  <a:pt x="1148766" y="848807"/>
                </a:lnTo>
                <a:lnTo>
                  <a:pt x="1156696" y="854100"/>
                </a:lnTo>
                <a:lnTo>
                  <a:pt x="1164625" y="859658"/>
                </a:lnTo>
                <a:lnTo>
                  <a:pt x="959514" y="1065307"/>
                </a:lnTo>
                <a:lnTo>
                  <a:pt x="956342" y="1068483"/>
                </a:lnTo>
                <a:lnTo>
                  <a:pt x="953699" y="1071394"/>
                </a:lnTo>
                <a:lnTo>
                  <a:pt x="951320" y="1074570"/>
                </a:lnTo>
                <a:lnTo>
                  <a:pt x="948941" y="1078011"/>
                </a:lnTo>
                <a:lnTo>
                  <a:pt x="946826" y="1081452"/>
                </a:lnTo>
                <a:lnTo>
                  <a:pt x="944712" y="1084628"/>
                </a:lnTo>
                <a:lnTo>
                  <a:pt x="943126" y="1088333"/>
                </a:lnTo>
                <a:lnTo>
                  <a:pt x="941804" y="1092039"/>
                </a:lnTo>
                <a:lnTo>
                  <a:pt x="940218" y="1095744"/>
                </a:lnTo>
                <a:lnTo>
                  <a:pt x="938897" y="1099185"/>
                </a:lnTo>
                <a:lnTo>
                  <a:pt x="938104" y="1103155"/>
                </a:lnTo>
                <a:lnTo>
                  <a:pt x="937311" y="1106860"/>
                </a:lnTo>
                <a:lnTo>
                  <a:pt x="936518" y="1110830"/>
                </a:lnTo>
                <a:lnTo>
                  <a:pt x="935989" y="1114536"/>
                </a:lnTo>
                <a:lnTo>
                  <a:pt x="935725" y="1118506"/>
                </a:lnTo>
                <a:lnTo>
                  <a:pt x="935725" y="1122211"/>
                </a:lnTo>
                <a:lnTo>
                  <a:pt x="935725" y="1126181"/>
                </a:lnTo>
                <a:lnTo>
                  <a:pt x="935989" y="1130151"/>
                </a:lnTo>
                <a:lnTo>
                  <a:pt x="936518" y="1133857"/>
                </a:lnTo>
                <a:lnTo>
                  <a:pt x="937311" y="1137827"/>
                </a:lnTo>
                <a:lnTo>
                  <a:pt x="938104" y="1141532"/>
                </a:lnTo>
                <a:lnTo>
                  <a:pt x="938897" y="1145502"/>
                </a:lnTo>
                <a:lnTo>
                  <a:pt x="940218" y="1148943"/>
                </a:lnTo>
                <a:lnTo>
                  <a:pt x="941804" y="1152648"/>
                </a:lnTo>
                <a:lnTo>
                  <a:pt x="943126" y="1156354"/>
                </a:lnTo>
                <a:lnTo>
                  <a:pt x="944712" y="1160059"/>
                </a:lnTo>
                <a:lnTo>
                  <a:pt x="946826" y="1163235"/>
                </a:lnTo>
                <a:lnTo>
                  <a:pt x="948941" y="1166676"/>
                </a:lnTo>
                <a:lnTo>
                  <a:pt x="951320" y="1170116"/>
                </a:lnTo>
                <a:lnTo>
                  <a:pt x="953699" y="1173292"/>
                </a:lnTo>
                <a:lnTo>
                  <a:pt x="956342" y="1176204"/>
                </a:lnTo>
                <a:lnTo>
                  <a:pt x="959514" y="1179380"/>
                </a:lnTo>
                <a:lnTo>
                  <a:pt x="962157" y="1182291"/>
                </a:lnTo>
                <a:lnTo>
                  <a:pt x="965329" y="1184673"/>
                </a:lnTo>
                <a:lnTo>
                  <a:pt x="968501" y="1187320"/>
                </a:lnTo>
                <a:lnTo>
                  <a:pt x="971408" y="1189437"/>
                </a:lnTo>
                <a:lnTo>
                  <a:pt x="974844" y="1191819"/>
                </a:lnTo>
                <a:lnTo>
                  <a:pt x="978280" y="1193407"/>
                </a:lnTo>
                <a:lnTo>
                  <a:pt x="981981" y="1195260"/>
                </a:lnTo>
                <a:lnTo>
                  <a:pt x="985417" y="1196848"/>
                </a:lnTo>
                <a:lnTo>
                  <a:pt x="989117" y="1198171"/>
                </a:lnTo>
                <a:lnTo>
                  <a:pt x="992818" y="1199495"/>
                </a:lnTo>
                <a:lnTo>
                  <a:pt x="996518" y="1200553"/>
                </a:lnTo>
                <a:lnTo>
                  <a:pt x="1000483" y="1201612"/>
                </a:lnTo>
                <a:lnTo>
                  <a:pt x="1004184" y="1202141"/>
                </a:lnTo>
                <a:lnTo>
                  <a:pt x="1008148" y="1202671"/>
                </a:lnTo>
                <a:lnTo>
                  <a:pt x="1012113" y="1202935"/>
                </a:lnTo>
                <a:lnTo>
                  <a:pt x="1016342" y="1202935"/>
                </a:lnTo>
                <a:lnTo>
                  <a:pt x="1020307" y="1202935"/>
                </a:lnTo>
                <a:lnTo>
                  <a:pt x="1024272" y="1202671"/>
                </a:lnTo>
                <a:lnTo>
                  <a:pt x="1028237" y="1202141"/>
                </a:lnTo>
                <a:lnTo>
                  <a:pt x="1032201" y="1201612"/>
                </a:lnTo>
                <a:lnTo>
                  <a:pt x="1035902" y="1200553"/>
                </a:lnTo>
                <a:lnTo>
                  <a:pt x="1039602" y="1199495"/>
                </a:lnTo>
                <a:lnTo>
                  <a:pt x="1043303" y="1198171"/>
                </a:lnTo>
                <a:lnTo>
                  <a:pt x="1047003" y="1196848"/>
                </a:lnTo>
                <a:lnTo>
                  <a:pt x="1050704" y="1195260"/>
                </a:lnTo>
                <a:lnTo>
                  <a:pt x="1054140" y="1193407"/>
                </a:lnTo>
                <a:lnTo>
                  <a:pt x="1057576" y="1191819"/>
                </a:lnTo>
                <a:lnTo>
                  <a:pt x="1061012" y="1189437"/>
                </a:lnTo>
                <a:lnTo>
                  <a:pt x="1064184" y="1187320"/>
                </a:lnTo>
                <a:lnTo>
                  <a:pt x="1067092" y="1184673"/>
                </a:lnTo>
                <a:lnTo>
                  <a:pt x="1070263" y="1182291"/>
                </a:lnTo>
                <a:lnTo>
                  <a:pt x="1073435" y="1179380"/>
                </a:lnTo>
                <a:lnTo>
                  <a:pt x="1277490" y="974790"/>
                </a:lnTo>
                <a:lnTo>
                  <a:pt x="1282776" y="982730"/>
                </a:lnTo>
                <a:lnTo>
                  <a:pt x="1288327" y="990670"/>
                </a:lnTo>
                <a:lnTo>
                  <a:pt x="1293349" y="998610"/>
                </a:lnTo>
                <a:lnTo>
                  <a:pt x="1298106" y="1007080"/>
                </a:lnTo>
                <a:lnTo>
                  <a:pt x="1302864" y="1015284"/>
                </a:lnTo>
                <a:lnTo>
                  <a:pt x="1307358" y="1024018"/>
                </a:lnTo>
                <a:lnTo>
                  <a:pt x="1311851" y="1032488"/>
                </a:lnTo>
                <a:lnTo>
                  <a:pt x="1316080" y="1041222"/>
                </a:lnTo>
                <a:lnTo>
                  <a:pt x="1320309" y="1049956"/>
                </a:lnTo>
                <a:lnTo>
                  <a:pt x="1323745" y="1058955"/>
                </a:lnTo>
                <a:lnTo>
                  <a:pt x="1327710" y="1067954"/>
                </a:lnTo>
                <a:lnTo>
                  <a:pt x="1331146" y="1077217"/>
                </a:lnTo>
                <a:lnTo>
                  <a:pt x="1334582" y="1086216"/>
                </a:lnTo>
                <a:lnTo>
                  <a:pt x="1337490" y="1095744"/>
                </a:lnTo>
                <a:lnTo>
                  <a:pt x="1340662" y="1105007"/>
                </a:lnTo>
                <a:lnTo>
                  <a:pt x="1343569" y="1114536"/>
                </a:lnTo>
                <a:lnTo>
                  <a:pt x="1345948" y="1124328"/>
                </a:lnTo>
                <a:lnTo>
                  <a:pt x="1348327" y="1134386"/>
                </a:lnTo>
                <a:lnTo>
                  <a:pt x="1350442" y="1144179"/>
                </a:lnTo>
                <a:lnTo>
                  <a:pt x="1352556" y="1153971"/>
                </a:lnTo>
                <a:lnTo>
                  <a:pt x="1354142" y="1164029"/>
                </a:lnTo>
                <a:lnTo>
                  <a:pt x="1355464" y="1173822"/>
                </a:lnTo>
                <a:lnTo>
                  <a:pt x="1356785" y="1183350"/>
                </a:lnTo>
                <a:lnTo>
                  <a:pt x="1357578" y="1193143"/>
                </a:lnTo>
                <a:lnTo>
                  <a:pt x="1358371" y="1202935"/>
                </a:lnTo>
                <a:lnTo>
                  <a:pt x="1358900" y="1212464"/>
                </a:lnTo>
                <a:lnTo>
                  <a:pt x="1358900" y="1221992"/>
                </a:lnTo>
                <a:lnTo>
                  <a:pt x="1358900" y="1231520"/>
                </a:lnTo>
                <a:lnTo>
                  <a:pt x="1358900" y="1241048"/>
                </a:lnTo>
                <a:lnTo>
                  <a:pt x="1358371" y="1250576"/>
                </a:lnTo>
                <a:lnTo>
                  <a:pt x="1357843" y="1260104"/>
                </a:lnTo>
                <a:lnTo>
                  <a:pt x="1357050" y="1269368"/>
                </a:lnTo>
                <a:lnTo>
                  <a:pt x="1355728" y="1278631"/>
                </a:lnTo>
                <a:lnTo>
                  <a:pt x="1354406" y="1287895"/>
                </a:lnTo>
                <a:lnTo>
                  <a:pt x="1353085" y="1296893"/>
                </a:lnTo>
                <a:lnTo>
                  <a:pt x="1350970" y="1306157"/>
                </a:lnTo>
                <a:lnTo>
                  <a:pt x="1349120" y="1315156"/>
                </a:lnTo>
                <a:lnTo>
                  <a:pt x="1346741" y="1324154"/>
                </a:lnTo>
                <a:lnTo>
                  <a:pt x="1344627" y="1332889"/>
                </a:lnTo>
                <a:lnTo>
                  <a:pt x="1341983" y="1341358"/>
                </a:lnTo>
                <a:lnTo>
                  <a:pt x="1339076" y="1350092"/>
                </a:lnTo>
                <a:lnTo>
                  <a:pt x="1336168" y="1358826"/>
                </a:lnTo>
                <a:lnTo>
                  <a:pt x="1332732" y="1367296"/>
                </a:lnTo>
                <a:lnTo>
                  <a:pt x="1329560" y="1375500"/>
                </a:lnTo>
                <a:lnTo>
                  <a:pt x="1325860" y="1383970"/>
                </a:lnTo>
                <a:lnTo>
                  <a:pt x="1321895" y="1391910"/>
                </a:lnTo>
                <a:lnTo>
                  <a:pt x="1317930" y="1399850"/>
                </a:lnTo>
                <a:lnTo>
                  <a:pt x="1313701" y="1407790"/>
                </a:lnTo>
                <a:lnTo>
                  <a:pt x="1309208" y="1415730"/>
                </a:lnTo>
                <a:lnTo>
                  <a:pt x="1304450" y="1423406"/>
                </a:lnTo>
                <a:lnTo>
                  <a:pt x="1299428" y="1431081"/>
                </a:lnTo>
                <a:lnTo>
                  <a:pt x="1294406" y="1438492"/>
                </a:lnTo>
                <a:lnTo>
                  <a:pt x="1289384" y="1445638"/>
                </a:lnTo>
                <a:lnTo>
                  <a:pt x="1283833" y="1453049"/>
                </a:lnTo>
                <a:lnTo>
                  <a:pt x="1278018" y="1459930"/>
                </a:lnTo>
                <a:lnTo>
                  <a:pt x="1272203" y="1466812"/>
                </a:lnTo>
                <a:lnTo>
                  <a:pt x="1266388" y="1473428"/>
                </a:lnTo>
                <a:lnTo>
                  <a:pt x="1260044" y="1480045"/>
                </a:lnTo>
                <a:lnTo>
                  <a:pt x="1253701" y="1486397"/>
                </a:lnTo>
                <a:lnTo>
                  <a:pt x="1247093" y="1492749"/>
                </a:lnTo>
                <a:lnTo>
                  <a:pt x="1240221" y="1498837"/>
                </a:lnTo>
                <a:lnTo>
                  <a:pt x="1233613" y="1504659"/>
                </a:lnTo>
                <a:lnTo>
                  <a:pt x="1226212" y="1510218"/>
                </a:lnTo>
                <a:lnTo>
                  <a:pt x="1218811" y="1516040"/>
                </a:lnTo>
                <a:lnTo>
                  <a:pt x="1211674" y="1521334"/>
                </a:lnTo>
                <a:lnTo>
                  <a:pt x="1203745" y="1526362"/>
                </a:lnTo>
                <a:lnTo>
                  <a:pt x="1195815" y="1531391"/>
                </a:lnTo>
                <a:lnTo>
                  <a:pt x="1187885" y="1536155"/>
                </a:lnTo>
                <a:lnTo>
                  <a:pt x="1179691" y="1540655"/>
                </a:lnTo>
                <a:lnTo>
                  <a:pt x="1171233" y="1545154"/>
                </a:lnTo>
                <a:lnTo>
                  <a:pt x="1162775" y="1549389"/>
                </a:lnTo>
                <a:lnTo>
                  <a:pt x="1154053" y="1553359"/>
                </a:lnTo>
                <a:lnTo>
                  <a:pt x="1145066" y="1557064"/>
                </a:lnTo>
                <a:lnTo>
                  <a:pt x="1136079" y="1560240"/>
                </a:lnTo>
                <a:lnTo>
                  <a:pt x="1127092" y="1563681"/>
                </a:lnTo>
                <a:lnTo>
                  <a:pt x="1117577" y="1566592"/>
                </a:lnTo>
                <a:lnTo>
                  <a:pt x="1108325" y="1569239"/>
                </a:lnTo>
                <a:lnTo>
                  <a:pt x="1098546" y="1571886"/>
                </a:lnTo>
                <a:lnTo>
                  <a:pt x="1089030" y="1574003"/>
                </a:lnTo>
                <a:lnTo>
                  <a:pt x="1078986" y="1576385"/>
                </a:lnTo>
                <a:lnTo>
                  <a:pt x="1068942" y="1577973"/>
                </a:lnTo>
                <a:lnTo>
                  <a:pt x="1058633" y="1579296"/>
                </a:lnTo>
                <a:lnTo>
                  <a:pt x="1048589" y="1580620"/>
                </a:lnTo>
                <a:lnTo>
                  <a:pt x="1038545" y="1581678"/>
                </a:lnTo>
                <a:lnTo>
                  <a:pt x="1028501" y="1582208"/>
                </a:lnTo>
                <a:lnTo>
                  <a:pt x="1017928" y="1582472"/>
                </a:lnTo>
                <a:lnTo>
                  <a:pt x="1007884" y="1582737"/>
                </a:lnTo>
                <a:lnTo>
                  <a:pt x="997840" y="1582472"/>
                </a:lnTo>
                <a:lnTo>
                  <a:pt x="987796" y="1582208"/>
                </a:lnTo>
                <a:lnTo>
                  <a:pt x="977752" y="1581414"/>
                </a:lnTo>
                <a:lnTo>
                  <a:pt x="967443" y="1580620"/>
                </a:lnTo>
                <a:lnTo>
                  <a:pt x="957399" y="1579032"/>
                </a:lnTo>
                <a:lnTo>
                  <a:pt x="947355" y="1577708"/>
                </a:lnTo>
                <a:lnTo>
                  <a:pt x="937575" y="1576120"/>
                </a:lnTo>
                <a:lnTo>
                  <a:pt x="927531" y="1574003"/>
                </a:lnTo>
                <a:lnTo>
                  <a:pt x="917487" y="1571886"/>
                </a:lnTo>
                <a:lnTo>
                  <a:pt x="907443" y="1569239"/>
                </a:lnTo>
                <a:lnTo>
                  <a:pt x="897663" y="1566857"/>
                </a:lnTo>
                <a:lnTo>
                  <a:pt x="887883" y="1563681"/>
                </a:lnTo>
                <a:lnTo>
                  <a:pt x="878103" y="1560505"/>
                </a:lnTo>
                <a:lnTo>
                  <a:pt x="868324" y="1557064"/>
                </a:lnTo>
                <a:lnTo>
                  <a:pt x="858808" y="1553359"/>
                </a:lnTo>
                <a:lnTo>
                  <a:pt x="849028" y="1549389"/>
                </a:lnTo>
                <a:lnTo>
                  <a:pt x="839513" y="1545419"/>
                </a:lnTo>
                <a:lnTo>
                  <a:pt x="829997" y="1540919"/>
                </a:lnTo>
                <a:lnTo>
                  <a:pt x="820746" y="1536420"/>
                </a:lnTo>
                <a:lnTo>
                  <a:pt x="811495" y="1531656"/>
                </a:lnTo>
                <a:lnTo>
                  <a:pt x="802508" y="1526627"/>
                </a:lnTo>
                <a:lnTo>
                  <a:pt x="793257" y="1521334"/>
                </a:lnTo>
                <a:lnTo>
                  <a:pt x="784535" y="1515776"/>
                </a:lnTo>
                <a:lnTo>
                  <a:pt x="775548" y="1509953"/>
                </a:lnTo>
                <a:lnTo>
                  <a:pt x="766825" y="1504130"/>
                </a:lnTo>
                <a:lnTo>
                  <a:pt x="758367" y="1498307"/>
                </a:lnTo>
                <a:lnTo>
                  <a:pt x="749909" y="1491691"/>
                </a:lnTo>
                <a:lnTo>
                  <a:pt x="741451" y="1485339"/>
                </a:lnTo>
                <a:lnTo>
                  <a:pt x="733257" y="1478457"/>
                </a:lnTo>
                <a:lnTo>
                  <a:pt x="725063" y="1471840"/>
                </a:lnTo>
                <a:lnTo>
                  <a:pt x="717398" y="1464694"/>
                </a:lnTo>
                <a:lnTo>
                  <a:pt x="709468" y="1457548"/>
                </a:lnTo>
                <a:lnTo>
                  <a:pt x="701803" y="1450137"/>
                </a:lnTo>
                <a:lnTo>
                  <a:pt x="694402" y="1442197"/>
                </a:lnTo>
                <a:lnTo>
                  <a:pt x="687001" y="1434787"/>
                </a:lnTo>
                <a:lnTo>
                  <a:pt x="679864" y="1426582"/>
                </a:lnTo>
                <a:lnTo>
                  <a:pt x="672992" y="1418377"/>
                </a:lnTo>
                <a:lnTo>
                  <a:pt x="666120" y="1410172"/>
                </a:lnTo>
                <a:lnTo>
                  <a:pt x="659512" y="1401967"/>
                </a:lnTo>
                <a:lnTo>
                  <a:pt x="652904" y="1393233"/>
                </a:lnTo>
                <a:lnTo>
                  <a:pt x="646824" y="1384499"/>
                </a:lnTo>
                <a:lnTo>
                  <a:pt x="641009" y="1375500"/>
                </a:lnTo>
                <a:lnTo>
                  <a:pt x="635194" y="1366502"/>
                </a:lnTo>
                <a:lnTo>
                  <a:pt x="629379" y="1357238"/>
                </a:lnTo>
                <a:lnTo>
                  <a:pt x="623829" y="1347975"/>
                </a:lnTo>
                <a:lnTo>
                  <a:pt x="618807" y="1338447"/>
                </a:lnTo>
                <a:lnTo>
                  <a:pt x="613784" y="1328918"/>
                </a:lnTo>
                <a:lnTo>
                  <a:pt x="609027" y="1319126"/>
                </a:lnTo>
                <a:lnTo>
                  <a:pt x="604533" y="1309068"/>
                </a:lnTo>
                <a:lnTo>
                  <a:pt x="600040" y="1299275"/>
                </a:lnTo>
                <a:lnTo>
                  <a:pt x="595811" y="1289218"/>
                </a:lnTo>
                <a:lnTo>
                  <a:pt x="592110" y="1278896"/>
                </a:lnTo>
                <a:lnTo>
                  <a:pt x="588410" y="1268309"/>
                </a:lnTo>
                <a:lnTo>
                  <a:pt x="585238" y="1257987"/>
                </a:lnTo>
                <a:lnTo>
                  <a:pt x="581802" y="1247665"/>
                </a:lnTo>
                <a:lnTo>
                  <a:pt x="578894" y="1237078"/>
                </a:lnTo>
                <a:lnTo>
                  <a:pt x="576515" y="1225962"/>
                </a:lnTo>
                <a:lnTo>
                  <a:pt x="573872" y="1215375"/>
                </a:lnTo>
                <a:lnTo>
                  <a:pt x="572022" y="1204523"/>
                </a:lnTo>
                <a:lnTo>
                  <a:pt x="570172" y="1193937"/>
                </a:lnTo>
                <a:lnTo>
                  <a:pt x="568586" y="1183615"/>
                </a:lnTo>
                <a:lnTo>
                  <a:pt x="567529" y="1173028"/>
                </a:lnTo>
                <a:lnTo>
                  <a:pt x="566736" y="1162441"/>
                </a:lnTo>
                <a:lnTo>
                  <a:pt x="565678" y="1152119"/>
                </a:lnTo>
                <a:lnTo>
                  <a:pt x="565414" y="1141797"/>
                </a:lnTo>
                <a:lnTo>
                  <a:pt x="565150" y="1131210"/>
                </a:lnTo>
                <a:lnTo>
                  <a:pt x="565414" y="1121152"/>
                </a:lnTo>
                <a:lnTo>
                  <a:pt x="565678" y="1110830"/>
                </a:lnTo>
                <a:lnTo>
                  <a:pt x="566471" y="1100773"/>
                </a:lnTo>
                <a:lnTo>
                  <a:pt x="567529" y="1090980"/>
                </a:lnTo>
                <a:lnTo>
                  <a:pt x="568586" y="1080923"/>
                </a:lnTo>
                <a:lnTo>
                  <a:pt x="569907" y="1071130"/>
                </a:lnTo>
                <a:lnTo>
                  <a:pt x="571493" y="1061337"/>
                </a:lnTo>
                <a:lnTo>
                  <a:pt x="573344" y="1051809"/>
                </a:lnTo>
                <a:lnTo>
                  <a:pt x="575723" y="1042281"/>
                </a:lnTo>
                <a:lnTo>
                  <a:pt x="577837" y="1033017"/>
                </a:lnTo>
                <a:lnTo>
                  <a:pt x="580480" y="1023754"/>
                </a:lnTo>
                <a:lnTo>
                  <a:pt x="583123" y="1014755"/>
                </a:lnTo>
                <a:lnTo>
                  <a:pt x="586295" y="1005756"/>
                </a:lnTo>
                <a:lnTo>
                  <a:pt x="589467" y="996757"/>
                </a:lnTo>
                <a:lnTo>
                  <a:pt x="592903" y="988023"/>
                </a:lnTo>
                <a:lnTo>
                  <a:pt x="596604" y="979289"/>
                </a:lnTo>
                <a:lnTo>
                  <a:pt x="600568" y="970820"/>
                </a:lnTo>
                <a:lnTo>
                  <a:pt x="604533" y="962615"/>
                </a:lnTo>
                <a:lnTo>
                  <a:pt x="609027" y="954410"/>
                </a:lnTo>
                <a:lnTo>
                  <a:pt x="613520" y="946205"/>
                </a:lnTo>
                <a:lnTo>
                  <a:pt x="618278" y="938001"/>
                </a:lnTo>
                <a:lnTo>
                  <a:pt x="623036" y="930590"/>
                </a:lnTo>
                <a:lnTo>
                  <a:pt x="628322" y="922650"/>
                </a:lnTo>
                <a:lnTo>
                  <a:pt x="633344" y="915239"/>
                </a:lnTo>
                <a:lnTo>
                  <a:pt x="638895" y="908093"/>
                </a:lnTo>
                <a:lnTo>
                  <a:pt x="644710" y="900947"/>
                </a:lnTo>
                <a:lnTo>
                  <a:pt x="650525" y="894065"/>
                </a:lnTo>
                <a:lnTo>
                  <a:pt x="656340" y="887184"/>
                </a:lnTo>
                <a:lnTo>
                  <a:pt x="662683" y="880567"/>
                </a:lnTo>
                <a:lnTo>
                  <a:pt x="669027" y="873950"/>
                </a:lnTo>
                <a:lnTo>
                  <a:pt x="675371" y="867863"/>
                </a:lnTo>
                <a:lnTo>
                  <a:pt x="682243" y="861511"/>
                </a:lnTo>
                <a:lnTo>
                  <a:pt x="688851" y="855688"/>
                </a:lnTo>
                <a:lnTo>
                  <a:pt x="695988" y="850130"/>
                </a:lnTo>
                <a:lnTo>
                  <a:pt x="703124" y="844572"/>
                </a:lnTo>
                <a:lnTo>
                  <a:pt x="710525" y="839279"/>
                </a:lnTo>
                <a:lnTo>
                  <a:pt x="718190" y="833985"/>
                </a:lnTo>
                <a:lnTo>
                  <a:pt x="725591" y="828956"/>
                </a:lnTo>
                <a:lnTo>
                  <a:pt x="733521" y="824192"/>
                </a:lnTo>
                <a:lnTo>
                  <a:pt x="741451" y="819693"/>
                </a:lnTo>
                <a:lnTo>
                  <a:pt x="749644" y="815458"/>
                </a:lnTo>
                <a:lnTo>
                  <a:pt x="757574" y="811224"/>
                </a:lnTo>
                <a:lnTo>
                  <a:pt x="765768" y="807518"/>
                </a:lnTo>
                <a:lnTo>
                  <a:pt x="774226" y="803813"/>
                </a:lnTo>
                <a:lnTo>
                  <a:pt x="782949" y="800372"/>
                </a:lnTo>
                <a:lnTo>
                  <a:pt x="791671" y="796931"/>
                </a:lnTo>
                <a:lnTo>
                  <a:pt x="800394" y="794285"/>
                </a:lnTo>
                <a:lnTo>
                  <a:pt x="809381" y="791373"/>
                </a:lnTo>
                <a:lnTo>
                  <a:pt x="818632" y="788991"/>
                </a:lnTo>
                <a:lnTo>
                  <a:pt x="827883" y="786345"/>
                </a:lnTo>
                <a:lnTo>
                  <a:pt x="837134" y="784492"/>
                </a:lnTo>
                <a:lnTo>
                  <a:pt x="846650" y="782375"/>
                </a:lnTo>
                <a:lnTo>
                  <a:pt x="856165" y="780787"/>
                </a:lnTo>
                <a:lnTo>
                  <a:pt x="865680" y="779198"/>
                </a:lnTo>
                <a:lnTo>
                  <a:pt x="875460" y="778140"/>
                </a:lnTo>
                <a:lnTo>
                  <a:pt x="885240" y="777346"/>
                </a:lnTo>
                <a:lnTo>
                  <a:pt x="894756" y="776816"/>
                </a:lnTo>
                <a:lnTo>
                  <a:pt x="904800" y="776287"/>
                </a:lnTo>
                <a:close/>
                <a:moveTo>
                  <a:pt x="797783" y="304800"/>
                </a:moveTo>
                <a:lnTo>
                  <a:pt x="819466" y="304800"/>
                </a:lnTo>
                <a:lnTo>
                  <a:pt x="840885" y="305594"/>
                </a:lnTo>
                <a:lnTo>
                  <a:pt x="862304" y="306652"/>
                </a:lnTo>
                <a:lnTo>
                  <a:pt x="883722" y="307975"/>
                </a:lnTo>
                <a:lnTo>
                  <a:pt x="904877" y="310356"/>
                </a:lnTo>
                <a:lnTo>
                  <a:pt x="925767" y="312738"/>
                </a:lnTo>
                <a:lnTo>
                  <a:pt x="946921" y="315913"/>
                </a:lnTo>
                <a:lnTo>
                  <a:pt x="968075" y="319617"/>
                </a:lnTo>
                <a:lnTo>
                  <a:pt x="988701" y="323586"/>
                </a:lnTo>
                <a:lnTo>
                  <a:pt x="1009591" y="328083"/>
                </a:lnTo>
                <a:lnTo>
                  <a:pt x="1029952" y="333111"/>
                </a:lnTo>
                <a:lnTo>
                  <a:pt x="1050577" y="338402"/>
                </a:lnTo>
                <a:lnTo>
                  <a:pt x="1070674" y="344223"/>
                </a:lnTo>
                <a:lnTo>
                  <a:pt x="1090770" y="350838"/>
                </a:lnTo>
                <a:lnTo>
                  <a:pt x="1110603" y="357188"/>
                </a:lnTo>
                <a:lnTo>
                  <a:pt x="1130170" y="364331"/>
                </a:lnTo>
                <a:lnTo>
                  <a:pt x="1149474" y="371740"/>
                </a:lnTo>
                <a:lnTo>
                  <a:pt x="1168513" y="379677"/>
                </a:lnTo>
                <a:lnTo>
                  <a:pt x="1187816" y="387879"/>
                </a:lnTo>
                <a:lnTo>
                  <a:pt x="1206855" y="396611"/>
                </a:lnTo>
                <a:lnTo>
                  <a:pt x="1225629" y="405606"/>
                </a:lnTo>
                <a:lnTo>
                  <a:pt x="1244139" y="415131"/>
                </a:lnTo>
                <a:lnTo>
                  <a:pt x="1262649" y="424656"/>
                </a:lnTo>
                <a:lnTo>
                  <a:pt x="1280895" y="434975"/>
                </a:lnTo>
                <a:lnTo>
                  <a:pt x="1298876" y="445294"/>
                </a:lnTo>
                <a:lnTo>
                  <a:pt x="1316593" y="456406"/>
                </a:lnTo>
                <a:lnTo>
                  <a:pt x="1334310" y="467519"/>
                </a:lnTo>
                <a:lnTo>
                  <a:pt x="1351762" y="479161"/>
                </a:lnTo>
                <a:lnTo>
                  <a:pt x="1368686" y="491067"/>
                </a:lnTo>
                <a:lnTo>
                  <a:pt x="1385609" y="503502"/>
                </a:lnTo>
                <a:lnTo>
                  <a:pt x="1404648" y="517790"/>
                </a:lnTo>
                <a:lnTo>
                  <a:pt x="1423158" y="532871"/>
                </a:lnTo>
                <a:lnTo>
                  <a:pt x="1441404" y="548217"/>
                </a:lnTo>
                <a:lnTo>
                  <a:pt x="1459385" y="563563"/>
                </a:lnTo>
                <a:lnTo>
                  <a:pt x="1273491" y="749565"/>
                </a:lnTo>
                <a:lnTo>
                  <a:pt x="1260270" y="738717"/>
                </a:lnTo>
                <a:lnTo>
                  <a:pt x="1253394" y="733161"/>
                </a:lnTo>
                <a:lnTo>
                  <a:pt x="1246519" y="728134"/>
                </a:lnTo>
                <a:lnTo>
                  <a:pt x="1235149" y="720196"/>
                </a:lnTo>
                <a:lnTo>
                  <a:pt x="1224043" y="712259"/>
                </a:lnTo>
                <a:lnTo>
                  <a:pt x="1212408" y="704850"/>
                </a:lnTo>
                <a:lnTo>
                  <a:pt x="1200773" y="697706"/>
                </a:lnTo>
                <a:lnTo>
                  <a:pt x="1188874" y="690298"/>
                </a:lnTo>
                <a:lnTo>
                  <a:pt x="1176710" y="683684"/>
                </a:lnTo>
                <a:lnTo>
                  <a:pt x="1164811" y="677069"/>
                </a:lnTo>
                <a:lnTo>
                  <a:pt x="1152647" y="670719"/>
                </a:lnTo>
                <a:lnTo>
                  <a:pt x="1140219" y="664634"/>
                </a:lnTo>
                <a:lnTo>
                  <a:pt x="1128055" y="658813"/>
                </a:lnTo>
                <a:lnTo>
                  <a:pt x="1115362" y="653521"/>
                </a:lnTo>
                <a:lnTo>
                  <a:pt x="1102670" y="648229"/>
                </a:lnTo>
                <a:lnTo>
                  <a:pt x="1089713" y="643202"/>
                </a:lnTo>
                <a:lnTo>
                  <a:pt x="1076756" y="638704"/>
                </a:lnTo>
                <a:lnTo>
                  <a:pt x="1064063" y="634206"/>
                </a:lnTo>
                <a:lnTo>
                  <a:pt x="1051106" y="629973"/>
                </a:lnTo>
                <a:lnTo>
                  <a:pt x="1037885" y="626004"/>
                </a:lnTo>
                <a:lnTo>
                  <a:pt x="1024399" y="622565"/>
                </a:lnTo>
                <a:lnTo>
                  <a:pt x="1010913" y="619390"/>
                </a:lnTo>
                <a:lnTo>
                  <a:pt x="997427" y="616479"/>
                </a:lnTo>
                <a:lnTo>
                  <a:pt x="983941" y="613569"/>
                </a:lnTo>
                <a:lnTo>
                  <a:pt x="970191" y="611452"/>
                </a:lnTo>
                <a:lnTo>
                  <a:pt x="956705" y="609336"/>
                </a:lnTo>
                <a:lnTo>
                  <a:pt x="942954" y="607748"/>
                </a:lnTo>
                <a:lnTo>
                  <a:pt x="928940" y="606425"/>
                </a:lnTo>
                <a:lnTo>
                  <a:pt x="915189" y="605102"/>
                </a:lnTo>
                <a:lnTo>
                  <a:pt x="901439" y="604573"/>
                </a:lnTo>
                <a:lnTo>
                  <a:pt x="887424" y="604044"/>
                </a:lnTo>
                <a:lnTo>
                  <a:pt x="873410" y="604044"/>
                </a:lnTo>
                <a:lnTo>
                  <a:pt x="859395" y="604573"/>
                </a:lnTo>
                <a:lnTo>
                  <a:pt x="845380" y="605102"/>
                </a:lnTo>
                <a:lnTo>
                  <a:pt x="831365" y="606425"/>
                </a:lnTo>
                <a:lnTo>
                  <a:pt x="817351" y="607748"/>
                </a:lnTo>
                <a:lnTo>
                  <a:pt x="803071" y="609336"/>
                </a:lnTo>
                <a:lnTo>
                  <a:pt x="789057" y="611452"/>
                </a:lnTo>
                <a:lnTo>
                  <a:pt x="775306" y="613834"/>
                </a:lnTo>
                <a:lnTo>
                  <a:pt x="761820" y="616744"/>
                </a:lnTo>
                <a:lnTo>
                  <a:pt x="748599" y="619919"/>
                </a:lnTo>
                <a:lnTo>
                  <a:pt x="735377" y="623359"/>
                </a:lnTo>
                <a:lnTo>
                  <a:pt x="722156" y="627063"/>
                </a:lnTo>
                <a:lnTo>
                  <a:pt x="709199" y="631296"/>
                </a:lnTo>
                <a:lnTo>
                  <a:pt x="696506" y="635794"/>
                </a:lnTo>
                <a:lnTo>
                  <a:pt x="683814" y="640556"/>
                </a:lnTo>
                <a:lnTo>
                  <a:pt x="671650" y="645584"/>
                </a:lnTo>
                <a:lnTo>
                  <a:pt x="659486" y="650875"/>
                </a:lnTo>
                <a:lnTo>
                  <a:pt x="647323" y="656696"/>
                </a:lnTo>
                <a:lnTo>
                  <a:pt x="635952" y="662517"/>
                </a:lnTo>
                <a:lnTo>
                  <a:pt x="624053" y="668867"/>
                </a:lnTo>
                <a:lnTo>
                  <a:pt x="612682" y="675481"/>
                </a:lnTo>
                <a:lnTo>
                  <a:pt x="601312" y="682361"/>
                </a:lnTo>
                <a:lnTo>
                  <a:pt x="590206" y="689769"/>
                </a:lnTo>
                <a:lnTo>
                  <a:pt x="579100" y="697442"/>
                </a:lnTo>
                <a:lnTo>
                  <a:pt x="568523" y="705115"/>
                </a:lnTo>
                <a:lnTo>
                  <a:pt x="558210" y="713317"/>
                </a:lnTo>
                <a:lnTo>
                  <a:pt x="548162" y="721784"/>
                </a:lnTo>
                <a:lnTo>
                  <a:pt x="537849" y="730515"/>
                </a:lnTo>
                <a:lnTo>
                  <a:pt x="528329" y="739246"/>
                </a:lnTo>
                <a:lnTo>
                  <a:pt x="518810" y="748507"/>
                </a:lnTo>
                <a:lnTo>
                  <a:pt x="509555" y="758032"/>
                </a:lnTo>
                <a:lnTo>
                  <a:pt x="500564" y="767557"/>
                </a:lnTo>
                <a:lnTo>
                  <a:pt x="491838" y="777346"/>
                </a:lnTo>
                <a:lnTo>
                  <a:pt x="483641" y="787665"/>
                </a:lnTo>
                <a:lnTo>
                  <a:pt x="475444" y="798248"/>
                </a:lnTo>
                <a:lnTo>
                  <a:pt x="467246" y="808832"/>
                </a:lnTo>
                <a:lnTo>
                  <a:pt x="459578" y="819679"/>
                </a:lnTo>
                <a:lnTo>
                  <a:pt x="452174" y="831057"/>
                </a:lnTo>
                <a:lnTo>
                  <a:pt x="444770" y="842434"/>
                </a:lnTo>
                <a:lnTo>
                  <a:pt x="438159" y="854340"/>
                </a:lnTo>
                <a:lnTo>
                  <a:pt x="431284" y="866246"/>
                </a:lnTo>
                <a:lnTo>
                  <a:pt x="425202" y="878417"/>
                </a:lnTo>
                <a:lnTo>
                  <a:pt x="419120" y="890852"/>
                </a:lnTo>
                <a:lnTo>
                  <a:pt x="413303" y="903288"/>
                </a:lnTo>
                <a:lnTo>
                  <a:pt x="408014" y="915988"/>
                </a:lnTo>
                <a:lnTo>
                  <a:pt x="402990" y="928952"/>
                </a:lnTo>
                <a:lnTo>
                  <a:pt x="398495" y="941917"/>
                </a:lnTo>
                <a:lnTo>
                  <a:pt x="393999" y="955411"/>
                </a:lnTo>
                <a:lnTo>
                  <a:pt x="390033" y="968905"/>
                </a:lnTo>
                <a:lnTo>
                  <a:pt x="386331" y="982398"/>
                </a:lnTo>
                <a:lnTo>
                  <a:pt x="383158" y="996157"/>
                </a:lnTo>
                <a:lnTo>
                  <a:pt x="379985" y="1010180"/>
                </a:lnTo>
                <a:lnTo>
                  <a:pt x="377076" y="1024467"/>
                </a:lnTo>
                <a:lnTo>
                  <a:pt x="374961" y="1038755"/>
                </a:lnTo>
                <a:lnTo>
                  <a:pt x="372845" y="1053571"/>
                </a:lnTo>
                <a:lnTo>
                  <a:pt x="371523" y="1068388"/>
                </a:lnTo>
                <a:lnTo>
                  <a:pt x="370201" y="1083205"/>
                </a:lnTo>
                <a:lnTo>
                  <a:pt x="369672" y="1098021"/>
                </a:lnTo>
                <a:lnTo>
                  <a:pt x="368879" y="1113367"/>
                </a:lnTo>
                <a:lnTo>
                  <a:pt x="368879" y="1128448"/>
                </a:lnTo>
                <a:lnTo>
                  <a:pt x="369143" y="1143794"/>
                </a:lnTo>
                <a:lnTo>
                  <a:pt x="370201" y="1159140"/>
                </a:lnTo>
                <a:lnTo>
                  <a:pt x="371523" y="1174750"/>
                </a:lnTo>
                <a:lnTo>
                  <a:pt x="372845" y="1190096"/>
                </a:lnTo>
                <a:lnTo>
                  <a:pt x="374961" y="1205971"/>
                </a:lnTo>
                <a:lnTo>
                  <a:pt x="377340" y="1221582"/>
                </a:lnTo>
                <a:lnTo>
                  <a:pt x="380249" y="1237721"/>
                </a:lnTo>
                <a:lnTo>
                  <a:pt x="383687" y="1253332"/>
                </a:lnTo>
                <a:lnTo>
                  <a:pt x="387124" y="1269471"/>
                </a:lnTo>
                <a:lnTo>
                  <a:pt x="391355" y="1285346"/>
                </a:lnTo>
                <a:lnTo>
                  <a:pt x="395850" y="1300957"/>
                </a:lnTo>
                <a:lnTo>
                  <a:pt x="400875" y="1316567"/>
                </a:lnTo>
                <a:lnTo>
                  <a:pt x="406163" y="1331648"/>
                </a:lnTo>
                <a:lnTo>
                  <a:pt x="411716" y="1347259"/>
                </a:lnTo>
                <a:lnTo>
                  <a:pt x="417798" y="1362075"/>
                </a:lnTo>
                <a:lnTo>
                  <a:pt x="423880" y="1376892"/>
                </a:lnTo>
                <a:lnTo>
                  <a:pt x="430755" y="1391709"/>
                </a:lnTo>
                <a:lnTo>
                  <a:pt x="437630" y="1406261"/>
                </a:lnTo>
                <a:lnTo>
                  <a:pt x="445034" y="1420548"/>
                </a:lnTo>
                <a:lnTo>
                  <a:pt x="452967" y="1434571"/>
                </a:lnTo>
                <a:lnTo>
                  <a:pt x="460900" y="1448330"/>
                </a:lnTo>
                <a:lnTo>
                  <a:pt x="469097" y="1462088"/>
                </a:lnTo>
                <a:lnTo>
                  <a:pt x="477823" y="1475582"/>
                </a:lnTo>
                <a:lnTo>
                  <a:pt x="486814" y="1488811"/>
                </a:lnTo>
                <a:lnTo>
                  <a:pt x="496069" y="1502040"/>
                </a:lnTo>
                <a:lnTo>
                  <a:pt x="505589" y="1515005"/>
                </a:lnTo>
                <a:lnTo>
                  <a:pt x="515637" y="1527176"/>
                </a:lnTo>
                <a:lnTo>
                  <a:pt x="525685" y="1539611"/>
                </a:lnTo>
                <a:lnTo>
                  <a:pt x="535733" y="1551782"/>
                </a:lnTo>
                <a:lnTo>
                  <a:pt x="546311" y="1563423"/>
                </a:lnTo>
                <a:lnTo>
                  <a:pt x="557417" y="1575065"/>
                </a:lnTo>
                <a:lnTo>
                  <a:pt x="568523" y="1586442"/>
                </a:lnTo>
                <a:lnTo>
                  <a:pt x="579893" y="1597555"/>
                </a:lnTo>
                <a:lnTo>
                  <a:pt x="591264" y="1608138"/>
                </a:lnTo>
                <a:lnTo>
                  <a:pt x="603163" y="1618457"/>
                </a:lnTo>
                <a:lnTo>
                  <a:pt x="615062" y="1628776"/>
                </a:lnTo>
                <a:lnTo>
                  <a:pt x="627490" y="1638830"/>
                </a:lnTo>
                <a:lnTo>
                  <a:pt x="639919" y="1648355"/>
                </a:lnTo>
                <a:lnTo>
                  <a:pt x="652347" y="1657615"/>
                </a:lnTo>
                <a:lnTo>
                  <a:pt x="665304" y="1666611"/>
                </a:lnTo>
                <a:lnTo>
                  <a:pt x="678261" y="1675342"/>
                </a:lnTo>
                <a:lnTo>
                  <a:pt x="691482" y="1683544"/>
                </a:lnTo>
                <a:lnTo>
                  <a:pt x="704968" y="1691482"/>
                </a:lnTo>
                <a:lnTo>
                  <a:pt x="718454" y="1699155"/>
                </a:lnTo>
                <a:lnTo>
                  <a:pt x="731940" y="1706828"/>
                </a:lnTo>
                <a:lnTo>
                  <a:pt x="745690" y="1713707"/>
                </a:lnTo>
                <a:lnTo>
                  <a:pt x="759441" y="1720057"/>
                </a:lnTo>
                <a:lnTo>
                  <a:pt x="773455" y="1726671"/>
                </a:lnTo>
                <a:lnTo>
                  <a:pt x="787734" y="1732492"/>
                </a:lnTo>
                <a:lnTo>
                  <a:pt x="801749" y="1738313"/>
                </a:lnTo>
                <a:lnTo>
                  <a:pt x="816293" y="1743605"/>
                </a:lnTo>
                <a:lnTo>
                  <a:pt x="830836" y="1748632"/>
                </a:lnTo>
                <a:lnTo>
                  <a:pt x="845380" y="1753130"/>
                </a:lnTo>
                <a:lnTo>
                  <a:pt x="859924" y="1757363"/>
                </a:lnTo>
                <a:lnTo>
                  <a:pt x="874732" y="1761067"/>
                </a:lnTo>
                <a:lnTo>
                  <a:pt x="889275" y="1764771"/>
                </a:lnTo>
                <a:lnTo>
                  <a:pt x="904348" y="1767946"/>
                </a:lnTo>
                <a:lnTo>
                  <a:pt x="918891" y="1770328"/>
                </a:lnTo>
                <a:lnTo>
                  <a:pt x="933699" y="1772709"/>
                </a:lnTo>
                <a:lnTo>
                  <a:pt x="948507" y="1774561"/>
                </a:lnTo>
                <a:lnTo>
                  <a:pt x="963580" y="1776413"/>
                </a:lnTo>
                <a:lnTo>
                  <a:pt x="978388" y="1777471"/>
                </a:lnTo>
                <a:lnTo>
                  <a:pt x="993196" y="1778265"/>
                </a:lnTo>
                <a:lnTo>
                  <a:pt x="1008268" y="1778530"/>
                </a:lnTo>
                <a:lnTo>
                  <a:pt x="1023341" y="1778530"/>
                </a:lnTo>
                <a:lnTo>
                  <a:pt x="1038149" y="1778265"/>
                </a:lnTo>
                <a:lnTo>
                  <a:pt x="1052957" y="1777471"/>
                </a:lnTo>
                <a:lnTo>
                  <a:pt x="1067765" y="1776149"/>
                </a:lnTo>
                <a:lnTo>
                  <a:pt x="1083102" y="1774296"/>
                </a:lnTo>
                <a:lnTo>
                  <a:pt x="1097910" y="1772444"/>
                </a:lnTo>
                <a:lnTo>
                  <a:pt x="1112718" y="1769799"/>
                </a:lnTo>
                <a:lnTo>
                  <a:pt x="1127262" y="1767153"/>
                </a:lnTo>
                <a:lnTo>
                  <a:pt x="1142070" y="1763713"/>
                </a:lnTo>
                <a:lnTo>
                  <a:pt x="1156349" y="1760273"/>
                </a:lnTo>
                <a:lnTo>
                  <a:pt x="1170364" y="1756040"/>
                </a:lnTo>
                <a:lnTo>
                  <a:pt x="1184114" y="1751807"/>
                </a:lnTo>
                <a:lnTo>
                  <a:pt x="1197600" y="1747044"/>
                </a:lnTo>
                <a:lnTo>
                  <a:pt x="1210821" y="1742017"/>
                </a:lnTo>
                <a:lnTo>
                  <a:pt x="1224043" y="1736726"/>
                </a:lnTo>
                <a:lnTo>
                  <a:pt x="1236735" y="1731169"/>
                </a:lnTo>
                <a:lnTo>
                  <a:pt x="1249428" y="1725084"/>
                </a:lnTo>
                <a:lnTo>
                  <a:pt x="1261856" y="1718734"/>
                </a:lnTo>
                <a:lnTo>
                  <a:pt x="1274020" y="1712119"/>
                </a:lnTo>
                <a:lnTo>
                  <a:pt x="1285655" y="1704976"/>
                </a:lnTo>
                <a:lnTo>
                  <a:pt x="1297554" y="1697832"/>
                </a:lnTo>
                <a:lnTo>
                  <a:pt x="1308660" y="1690423"/>
                </a:lnTo>
                <a:lnTo>
                  <a:pt x="1320031" y="1682486"/>
                </a:lnTo>
                <a:lnTo>
                  <a:pt x="1330608" y="1674284"/>
                </a:lnTo>
                <a:lnTo>
                  <a:pt x="1340920" y="1666082"/>
                </a:lnTo>
                <a:lnTo>
                  <a:pt x="1350969" y="1657615"/>
                </a:lnTo>
                <a:lnTo>
                  <a:pt x="1361017" y="1648884"/>
                </a:lnTo>
                <a:lnTo>
                  <a:pt x="1370801" y="1639888"/>
                </a:lnTo>
                <a:lnTo>
                  <a:pt x="1380056" y="1630628"/>
                </a:lnTo>
                <a:lnTo>
                  <a:pt x="1389047" y="1621103"/>
                </a:lnTo>
                <a:lnTo>
                  <a:pt x="1398037" y="1611313"/>
                </a:lnTo>
                <a:lnTo>
                  <a:pt x="1406499" y="1601259"/>
                </a:lnTo>
                <a:lnTo>
                  <a:pt x="1414696" y="1590940"/>
                </a:lnTo>
                <a:lnTo>
                  <a:pt x="1422629" y="1580621"/>
                </a:lnTo>
                <a:lnTo>
                  <a:pt x="1430562" y="1570303"/>
                </a:lnTo>
                <a:lnTo>
                  <a:pt x="1437702" y="1559190"/>
                </a:lnTo>
                <a:lnTo>
                  <a:pt x="1445106" y="1548342"/>
                </a:lnTo>
                <a:lnTo>
                  <a:pt x="1451716" y="1536965"/>
                </a:lnTo>
                <a:lnTo>
                  <a:pt x="1458591" y="1525853"/>
                </a:lnTo>
                <a:lnTo>
                  <a:pt x="1464673" y="1514211"/>
                </a:lnTo>
                <a:lnTo>
                  <a:pt x="1470755" y="1502834"/>
                </a:lnTo>
                <a:lnTo>
                  <a:pt x="1476308" y="1490928"/>
                </a:lnTo>
                <a:lnTo>
                  <a:pt x="1481597" y="1479286"/>
                </a:lnTo>
                <a:lnTo>
                  <a:pt x="1486621" y="1467115"/>
                </a:lnTo>
                <a:lnTo>
                  <a:pt x="1491381" y="1454680"/>
                </a:lnTo>
                <a:lnTo>
                  <a:pt x="1495876" y="1442773"/>
                </a:lnTo>
                <a:lnTo>
                  <a:pt x="1500107" y="1430073"/>
                </a:lnTo>
                <a:lnTo>
                  <a:pt x="1503809" y="1417373"/>
                </a:lnTo>
                <a:lnTo>
                  <a:pt x="1507511" y="1404673"/>
                </a:lnTo>
                <a:lnTo>
                  <a:pt x="1510420" y="1391973"/>
                </a:lnTo>
                <a:lnTo>
                  <a:pt x="1513593" y="1379009"/>
                </a:lnTo>
                <a:lnTo>
                  <a:pt x="1516237" y="1366044"/>
                </a:lnTo>
                <a:lnTo>
                  <a:pt x="1518617" y="1352815"/>
                </a:lnTo>
                <a:lnTo>
                  <a:pt x="1520732" y="1339586"/>
                </a:lnTo>
                <a:lnTo>
                  <a:pt x="1522319" y="1326092"/>
                </a:lnTo>
                <a:lnTo>
                  <a:pt x="1523641" y="1312598"/>
                </a:lnTo>
                <a:lnTo>
                  <a:pt x="1524434" y="1299105"/>
                </a:lnTo>
                <a:lnTo>
                  <a:pt x="1525492" y="1285611"/>
                </a:lnTo>
                <a:lnTo>
                  <a:pt x="1526021" y="1272117"/>
                </a:lnTo>
                <a:lnTo>
                  <a:pt x="1526021" y="1258623"/>
                </a:lnTo>
                <a:lnTo>
                  <a:pt x="1525757" y="1244865"/>
                </a:lnTo>
                <a:lnTo>
                  <a:pt x="1525228" y="1231107"/>
                </a:lnTo>
                <a:lnTo>
                  <a:pt x="1524170" y="1217348"/>
                </a:lnTo>
                <a:lnTo>
                  <a:pt x="1523112" y="1203325"/>
                </a:lnTo>
                <a:lnTo>
                  <a:pt x="1521790" y="1189302"/>
                </a:lnTo>
                <a:lnTo>
                  <a:pt x="1519675" y="1175544"/>
                </a:lnTo>
                <a:lnTo>
                  <a:pt x="1517559" y="1161521"/>
                </a:lnTo>
                <a:lnTo>
                  <a:pt x="1514915" y="1147498"/>
                </a:lnTo>
                <a:lnTo>
                  <a:pt x="1512271" y="1133211"/>
                </a:lnTo>
                <a:lnTo>
                  <a:pt x="1509097" y="1119188"/>
                </a:lnTo>
                <a:lnTo>
                  <a:pt x="1505395" y="1104900"/>
                </a:lnTo>
                <a:lnTo>
                  <a:pt x="1501429" y="1090877"/>
                </a:lnTo>
                <a:lnTo>
                  <a:pt x="1497198" y="1076855"/>
                </a:lnTo>
                <a:lnTo>
                  <a:pt x="1492703" y="1063096"/>
                </a:lnTo>
                <a:lnTo>
                  <a:pt x="1487943" y="1049338"/>
                </a:lnTo>
                <a:lnTo>
                  <a:pt x="1482919" y="1035580"/>
                </a:lnTo>
                <a:lnTo>
                  <a:pt x="1477630" y="1022350"/>
                </a:lnTo>
                <a:lnTo>
                  <a:pt x="1472077" y="1008857"/>
                </a:lnTo>
                <a:lnTo>
                  <a:pt x="1466260" y="995892"/>
                </a:lnTo>
                <a:lnTo>
                  <a:pt x="1460178" y="982927"/>
                </a:lnTo>
                <a:lnTo>
                  <a:pt x="1453832" y="969963"/>
                </a:lnTo>
                <a:lnTo>
                  <a:pt x="1446957" y="957527"/>
                </a:lnTo>
                <a:lnTo>
                  <a:pt x="1440346" y="945092"/>
                </a:lnTo>
                <a:lnTo>
                  <a:pt x="1432942" y="932657"/>
                </a:lnTo>
                <a:lnTo>
                  <a:pt x="1425802" y="920486"/>
                </a:lnTo>
                <a:lnTo>
                  <a:pt x="1418134" y="908844"/>
                </a:lnTo>
                <a:lnTo>
                  <a:pt x="1410201" y="896938"/>
                </a:lnTo>
                <a:lnTo>
                  <a:pt x="1402268" y="885561"/>
                </a:lnTo>
                <a:lnTo>
                  <a:pt x="1398566" y="880534"/>
                </a:lnTo>
                <a:lnTo>
                  <a:pt x="1394335" y="875242"/>
                </a:lnTo>
                <a:lnTo>
                  <a:pt x="1386402" y="864923"/>
                </a:lnTo>
                <a:lnTo>
                  <a:pt x="1572032" y="679450"/>
                </a:lnTo>
                <a:lnTo>
                  <a:pt x="1584724" y="694531"/>
                </a:lnTo>
                <a:lnTo>
                  <a:pt x="1596624" y="709877"/>
                </a:lnTo>
                <a:lnTo>
                  <a:pt x="1608787" y="725752"/>
                </a:lnTo>
                <a:lnTo>
                  <a:pt x="1620422" y="741627"/>
                </a:lnTo>
                <a:lnTo>
                  <a:pt x="1632850" y="759090"/>
                </a:lnTo>
                <a:lnTo>
                  <a:pt x="1644750" y="776817"/>
                </a:lnTo>
                <a:lnTo>
                  <a:pt x="1656120" y="794809"/>
                </a:lnTo>
                <a:lnTo>
                  <a:pt x="1667755" y="812800"/>
                </a:lnTo>
                <a:lnTo>
                  <a:pt x="1678332" y="831321"/>
                </a:lnTo>
                <a:lnTo>
                  <a:pt x="1688909" y="850107"/>
                </a:lnTo>
                <a:lnTo>
                  <a:pt x="1699222" y="869157"/>
                </a:lnTo>
                <a:lnTo>
                  <a:pt x="1709006" y="888207"/>
                </a:lnTo>
                <a:lnTo>
                  <a:pt x="1718525" y="908050"/>
                </a:lnTo>
                <a:lnTo>
                  <a:pt x="1727781" y="927629"/>
                </a:lnTo>
                <a:lnTo>
                  <a:pt x="1736507" y="947473"/>
                </a:lnTo>
                <a:lnTo>
                  <a:pt x="1744704" y="967846"/>
                </a:lnTo>
                <a:lnTo>
                  <a:pt x="1752373" y="988219"/>
                </a:lnTo>
                <a:lnTo>
                  <a:pt x="1760041" y="1009121"/>
                </a:lnTo>
                <a:lnTo>
                  <a:pt x="1767181" y="1030023"/>
                </a:lnTo>
                <a:lnTo>
                  <a:pt x="1773792" y="1051190"/>
                </a:lnTo>
                <a:lnTo>
                  <a:pt x="1779873" y="1072886"/>
                </a:lnTo>
                <a:lnTo>
                  <a:pt x="1785955" y="1094052"/>
                </a:lnTo>
                <a:lnTo>
                  <a:pt x="1790979" y="1115748"/>
                </a:lnTo>
                <a:lnTo>
                  <a:pt x="1795739" y="1137180"/>
                </a:lnTo>
                <a:lnTo>
                  <a:pt x="1799970" y="1158611"/>
                </a:lnTo>
                <a:lnTo>
                  <a:pt x="1803936" y="1179777"/>
                </a:lnTo>
                <a:lnTo>
                  <a:pt x="1806845" y="1201209"/>
                </a:lnTo>
                <a:lnTo>
                  <a:pt x="1809754" y="1222640"/>
                </a:lnTo>
                <a:lnTo>
                  <a:pt x="1811869" y="1243542"/>
                </a:lnTo>
                <a:lnTo>
                  <a:pt x="1813985" y="1264709"/>
                </a:lnTo>
                <a:lnTo>
                  <a:pt x="1815042" y="1285611"/>
                </a:lnTo>
                <a:lnTo>
                  <a:pt x="1815836" y="1306778"/>
                </a:lnTo>
                <a:lnTo>
                  <a:pt x="1816100" y="1327680"/>
                </a:lnTo>
                <a:lnTo>
                  <a:pt x="1816100" y="1348317"/>
                </a:lnTo>
                <a:lnTo>
                  <a:pt x="1815571" y="1369219"/>
                </a:lnTo>
                <a:lnTo>
                  <a:pt x="1814514" y="1389592"/>
                </a:lnTo>
                <a:lnTo>
                  <a:pt x="1812927" y="1410494"/>
                </a:lnTo>
                <a:lnTo>
                  <a:pt x="1810812" y="1431132"/>
                </a:lnTo>
                <a:lnTo>
                  <a:pt x="1808432" y="1451769"/>
                </a:lnTo>
                <a:lnTo>
                  <a:pt x="1805523" y="1472142"/>
                </a:lnTo>
                <a:lnTo>
                  <a:pt x="1801821" y="1492515"/>
                </a:lnTo>
                <a:lnTo>
                  <a:pt x="1797855" y="1512623"/>
                </a:lnTo>
                <a:lnTo>
                  <a:pt x="1793359" y="1532467"/>
                </a:lnTo>
                <a:lnTo>
                  <a:pt x="1788600" y="1552576"/>
                </a:lnTo>
                <a:lnTo>
                  <a:pt x="1783311" y="1572155"/>
                </a:lnTo>
                <a:lnTo>
                  <a:pt x="1777758" y="1591469"/>
                </a:lnTo>
                <a:lnTo>
                  <a:pt x="1771147" y="1611048"/>
                </a:lnTo>
                <a:lnTo>
                  <a:pt x="1764801" y="1630098"/>
                </a:lnTo>
                <a:lnTo>
                  <a:pt x="1757397" y="1648884"/>
                </a:lnTo>
                <a:lnTo>
                  <a:pt x="1749993" y="1667669"/>
                </a:lnTo>
                <a:lnTo>
                  <a:pt x="1741796" y="1685926"/>
                </a:lnTo>
                <a:lnTo>
                  <a:pt x="1733334" y="1704182"/>
                </a:lnTo>
                <a:lnTo>
                  <a:pt x="1724343" y="1722703"/>
                </a:lnTo>
                <a:lnTo>
                  <a:pt x="1714559" y="1740694"/>
                </a:lnTo>
                <a:lnTo>
                  <a:pt x="1704775" y="1758686"/>
                </a:lnTo>
                <a:lnTo>
                  <a:pt x="1694198" y="1776413"/>
                </a:lnTo>
                <a:lnTo>
                  <a:pt x="1683092" y="1793876"/>
                </a:lnTo>
                <a:lnTo>
                  <a:pt x="1671721" y="1810544"/>
                </a:lnTo>
                <a:lnTo>
                  <a:pt x="1659822" y="1827478"/>
                </a:lnTo>
                <a:lnTo>
                  <a:pt x="1647394" y="1844146"/>
                </a:lnTo>
                <a:lnTo>
                  <a:pt x="1634966" y="1860021"/>
                </a:lnTo>
                <a:lnTo>
                  <a:pt x="1621744" y="1875896"/>
                </a:lnTo>
                <a:lnTo>
                  <a:pt x="1608258" y="1891242"/>
                </a:lnTo>
                <a:lnTo>
                  <a:pt x="1594244" y="1906324"/>
                </a:lnTo>
                <a:lnTo>
                  <a:pt x="1579436" y="1921140"/>
                </a:lnTo>
                <a:lnTo>
                  <a:pt x="1564628" y="1935692"/>
                </a:lnTo>
                <a:lnTo>
                  <a:pt x="1549291" y="1949715"/>
                </a:lnTo>
                <a:lnTo>
                  <a:pt x="1533425" y="1963209"/>
                </a:lnTo>
                <a:lnTo>
                  <a:pt x="1517030" y="1976703"/>
                </a:lnTo>
                <a:lnTo>
                  <a:pt x="1500107" y="1989667"/>
                </a:lnTo>
                <a:lnTo>
                  <a:pt x="1482390" y="2002367"/>
                </a:lnTo>
                <a:lnTo>
                  <a:pt x="1464673" y="2014803"/>
                </a:lnTo>
                <a:lnTo>
                  <a:pt x="1446428" y="2026709"/>
                </a:lnTo>
                <a:lnTo>
                  <a:pt x="1427653" y="2037821"/>
                </a:lnTo>
                <a:lnTo>
                  <a:pt x="1408614" y="2048669"/>
                </a:lnTo>
                <a:lnTo>
                  <a:pt x="1389047" y="2059253"/>
                </a:lnTo>
                <a:lnTo>
                  <a:pt x="1368950" y="2069042"/>
                </a:lnTo>
                <a:lnTo>
                  <a:pt x="1348589" y="2078303"/>
                </a:lnTo>
                <a:lnTo>
                  <a:pt x="1327699" y="2087034"/>
                </a:lnTo>
                <a:lnTo>
                  <a:pt x="1306809" y="2095501"/>
                </a:lnTo>
                <a:lnTo>
                  <a:pt x="1285126" y="2102909"/>
                </a:lnTo>
                <a:lnTo>
                  <a:pt x="1263178" y="2110317"/>
                </a:lnTo>
                <a:lnTo>
                  <a:pt x="1240966" y="2116667"/>
                </a:lnTo>
                <a:lnTo>
                  <a:pt x="1218225" y="2123017"/>
                </a:lnTo>
                <a:lnTo>
                  <a:pt x="1206590" y="2125663"/>
                </a:lnTo>
                <a:lnTo>
                  <a:pt x="1194691" y="2128309"/>
                </a:lnTo>
                <a:lnTo>
                  <a:pt x="1183056" y="2130690"/>
                </a:lnTo>
                <a:lnTo>
                  <a:pt x="1171157" y="2133072"/>
                </a:lnTo>
                <a:lnTo>
                  <a:pt x="1159258" y="2135188"/>
                </a:lnTo>
                <a:lnTo>
                  <a:pt x="1147358" y="2137305"/>
                </a:lnTo>
                <a:lnTo>
                  <a:pt x="1135459" y="2139157"/>
                </a:lnTo>
                <a:lnTo>
                  <a:pt x="1123824" y="2141009"/>
                </a:lnTo>
                <a:lnTo>
                  <a:pt x="1111660" y="2142332"/>
                </a:lnTo>
                <a:lnTo>
                  <a:pt x="1099761" y="2143390"/>
                </a:lnTo>
                <a:lnTo>
                  <a:pt x="1075962" y="2145772"/>
                </a:lnTo>
                <a:lnTo>
                  <a:pt x="1052164" y="2147094"/>
                </a:lnTo>
                <a:lnTo>
                  <a:pt x="1028365" y="2147888"/>
                </a:lnTo>
                <a:lnTo>
                  <a:pt x="1004038" y="2147888"/>
                </a:lnTo>
                <a:lnTo>
                  <a:pt x="980239" y="2147359"/>
                </a:lnTo>
                <a:lnTo>
                  <a:pt x="956440" y="2146301"/>
                </a:lnTo>
                <a:lnTo>
                  <a:pt x="932642" y="2144449"/>
                </a:lnTo>
                <a:lnTo>
                  <a:pt x="908843" y="2142067"/>
                </a:lnTo>
                <a:lnTo>
                  <a:pt x="884780" y="2138892"/>
                </a:lnTo>
                <a:lnTo>
                  <a:pt x="860981" y="2135188"/>
                </a:lnTo>
                <a:lnTo>
                  <a:pt x="837183" y="2130690"/>
                </a:lnTo>
                <a:lnTo>
                  <a:pt x="813384" y="2125663"/>
                </a:lnTo>
                <a:lnTo>
                  <a:pt x="789057" y="2120107"/>
                </a:lnTo>
                <a:lnTo>
                  <a:pt x="765522" y="2114022"/>
                </a:lnTo>
                <a:lnTo>
                  <a:pt x="741724" y="2106878"/>
                </a:lnTo>
                <a:lnTo>
                  <a:pt x="718190" y="2099734"/>
                </a:lnTo>
                <a:lnTo>
                  <a:pt x="694920" y="2091532"/>
                </a:lnTo>
                <a:lnTo>
                  <a:pt x="671650" y="2082801"/>
                </a:lnTo>
                <a:lnTo>
                  <a:pt x="648645" y="2073276"/>
                </a:lnTo>
                <a:lnTo>
                  <a:pt x="625904" y="2063486"/>
                </a:lnTo>
                <a:lnTo>
                  <a:pt x="603163" y="2052903"/>
                </a:lnTo>
                <a:lnTo>
                  <a:pt x="580686" y="2042055"/>
                </a:lnTo>
                <a:lnTo>
                  <a:pt x="558474" y="2030149"/>
                </a:lnTo>
                <a:lnTo>
                  <a:pt x="536527" y="2018242"/>
                </a:lnTo>
                <a:lnTo>
                  <a:pt x="514844" y="2005542"/>
                </a:lnTo>
                <a:lnTo>
                  <a:pt x="493425" y="1992313"/>
                </a:lnTo>
                <a:lnTo>
                  <a:pt x="472270" y="1978555"/>
                </a:lnTo>
                <a:lnTo>
                  <a:pt x="451116" y="1964003"/>
                </a:lnTo>
                <a:lnTo>
                  <a:pt x="430491" y="1949186"/>
                </a:lnTo>
                <a:lnTo>
                  <a:pt x="410130" y="1933576"/>
                </a:lnTo>
                <a:lnTo>
                  <a:pt x="390033" y="1917701"/>
                </a:lnTo>
                <a:lnTo>
                  <a:pt x="370465" y="1901296"/>
                </a:lnTo>
                <a:lnTo>
                  <a:pt x="351162" y="1884099"/>
                </a:lnTo>
                <a:lnTo>
                  <a:pt x="332123" y="1867165"/>
                </a:lnTo>
                <a:lnTo>
                  <a:pt x="313613" y="1849174"/>
                </a:lnTo>
                <a:lnTo>
                  <a:pt x="295632" y="1830917"/>
                </a:lnTo>
                <a:lnTo>
                  <a:pt x="278179" y="1812132"/>
                </a:lnTo>
                <a:lnTo>
                  <a:pt x="260727" y="1792553"/>
                </a:lnTo>
                <a:lnTo>
                  <a:pt x="243804" y="1772974"/>
                </a:lnTo>
                <a:lnTo>
                  <a:pt x="227409" y="1753130"/>
                </a:lnTo>
                <a:lnTo>
                  <a:pt x="211543" y="1732492"/>
                </a:lnTo>
                <a:lnTo>
                  <a:pt x="196206" y="1711590"/>
                </a:lnTo>
                <a:lnTo>
                  <a:pt x="181134" y="1690159"/>
                </a:lnTo>
                <a:lnTo>
                  <a:pt x="166590" y="1668463"/>
                </a:lnTo>
                <a:lnTo>
                  <a:pt x="152840" y="1646503"/>
                </a:lnTo>
                <a:lnTo>
                  <a:pt x="139354" y="1624542"/>
                </a:lnTo>
                <a:lnTo>
                  <a:pt x="126397" y="1601788"/>
                </a:lnTo>
                <a:lnTo>
                  <a:pt x="114498" y="1578505"/>
                </a:lnTo>
                <a:lnTo>
                  <a:pt x="102598" y="1555221"/>
                </a:lnTo>
                <a:lnTo>
                  <a:pt x="91492" y="1531673"/>
                </a:lnTo>
                <a:lnTo>
                  <a:pt x="80915" y="1507861"/>
                </a:lnTo>
                <a:lnTo>
                  <a:pt x="70867" y="1483784"/>
                </a:lnTo>
                <a:lnTo>
                  <a:pt x="61612" y="1458913"/>
                </a:lnTo>
                <a:lnTo>
                  <a:pt x="57117" y="1446742"/>
                </a:lnTo>
                <a:lnTo>
                  <a:pt x="52886" y="1434307"/>
                </a:lnTo>
                <a:lnTo>
                  <a:pt x="48655" y="1421871"/>
                </a:lnTo>
                <a:lnTo>
                  <a:pt x="44688" y="1409171"/>
                </a:lnTo>
                <a:lnTo>
                  <a:pt x="40986" y="1396736"/>
                </a:lnTo>
                <a:lnTo>
                  <a:pt x="37284" y="1384036"/>
                </a:lnTo>
                <a:lnTo>
                  <a:pt x="33582" y="1371071"/>
                </a:lnTo>
                <a:lnTo>
                  <a:pt x="30409" y="1358371"/>
                </a:lnTo>
                <a:lnTo>
                  <a:pt x="27236" y="1345407"/>
                </a:lnTo>
                <a:lnTo>
                  <a:pt x="24063" y="1332707"/>
                </a:lnTo>
                <a:lnTo>
                  <a:pt x="21154" y="1319742"/>
                </a:lnTo>
                <a:lnTo>
                  <a:pt x="18774" y="1306513"/>
                </a:lnTo>
                <a:lnTo>
                  <a:pt x="16130" y="1293548"/>
                </a:lnTo>
                <a:lnTo>
                  <a:pt x="14015" y="1280848"/>
                </a:lnTo>
                <a:lnTo>
                  <a:pt x="11635" y="1268148"/>
                </a:lnTo>
                <a:lnTo>
                  <a:pt x="9784" y="1255448"/>
                </a:lnTo>
                <a:lnTo>
                  <a:pt x="7933" y="1242484"/>
                </a:lnTo>
                <a:lnTo>
                  <a:pt x="6346" y="1229784"/>
                </a:lnTo>
                <a:lnTo>
                  <a:pt x="3702" y="1204648"/>
                </a:lnTo>
                <a:lnTo>
                  <a:pt x="1851" y="1179248"/>
                </a:lnTo>
                <a:lnTo>
                  <a:pt x="529" y="1154642"/>
                </a:lnTo>
                <a:lnTo>
                  <a:pt x="0" y="1129507"/>
                </a:lnTo>
                <a:lnTo>
                  <a:pt x="0" y="1105165"/>
                </a:lnTo>
                <a:lnTo>
                  <a:pt x="793" y="1080823"/>
                </a:lnTo>
                <a:lnTo>
                  <a:pt x="1851" y="1056217"/>
                </a:lnTo>
                <a:lnTo>
                  <a:pt x="4231" y="1032405"/>
                </a:lnTo>
                <a:lnTo>
                  <a:pt x="6611" y="1008592"/>
                </a:lnTo>
                <a:lnTo>
                  <a:pt x="9784" y="985044"/>
                </a:lnTo>
                <a:lnTo>
                  <a:pt x="13750" y="961496"/>
                </a:lnTo>
                <a:lnTo>
                  <a:pt x="18245" y="938477"/>
                </a:lnTo>
                <a:lnTo>
                  <a:pt x="23270" y="915723"/>
                </a:lnTo>
                <a:lnTo>
                  <a:pt x="28823" y="894027"/>
                </a:lnTo>
                <a:lnTo>
                  <a:pt x="34905" y="872067"/>
                </a:lnTo>
                <a:lnTo>
                  <a:pt x="41515" y="850636"/>
                </a:lnTo>
                <a:lnTo>
                  <a:pt x="48655" y="829734"/>
                </a:lnTo>
                <a:lnTo>
                  <a:pt x="56323" y="808567"/>
                </a:lnTo>
                <a:lnTo>
                  <a:pt x="64785" y="787929"/>
                </a:lnTo>
                <a:lnTo>
                  <a:pt x="73511" y="767821"/>
                </a:lnTo>
                <a:lnTo>
                  <a:pt x="82766" y="747977"/>
                </a:lnTo>
                <a:lnTo>
                  <a:pt x="92550" y="728398"/>
                </a:lnTo>
                <a:lnTo>
                  <a:pt x="102598" y="709084"/>
                </a:lnTo>
                <a:lnTo>
                  <a:pt x="113704" y="690298"/>
                </a:lnTo>
                <a:lnTo>
                  <a:pt x="124810" y="671777"/>
                </a:lnTo>
                <a:lnTo>
                  <a:pt x="136181" y="653521"/>
                </a:lnTo>
                <a:lnTo>
                  <a:pt x="148345" y="635794"/>
                </a:lnTo>
                <a:lnTo>
                  <a:pt x="161037" y="618331"/>
                </a:lnTo>
                <a:lnTo>
                  <a:pt x="174259" y="601398"/>
                </a:lnTo>
                <a:lnTo>
                  <a:pt x="187480" y="585259"/>
                </a:lnTo>
                <a:lnTo>
                  <a:pt x="200966" y="569384"/>
                </a:lnTo>
                <a:lnTo>
                  <a:pt x="214981" y="553773"/>
                </a:lnTo>
                <a:lnTo>
                  <a:pt x="229260" y="538956"/>
                </a:lnTo>
                <a:lnTo>
                  <a:pt x="243804" y="524404"/>
                </a:lnTo>
                <a:lnTo>
                  <a:pt x="258876" y="510117"/>
                </a:lnTo>
                <a:lnTo>
                  <a:pt x="274477" y="496359"/>
                </a:lnTo>
                <a:lnTo>
                  <a:pt x="290343" y="483129"/>
                </a:lnTo>
                <a:lnTo>
                  <a:pt x="306738" y="470165"/>
                </a:lnTo>
                <a:lnTo>
                  <a:pt x="323132" y="457465"/>
                </a:lnTo>
                <a:lnTo>
                  <a:pt x="340056" y="445294"/>
                </a:lnTo>
                <a:lnTo>
                  <a:pt x="357508" y="433917"/>
                </a:lnTo>
                <a:lnTo>
                  <a:pt x="374961" y="422540"/>
                </a:lnTo>
                <a:lnTo>
                  <a:pt x="392942" y="411956"/>
                </a:lnTo>
                <a:lnTo>
                  <a:pt x="411187" y="401902"/>
                </a:lnTo>
                <a:lnTo>
                  <a:pt x="429697" y="392113"/>
                </a:lnTo>
                <a:lnTo>
                  <a:pt x="447943" y="383117"/>
                </a:lnTo>
                <a:lnTo>
                  <a:pt x="466717" y="374386"/>
                </a:lnTo>
                <a:lnTo>
                  <a:pt x="485492" y="366183"/>
                </a:lnTo>
                <a:lnTo>
                  <a:pt x="504795" y="358511"/>
                </a:lnTo>
                <a:lnTo>
                  <a:pt x="524099" y="351631"/>
                </a:lnTo>
                <a:lnTo>
                  <a:pt x="543931" y="344752"/>
                </a:lnTo>
                <a:lnTo>
                  <a:pt x="564027" y="338667"/>
                </a:lnTo>
                <a:lnTo>
                  <a:pt x="584388" y="333111"/>
                </a:lnTo>
                <a:lnTo>
                  <a:pt x="604749" y="327819"/>
                </a:lnTo>
                <a:lnTo>
                  <a:pt x="625639" y="323321"/>
                </a:lnTo>
                <a:lnTo>
                  <a:pt x="646529" y="319088"/>
                </a:lnTo>
                <a:lnTo>
                  <a:pt x="667684" y="315383"/>
                </a:lnTo>
                <a:lnTo>
                  <a:pt x="689367" y="312208"/>
                </a:lnTo>
                <a:lnTo>
                  <a:pt x="710786" y="309563"/>
                </a:lnTo>
                <a:lnTo>
                  <a:pt x="732733" y="307446"/>
                </a:lnTo>
                <a:lnTo>
                  <a:pt x="754681" y="306123"/>
                </a:lnTo>
                <a:lnTo>
                  <a:pt x="776364" y="305065"/>
                </a:lnTo>
                <a:lnTo>
                  <a:pt x="797783" y="304800"/>
                </a:lnTo>
                <a:close/>
                <a:moveTo>
                  <a:pt x="1971872" y="292100"/>
                </a:moveTo>
                <a:lnTo>
                  <a:pt x="2122487" y="334433"/>
                </a:lnTo>
                <a:lnTo>
                  <a:pt x="1869877" y="587375"/>
                </a:lnTo>
                <a:lnTo>
                  <a:pt x="1719262" y="545042"/>
                </a:lnTo>
                <a:lnTo>
                  <a:pt x="1971872" y="292100"/>
                </a:lnTo>
                <a:close/>
                <a:moveTo>
                  <a:pt x="1898928" y="190500"/>
                </a:moveTo>
                <a:lnTo>
                  <a:pt x="1903425" y="190765"/>
                </a:lnTo>
                <a:lnTo>
                  <a:pt x="1907921" y="191560"/>
                </a:lnTo>
                <a:lnTo>
                  <a:pt x="1912418" y="192355"/>
                </a:lnTo>
                <a:lnTo>
                  <a:pt x="1916650" y="194209"/>
                </a:lnTo>
                <a:lnTo>
                  <a:pt x="1920882" y="196064"/>
                </a:lnTo>
                <a:lnTo>
                  <a:pt x="1925114" y="198183"/>
                </a:lnTo>
                <a:lnTo>
                  <a:pt x="1928818" y="201098"/>
                </a:lnTo>
                <a:lnTo>
                  <a:pt x="1932521" y="204542"/>
                </a:lnTo>
                <a:lnTo>
                  <a:pt x="1935695" y="208251"/>
                </a:lnTo>
                <a:lnTo>
                  <a:pt x="1938604" y="211696"/>
                </a:lnTo>
                <a:lnTo>
                  <a:pt x="1940985" y="215670"/>
                </a:lnTo>
                <a:lnTo>
                  <a:pt x="1942837" y="219909"/>
                </a:lnTo>
                <a:lnTo>
                  <a:pt x="1944159" y="224413"/>
                </a:lnTo>
                <a:lnTo>
                  <a:pt x="1945482" y="228917"/>
                </a:lnTo>
                <a:lnTo>
                  <a:pt x="1946011" y="233156"/>
                </a:lnTo>
                <a:lnTo>
                  <a:pt x="1946275" y="237925"/>
                </a:lnTo>
                <a:lnTo>
                  <a:pt x="1946011" y="242430"/>
                </a:lnTo>
                <a:lnTo>
                  <a:pt x="1945482" y="246934"/>
                </a:lnTo>
                <a:lnTo>
                  <a:pt x="1944159" y="251173"/>
                </a:lnTo>
                <a:lnTo>
                  <a:pt x="1942837" y="255677"/>
                </a:lnTo>
                <a:lnTo>
                  <a:pt x="1940985" y="259916"/>
                </a:lnTo>
                <a:lnTo>
                  <a:pt x="1938604" y="263890"/>
                </a:lnTo>
                <a:lnTo>
                  <a:pt x="1935695" y="267864"/>
                </a:lnTo>
                <a:lnTo>
                  <a:pt x="1932521" y="271044"/>
                </a:lnTo>
                <a:lnTo>
                  <a:pt x="1064661" y="1140336"/>
                </a:lnTo>
                <a:lnTo>
                  <a:pt x="1061222" y="1143515"/>
                </a:lnTo>
                <a:lnTo>
                  <a:pt x="1057255" y="1146430"/>
                </a:lnTo>
                <a:lnTo>
                  <a:pt x="1053287" y="1148814"/>
                </a:lnTo>
                <a:lnTo>
                  <a:pt x="1049055" y="1150934"/>
                </a:lnTo>
                <a:lnTo>
                  <a:pt x="1044558" y="1152259"/>
                </a:lnTo>
                <a:lnTo>
                  <a:pt x="1040326" y="1153318"/>
                </a:lnTo>
                <a:lnTo>
                  <a:pt x="1035829" y="1153848"/>
                </a:lnTo>
                <a:lnTo>
                  <a:pt x="1031597" y="1154113"/>
                </a:lnTo>
                <a:lnTo>
                  <a:pt x="1026571" y="1153848"/>
                </a:lnTo>
                <a:lnTo>
                  <a:pt x="1022075" y="1153318"/>
                </a:lnTo>
                <a:lnTo>
                  <a:pt x="1018107" y="1152259"/>
                </a:lnTo>
                <a:lnTo>
                  <a:pt x="1013610" y="1150934"/>
                </a:lnTo>
                <a:lnTo>
                  <a:pt x="1009378" y="1148814"/>
                </a:lnTo>
                <a:lnTo>
                  <a:pt x="1005411" y="1146430"/>
                </a:lnTo>
                <a:lnTo>
                  <a:pt x="1001443" y="1143515"/>
                </a:lnTo>
                <a:lnTo>
                  <a:pt x="998004" y="1140336"/>
                </a:lnTo>
                <a:lnTo>
                  <a:pt x="994566" y="1136892"/>
                </a:lnTo>
                <a:lnTo>
                  <a:pt x="991921" y="1132917"/>
                </a:lnTo>
                <a:lnTo>
                  <a:pt x="989540" y="1128943"/>
                </a:lnTo>
                <a:lnTo>
                  <a:pt x="987688" y="1124704"/>
                </a:lnTo>
                <a:lnTo>
                  <a:pt x="986101" y="1120465"/>
                </a:lnTo>
                <a:lnTo>
                  <a:pt x="985043" y="1115961"/>
                </a:lnTo>
                <a:lnTo>
                  <a:pt x="984250" y="1111457"/>
                </a:lnTo>
                <a:lnTo>
                  <a:pt x="984250" y="1106953"/>
                </a:lnTo>
                <a:lnTo>
                  <a:pt x="984250" y="1102448"/>
                </a:lnTo>
                <a:lnTo>
                  <a:pt x="985043" y="1097944"/>
                </a:lnTo>
                <a:lnTo>
                  <a:pt x="986101" y="1093440"/>
                </a:lnTo>
                <a:lnTo>
                  <a:pt x="987688" y="1089201"/>
                </a:lnTo>
                <a:lnTo>
                  <a:pt x="989540" y="1084962"/>
                </a:lnTo>
                <a:lnTo>
                  <a:pt x="991921" y="1080723"/>
                </a:lnTo>
                <a:lnTo>
                  <a:pt x="994566" y="1077278"/>
                </a:lnTo>
                <a:lnTo>
                  <a:pt x="998004" y="1073569"/>
                </a:lnTo>
                <a:lnTo>
                  <a:pt x="1865599" y="204542"/>
                </a:lnTo>
                <a:lnTo>
                  <a:pt x="1869303" y="201098"/>
                </a:lnTo>
                <a:lnTo>
                  <a:pt x="1873270" y="198183"/>
                </a:lnTo>
                <a:lnTo>
                  <a:pt x="1877238" y="196064"/>
                </a:lnTo>
                <a:lnTo>
                  <a:pt x="1881470" y="194209"/>
                </a:lnTo>
                <a:lnTo>
                  <a:pt x="1885438" y="192355"/>
                </a:lnTo>
                <a:lnTo>
                  <a:pt x="1889934" y="191560"/>
                </a:lnTo>
                <a:lnTo>
                  <a:pt x="1894431" y="190765"/>
                </a:lnTo>
                <a:lnTo>
                  <a:pt x="1898928" y="190500"/>
                </a:lnTo>
                <a:close/>
                <a:moveTo>
                  <a:pt x="1813227" y="0"/>
                </a:moveTo>
                <a:lnTo>
                  <a:pt x="1855787" y="150615"/>
                </a:lnTo>
                <a:lnTo>
                  <a:pt x="1602807" y="403225"/>
                </a:lnTo>
                <a:lnTo>
                  <a:pt x="1560512" y="252610"/>
                </a:lnTo>
                <a:lnTo>
                  <a:pt x="1813227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1">
                <a:extLst>
                  <a:ext uri="{FF2B5EF4-FFF2-40B4-BE49-F238E27FC236}">
                    <a16:creationId xmlns:a16="http://schemas.microsoft.com/office/drawing/2014/main" id="{ED9DC0C0-8762-4C16-A3DF-67AC82A8581B}"/>
                  </a:ext>
                </a:extLst>
              </p:cNvPr>
              <p:cNvSpPr txBox="1"/>
              <p:nvPr/>
            </p:nvSpPr>
            <p:spPr>
              <a:xfrm>
                <a:off x="3957323" y="2775284"/>
                <a:ext cx="6806929" cy="475900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600" dirty="0">
                    <a:solidFill>
                      <a:schemeClr val="tx2"/>
                    </a:solidFill>
                    <a:latin typeface="Bookman Old Style" pitchFamily="18" charset="0"/>
                    <a:ea typeface="Tahoma" pitchFamily="34" charset="0"/>
                    <a:cs typeface="Tahoma" pitchFamily="34" charset="0"/>
                  </a:rPr>
                  <a:t>Formulasi</a:t>
                </a:r>
                <a:r>
                  <a:rPr lang="en-US" sz="1600" baseline="0" dirty="0">
                    <a:solidFill>
                      <a:schemeClr val="tx2"/>
                    </a:solidFill>
                    <a:latin typeface="Bookman Old Style" pitchFamily="18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600" baseline="0" dirty="0" err="1">
                    <a:solidFill>
                      <a:schemeClr val="tx2"/>
                    </a:solidFill>
                    <a:latin typeface="Bookman Old Style" pitchFamily="18" charset="0"/>
                    <a:ea typeface="Tahoma" pitchFamily="34" charset="0"/>
                    <a:cs typeface="Tahoma" pitchFamily="34" charset="0"/>
                  </a:rPr>
                  <a:t>Pengukuran</a:t>
                </a:r>
                <a:r>
                  <a:rPr lang="en-US" sz="1600" baseline="0" dirty="0">
                    <a:solidFill>
                      <a:schemeClr val="tx2"/>
                    </a:solidFill>
                    <a:latin typeface="Bookman Old Style" pitchFamily="18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  <m:r>
                      <a:rPr lang="en-US" sz="1600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𝐽𝑢𝑚𝑙𝑎h</m:t>
                        </m:r>
                        <m:r>
                          <a:rPr lang="en-US" sz="1600" b="0" i="1">
                            <a:solidFill>
                              <a:schemeClr val="tx2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1600" b="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𝑖𝑛𝑑𝑖𝑘𝑎𝑡𝑜𝑟</m:t>
                        </m:r>
                        <m:r>
                          <a:rPr lang="en-US" sz="1600" b="0" i="1">
                            <a:solidFill>
                              <a:schemeClr val="tx2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1600" b="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𝑦𝑎𝑛𝑔</m:t>
                        </m:r>
                        <m:r>
                          <a:rPr lang="en-US" sz="1600" b="0" i="1">
                            <a:solidFill>
                              <a:schemeClr val="tx2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1600" b="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𝑚𝑒𝑚𝑒𝑛𝑢h𝑖</m:t>
                        </m:r>
                        <m:r>
                          <a:rPr lang="en-US" sz="1600" b="0" i="1">
                            <a:solidFill>
                              <a:schemeClr val="tx2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1600" b="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𝑡𝑎𝑟𝑔𝑒𝑡</m:t>
                        </m:r>
                      </m:num>
                      <m:den>
                        <m:r>
                          <a:rPr lang="en-US" sz="1600" b="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𝐽𝑢𝑚𝑙𝑎h</m:t>
                        </m:r>
                        <m:r>
                          <a:rPr lang="en-US" sz="1600" b="0" i="1">
                            <a:solidFill>
                              <a:schemeClr val="tx2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1600" b="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𝑠𝑒𝑙𝑢𝑟𝑢h</m:t>
                        </m:r>
                        <m:r>
                          <a:rPr lang="en-US" sz="1600" b="0" i="1">
                            <a:solidFill>
                              <a:schemeClr val="tx2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1600" b="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𝑖𝑛𝑑𝑖𝑘𝑎𝑡𝑜𝑟</m:t>
                        </m:r>
                      </m:den>
                    </m:f>
                  </m:oMath>
                </a14:m>
                <a:r>
                  <a:rPr lang="en-US" sz="1600" dirty="0">
                    <a:solidFill>
                      <a:schemeClr val="tx2"/>
                    </a:solidFill>
                    <a:latin typeface="Bookman Old Style" pitchFamily="18" charset="0"/>
                    <a:ea typeface="Tahoma" pitchFamily="34" charset="0"/>
                    <a:cs typeface="Tahoma" pitchFamily="34" charset="0"/>
                  </a:rPr>
                  <a:t> x 100%</a:t>
                </a:r>
              </a:p>
            </p:txBody>
          </p:sp>
        </mc:Choice>
        <mc:Fallback xmlns="">
          <p:sp>
            <p:nvSpPr>
              <p:cNvPr id="25" name="TextBox 21">
                <a:extLst>
                  <a:ext uri="{FF2B5EF4-FFF2-40B4-BE49-F238E27FC236}">
                    <a16:creationId xmlns:a16="http://schemas.microsoft.com/office/drawing/2014/main" id="{ED9DC0C0-8762-4C16-A3DF-67AC82A85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323" y="2775284"/>
                <a:ext cx="6806929" cy="475900"/>
              </a:xfrm>
              <a:prstGeom prst="rect">
                <a:avLst/>
              </a:prstGeom>
              <a:blipFill>
                <a:blip r:embed="rId2"/>
                <a:stretch>
                  <a:fillRect l="-448"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C94BB3-37EA-402D-B739-F6A5F956B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30</a:t>
            </a:fld>
            <a:endParaRPr lang="zh-CN" alt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A381B90-6E00-4FC8-82C6-30AD31EF4CE1}"/>
              </a:ext>
            </a:extLst>
          </p:cNvPr>
          <p:cNvGraphicFramePr>
            <a:graphicFrameLocks noGrp="1"/>
          </p:cNvGraphicFramePr>
          <p:nvPr/>
        </p:nvGraphicFramePr>
        <p:xfrm>
          <a:off x="231736" y="778310"/>
          <a:ext cx="11728528" cy="1656185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338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1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85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42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4227">
                  <a:extLst>
                    <a:ext uri="{9D8B030D-6E8A-4147-A177-3AD203B41FA5}">
                      <a16:colId xmlns:a16="http://schemas.microsoft.com/office/drawing/2014/main" val="128482283"/>
                    </a:ext>
                  </a:extLst>
                </a:gridCol>
                <a:gridCol w="694227">
                  <a:extLst>
                    <a:ext uri="{9D8B030D-6E8A-4147-A177-3AD203B41FA5}">
                      <a16:colId xmlns:a16="http://schemas.microsoft.com/office/drawing/2014/main" val="2445408103"/>
                    </a:ext>
                  </a:extLst>
                </a:gridCol>
                <a:gridCol w="694227">
                  <a:extLst>
                    <a:ext uri="{9D8B030D-6E8A-4147-A177-3AD203B41FA5}">
                      <a16:colId xmlns:a16="http://schemas.microsoft.com/office/drawing/2014/main" val="2448940580"/>
                    </a:ext>
                  </a:extLst>
                </a:gridCol>
                <a:gridCol w="694227">
                  <a:extLst>
                    <a:ext uri="{9D8B030D-6E8A-4147-A177-3AD203B41FA5}">
                      <a16:colId xmlns:a16="http://schemas.microsoft.com/office/drawing/2014/main" val="2052919953"/>
                    </a:ext>
                  </a:extLst>
                </a:gridCol>
                <a:gridCol w="694227">
                  <a:extLst>
                    <a:ext uri="{9D8B030D-6E8A-4147-A177-3AD203B41FA5}">
                      <a16:colId xmlns:a16="http://schemas.microsoft.com/office/drawing/2014/main" val="2922601171"/>
                    </a:ext>
                  </a:extLst>
                </a:gridCol>
                <a:gridCol w="694227">
                  <a:extLst>
                    <a:ext uri="{9D8B030D-6E8A-4147-A177-3AD203B41FA5}">
                      <a16:colId xmlns:a16="http://schemas.microsoft.com/office/drawing/2014/main" val="2478189263"/>
                    </a:ext>
                  </a:extLst>
                </a:gridCol>
                <a:gridCol w="694227">
                  <a:extLst>
                    <a:ext uri="{9D8B030D-6E8A-4147-A177-3AD203B41FA5}">
                      <a16:colId xmlns:a16="http://schemas.microsoft.com/office/drawing/2014/main" val="2302906412"/>
                    </a:ext>
                  </a:extLst>
                </a:gridCol>
                <a:gridCol w="694227">
                  <a:extLst>
                    <a:ext uri="{9D8B030D-6E8A-4147-A177-3AD203B41FA5}">
                      <a16:colId xmlns:a16="http://schemas.microsoft.com/office/drawing/2014/main" val="1956740252"/>
                    </a:ext>
                  </a:extLst>
                </a:gridCol>
                <a:gridCol w="694227">
                  <a:extLst>
                    <a:ext uri="{9D8B030D-6E8A-4147-A177-3AD203B41FA5}">
                      <a16:colId xmlns:a16="http://schemas.microsoft.com/office/drawing/2014/main" val="766175701"/>
                    </a:ext>
                  </a:extLst>
                </a:gridCol>
                <a:gridCol w="694227">
                  <a:extLst>
                    <a:ext uri="{9D8B030D-6E8A-4147-A177-3AD203B41FA5}">
                      <a16:colId xmlns:a16="http://schemas.microsoft.com/office/drawing/2014/main" val="1724677539"/>
                    </a:ext>
                  </a:extLst>
                </a:gridCol>
                <a:gridCol w="694227">
                  <a:extLst>
                    <a:ext uri="{9D8B030D-6E8A-4147-A177-3AD203B41FA5}">
                      <a16:colId xmlns:a16="http://schemas.microsoft.com/office/drawing/2014/main" val="631028528"/>
                    </a:ext>
                  </a:extLst>
                </a:gridCol>
              </a:tblGrid>
              <a:tr h="221208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3F3A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3F3A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CAPAIAN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335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FEB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MAR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APR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MEI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JUN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w Cen MT" panose="020B0602020104020603" pitchFamily="34" charset="0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FEB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MAR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APR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MEI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JUN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4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Tidak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Adanya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Kejadian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Linen Yang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Hilang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52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2.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err="1">
                          <a:effectLst/>
                          <a:latin typeface="Tw Cen MT" panose="020B0602020104020603" pitchFamily="34" charset="0"/>
                        </a:rPr>
                        <a:t>Ketepatan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Waktu </a:t>
                      </a:r>
                      <a:r>
                        <a:rPr lang="en-US" sz="1400" u="none" strike="noStrike" err="1">
                          <a:effectLst/>
                          <a:latin typeface="Tw Cen MT" panose="020B0602020104020603" pitchFamily="34" charset="0"/>
                        </a:rPr>
                        <a:t>Untuk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 panose="020B0602020104020603" pitchFamily="34" charset="0"/>
                        </a:rPr>
                        <a:t>Penyediaan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Linen </a:t>
                      </a:r>
                      <a:r>
                        <a:rPr lang="en-US" sz="1400" u="none" strike="noStrike" err="1">
                          <a:effectLst/>
                          <a:latin typeface="Tw Cen MT" panose="020B0602020104020603" pitchFamily="34" charset="0"/>
                        </a:rPr>
                        <a:t>Untuk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 panose="020B0602020104020603" pitchFamily="34" charset="0"/>
                        </a:rPr>
                        <a:t>Ruang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Rawat </a:t>
                      </a:r>
                      <a:r>
                        <a:rPr lang="en-US" sz="1400" u="none" strike="noStrike" err="1">
                          <a:effectLst/>
                          <a:latin typeface="Tw Cen MT" panose="020B0602020104020603" pitchFamily="34" charset="0"/>
                        </a:rPr>
                        <a:t>Inap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03699699-6B56-431E-9300-2AFFAE3F097F}"/>
              </a:ext>
            </a:extLst>
          </p:cNvPr>
          <p:cNvSpPr/>
          <p:nvPr/>
        </p:nvSpPr>
        <p:spPr>
          <a:xfrm>
            <a:off x="483633" y="136525"/>
            <a:ext cx="2372125" cy="414103"/>
          </a:xfrm>
          <a:prstGeom prst="round2Diag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0000"/>
                </a:solidFill>
                <a:latin typeface="Tw Cen MT" panose="020B0602020104020603" pitchFamily="34" charset="0"/>
              </a:rPr>
              <a:t>PELAYANAN LAUNDRY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FBD22D9-7D87-42F0-869B-FEE0FE56875A}"/>
              </a:ext>
            </a:extLst>
          </p:cNvPr>
          <p:cNvGraphicFramePr>
            <a:graphicFrameLocks noGrp="1"/>
          </p:cNvGraphicFramePr>
          <p:nvPr/>
        </p:nvGraphicFramePr>
        <p:xfrm>
          <a:off x="231736" y="2600907"/>
          <a:ext cx="6316547" cy="1656185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282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6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86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97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9799">
                  <a:extLst>
                    <a:ext uri="{9D8B030D-6E8A-4147-A177-3AD203B41FA5}">
                      <a16:colId xmlns:a16="http://schemas.microsoft.com/office/drawing/2014/main" val="2398855196"/>
                    </a:ext>
                  </a:extLst>
                </a:gridCol>
                <a:gridCol w="579799">
                  <a:extLst>
                    <a:ext uri="{9D8B030D-6E8A-4147-A177-3AD203B41FA5}">
                      <a16:colId xmlns:a16="http://schemas.microsoft.com/office/drawing/2014/main" val="3458118089"/>
                    </a:ext>
                  </a:extLst>
                </a:gridCol>
                <a:gridCol w="579799">
                  <a:extLst>
                    <a:ext uri="{9D8B030D-6E8A-4147-A177-3AD203B41FA5}">
                      <a16:colId xmlns:a16="http://schemas.microsoft.com/office/drawing/2014/main" val="2478189263"/>
                    </a:ext>
                  </a:extLst>
                </a:gridCol>
                <a:gridCol w="579799">
                  <a:extLst>
                    <a:ext uri="{9D8B030D-6E8A-4147-A177-3AD203B41FA5}">
                      <a16:colId xmlns:a16="http://schemas.microsoft.com/office/drawing/2014/main" val="688451124"/>
                    </a:ext>
                  </a:extLst>
                </a:gridCol>
                <a:gridCol w="579799">
                  <a:extLst>
                    <a:ext uri="{9D8B030D-6E8A-4147-A177-3AD203B41FA5}">
                      <a16:colId xmlns:a16="http://schemas.microsoft.com/office/drawing/2014/main" val="4130366198"/>
                    </a:ext>
                  </a:extLst>
                </a:gridCol>
              </a:tblGrid>
              <a:tr h="221208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3F3A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3F3A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CAPAIAN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335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JUL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AGS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SEP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w Cen MT" panose="020B0602020104020603" pitchFamily="34" charset="0"/>
                        </a:rPr>
                        <a:t>JUL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AGS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SEP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4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Tidak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Adanya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Kejadian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Linen Yang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Hilang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52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2.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err="1">
                          <a:effectLst/>
                          <a:latin typeface="Tw Cen MT" panose="020B0602020104020603" pitchFamily="34" charset="0"/>
                        </a:rPr>
                        <a:t>Ketepatan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Waktu </a:t>
                      </a:r>
                      <a:r>
                        <a:rPr lang="en-US" sz="1400" u="none" strike="noStrike" err="1">
                          <a:effectLst/>
                          <a:latin typeface="Tw Cen MT" panose="020B0602020104020603" pitchFamily="34" charset="0"/>
                        </a:rPr>
                        <a:t>Untuk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 panose="020B0602020104020603" pitchFamily="34" charset="0"/>
                        </a:rPr>
                        <a:t>Penyediaan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Linen </a:t>
                      </a:r>
                      <a:r>
                        <a:rPr lang="en-US" sz="1400" u="none" strike="noStrike" err="1">
                          <a:effectLst/>
                          <a:latin typeface="Tw Cen MT" panose="020B0602020104020603" pitchFamily="34" charset="0"/>
                        </a:rPr>
                        <a:t>Untuk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  <a:latin typeface="Tw Cen MT" panose="020B0602020104020603" pitchFamily="34" charset="0"/>
                        </a:rPr>
                        <a:t>Ruang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Rawat </a:t>
                      </a:r>
                      <a:r>
                        <a:rPr lang="en-US" sz="1400" u="none" strike="noStrike" err="1">
                          <a:effectLst/>
                          <a:latin typeface="Tw Cen MT" panose="020B0602020104020603" pitchFamily="34" charset="0"/>
                        </a:rPr>
                        <a:t>Inap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91049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B2AC90-ABB0-4097-8611-198A39C75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31</a:t>
            </a:fld>
            <a:endParaRPr lang="zh-CN" alt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269289F-F119-4152-B1B0-79E7BEBFF394}"/>
              </a:ext>
            </a:extLst>
          </p:cNvPr>
          <p:cNvGraphicFramePr>
            <a:graphicFrameLocks noGrp="1"/>
          </p:cNvGraphicFramePr>
          <p:nvPr/>
        </p:nvGraphicFramePr>
        <p:xfrm>
          <a:off x="386535" y="941048"/>
          <a:ext cx="11323688" cy="264119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64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2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73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4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4775">
                  <a:extLst>
                    <a:ext uri="{9D8B030D-6E8A-4147-A177-3AD203B41FA5}">
                      <a16:colId xmlns:a16="http://schemas.microsoft.com/office/drawing/2014/main" val="460156443"/>
                    </a:ext>
                  </a:extLst>
                </a:gridCol>
                <a:gridCol w="654775">
                  <a:extLst>
                    <a:ext uri="{9D8B030D-6E8A-4147-A177-3AD203B41FA5}">
                      <a16:colId xmlns:a16="http://schemas.microsoft.com/office/drawing/2014/main" val="3563740302"/>
                    </a:ext>
                  </a:extLst>
                </a:gridCol>
                <a:gridCol w="654775">
                  <a:extLst>
                    <a:ext uri="{9D8B030D-6E8A-4147-A177-3AD203B41FA5}">
                      <a16:colId xmlns:a16="http://schemas.microsoft.com/office/drawing/2014/main" val="1387648707"/>
                    </a:ext>
                  </a:extLst>
                </a:gridCol>
                <a:gridCol w="576865">
                  <a:extLst>
                    <a:ext uri="{9D8B030D-6E8A-4147-A177-3AD203B41FA5}">
                      <a16:colId xmlns:a16="http://schemas.microsoft.com/office/drawing/2014/main" val="2902635243"/>
                    </a:ext>
                  </a:extLst>
                </a:gridCol>
                <a:gridCol w="576865">
                  <a:extLst>
                    <a:ext uri="{9D8B030D-6E8A-4147-A177-3AD203B41FA5}">
                      <a16:colId xmlns:a16="http://schemas.microsoft.com/office/drawing/2014/main" val="4078934350"/>
                    </a:ext>
                  </a:extLst>
                </a:gridCol>
                <a:gridCol w="732685">
                  <a:extLst>
                    <a:ext uri="{9D8B030D-6E8A-4147-A177-3AD203B41FA5}">
                      <a16:colId xmlns:a16="http://schemas.microsoft.com/office/drawing/2014/main" val="3138796948"/>
                    </a:ext>
                  </a:extLst>
                </a:gridCol>
                <a:gridCol w="654775">
                  <a:extLst>
                    <a:ext uri="{9D8B030D-6E8A-4147-A177-3AD203B41FA5}">
                      <a16:colId xmlns:a16="http://schemas.microsoft.com/office/drawing/2014/main" val="2988879723"/>
                    </a:ext>
                  </a:extLst>
                </a:gridCol>
                <a:gridCol w="654775">
                  <a:extLst>
                    <a:ext uri="{9D8B030D-6E8A-4147-A177-3AD203B41FA5}">
                      <a16:colId xmlns:a16="http://schemas.microsoft.com/office/drawing/2014/main" val="2070156987"/>
                    </a:ext>
                  </a:extLst>
                </a:gridCol>
                <a:gridCol w="654775">
                  <a:extLst>
                    <a:ext uri="{9D8B030D-6E8A-4147-A177-3AD203B41FA5}">
                      <a16:colId xmlns:a16="http://schemas.microsoft.com/office/drawing/2014/main" val="1989444283"/>
                    </a:ext>
                  </a:extLst>
                </a:gridCol>
                <a:gridCol w="654775">
                  <a:extLst>
                    <a:ext uri="{9D8B030D-6E8A-4147-A177-3AD203B41FA5}">
                      <a16:colId xmlns:a16="http://schemas.microsoft.com/office/drawing/2014/main" val="139492678"/>
                    </a:ext>
                  </a:extLst>
                </a:gridCol>
                <a:gridCol w="654775">
                  <a:extLst>
                    <a:ext uri="{9D8B030D-6E8A-4147-A177-3AD203B41FA5}">
                      <a16:colId xmlns:a16="http://schemas.microsoft.com/office/drawing/2014/main" val="3009392058"/>
                    </a:ext>
                  </a:extLst>
                </a:gridCol>
              </a:tblGrid>
              <a:tr h="233578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3F3A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3F3A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CAPAIAN</a:t>
                      </a: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578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FEB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MAR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APR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MEI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JUN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FEB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MAR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APR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MEI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JUN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41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1.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sv-SE" sz="1400" u="none" strike="noStrike" dirty="0">
                          <a:effectLst/>
                          <a:latin typeface="Tw Cen MT" panose="020B0602020104020603" pitchFamily="34" charset="0"/>
                        </a:rPr>
                        <a:t>Ada anggota Tim PPI yang terlatih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Anggota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Tim PPI yang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terlatih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75 %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100%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100%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100%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100%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1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2.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400" u="none" strike="noStrike" dirty="0" err="1">
                          <a:effectLst/>
                          <a:latin typeface="Tw Cen MT" panose="020B0602020104020603" pitchFamily="34" charset="0"/>
                        </a:rPr>
                        <a:t>Tersedia</a:t>
                      </a:r>
                      <a:r>
                        <a:rPr lang="it-IT" sz="1400" u="none" strike="noStrike" dirty="0">
                          <a:effectLst/>
                          <a:latin typeface="Tw Cen MT" panose="020B0602020104020603" pitchFamily="34" charset="0"/>
                        </a:rPr>
                        <a:t> APD di </a:t>
                      </a:r>
                      <a:r>
                        <a:rPr lang="it-IT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setiap</a:t>
                      </a:r>
                      <a:r>
                        <a:rPr lang="it-IT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it-IT" sz="1400" u="none" strike="noStrike" dirty="0" err="1">
                          <a:effectLst/>
                          <a:latin typeface="Tw Cen MT" panose="020B0602020104020603" pitchFamily="34" charset="0"/>
                        </a:rPr>
                        <a:t>instalasi</a:t>
                      </a:r>
                      <a:r>
                        <a:rPr lang="it-IT" sz="1400" u="none" strike="noStrike" dirty="0">
                          <a:effectLst/>
                          <a:latin typeface="Tw Cen MT" panose="020B0602020104020603" pitchFamily="34" charset="0"/>
                        </a:rPr>
                        <a:t> / </a:t>
                      </a:r>
                      <a:r>
                        <a:rPr lang="it-IT" sz="1400" u="none" strike="noStrike" dirty="0" err="1">
                          <a:effectLst/>
                          <a:latin typeface="Tw Cen MT" panose="020B0602020104020603" pitchFamily="34" charset="0"/>
                        </a:rPr>
                        <a:t>departemen</a:t>
                      </a:r>
                      <a:endParaRPr lang="it-IT" sz="14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60%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100%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69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3.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Kegiatan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pencatatan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dan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pelaporan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infeksi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nosokomial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/ HAI ( Health Care Associated Infection) di RS ( Min 1 parameter 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75%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9C16DD34-7A4C-4F82-86E6-6EECA7B9D76E}"/>
              </a:ext>
            </a:extLst>
          </p:cNvPr>
          <p:cNvSpPr/>
          <p:nvPr/>
        </p:nvSpPr>
        <p:spPr>
          <a:xfrm>
            <a:off x="386536" y="240766"/>
            <a:ext cx="4525578" cy="452408"/>
          </a:xfrm>
          <a:prstGeom prst="round2Diag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0000"/>
                </a:solidFill>
                <a:latin typeface="Tw Cen MT" panose="020B0602020104020603" pitchFamily="34" charset="0"/>
              </a:rPr>
              <a:t>PENCEGAHAN DAN PENGENDALIAN INFEKSI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2A7D6FD-49A5-41E6-A954-2497C0ED9B96}"/>
              </a:ext>
            </a:extLst>
          </p:cNvPr>
          <p:cNvGraphicFramePr>
            <a:graphicFrameLocks noGrp="1"/>
          </p:cNvGraphicFramePr>
          <p:nvPr/>
        </p:nvGraphicFramePr>
        <p:xfrm>
          <a:off x="386535" y="3830115"/>
          <a:ext cx="7300625" cy="264119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45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0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0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0275">
                  <a:extLst>
                    <a:ext uri="{9D8B030D-6E8A-4147-A177-3AD203B41FA5}">
                      <a16:colId xmlns:a16="http://schemas.microsoft.com/office/drawing/2014/main" val="1449577087"/>
                    </a:ext>
                  </a:extLst>
                </a:gridCol>
                <a:gridCol w="620275">
                  <a:extLst>
                    <a:ext uri="{9D8B030D-6E8A-4147-A177-3AD203B41FA5}">
                      <a16:colId xmlns:a16="http://schemas.microsoft.com/office/drawing/2014/main" val="107229997"/>
                    </a:ext>
                  </a:extLst>
                </a:gridCol>
                <a:gridCol w="694081">
                  <a:extLst>
                    <a:ext uri="{9D8B030D-6E8A-4147-A177-3AD203B41FA5}">
                      <a16:colId xmlns:a16="http://schemas.microsoft.com/office/drawing/2014/main" val="3138796948"/>
                    </a:ext>
                  </a:extLst>
                </a:gridCol>
                <a:gridCol w="694081">
                  <a:extLst>
                    <a:ext uri="{9D8B030D-6E8A-4147-A177-3AD203B41FA5}">
                      <a16:colId xmlns:a16="http://schemas.microsoft.com/office/drawing/2014/main" val="4123173800"/>
                    </a:ext>
                  </a:extLst>
                </a:gridCol>
                <a:gridCol w="694081">
                  <a:extLst>
                    <a:ext uri="{9D8B030D-6E8A-4147-A177-3AD203B41FA5}">
                      <a16:colId xmlns:a16="http://schemas.microsoft.com/office/drawing/2014/main" val="3676077644"/>
                    </a:ext>
                  </a:extLst>
                </a:gridCol>
              </a:tblGrid>
              <a:tr h="233578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3F3A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3F3A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CAPAIAN</a:t>
                      </a: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578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JUL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AGS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SEP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JUL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AGS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</a:rPr>
                        <a:t>SEP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41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1.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sv-SE" sz="1400" u="none" strike="noStrike" dirty="0">
                          <a:effectLst/>
                          <a:latin typeface="Tw Cen MT" panose="020B0602020104020603" pitchFamily="34" charset="0"/>
                        </a:rPr>
                        <a:t>Ada anggota Tim PPI yang terlatih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Anggota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Tim PPI yang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terlatih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75 %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1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2.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400" u="none" strike="noStrike" dirty="0" err="1">
                          <a:effectLst/>
                          <a:latin typeface="Tw Cen MT" panose="020B0602020104020603" pitchFamily="34" charset="0"/>
                        </a:rPr>
                        <a:t>Tersedia</a:t>
                      </a:r>
                      <a:r>
                        <a:rPr lang="it-IT" sz="1400" u="none" strike="noStrike" dirty="0">
                          <a:effectLst/>
                          <a:latin typeface="Tw Cen MT" panose="020B0602020104020603" pitchFamily="34" charset="0"/>
                        </a:rPr>
                        <a:t> APD di </a:t>
                      </a:r>
                      <a:r>
                        <a:rPr lang="it-IT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setiap</a:t>
                      </a:r>
                      <a:r>
                        <a:rPr lang="it-IT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it-IT" sz="1400" u="none" strike="noStrike" dirty="0" err="1">
                          <a:effectLst/>
                          <a:latin typeface="Tw Cen MT" panose="020B0602020104020603" pitchFamily="34" charset="0"/>
                        </a:rPr>
                        <a:t>instalasi</a:t>
                      </a:r>
                      <a:r>
                        <a:rPr lang="it-IT" sz="1400" u="none" strike="noStrike" dirty="0">
                          <a:effectLst/>
                          <a:latin typeface="Tw Cen MT" panose="020B0602020104020603" pitchFamily="34" charset="0"/>
                        </a:rPr>
                        <a:t> / </a:t>
                      </a:r>
                      <a:r>
                        <a:rPr lang="it-IT" sz="1400" u="none" strike="noStrike" dirty="0" err="1">
                          <a:effectLst/>
                          <a:latin typeface="Tw Cen MT" panose="020B0602020104020603" pitchFamily="34" charset="0"/>
                        </a:rPr>
                        <a:t>departemen</a:t>
                      </a:r>
                      <a:endParaRPr lang="it-IT" sz="14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60%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69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3.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Kegiatan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pencatatan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dan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pelaporan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infeksi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nosokomial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/ HAI ( Health Care Associated Infection) di RS ( Min 1 parameter 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75%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96921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梯形 6"/>
          <p:cNvSpPr/>
          <p:nvPr/>
        </p:nvSpPr>
        <p:spPr>
          <a:xfrm>
            <a:off x="4448887" y="0"/>
            <a:ext cx="9877646" cy="6858000"/>
          </a:xfrm>
          <a:prstGeom prst="trapezoid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7" b="2627"/>
          <a:stretch>
            <a:fillRect/>
          </a:stretch>
        </p:blipFill>
        <p:spPr>
          <a:xfrm>
            <a:off x="-3319088" y="938603"/>
            <a:ext cx="9525001" cy="5357813"/>
          </a:xfrm>
          <a:prstGeom prst="parallelogram">
            <a:avLst/>
          </a:prstGeom>
        </p:spPr>
      </p:pic>
      <p:sp>
        <p:nvSpPr>
          <p:cNvPr id="8" name="平行四边形 7"/>
          <p:cNvSpPr/>
          <p:nvPr/>
        </p:nvSpPr>
        <p:spPr>
          <a:xfrm>
            <a:off x="5023045" y="1637414"/>
            <a:ext cx="1371601" cy="2868117"/>
          </a:xfrm>
          <a:prstGeom prst="parallelogram">
            <a:avLst>
              <a:gd name="adj" fmla="val 60124"/>
            </a:avLst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平行四边形 8"/>
          <p:cNvSpPr/>
          <p:nvPr/>
        </p:nvSpPr>
        <p:spPr>
          <a:xfrm>
            <a:off x="5556444" y="4034433"/>
            <a:ext cx="304801" cy="988828"/>
          </a:xfrm>
          <a:prstGeom prst="parallelogram">
            <a:avLst>
              <a:gd name="adj" fmla="val 95007"/>
            </a:avLst>
          </a:prstGeom>
          <a:solidFill>
            <a:schemeClr val="bg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平行四边形 9"/>
          <p:cNvSpPr/>
          <p:nvPr/>
        </p:nvSpPr>
        <p:spPr>
          <a:xfrm>
            <a:off x="6308700" y="313365"/>
            <a:ext cx="304801" cy="988828"/>
          </a:xfrm>
          <a:prstGeom prst="parallelogram">
            <a:avLst>
              <a:gd name="adj" fmla="val 95007"/>
            </a:avLst>
          </a:prstGeom>
          <a:solidFill>
            <a:schemeClr val="bg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平行四边形 10"/>
          <p:cNvSpPr/>
          <p:nvPr/>
        </p:nvSpPr>
        <p:spPr>
          <a:xfrm>
            <a:off x="5717704" y="121978"/>
            <a:ext cx="199365" cy="723015"/>
          </a:xfrm>
          <a:prstGeom prst="parallelogram">
            <a:avLst>
              <a:gd name="adj" fmla="val 95007"/>
            </a:avLst>
          </a:prstGeom>
          <a:solidFill>
            <a:schemeClr val="bg1">
              <a:alpha val="50196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平行四边形 12"/>
          <p:cNvSpPr/>
          <p:nvPr/>
        </p:nvSpPr>
        <p:spPr>
          <a:xfrm>
            <a:off x="5037219" y="5805377"/>
            <a:ext cx="379231" cy="869802"/>
          </a:xfrm>
          <a:prstGeom prst="parallelogram">
            <a:avLst>
              <a:gd name="adj" fmla="val 60124"/>
            </a:avLst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平行四边形 13"/>
          <p:cNvSpPr/>
          <p:nvPr/>
        </p:nvSpPr>
        <p:spPr>
          <a:xfrm>
            <a:off x="11307777" y="293134"/>
            <a:ext cx="520995" cy="1009059"/>
          </a:xfrm>
          <a:prstGeom prst="parallelogram">
            <a:avLst>
              <a:gd name="adj" fmla="val 60124"/>
            </a:avLst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平行四边形 14"/>
          <p:cNvSpPr/>
          <p:nvPr/>
        </p:nvSpPr>
        <p:spPr>
          <a:xfrm>
            <a:off x="11588655" y="844993"/>
            <a:ext cx="304802" cy="628356"/>
          </a:xfrm>
          <a:prstGeom prst="parallelogram">
            <a:avLst>
              <a:gd name="adj" fmla="val 60124"/>
            </a:avLst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387710" y="2425412"/>
            <a:ext cx="2525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8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2021</a:t>
            </a:r>
            <a:endParaRPr lang="zh-CN" altLang="en-US" sz="48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394644" y="3084134"/>
            <a:ext cx="5851501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6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THANK YOU</a:t>
            </a:r>
            <a:r>
              <a:rPr lang="zh-CN" altLang="en-US" sz="66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91320" y="0"/>
            <a:ext cx="1310185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60813" y="1460310"/>
            <a:ext cx="3589360" cy="410797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650173" y="1647967"/>
            <a:ext cx="5547216" cy="1282890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LAPORAN IKU</a:t>
            </a:r>
            <a:endParaRPr lang="zh-CN" altLang="en-US" sz="66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E77A9F-E082-4729-B122-666819D74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180">
            <a:off x="727012" y="557946"/>
            <a:ext cx="5738349" cy="57383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303840" y="211175"/>
            <a:ext cx="1508917" cy="1440116"/>
            <a:chOff x="736978" y="1840858"/>
            <a:chExt cx="3774864" cy="3726710"/>
          </a:xfrm>
        </p:grpSpPr>
        <p:sp>
          <p:nvSpPr>
            <p:cNvPr id="25" name="泪滴形 24"/>
            <p:cNvSpPr/>
            <p:nvPr/>
          </p:nvSpPr>
          <p:spPr>
            <a:xfrm>
              <a:off x="736978" y="3826041"/>
              <a:ext cx="1741527" cy="1741527"/>
            </a:xfrm>
            <a:prstGeom prst="teardrop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泪滴形 25"/>
            <p:cNvSpPr/>
            <p:nvPr/>
          </p:nvSpPr>
          <p:spPr>
            <a:xfrm rot="5400000">
              <a:off x="1215188" y="2501311"/>
              <a:ext cx="1263315" cy="1263315"/>
            </a:xfrm>
            <a:prstGeom prst="teardrop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泪滴形 26"/>
            <p:cNvSpPr/>
            <p:nvPr/>
          </p:nvSpPr>
          <p:spPr>
            <a:xfrm rot="16200000" flipH="1">
              <a:off x="2588075" y="1840858"/>
              <a:ext cx="1923767" cy="1923767"/>
            </a:xfrm>
            <a:prstGeom prst="teardrop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泪滴形 27"/>
            <p:cNvSpPr/>
            <p:nvPr/>
          </p:nvSpPr>
          <p:spPr>
            <a:xfrm rot="5400000" flipH="1" flipV="1">
              <a:off x="2588074" y="3826040"/>
              <a:ext cx="1600201" cy="1600201"/>
            </a:xfrm>
            <a:prstGeom prst="teardrop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KSO_Shape"/>
            <p:cNvSpPr/>
            <p:nvPr/>
          </p:nvSpPr>
          <p:spPr bwMode="auto">
            <a:xfrm>
              <a:off x="2915706" y="4050004"/>
              <a:ext cx="634252" cy="646800"/>
            </a:xfrm>
            <a:custGeom>
              <a:avLst/>
              <a:gdLst>
                <a:gd name="T0" fmla="*/ 863600 w 3175"/>
                <a:gd name="T1" fmla="*/ 866837 h 3238"/>
                <a:gd name="T2" fmla="*/ 899190 w 3175"/>
                <a:gd name="T3" fmla="*/ 804563 h 3238"/>
                <a:gd name="T4" fmla="*/ 630044 w 3175"/>
                <a:gd name="T5" fmla="*/ 648877 h 3238"/>
                <a:gd name="T6" fmla="*/ 593899 w 3175"/>
                <a:gd name="T7" fmla="*/ 711151 h 3238"/>
                <a:gd name="T8" fmla="*/ 481570 w 3175"/>
                <a:gd name="T9" fmla="*/ 646097 h 3238"/>
                <a:gd name="T10" fmla="*/ 412059 w 3175"/>
                <a:gd name="T11" fmla="*/ 892414 h 3238"/>
                <a:gd name="T12" fmla="*/ 886400 w 3175"/>
                <a:gd name="T13" fmla="*/ 1366700 h 3238"/>
                <a:gd name="T14" fmla="*/ 1262869 w 3175"/>
                <a:gd name="T15" fmla="*/ 1180433 h 3238"/>
                <a:gd name="T16" fmla="*/ 1145535 w 3175"/>
                <a:gd name="T17" fmla="*/ 1180433 h 3238"/>
                <a:gd name="T18" fmla="*/ 963139 w 3175"/>
                <a:gd name="T19" fmla="*/ 998058 h 3238"/>
                <a:gd name="T20" fmla="*/ 1765570 w 3175"/>
                <a:gd name="T21" fmla="*/ 998058 h 3238"/>
                <a:gd name="T22" fmla="*/ 1583174 w 3175"/>
                <a:gd name="T23" fmla="*/ 1180433 h 3238"/>
                <a:gd name="T24" fmla="*/ 1463060 w 3175"/>
                <a:gd name="T25" fmla="*/ 1180433 h 3238"/>
                <a:gd name="T26" fmla="*/ 1035986 w 3175"/>
                <a:gd name="T27" fmla="*/ 1520162 h 3238"/>
                <a:gd name="T28" fmla="*/ 1035986 w 3175"/>
                <a:gd name="T29" fmla="*/ 1654719 h 3238"/>
                <a:gd name="T30" fmla="*/ 1175008 w 3175"/>
                <a:gd name="T31" fmla="*/ 1654719 h 3238"/>
                <a:gd name="T32" fmla="*/ 1255084 w 3175"/>
                <a:gd name="T33" fmla="*/ 1800397 h 3238"/>
                <a:gd name="T34" fmla="*/ 522164 w 3175"/>
                <a:gd name="T35" fmla="*/ 1800397 h 3238"/>
                <a:gd name="T36" fmla="*/ 598348 w 3175"/>
                <a:gd name="T37" fmla="*/ 1654719 h 3238"/>
                <a:gd name="T38" fmla="*/ 744042 w 3175"/>
                <a:gd name="T39" fmla="*/ 1654719 h 3238"/>
                <a:gd name="T40" fmla="*/ 744042 w 3175"/>
                <a:gd name="T41" fmla="*/ 1521830 h 3238"/>
                <a:gd name="T42" fmla="*/ 240785 w 3175"/>
                <a:gd name="T43" fmla="*/ 892414 h 3238"/>
                <a:gd name="T44" fmla="*/ 333095 w 3175"/>
                <a:gd name="T45" fmla="*/ 560469 h 3238"/>
                <a:gd name="T46" fmla="*/ 288052 w 3175"/>
                <a:gd name="T47" fmla="*/ 534336 h 3238"/>
                <a:gd name="T48" fmla="*/ 323641 w 3175"/>
                <a:gd name="T49" fmla="*/ 472062 h 3238"/>
                <a:gd name="T50" fmla="*/ 197966 w 3175"/>
                <a:gd name="T51" fmla="*/ 399779 h 3238"/>
                <a:gd name="T52" fmla="*/ 197966 w 3175"/>
                <a:gd name="T53" fmla="*/ 400335 h 3238"/>
                <a:gd name="T54" fmla="*/ 0 w 3175"/>
                <a:gd name="T55" fmla="*/ 368086 h 3238"/>
                <a:gd name="T56" fmla="*/ 212981 w 3175"/>
                <a:gd name="T57" fmla="*/ 0 h 3238"/>
                <a:gd name="T58" fmla="*/ 341992 w 3175"/>
                <a:gd name="T59" fmla="*/ 150126 h 3238"/>
                <a:gd name="T60" fmla="*/ 340324 w 3175"/>
                <a:gd name="T61" fmla="*/ 153462 h 3238"/>
                <a:gd name="T62" fmla="*/ 465999 w 3175"/>
                <a:gd name="T63" fmla="*/ 225745 h 3238"/>
                <a:gd name="T64" fmla="*/ 500477 w 3175"/>
                <a:gd name="T65" fmla="*/ 166250 h 3238"/>
                <a:gd name="T66" fmla="*/ 806323 w 3175"/>
                <a:gd name="T67" fmla="*/ 343065 h 3238"/>
                <a:gd name="T68" fmla="*/ 772402 w 3175"/>
                <a:gd name="T69" fmla="*/ 402559 h 3238"/>
                <a:gd name="T70" fmla="*/ 1041547 w 3175"/>
                <a:gd name="T71" fmla="*/ 558245 h 3238"/>
                <a:gd name="T72" fmla="*/ 1076025 w 3175"/>
                <a:gd name="T73" fmla="*/ 498751 h 3238"/>
                <a:gd name="T74" fmla="*/ 1238401 w 3175"/>
                <a:gd name="T75" fmla="*/ 592163 h 3238"/>
                <a:gd name="T76" fmla="*/ 1025421 w 3175"/>
                <a:gd name="T77" fmla="*/ 960249 h 3238"/>
                <a:gd name="T78" fmla="*/ 863600 w 3175"/>
                <a:gd name="T79" fmla="*/ 866837 h 323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175" h="3238">
                  <a:moveTo>
                    <a:pt x="1553" y="1559"/>
                  </a:moveTo>
                  <a:cubicBezTo>
                    <a:pt x="1617" y="1447"/>
                    <a:pt x="1617" y="1447"/>
                    <a:pt x="1617" y="1447"/>
                  </a:cubicBezTo>
                  <a:cubicBezTo>
                    <a:pt x="1133" y="1167"/>
                    <a:pt x="1133" y="1167"/>
                    <a:pt x="1133" y="1167"/>
                  </a:cubicBezTo>
                  <a:cubicBezTo>
                    <a:pt x="1068" y="1279"/>
                    <a:pt x="1068" y="1279"/>
                    <a:pt x="1068" y="1279"/>
                  </a:cubicBezTo>
                  <a:cubicBezTo>
                    <a:pt x="866" y="1162"/>
                    <a:pt x="866" y="1162"/>
                    <a:pt x="866" y="1162"/>
                  </a:cubicBezTo>
                  <a:cubicBezTo>
                    <a:pt x="787" y="1291"/>
                    <a:pt x="741" y="1443"/>
                    <a:pt x="741" y="1605"/>
                  </a:cubicBezTo>
                  <a:cubicBezTo>
                    <a:pt x="741" y="2076"/>
                    <a:pt x="1123" y="2458"/>
                    <a:pt x="1594" y="2458"/>
                  </a:cubicBezTo>
                  <a:cubicBezTo>
                    <a:pt x="1870" y="2458"/>
                    <a:pt x="2115" y="2326"/>
                    <a:pt x="2271" y="2123"/>
                  </a:cubicBezTo>
                  <a:cubicBezTo>
                    <a:pt x="2060" y="2123"/>
                    <a:pt x="2060" y="2123"/>
                    <a:pt x="2060" y="2123"/>
                  </a:cubicBezTo>
                  <a:cubicBezTo>
                    <a:pt x="1879" y="2123"/>
                    <a:pt x="1732" y="1976"/>
                    <a:pt x="1732" y="1795"/>
                  </a:cubicBezTo>
                  <a:cubicBezTo>
                    <a:pt x="2332" y="1795"/>
                    <a:pt x="2650" y="1795"/>
                    <a:pt x="3175" y="1795"/>
                  </a:cubicBezTo>
                  <a:cubicBezTo>
                    <a:pt x="3175" y="1976"/>
                    <a:pt x="3028" y="2123"/>
                    <a:pt x="2847" y="2123"/>
                  </a:cubicBezTo>
                  <a:cubicBezTo>
                    <a:pt x="2631" y="2123"/>
                    <a:pt x="2631" y="2123"/>
                    <a:pt x="2631" y="2123"/>
                  </a:cubicBezTo>
                  <a:cubicBezTo>
                    <a:pt x="2480" y="2426"/>
                    <a:pt x="2200" y="2654"/>
                    <a:pt x="1863" y="2734"/>
                  </a:cubicBezTo>
                  <a:cubicBezTo>
                    <a:pt x="1863" y="2976"/>
                    <a:pt x="1863" y="2976"/>
                    <a:pt x="1863" y="2976"/>
                  </a:cubicBezTo>
                  <a:cubicBezTo>
                    <a:pt x="1863" y="2976"/>
                    <a:pt x="1988" y="2976"/>
                    <a:pt x="2113" y="2976"/>
                  </a:cubicBezTo>
                  <a:cubicBezTo>
                    <a:pt x="2239" y="2976"/>
                    <a:pt x="2257" y="3238"/>
                    <a:pt x="2257" y="3238"/>
                  </a:cubicBezTo>
                  <a:cubicBezTo>
                    <a:pt x="939" y="3238"/>
                    <a:pt x="939" y="3238"/>
                    <a:pt x="939" y="3238"/>
                  </a:cubicBezTo>
                  <a:cubicBezTo>
                    <a:pt x="939" y="3238"/>
                    <a:pt x="918" y="2976"/>
                    <a:pt x="1076" y="2976"/>
                  </a:cubicBezTo>
                  <a:cubicBezTo>
                    <a:pt x="1235" y="2976"/>
                    <a:pt x="1338" y="2976"/>
                    <a:pt x="1338" y="2976"/>
                  </a:cubicBezTo>
                  <a:cubicBezTo>
                    <a:pt x="1338" y="2737"/>
                    <a:pt x="1338" y="2737"/>
                    <a:pt x="1338" y="2737"/>
                  </a:cubicBezTo>
                  <a:cubicBezTo>
                    <a:pt x="821" y="2620"/>
                    <a:pt x="433" y="2158"/>
                    <a:pt x="433" y="1605"/>
                  </a:cubicBezTo>
                  <a:cubicBezTo>
                    <a:pt x="433" y="1386"/>
                    <a:pt x="494" y="1183"/>
                    <a:pt x="599" y="1008"/>
                  </a:cubicBezTo>
                  <a:cubicBezTo>
                    <a:pt x="518" y="961"/>
                    <a:pt x="518" y="961"/>
                    <a:pt x="518" y="961"/>
                  </a:cubicBezTo>
                  <a:cubicBezTo>
                    <a:pt x="582" y="849"/>
                    <a:pt x="582" y="849"/>
                    <a:pt x="582" y="849"/>
                  </a:cubicBezTo>
                  <a:cubicBezTo>
                    <a:pt x="356" y="719"/>
                    <a:pt x="356" y="719"/>
                    <a:pt x="356" y="719"/>
                  </a:cubicBezTo>
                  <a:cubicBezTo>
                    <a:pt x="356" y="720"/>
                    <a:pt x="356" y="720"/>
                    <a:pt x="356" y="720"/>
                  </a:cubicBezTo>
                  <a:cubicBezTo>
                    <a:pt x="0" y="662"/>
                    <a:pt x="0" y="662"/>
                    <a:pt x="0" y="662"/>
                  </a:cubicBezTo>
                  <a:cubicBezTo>
                    <a:pt x="383" y="0"/>
                    <a:pt x="383" y="0"/>
                    <a:pt x="383" y="0"/>
                  </a:cubicBezTo>
                  <a:cubicBezTo>
                    <a:pt x="615" y="270"/>
                    <a:pt x="615" y="270"/>
                    <a:pt x="615" y="270"/>
                  </a:cubicBezTo>
                  <a:cubicBezTo>
                    <a:pt x="612" y="276"/>
                    <a:pt x="612" y="276"/>
                    <a:pt x="612" y="276"/>
                  </a:cubicBezTo>
                  <a:cubicBezTo>
                    <a:pt x="838" y="406"/>
                    <a:pt x="838" y="406"/>
                    <a:pt x="838" y="406"/>
                  </a:cubicBezTo>
                  <a:cubicBezTo>
                    <a:pt x="900" y="299"/>
                    <a:pt x="900" y="299"/>
                    <a:pt x="900" y="299"/>
                  </a:cubicBezTo>
                  <a:cubicBezTo>
                    <a:pt x="1450" y="617"/>
                    <a:pt x="1450" y="617"/>
                    <a:pt x="1450" y="617"/>
                  </a:cubicBezTo>
                  <a:cubicBezTo>
                    <a:pt x="1389" y="724"/>
                    <a:pt x="1389" y="724"/>
                    <a:pt x="1389" y="724"/>
                  </a:cubicBezTo>
                  <a:cubicBezTo>
                    <a:pt x="1873" y="1004"/>
                    <a:pt x="1873" y="1004"/>
                    <a:pt x="1873" y="1004"/>
                  </a:cubicBezTo>
                  <a:cubicBezTo>
                    <a:pt x="1935" y="897"/>
                    <a:pt x="1935" y="897"/>
                    <a:pt x="1935" y="897"/>
                  </a:cubicBezTo>
                  <a:cubicBezTo>
                    <a:pt x="2227" y="1065"/>
                    <a:pt x="2227" y="1065"/>
                    <a:pt x="2227" y="1065"/>
                  </a:cubicBezTo>
                  <a:cubicBezTo>
                    <a:pt x="1844" y="1727"/>
                    <a:pt x="1844" y="1727"/>
                    <a:pt x="1844" y="1727"/>
                  </a:cubicBezTo>
                  <a:lnTo>
                    <a:pt x="1553" y="15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endParaRPr lang="zh-CN" altLang="en-US" sz="1600"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KSO_Shape"/>
            <p:cNvSpPr/>
            <p:nvPr/>
          </p:nvSpPr>
          <p:spPr bwMode="auto">
            <a:xfrm>
              <a:off x="1692227" y="2959768"/>
              <a:ext cx="599957" cy="558960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  <a:defRPr/>
              </a:pPr>
              <a:endParaRPr lang="zh-CN" altLang="en-US" sz="1600">
                <a:solidFill>
                  <a:srgbClr val="FFFFFF"/>
                </a:solidFill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KSO_Shape"/>
            <p:cNvSpPr/>
            <p:nvPr/>
          </p:nvSpPr>
          <p:spPr bwMode="auto">
            <a:xfrm>
              <a:off x="2932722" y="2648269"/>
              <a:ext cx="790938" cy="672297"/>
            </a:xfrm>
            <a:custGeom>
              <a:avLst/>
              <a:gdLst>
                <a:gd name="T0" fmla="*/ 160329 w 2160587"/>
                <a:gd name="T1" fmla="*/ 1674812 h 1836737"/>
                <a:gd name="T2" fmla="*/ 1129743 w 2160587"/>
                <a:gd name="T3" fmla="*/ 848061 h 1836737"/>
                <a:gd name="T4" fmla="*/ 1158271 w 2160587"/>
                <a:gd name="T5" fmla="*/ 1043536 h 1836737"/>
                <a:gd name="T6" fmla="*/ 1353532 w 2160587"/>
                <a:gd name="T7" fmla="*/ 1072142 h 1836737"/>
                <a:gd name="T8" fmla="*/ 1367796 w 2160587"/>
                <a:gd name="T9" fmla="*/ 1145247 h 1836737"/>
                <a:gd name="T10" fmla="*/ 1316445 w 2160587"/>
                <a:gd name="T11" fmla="*/ 1197055 h 1836737"/>
                <a:gd name="T12" fmla="*/ 1148762 w 2160587"/>
                <a:gd name="T13" fmla="*/ 1373142 h 1836737"/>
                <a:gd name="T14" fmla="*/ 1088218 w 2160587"/>
                <a:gd name="T15" fmla="*/ 1413827 h 1836737"/>
                <a:gd name="T16" fmla="*/ 1019750 w 2160587"/>
                <a:gd name="T17" fmla="*/ 1385856 h 1836737"/>
                <a:gd name="T18" fmla="*/ 859357 w 2160587"/>
                <a:gd name="T19" fmla="*/ 1200234 h 1836737"/>
                <a:gd name="T20" fmla="*/ 798496 w 2160587"/>
                <a:gd name="T21" fmla="*/ 1159550 h 1836737"/>
                <a:gd name="T22" fmla="*/ 798496 w 2160587"/>
                <a:gd name="T23" fmla="*/ 1084856 h 1836737"/>
                <a:gd name="T24" fmla="*/ 859357 w 2160587"/>
                <a:gd name="T25" fmla="*/ 1044172 h 1836737"/>
                <a:gd name="T26" fmla="*/ 1019750 w 2160587"/>
                <a:gd name="T27" fmla="*/ 858868 h 1836737"/>
                <a:gd name="T28" fmla="*/ 301227 w 2160587"/>
                <a:gd name="T29" fmla="*/ 646747 h 1836737"/>
                <a:gd name="T30" fmla="*/ 2003954 w 2160587"/>
                <a:gd name="T31" fmla="*/ 550545 h 1836737"/>
                <a:gd name="T32" fmla="*/ 391689 w 2160587"/>
                <a:gd name="T33" fmla="*/ 393700 h 1836737"/>
                <a:gd name="T34" fmla="*/ 456865 w 2160587"/>
                <a:gd name="T35" fmla="*/ 428307 h 1836737"/>
                <a:gd name="T36" fmla="*/ 1692991 w 2160587"/>
                <a:gd name="T37" fmla="*/ 490537 h 1836737"/>
                <a:gd name="T38" fmla="*/ 1708479 w 2160587"/>
                <a:gd name="T39" fmla="*/ 422275 h 1836737"/>
                <a:gd name="T40" fmla="*/ 2082429 w 2160587"/>
                <a:gd name="T41" fmla="*/ 393700 h 1836737"/>
                <a:gd name="T42" fmla="*/ 2147243 w 2160587"/>
                <a:gd name="T43" fmla="*/ 428307 h 1836737"/>
                <a:gd name="T44" fmla="*/ 2157092 w 2160587"/>
                <a:gd name="T45" fmla="*/ 808355 h 1836737"/>
                <a:gd name="T46" fmla="*/ 2105622 w 2160587"/>
                <a:gd name="T47" fmla="*/ 860107 h 1836737"/>
                <a:gd name="T48" fmla="*/ 2032548 w 2160587"/>
                <a:gd name="T49" fmla="*/ 845820 h 1836737"/>
                <a:gd name="T50" fmla="*/ 2038267 w 2160587"/>
                <a:gd name="T51" fmla="*/ 1380490 h 1836737"/>
                <a:gd name="T52" fmla="*/ 2112612 w 2160587"/>
                <a:gd name="T53" fmla="*/ 1373187 h 1836737"/>
                <a:gd name="T54" fmla="*/ 2158998 w 2160587"/>
                <a:gd name="T55" fmla="*/ 1429702 h 1836737"/>
                <a:gd name="T56" fmla="*/ 2142795 w 2160587"/>
                <a:gd name="T57" fmla="*/ 1808162 h 1836737"/>
                <a:gd name="T58" fmla="*/ 1768845 w 2160587"/>
                <a:gd name="T59" fmla="*/ 1836737 h 1836737"/>
                <a:gd name="T60" fmla="*/ 1704031 w 2160587"/>
                <a:gd name="T61" fmla="*/ 1802130 h 1836737"/>
                <a:gd name="T62" fmla="*/ 467992 w 2160587"/>
                <a:gd name="T63" fmla="*/ 1741487 h 1836737"/>
                <a:gd name="T64" fmla="*/ 452096 w 2160587"/>
                <a:gd name="T65" fmla="*/ 1808162 h 1836737"/>
                <a:gd name="T66" fmla="*/ 78211 w 2160587"/>
                <a:gd name="T67" fmla="*/ 1836737 h 1836737"/>
                <a:gd name="T68" fmla="*/ 13035 w 2160587"/>
                <a:gd name="T69" fmla="*/ 1802130 h 1836737"/>
                <a:gd name="T70" fmla="*/ 3179 w 2160587"/>
                <a:gd name="T71" fmla="*/ 1422082 h 1836737"/>
                <a:gd name="T72" fmla="*/ 54684 w 2160587"/>
                <a:gd name="T73" fmla="*/ 1370330 h 1836737"/>
                <a:gd name="T74" fmla="*/ 127808 w 2160587"/>
                <a:gd name="T75" fmla="*/ 1384617 h 1836737"/>
                <a:gd name="T76" fmla="*/ 121767 w 2160587"/>
                <a:gd name="T77" fmla="*/ 850265 h 1836737"/>
                <a:gd name="T78" fmla="*/ 47689 w 2160587"/>
                <a:gd name="T79" fmla="*/ 857250 h 1836737"/>
                <a:gd name="T80" fmla="*/ 1590 w 2160587"/>
                <a:gd name="T81" fmla="*/ 801052 h 1836737"/>
                <a:gd name="T82" fmla="*/ 17804 w 2160587"/>
                <a:gd name="T83" fmla="*/ 422275 h 1836737"/>
                <a:gd name="T84" fmla="*/ 1080293 w 2160587"/>
                <a:gd name="T85" fmla="*/ 0 h 1836737"/>
                <a:gd name="T86" fmla="*/ 1229746 w 2160587"/>
                <a:gd name="T87" fmla="*/ 38797 h 1836737"/>
                <a:gd name="T88" fmla="*/ 1340086 w 2160587"/>
                <a:gd name="T89" fmla="*/ 139925 h 1836737"/>
                <a:gd name="T90" fmla="*/ 1392235 w 2160587"/>
                <a:gd name="T91" fmla="*/ 284302 h 1836737"/>
                <a:gd name="T92" fmla="*/ 1370930 w 2160587"/>
                <a:gd name="T93" fmla="*/ 372073 h 1836737"/>
                <a:gd name="T94" fmla="*/ 1299702 w 2160587"/>
                <a:gd name="T95" fmla="*/ 393698 h 1836737"/>
                <a:gd name="T96" fmla="*/ 1243101 w 2160587"/>
                <a:gd name="T97" fmla="*/ 347268 h 1836737"/>
                <a:gd name="T98" fmla="*/ 1230064 w 2160587"/>
                <a:gd name="T99" fmla="*/ 269355 h 1836737"/>
                <a:gd name="T100" fmla="*/ 1191270 w 2160587"/>
                <a:gd name="T101" fmla="*/ 204163 h 1836737"/>
                <a:gd name="T102" fmla="*/ 1126719 w 2160587"/>
                <a:gd name="T103" fmla="*/ 164412 h 1836737"/>
                <a:gd name="T104" fmla="*/ 1048495 w 2160587"/>
                <a:gd name="T105" fmla="*/ 160277 h 1836737"/>
                <a:gd name="T106" fmla="*/ 980447 w 2160587"/>
                <a:gd name="T107" fmla="*/ 193669 h 1836737"/>
                <a:gd name="T108" fmla="*/ 935611 w 2160587"/>
                <a:gd name="T109" fmla="*/ 254409 h 1836737"/>
                <a:gd name="T110" fmla="*/ 921620 w 2160587"/>
                <a:gd name="T111" fmla="*/ 332322 h 1836737"/>
                <a:gd name="T112" fmla="*/ 875512 w 2160587"/>
                <a:gd name="T113" fmla="*/ 388928 h 1836737"/>
                <a:gd name="T114" fmla="*/ 801422 w 2160587"/>
                <a:gd name="T115" fmla="*/ 381613 h 1836737"/>
                <a:gd name="T116" fmla="*/ 766762 w 2160587"/>
                <a:gd name="T117" fmla="*/ 316421 h 1836737"/>
                <a:gd name="T118" fmla="*/ 804602 w 2160587"/>
                <a:gd name="T119" fmla="*/ 166002 h 1836737"/>
                <a:gd name="T120" fmla="*/ 905085 w 2160587"/>
                <a:gd name="T121" fmla="*/ 54698 h 1836737"/>
                <a:gd name="T122" fmla="*/ 1048177 w 2160587"/>
                <a:gd name="T123" fmla="*/ 2226 h 1836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60587" h="1836737">
                  <a:moveTo>
                    <a:pt x="2003954" y="1667985"/>
                  </a:moveTo>
                  <a:lnTo>
                    <a:pt x="2003431" y="1669097"/>
                  </a:lnTo>
                  <a:lnTo>
                    <a:pt x="2000893" y="1674812"/>
                  </a:lnTo>
                  <a:lnTo>
                    <a:pt x="1997719" y="1679892"/>
                  </a:lnTo>
                  <a:lnTo>
                    <a:pt x="2003954" y="1679892"/>
                  </a:lnTo>
                  <a:lnTo>
                    <a:pt x="2003954" y="1667985"/>
                  </a:lnTo>
                  <a:close/>
                  <a:moveTo>
                    <a:pt x="156421" y="1666510"/>
                  </a:moveTo>
                  <a:lnTo>
                    <a:pt x="156421" y="1679892"/>
                  </a:lnTo>
                  <a:lnTo>
                    <a:pt x="163502" y="1679892"/>
                  </a:lnTo>
                  <a:lnTo>
                    <a:pt x="160329" y="1674812"/>
                  </a:lnTo>
                  <a:lnTo>
                    <a:pt x="157790" y="1669097"/>
                  </a:lnTo>
                  <a:lnTo>
                    <a:pt x="156421" y="1666510"/>
                  </a:lnTo>
                  <a:close/>
                  <a:moveTo>
                    <a:pt x="1080293" y="830262"/>
                  </a:moveTo>
                  <a:lnTo>
                    <a:pt x="1088218" y="830580"/>
                  </a:lnTo>
                  <a:lnTo>
                    <a:pt x="1095826" y="831851"/>
                  </a:lnTo>
                  <a:lnTo>
                    <a:pt x="1103116" y="833758"/>
                  </a:lnTo>
                  <a:lnTo>
                    <a:pt x="1110724" y="836301"/>
                  </a:lnTo>
                  <a:lnTo>
                    <a:pt x="1117380" y="839797"/>
                  </a:lnTo>
                  <a:lnTo>
                    <a:pt x="1123720" y="843293"/>
                  </a:lnTo>
                  <a:lnTo>
                    <a:pt x="1129743" y="848061"/>
                  </a:lnTo>
                  <a:lnTo>
                    <a:pt x="1135448" y="853464"/>
                  </a:lnTo>
                  <a:lnTo>
                    <a:pt x="1140520" y="858868"/>
                  </a:lnTo>
                  <a:lnTo>
                    <a:pt x="1144958" y="864907"/>
                  </a:lnTo>
                  <a:lnTo>
                    <a:pt x="1148762" y="871264"/>
                  </a:lnTo>
                  <a:lnTo>
                    <a:pt x="1151931" y="877939"/>
                  </a:lnTo>
                  <a:lnTo>
                    <a:pt x="1154784" y="885249"/>
                  </a:lnTo>
                  <a:lnTo>
                    <a:pt x="1156686" y="892559"/>
                  </a:lnTo>
                  <a:lnTo>
                    <a:pt x="1157954" y="900506"/>
                  </a:lnTo>
                  <a:lnTo>
                    <a:pt x="1158271" y="908452"/>
                  </a:lnTo>
                  <a:lnTo>
                    <a:pt x="1158271" y="1043536"/>
                  </a:lnTo>
                  <a:lnTo>
                    <a:pt x="1292988" y="1043536"/>
                  </a:lnTo>
                  <a:lnTo>
                    <a:pt x="1301230" y="1044172"/>
                  </a:lnTo>
                  <a:lnTo>
                    <a:pt x="1308838" y="1045125"/>
                  </a:lnTo>
                  <a:lnTo>
                    <a:pt x="1316445" y="1047350"/>
                  </a:lnTo>
                  <a:lnTo>
                    <a:pt x="1323419" y="1049893"/>
                  </a:lnTo>
                  <a:lnTo>
                    <a:pt x="1330392" y="1053071"/>
                  </a:lnTo>
                  <a:lnTo>
                    <a:pt x="1337049" y="1057203"/>
                  </a:lnTo>
                  <a:lnTo>
                    <a:pt x="1343072" y="1061653"/>
                  </a:lnTo>
                  <a:lnTo>
                    <a:pt x="1348460" y="1066739"/>
                  </a:lnTo>
                  <a:lnTo>
                    <a:pt x="1353532" y="1072142"/>
                  </a:lnTo>
                  <a:lnTo>
                    <a:pt x="1357970" y="1078181"/>
                  </a:lnTo>
                  <a:lnTo>
                    <a:pt x="1362091" y="1084856"/>
                  </a:lnTo>
                  <a:lnTo>
                    <a:pt x="1365260" y="1091849"/>
                  </a:lnTo>
                  <a:lnTo>
                    <a:pt x="1367796" y="1098841"/>
                  </a:lnTo>
                  <a:lnTo>
                    <a:pt x="1370015" y="1106469"/>
                  </a:lnTo>
                  <a:lnTo>
                    <a:pt x="1370966" y="1114416"/>
                  </a:lnTo>
                  <a:lnTo>
                    <a:pt x="1371600" y="1122362"/>
                  </a:lnTo>
                  <a:lnTo>
                    <a:pt x="1370966" y="1130308"/>
                  </a:lnTo>
                  <a:lnTo>
                    <a:pt x="1370015" y="1138254"/>
                  </a:lnTo>
                  <a:lnTo>
                    <a:pt x="1367796" y="1145247"/>
                  </a:lnTo>
                  <a:lnTo>
                    <a:pt x="1365260" y="1152875"/>
                  </a:lnTo>
                  <a:lnTo>
                    <a:pt x="1362091" y="1159550"/>
                  </a:lnTo>
                  <a:lnTo>
                    <a:pt x="1357970" y="1165907"/>
                  </a:lnTo>
                  <a:lnTo>
                    <a:pt x="1353532" y="1171946"/>
                  </a:lnTo>
                  <a:lnTo>
                    <a:pt x="1348460" y="1177667"/>
                  </a:lnTo>
                  <a:lnTo>
                    <a:pt x="1343072" y="1182752"/>
                  </a:lnTo>
                  <a:lnTo>
                    <a:pt x="1337049" y="1187202"/>
                  </a:lnTo>
                  <a:lnTo>
                    <a:pt x="1330392" y="1191016"/>
                  </a:lnTo>
                  <a:lnTo>
                    <a:pt x="1323419" y="1194195"/>
                  </a:lnTo>
                  <a:lnTo>
                    <a:pt x="1316445" y="1197055"/>
                  </a:lnTo>
                  <a:lnTo>
                    <a:pt x="1308838" y="1198963"/>
                  </a:lnTo>
                  <a:lnTo>
                    <a:pt x="1301230" y="1200234"/>
                  </a:lnTo>
                  <a:lnTo>
                    <a:pt x="1292988" y="1200552"/>
                  </a:lnTo>
                  <a:lnTo>
                    <a:pt x="1158271" y="1200552"/>
                  </a:lnTo>
                  <a:lnTo>
                    <a:pt x="1158271" y="1335636"/>
                  </a:lnTo>
                  <a:lnTo>
                    <a:pt x="1157954" y="1343900"/>
                  </a:lnTo>
                  <a:lnTo>
                    <a:pt x="1156686" y="1351528"/>
                  </a:lnTo>
                  <a:lnTo>
                    <a:pt x="1154784" y="1359157"/>
                  </a:lnTo>
                  <a:lnTo>
                    <a:pt x="1151931" y="1366149"/>
                  </a:lnTo>
                  <a:lnTo>
                    <a:pt x="1148762" y="1373142"/>
                  </a:lnTo>
                  <a:lnTo>
                    <a:pt x="1144958" y="1379817"/>
                  </a:lnTo>
                  <a:lnTo>
                    <a:pt x="1140520" y="1385856"/>
                  </a:lnTo>
                  <a:lnTo>
                    <a:pt x="1135448" y="1391259"/>
                  </a:lnTo>
                  <a:lnTo>
                    <a:pt x="1129743" y="1396345"/>
                  </a:lnTo>
                  <a:lnTo>
                    <a:pt x="1123720" y="1400795"/>
                  </a:lnTo>
                  <a:lnTo>
                    <a:pt x="1117380" y="1404927"/>
                  </a:lnTo>
                  <a:lnTo>
                    <a:pt x="1110724" y="1408105"/>
                  </a:lnTo>
                  <a:lnTo>
                    <a:pt x="1103116" y="1410648"/>
                  </a:lnTo>
                  <a:lnTo>
                    <a:pt x="1095826" y="1412873"/>
                  </a:lnTo>
                  <a:lnTo>
                    <a:pt x="1088218" y="1413827"/>
                  </a:lnTo>
                  <a:lnTo>
                    <a:pt x="1080293" y="1414462"/>
                  </a:lnTo>
                  <a:lnTo>
                    <a:pt x="1072369" y="1413827"/>
                  </a:lnTo>
                  <a:lnTo>
                    <a:pt x="1064444" y="1412873"/>
                  </a:lnTo>
                  <a:lnTo>
                    <a:pt x="1056837" y="1410648"/>
                  </a:lnTo>
                  <a:lnTo>
                    <a:pt x="1049863" y="1408105"/>
                  </a:lnTo>
                  <a:lnTo>
                    <a:pt x="1043207" y="1404927"/>
                  </a:lnTo>
                  <a:lnTo>
                    <a:pt x="1036233" y="1400795"/>
                  </a:lnTo>
                  <a:lnTo>
                    <a:pt x="1030527" y="1396345"/>
                  </a:lnTo>
                  <a:lnTo>
                    <a:pt x="1024822" y="1391259"/>
                  </a:lnTo>
                  <a:lnTo>
                    <a:pt x="1019750" y="1385856"/>
                  </a:lnTo>
                  <a:lnTo>
                    <a:pt x="1015312" y="1379817"/>
                  </a:lnTo>
                  <a:lnTo>
                    <a:pt x="1011508" y="1373142"/>
                  </a:lnTo>
                  <a:lnTo>
                    <a:pt x="1008339" y="1366149"/>
                  </a:lnTo>
                  <a:lnTo>
                    <a:pt x="1005486" y="1359157"/>
                  </a:lnTo>
                  <a:lnTo>
                    <a:pt x="1003584" y="1351528"/>
                  </a:lnTo>
                  <a:lnTo>
                    <a:pt x="1002316" y="1343900"/>
                  </a:lnTo>
                  <a:lnTo>
                    <a:pt x="1001999" y="1335636"/>
                  </a:lnTo>
                  <a:lnTo>
                    <a:pt x="1001999" y="1200552"/>
                  </a:lnTo>
                  <a:lnTo>
                    <a:pt x="867282" y="1200552"/>
                  </a:lnTo>
                  <a:lnTo>
                    <a:pt x="859357" y="1200234"/>
                  </a:lnTo>
                  <a:lnTo>
                    <a:pt x="851432" y="1198963"/>
                  </a:lnTo>
                  <a:lnTo>
                    <a:pt x="843825" y="1197055"/>
                  </a:lnTo>
                  <a:lnTo>
                    <a:pt x="836534" y="1194195"/>
                  </a:lnTo>
                  <a:lnTo>
                    <a:pt x="829878" y="1191016"/>
                  </a:lnTo>
                  <a:lnTo>
                    <a:pt x="823538" y="1187202"/>
                  </a:lnTo>
                  <a:lnTo>
                    <a:pt x="817515" y="1182752"/>
                  </a:lnTo>
                  <a:lnTo>
                    <a:pt x="812127" y="1177667"/>
                  </a:lnTo>
                  <a:lnTo>
                    <a:pt x="807055" y="1171946"/>
                  </a:lnTo>
                  <a:lnTo>
                    <a:pt x="802300" y="1165907"/>
                  </a:lnTo>
                  <a:lnTo>
                    <a:pt x="798496" y="1159550"/>
                  </a:lnTo>
                  <a:lnTo>
                    <a:pt x="795010" y="1152875"/>
                  </a:lnTo>
                  <a:lnTo>
                    <a:pt x="792791" y="1145247"/>
                  </a:lnTo>
                  <a:lnTo>
                    <a:pt x="790572" y="1138254"/>
                  </a:lnTo>
                  <a:lnTo>
                    <a:pt x="789621" y="1130308"/>
                  </a:lnTo>
                  <a:lnTo>
                    <a:pt x="788987" y="1122362"/>
                  </a:lnTo>
                  <a:lnTo>
                    <a:pt x="789621" y="1114416"/>
                  </a:lnTo>
                  <a:lnTo>
                    <a:pt x="790572" y="1106469"/>
                  </a:lnTo>
                  <a:lnTo>
                    <a:pt x="792791" y="1098841"/>
                  </a:lnTo>
                  <a:lnTo>
                    <a:pt x="795010" y="1091849"/>
                  </a:lnTo>
                  <a:lnTo>
                    <a:pt x="798496" y="1084856"/>
                  </a:lnTo>
                  <a:lnTo>
                    <a:pt x="802300" y="1078181"/>
                  </a:lnTo>
                  <a:lnTo>
                    <a:pt x="807055" y="1072142"/>
                  </a:lnTo>
                  <a:lnTo>
                    <a:pt x="812127" y="1066739"/>
                  </a:lnTo>
                  <a:lnTo>
                    <a:pt x="817515" y="1061653"/>
                  </a:lnTo>
                  <a:lnTo>
                    <a:pt x="823538" y="1057203"/>
                  </a:lnTo>
                  <a:lnTo>
                    <a:pt x="829878" y="1053071"/>
                  </a:lnTo>
                  <a:lnTo>
                    <a:pt x="836534" y="1049893"/>
                  </a:lnTo>
                  <a:lnTo>
                    <a:pt x="843825" y="1047350"/>
                  </a:lnTo>
                  <a:lnTo>
                    <a:pt x="851432" y="1045125"/>
                  </a:lnTo>
                  <a:lnTo>
                    <a:pt x="859357" y="1044172"/>
                  </a:lnTo>
                  <a:lnTo>
                    <a:pt x="867282" y="1043536"/>
                  </a:lnTo>
                  <a:lnTo>
                    <a:pt x="1001999" y="1043536"/>
                  </a:lnTo>
                  <a:lnTo>
                    <a:pt x="1001999" y="908452"/>
                  </a:lnTo>
                  <a:lnTo>
                    <a:pt x="1002316" y="900506"/>
                  </a:lnTo>
                  <a:lnTo>
                    <a:pt x="1003584" y="892559"/>
                  </a:lnTo>
                  <a:lnTo>
                    <a:pt x="1005486" y="885249"/>
                  </a:lnTo>
                  <a:lnTo>
                    <a:pt x="1008339" y="877939"/>
                  </a:lnTo>
                  <a:lnTo>
                    <a:pt x="1011508" y="871264"/>
                  </a:lnTo>
                  <a:lnTo>
                    <a:pt x="1015312" y="864907"/>
                  </a:lnTo>
                  <a:lnTo>
                    <a:pt x="1019750" y="858868"/>
                  </a:lnTo>
                  <a:lnTo>
                    <a:pt x="1024822" y="853464"/>
                  </a:lnTo>
                  <a:lnTo>
                    <a:pt x="1030527" y="848061"/>
                  </a:lnTo>
                  <a:lnTo>
                    <a:pt x="1036233" y="843293"/>
                  </a:lnTo>
                  <a:lnTo>
                    <a:pt x="1043207" y="839797"/>
                  </a:lnTo>
                  <a:lnTo>
                    <a:pt x="1049863" y="836301"/>
                  </a:lnTo>
                  <a:lnTo>
                    <a:pt x="1056837" y="833758"/>
                  </a:lnTo>
                  <a:lnTo>
                    <a:pt x="1064444" y="831851"/>
                  </a:lnTo>
                  <a:lnTo>
                    <a:pt x="1072369" y="830580"/>
                  </a:lnTo>
                  <a:lnTo>
                    <a:pt x="1080293" y="830262"/>
                  </a:lnTo>
                  <a:close/>
                  <a:moveTo>
                    <a:pt x="301227" y="646747"/>
                  </a:moveTo>
                  <a:lnTo>
                    <a:pt x="301227" y="1584642"/>
                  </a:lnTo>
                  <a:lnTo>
                    <a:pt x="1859994" y="1584642"/>
                  </a:lnTo>
                  <a:lnTo>
                    <a:pt x="1859994" y="646747"/>
                  </a:lnTo>
                  <a:lnTo>
                    <a:pt x="301227" y="646747"/>
                  </a:lnTo>
                  <a:close/>
                  <a:moveTo>
                    <a:pt x="1997005" y="550545"/>
                  </a:moveTo>
                  <a:lnTo>
                    <a:pt x="1997719" y="551497"/>
                  </a:lnTo>
                  <a:lnTo>
                    <a:pt x="2000893" y="557212"/>
                  </a:lnTo>
                  <a:lnTo>
                    <a:pt x="2003431" y="562609"/>
                  </a:lnTo>
                  <a:lnTo>
                    <a:pt x="2003954" y="563786"/>
                  </a:lnTo>
                  <a:lnTo>
                    <a:pt x="2003954" y="550545"/>
                  </a:lnTo>
                  <a:lnTo>
                    <a:pt x="1997005" y="550545"/>
                  </a:lnTo>
                  <a:close/>
                  <a:moveTo>
                    <a:pt x="156421" y="550545"/>
                  </a:moveTo>
                  <a:lnTo>
                    <a:pt x="156421" y="565349"/>
                  </a:lnTo>
                  <a:lnTo>
                    <a:pt x="157790" y="562609"/>
                  </a:lnTo>
                  <a:lnTo>
                    <a:pt x="160329" y="557212"/>
                  </a:lnTo>
                  <a:lnTo>
                    <a:pt x="163502" y="551497"/>
                  </a:lnTo>
                  <a:lnTo>
                    <a:pt x="164097" y="550545"/>
                  </a:lnTo>
                  <a:lnTo>
                    <a:pt x="156421" y="550545"/>
                  </a:lnTo>
                  <a:close/>
                  <a:moveTo>
                    <a:pt x="78211" y="393700"/>
                  </a:moveTo>
                  <a:lnTo>
                    <a:pt x="391689" y="393700"/>
                  </a:lnTo>
                  <a:lnTo>
                    <a:pt x="399638" y="394017"/>
                  </a:lnTo>
                  <a:lnTo>
                    <a:pt x="407586" y="395287"/>
                  </a:lnTo>
                  <a:lnTo>
                    <a:pt x="415216" y="397192"/>
                  </a:lnTo>
                  <a:lnTo>
                    <a:pt x="422211" y="400050"/>
                  </a:lnTo>
                  <a:lnTo>
                    <a:pt x="428887" y="403225"/>
                  </a:lnTo>
                  <a:lnTo>
                    <a:pt x="435246" y="407352"/>
                  </a:lnTo>
                  <a:lnTo>
                    <a:pt x="441286" y="411480"/>
                  </a:lnTo>
                  <a:lnTo>
                    <a:pt x="447009" y="416877"/>
                  </a:lnTo>
                  <a:lnTo>
                    <a:pt x="452096" y="422275"/>
                  </a:lnTo>
                  <a:lnTo>
                    <a:pt x="456865" y="428307"/>
                  </a:lnTo>
                  <a:lnTo>
                    <a:pt x="460362" y="434657"/>
                  </a:lnTo>
                  <a:lnTo>
                    <a:pt x="463859" y="441325"/>
                  </a:lnTo>
                  <a:lnTo>
                    <a:pt x="466403" y="448945"/>
                  </a:lnTo>
                  <a:lnTo>
                    <a:pt x="468310" y="456565"/>
                  </a:lnTo>
                  <a:lnTo>
                    <a:pt x="469582" y="463867"/>
                  </a:lnTo>
                  <a:lnTo>
                    <a:pt x="469900" y="471805"/>
                  </a:lnTo>
                  <a:lnTo>
                    <a:pt x="469582" y="479742"/>
                  </a:lnTo>
                  <a:lnTo>
                    <a:pt x="468310" y="487680"/>
                  </a:lnTo>
                  <a:lnTo>
                    <a:pt x="467595" y="490537"/>
                  </a:lnTo>
                  <a:lnTo>
                    <a:pt x="1692991" y="490537"/>
                  </a:lnTo>
                  <a:lnTo>
                    <a:pt x="1692276" y="487680"/>
                  </a:lnTo>
                  <a:lnTo>
                    <a:pt x="1691005" y="479742"/>
                  </a:lnTo>
                  <a:lnTo>
                    <a:pt x="1690687" y="471805"/>
                  </a:lnTo>
                  <a:lnTo>
                    <a:pt x="1691005" y="463867"/>
                  </a:lnTo>
                  <a:lnTo>
                    <a:pt x="1692276" y="456565"/>
                  </a:lnTo>
                  <a:lnTo>
                    <a:pt x="1694182" y="448945"/>
                  </a:lnTo>
                  <a:lnTo>
                    <a:pt x="1697041" y="441325"/>
                  </a:lnTo>
                  <a:lnTo>
                    <a:pt x="1700218" y="434657"/>
                  </a:lnTo>
                  <a:lnTo>
                    <a:pt x="1704031" y="428307"/>
                  </a:lnTo>
                  <a:lnTo>
                    <a:pt x="1708479" y="422275"/>
                  </a:lnTo>
                  <a:lnTo>
                    <a:pt x="1713562" y="416877"/>
                  </a:lnTo>
                  <a:lnTo>
                    <a:pt x="1719281" y="411480"/>
                  </a:lnTo>
                  <a:lnTo>
                    <a:pt x="1725000" y="407352"/>
                  </a:lnTo>
                  <a:lnTo>
                    <a:pt x="1731354" y="403225"/>
                  </a:lnTo>
                  <a:lnTo>
                    <a:pt x="1738662" y="400050"/>
                  </a:lnTo>
                  <a:lnTo>
                    <a:pt x="1745652" y="397192"/>
                  </a:lnTo>
                  <a:lnTo>
                    <a:pt x="1753277" y="395287"/>
                  </a:lnTo>
                  <a:lnTo>
                    <a:pt x="1760902" y="394017"/>
                  </a:lnTo>
                  <a:lnTo>
                    <a:pt x="1768845" y="393700"/>
                  </a:lnTo>
                  <a:lnTo>
                    <a:pt x="2082429" y="393700"/>
                  </a:lnTo>
                  <a:lnTo>
                    <a:pt x="2090372" y="394017"/>
                  </a:lnTo>
                  <a:lnTo>
                    <a:pt x="2097997" y="395287"/>
                  </a:lnTo>
                  <a:lnTo>
                    <a:pt x="2105622" y="397192"/>
                  </a:lnTo>
                  <a:lnTo>
                    <a:pt x="2112612" y="400050"/>
                  </a:lnTo>
                  <a:lnTo>
                    <a:pt x="2119920" y="403225"/>
                  </a:lnTo>
                  <a:lnTo>
                    <a:pt x="2126274" y="407352"/>
                  </a:lnTo>
                  <a:lnTo>
                    <a:pt x="2131993" y="411480"/>
                  </a:lnTo>
                  <a:lnTo>
                    <a:pt x="2137712" y="416877"/>
                  </a:lnTo>
                  <a:lnTo>
                    <a:pt x="2142795" y="422275"/>
                  </a:lnTo>
                  <a:lnTo>
                    <a:pt x="2147243" y="428307"/>
                  </a:lnTo>
                  <a:lnTo>
                    <a:pt x="2151056" y="434657"/>
                  </a:lnTo>
                  <a:lnTo>
                    <a:pt x="2154233" y="441325"/>
                  </a:lnTo>
                  <a:lnTo>
                    <a:pt x="2157092" y="448945"/>
                  </a:lnTo>
                  <a:lnTo>
                    <a:pt x="2158998" y="456565"/>
                  </a:lnTo>
                  <a:lnTo>
                    <a:pt x="2160269" y="463867"/>
                  </a:lnTo>
                  <a:lnTo>
                    <a:pt x="2160587" y="471805"/>
                  </a:lnTo>
                  <a:lnTo>
                    <a:pt x="2160587" y="785177"/>
                  </a:lnTo>
                  <a:lnTo>
                    <a:pt x="2160269" y="793432"/>
                  </a:lnTo>
                  <a:lnTo>
                    <a:pt x="2158998" y="801052"/>
                  </a:lnTo>
                  <a:lnTo>
                    <a:pt x="2157092" y="808355"/>
                  </a:lnTo>
                  <a:lnTo>
                    <a:pt x="2154233" y="815657"/>
                  </a:lnTo>
                  <a:lnTo>
                    <a:pt x="2151056" y="822642"/>
                  </a:lnTo>
                  <a:lnTo>
                    <a:pt x="2147243" y="828992"/>
                  </a:lnTo>
                  <a:lnTo>
                    <a:pt x="2142795" y="835025"/>
                  </a:lnTo>
                  <a:lnTo>
                    <a:pt x="2137712" y="840740"/>
                  </a:lnTo>
                  <a:lnTo>
                    <a:pt x="2131993" y="845820"/>
                  </a:lnTo>
                  <a:lnTo>
                    <a:pt x="2126274" y="850265"/>
                  </a:lnTo>
                  <a:lnTo>
                    <a:pt x="2119920" y="854075"/>
                  </a:lnTo>
                  <a:lnTo>
                    <a:pt x="2112612" y="857250"/>
                  </a:lnTo>
                  <a:lnTo>
                    <a:pt x="2105622" y="860107"/>
                  </a:lnTo>
                  <a:lnTo>
                    <a:pt x="2097997" y="862012"/>
                  </a:lnTo>
                  <a:lnTo>
                    <a:pt x="2090372" y="863282"/>
                  </a:lnTo>
                  <a:lnTo>
                    <a:pt x="2082429" y="863600"/>
                  </a:lnTo>
                  <a:lnTo>
                    <a:pt x="2074169" y="863282"/>
                  </a:lnTo>
                  <a:lnTo>
                    <a:pt x="2066543" y="862012"/>
                  </a:lnTo>
                  <a:lnTo>
                    <a:pt x="2058918" y="860107"/>
                  </a:lnTo>
                  <a:lnTo>
                    <a:pt x="2051929" y="857250"/>
                  </a:lnTo>
                  <a:lnTo>
                    <a:pt x="2045257" y="854075"/>
                  </a:lnTo>
                  <a:lnTo>
                    <a:pt x="2038267" y="850265"/>
                  </a:lnTo>
                  <a:lnTo>
                    <a:pt x="2032548" y="845820"/>
                  </a:lnTo>
                  <a:lnTo>
                    <a:pt x="2026829" y="840740"/>
                  </a:lnTo>
                  <a:lnTo>
                    <a:pt x="2021746" y="835025"/>
                  </a:lnTo>
                  <a:lnTo>
                    <a:pt x="2017298" y="828992"/>
                  </a:lnTo>
                  <a:lnTo>
                    <a:pt x="2016125" y="827039"/>
                  </a:lnTo>
                  <a:lnTo>
                    <a:pt x="2016125" y="1403398"/>
                  </a:lnTo>
                  <a:lnTo>
                    <a:pt x="2017298" y="1401445"/>
                  </a:lnTo>
                  <a:lnTo>
                    <a:pt x="2021746" y="1395412"/>
                  </a:lnTo>
                  <a:lnTo>
                    <a:pt x="2026829" y="1390015"/>
                  </a:lnTo>
                  <a:lnTo>
                    <a:pt x="2032548" y="1384617"/>
                  </a:lnTo>
                  <a:lnTo>
                    <a:pt x="2038267" y="1380490"/>
                  </a:lnTo>
                  <a:lnTo>
                    <a:pt x="2045257" y="1376362"/>
                  </a:lnTo>
                  <a:lnTo>
                    <a:pt x="2051929" y="1373187"/>
                  </a:lnTo>
                  <a:lnTo>
                    <a:pt x="2058918" y="1370330"/>
                  </a:lnTo>
                  <a:lnTo>
                    <a:pt x="2066543" y="1368425"/>
                  </a:lnTo>
                  <a:lnTo>
                    <a:pt x="2074169" y="1367155"/>
                  </a:lnTo>
                  <a:lnTo>
                    <a:pt x="2082429" y="1366837"/>
                  </a:lnTo>
                  <a:lnTo>
                    <a:pt x="2090372" y="1367155"/>
                  </a:lnTo>
                  <a:lnTo>
                    <a:pt x="2097997" y="1368425"/>
                  </a:lnTo>
                  <a:lnTo>
                    <a:pt x="2105622" y="1370330"/>
                  </a:lnTo>
                  <a:lnTo>
                    <a:pt x="2112612" y="1373187"/>
                  </a:lnTo>
                  <a:lnTo>
                    <a:pt x="2119920" y="1376362"/>
                  </a:lnTo>
                  <a:lnTo>
                    <a:pt x="2126274" y="1380490"/>
                  </a:lnTo>
                  <a:lnTo>
                    <a:pt x="2131993" y="1384617"/>
                  </a:lnTo>
                  <a:lnTo>
                    <a:pt x="2137712" y="1390015"/>
                  </a:lnTo>
                  <a:lnTo>
                    <a:pt x="2142795" y="1395412"/>
                  </a:lnTo>
                  <a:lnTo>
                    <a:pt x="2147243" y="1401445"/>
                  </a:lnTo>
                  <a:lnTo>
                    <a:pt x="2151056" y="1407795"/>
                  </a:lnTo>
                  <a:lnTo>
                    <a:pt x="2154233" y="1414462"/>
                  </a:lnTo>
                  <a:lnTo>
                    <a:pt x="2157092" y="1422082"/>
                  </a:lnTo>
                  <a:lnTo>
                    <a:pt x="2158998" y="1429702"/>
                  </a:lnTo>
                  <a:lnTo>
                    <a:pt x="2160269" y="1437005"/>
                  </a:lnTo>
                  <a:lnTo>
                    <a:pt x="2160587" y="1444942"/>
                  </a:lnTo>
                  <a:lnTo>
                    <a:pt x="2160587" y="1758315"/>
                  </a:lnTo>
                  <a:lnTo>
                    <a:pt x="2160269" y="1766570"/>
                  </a:lnTo>
                  <a:lnTo>
                    <a:pt x="2158998" y="1774190"/>
                  </a:lnTo>
                  <a:lnTo>
                    <a:pt x="2157092" y="1781492"/>
                  </a:lnTo>
                  <a:lnTo>
                    <a:pt x="2154233" y="1788795"/>
                  </a:lnTo>
                  <a:lnTo>
                    <a:pt x="2151056" y="1795462"/>
                  </a:lnTo>
                  <a:lnTo>
                    <a:pt x="2147243" y="1802130"/>
                  </a:lnTo>
                  <a:lnTo>
                    <a:pt x="2142795" y="1808162"/>
                  </a:lnTo>
                  <a:lnTo>
                    <a:pt x="2137712" y="1813877"/>
                  </a:lnTo>
                  <a:lnTo>
                    <a:pt x="2131993" y="1818957"/>
                  </a:lnTo>
                  <a:lnTo>
                    <a:pt x="2126274" y="1823402"/>
                  </a:lnTo>
                  <a:lnTo>
                    <a:pt x="2119920" y="1827212"/>
                  </a:lnTo>
                  <a:lnTo>
                    <a:pt x="2112612" y="1830387"/>
                  </a:lnTo>
                  <a:lnTo>
                    <a:pt x="2105622" y="1833245"/>
                  </a:lnTo>
                  <a:lnTo>
                    <a:pt x="2097997" y="1835150"/>
                  </a:lnTo>
                  <a:lnTo>
                    <a:pt x="2090372" y="1836420"/>
                  </a:lnTo>
                  <a:lnTo>
                    <a:pt x="2082429" y="1836737"/>
                  </a:lnTo>
                  <a:lnTo>
                    <a:pt x="1768845" y="1836737"/>
                  </a:lnTo>
                  <a:lnTo>
                    <a:pt x="1760902" y="1836420"/>
                  </a:lnTo>
                  <a:lnTo>
                    <a:pt x="1753277" y="1835150"/>
                  </a:lnTo>
                  <a:lnTo>
                    <a:pt x="1745652" y="1833245"/>
                  </a:lnTo>
                  <a:lnTo>
                    <a:pt x="1738662" y="1830387"/>
                  </a:lnTo>
                  <a:lnTo>
                    <a:pt x="1731354" y="1827212"/>
                  </a:lnTo>
                  <a:lnTo>
                    <a:pt x="1725000" y="1823402"/>
                  </a:lnTo>
                  <a:lnTo>
                    <a:pt x="1719281" y="1818957"/>
                  </a:lnTo>
                  <a:lnTo>
                    <a:pt x="1713562" y="1813877"/>
                  </a:lnTo>
                  <a:lnTo>
                    <a:pt x="1708479" y="1808162"/>
                  </a:lnTo>
                  <a:lnTo>
                    <a:pt x="1704031" y="1802130"/>
                  </a:lnTo>
                  <a:lnTo>
                    <a:pt x="1700218" y="1795462"/>
                  </a:lnTo>
                  <a:lnTo>
                    <a:pt x="1697041" y="1788795"/>
                  </a:lnTo>
                  <a:lnTo>
                    <a:pt x="1694182" y="1781492"/>
                  </a:lnTo>
                  <a:lnTo>
                    <a:pt x="1692276" y="1774190"/>
                  </a:lnTo>
                  <a:lnTo>
                    <a:pt x="1691005" y="1766570"/>
                  </a:lnTo>
                  <a:lnTo>
                    <a:pt x="1690687" y="1758315"/>
                  </a:lnTo>
                  <a:lnTo>
                    <a:pt x="1691005" y="1750377"/>
                  </a:lnTo>
                  <a:lnTo>
                    <a:pt x="1692276" y="1742757"/>
                  </a:lnTo>
                  <a:lnTo>
                    <a:pt x="1692594" y="1741487"/>
                  </a:lnTo>
                  <a:lnTo>
                    <a:pt x="467992" y="1741487"/>
                  </a:lnTo>
                  <a:lnTo>
                    <a:pt x="468310" y="1742757"/>
                  </a:lnTo>
                  <a:lnTo>
                    <a:pt x="469582" y="1750377"/>
                  </a:lnTo>
                  <a:lnTo>
                    <a:pt x="469900" y="1758315"/>
                  </a:lnTo>
                  <a:lnTo>
                    <a:pt x="469582" y="1766570"/>
                  </a:lnTo>
                  <a:lnTo>
                    <a:pt x="468310" y="1774190"/>
                  </a:lnTo>
                  <a:lnTo>
                    <a:pt x="466403" y="1781492"/>
                  </a:lnTo>
                  <a:lnTo>
                    <a:pt x="463859" y="1788795"/>
                  </a:lnTo>
                  <a:lnTo>
                    <a:pt x="460362" y="1795462"/>
                  </a:lnTo>
                  <a:lnTo>
                    <a:pt x="456865" y="1802130"/>
                  </a:lnTo>
                  <a:lnTo>
                    <a:pt x="452096" y="1808162"/>
                  </a:lnTo>
                  <a:lnTo>
                    <a:pt x="447009" y="1813877"/>
                  </a:lnTo>
                  <a:lnTo>
                    <a:pt x="441286" y="1818957"/>
                  </a:lnTo>
                  <a:lnTo>
                    <a:pt x="435246" y="1823402"/>
                  </a:lnTo>
                  <a:lnTo>
                    <a:pt x="428887" y="1827212"/>
                  </a:lnTo>
                  <a:lnTo>
                    <a:pt x="422211" y="1830387"/>
                  </a:lnTo>
                  <a:lnTo>
                    <a:pt x="415216" y="1833245"/>
                  </a:lnTo>
                  <a:lnTo>
                    <a:pt x="407586" y="1835150"/>
                  </a:lnTo>
                  <a:lnTo>
                    <a:pt x="399638" y="1836420"/>
                  </a:lnTo>
                  <a:lnTo>
                    <a:pt x="391689" y="1836737"/>
                  </a:lnTo>
                  <a:lnTo>
                    <a:pt x="78211" y="1836737"/>
                  </a:lnTo>
                  <a:lnTo>
                    <a:pt x="70262" y="1836420"/>
                  </a:lnTo>
                  <a:lnTo>
                    <a:pt x="62314" y="1835150"/>
                  </a:lnTo>
                  <a:lnTo>
                    <a:pt x="54684" y="1833245"/>
                  </a:lnTo>
                  <a:lnTo>
                    <a:pt x="47689" y="1830387"/>
                  </a:lnTo>
                  <a:lnTo>
                    <a:pt x="40695" y="1827212"/>
                  </a:lnTo>
                  <a:lnTo>
                    <a:pt x="34018" y="1823402"/>
                  </a:lnTo>
                  <a:lnTo>
                    <a:pt x="27978" y="1818957"/>
                  </a:lnTo>
                  <a:lnTo>
                    <a:pt x="22573" y="1813877"/>
                  </a:lnTo>
                  <a:lnTo>
                    <a:pt x="17804" y="1808162"/>
                  </a:lnTo>
                  <a:lnTo>
                    <a:pt x="13035" y="1802130"/>
                  </a:lnTo>
                  <a:lnTo>
                    <a:pt x="8902" y="1795462"/>
                  </a:lnTo>
                  <a:lnTo>
                    <a:pt x="5723" y="1788795"/>
                  </a:lnTo>
                  <a:lnTo>
                    <a:pt x="3179" y="1781492"/>
                  </a:lnTo>
                  <a:lnTo>
                    <a:pt x="1590" y="1774190"/>
                  </a:lnTo>
                  <a:lnTo>
                    <a:pt x="318" y="1766570"/>
                  </a:lnTo>
                  <a:lnTo>
                    <a:pt x="0" y="1758315"/>
                  </a:lnTo>
                  <a:lnTo>
                    <a:pt x="0" y="1444942"/>
                  </a:lnTo>
                  <a:lnTo>
                    <a:pt x="318" y="1437005"/>
                  </a:lnTo>
                  <a:lnTo>
                    <a:pt x="1590" y="1429702"/>
                  </a:lnTo>
                  <a:lnTo>
                    <a:pt x="3179" y="1422082"/>
                  </a:lnTo>
                  <a:lnTo>
                    <a:pt x="5723" y="1414462"/>
                  </a:lnTo>
                  <a:lnTo>
                    <a:pt x="8902" y="1407795"/>
                  </a:lnTo>
                  <a:lnTo>
                    <a:pt x="13035" y="1401445"/>
                  </a:lnTo>
                  <a:lnTo>
                    <a:pt x="17804" y="1395412"/>
                  </a:lnTo>
                  <a:lnTo>
                    <a:pt x="22573" y="1390015"/>
                  </a:lnTo>
                  <a:lnTo>
                    <a:pt x="27978" y="1384617"/>
                  </a:lnTo>
                  <a:lnTo>
                    <a:pt x="34018" y="1380490"/>
                  </a:lnTo>
                  <a:lnTo>
                    <a:pt x="40695" y="1376362"/>
                  </a:lnTo>
                  <a:lnTo>
                    <a:pt x="47689" y="1373187"/>
                  </a:lnTo>
                  <a:lnTo>
                    <a:pt x="54684" y="1370330"/>
                  </a:lnTo>
                  <a:lnTo>
                    <a:pt x="62314" y="1368425"/>
                  </a:lnTo>
                  <a:lnTo>
                    <a:pt x="70262" y="1367155"/>
                  </a:lnTo>
                  <a:lnTo>
                    <a:pt x="78211" y="1366837"/>
                  </a:lnTo>
                  <a:lnTo>
                    <a:pt x="86159" y="1367155"/>
                  </a:lnTo>
                  <a:lnTo>
                    <a:pt x="94107" y="1368425"/>
                  </a:lnTo>
                  <a:lnTo>
                    <a:pt x="101102" y="1370330"/>
                  </a:lnTo>
                  <a:lnTo>
                    <a:pt x="108732" y="1373187"/>
                  </a:lnTo>
                  <a:lnTo>
                    <a:pt x="115408" y="1376362"/>
                  </a:lnTo>
                  <a:lnTo>
                    <a:pt x="121767" y="1380490"/>
                  </a:lnTo>
                  <a:lnTo>
                    <a:pt x="127808" y="1384617"/>
                  </a:lnTo>
                  <a:lnTo>
                    <a:pt x="133530" y="1390015"/>
                  </a:lnTo>
                  <a:lnTo>
                    <a:pt x="138617" y="1395412"/>
                  </a:lnTo>
                  <a:lnTo>
                    <a:pt x="143068" y="1401445"/>
                  </a:lnTo>
                  <a:lnTo>
                    <a:pt x="144462" y="1403765"/>
                  </a:lnTo>
                  <a:lnTo>
                    <a:pt x="144462" y="826672"/>
                  </a:lnTo>
                  <a:lnTo>
                    <a:pt x="143068" y="828992"/>
                  </a:lnTo>
                  <a:lnTo>
                    <a:pt x="138617" y="835025"/>
                  </a:lnTo>
                  <a:lnTo>
                    <a:pt x="133530" y="840740"/>
                  </a:lnTo>
                  <a:lnTo>
                    <a:pt x="127808" y="845820"/>
                  </a:lnTo>
                  <a:lnTo>
                    <a:pt x="121767" y="850265"/>
                  </a:lnTo>
                  <a:lnTo>
                    <a:pt x="115408" y="854075"/>
                  </a:lnTo>
                  <a:lnTo>
                    <a:pt x="108732" y="857250"/>
                  </a:lnTo>
                  <a:lnTo>
                    <a:pt x="101102" y="860107"/>
                  </a:lnTo>
                  <a:lnTo>
                    <a:pt x="94107" y="862012"/>
                  </a:lnTo>
                  <a:lnTo>
                    <a:pt x="86159" y="863282"/>
                  </a:lnTo>
                  <a:lnTo>
                    <a:pt x="78211" y="863600"/>
                  </a:lnTo>
                  <a:lnTo>
                    <a:pt x="70262" y="863282"/>
                  </a:lnTo>
                  <a:lnTo>
                    <a:pt x="62314" y="862012"/>
                  </a:lnTo>
                  <a:lnTo>
                    <a:pt x="54684" y="860107"/>
                  </a:lnTo>
                  <a:lnTo>
                    <a:pt x="47689" y="857250"/>
                  </a:lnTo>
                  <a:lnTo>
                    <a:pt x="40695" y="854075"/>
                  </a:lnTo>
                  <a:lnTo>
                    <a:pt x="34018" y="850265"/>
                  </a:lnTo>
                  <a:lnTo>
                    <a:pt x="27978" y="845820"/>
                  </a:lnTo>
                  <a:lnTo>
                    <a:pt x="22573" y="840740"/>
                  </a:lnTo>
                  <a:lnTo>
                    <a:pt x="17804" y="835025"/>
                  </a:lnTo>
                  <a:lnTo>
                    <a:pt x="13035" y="828992"/>
                  </a:lnTo>
                  <a:lnTo>
                    <a:pt x="8902" y="822642"/>
                  </a:lnTo>
                  <a:lnTo>
                    <a:pt x="5723" y="815657"/>
                  </a:lnTo>
                  <a:lnTo>
                    <a:pt x="3179" y="808355"/>
                  </a:lnTo>
                  <a:lnTo>
                    <a:pt x="1590" y="801052"/>
                  </a:lnTo>
                  <a:lnTo>
                    <a:pt x="318" y="793432"/>
                  </a:lnTo>
                  <a:lnTo>
                    <a:pt x="0" y="785177"/>
                  </a:lnTo>
                  <a:lnTo>
                    <a:pt x="0" y="471805"/>
                  </a:lnTo>
                  <a:lnTo>
                    <a:pt x="318" y="463867"/>
                  </a:lnTo>
                  <a:lnTo>
                    <a:pt x="1590" y="456565"/>
                  </a:lnTo>
                  <a:lnTo>
                    <a:pt x="3179" y="448945"/>
                  </a:lnTo>
                  <a:lnTo>
                    <a:pt x="5723" y="441325"/>
                  </a:lnTo>
                  <a:lnTo>
                    <a:pt x="8902" y="434657"/>
                  </a:lnTo>
                  <a:lnTo>
                    <a:pt x="13035" y="428307"/>
                  </a:lnTo>
                  <a:lnTo>
                    <a:pt x="17804" y="422275"/>
                  </a:lnTo>
                  <a:lnTo>
                    <a:pt x="22573" y="416877"/>
                  </a:lnTo>
                  <a:lnTo>
                    <a:pt x="27978" y="411480"/>
                  </a:lnTo>
                  <a:lnTo>
                    <a:pt x="34018" y="407352"/>
                  </a:lnTo>
                  <a:lnTo>
                    <a:pt x="40695" y="403225"/>
                  </a:lnTo>
                  <a:lnTo>
                    <a:pt x="47689" y="400050"/>
                  </a:lnTo>
                  <a:lnTo>
                    <a:pt x="54684" y="397192"/>
                  </a:lnTo>
                  <a:lnTo>
                    <a:pt x="62314" y="395287"/>
                  </a:lnTo>
                  <a:lnTo>
                    <a:pt x="70262" y="394017"/>
                  </a:lnTo>
                  <a:lnTo>
                    <a:pt x="78211" y="393700"/>
                  </a:lnTo>
                  <a:close/>
                  <a:moveTo>
                    <a:pt x="1080293" y="0"/>
                  </a:moveTo>
                  <a:lnTo>
                    <a:pt x="1096193" y="636"/>
                  </a:lnTo>
                  <a:lnTo>
                    <a:pt x="1112092" y="2226"/>
                  </a:lnTo>
                  <a:lnTo>
                    <a:pt x="1127991" y="4134"/>
                  </a:lnTo>
                  <a:lnTo>
                    <a:pt x="1142936" y="6996"/>
                  </a:lnTo>
                  <a:lnTo>
                    <a:pt x="1158517" y="10494"/>
                  </a:lnTo>
                  <a:lnTo>
                    <a:pt x="1173145" y="14310"/>
                  </a:lnTo>
                  <a:lnTo>
                    <a:pt x="1188090" y="19716"/>
                  </a:lnTo>
                  <a:lnTo>
                    <a:pt x="1202399" y="25123"/>
                  </a:lnTo>
                  <a:lnTo>
                    <a:pt x="1215754" y="31483"/>
                  </a:lnTo>
                  <a:lnTo>
                    <a:pt x="1229746" y="38797"/>
                  </a:lnTo>
                  <a:lnTo>
                    <a:pt x="1242783" y="46111"/>
                  </a:lnTo>
                  <a:lnTo>
                    <a:pt x="1255502" y="54698"/>
                  </a:lnTo>
                  <a:lnTo>
                    <a:pt x="1267904" y="63284"/>
                  </a:lnTo>
                  <a:lnTo>
                    <a:pt x="1279351" y="72506"/>
                  </a:lnTo>
                  <a:lnTo>
                    <a:pt x="1290798" y="82365"/>
                  </a:lnTo>
                  <a:lnTo>
                    <a:pt x="1301610" y="93177"/>
                  </a:lnTo>
                  <a:lnTo>
                    <a:pt x="1312421" y="103989"/>
                  </a:lnTo>
                  <a:lnTo>
                    <a:pt x="1321961" y="115438"/>
                  </a:lnTo>
                  <a:lnTo>
                    <a:pt x="1331500" y="127204"/>
                  </a:lnTo>
                  <a:lnTo>
                    <a:pt x="1340086" y="139925"/>
                  </a:lnTo>
                  <a:lnTo>
                    <a:pt x="1348035" y="152645"/>
                  </a:lnTo>
                  <a:lnTo>
                    <a:pt x="1355667" y="166002"/>
                  </a:lnTo>
                  <a:lnTo>
                    <a:pt x="1362981" y="179676"/>
                  </a:lnTo>
                  <a:lnTo>
                    <a:pt x="1369340" y="193669"/>
                  </a:lnTo>
                  <a:lnTo>
                    <a:pt x="1374746" y="207979"/>
                  </a:lnTo>
                  <a:lnTo>
                    <a:pt x="1379516" y="222608"/>
                  </a:lnTo>
                  <a:lnTo>
                    <a:pt x="1383967" y="237872"/>
                  </a:lnTo>
                  <a:lnTo>
                    <a:pt x="1387465" y="252819"/>
                  </a:lnTo>
                  <a:lnTo>
                    <a:pt x="1390327" y="268401"/>
                  </a:lnTo>
                  <a:lnTo>
                    <a:pt x="1392235" y="284302"/>
                  </a:lnTo>
                  <a:lnTo>
                    <a:pt x="1393507" y="300202"/>
                  </a:lnTo>
                  <a:lnTo>
                    <a:pt x="1393825" y="316421"/>
                  </a:lnTo>
                  <a:lnTo>
                    <a:pt x="1393507" y="324371"/>
                  </a:lnTo>
                  <a:lnTo>
                    <a:pt x="1392235" y="332322"/>
                  </a:lnTo>
                  <a:lnTo>
                    <a:pt x="1390327" y="339954"/>
                  </a:lnTo>
                  <a:lnTo>
                    <a:pt x="1387465" y="347268"/>
                  </a:lnTo>
                  <a:lnTo>
                    <a:pt x="1384285" y="353946"/>
                  </a:lnTo>
                  <a:lnTo>
                    <a:pt x="1380470" y="360625"/>
                  </a:lnTo>
                  <a:lnTo>
                    <a:pt x="1376018" y="366667"/>
                  </a:lnTo>
                  <a:lnTo>
                    <a:pt x="1370930" y="372073"/>
                  </a:lnTo>
                  <a:lnTo>
                    <a:pt x="1365207" y="376843"/>
                  </a:lnTo>
                  <a:lnTo>
                    <a:pt x="1359165" y="381613"/>
                  </a:lnTo>
                  <a:lnTo>
                    <a:pt x="1352805" y="385747"/>
                  </a:lnTo>
                  <a:lnTo>
                    <a:pt x="1345809" y="388928"/>
                  </a:lnTo>
                  <a:lnTo>
                    <a:pt x="1338496" y="391790"/>
                  </a:lnTo>
                  <a:lnTo>
                    <a:pt x="1331182" y="393698"/>
                  </a:lnTo>
                  <a:lnTo>
                    <a:pt x="1323551" y="394334"/>
                  </a:lnTo>
                  <a:lnTo>
                    <a:pt x="1315601" y="395288"/>
                  </a:lnTo>
                  <a:lnTo>
                    <a:pt x="1307334" y="394334"/>
                  </a:lnTo>
                  <a:lnTo>
                    <a:pt x="1299702" y="393698"/>
                  </a:lnTo>
                  <a:lnTo>
                    <a:pt x="1292070" y="391790"/>
                  </a:lnTo>
                  <a:lnTo>
                    <a:pt x="1285075" y="388928"/>
                  </a:lnTo>
                  <a:lnTo>
                    <a:pt x="1278079" y="385747"/>
                  </a:lnTo>
                  <a:lnTo>
                    <a:pt x="1271401" y="381613"/>
                  </a:lnTo>
                  <a:lnTo>
                    <a:pt x="1265360" y="376843"/>
                  </a:lnTo>
                  <a:lnTo>
                    <a:pt x="1259954" y="372073"/>
                  </a:lnTo>
                  <a:lnTo>
                    <a:pt x="1254866" y="366667"/>
                  </a:lnTo>
                  <a:lnTo>
                    <a:pt x="1250415" y="360625"/>
                  </a:lnTo>
                  <a:lnTo>
                    <a:pt x="1246281" y="353946"/>
                  </a:lnTo>
                  <a:lnTo>
                    <a:pt x="1243101" y="347268"/>
                  </a:lnTo>
                  <a:lnTo>
                    <a:pt x="1240557" y="339954"/>
                  </a:lnTo>
                  <a:lnTo>
                    <a:pt x="1238331" y="332322"/>
                  </a:lnTo>
                  <a:lnTo>
                    <a:pt x="1237377" y="324371"/>
                  </a:lnTo>
                  <a:lnTo>
                    <a:pt x="1236741" y="316421"/>
                  </a:lnTo>
                  <a:lnTo>
                    <a:pt x="1236741" y="308471"/>
                  </a:lnTo>
                  <a:lnTo>
                    <a:pt x="1236105" y="300202"/>
                  </a:lnTo>
                  <a:lnTo>
                    <a:pt x="1235151" y="292252"/>
                  </a:lnTo>
                  <a:lnTo>
                    <a:pt x="1233561" y="284302"/>
                  </a:lnTo>
                  <a:lnTo>
                    <a:pt x="1231972" y="276670"/>
                  </a:lnTo>
                  <a:lnTo>
                    <a:pt x="1230064" y="269355"/>
                  </a:lnTo>
                  <a:lnTo>
                    <a:pt x="1227202" y="261723"/>
                  </a:lnTo>
                  <a:lnTo>
                    <a:pt x="1224658" y="254409"/>
                  </a:lnTo>
                  <a:lnTo>
                    <a:pt x="1221478" y="247413"/>
                  </a:lnTo>
                  <a:lnTo>
                    <a:pt x="1218298" y="240734"/>
                  </a:lnTo>
                  <a:lnTo>
                    <a:pt x="1214164" y="233738"/>
                  </a:lnTo>
                  <a:lnTo>
                    <a:pt x="1210349" y="227378"/>
                  </a:lnTo>
                  <a:lnTo>
                    <a:pt x="1205897" y="221018"/>
                  </a:lnTo>
                  <a:lnTo>
                    <a:pt x="1201127" y="215293"/>
                  </a:lnTo>
                  <a:lnTo>
                    <a:pt x="1196357" y="209569"/>
                  </a:lnTo>
                  <a:lnTo>
                    <a:pt x="1191270" y="204163"/>
                  </a:lnTo>
                  <a:lnTo>
                    <a:pt x="1185546" y="198439"/>
                  </a:lnTo>
                  <a:lnTo>
                    <a:pt x="1180140" y="193669"/>
                  </a:lnTo>
                  <a:lnTo>
                    <a:pt x="1174099" y="188898"/>
                  </a:lnTo>
                  <a:lnTo>
                    <a:pt x="1167739" y="184446"/>
                  </a:lnTo>
                  <a:lnTo>
                    <a:pt x="1161379" y="180312"/>
                  </a:lnTo>
                  <a:lnTo>
                    <a:pt x="1155020" y="176178"/>
                  </a:lnTo>
                  <a:lnTo>
                    <a:pt x="1148342" y="172998"/>
                  </a:lnTo>
                  <a:lnTo>
                    <a:pt x="1141028" y="169818"/>
                  </a:lnTo>
                  <a:lnTo>
                    <a:pt x="1134033" y="166638"/>
                  </a:lnTo>
                  <a:lnTo>
                    <a:pt x="1126719" y="164412"/>
                  </a:lnTo>
                  <a:lnTo>
                    <a:pt x="1119087" y="162186"/>
                  </a:lnTo>
                  <a:lnTo>
                    <a:pt x="1111774" y="160277"/>
                  </a:lnTo>
                  <a:lnTo>
                    <a:pt x="1104142" y="159005"/>
                  </a:lnTo>
                  <a:lnTo>
                    <a:pt x="1096193" y="158051"/>
                  </a:lnTo>
                  <a:lnTo>
                    <a:pt x="1088243" y="157097"/>
                  </a:lnTo>
                  <a:lnTo>
                    <a:pt x="1080293" y="157097"/>
                  </a:lnTo>
                  <a:lnTo>
                    <a:pt x="1072026" y="157097"/>
                  </a:lnTo>
                  <a:lnTo>
                    <a:pt x="1064076" y="158051"/>
                  </a:lnTo>
                  <a:lnTo>
                    <a:pt x="1056445" y="159005"/>
                  </a:lnTo>
                  <a:lnTo>
                    <a:pt x="1048495" y="160277"/>
                  </a:lnTo>
                  <a:lnTo>
                    <a:pt x="1040864" y="162186"/>
                  </a:lnTo>
                  <a:lnTo>
                    <a:pt x="1033550" y="164412"/>
                  </a:lnTo>
                  <a:lnTo>
                    <a:pt x="1026236" y="166638"/>
                  </a:lnTo>
                  <a:lnTo>
                    <a:pt x="1019241" y="169818"/>
                  </a:lnTo>
                  <a:lnTo>
                    <a:pt x="1012245" y="172998"/>
                  </a:lnTo>
                  <a:lnTo>
                    <a:pt x="1005567" y="176178"/>
                  </a:lnTo>
                  <a:lnTo>
                    <a:pt x="998890" y="180312"/>
                  </a:lnTo>
                  <a:lnTo>
                    <a:pt x="992530" y="184446"/>
                  </a:lnTo>
                  <a:lnTo>
                    <a:pt x="986488" y="188898"/>
                  </a:lnTo>
                  <a:lnTo>
                    <a:pt x="980447" y="193669"/>
                  </a:lnTo>
                  <a:lnTo>
                    <a:pt x="974723" y="198439"/>
                  </a:lnTo>
                  <a:lnTo>
                    <a:pt x="969317" y="204163"/>
                  </a:lnTo>
                  <a:lnTo>
                    <a:pt x="964230" y="209569"/>
                  </a:lnTo>
                  <a:lnTo>
                    <a:pt x="959142" y="215293"/>
                  </a:lnTo>
                  <a:lnTo>
                    <a:pt x="954690" y="221018"/>
                  </a:lnTo>
                  <a:lnTo>
                    <a:pt x="950238" y="227378"/>
                  </a:lnTo>
                  <a:lnTo>
                    <a:pt x="946105" y="233738"/>
                  </a:lnTo>
                  <a:lnTo>
                    <a:pt x="942289" y="240734"/>
                  </a:lnTo>
                  <a:lnTo>
                    <a:pt x="938791" y="247413"/>
                  </a:lnTo>
                  <a:lnTo>
                    <a:pt x="935611" y="254409"/>
                  </a:lnTo>
                  <a:lnTo>
                    <a:pt x="932749" y="261723"/>
                  </a:lnTo>
                  <a:lnTo>
                    <a:pt x="930523" y="269355"/>
                  </a:lnTo>
                  <a:lnTo>
                    <a:pt x="928615" y="276670"/>
                  </a:lnTo>
                  <a:lnTo>
                    <a:pt x="926390" y="284302"/>
                  </a:lnTo>
                  <a:lnTo>
                    <a:pt x="925436" y="292252"/>
                  </a:lnTo>
                  <a:lnTo>
                    <a:pt x="924164" y="300202"/>
                  </a:lnTo>
                  <a:lnTo>
                    <a:pt x="923846" y="308471"/>
                  </a:lnTo>
                  <a:lnTo>
                    <a:pt x="923210" y="316421"/>
                  </a:lnTo>
                  <a:lnTo>
                    <a:pt x="922892" y="324371"/>
                  </a:lnTo>
                  <a:lnTo>
                    <a:pt x="921620" y="332322"/>
                  </a:lnTo>
                  <a:lnTo>
                    <a:pt x="919712" y="339954"/>
                  </a:lnTo>
                  <a:lnTo>
                    <a:pt x="917486" y="347268"/>
                  </a:lnTo>
                  <a:lnTo>
                    <a:pt x="913670" y="353946"/>
                  </a:lnTo>
                  <a:lnTo>
                    <a:pt x="909854" y="360625"/>
                  </a:lnTo>
                  <a:lnTo>
                    <a:pt x="905403" y="366667"/>
                  </a:lnTo>
                  <a:lnTo>
                    <a:pt x="900315" y="372073"/>
                  </a:lnTo>
                  <a:lnTo>
                    <a:pt x="894591" y="376843"/>
                  </a:lnTo>
                  <a:lnTo>
                    <a:pt x="888868" y="381613"/>
                  </a:lnTo>
                  <a:lnTo>
                    <a:pt x="882508" y="385747"/>
                  </a:lnTo>
                  <a:lnTo>
                    <a:pt x="875512" y="388928"/>
                  </a:lnTo>
                  <a:lnTo>
                    <a:pt x="868517" y="391790"/>
                  </a:lnTo>
                  <a:lnTo>
                    <a:pt x="860885" y="393698"/>
                  </a:lnTo>
                  <a:lnTo>
                    <a:pt x="852935" y="394334"/>
                  </a:lnTo>
                  <a:lnTo>
                    <a:pt x="844986" y="395288"/>
                  </a:lnTo>
                  <a:lnTo>
                    <a:pt x="837036" y="394334"/>
                  </a:lnTo>
                  <a:lnTo>
                    <a:pt x="829087" y="393698"/>
                  </a:lnTo>
                  <a:lnTo>
                    <a:pt x="821455" y="391790"/>
                  </a:lnTo>
                  <a:lnTo>
                    <a:pt x="814459" y="388928"/>
                  </a:lnTo>
                  <a:lnTo>
                    <a:pt x="807782" y="385747"/>
                  </a:lnTo>
                  <a:lnTo>
                    <a:pt x="801422" y="381613"/>
                  </a:lnTo>
                  <a:lnTo>
                    <a:pt x="795063" y="376843"/>
                  </a:lnTo>
                  <a:lnTo>
                    <a:pt x="789339" y="372073"/>
                  </a:lnTo>
                  <a:lnTo>
                    <a:pt x="784569" y="366667"/>
                  </a:lnTo>
                  <a:lnTo>
                    <a:pt x="779799" y="360625"/>
                  </a:lnTo>
                  <a:lnTo>
                    <a:pt x="775984" y="353946"/>
                  </a:lnTo>
                  <a:lnTo>
                    <a:pt x="772804" y="347268"/>
                  </a:lnTo>
                  <a:lnTo>
                    <a:pt x="769942" y="339954"/>
                  </a:lnTo>
                  <a:lnTo>
                    <a:pt x="768352" y="332322"/>
                  </a:lnTo>
                  <a:lnTo>
                    <a:pt x="767080" y="324371"/>
                  </a:lnTo>
                  <a:lnTo>
                    <a:pt x="766762" y="316421"/>
                  </a:lnTo>
                  <a:lnTo>
                    <a:pt x="767080" y="300202"/>
                  </a:lnTo>
                  <a:lnTo>
                    <a:pt x="768352" y="284302"/>
                  </a:lnTo>
                  <a:lnTo>
                    <a:pt x="770260" y="268401"/>
                  </a:lnTo>
                  <a:lnTo>
                    <a:pt x="773122" y="252819"/>
                  </a:lnTo>
                  <a:lnTo>
                    <a:pt x="776301" y="237872"/>
                  </a:lnTo>
                  <a:lnTo>
                    <a:pt x="780753" y="222608"/>
                  </a:lnTo>
                  <a:lnTo>
                    <a:pt x="785841" y="207979"/>
                  </a:lnTo>
                  <a:lnTo>
                    <a:pt x="791247" y="193669"/>
                  </a:lnTo>
                  <a:lnTo>
                    <a:pt x="797288" y="179676"/>
                  </a:lnTo>
                  <a:lnTo>
                    <a:pt x="804602" y="166002"/>
                  </a:lnTo>
                  <a:lnTo>
                    <a:pt x="811916" y="152645"/>
                  </a:lnTo>
                  <a:lnTo>
                    <a:pt x="819865" y="139925"/>
                  </a:lnTo>
                  <a:lnTo>
                    <a:pt x="828769" y="127204"/>
                  </a:lnTo>
                  <a:lnTo>
                    <a:pt x="838308" y="115438"/>
                  </a:lnTo>
                  <a:lnTo>
                    <a:pt x="848166" y="103989"/>
                  </a:lnTo>
                  <a:lnTo>
                    <a:pt x="858659" y="93177"/>
                  </a:lnTo>
                  <a:lnTo>
                    <a:pt x="869153" y="82365"/>
                  </a:lnTo>
                  <a:lnTo>
                    <a:pt x="880918" y="72506"/>
                  </a:lnTo>
                  <a:lnTo>
                    <a:pt x="892683" y="63284"/>
                  </a:lnTo>
                  <a:lnTo>
                    <a:pt x="905085" y="54698"/>
                  </a:lnTo>
                  <a:lnTo>
                    <a:pt x="917804" y="46111"/>
                  </a:lnTo>
                  <a:lnTo>
                    <a:pt x="930841" y="38797"/>
                  </a:lnTo>
                  <a:lnTo>
                    <a:pt x="944515" y="31483"/>
                  </a:lnTo>
                  <a:lnTo>
                    <a:pt x="958188" y="25123"/>
                  </a:lnTo>
                  <a:lnTo>
                    <a:pt x="972497" y="19716"/>
                  </a:lnTo>
                  <a:lnTo>
                    <a:pt x="986806" y="14310"/>
                  </a:lnTo>
                  <a:lnTo>
                    <a:pt x="1002070" y="10494"/>
                  </a:lnTo>
                  <a:lnTo>
                    <a:pt x="1017015" y="6996"/>
                  </a:lnTo>
                  <a:lnTo>
                    <a:pt x="1032596" y="4134"/>
                  </a:lnTo>
                  <a:lnTo>
                    <a:pt x="1048177" y="2226"/>
                  </a:lnTo>
                  <a:lnTo>
                    <a:pt x="1064076" y="636"/>
                  </a:lnTo>
                  <a:lnTo>
                    <a:pt x="108029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  <a:defRPr/>
              </a:pPr>
              <a:endParaRPr lang="zh-CN" altLang="en-US" sz="1600">
                <a:solidFill>
                  <a:srgbClr val="FFFFFF"/>
                </a:solidFill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KSO_Shape"/>
            <p:cNvSpPr/>
            <p:nvPr/>
          </p:nvSpPr>
          <p:spPr bwMode="auto">
            <a:xfrm>
              <a:off x="1506622" y="4251690"/>
              <a:ext cx="684445" cy="419793"/>
            </a:xfrm>
            <a:custGeom>
              <a:avLst/>
              <a:gdLst>
                <a:gd name="T0" fmla="*/ 2170982 w 2727325"/>
                <a:gd name="T1" fmla="*/ 1317981 h 1674813"/>
                <a:gd name="T2" fmla="*/ 2247564 w 2727325"/>
                <a:gd name="T3" fmla="*/ 1394626 h 1674813"/>
                <a:gd name="T4" fmla="*/ 2269490 w 2727325"/>
                <a:gd name="T5" fmla="*/ 1504666 h 1674813"/>
                <a:gd name="T6" fmla="*/ 2226909 w 2727325"/>
                <a:gd name="T7" fmla="*/ 1605800 h 1674813"/>
                <a:gd name="T8" fmla="*/ 2136981 w 2727325"/>
                <a:gd name="T9" fmla="*/ 1666226 h 1674813"/>
                <a:gd name="T10" fmla="*/ 2023856 w 2727325"/>
                <a:gd name="T11" fmla="*/ 1666226 h 1674813"/>
                <a:gd name="T12" fmla="*/ 1933928 w 2727325"/>
                <a:gd name="T13" fmla="*/ 1605800 h 1674813"/>
                <a:gd name="T14" fmla="*/ 1891983 w 2727325"/>
                <a:gd name="T15" fmla="*/ 1504666 h 1674813"/>
                <a:gd name="T16" fmla="*/ 1913591 w 2727325"/>
                <a:gd name="T17" fmla="*/ 1394626 h 1674813"/>
                <a:gd name="T18" fmla="*/ 1990173 w 2727325"/>
                <a:gd name="T19" fmla="*/ 1317981 h 1674813"/>
                <a:gd name="T20" fmla="*/ 578969 w 2727325"/>
                <a:gd name="T21" fmla="*/ 1295400 h 1674813"/>
                <a:gd name="T22" fmla="*/ 682561 w 2727325"/>
                <a:gd name="T23" fmla="*/ 1332610 h 1674813"/>
                <a:gd name="T24" fmla="*/ 747386 w 2727325"/>
                <a:gd name="T25" fmla="*/ 1419751 h 1674813"/>
                <a:gd name="T26" fmla="*/ 752788 w 2727325"/>
                <a:gd name="T27" fmla="*/ 1532653 h 1674813"/>
                <a:gd name="T28" fmla="*/ 696543 w 2727325"/>
                <a:gd name="T29" fmla="*/ 1625518 h 1674813"/>
                <a:gd name="T30" fmla="*/ 598035 w 2727325"/>
                <a:gd name="T31" fmla="*/ 1672905 h 1674813"/>
                <a:gd name="T32" fmla="*/ 486817 w 2727325"/>
                <a:gd name="T33" fmla="*/ 1656049 h 1674813"/>
                <a:gd name="T34" fmla="*/ 407058 w 2727325"/>
                <a:gd name="T35" fmla="*/ 1583538 h 1674813"/>
                <a:gd name="T36" fmla="*/ 379730 w 2727325"/>
                <a:gd name="T37" fmla="*/ 1475407 h 1674813"/>
                <a:gd name="T38" fmla="*/ 416909 w 2727325"/>
                <a:gd name="T39" fmla="*/ 1371410 h 1674813"/>
                <a:gd name="T40" fmla="*/ 503659 w 2727325"/>
                <a:gd name="T41" fmla="*/ 1306849 h 1674813"/>
                <a:gd name="T42" fmla="*/ 1493842 w 2727325"/>
                <a:gd name="T43" fmla="*/ 1149350 h 1674813"/>
                <a:gd name="T44" fmla="*/ 518739 w 2727325"/>
                <a:gd name="T45" fmla="*/ 309877 h 1674813"/>
                <a:gd name="T46" fmla="*/ 426186 w 2727325"/>
                <a:gd name="T47" fmla="*/ 354932 h 1674813"/>
                <a:gd name="T48" fmla="*/ 385932 w 2727325"/>
                <a:gd name="T49" fmla="*/ 433618 h 1674813"/>
                <a:gd name="T50" fmla="*/ 884770 w 2727325"/>
                <a:gd name="T51" fmla="*/ 635 h 1674813"/>
                <a:gd name="T52" fmla="*/ 956516 w 2727325"/>
                <a:gd name="T53" fmla="*/ 30487 h 1674813"/>
                <a:gd name="T54" fmla="*/ 999691 w 2727325"/>
                <a:gd name="T55" fmla="*/ 94635 h 1674813"/>
                <a:gd name="T56" fmla="*/ 2492402 w 2727325"/>
                <a:gd name="T57" fmla="*/ 148621 h 1674813"/>
                <a:gd name="T58" fmla="*/ 2591133 w 2727325"/>
                <a:gd name="T59" fmla="*/ 178790 h 1674813"/>
                <a:gd name="T60" fmla="*/ 2658118 w 2727325"/>
                <a:gd name="T61" fmla="*/ 240715 h 1674813"/>
                <a:gd name="T62" fmla="*/ 2713039 w 2727325"/>
                <a:gd name="T63" fmla="*/ 380126 h 1674813"/>
                <a:gd name="T64" fmla="*/ 2727007 w 2727325"/>
                <a:gd name="T65" fmla="*/ 1152445 h 1674813"/>
                <a:gd name="T66" fmla="*/ 2705103 w 2727325"/>
                <a:gd name="T67" fmla="*/ 1266768 h 1674813"/>
                <a:gd name="T68" fmla="*/ 2618753 w 2727325"/>
                <a:gd name="T69" fmla="*/ 1410943 h 1674813"/>
                <a:gd name="T70" fmla="*/ 2465101 w 2727325"/>
                <a:gd name="T71" fmla="*/ 1516375 h 1674813"/>
                <a:gd name="T72" fmla="*/ 2384422 w 2727325"/>
                <a:gd name="T73" fmla="*/ 1516666 h 1674813"/>
                <a:gd name="T74" fmla="*/ 2348490 w 2727325"/>
                <a:gd name="T75" fmla="*/ 1337144 h 1674813"/>
                <a:gd name="T76" fmla="*/ 2223203 w 2727325"/>
                <a:gd name="T77" fmla="*/ 1212177 h 1674813"/>
                <a:gd name="T78" fmla="*/ 2043223 w 2727325"/>
                <a:gd name="T79" fmla="*/ 1176019 h 1674813"/>
                <a:gd name="T80" fmla="*/ 1896207 w 2727325"/>
                <a:gd name="T81" fmla="*/ 1228978 h 1674813"/>
                <a:gd name="T82" fmla="*/ 1788270 w 2727325"/>
                <a:gd name="T83" fmla="*/ 1360133 h 1674813"/>
                <a:gd name="T84" fmla="*/ 1765302 w 2727325"/>
                <a:gd name="T85" fmla="*/ 1516666 h 1674813"/>
                <a:gd name="T86" fmla="*/ 870887 w 2727325"/>
                <a:gd name="T87" fmla="*/ 1407557 h 1674813"/>
                <a:gd name="T88" fmla="*/ 778671 w 2727325"/>
                <a:gd name="T89" fmla="*/ 1255313 h 1674813"/>
                <a:gd name="T90" fmla="*/ 617133 w 2727325"/>
                <a:gd name="T91" fmla="*/ 1178239 h 1674813"/>
                <a:gd name="T92" fmla="*/ 434927 w 2727325"/>
                <a:gd name="T93" fmla="*/ 1205199 h 1674813"/>
                <a:gd name="T94" fmla="*/ 303916 w 2727325"/>
                <a:gd name="T95" fmla="*/ 1324140 h 1674813"/>
                <a:gd name="T96" fmla="*/ 259080 w 2727325"/>
                <a:gd name="T97" fmla="*/ 1500807 h 1674813"/>
                <a:gd name="T98" fmla="*/ 119366 w 2727325"/>
                <a:gd name="T99" fmla="*/ 1422058 h 1674813"/>
                <a:gd name="T100" fmla="*/ 20635 w 2727325"/>
                <a:gd name="T101" fmla="*/ 1261687 h 1674813"/>
                <a:gd name="T102" fmla="*/ 149525 w 2727325"/>
                <a:gd name="T103" fmla="*/ 516997 h 1674813"/>
                <a:gd name="T104" fmla="*/ 213335 w 2727325"/>
                <a:gd name="T105" fmla="*/ 374092 h 1674813"/>
                <a:gd name="T106" fmla="*/ 299050 w 2727325"/>
                <a:gd name="T107" fmla="*/ 269613 h 1674813"/>
                <a:gd name="T108" fmla="*/ 401908 w 2727325"/>
                <a:gd name="T109" fmla="*/ 200066 h 1674813"/>
                <a:gd name="T110" fmla="*/ 589529 w 2727325"/>
                <a:gd name="T111" fmla="*/ 149256 h 1674813"/>
                <a:gd name="T112" fmla="*/ 743816 w 2727325"/>
                <a:gd name="T113" fmla="*/ 88601 h 1674813"/>
                <a:gd name="T114" fmla="*/ 789848 w 2727325"/>
                <a:gd name="T115" fmla="*/ 26676 h 1674813"/>
                <a:gd name="T116" fmla="*/ 863817 w 2727325"/>
                <a:gd name="T117" fmla="*/ 0 h 1674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27325" h="1674813">
                  <a:moveTo>
                    <a:pt x="2070886" y="1295400"/>
                  </a:moveTo>
                  <a:lnTo>
                    <a:pt x="2080419" y="1295400"/>
                  </a:lnTo>
                  <a:lnTo>
                    <a:pt x="2090269" y="1295400"/>
                  </a:lnTo>
                  <a:lnTo>
                    <a:pt x="2099802" y="1296036"/>
                  </a:lnTo>
                  <a:lnTo>
                    <a:pt x="2109335" y="1297308"/>
                  </a:lnTo>
                  <a:lnTo>
                    <a:pt x="2118551" y="1298899"/>
                  </a:lnTo>
                  <a:lnTo>
                    <a:pt x="2128084" y="1301125"/>
                  </a:lnTo>
                  <a:lnTo>
                    <a:pt x="2136981" y="1303669"/>
                  </a:lnTo>
                  <a:lnTo>
                    <a:pt x="2145561" y="1306849"/>
                  </a:lnTo>
                  <a:lnTo>
                    <a:pt x="2154141" y="1310030"/>
                  </a:lnTo>
                  <a:lnTo>
                    <a:pt x="2163038" y="1314164"/>
                  </a:lnTo>
                  <a:lnTo>
                    <a:pt x="2170982" y="1317981"/>
                  </a:lnTo>
                  <a:lnTo>
                    <a:pt x="2178609" y="1322751"/>
                  </a:lnTo>
                  <a:lnTo>
                    <a:pt x="2186553" y="1327840"/>
                  </a:lnTo>
                  <a:lnTo>
                    <a:pt x="2193861" y="1332610"/>
                  </a:lnTo>
                  <a:lnTo>
                    <a:pt x="2201170" y="1338653"/>
                  </a:lnTo>
                  <a:lnTo>
                    <a:pt x="2208161" y="1344695"/>
                  </a:lnTo>
                  <a:lnTo>
                    <a:pt x="2214834" y="1350738"/>
                  </a:lnTo>
                  <a:lnTo>
                    <a:pt x="2220871" y="1357099"/>
                  </a:lnTo>
                  <a:lnTo>
                    <a:pt x="2226909" y="1364413"/>
                  </a:lnTo>
                  <a:lnTo>
                    <a:pt x="2232629" y="1371410"/>
                  </a:lnTo>
                  <a:lnTo>
                    <a:pt x="2237713" y="1378725"/>
                  </a:lnTo>
                  <a:lnTo>
                    <a:pt x="2242797" y="1386676"/>
                  </a:lnTo>
                  <a:lnTo>
                    <a:pt x="2247564" y="1394626"/>
                  </a:lnTo>
                  <a:lnTo>
                    <a:pt x="2251377" y="1402577"/>
                  </a:lnTo>
                  <a:lnTo>
                    <a:pt x="2255508" y="1411164"/>
                  </a:lnTo>
                  <a:lnTo>
                    <a:pt x="2258686" y="1419751"/>
                  </a:lnTo>
                  <a:lnTo>
                    <a:pt x="2261863" y="1428656"/>
                  </a:lnTo>
                  <a:lnTo>
                    <a:pt x="2264405" y="1437561"/>
                  </a:lnTo>
                  <a:lnTo>
                    <a:pt x="2266630" y="1446784"/>
                  </a:lnTo>
                  <a:lnTo>
                    <a:pt x="2267901" y="1456325"/>
                  </a:lnTo>
                  <a:lnTo>
                    <a:pt x="2269490" y="1465548"/>
                  </a:lnTo>
                  <a:lnTo>
                    <a:pt x="2270125" y="1475407"/>
                  </a:lnTo>
                  <a:lnTo>
                    <a:pt x="2270125" y="1484948"/>
                  </a:lnTo>
                  <a:lnTo>
                    <a:pt x="2270125" y="1494807"/>
                  </a:lnTo>
                  <a:lnTo>
                    <a:pt x="2269490" y="1504666"/>
                  </a:lnTo>
                  <a:lnTo>
                    <a:pt x="2267901" y="1513889"/>
                  </a:lnTo>
                  <a:lnTo>
                    <a:pt x="2266630" y="1523430"/>
                  </a:lnTo>
                  <a:lnTo>
                    <a:pt x="2264405" y="1532653"/>
                  </a:lnTo>
                  <a:lnTo>
                    <a:pt x="2261863" y="1541558"/>
                  </a:lnTo>
                  <a:lnTo>
                    <a:pt x="2258686" y="1550144"/>
                  </a:lnTo>
                  <a:lnTo>
                    <a:pt x="2255508" y="1559049"/>
                  </a:lnTo>
                  <a:lnTo>
                    <a:pt x="2251377" y="1567318"/>
                  </a:lnTo>
                  <a:lnTo>
                    <a:pt x="2247564" y="1575587"/>
                  </a:lnTo>
                  <a:lnTo>
                    <a:pt x="2242797" y="1583538"/>
                  </a:lnTo>
                  <a:lnTo>
                    <a:pt x="2237713" y="1591489"/>
                  </a:lnTo>
                  <a:lnTo>
                    <a:pt x="2232629" y="1598485"/>
                  </a:lnTo>
                  <a:lnTo>
                    <a:pt x="2226909" y="1605800"/>
                  </a:lnTo>
                  <a:lnTo>
                    <a:pt x="2220871" y="1612479"/>
                  </a:lnTo>
                  <a:lnTo>
                    <a:pt x="2214834" y="1619476"/>
                  </a:lnTo>
                  <a:lnTo>
                    <a:pt x="2208161" y="1625518"/>
                  </a:lnTo>
                  <a:lnTo>
                    <a:pt x="2201170" y="1631561"/>
                  </a:lnTo>
                  <a:lnTo>
                    <a:pt x="2193861" y="1636967"/>
                  </a:lnTo>
                  <a:lnTo>
                    <a:pt x="2186553" y="1642374"/>
                  </a:lnTo>
                  <a:lnTo>
                    <a:pt x="2178609" y="1647462"/>
                  </a:lnTo>
                  <a:lnTo>
                    <a:pt x="2170982" y="1651915"/>
                  </a:lnTo>
                  <a:lnTo>
                    <a:pt x="2163038" y="1656049"/>
                  </a:lnTo>
                  <a:lnTo>
                    <a:pt x="2154141" y="1660184"/>
                  </a:lnTo>
                  <a:lnTo>
                    <a:pt x="2145561" y="1663364"/>
                  </a:lnTo>
                  <a:lnTo>
                    <a:pt x="2136981" y="1666226"/>
                  </a:lnTo>
                  <a:lnTo>
                    <a:pt x="2128084" y="1669089"/>
                  </a:lnTo>
                  <a:lnTo>
                    <a:pt x="2118551" y="1670997"/>
                  </a:lnTo>
                  <a:lnTo>
                    <a:pt x="2109335" y="1672905"/>
                  </a:lnTo>
                  <a:lnTo>
                    <a:pt x="2099802" y="1673859"/>
                  </a:lnTo>
                  <a:lnTo>
                    <a:pt x="2090269" y="1674495"/>
                  </a:lnTo>
                  <a:lnTo>
                    <a:pt x="2080419" y="1674813"/>
                  </a:lnTo>
                  <a:lnTo>
                    <a:pt x="2070886" y="1674495"/>
                  </a:lnTo>
                  <a:lnTo>
                    <a:pt x="2061035" y="1673859"/>
                  </a:lnTo>
                  <a:lnTo>
                    <a:pt x="2051820" y="1672905"/>
                  </a:lnTo>
                  <a:lnTo>
                    <a:pt x="2042287" y="1670997"/>
                  </a:lnTo>
                  <a:lnTo>
                    <a:pt x="2033072" y="1669089"/>
                  </a:lnTo>
                  <a:lnTo>
                    <a:pt x="2023856" y="1666226"/>
                  </a:lnTo>
                  <a:lnTo>
                    <a:pt x="2015277" y="1663364"/>
                  </a:lnTo>
                  <a:lnTo>
                    <a:pt x="2006697" y="1660184"/>
                  </a:lnTo>
                  <a:lnTo>
                    <a:pt x="1998435" y="1656049"/>
                  </a:lnTo>
                  <a:lnTo>
                    <a:pt x="1990173" y="1651915"/>
                  </a:lnTo>
                  <a:lnTo>
                    <a:pt x="1982229" y="1647462"/>
                  </a:lnTo>
                  <a:lnTo>
                    <a:pt x="1974285" y="1642374"/>
                  </a:lnTo>
                  <a:lnTo>
                    <a:pt x="1967294" y="1636967"/>
                  </a:lnTo>
                  <a:lnTo>
                    <a:pt x="1959985" y="1631561"/>
                  </a:lnTo>
                  <a:lnTo>
                    <a:pt x="1952994" y="1625518"/>
                  </a:lnTo>
                  <a:lnTo>
                    <a:pt x="1946321" y="1619476"/>
                  </a:lnTo>
                  <a:lnTo>
                    <a:pt x="1940284" y="1612479"/>
                  </a:lnTo>
                  <a:lnTo>
                    <a:pt x="1933928" y="1605800"/>
                  </a:lnTo>
                  <a:lnTo>
                    <a:pt x="1928526" y="1598485"/>
                  </a:lnTo>
                  <a:lnTo>
                    <a:pt x="1923124" y="1591489"/>
                  </a:lnTo>
                  <a:lnTo>
                    <a:pt x="1918040" y="1583538"/>
                  </a:lnTo>
                  <a:lnTo>
                    <a:pt x="1913591" y="1575587"/>
                  </a:lnTo>
                  <a:lnTo>
                    <a:pt x="1909460" y="1567318"/>
                  </a:lnTo>
                  <a:lnTo>
                    <a:pt x="1905647" y="1559049"/>
                  </a:lnTo>
                  <a:lnTo>
                    <a:pt x="1902470" y="1550144"/>
                  </a:lnTo>
                  <a:lnTo>
                    <a:pt x="1899610" y="1541558"/>
                  </a:lnTo>
                  <a:lnTo>
                    <a:pt x="1896750" y="1532653"/>
                  </a:lnTo>
                  <a:lnTo>
                    <a:pt x="1894843" y="1523430"/>
                  </a:lnTo>
                  <a:lnTo>
                    <a:pt x="1892937" y="1513889"/>
                  </a:lnTo>
                  <a:lnTo>
                    <a:pt x="1891983" y="1504666"/>
                  </a:lnTo>
                  <a:lnTo>
                    <a:pt x="1891348" y="1494807"/>
                  </a:lnTo>
                  <a:lnTo>
                    <a:pt x="1890712" y="1484948"/>
                  </a:lnTo>
                  <a:lnTo>
                    <a:pt x="1891348" y="1475407"/>
                  </a:lnTo>
                  <a:lnTo>
                    <a:pt x="1891983" y="1465548"/>
                  </a:lnTo>
                  <a:lnTo>
                    <a:pt x="1892937" y="1456325"/>
                  </a:lnTo>
                  <a:lnTo>
                    <a:pt x="1894843" y="1446784"/>
                  </a:lnTo>
                  <a:lnTo>
                    <a:pt x="1896750" y="1437561"/>
                  </a:lnTo>
                  <a:lnTo>
                    <a:pt x="1899610" y="1428656"/>
                  </a:lnTo>
                  <a:lnTo>
                    <a:pt x="1902470" y="1419751"/>
                  </a:lnTo>
                  <a:lnTo>
                    <a:pt x="1905647" y="1411164"/>
                  </a:lnTo>
                  <a:lnTo>
                    <a:pt x="1909460" y="1402577"/>
                  </a:lnTo>
                  <a:lnTo>
                    <a:pt x="1913591" y="1394626"/>
                  </a:lnTo>
                  <a:lnTo>
                    <a:pt x="1918040" y="1386676"/>
                  </a:lnTo>
                  <a:lnTo>
                    <a:pt x="1923124" y="1378725"/>
                  </a:lnTo>
                  <a:lnTo>
                    <a:pt x="1928526" y="1371410"/>
                  </a:lnTo>
                  <a:lnTo>
                    <a:pt x="1933928" y="1364413"/>
                  </a:lnTo>
                  <a:lnTo>
                    <a:pt x="1940284" y="1357099"/>
                  </a:lnTo>
                  <a:lnTo>
                    <a:pt x="1946321" y="1350738"/>
                  </a:lnTo>
                  <a:lnTo>
                    <a:pt x="1952994" y="1344695"/>
                  </a:lnTo>
                  <a:lnTo>
                    <a:pt x="1959985" y="1338653"/>
                  </a:lnTo>
                  <a:lnTo>
                    <a:pt x="1967294" y="1332610"/>
                  </a:lnTo>
                  <a:lnTo>
                    <a:pt x="1974285" y="1327840"/>
                  </a:lnTo>
                  <a:lnTo>
                    <a:pt x="1982229" y="1322751"/>
                  </a:lnTo>
                  <a:lnTo>
                    <a:pt x="1990173" y="1317981"/>
                  </a:lnTo>
                  <a:lnTo>
                    <a:pt x="1998435" y="1314164"/>
                  </a:lnTo>
                  <a:lnTo>
                    <a:pt x="2006697" y="1310030"/>
                  </a:lnTo>
                  <a:lnTo>
                    <a:pt x="2015277" y="1306849"/>
                  </a:lnTo>
                  <a:lnTo>
                    <a:pt x="2023856" y="1303669"/>
                  </a:lnTo>
                  <a:lnTo>
                    <a:pt x="2033072" y="1301125"/>
                  </a:lnTo>
                  <a:lnTo>
                    <a:pt x="2042287" y="1298899"/>
                  </a:lnTo>
                  <a:lnTo>
                    <a:pt x="2051820" y="1297308"/>
                  </a:lnTo>
                  <a:lnTo>
                    <a:pt x="2061035" y="1296036"/>
                  </a:lnTo>
                  <a:lnTo>
                    <a:pt x="2070886" y="1295400"/>
                  </a:lnTo>
                  <a:close/>
                  <a:moveTo>
                    <a:pt x="559268" y="1295400"/>
                  </a:moveTo>
                  <a:lnTo>
                    <a:pt x="569437" y="1295400"/>
                  </a:lnTo>
                  <a:lnTo>
                    <a:pt x="578969" y="1295400"/>
                  </a:lnTo>
                  <a:lnTo>
                    <a:pt x="588502" y="1296036"/>
                  </a:lnTo>
                  <a:lnTo>
                    <a:pt x="598035" y="1297308"/>
                  </a:lnTo>
                  <a:lnTo>
                    <a:pt x="607568" y="1298899"/>
                  </a:lnTo>
                  <a:lnTo>
                    <a:pt x="616466" y="1301125"/>
                  </a:lnTo>
                  <a:lnTo>
                    <a:pt x="625363" y="1303669"/>
                  </a:lnTo>
                  <a:lnTo>
                    <a:pt x="634579" y="1306849"/>
                  </a:lnTo>
                  <a:lnTo>
                    <a:pt x="643158" y="1310030"/>
                  </a:lnTo>
                  <a:lnTo>
                    <a:pt x="651420" y="1314164"/>
                  </a:lnTo>
                  <a:lnTo>
                    <a:pt x="659682" y="1317981"/>
                  </a:lnTo>
                  <a:lnTo>
                    <a:pt x="667626" y="1322751"/>
                  </a:lnTo>
                  <a:lnTo>
                    <a:pt x="674935" y="1327840"/>
                  </a:lnTo>
                  <a:lnTo>
                    <a:pt x="682561" y="1332610"/>
                  </a:lnTo>
                  <a:lnTo>
                    <a:pt x="689870" y="1338653"/>
                  </a:lnTo>
                  <a:lnTo>
                    <a:pt x="696543" y="1344695"/>
                  </a:lnTo>
                  <a:lnTo>
                    <a:pt x="703216" y="1350738"/>
                  </a:lnTo>
                  <a:lnTo>
                    <a:pt x="709571" y="1357099"/>
                  </a:lnTo>
                  <a:lnTo>
                    <a:pt x="715291" y="1364413"/>
                  </a:lnTo>
                  <a:lnTo>
                    <a:pt x="721011" y="1371410"/>
                  </a:lnTo>
                  <a:lnTo>
                    <a:pt x="726413" y="1378725"/>
                  </a:lnTo>
                  <a:lnTo>
                    <a:pt x="731180" y="1386676"/>
                  </a:lnTo>
                  <a:lnTo>
                    <a:pt x="735946" y="1394626"/>
                  </a:lnTo>
                  <a:lnTo>
                    <a:pt x="740077" y="1402577"/>
                  </a:lnTo>
                  <a:lnTo>
                    <a:pt x="743890" y="1411164"/>
                  </a:lnTo>
                  <a:lnTo>
                    <a:pt x="747386" y="1419751"/>
                  </a:lnTo>
                  <a:lnTo>
                    <a:pt x="750246" y="1428656"/>
                  </a:lnTo>
                  <a:lnTo>
                    <a:pt x="752788" y="1437561"/>
                  </a:lnTo>
                  <a:lnTo>
                    <a:pt x="755012" y="1446784"/>
                  </a:lnTo>
                  <a:lnTo>
                    <a:pt x="756919" y="1456325"/>
                  </a:lnTo>
                  <a:lnTo>
                    <a:pt x="757872" y="1465548"/>
                  </a:lnTo>
                  <a:lnTo>
                    <a:pt x="758507" y="1475407"/>
                  </a:lnTo>
                  <a:lnTo>
                    <a:pt x="758825" y="1484948"/>
                  </a:lnTo>
                  <a:lnTo>
                    <a:pt x="758507" y="1494807"/>
                  </a:lnTo>
                  <a:lnTo>
                    <a:pt x="757872" y="1504666"/>
                  </a:lnTo>
                  <a:lnTo>
                    <a:pt x="756919" y="1513889"/>
                  </a:lnTo>
                  <a:lnTo>
                    <a:pt x="755012" y="1523430"/>
                  </a:lnTo>
                  <a:lnTo>
                    <a:pt x="752788" y="1532653"/>
                  </a:lnTo>
                  <a:lnTo>
                    <a:pt x="750246" y="1541558"/>
                  </a:lnTo>
                  <a:lnTo>
                    <a:pt x="747386" y="1550144"/>
                  </a:lnTo>
                  <a:lnTo>
                    <a:pt x="743890" y="1559049"/>
                  </a:lnTo>
                  <a:lnTo>
                    <a:pt x="740077" y="1567318"/>
                  </a:lnTo>
                  <a:lnTo>
                    <a:pt x="735946" y="1575587"/>
                  </a:lnTo>
                  <a:lnTo>
                    <a:pt x="731180" y="1583538"/>
                  </a:lnTo>
                  <a:lnTo>
                    <a:pt x="726413" y="1591489"/>
                  </a:lnTo>
                  <a:lnTo>
                    <a:pt x="721011" y="1598485"/>
                  </a:lnTo>
                  <a:lnTo>
                    <a:pt x="715291" y="1605800"/>
                  </a:lnTo>
                  <a:lnTo>
                    <a:pt x="709571" y="1612479"/>
                  </a:lnTo>
                  <a:lnTo>
                    <a:pt x="703216" y="1619476"/>
                  </a:lnTo>
                  <a:lnTo>
                    <a:pt x="696543" y="1625518"/>
                  </a:lnTo>
                  <a:lnTo>
                    <a:pt x="689870" y="1631561"/>
                  </a:lnTo>
                  <a:lnTo>
                    <a:pt x="682561" y="1636967"/>
                  </a:lnTo>
                  <a:lnTo>
                    <a:pt x="674935" y="1642374"/>
                  </a:lnTo>
                  <a:lnTo>
                    <a:pt x="667626" y="1647462"/>
                  </a:lnTo>
                  <a:lnTo>
                    <a:pt x="659682" y="1651915"/>
                  </a:lnTo>
                  <a:lnTo>
                    <a:pt x="651420" y="1656049"/>
                  </a:lnTo>
                  <a:lnTo>
                    <a:pt x="643158" y="1660184"/>
                  </a:lnTo>
                  <a:lnTo>
                    <a:pt x="634579" y="1663364"/>
                  </a:lnTo>
                  <a:lnTo>
                    <a:pt x="625363" y="1666226"/>
                  </a:lnTo>
                  <a:lnTo>
                    <a:pt x="616466" y="1669089"/>
                  </a:lnTo>
                  <a:lnTo>
                    <a:pt x="607568" y="1670997"/>
                  </a:lnTo>
                  <a:lnTo>
                    <a:pt x="598035" y="1672905"/>
                  </a:lnTo>
                  <a:lnTo>
                    <a:pt x="588502" y="1673859"/>
                  </a:lnTo>
                  <a:lnTo>
                    <a:pt x="578969" y="1674495"/>
                  </a:lnTo>
                  <a:lnTo>
                    <a:pt x="569437" y="1674813"/>
                  </a:lnTo>
                  <a:lnTo>
                    <a:pt x="559268" y="1674495"/>
                  </a:lnTo>
                  <a:lnTo>
                    <a:pt x="549735" y="1673859"/>
                  </a:lnTo>
                  <a:lnTo>
                    <a:pt x="540202" y="1672905"/>
                  </a:lnTo>
                  <a:lnTo>
                    <a:pt x="530669" y="1670997"/>
                  </a:lnTo>
                  <a:lnTo>
                    <a:pt x="521772" y="1669089"/>
                  </a:lnTo>
                  <a:lnTo>
                    <a:pt x="512874" y="1666226"/>
                  </a:lnTo>
                  <a:lnTo>
                    <a:pt x="503659" y="1663364"/>
                  </a:lnTo>
                  <a:lnTo>
                    <a:pt x="495079" y="1660184"/>
                  </a:lnTo>
                  <a:lnTo>
                    <a:pt x="486817" y="1656049"/>
                  </a:lnTo>
                  <a:lnTo>
                    <a:pt x="478555" y="1651915"/>
                  </a:lnTo>
                  <a:lnTo>
                    <a:pt x="470611" y="1647462"/>
                  </a:lnTo>
                  <a:lnTo>
                    <a:pt x="462985" y="1642374"/>
                  </a:lnTo>
                  <a:lnTo>
                    <a:pt x="455676" y="1636967"/>
                  </a:lnTo>
                  <a:lnTo>
                    <a:pt x="448368" y="1631561"/>
                  </a:lnTo>
                  <a:lnTo>
                    <a:pt x="441377" y="1625518"/>
                  </a:lnTo>
                  <a:lnTo>
                    <a:pt x="435021" y="1619476"/>
                  </a:lnTo>
                  <a:lnTo>
                    <a:pt x="428666" y="1612479"/>
                  </a:lnTo>
                  <a:lnTo>
                    <a:pt x="422946" y="1605800"/>
                  </a:lnTo>
                  <a:lnTo>
                    <a:pt x="416909" y="1598485"/>
                  </a:lnTo>
                  <a:lnTo>
                    <a:pt x="411507" y="1591489"/>
                  </a:lnTo>
                  <a:lnTo>
                    <a:pt x="407058" y="1583538"/>
                  </a:lnTo>
                  <a:lnTo>
                    <a:pt x="402291" y="1575587"/>
                  </a:lnTo>
                  <a:lnTo>
                    <a:pt x="397843" y="1567318"/>
                  </a:lnTo>
                  <a:lnTo>
                    <a:pt x="394347" y="1559049"/>
                  </a:lnTo>
                  <a:lnTo>
                    <a:pt x="390852" y="1550144"/>
                  </a:lnTo>
                  <a:lnTo>
                    <a:pt x="387992" y="1541558"/>
                  </a:lnTo>
                  <a:lnTo>
                    <a:pt x="385450" y="1532653"/>
                  </a:lnTo>
                  <a:lnTo>
                    <a:pt x="383225" y="1523430"/>
                  </a:lnTo>
                  <a:lnTo>
                    <a:pt x="381319" y="1513889"/>
                  </a:lnTo>
                  <a:lnTo>
                    <a:pt x="380366" y="1504666"/>
                  </a:lnTo>
                  <a:lnTo>
                    <a:pt x="379730" y="1494807"/>
                  </a:lnTo>
                  <a:lnTo>
                    <a:pt x="379412" y="1484948"/>
                  </a:lnTo>
                  <a:lnTo>
                    <a:pt x="379730" y="1475407"/>
                  </a:lnTo>
                  <a:lnTo>
                    <a:pt x="380366" y="1465548"/>
                  </a:lnTo>
                  <a:lnTo>
                    <a:pt x="381319" y="1456325"/>
                  </a:lnTo>
                  <a:lnTo>
                    <a:pt x="383225" y="1446784"/>
                  </a:lnTo>
                  <a:lnTo>
                    <a:pt x="385450" y="1437561"/>
                  </a:lnTo>
                  <a:lnTo>
                    <a:pt x="387992" y="1428656"/>
                  </a:lnTo>
                  <a:lnTo>
                    <a:pt x="390852" y="1419751"/>
                  </a:lnTo>
                  <a:lnTo>
                    <a:pt x="394347" y="1411164"/>
                  </a:lnTo>
                  <a:lnTo>
                    <a:pt x="397843" y="1402577"/>
                  </a:lnTo>
                  <a:lnTo>
                    <a:pt x="402291" y="1394626"/>
                  </a:lnTo>
                  <a:lnTo>
                    <a:pt x="407058" y="1386676"/>
                  </a:lnTo>
                  <a:lnTo>
                    <a:pt x="411507" y="1378725"/>
                  </a:lnTo>
                  <a:lnTo>
                    <a:pt x="416909" y="1371410"/>
                  </a:lnTo>
                  <a:lnTo>
                    <a:pt x="422946" y="1364413"/>
                  </a:lnTo>
                  <a:lnTo>
                    <a:pt x="428666" y="1357099"/>
                  </a:lnTo>
                  <a:lnTo>
                    <a:pt x="435021" y="1350738"/>
                  </a:lnTo>
                  <a:lnTo>
                    <a:pt x="441377" y="1344695"/>
                  </a:lnTo>
                  <a:lnTo>
                    <a:pt x="448368" y="1338653"/>
                  </a:lnTo>
                  <a:lnTo>
                    <a:pt x="455676" y="1332610"/>
                  </a:lnTo>
                  <a:lnTo>
                    <a:pt x="462985" y="1327840"/>
                  </a:lnTo>
                  <a:lnTo>
                    <a:pt x="470611" y="1322751"/>
                  </a:lnTo>
                  <a:lnTo>
                    <a:pt x="478555" y="1317981"/>
                  </a:lnTo>
                  <a:lnTo>
                    <a:pt x="486817" y="1314164"/>
                  </a:lnTo>
                  <a:lnTo>
                    <a:pt x="495079" y="1310030"/>
                  </a:lnTo>
                  <a:lnTo>
                    <a:pt x="503659" y="1306849"/>
                  </a:lnTo>
                  <a:lnTo>
                    <a:pt x="512874" y="1303669"/>
                  </a:lnTo>
                  <a:lnTo>
                    <a:pt x="521772" y="1301125"/>
                  </a:lnTo>
                  <a:lnTo>
                    <a:pt x="530669" y="1298899"/>
                  </a:lnTo>
                  <a:lnTo>
                    <a:pt x="540202" y="1297308"/>
                  </a:lnTo>
                  <a:lnTo>
                    <a:pt x="549735" y="1296036"/>
                  </a:lnTo>
                  <a:lnTo>
                    <a:pt x="559268" y="1295400"/>
                  </a:lnTo>
                  <a:close/>
                  <a:moveTo>
                    <a:pt x="1493842" y="393700"/>
                  </a:moveTo>
                  <a:lnTo>
                    <a:pt x="1493842" y="648756"/>
                  </a:lnTo>
                  <a:lnTo>
                    <a:pt x="1238250" y="648756"/>
                  </a:lnTo>
                  <a:lnTo>
                    <a:pt x="1238250" y="894295"/>
                  </a:lnTo>
                  <a:lnTo>
                    <a:pt x="1493842" y="894295"/>
                  </a:lnTo>
                  <a:lnTo>
                    <a:pt x="1493842" y="1149350"/>
                  </a:lnTo>
                  <a:lnTo>
                    <a:pt x="1740214" y="1149350"/>
                  </a:lnTo>
                  <a:lnTo>
                    <a:pt x="1740214" y="894295"/>
                  </a:lnTo>
                  <a:lnTo>
                    <a:pt x="1995488" y="894295"/>
                  </a:lnTo>
                  <a:lnTo>
                    <a:pt x="1995488" y="648756"/>
                  </a:lnTo>
                  <a:lnTo>
                    <a:pt x="1740214" y="648756"/>
                  </a:lnTo>
                  <a:lnTo>
                    <a:pt x="1740214" y="393700"/>
                  </a:lnTo>
                  <a:lnTo>
                    <a:pt x="1493842" y="393700"/>
                  </a:lnTo>
                  <a:close/>
                  <a:moveTo>
                    <a:pt x="554872" y="306387"/>
                  </a:moveTo>
                  <a:lnTo>
                    <a:pt x="544412" y="306705"/>
                  </a:lnTo>
                  <a:lnTo>
                    <a:pt x="532368" y="307974"/>
                  </a:lnTo>
                  <a:lnTo>
                    <a:pt x="525395" y="308926"/>
                  </a:lnTo>
                  <a:lnTo>
                    <a:pt x="518739" y="309877"/>
                  </a:lnTo>
                  <a:lnTo>
                    <a:pt x="511131" y="311464"/>
                  </a:lnTo>
                  <a:lnTo>
                    <a:pt x="503524" y="313367"/>
                  </a:lnTo>
                  <a:lnTo>
                    <a:pt x="495600" y="315271"/>
                  </a:lnTo>
                  <a:lnTo>
                    <a:pt x="487676" y="317809"/>
                  </a:lnTo>
                  <a:lnTo>
                    <a:pt x="479752" y="320665"/>
                  </a:lnTo>
                  <a:lnTo>
                    <a:pt x="471511" y="324155"/>
                  </a:lnTo>
                  <a:lnTo>
                    <a:pt x="463587" y="327963"/>
                  </a:lnTo>
                  <a:lnTo>
                    <a:pt x="455980" y="332405"/>
                  </a:lnTo>
                  <a:lnTo>
                    <a:pt x="448056" y="336846"/>
                  </a:lnTo>
                  <a:lnTo>
                    <a:pt x="440449" y="342240"/>
                  </a:lnTo>
                  <a:lnTo>
                    <a:pt x="433159" y="348586"/>
                  </a:lnTo>
                  <a:lnTo>
                    <a:pt x="426186" y="354932"/>
                  </a:lnTo>
                  <a:lnTo>
                    <a:pt x="419213" y="362229"/>
                  </a:lnTo>
                  <a:lnTo>
                    <a:pt x="412873" y="370161"/>
                  </a:lnTo>
                  <a:lnTo>
                    <a:pt x="406851" y="378728"/>
                  </a:lnTo>
                  <a:lnTo>
                    <a:pt x="401146" y="387929"/>
                  </a:lnTo>
                  <a:lnTo>
                    <a:pt x="398610" y="393006"/>
                  </a:lnTo>
                  <a:lnTo>
                    <a:pt x="396708" y="398400"/>
                  </a:lnTo>
                  <a:lnTo>
                    <a:pt x="394490" y="403476"/>
                  </a:lnTo>
                  <a:lnTo>
                    <a:pt x="392271" y="409187"/>
                  </a:lnTo>
                  <a:lnTo>
                    <a:pt x="390369" y="414898"/>
                  </a:lnTo>
                  <a:lnTo>
                    <a:pt x="388784" y="420927"/>
                  </a:lnTo>
                  <a:lnTo>
                    <a:pt x="386883" y="427272"/>
                  </a:lnTo>
                  <a:lnTo>
                    <a:pt x="385932" y="433618"/>
                  </a:lnTo>
                  <a:lnTo>
                    <a:pt x="369450" y="491364"/>
                  </a:lnTo>
                  <a:lnTo>
                    <a:pt x="298450" y="771525"/>
                  </a:lnTo>
                  <a:lnTo>
                    <a:pt x="335535" y="771525"/>
                  </a:lnTo>
                  <a:lnTo>
                    <a:pt x="858838" y="771525"/>
                  </a:lnTo>
                  <a:lnTo>
                    <a:pt x="858838" y="306387"/>
                  </a:lnTo>
                  <a:lnTo>
                    <a:pt x="569769" y="306387"/>
                  </a:lnTo>
                  <a:lnTo>
                    <a:pt x="562796" y="306387"/>
                  </a:lnTo>
                  <a:lnTo>
                    <a:pt x="554872" y="306387"/>
                  </a:lnTo>
                  <a:close/>
                  <a:moveTo>
                    <a:pt x="863817" y="0"/>
                  </a:moveTo>
                  <a:lnTo>
                    <a:pt x="870801" y="0"/>
                  </a:lnTo>
                  <a:lnTo>
                    <a:pt x="877786" y="0"/>
                  </a:lnTo>
                  <a:lnTo>
                    <a:pt x="884770" y="635"/>
                  </a:lnTo>
                  <a:lnTo>
                    <a:pt x="891119" y="1588"/>
                  </a:lnTo>
                  <a:lnTo>
                    <a:pt x="898103" y="2541"/>
                  </a:lnTo>
                  <a:lnTo>
                    <a:pt x="904452" y="4446"/>
                  </a:lnTo>
                  <a:lnTo>
                    <a:pt x="910802" y="6034"/>
                  </a:lnTo>
                  <a:lnTo>
                    <a:pt x="917151" y="7939"/>
                  </a:lnTo>
                  <a:lnTo>
                    <a:pt x="923183" y="10480"/>
                  </a:lnTo>
                  <a:lnTo>
                    <a:pt x="929215" y="13338"/>
                  </a:lnTo>
                  <a:lnTo>
                    <a:pt x="934929" y="16196"/>
                  </a:lnTo>
                  <a:lnTo>
                    <a:pt x="940643" y="19372"/>
                  </a:lnTo>
                  <a:lnTo>
                    <a:pt x="946040" y="23183"/>
                  </a:lnTo>
                  <a:lnTo>
                    <a:pt x="951437" y="26676"/>
                  </a:lnTo>
                  <a:lnTo>
                    <a:pt x="956516" y="30487"/>
                  </a:lnTo>
                  <a:lnTo>
                    <a:pt x="961596" y="34932"/>
                  </a:lnTo>
                  <a:lnTo>
                    <a:pt x="966358" y="39696"/>
                  </a:lnTo>
                  <a:lnTo>
                    <a:pt x="970485" y="44142"/>
                  </a:lnTo>
                  <a:lnTo>
                    <a:pt x="974929" y="48905"/>
                  </a:lnTo>
                  <a:lnTo>
                    <a:pt x="978739" y="53986"/>
                  </a:lnTo>
                  <a:lnTo>
                    <a:pt x="982866" y="59385"/>
                  </a:lnTo>
                  <a:lnTo>
                    <a:pt x="986040" y="64784"/>
                  </a:lnTo>
                  <a:lnTo>
                    <a:pt x="989215" y="70500"/>
                  </a:lnTo>
                  <a:lnTo>
                    <a:pt x="992707" y="76216"/>
                  </a:lnTo>
                  <a:lnTo>
                    <a:pt x="994929" y="82250"/>
                  </a:lnTo>
                  <a:lnTo>
                    <a:pt x="997469" y="88601"/>
                  </a:lnTo>
                  <a:lnTo>
                    <a:pt x="999691" y="94635"/>
                  </a:lnTo>
                  <a:lnTo>
                    <a:pt x="1001596" y="100986"/>
                  </a:lnTo>
                  <a:lnTo>
                    <a:pt x="1002866" y="107655"/>
                  </a:lnTo>
                  <a:lnTo>
                    <a:pt x="1004136" y="114324"/>
                  </a:lnTo>
                  <a:lnTo>
                    <a:pt x="1005088" y="121310"/>
                  </a:lnTo>
                  <a:lnTo>
                    <a:pt x="1005406" y="127979"/>
                  </a:lnTo>
                  <a:lnTo>
                    <a:pt x="1005723" y="134966"/>
                  </a:lnTo>
                  <a:lnTo>
                    <a:pt x="1005723" y="146398"/>
                  </a:lnTo>
                  <a:lnTo>
                    <a:pt x="2451767" y="146398"/>
                  </a:lnTo>
                  <a:lnTo>
                    <a:pt x="2462243" y="146715"/>
                  </a:lnTo>
                  <a:lnTo>
                    <a:pt x="2472720" y="147033"/>
                  </a:lnTo>
                  <a:lnTo>
                    <a:pt x="2482879" y="147986"/>
                  </a:lnTo>
                  <a:lnTo>
                    <a:pt x="2492402" y="148621"/>
                  </a:lnTo>
                  <a:lnTo>
                    <a:pt x="2502244" y="149891"/>
                  </a:lnTo>
                  <a:lnTo>
                    <a:pt x="2511133" y="151479"/>
                  </a:lnTo>
                  <a:lnTo>
                    <a:pt x="2520339" y="152749"/>
                  </a:lnTo>
                  <a:lnTo>
                    <a:pt x="2529228" y="154972"/>
                  </a:lnTo>
                  <a:lnTo>
                    <a:pt x="2537799" y="157195"/>
                  </a:lnTo>
                  <a:lnTo>
                    <a:pt x="2546053" y="159418"/>
                  </a:lnTo>
                  <a:lnTo>
                    <a:pt x="2553990" y="162276"/>
                  </a:lnTo>
                  <a:lnTo>
                    <a:pt x="2561927" y="165134"/>
                  </a:lnTo>
                  <a:lnTo>
                    <a:pt x="2569546" y="168310"/>
                  </a:lnTo>
                  <a:lnTo>
                    <a:pt x="2577165" y="171486"/>
                  </a:lnTo>
                  <a:lnTo>
                    <a:pt x="2584149" y="175296"/>
                  </a:lnTo>
                  <a:lnTo>
                    <a:pt x="2591133" y="178790"/>
                  </a:lnTo>
                  <a:lnTo>
                    <a:pt x="2597800" y="183235"/>
                  </a:lnTo>
                  <a:lnTo>
                    <a:pt x="2604467" y="187046"/>
                  </a:lnTo>
                  <a:lnTo>
                    <a:pt x="2610499" y="191810"/>
                  </a:lnTo>
                  <a:lnTo>
                    <a:pt x="2616531" y="196256"/>
                  </a:lnTo>
                  <a:lnTo>
                    <a:pt x="2622562" y="201019"/>
                  </a:lnTo>
                  <a:lnTo>
                    <a:pt x="2628277" y="206100"/>
                  </a:lnTo>
                  <a:lnTo>
                    <a:pt x="2633673" y="211499"/>
                  </a:lnTo>
                  <a:lnTo>
                    <a:pt x="2639070" y="216897"/>
                  </a:lnTo>
                  <a:lnTo>
                    <a:pt x="2644150" y="222614"/>
                  </a:lnTo>
                  <a:lnTo>
                    <a:pt x="2649229" y="228330"/>
                  </a:lnTo>
                  <a:lnTo>
                    <a:pt x="2653991" y="234363"/>
                  </a:lnTo>
                  <a:lnTo>
                    <a:pt x="2658118" y="240715"/>
                  </a:lnTo>
                  <a:lnTo>
                    <a:pt x="2662880" y="247066"/>
                  </a:lnTo>
                  <a:lnTo>
                    <a:pt x="2667007" y="253417"/>
                  </a:lnTo>
                  <a:lnTo>
                    <a:pt x="2671134" y="260404"/>
                  </a:lnTo>
                  <a:lnTo>
                    <a:pt x="2674943" y="267390"/>
                  </a:lnTo>
                  <a:lnTo>
                    <a:pt x="2678753" y="274377"/>
                  </a:lnTo>
                  <a:lnTo>
                    <a:pt x="2681928" y="281681"/>
                  </a:lnTo>
                  <a:lnTo>
                    <a:pt x="2688912" y="296606"/>
                  </a:lnTo>
                  <a:lnTo>
                    <a:pt x="2694626" y="312167"/>
                  </a:lnTo>
                  <a:lnTo>
                    <a:pt x="2700023" y="328363"/>
                  </a:lnTo>
                  <a:lnTo>
                    <a:pt x="2705103" y="345194"/>
                  </a:lnTo>
                  <a:lnTo>
                    <a:pt x="2709229" y="362660"/>
                  </a:lnTo>
                  <a:lnTo>
                    <a:pt x="2713039" y="380126"/>
                  </a:lnTo>
                  <a:lnTo>
                    <a:pt x="2716214" y="398545"/>
                  </a:lnTo>
                  <a:lnTo>
                    <a:pt x="2719071" y="417281"/>
                  </a:lnTo>
                  <a:lnTo>
                    <a:pt x="2721293" y="436335"/>
                  </a:lnTo>
                  <a:lnTo>
                    <a:pt x="2723198" y="456024"/>
                  </a:lnTo>
                  <a:lnTo>
                    <a:pt x="2724785" y="475713"/>
                  </a:lnTo>
                  <a:lnTo>
                    <a:pt x="2725738" y="496355"/>
                  </a:lnTo>
                  <a:lnTo>
                    <a:pt x="2726690" y="516997"/>
                  </a:lnTo>
                  <a:lnTo>
                    <a:pt x="2727007" y="537638"/>
                  </a:lnTo>
                  <a:lnTo>
                    <a:pt x="2727325" y="558915"/>
                  </a:lnTo>
                  <a:lnTo>
                    <a:pt x="2727325" y="1132121"/>
                  </a:lnTo>
                  <a:lnTo>
                    <a:pt x="2727325" y="1142283"/>
                  </a:lnTo>
                  <a:lnTo>
                    <a:pt x="2727007" y="1152445"/>
                  </a:lnTo>
                  <a:lnTo>
                    <a:pt x="2726373" y="1161972"/>
                  </a:lnTo>
                  <a:lnTo>
                    <a:pt x="2725420" y="1172134"/>
                  </a:lnTo>
                  <a:lnTo>
                    <a:pt x="2724468" y="1181979"/>
                  </a:lnTo>
                  <a:lnTo>
                    <a:pt x="2722881" y="1191505"/>
                  </a:lnTo>
                  <a:lnTo>
                    <a:pt x="2721611" y="1201350"/>
                  </a:lnTo>
                  <a:lnTo>
                    <a:pt x="2719706" y="1210877"/>
                  </a:lnTo>
                  <a:lnTo>
                    <a:pt x="2717801" y="1220404"/>
                  </a:lnTo>
                  <a:lnTo>
                    <a:pt x="2715896" y="1229613"/>
                  </a:lnTo>
                  <a:lnTo>
                    <a:pt x="2713357" y="1239140"/>
                  </a:lnTo>
                  <a:lnTo>
                    <a:pt x="2710817" y="1248350"/>
                  </a:lnTo>
                  <a:lnTo>
                    <a:pt x="2707960" y="1257242"/>
                  </a:lnTo>
                  <a:lnTo>
                    <a:pt x="2705103" y="1266768"/>
                  </a:lnTo>
                  <a:lnTo>
                    <a:pt x="2701928" y="1275660"/>
                  </a:lnTo>
                  <a:lnTo>
                    <a:pt x="2698119" y="1284235"/>
                  </a:lnTo>
                  <a:lnTo>
                    <a:pt x="2694626" y="1293444"/>
                  </a:lnTo>
                  <a:lnTo>
                    <a:pt x="2691134" y="1302018"/>
                  </a:lnTo>
                  <a:lnTo>
                    <a:pt x="2687007" y="1310593"/>
                  </a:lnTo>
                  <a:lnTo>
                    <a:pt x="2682880" y="1318849"/>
                  </a:lnTo>
                  <a:lnTo>
                    <a:pt x="2673674" y="1335363"/>
                  </a:lnTo>
                  <a:lnTo>
                    <a:pt x="2664150" y="1351558"/>
                  </a:lnTo>
                  <a:lnTo>
                    <a:pt x="2653673" y="1367437"/>
                  </a:lnTo>
                  <a:lnTo>
                    <a:pt x="2642880" y="1382680"/>
                  </a:lnTo>
                  <a:lnTo>
                    <a:pt x="2630816" y="1396970"/>
                  </a:lnTo>
                  <a:lnTo>
                    <a:pt x="2618753" y="1410943"/>
                  </a:lnTo>
                  <a:lnTo>
                    <a:pt x="2605737" y="1424598"/>
                  </a:lnTo>
                  <a:lnTo>
                    <a:pt x="2592086" y="1437619"/>
                  </a:lnTo>
                  <a:lnTo>
                    <a:pt x="2578117" y="1449686"/>
                  </a:lnTo>
                  <a:lnTo>
                    <a:pt x="2563514" y="1461436"/>
                  </a:lnTo>
                  <a:lnTo>
                    <a:pt x="2548276" y="1472233"/>
                  </a:lnTo>
                  <a:lnTo>
                    <a:pt x="2532403" y="1482395"/>
                  </a:lnTo>
                  <a:lnTo>
                    <a:pt x="2516212" y="1492240"/>
                  </a:lnTo>
                  <a:lnTo>
                    <a:pt x="2499704" y="1500814"/>
                  </a:lnTo>
                  <a:lnTo>
                    <a:pt x="2491450" y="1505260"/>
                  </a:lnTo>
                  <a:lnTo>
                    <a:pt x="2482879" y="1509071"/>
                  </a:lnTo>
                  <a:lnTo>
                    <a:pt x="2473989" y="1512882"/>
                  </a:lnTo>
                  <a:lnTo>
                    <a:pt x="2465101" y="1516375"/>
                  </a:lnTo>
                  <a:lnTo>
                    <a:pt x="2456211" y="1519551"/>
                  </a:lnTo>
                  <a:lnTo>
                    <a:pt x="2447323" y="1522726"/>
                  </a:lnTo>
                  <a:lnTo>
                    <a:pt x="2438116" y="1525902"/>
                  </a:lnTo>
                  <a:lnTo>
                    <a:pt x="2428910" y="1528442"/>
                  </a:lnTo>
                  <a:lnTo>
                    <a:pt x="2420021" y="1530983"/>
                  </a:lnTo>
                  <a:lnTo>
                    <a:pt x="2410497" y="1533523"/>
                  </a:lnTo>
                  <a:lnTo>
                    <a:pt x="2400973" y="1535746"/>
                  </a:lnTo>
                  <a:lnTo>
                    <a:pt x="2391449" y="1537652"/>
                  </a:lnTo>
                  <a:lnTo>
                    <a:pt x="2381925" y="1539240"/>
                  </a:lnTo>
                  <a:lnTo>
                    <a:pt x="2381197" y="1539358"/>
                  </a:lnTo>
                  <a:lnTo>
                    <a:pt x="2382196" y="1532525"/>
                  </a:lnTo>
                  <a:lnTo>
                    <a:pt x="2384422" y="1516666"/>
                  </a:lnTo>
                  <a:lnTo>
                    <a:pt x="2385694" y="1500807"/>
                  </a:lnTo>
                  <a:lnTo>
                    <a:pt x="2386012" y="1484948"/>
                  </a:lnTo>
                  <a:lnTo>
                    <a:pt x="2385694" y="1469089"/>
                  </a:lnTo>
                  <a:lnTo>
                    <a:pt x="2384422" y="1453548"/>
                  </a:lnTo>
                  <a:lnTo>
                    <a:pt x="2382196" y="1437689"/>
                  </a:lnTo>
                  <a:lnTo>
                    <a:pt x="2379970" y="1422465"/>
                  </a:lnTo>
                  <a:lnTo>
                    <a:pt x="2376155" y="1407557"/>
                  </a:lnTo>
                  <a:lnTo>
                    <a:pt x="2372021" y="1392650"/>
                  </a:lnTo>
                  <a:lnTo>
                    <a:pt x="2367251" y="1378377"/>
                  </a:lnTo>
                  <a:lnTo>
                    <a:pt x="2361527" y="1364421"/>
                  </a:lnTo>
                  <a:lnTo>
                    <a:pt x="2355485" y="1350466"/>
                  </a:lnTo>
                  <a:lnTo>
                    <a:pt x="2348490" y="1337144"/>
                  </a:lnTo>
                  <a:lnTo>
                    <a:pt x="2340858" y="1324140"/>
                  </a:lnTo>
                  <a:lnTo>
                    <a:pt x="2332908" y="1311453"/>
                  </a:lnTo>
                  <a:lnTo>
                    <a:pt x="2324005" y="1299400"/>
                  </a:lnTo>
                  <a:lnTo>
                    <a:pt x="2315101" y="1287665"/>
                  </a:lnTo>
                  <a:lnTo>
                    <a:pt x="2305244" y="1276246"/>
                  </a:lnTo>
                  <a:lnTo>
                    <a:pt x="2294750" y="1265463"/>
                  </a:lnTo>
                  <a:lnTo>
                    <a:pt x="2283938" y="1255313"/>
                  </a:lnTo>
                  <a:lnTo>
                    <a:pt x="2272809" y="1245480"/>
                  </a:lnTo>
                  <a:lnTo>
                    <a:pt x="2261043" y="1236600"/>
                  </a:lnTo>
                  <a:lnTo>
                    <a:pt x="2248642" y="1227401"/>
                  </a:lnTo>
                  <a:lnTo>
                    <a:pt x="2236240" y="1219789"/>
                  </a:lnTo>
                  <a:lnTo>
                    <a:pt x="2223203" y="1212177"/>
                  </a:lnTo>
                  <a:lnTo>
                    <a:pt x="2209848" y="1205199"/>
                  </a:lnTo>
                  <a:lnTo>
                    <a:pt x="2195856" y="1199173"/>
                  </a:lnTo>
                  <a:lnTo>
                    <a:pt x="2181865" y="1193464"/>
                  </a:lnTo>
                  <a:lnTo>
                    <a:pt x="2167237" y="1188706"/>
                  </a:lnTo>
                  <a:lnTo>
                    <a:pt x="2152610" y="1184583"/>
                  </a:lnTo>
                  <a:lnTo>
                    <a:pt x="2137347" y="1180777"/>
                  </a:lnTo>
                  <a:lnTo>
                    <a:pt x="2122401" y="1178239"/>
                  </a:lnTo>
                  <a:lnTo>
                    <a:pt x="2106502" y="1176019"/>
                  </a:lnTo>
                  <a:lnTo>
                    <a:pt x="2090921" y="1175067"/>
                  </a:lnTo>
                  <a:lnTo>
                    <a:pt x="2074703" y="1174750"/>
                  </a:lnTo>
                  <a:lnTo>
                    <a:pt x="2058804" y="1175067"/>
                  </a:lnTo>
                  <a:lnTo>
                    <a:pt x="2043223" y="1176019"/>
                  </a:lnTo>
                  <a:lnTo>
                    <a:pt x="2027641" y="1178239"/>
                  </a:lnTo>
                  <a:lnTo>
                    <a:pt x="2012060" y="1180777"/>
                  </a:lnTo>
                  <a:lnTo>
                    <a:pt x="1997114" y="1184583"/>
                  </a:lnTo>
                  <a:lnTo>
                    <a:pt x="1982169" y="1188706"/>
                  </a:lnTo>
                  <a:lnTo>
                    <a:pt x="1967860" y="1193464"/>
                  </a:lnTo>
                  <a:lnTo>
                    <a:pt x="1965908" y="1194260"/>
                  </a:lnTo>
                  <a:lnTo>
                    <a:pt x="1960017" y="1196269"/>
                  </a:lnTo>
                  <a:lnTo>
                    <a:pt x="1946684" y="1201668"/>
                  </a:lnTo>
                  <a:lnTo>
                    <a:pt x="1933350" y="1207384"/>
                  </a:lnTo>
                  <a:lnTo>
                    <a:pt x="1920652" y="1214370"/>
                  </a:lnTo>
                  <a:lnTo>
                    <a:pt x="1908271" y="1221357"/>
                  </a:lnTo>
                  <a:lnTo>
                    <a:pt x="1896207" y="1228978"/>
                  </a:lnTo>
                  <a:lnTo>
                    <a:pt x="1884461" y="1237235"/>
                  </a:lnTo>
                  <a:lnTo>
                    <a:pt x="1873032" y="1246127"/>
                  </a:lnTo>
                  <a:lnTo>
                    <a:pt x="1862238" y="1255654"/>
                  </a:lnTo>
                  <a:lnTo>
                    <a:pt x="1851762" y="1265498"/>
                  </a:lnTo>
                  <a:lnTo>
                    <a:pt x="1842238" y="1275660"/>
                  </a:lnTo>
                  <a:lnTo>
                    <a:pt x="1832714" y="1286458"/>
                  </a:lnTo>
                  <a:lnTo>
                    <a:pt x="1823825" y="1297890"/>
                  </a:lnTo>
                  <a:lnTo>
                    <a:pt x="1815571" y="1309640"/>
                  </a:lnTo>
                  <a:lnTo>
                    <a:pt x="1807952" y="1321707"/>
                  </a:lnTo>
                  <a:lnTo>
                    <a:pt x="1800651" y="1334410"/>
                  </a:lnTo>
                  <a:lnTo>
                    <a:pt x="1793984" y="1346795"/>
                  </a:lnTo>
                  <a:lnTo>
                    <a:pt x="1788270" y="1360133"/>
                  </a:lnTo>
                  <a:lnTo>
                    <a:pt x="1782873" y="1373788"/>
                  </a:lnTo>
                  <a:lnTo>
                    <a:pt x="1778111" y="1387443"/>
                  </a:lnTo>
                  <a:lnTo>
                    <a:pt x="1774301" y="1401734"/>
                  </a:lnTo>
                  <a:lnTo>
                    <a:pt x="1770492" y="1416024"/>
                  </a:lnTo>
                  <a:lnTo>
                    <a:pt x="1767952" y="1430632"/>
                  </a:lnTo>
                  <a:lnTo>
                    <a:pt x="1767227" y="1437601"/>
                  </a:lnTo>
                  <a:lnTo>
                    <a:pt x="1767210" y="1437689"/>
                  </a:lnTo>
                  <a:lnTo>
                    <a:pt x="1765302" y="1453548"/>
                  </a:lnTo>
                  <a:lnTo>
                    <a:pt x="1764030" y="1469089"/>
                  </a:lnTo>
                  <a:lnTo>
                    <a:pt x="1763712" y="1484948"/>
                  </a:lnTo>
                  <a:lnTo>
                    <a:pt x="1764030" y="1500807"/>
                  </a:lnTo>
                  <a:lnTo>
                    <a:pt x="1765302" y="1516666"/>
                  </a:lnTo>
                  <a:lnTo>
                    <a:pt x="1767210" y="1532525"/>
                  </a:lnTo>
                  <a:lnTo>
                    <a:pt x="1769487" y="1544638"/>
                  </a:lnTo>
                  <a:lnTo>
                    <a:pt x="875287" y="1544638"/>
                  </a:lnTo>
                  <a:lnTo>
                    <a:pt x="877564" y="1532525"/>
                  </a:lnTo>
                  <a:lnTo>
                    <a:pt x="879154" y="1516666"/>
                  </a:lnTo>
                  <a:lnTo>
                    <a:pt x="880426" y="1500807"/>
                  </a:lnTo>
                  <a:lnTo>
                    <a:pt x="881062" y="1484948"/>
                  </a:lnTo>
                  <a:lnTo>
                    <a:pt x="880426" y="1469089"/>
                  </a:lnTo>
                  <a:lnTo>
                    <a:pt x="879154" y="1453548"/>
                  </a:lnTo>
                  <a:lnTo>
                    <a:pt x="877564" y="1437689"/>
                  </a:lnTo>
                  <a:lnTo>
                    <a:pt x="874702" y="1422465"/>
                  </a:lnTo>
                  <a:lnTo>
                    <a:pt x="870887" y="1407557"/>
                  </a:lnTo>
                  <a:lnTo>
                    <a:pt x="867071" y="1392650"/>
                  </a:lnTo>
                  <a:lnTo>
                    <a:pt x="861983" y="1378377"/>
                  </a:lnTo>
                  <a:lnTo>
                    <a:pt x="856577" y="1364421"/>
                  </a:lnTo>
                  <a:lnTo>
                    <a:pt x="850218" y="1350466"/>
                  </a:lnTo>
                  <a:lnTo>
                    <a:pt x="843222" y="1337144"/>
                  </a:lnTo>
                  <a:lnTo>
                    <a:pt x="835590" y="1324140"/>
                  </a:lnTo>
                  <a:lnTo>
                    <a:pt x="827640" y="1311453"/>
                  </a:lnTo>
                  <a:lnTo>
                    <a:pt x="819055" y="1299400"/>
                  </a:lnTo>
                  <a:lnTo>
                    <a:pt x="809833" y="1287665"/>
                  </a:lnTo>
                  <a:lnTo>
                    <a:pt x="799976" y="1276246"/>
                  </a:lnTo>
                  <a:lnTo>
                    <a:pt x="789482" y="1265463"/>
                  </a:lnTo>
                  <a:lnTo>
                    <a:pt x="778671" y="1255313"/>
                  </a:lnTo>
                  <a:lnTo>
                    <a:pt x="767541" y="1245480"/>
                  </a:lnTo>
                  <a:lnTo>
                    <a:pt x="756093" y="1236600"/>
                  </a:lnTo>
                  <a:lnTo>
                    <a:pt x="744010" y="1227401"/>
                  </a:lnTo>
                  <a:lnTo>
                    <a:pt x="731290" y="1219789"/>
                  </a:lnTo>
                  <a:lnTo>
                    <a:pt x="717935" y="1212177"/>
                  </a:lnTo>
                  <a:lnTo>
                    <a:pt x="704580" y="1205199"/>
                  </a:lnTo>
                  <a:lnTo>
                    <a:pt x="690906" y="1199173"/>
                  </a:lnTo>
                  <a:lnTo>
                    <a:pt x="676915" y="1193464"/>
                  </a:lnTo>
                  <a:lnTo>
                    <a:pt x="661969" y="1188706"/>
                  </a:lnTo>
                  <a:lnTo>
                    <a:pt x="647342" y="1184583"/>
                  </a:lnTo>
                  <a:lnTo>
                    <a:pt x="632715" y="1180777"/>
                  </a:lnTo>
                  <a:lnTo>
                    <a:pt x="617133" y="1178239"/>
                  </a:lnTo>
                  <a:lnTo>
                    <a:pt x="601552" y="1176019"/>
                  </a:lnTo>
                  <a:lnTo>
                    <a:pt x="585653" y="1175067"/>
                  </a:lnTo>
                  <a:lnTo>
                    <a:pt x="570071" y="1174750"/>
                  </a:lnTo>
                  <a:lnTo>
                    <a:pt x="553854" y="1175067"/>
                  </a:lnTo>
                  <a:lnTo>
                    <a:pt x="537955" y="1176019"/>
                  </a:lnTo>
                  <a:lnTo>
                    <a:pt x="522373" y="1178239"/>
                  </a:lnTo>
                  <a:lnTo>
                    <a:pt x="506792" y="1180777"/>
                  </a:lnTo>
                  <a:lnTo>
                    <a:pt x="492164" y="1184583"/>
                  </a:lnTo>
                  <a:lnTo>
                    <a:pt x="477219" y="1188706"/>
                  </a:lnTo>
                  <a:lnTo>
                    <a:pt x="462592" y="1193464"/>
                  </a:lnTo>
                  <a:lnTo>
                    <a:pt x="448600" y="1199173"/>
                  </a:lnTo>
                  <a:lnTo>
                    <a:pt x="434927" y="1205199"/>
                  </a:lnTo>
                  <a:lnTo>
                    <a:pt x="421571" y="1212177"/>
                  </a:lnTo>
                  <a:lnTo>
                    <a:pt x="408534" y="1219789"/>
                  </a:lnTo>
                  <a:lnTo>
                    <a:pt x="395497" y="1227401"/>
                  </a:lnTo>
                  <a:lnTo>
                    <a:pt x="383731" y="1236600"/>
                  </a:lnTo>
                  <a:lnTo>
                    <a:pt x="371966" y="1245480"/>
                  </a:lnTo>
                  <a:lnTo>
                    <a:pt x="360836" y="1255313"/>
                  </a:lnTo>
                  <a:lnTo>
                    <a:pt x="350024" y="1265463"/>
                  </a:lnTo>
                  <a:lnTo>
                    <a:pt x="339531" y="1276246"/>
                  </a:lnTo>
                  <a:lnTo>
                    <a:pt x="329673" y="1287665"/>
                  </a:lnTo>
                  <a:lnTo>
                    <a:pt x="320452" y="1299400"/>
                  </a:lnTo>
                  <a:lnTo>
                    <a:pt x="311866" y="1311453"/>
                  </a:lnTo>
                  <a:lnTo>
                    <a:pt x="303916" y="1324140"/>
                  </a:lnTo>
                  <a:lnTo>
                    <a:pt x="296285" y="1337144"/>
                  </a:lnTo>
                  <a:lnTo>
                    <a:pt x="289289" y="1350466"/>
                  </a:lnTo>
                  <a:lnTo>
                    <a:pt x="282929" y="1364421"/>
                  </a:lnTo>
                  <a:lnTo>
                    <a:pt x="277523" y="1378377"/>
                  </a:lnTo>
                  <a:lnTo>
                    <a:pt x="272436" y="1392650"/>
                  </a:lnTo>
                  <a:lnTo>
                    <a:pt x="268620" y="1407557"/>
                  </a:lnTo>
                  <a:lnTo>
                    <a:pt x="264804" y="1422465"/>
                  </a:lnTo>
                  <a:lnTo>
                    <a:pt x="261942" y="1437689"/>
                  </a:lnTo>
                  <a:lnTo>
                    <a:pt x="260352" y="1453548"/>
                  </a:lnTo>
                  <a:lnTo>
                    <a:pt x="259080" y="1469089"/>
                  </a:lnTo>
                  <a:lnTo>
                    <a:pt x="258762" y="1484948"/>
                  </a:lnTo>
                  <a:lnTo>
                    <a:pt x="259080" y="1500807"/>
                  </a:lnTo>
                  <a:lnTo>
                    <a:pt x="260239" y="1515247"/>
                  </a:lnTo>
                  <a:lnTo>
                    <a:pt x="248891" y="1510659"/>
                  </a:lnTo>
                  <a:lnTo>
                    <a:pt x="234605" y="1503990"/>
                  </a:lnTo>
                  <a:lnTo>
                    <a:pt x="220320" y="1497003"/>
                  </a:lnTo>
                  <a:lnTo>
                    <a:pt x="206669" y="1489382"/>
                  </a:lnTo>
                  <a:lnTo>
                    <a:pt x="193018" y="1481125"/>
                  </a:lnTo>
                  <a:lnTo>
                    <a:pt x="179684" y="1472551"/>
                  </a:lnTo>
                  <a:lnTo>
                    <a:pt x="166986" y="1463341"/>
                  </a:lnTo>
                  <a:lnTo>
                    <a:pt x="154605" y="1453814"/>
                  </a:lnTo>
                  <a:lnTo>
                    <a:pt x="142224" y="1443652"/>
                  </a:lnTo>
                  <a:lnTo>
                    <a:pt x="130795" y="1433173"/>
                  </a:lnTo>
                  <a:lnTo>
                    <a:pt x="119366" y="1422058"/>
                  </a:lnTo>
                  <a:lnTo>
                    <a:pt x="108573" y="1410943"/>
                  </a:lnTo>
                  <a:lnTo>
                    <a:pt x="98096" y="1399193"/>
                  </a:lnTo>
                  <a:lnTo>
                    <a:pt x="87938" y="1386808"/>
                  </a:lnTo>
                  <a:lnTo>
                    <a:pt x="78731" y="1374423"/>
                  </a:lnTo>
                  <a:lnTo>
                    <a:pt x="69525" y="1361403"/>
                  </a:lnTo>
                  <a:lnTo>
                    <a:pt x="60953" y="1348065"/>
                  </a:lnTo>
                  <a:lnTo>
                    <a:pt x="53017" y="1334727"/>
                  </a:lnTo>
                  <a:lnTo>
                    <a:pt x="45397" y="1320755"/>
                  </a:lnTo>
                  <a:lnTo>
                    <a:pt x="38413" y="1306147"/>
                  </a:lnTo>
                  <a:lnTo>
                    <a:pt x="31747" y="1291856"/>
                  </a:lnTo>
                  <a:lnTo>
                    <a:pt x="26032" y="1276931"/>
                  </a:lnTo>
                  <a:lnTo>
                    <a:pt x="20635" y="1261687"/>
                  </a:lnTo>
                  <a:lnTo>
                    <a:pt x="16191" y="1246127"/>
                  </a:lnTo>
                  <a:lnTo>
                    <a:pt x="11746" y="1230884"/>
                  </a:lnTo>
                  <a:lnTo>
                    <a:pt x="8254" y="1215005"/>
                  </a:lnTo>
                  <a:lnTo>
                    <a:pt x="5397" y="1198809"/>
                  </a:lnTo>
                  <a:lnTo>
                    <a:pt x="3175" y="1182296"/>
                  </a:lnTo>
                  <a:lnTo>
                    <a:pt x="1270" y="1165783"/>
                  </a:lnTo>
                  <a:lnTo>
                    <a:pt x="318" y="1149269"/>
                  </a:lnTo>
                  <a:lnTo>
                    <a:pt x="0" y="1132121"/>
                  </a:lnTo>
                  <a:lnTo>
                    <a:pt x="137462" y="558915"/>
                  </a:lnTo>
                  <a:lnTo>
                    <a:pt x="141271" y="544625"/>
                  </a:lnTo>
                  <a:lnTo>
                    <a:pt x="145398" y="530652"/>
                  </a:lnTo>
                  <a:lnTo>
                    <a:pt x="149525" y="516997"/>
                  </a:lnTo>
                  <a:lnTo>
                    <a:pt x="153970" y="503659"/>
                  </a:lnTo>
                  <a:lnTo>
                    <a:pt x="158414" y="490321"/>
                  </a:lnTo>
                  <a:lnTo>
                    <a:pt x="163176" y="477301"/>
                  </a:lnTo>
                  <a:lnTo>
                    <a:pt x="168256" y="464598"/>
                  </a:lnTo>
                  <a:lnTo>
                    <a:pt x="173018" y="452531"/>
                  </a:lnTo>
                  <a:lnTo>
                    <a:pt x="178414" y="440463"/>
                  </a:lnTo>
                  <a:lnTo>
                    <a:pt x="183811" y="428713"/>
                  </a:lnTo>
                  <a:lnTo>
                    <a:pt x="189843" y="417281"/>
                  </a:lnTo>
                  <a:lnTo>
                    <a:pt x="195240" y="406166"/>
                  </a:lnTo>
                  <a:lnTo>
                    <a:pt x="201272" y="395369"/>
                  </a:lnTo>
                  <a:lnTo>
                    <a:pt x="207304" y="384572"/>
                  </a:lnTo>
                  <a:lnTo>
                    <a:pt x="213335" y="374092"/>
                  </a:lnTo>
                  <a:lnTo>
                    <a:pt x="220002" y="363930"/>
                  </a:lnTo>
                  <a:lnTo>
                    <a:pt x="226351" y="354403"/>
                  </a:lnTo>
                  <a:lnTo>
                    <a:pt x="232701" y="344559"/>
                  </a:lnTo>
                  <a:lnTo>
                    <a:pt x="239685" y="335349"/>
                  </a:lnTo>
                  <a:lnTo>
                    <a:pt x="246669" y="326140"/>
                  </a:lnTo>
                  <a:lnTo>
                    <a:pt x="253653" y="317566"/>
                  </a:lnTo>
                  <a:lnTo>
                    <a:pt x="260955" y="308991"/>
                  </a:lnTo>
                  <a:lnTo>
                    <a:pt x="268574" y="300735"/>
                  </a:lnTo>
                  <a:lnTo>
                    <a:pt x="275558" y="292478"/>
                  </a:lnTo>
                  <a:lnTo>
                    <a:pt x="283177" y="284856"/>
                  </a:lnTo>
                  <a:lnTo>
                    <a:pt x="291114" y="276917"/>
                  </a:lnTo>
                  <a:lnTo>
                    <a:pt x="299050" y="269613"/>
                  </a:lnTo>
                  <a:lnTo>
                    <a:pt x="306987" y="262627"/>
                  </a:lnTo>
                  <a:lnTo>
                    <a:pt x="314924" y="255640"/>
                  </a:lnTo>
                  <a:lnTo>
                    <a:pt x="323178" y="249289"/>
                  </a:lnTo>
                  <a:lnTo>
                    <a:pt x="331432" y="242938"/>
                  </a:lnTo>
                  <a:lnTo>
                    <a:pt x="340003" y="236586"/>
                  </a:lnTo>
                  <a:lnTo>
                    <a:pt x="348257" y="230870"/>
                  </a:lnTo>
                  <a:lnTo>
                    <a:pt x="356829" y="225154"/>
                  </a:lnTo>
                  <a:lnTo>
                    <a:pt x="366035" y="219438"/>
                  </a:lnTo>
                  <a:lnTo>
                    <a:pt x="374607" y="214357"/>
                  </a:lnTo>
                  <a:lnTo>
                    <a:pt x="383496" y="209276"/>
                  </a:lnTo>
                  <a:lnTo>
                    <a:pt x="392385" y="204195"/>
                  </a:lnTo>
                  <a:lnTo>
                    <a:pt x="401908" y="200066"/>
                  </a:lnTo>
                  <a:lnTo>
                    <a:pt x="410797" y="195303"/>
                  </a:lnTo>
                  <a:lnTo>
                    <a:pt x="420321" y="191492"/>
                  </a:lnTo>
                  <a:lnTo>
                    <a:pt x="429528" y="187046"/>
                  </a:lnTo>
                  <a:lnTo>
                    <a:pt x="439369" y="183553"/>
                  </a:lnTo>
                  <a:lnTo>
                    <a:pt x="448576" y="179742"/>
                  </a:lnTo>
                  <a:lnTo>
                    <a:pt x="467941" y="173391"/>
                  </a:lnTo>
                  <a:lnTo>
                    <a:pt x="487623" y="167357"/>
                  </a:lnTo>
                  <a:lnTo>
                    <a:pt x="507624" y="162276"/>
                  </a:lnTo>
                  <a:lnTo>
                    <a:pt x="527624" y="157830"/>
                  </a:lnTo>
                  <a:lnTo>
                    <a:pt x="548259" y="154337"/>
                  </a:lnTo>
                  <a:lnTo>
                    <a:pt x="568577" y="151479"/>
                  </a:lnTo>
                  <a:lnTo>
                    <a:pt x="589529" y="149256"/>
                  </a:lnTo>
                  <a:lnTo>
                    <a:pt x="610799" y="147986"/>
                  </a:lnTo>
                  <a:lnTo>
                    <a:pt x="631434" y="146715"/>
                  </a:lnTo>
                  <a:lnTo>
                    <a:pt x="653022" y="146398"/>
                  </a:lnTo>
                  <a:lnTo>
                    <a:pt x="735880" y="146398"/>
                  </a:lnTo>
                  <a:lnTo>
                    <a:pt x="735880" y="134966"/>
                  </a:lnTo>
                  <a:lnTo>
                    <a:pt x="735880" y="127979"/>
                  </a:lnTo>
                  <a:lnTo>
                    <a:pt x="736514" y="121310"/>
                  </a:lnTo>
                  <a:lnTo>
                    <a:pt x="737149" y="114324"/>
                  </a:lnTo>
                  <a:lnTo>
                    <a:pt x="738419" y="107655"/>
                  </a:lnTo>
                  <a:lnTo>
                    <a:pt x="739689" y="100986"/>
                  </a:lnTo>
                  <a:lnTo>
                    <a:pt x="741911" y="94635"/>
                  </a:lnTo>
                  <a:lnTo>
                    <a:pt x="743816" y="88601"/>
                  </a:lnTo>
                  <a:lnTo>
                    <a:pt x="746356" y="82250"/>
                  </a:lnTo>
                  <a:lnTo>
                    <a:pt x="749213" y="76216"/>
                  </a:lnTo>
                  <a:lnTo>
                    <a:pt x="752070" y="70500"/>
                  </a:lnTo>
                  <a:lnTo>
                    <a:pt x="755245" y="64784"/>
                  </a:lnTo>
                  <a:lnTo>
                    <a:pt x="758737" y="59385"/>
                  </a:lnTo>
                  <a:lnTo>
                    <a:pt x="762546" y="53986"/>
                  </a:lnTo>
                  <a:lnTo>
                    <a:pt x="766356" y="48905"/>
                  </a:lnTo>
                  <a:lnTo>
                    <a:pt x="770800" y="44142"/>
                  </a:lnTo>
                  <a:lnTo>
                    <a:pt x="775245" y="39696"/>
                  </a:lnTo>
                  <a:lnTo>
                    <a:pt x="780007" y="34932"/>
                  </a:lnTo>
                  <a:lnTo>
                    <a:pt x="784769" y="30487"/>
                  </a:lnTo>
                  <a:lnTo>
                    <a:pt x="789848" y="26676"/>
                  </a:lnTo>
                  <a:lnTo>
                    <a:pt x="795245" y="23183"/>
                  </a:lnTo>
                  <a:lnTo>
                    <a:pt x="800642" y="19372"/>
                  </a:lnTo>
                  <a:lnTo>
                    <a:pt x="806356" y="16196"/>
                  </a:lnTo>
                  <a:lnTo>
                    <a:pt x="812071" y="13338"/>
                  </a:lnTo>
                  <a:lnTo>
                    <a:pt x="818102" y="10480"/>
                  </a:lnTo>
                  <a:lnTo>
                    <a:pt x="824134" y="7939"/>
                  </a:lnTo>
                  <a:lnTo>
                    <a:pt x="830484" y="6034"/>
                  </a:lnTo>
                  <a:lnTo>
                    <a:pt x="836833" y="4446"/>
                  </a:lnTo>
                  <a:lnTo>
                    <a:pt x="843500" y="2541"/>
                  </a:lnTo>
                  <a:lnTo>
                    <a:pt x="850166" y="1588"/>
                  </a:lnTo>
                  <a:lnTo>
                    <a:pt x="857150" y="635"/>
                  </a:lnTo>
                  <a:lnTo>
                    <a:pt x="8638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  <a:defRPr/>
              </a:pPr>
              <a:endParaRPr lang="zh-CN" altLang="en-US" sz="1600">
                <a:solidFill>
                  <a:srgbClr val="FFFFFF"/>
                </a:solidFill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1497699" y="628590"/>
            <a:ext cx="7894274" cy="672980"/>
          </a:xfrm>
          <a:prstGeom prst="rect">
            <a:avLst/>
          </a:prstGeom>
          <a:solidFill>
            <a:srgbClr val="C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altLang="zh-CN" sz="4000" dirty="0">
                <a:latin typeface="Tw Cen MT Condensed Extra Bold" panose="020B08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CAPAIAN SPM s/d SEPTEMBER 2021</a:t>
            </a:r>
            <a:endParaRPr lang="zh-CN" altLang="en-US" sz="4000" dirty="0">
              <a:latin typeface="Tw Cen MT Condensed Extra Bold" panose="020B0803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1" name="Diagram 40">
            <a:extLst>
              <a:ext uri="{FF2B5EF4-FFF2-40B4-BE49-F238E27FC236}">
                <a16:creationId xmlns:a16="http://schemas.microsoft.com/office/drawing/2014/main" id="{8B77EA3E-E90C-470D-868B-A37D0CF821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2975790"/>
              </p:ext>
            </p:extLst>
          </p:nvPr>
        </p:nvGraphicFramePr>
        <p:xfrm>
          <a:off x="7916260" y="2465264"/>
          <a:ext cx="3505719" cy="3118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2" name="Chart 41">
            <a:extLst>
              <a:ext uri="{FF2B5EF4-FFF2-40B4-BE49-F238E27FC236}">
                <a16:creationId xmlns:a16="http://schemas.microsoft.com/office/drawing/2014/main" id="{8A9B2567-0B6D-4BA6-BF13-C61982EE43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5365566"/>
              </p:ext>
            </p:extLst>
          </p:nvPr>
        </p:nvGraphicFramePr>
        <p:xfrm>
          <a:off x="611488" y="1596678"/>
          <a:ext cx="6964515" cy="485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3">
            <a:extLst>
              <a:ext uri="{FF2B5EF4-FFF2-40B4-BE49-F238E27FC236}">
                <a16:creationId xmlns:a16="http://schemas.microsoft.com/office/drawing/2014/main" id="{D37B5673-E004-4FD7-A89A-F217299BEE36}"/>
              </a:ext>
            </a:extLst>
          </p:cNvPr>
          <p:cNvSpPr txBox="1">
            <a:spLocks/>
          </p:cNvSpPr>
          <p:nvPr/>
        </p:nvSpPr>
        <p:spPr>
          <a:xfrm>
            <a:off x="1721135" y="1119651"/>
            <a:ext cx="5575300" cy="15734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7200" dirty="0">
                <a:latin typeface="Tw Cen MT Condensed Extra Bold" panose="020B0803020202020204" pitchFamily="34" charset="0"/>
                <a:sym typeface="Arial" panose="020B0604020202020204" pitchFamily="34" charset="0"/>
              </a:rPr>
              <a:t>STANDAR PELAYANAN MINIMAL</a:t>
            </a:r>
          </a:p>
          <a:p>
            <a:pPr marL="0" indent="0">
              <a:buNone/>
            </a:pPr>
            <a:r>
              <a:rPr lang="en-US" altLang="zh-CN" sz="7200" dirty="0">
                <a:latin typeface="Tw Cen MT Condensed Extra Bold" panose="020B0803020202020204" pitchFamily="34" charset="0"/>
                <a:sym typeface="Arial" panose="020B0604020202020204" pitchFamily="34" charset="0"/>
              </a:rPr>
              <a:t>(SPM)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0FB80E-341C-4925-8031-D010C0127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5295" y="-1"/>
            <a:ext cx="2523963" cy="18960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2598" y="40347"/>
            <a:ext cx="6316003" cy="631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91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81A0C3E-7A5E-41F6-A06A-CE303648FE75}"/>
              </a:ext>
            </a:extLst>
          </p:cNvPr>
          <p:cNvGraphicFramePr>
            <a:graphicFrameLocks noGrp="1"/>
          </p:cNvGraphicFramePr>
          <p:nvPr/>
        </p:nvGraphicFramePr>
        <p:xfrm>
          <a:off x="406101" y="800827"/>
          <a:ext cx="11215624" cy="5310895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416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2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9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39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0276">
                  <a:extLst>
                    <a:ext uri="{9D8B030D-6E8A-4147-A177-3AD203B41FA5}">
                      <a16:colId xmlns:a16="http://schemas.microsoft.com/office/drawing/2014/main" val="543750417"/>
                    </a:ext>
                  </a:extLst>
                </a:gridCol>
                <a:gridCol w="643685">
                  <a:extLst>
                    <a:ext uri="{9D8B030D-6E8A-4147-A177-3AD203B41FA5}">
                      <a16:colId xmlns:a16="http://schemas.microsoft.com/office/drawing/2014/main" val="2795381044"/>
                    </a:ext>
                  </a:extLst>
                </a:gridCol>
                <a:gridCol w="643685">
                  <a:extLst>
                    <a:ext uri="{9D8B030D-6E8A-4147-A177-3AD203B41FA5}">
                      <a16:colId xmlns:a16="http://schemas.microsoft.com/office/drawing/2014/main" val="3591084776"/>
                    </a:ext>
                  </a:extLst>
                </a:gridCol>
                <a:gridCol w="643685">
                  <a:extLst>
                    <a:ext uri="{9D8B030D-6E8A-4147-A177-3AD203B41FA5}">
                      <a16:colId xmlns:a16="http://schemas.microsoft.com/office/drawing/2014/main" val="2624482456"/>
                    </a:ext>
                  </a:extLst>
                </a:gridCol>
                <a:gridCol w="643685">
                  <a:extLst>
                    <a:ext uri="{9D8B030D-6E8A-4147-A177-3AD203B41FA5}">
                      <a16:colId xmlns:a16="http://schemas.microsoft.com/office/drawing/2014/main" val="1583759654"/>
                    </a:ext>
                  </a:extLst>
                </a:gridCol>
                <a:gridCol w="730840">
                  <a:extLst>
                    <a:ext uri="{9D8B030D-6E8A-4147-A177-3AD203B41FA5}">
                      <a16:colId xmlns:a16="http://schemas.microsoft.com/office/drawing/2014/main" val="2576603173"/>
                    </a:ext>
                  </a:extLst>
                </a:gridCol>
                <a:gridCol w="556531">
                  <a:extLst>
                    <a:ext uri="{9D8B030D-6E8A-4147-A177-3AD203B41FA5}">
                      <a16:colId xmlns:a16="http://schemas.microsoft.com/office/drawing/2014/main" val="761828878"/>
                    </a:ext>
                  </a:extLst>
                </a:gridCol>
                <a:gridCol w="643685">
                  <a:extLst>
                    <a:ext uri="{9D8B030D-6E8A-4147-A177-3AD203B41FA5}">
                      <a16:colId xmlns:a16="http://schemas.microsoft.com/office/drawing/2014/main" val="2063375635"/>
                    </a:ext>
                  </a:extLst>
                </a:gridCol>
                <a:gridCol w="643685">
                  <a:extLst>
                    <a:ext uri="{9D8B030D-6E8A-4147-A177-3AD203B41FA5}">
                      <a16:colId xmlns:a16="http://schemas.microsoft.com/office/drawing/2014/main" val="2506404911"/>
                    </a:ext>
                  </a:extLst>
                </a:gridCol>
                <a:gridCol w="643685">
                  <a:extLst>
                    <a:ext uri="{9D8B030D-6E8A-4147-A177-3AD203B41FA5}">
                      <a16:colId xmlns:a16="http://schemas.microsoft.com/office/drawing/2014/main" val="2856272241"/>
                    </a:ext>
                  </a:extLst>
                </a:gridCol>
                <a:gridCol w="643685">
                  <a:extLst>
                    <a:ext uri="{9D8B030D-6E8A-4147-A177-3AD203B41FA5}">
                      <a16:colId xmlns:a16="http://schemas.microsoft.com/office/drawing/2014/main" val="4164333620"/>
                    </a:ext>
                  </a:extLst>
                </a:gridCol>
              </a:tblGrid>
              <a:tr h="223938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3F3A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3F3A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CAPAIAN</a:t>
                      </a: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938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w Cen MT" panose="020B0602020104020603" pitchFamily="34" charset="0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FEB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MAR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APR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MEI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JUN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w Cen MT" panose="020B0602020104020603" pitchFamily="34" charset="0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FEB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MAR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APR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MEI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JUN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87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1.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nl-NL" sz="1400" u="none" strike="noStrike" dirty="0">
                          <a:effectLst/>
                          <a:latin typeface="Tw Cen MT" panose="020B0602020104020603" pitchFamily="34" charset="0"/>
                        </a:rPr>
                        <a:t>Kemampuan menangani   life saving anak dan dewasa</a:t>
                      </a:r>
                      <a:endParaRPr lang="nl-NL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8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2.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Jam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buka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pelayanan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Gawat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Darurat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24 Jam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w Cen MT" panose="020B0602020104020603" pitchFamily="34" charset="0"/>
                        </a:rPr>
                        <a:t>24 Jam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24 Jam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24 Jam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24 Jam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24 Jam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24 Jam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181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3.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Pemberi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Pelayanan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gawat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darurat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yang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bersertifikat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yang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masih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berlaku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BLS/PPGD/GELS/ALS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8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4.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Ketersediaan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tim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penanggulangan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bencana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 Tim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w Cen MT" panose="020B0602020104020603" pitchFamily="34" charset="0"/>
                        </a:rPr>
                        <a:t>1 Tim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 Tim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 Tim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 Tim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 Tim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 Tim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439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5.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nn-NO" sz="1400" u="none" strike="noStrike" dirty="0">
                          <a:effectLst/>
                          <a:latin typeface="Tw Cen MT" panose="020B0602020104020603" pitchFamily="34" charset="0"/>
                        </a:rPr>
                        <a:t>Waktu tanggap pelayanan Dokter </a:t>
                      </a:r>
                    </a:p>
                    <a:p>
                      <a:pPr algn="just" fontAlgn="t"/>
                      <a:r>
                        <a:rPr lang="nn-NO" sz="1400" u="none" strike="noStrike" dirty="0">
                          <a:effectLst/>
                          <a:latin typeface="Tw Cen MT" panose="020B0602020104020603" pitchFamily="34" charset="0"/>
                        </a:rPr>
                        <a:t>di Gawat Darurat</a:t>
                      </a:r>
                      <a:endParaRPr lang="nn-NO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7475" indent="0" algn="ctr" fontAlgn="ctr"/>
                      <a:r>
                        <a:rPr lang="nb-NO" sz="1400" u="none" strike="noStrike" dirty="0">
                          <a:effectLst/>
                          <a:latin typeface="Tw Cen MT" panose="020B0602020104020603" pitchFamily="34" charset="0"/>
                        </a:rPr>
                        <a:t>≤ 5 menit terlayani setelah pasien datang</a:t>
                      </a:r>
                      <a:endParaRPr lang="nb-NO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86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6.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Kepuasan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Pelanggan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≥ 70 %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w Cen MT" panose="020B0602020104020603" pitchFamily="34" charset="0"/>
                        </a:rPr>
                        <a:t>90,79%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w Cen MT" panose="020B0602020104020603" pitchFamily="34" charset="0"/>
                        </a:rPr>
                        <a:t>90,05%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37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7.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Kematian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&lt; 24 Jam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≤ 2 ‰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78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8.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sv-SE" sz="1400" u="none" strike="noStrike" dirty="0">
                          <a:effectLst/>
                          <a:latin typeface="Tw Cen MT" panose="020B0602020104020603" pitchFamily="34" charset="0"/>
                        </a:rPr>
                        <a:t>Pasien dapat ditenangkan dalam waktu ≤  48 Jam</a:t>
                      </a:r>
                      <a:endParaRPr lang="sv-SE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787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9.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Tidak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adanya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yang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diharuskan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membayar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uang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muka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6935A6A8-3E23-4CC6-8184-B67D5706A287}"/>
              </a:ext>
            </a:extLst>
          </p:cNvPr>
          <p:cNvSpPr txBox="1"/>
          <p:nvPr/>
        </p:nvSpPr>
        <p:spPr>
          <a:xfrm>
            <a:off x="10271111" y="6211503"/>
            <a:ext cx="1082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SPM</a:t>
            </a:r>
          </a:p>
        </p:txBody>
      </p:sp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B99A77AC-885A-4033-8603-B6AEA203E5D4}"/>
              </a:ext>
            </a:extLst>
          </p:cNvPr>
          <p:cNvSpPr/>
          <p:nvPr/>
        </p:nvSpPr>
        <p:spPr>
          <a:xfrm>
            <a:off x="406104" y="216706"/>
            <a:ext cx="991431" cy="376852"/>
          </a:xfrm>
          <a:prstGeom prst="round2Diag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0000"/>
                </a:solidFill>
                <a:latin typeface="Tw Cen MT" panose="020B0602020104020603" pitchFamily="34" charset="0"/>
              </a:rPr>
              <a:t>IGD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A8B448-9A02-48DD-9F40-FFB2B436F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F75D09-8511-425D-ADF1-78FB83C250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219" y="5891438"/>
            <a:ext cx="911781" cy="91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322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81A0C3E-7A5E-41F6-A06A-CE303648FE75}"/>
              </a:ext>
            </a:extLst>
          </p:cNvPr>
          <p:cNvGraphicFramePr>
            <a:graphicFrameLocks noGrp="1"/>
          </p:cNvGraphicFramePr>
          <p:nvPr/>
        </p:nvGraphicFramePr>
        <p:xfrm>
          <a:off x="406101" y="800827"/>
          <a:ext cx="7560029" cy="5687235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4084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14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7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0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0713">
                  <a:extLst>
                    <a:ext uri="{9D8B030D-6E8A-4147-A177-3AD203B41FA5}">
                      <a16:colId xmlns:a16="http://schemas.microsoft.com/office/drawing/2014/main" val="1826487151"/>
                    </a:ext>
                  </a:extLst>
                </a:gridCol>
                <a:gridCol w="670713">
                  <a:extLst>
                    <a:ext uri="{9D8B030D-6E8A-4147-A177-3AD203B41FA5}">
                      <a16:colId xmlns:a16="http://schemas.microsoft.com/office/drawing/2014/main" val="2806542688"/>
                    </a:ext>
                  </a:extLst>
                </a:gridCol>
                <a:gridCol w="716731">
                  <a:extLst>
                    <a:ext uri="{9D8B030D-6E8A-4147-A177-3AD203B41FA5}">
                      <a16:colId xmlns:a16="http://schemas.microsoft.com/office/drawing/2014/main" val="2576603173"/>
                    </a:ext>
                  </a:extLst>
                </a:gridCol>
                <a:gridCol w="716731">
                  <a:extLst>
                    <a:ext uri="{9D8B030D-6E8A-4147-A177-3AD203B41FA5}">
                      <a16:colId xmlns:a16="http://schemas.microsoft.com/office/drawing/2014/main" val="4026781701"/>
                    </a:ext>
                  </a:extLst>
                </a:gridCol>
                <a:gridCol w="716731">
                  <a:extLst>
                    <a:ext uri="{9D8B030D-6E8A-4147-A177-3AD203B41FA5}">
                      <a16:colId xmlns:a16="http://schemas.microsoft.com/office/drawing/2014/main" val="3217367926"/>
                    </a:ext>
                  </a:extLst>
                </a:gridCol>
              </a:tblGrid>
              <a:tr h="223938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3F3A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3F3A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CAPAIAN</a:t>
                      </a: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938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w Cen MT" panose="020B0602020104020603" pitchFamily="34" charset="0"/>
                        </a:rPr>
                        <a:t>JUL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AGS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SEP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w Cen MT" panose="020B0602020104020603" pitchFamily="34" charset="0"/>
                        </a:rPr>
                        <a:t>JUL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AGS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SEP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87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1.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nl-NL" sz="1400" u="none" strike="noStrike" dirty="0">
                          <a:effectLst/>
                          <a:latin typeface="Tw Cen MT" panose="020B0602020104020603" pitchFamily="34" charset="0"/>
                        </a:rPr>
                        <a:t>Kemampuan menangani   life saving anak dan dewasa</a:t>
                      </a:r>
                      <a:endParaRPr lang="nl-NL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8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2.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Jam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buka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pelayanan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Gawat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Darurat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24 Jam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w Cen MT" panose="020B0602020104020603" pitchFamily="34" charset="0"/>
                        </a:rPr>
                        <a:t>24 Jam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w Cen MT" panose="020B0602020104020603" pitchFamily="34" charset="0"/>
                        </a:rPr>
                        <a:t>24 Jam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w Cen MT" panose="020B0602020104020603" pitchFamily="34" charset="0"/>
                        </a:rPr>
                        <a:t>24 Jam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181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3.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Pemberi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Pelayanan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gawat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darurat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yang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bersertifikat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yang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masih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berlaku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BLS/PPGD/GELS/ALS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8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4.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Ketersediaan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tim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penanggulangan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bencana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 Tim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w Cen MT" panose="020B0602020104020603" pitchFamily="34" charset="0"/>
                        </a:rPr>
                        <a:t>1 Tim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w Cen MT" panose="020B0602020104020603" pitchFamily="34" charset="0"/>
                        </a:rPr>
                        <a:t>1 Tim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w Cen MT" panose="020B0602020104020603" pitchFamily="34" charset="0"/>
                        </a:rPr>
                        <a:t>1 Tim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439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5.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nn-NO" sz="1400" u="none" strike="noStrike" dirty="0">
                          <a:effectLst/>
                          <a:latin typeface="Tw Cen MT" panose="020B0602020104020603" pitchFamily="34" charset="0"/>
                        </a:rPr>
                        <a:t>Waktu tanggap pelayanan Dokter </a:t>
                      </a:r>
                    </a:p>
                    <a:p>
                      <a:pPr algn="just" fontAlgn="t"/>
                      <a:r>
                        <a:rPr lang="nn-NO" sz="1400" u="none" strike="noStrike" dirty="0">
                          <a:effectLst/>
                          <a:latin typeface="Tw Cen MT" panose="020B0602020104020603" pitchFamily="34" charset="0"/>
                        </a:rPr>
                        <a:t>di Gawat Darurat</a:t>
                      </a:r>
                      <a:endParaRPr lang="nn-NO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7475" indent="0" algn="ctr" fontAlgn="ctr"/>
                      <a:r>
                        <a:rPr lang="nb-NO" sz="1400" u="none" strike="noStrike" dirty="0">
                          <a:effectLst/>
                          <a:latin typeface="Tw Cen MT" panose="020B0602020104020603" pitchFamily="34" charset="0"/>
                        </a:rPr>
                        <a:t>≤ 5 menit terlayani setelah pasien datang</a:t>
                      </a:r>
                      <a:endParaRPr lang="nb-NO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86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6.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Kepuasan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Pelanggan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≥ 70 %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w Cen MT" panose="020B0602020104020603" pitchFamily="34" charset="0"/>
                        </a:rPr>
                        <a:t>90,09%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37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7.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Kematian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&lt; 24 Jam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≤ 2 ‰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78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8.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sv-SE" sz="1400" u="none" strike="noStrike" dirty="0">
                          <a:effectLst/>
                          <a:latin typeface="Tw Cen MT" panose="020B0602020104020603" pitchFamily="34" charset="0"/>
                        </a:rPr>
                        <a:t>Pasien dapat ditenangkan dalam waktu ≤  48 Jam</a:t>
                      </a:r>
                      <a:endParaRPr lang="sv-SE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787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9.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Tidak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adanya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yang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diharuskan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membayar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uang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muka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6935A6A8-3E23-4CC6-8184-B67D5706A287}"/>
              </a:ext>
            </a:extLst>
          </p:cNvPr>
          <p:cNvSpPr txBox="1"/>
          <p:nvPr/>
        </p:nvSpPr>
        <p:spPr>
          <a:xfrm>
            <a:off x="10271111" y="6211503"/>
            <a:ext cx="1082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SPM</a:t>
            </a:r>
          </a:p>
        </p:txBody>
      </p:sp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B99A77AC-885A-4033-8603-B6AEA203E5D4}"/>
              </a:ext>
            </a:extLst>
          </p:cNvPr>
          <p:cNvSpPr/>
          <p:nvPr/>
        </p:nvSpPr>
        <p:spPr>
          <a:xfrm>
            <a:off x="406104" y="216706"/>
            <a:ext cx="991431" cy="376852"/>
          </a:xfrm>
          <a:prstGeom prst="round2Diag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0000"/>
                </a:solidFill>
                <a:latin typeface="Tw Cen MT" panose="020B0602020104020603" pitchFamily="34" charset="0"/>
              </a:rPr>
              <a:t>IGD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A8B448-9A02-48DD-9F40-FFB2B436F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F75D09-8511-425D-ADF1-78FB83C250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219" y="5891438"/>
            <a:ext cx="911781" cy="91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343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2251D3-A507-47E8-8053-51FF85963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9</a:t>
            </a:fld>
            <a:endParaRPr lang="zh-CN" alt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7E110C1-9BA2-4877-9D76-4845011B7CD3}"/>
              </a:ext>
            </a:extLst>
          </p:cNvPr>
          <p:cNvGraphicFramePr>
            <a:graphicFrameLocks noGrp="1"/>
          </p:cNvGraphicFramePr>
          <p:nvPr/>
        </p:nvGraphicFramePr>
        <p:xfrm>
          <a:off x="174523" y="783805"/>
          <a:ext cx="11842958" cy="5946849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32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8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9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23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2891">
                  <a:extLst>
                    <a:ext uri="{9D8B030D-6E8A-4147-A177-3AD203B41FA5}">
                      <a16:colId xmlns:a16="http://schemas.microsoft.com/office/drawing/2014/main" val="2194745650"/>
                    </a:ext>
                  </a:extLst>
                </a:gridCol>
                <a:gridCol w="899651">
                  <a:extLst>
                    <a:ext uri="{9D8B030D-6E8A-4147-A177-3AD203B41FA5}">
                      <a16:colId xmlns:a16="http://schemas.microsoft.com/office/drawing/2014/main" val="1773991411"/>
                    </a:ext>
                  </a:extLst>
                </a:gridCol>
                <a:gridCol w="1032387">
                  <a:extLst>
                    <a:ext uri="{9D8B030D-6E8A-4147-A177-3AD203B41FA5}">
                      <a16:colId xmlns:a16="http://schemas.microsoft.com/office/drawing/2014/main" val="4263342879"/>
                    </a:ext>
                  </a:extLst>
                </a:gridCol>
                <a:gridCol w="1002891">
                  <a:extLst>
                    <a:ext uri="{9D8B030D-6E8A-4147-A177-3AD203B41FA5}">
                      <a16:colId xmlns:a16="http://schemas.microsoft.com/office/drawing/2014/main" val="2426792670"/>
                    </a:ext>
                  </a:extLst>
                </a:gridCol>
                <a:gridCol w="973393">
                  <a:extLst>
                    <a:ext uri="{9D8B030D-6E8A-4147-A177-3AD203B41FA5}">
                      <a16:colId xmlns:a16="http://schemas.microsoft.com/office/drawing/2014/main" val="1011098623"/>
                    </a:ext>
                  </a:extLst>
                </a:gridCol>
                <a:gridCol w="662224">
                  <a:extLst>
                    <a:ext uri="{9D8B030D-6E8A-4147-A177-3AD203B41FA5}">
                      <a16:colId xmlns:a16="http://schemas.microsoft.com/office/drawing/2014/main" val="1551910753"/>
                    </a:ext>
                  </a:extLst>
                </a:gridCol>
                <a:gridCol w="692974">
                  <a:extLst>
                    <a:ext uri="{9D8B030D-6E8A-4147-A177-3AD203B41FA5}">
                      <a16:colId xmlns:a16="http://schemas.microsoft.com/office/drawing/2014/main" val="1785112365"/>
                    </a:ext>
                  </a:extLst>
                </a:gridCol>
                <a:gridCol w="692974">
                  <a:extLst>
                    <a:ext uri="{9D8B030D-6E8A-4147-A177-3AD203B41FA5}">
                      <a16:colId xmlns:a16="http://schemas.microsoft.com/office/drawing/2014/main" val="2939054436"/>
                    </a:ext>
                  </a:extLst>
                </a:gridCol>
                <a:gridCol w="692974">
                  <a:extLst>
                    <a:ext uri="{9D8B030D-6E8A-4147-A177-3AD203B41FA5}">
                      <a16:colId xmlns:a16="http://schemas.microsoft.com/office/drawing/2014/main" val="1243029919"/>
                    </a:ext>
                  </a:extLst>
                </a:gridCol>
                <a:gridCol w="692974">
                  <a:extLst>
                    <a:ext uri="{9D8B030D-6E8A-4147-A177-3AD203B41FA5}">
                      <a16:colId xmlns:a16="http://schemas.microsoft.com/office/drawing/2014/main" val="1380698541"/>
                    </a:ext>
                  </a:extLst>
                </a:gridCol>
                <a:gridCol w="692974">
                  <a:extLst>
                    <a:ext uri="{9D8B030D-6E8A-4147-A177-3AD203B41FA5}">
                      <a16:colId xmlns:a16="http://schemas.microsoft.com/office/drawing/2014/main" val="2048810275"/>
                    </a:ext>
                  </a:extLst>
                </a:gridCol>
              </a:tblGrid>
              <a:tr h="311113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3F3A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3F3A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CAPAIAN</a:t>
                      </a: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113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FEB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MAR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APR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MEI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JUN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FEB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MAR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APR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MEI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JUN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44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1.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nn-NO" sz="1400" u="none" strike="noStrike" dirty="0">
                          <a:effectLst/>
                          <a:latin typeface="Tw Cen MT" panose="020B0602020104020603" pitchFamily="34" charset="0"/>
                        </a:rPr>
                        <a:t>Dokter pemberi pelayanan di Poliklinik Spesialis </a:t>
                      </a:r>
                      <a:endParaRPr lang="nn-NO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100%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Dokter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Spesialis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44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2.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 dirty="0">
                          <a:effectLst/>
                          <a:latin typeface="Tw Cen MT" panose="020B0602020104020603" pitchFamily="34" charset="0"/>
                        </a:rPr>
                        <a:t>Ketersediaan Pelayanan di Rawat Jalan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a.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Anak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Remaja</a:t>
                      </a:r>
                    </a:p>
                    <a:p>
                      <a:pPr marL="117475" indent="0" algn="l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b. NAPZA</a:t>
                      </a:r>
                    </a:p>
                    <a:p>
                      <a:pPr marL="117475" indent="0" algn="l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c.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Gangguan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Psikotik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</a:p>
                    <a:p>
                      <a:pPr marL="117475" indent="0" algn="l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d.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Gangguan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Neurotik</a:t>
                      </a:r>
                    </a:p>
                    <a:p>
                      <a:pPr marL="117475" indent="0" algn="l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e. Mental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Retardasi</a:t>
                      </a:r>
                    </a:p>
                    <a:p>
                      <a:pPr marL="117475" indent="0" algn="l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f.  Mental Organik</a:t>
                      </a:r>
                    </a:p>
                    <a:p>
                      <a:pPr marL="117475" indent="0" algn="l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g.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Psikogeriatri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747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Anak 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Remaja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  <a:p>
                      <a:pPr marL="11747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b. NAPZA</a:t>
                      </a:r>
                    </a:p>
                    <a:p>
                      <a:pPr marL="11747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c. 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Gangguan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Psikotik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1747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d. 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Gangguan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Neurotik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  <a:p>
                      <a:pPr marL="11747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e. Mental 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Retardasi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  <a:p>
                      <a:pPr marL="11747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f.  Mental 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Organik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  <a:p>
                      <a:pPr marL="11747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g. 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Psikogeriatri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546A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Verdana" pitchFamily="34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1747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Anak 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Remaja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  <a:p>
                      <a:pPr marL="11747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b. NAPZA</a:t>
                      </a:r>
                    </a:p>
                    <a:p>
                      <a:pPr marL="11747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c. 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Gangguan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Psikotik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1747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d. 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Gangguan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Neurotik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  <a:p>
                      <a:pPr marL="11747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e. Mental 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Retardasi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  <a:p>
                      <a:pPr marL="11747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f.  Mental 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Organik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  <a:p>
                      <a:pPr marL="11747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g. 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Psikogeriatri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546A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Verdana" pitchFamily="34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1747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Anak 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Remaja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  <a:p>
                      <a:pPr marL="11747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b. NAPZA</a:t>
                      </a:r>
                    </a:p>
                    <a:p>
                      <a:pPr marL="11747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c. 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Gangguan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Psikotik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1747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d. 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Gangguan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Neurotik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  <a:p>
                      <a:pPr marL="11747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e. Mental 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Retardasi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  <a:p>
                      <a:pPr marL="11747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f.  Mental 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Organik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  <a:p>
                      <a:pPr marL="11747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g. 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Psikogeriatri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546A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Verdana" pitchFamily="34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1747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Anak 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Remaja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  <a:p>
                      <a:pPr marL="11747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b. NAPZA</a:t>
                      </a:r>
                    </a:p>
                    <a:p>
                      <a:pPr marL="11747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c. 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Gangguan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Psikotik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1747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d. 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Gangguan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Neurotik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  <a:p>
                      <a:pPr marL="11747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e. Mental 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Retardasi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  <a:p>
                      <a:pPr marL="11747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f.  Mental 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Organik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  <a:p>
                      <a:pPr marL="11747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g. 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Psikogeriatri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546A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Verdana" pitchFamily="34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1747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Anak 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Remaja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  <a:p>
                      <a:pPr marL="11747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b. NAPZA</a:t>
                      </a:r>
                    </a:p>
                    <a:p>
                      <a:pPr marL="11747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c. 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Gangguan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Psikotik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1747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d. 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Gangguan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Neurotik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  <a:p>
                      <a:pPr marL="11747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e. Mental 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Retardasi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  <a:p>
                      <a:pPr marL="11747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f.  Mental 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Organik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  <a:p>
                      <a:pPr marL="11747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g. 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Psikogeriatri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546A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Verdana" pitchFamily="34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1747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Anak 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Remaja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  <a:p>
                      <a:pPr marL="11747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b. NAPZA</a:t>
                      </a:r>
                    </a:p>
                    <a:p>
                      <a:pPr marL="11747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c. 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Gangguan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Psikotik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1747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d. 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Gangguan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Neurotik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  <a:p>
                      <a:pPr marL="11747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e. Mental 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Retardasi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  <a:p>
                      <a:pPr marL="11747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f.  Mental 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Organik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  <a:p>
                      <a:pPr marL="11747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g. 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Psikogeriatri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546A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Verdana" pitchFamily="34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2822DDBB-AEA0-4AED-87EA-03BE1B361AC0}"/>
              </a:ext>
            </a:extLst>
          </p:cNvPr>
          <p:cNvSpPr/>
          <p:nvPr/>
        </p:nvSpPr>
        <p:spPr>
          <a:xfrm>
            <a:off x="331305" y="113229"/>
            <a:ext cx="1828800" cy="435427"/>
          </a:xfrm>
          <a:prstGeom prst="round2Diag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0000"/>
                </a:solidFill>
                <a:latin typeface="Tw Cen MT" panose="020B0602020104020603" pitchFamily="34" charset="0"/>
              </a:rPr>
              <a:t>RAWAT JALAN</a:t>
            </a:r>
          </a:p>
        </p:txBody>
      </p:sp>
    </p:spTree>
    <p:extLst>
      <p:ext uri="{BB962C8B-B14F-4D97-AF65-F5344CB8AC3E}">
        <p14:creationId xmlns:p14="http://schemas.microsoft.com/office/powerpoint/2010/main" val="2723820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4996</Words>
  <Application>Microsoft Office PowerPoint</Application>
  <PresentationFormat>Widescreen</PresentationFormat>
  <Paragraphs>2509</Paragraphs>
  <Slides>32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等线</vt:lpstr>
      <vt:lpstr>Arial</vt:lpstr>
      <vt:lpstr>Bahnschrift Light Condensed</vt:lpstr>
      <vt:lpstr>Bookman Old Style</vt:lpstr>
      <vt:lpstr>Calibri</vt:lpstr>
      <vt:lpstr>Cambria Math</vt:lpstr>
      <vt:lpstr>Tahoma</vt:lpstr>
      <vt:lpstr>Tw Cen MT</vt:lpstr>
      <vt:lpstr>Tw Cen MT Condensed</vt:lpstr>
      <vt:lpstr>Tw Cen MT Condensed Extra Bold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123</dc:creator>
  <cp:lastModifiedBy>PME RSJD Ska</cp:lastModifiedBy>
  <cp:revision>13</cp:revision>
  <cp:lastPrinted>2021-10-13T08:20:02Z</cp:lastPrinted>
  <dcterms:created xsi:type="dcterms:W3CDTF">2019-04-16T07:01:00Z</dcterms:created>
  <dcterms:modified xsi:type="dcterms:W3CDTF">2021-10-13T08:27:28Z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1033-11.2.0.8888</vt:lpwstr>
  </property>
</Properties>
</file>