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handoutMasterIdLst>
    <p:handoutMasterId r:id="rId68"/>
  </p:handoutMasterIdLst>
  <p:sldIdLst>
    <p:sldId id="274" r:id="rId2"/>
    <p:sldId id="289" r:id="rId3"/>
    <p:sldId id="290" r:id="rId4"/>
    <p:sldId id="275" r:id="rId5"/>
    <p:sldId id="310" r:id="rId6"/>
    <p:sldId id="277" r:id="rId7"/>
    <p:sldId id="297" r:id="rId8"/>
    <p:sldId id="278" r:id="rId9"/>
    <p:sldId id="279" r:id="rId10"/>
    <p:sldId id="281" r:id="rId11"/>
    <p:sldId id="291" r:id="rId12"/>
    <p:sldId id="293" r:id="rId13"/>
    <p:sldId id="292" r:id="rId14"/>
    <p:sldId id="294" r:id="rId15"/>
    <p:sldId id="311" r:id="rId16"/>
    <p:sldId id="312" r:id="rId17"/>
    <p:sldId id="313" r:id="rId18"/>
    <p:sldId id="314" r:id="rId19"/>
    <p:sldId id="315" r:id="rId20"/>
    <p:sldId id="305" r:id="rId21"/>
    <p:sldId id="316" r:id="rId22"/>
    <p:sldId id="346" r:id="rId23"/>
    <p:sldId id="318" r:id="rId24"/>
    <p:sldId id="358" r:id="rId25"/>
    <p:sldId id="320" r:id="rId26"/>
    <p:sldId id="359" r:id="rId27"/>
    <p:sldId id="319" r:id="rId28"/>
    <p:sldId id="360" r:id="rId29"/>
    <p:sldId id="321" r:id="rId30"/>
    <p:sldId id="355" r:id="rId31"/>
    <p:sldId id="322" r:id="rId32"/>
    <p:sldId id="352" r:id="rId33"/>
    <p:sldId id="323" r:id="rId34"/>
    <p:sldId id="324" r:id="rId35"/>
    <p:sldId id="327" r:id="rId36"/>
    <p:sldId id="354" r:id="rId37"/>
    <p:sldId id="326" r:id="rId38"/>
    <p:sldId id="353" r:id="rId39"/>
    <p:sldId id="329" r:id="rId40"/>
    <p:sldId id="330" r:id="rId41"/>
    <p:sldId id="331" r:id="rId42"/>
    <p:sldId id="332" r:id="rId43"/>
    <p:sldId id="333" r:id="rId44"/>
    <p:sldId id="334" r:id="rId45"/>
    <p:sldId id="345" r:id="rId46"/>
    <p:sldId id="335" r:id="rId47"/>
    <p:sldId id="336" r:id="rId48"/>
    <p:sldId id="344" r:id="rId49"/>
    <p:sldId id="356" r:id="rId50"/>
    <p:sldId id="337" r:id="rId51"/>
    <p:sldId id="299" r:id="rId52"/>
    <p:sldId id="338" r:id="rId53"/>
    <p:sldId id="351" r:id="rId54"/>
    <p:sldId id="328" r:id="rId55"/>
    <p:sldId id="350" r:id="rId56"/>
    <p:sldId id="339" r:id="rId57"/>
    <p:sldId id="349" r:id="rId58"/>
    <p:sldId id="340" r:id="rId59"/>
    <p:sldId id="348" r:id="rId60"/>
    <p:sldId id="343" r:id="rId61"/>
    <p:sldId id="347" r:id="rId62"/>
    <p:sldId id="342" r:id="rId63"/>
    <p:sldId id="357" r:id="rId64"/>
    <p:sldId id="341" r:id="rId65"/>
    <p:sldId id="309" r:id="rId66"/>
  </p:sldIdLst>
  <p:sldSz cx="12192000" cy="6858000"/>
  <p:notesSz cx="6858000" cy="1114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2B89E"/>
    <a:srgbClr val="A66BD3"/>
    <a:srgbClr val="CE6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1897" autoAdjust="0"/>
  </p:normalViewPr>
  <p:slideViewPr>
    <p:cSldViewPr snapToGrid="0">
      <p:cViewPr varScale="1">
        <p:scale>
          <a:sx n="66" d="100"/>
          <a:sy n="66" d="100"/>
        </p:scale>
        <p:origin x="894" y="72"/>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4399396429160441E-2"/>
          <c:w val="0.94272229710325683"/>
          <c:h val="0.690611987701233"/>
        </c:manualLayout>
      </c:layout>
      <c:bar3DChart>
        <c:barDir val="col"/>
        <c:grouping val="clustered"/>
        <c:varyColors val="0"/>
        <c:ser>
          <c:idx val="0"/>
          <c:order val="0"/>
          <c:tx>
            <c:strRef>
              <c:f>Sheet1!$B$1</c:f>
              <c:strCache>
                <c:ptCount val="1"/>
                <c:pt idx="0">
                  <c:v>       Anggaran</c:v>
                </c:pt>
              </c:strCache>
            </c:strRef>
          </c:tx>
          <c:spPr>
            <a:solidFill>
              <a:schemeClr val="accent1"/>
            </a:solidFill>
            <a:ln>
              <a:noFill/>
            </a:ln>
            <a:effectLst/>
            <a:sp3d/>
          </c:spPr>
          <c:invertIfNegative val="0"/>
          <c:dLbls>
            <c:dLbl>
              <c:idx val="0"/>
              <c:layout>
                <c:manualLayout>
                  <c:x val="0"/>
                  <c:y val="-4.17716744923078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498-448B-A077-FB494E9CB9F7}"/>
                </c:ext>
                <c:ext xmlns:c15="http://schemas.microsoft.com/office/drawing/2012/chart" uri="{CE6537A1-D6FC-4f65-9D91-7224C49458BB}">
                  <c15:layout/>
                </c:ext>
              </c:extLst>
            </c:dLbl>
            <c:dLbl>
              <c:idx val="1"/>
              <c:layout>
                <c:manualLayout>
                  <c:x val="1.6783939335500105E-2"/>
                  <c:y val="-4.87335705105573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498-448B-A077-FB494E9CB9F7}"/>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1" i="0" u="none" strike="noStrike" kern="1200" baseline="0">
                    <a:solidFill>
                      <a:srgbClr val="0C0C0C"/>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Sheet1!$B$2:$B$3</c:f>
              <c:numCache>
                <c:formatCode>_(* #,##0_);_(* \(#,##0\);_(* "-"_);_(@_)</c:formatCode>
                <c:ptCount val="2"/>
                <c:pt idx="0">
                  <c:v>57815277000</c:v>
                </c:pt>
                <c:pt idx="1">
                  <c:v>28136093000</c:v>
                </c:pt>
              </c:numCache>
            </c:numRef>
          </c:val>
          <c:extLst xmlns:c16r2="http://schemas.microsoft.com/office/drawing/2015/06/chart">
            <c:ext xmlns:c16="http://schemas.microsoft.com/office/drawing/2014/chart" uri="{C3380CC4-5D6E-409C-BE32-E72D297353CC}">
              <c16:uniqueId val="{00000002-1498-448B-A077-FB494E9CB9F7}"/>
            </c:ext>
          </c:extLst>
        </c:ser>
        <c:ser>
          <c:idx val="1"/>
          <c:order val="1"/>
          <c:tx>
            <c:strRef>
              <c:f>Sheet1!$C$1</c:f>
              <c:strCache>
                <c:ptCount val="1"/>
                <c:pt idx="0">
                  <c:v>Realisasi</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c:spPr>
          <c:invertIfNegative val="0"/>
          <c:dLbls>
            <c:dLbl>
              <c:idx val="0"/>
              <c:layout>
                <c:manualLayout>
                  <c:x val="8.1555114565814532E-2"/>
                  <c:y val="-0.1333321543769374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498-448B-A077-FB494E9CB9F7}"/>
                </c:ext>
                <c:ext xmlns:c15="http://schemas.microsoft.com/office/drawing/2012/chart" uri="{CE6537A1-D6FC-4f65-9D91-7224C49458BB}">
                  <c15:layout/>
                </c:ext>
              </c:extLst>
            </c:dLbl>
            <c:dLbl>
              <c:idx val="1"/>
              <c:layout>
                <c:manualLayout>
                  <c:x val="9.7919436154603509E-2"/>
                  <c:y val="-8.84883544469344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498-448B-A077-FB494E9CB9F7}"/>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Sheet1!$C$2:$C$3</c:f>
              <c:numCache>
                <c:formatCode>_(* #,##0_);_(* \(#,##0\);_(* "-"_);_(@_)</c:formatCode>
                <c:ptCount val="2"/>
                <c:pt idx="0">
                  <c:v>33167896397</c:v>
                </c:pt>
                <c:pt idx="1">
                  <c:v>21587150932</c:v>
                </c:pt>
              </c:numCache>
            </c:numRef>
          </c:val>
          <c:extLst xmlns:c16r2="http://schemas.microsoft.com/office/drawing/2015/06/chart">
            <c:ext xmlns:c16="http://schemas.microsoft.com/office/drawing/2014/chart" uri="{C3380CC4-5D6E-409C-BE32-E72D297353CC}">
              <c16:uniqueId val="{00000005-1498-448B-A077-FB494E9CB9F7}"/>
            </c:ext>
          </c:extLst>
        </c:ser>
        <c:dLbls>
          <c:showLegendKey val="0"/>
          <c:showVal val="0"/>
          <c:showCatName val="0"/>
          <c:showSerName val="0"/>
          <c:showPercent val="0"/>
          <c:showBubbleSize val="0"/>
        </c:dLbls>
        <c:gapWidth val="150"/>
        <c:shape val="box"/>
        <c:axId val="367276768"/>
        <c:axId val="367273632"/>
        <c:axId val="0"/>
      </c:bar3DChart>
      <c:catAx>
        <c:axId val="367276768"/>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a:outerShdw blurRad="50800" dist="38100" dir="5400000" algn="t" rotWithShape="0">
              <a:prstClr val="black">
                <a:alpha val="40000"/>
              </a:prstClr>
            </a:outerShdw>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367273632"/>
        <c:crosses val="autoZero"/>
        <c:auto val="1"/>
        <c:lblAlgn val="ctr"/>
        <c:lblOffset val="100"/>
        <c:noMultiLvlLbl val="0"/>
      </c:catAx>
      <c:valAx>
        <c:axId val="367273632"/>
        <c:scaling>
          <c:orientation val="minMax"/>
        </c:scaling>
        <c:delete val="1"/>
        <c:axPos val="l"/>
        <c:numFmt formatCode="_(* #,##0_);_(* \(#,##0\);_(* &quot;-&quot;_);_(@_)" sourceLinked="1"/>
        <c:majorTickMark val="none"/>
        <c:minorTickMark val="none"/>
        <c:tickLblPos val="nextTo"/>
        <c:crossAx val="367276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a:innerShdw blurRad="63500" dist="50800" dir="18900000">
        <a:prstClr val="black">
          <a:alpha val="50000"/>
        </a:prstClr>
      </a:innerShdw>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636-4152-AF9D-7B4C69B64466}"/>
                </c:ext>
                <c:ext xmlns:c15="http://schemas.microsoft.com/office/drawing/2012/chart" uri="{CE6537A1-D6FC-4f65-9D91-7224C49458BB}">
                  <c15:layout/>
                </c:ext>
              </c:extLst>
            </c:dLbl>
            <c:dLbl>
              <c:idx val="1"/>
              <c:layout>
                <c:manualLayout>
                  <c:x val="-1.359686886642225E-2"/>
                  <c:y val="-2.0500422792529224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636-4152-AF9D-7B4C69B64466}"/>
                </c:ext>
                <c:ext xmlns:c15="http://schemas.microsoft.com/office/drawing/2012/chart" uri="{CE6537A1-D6FC-4f65-9D91-7224C49458BB}">
                  <c15:layout/>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B636-4152-AF9D-7B4C69B64466}"/>
                </c:ext>
                <c:ext xmlns:c15="http://schemas.microsoft.com/office/drawing/2012/chart" uri="{CE6537A1-D6FC-4f65-9D91-7224C49458BB}">
                  <c15:layout/>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636-4152-AF9D-7B4C69B64466}"/>
                </c:ext>
                <c:ext xmlns:c15="http://schemas.microsoft.com/office/drawing/2012/chart" uri="{CE6537A1-D6FC-4f65-9D91-7224C49458BB}">
                  <c15:layout/>
                </c:ext>
              </c:extLst>
            </c:dLbl>
            <c:dLbl>
              <c:idx val="4"/>
              <c:layout>
                <c:manualLayout>
                  <c:x val="-2.1243989271847289E-2"/>
                  <c:y val="-3.3110132824747868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636-4152-AF9D-7B4C69B64466}"/>
                </c:ext>
                <c:ext xmlns:c15="http://schemas.microsoft.com/office/drawing/2012/chart" uri="{CE6537A1-D6FC-4f65-9D91-7224C49458BB}">
                  <c15:layout/>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636-4152-AF9D-7B4C69B64466}"/>
                </c:ext>
                <c:ext xmlns:c15="http://schemas.microsoft.com/office/drawing/2012/chart" uri="{CE6537A1-D6FC-4f65-9D91-7224C49458BB}">
                  <c15:layout/>
                </c:ext>
              </c:extLst>
            </c:dLbl>
            <c:dLbl>
              <c:idx val="6"/>
              <c:layout>
                <c:manualLayout>
                  <c:x val="-2.500247479624771E-2"/>
                  <c:y val="-2.5239286684195582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636-4152-AF9D-7B4C69B64466}"/>
                </c:ext>
                <c:ext xmlns:c15="http://schemas.microsoft.com/office/drawing/2012/chart" uri="{CE6537A1-D6FC-4f65-9D91-7224C49458BB}">
                  <c15:layout/>
                  <c15:dlblFieldTable/>
                  <c15:showDataLabelsRange val="0"/>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B636-4152-AF9D-7B4C69B64466}"/>
                </c:ext>
                <c:ext xmlns:c15="http://schemas.microsoft.com/office/drawing/2012/chart" uri="{CE6537A1-D6FC-4f65-9D91-7224C49458BB}">
                  <c15:layout/>
                  <c15:dlblFieldTable/>
                  <c15:showDataLabelsRange val="0"/>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B636-4152-AF9D-7B4C69B64466}"/>
                </c:ext>
                <c:ext xmlns:c15="http://schemas.microsoft.com/office/drawing/2012/chart" uri="{CE6537A1-D6FC-4f65-9D91-7224C49458BB}"/>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B636-4152-AF9D-7B4C69B64466}"/>
                </c:ext>
                <c:ext xmlns:c15="http://schemas.microsoft.com/office/drawing/2012/chart" uri="{CE6537A1-D6FC-4f65-9D91-7224C49458BB}"/>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B636-4152-AF9D-7B4C69B64466}"/>
                </c:ext>
                <c:ext xmlns:c15="http://schemas.microsoft.com/office/drawing/2012/chart" uri="{CE6537A1-D6FC-4f65-9D91-7224C49458BB}"/>
              </c:extLst>
            </c:dLbl>
            <c:dLbl>
              <c:idx val="11"/>
              <c:layout>
                <c:manualLayout>
                  <c:x val="4.1879873034050184E-2"/>
                  <c:y val="3.0687176733449088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B636-4152-AF9D-7B4C69B64466}"/>
                </c:ext>
                <c:ext xmlns:c15="http://schemas.microsoft.com/office/drawing/2012/chart" uri="{CE6537A1-D6FC-4f65-9D91-7224C49458BB}">
                  <c15:dlblFieldTable/>
                  <c15:showDataLabelsRange val="0"/>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8"/>
                <c:pt idx="0">
                  <c:v>JAN</c:v>
                </c:pt>
                <c:pt idx="1">
                  <c:v>FEB</c:v>
                </c:pt>
                <c:pt idx="2">
                  <c:v>MAR</c:v>
                </c:pt>
                <c:pt idx="3">
                  <c:v>APR</c:v>
                </c:pt>
                <c:pt idx="4">
                  <c:v>MEI</c:v>
                </c:pt>
                <c:pt idx="5">
                  <c:v>JUNI</c:v>
                </c:pt>
                <c:pt idx="6">
                  <c:v>JULI</c:v>
                </c:pt>
                <c:pt idx="7">
                  <c:v>AGS</c:v>
                </c:pt>
              </c:strCache>
            </c:strRef>
          </c:cat>
          <c:val>
            <c:numRef>
              <c:f>Sheet1!$B$2:$B$13</c:f>
              <c:numCache>
                <c:formatCode>_(* #,##0_);_(* \(#,##0\);_(* "-"_);_(@_)</c:formatCode>
                <c:ptCount val="12"/>
                <c:pt idx="0">
                  <c:v>2875904004</c:v>
                </c:pt>
                <c:pt idx="1">
                  <c:v>4839114595</c:v>
                </c:pt>
                <c:pt idx="2">
                  <c:v>2448615168</c:v>
                </c:pt>
                <c:pt idx="3">
                  <c:v>4896424419</c:v>
                </c:pt>
                <c:pt idx="4">
                  <c:v>281944967</c:v>
                </c:pt>
                <c:pt idx="5">
                  <c:v>2638246642</c:v>
                </c:pt>
                <c:pt idx="6">
                  <c:v>3434794081</c:v>
                </c:pt>
                <c:pt idx="7">
                  <c:v>2083643391</c:v>
                </c:pt>
              </c:numCache>
            </c:numRef>
          </c:val>
          <c:extLst xmlns:c16r2="http://schemas.microsoft.com/office/drawing/2015/06/char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8685936"/>
        <c:axId val="368687896"/>
        <c:axId val="0"/>
      </c:bar3DChart>
      <c:catAx>
        <c:axId val="36868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8687896"/>
        <c:crosses val="autoZero"/>
        <c:auto val="1"/>
        <c:lblAlgn val="ctr"/>
        <c:lblOffset val="100"/>
        <c:noMultiLvlLbl val="0"/>
      </c:catAx>
      <c:valAx>
        <c:axId val="368687896"/>
        <c:scaling>
          <c:orientation val="minMax"/>
        </c:scaling>
        <c:delete val="1"/>
        <c:axPos val="l"/>
        <c:numFmt formatCode="_(* #,##0_);_(* \(#,##0\);_(* &quot;-&quot;_);_(@_)" sourceLinked="1"/>
        <c:majorTickMark val="none"/>
        <c:minorTickMark val="none"/>
        <c:tickLblPos val="nextTo"/>
        <c:crossAx val="3686859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12094975260157204"/>
          <c:y val="3.9568896354936114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Sheet1!$B$2</c:f>
              <c:numCache>
                <c:formatCode>_(* #,##0_);_(* \(#,##0\);_(* "-"_);_(@_)</c:formatCode>
                <c:ptCount val="1"/>
                <c:pt idx="0">
                  <c:v>20252706000</c:v>
                </c:pt>
              </c:numCache>
            </c:numRef>
          </c:val>
          <c:extLst xmlns:c16r2="http://schemas.microsoft.com/office/drawing/2015/06/char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Sheet1!$C$2</c:f>
              <c:numCache>
                <c:formatCode>_(* #,##0_);_(* \(#,##0\);_(* "-"_);_(@_)</c:formatCode>
                <c:ptCount val="1"/>
                <c:pt idx="0">
                  <c:v>22491652486</c:v>
                </c:pt>
              </c:numCache>
            </c:numRef>
          </c:val>
          <c:extLst xmlns:c16r2="http://schemas.microsoft.com/office/drawing/2015/06/char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150"/>
        <c:shape val="cylinder"/>
        <c:axId val="366487368"/>
        <c:axId val="366488152"/>
        <c:axId val="0"/>
      </c:bar3DChart>
      <c:catAx>
        <c:axId val="366487368"/>
        <c:scaling>
          <c:orientation val="minMax"/>
        </c:scaling>
        <c:delete val="1"/>
        <c:axPos val="b"/>
        <c:numFmt formatCode="General" sourceLinked="1"/>
        <c:majorTickMark val="out"/>
        <c:minorTickMark val="none"/>
        <c:tickLblPos val="nextTo"/>
        <c:crossAx val="366488152"/>
        <c:crosses val="autoZero"/>
        <c:auto val="1"/>
        <c:lblAlgn val="ctr"/>
        <c:lblOffset val="100"/>
        <c:noMultiLvlLbl val="0"/>
      </c:catAx>
      <c:valAx>
        <c:axId val="366488152"/>
        <c:scaling>
          <c:orientation val="minMax"/>
        </c:scaling>
        <c:delete val="1"/>
        <c:axPos val="l"/>
        <c:numFmt formatCode="_(* #,##0_);_(* \(#,##0\);_(* &quot;-&quot;_);_(@_)" sourceLinked="1"/>
        <c:majorTickMark val="out"/>
        <c:minorTickMark val="none"/>
        <c:tickLblPos val="nextTo"/>
        <c:crossAx val="366487368"/>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Sheet1!$B$2</c:f>
              <c:numCache>
                <c:formatCode>_(* #,##0_);_(* \(#,##0\);_(* "-"_);_(@_)</c:formatCode>
                <c:ptCount val="1"/>
                <c:pt idx="0">
                  <c:v>805587000</c:v>
                </c:pt>
              </c:numCache>
            </c:numRef>
          </c:val>
          <c:extLst xmlns:c16r2="http://schemas.microsoft.com/office/drawing/2015/06/char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Sheet1!$C$2</c:f>
              <c:numCache>
                <c:formatCode>_(* #,##0_);_(* \(#,##0\);_(* "-"_);_(@_)</c:formatCode>
                <c:ptCount val="1"/>
                <c:pt idx="0">
                  <c:v>456360500</c:v>
                </c:pt>
              </c:numCache>
            </c:numRef>
          </c:val>
          <c:extLst xmlns:c16r2="http://schemas.microsoft.com/office/drawing/2015/06/char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150"/>
        <c:shape val="cylinder"/>
        <c:axId val="367231384"/>
        <c:axId val="370757784"/>
        <c:axId val="0"/>
      </c:bar3DChart>
      <c:catAx>
        <c:axId val="367231384"/>
        <c:scaling>
          <c:orientation val="minMax"/>
        </c:scaling>
        <c:delete val="1"/>
        <c:axPos val="b"/>
        <c:numFmt formatCode="General" sourceLinked="1"/>
        <c:majorTickMark val="out"/>
        <c:minorTickMark val="none"/>
        <c:tickLblPos val="nextTo"/>
        <c:crossAx val="370757784"/>
        <c:crosses val="autoZero"/>
        <c:auto val="1"/>
        <c:lblAlgn val="ctr"/>
        <c:lblOffset val="100"/>
        <c:noMultiLvlLbl val="0"/>
      </c:catAx>
      <c:valAx>
        <c:axId val="370757784"/>
        <c:scaling>
          <c:orientation val="minMax"/>
        </c:scaling>
        <c:delete val="1"/>
        <c:axPos val="l"/>
        <c:numFmt formatCode="_(* #,##0_);_(* \(#,##0\);_(* &quot;-&quot;_);_(@_)" sourceLinked="1"/>
        <c:majorTickMark val="out"/>
        <c:minorTickMark val="none"/>
        <c:tickLblPos val="nextTo"/>
        <c:crossAx val="36723138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31061729931044557"/>
          <c:y val="4.22921310069524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Sheet1!$B$2</c:f>
              <c:numCache>
                <c:formatCode>_(* #,##0_);_(* \(#,##0\);_(* "-"_);_(@_)</c:formatCode>
                <c:ptCount val="1"/>
                <c:pt idx="0">
                  <c:v>495412000</c:v>
                </c:pt>
              </c:numCache>
            </c:numRef>
          </c:val>
          <c:extLst xmlns:c16r2="http://schemas.microsoft.com/office/drawing/2015/06/char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Sheet1!$C$2</c:f>
              <c:numCache>
                <c:formatCode>_(* #,##0_);_(* \(#,##0\);_(* "-"_);_(@_)</c:formatCode>
                <c:ptCount val="1"/>
                <c:pt idx="0">
                  <c:v>550671281</c:v>
                </c:pt>
              </c:numCache>
            </c:numRef>
          </c:val>
          <c:extLst xmlns:c16r2="http://schemas.microsoft.com/office/drawing/2015/06/char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50"/>
        <c:shape val="cylinder"/>
        <c:axId val="370758568"/>
        <c:axId val="370758960"/>
        <c:axId val="0"/>
      </c:bar3DChart>
      <c:catAx>
        <c:axId val="370758568"/>
        <c:scaling>
          <c:orientation val="minMax"/>
        </c:scaling>
        <c:delete val="1"/>
        <c:axPos val="b"/>
        <c:numFmt formatCode="General" sourceLinked="1"/>
        <c:majorTickMark val="out"/>
        <c:minorTickMark val="none"/>
        <c:tickLblPos val="nextTo"/>
        <c:crossAx val="370758960"/>
        <c:crosses val="autoZero"/>
        <c:auto val="1"/>
        <c:lblAlgn val="ctr"/>
        <c:lblOffset val="100"/>
        <c:noMultiLvlLbl val="0"/>
      </c:catAx>
      <c:valAx>
        <c:axId val="370758960"/>
        <c:scaling>
          <c:orientation val="minMax"/>
        </c:scaling>
        <c:delete val="1"/>
        <c:axPos val="l"/>
        <c:numFmt formatCode="_(* #,##0_);_(* \(#,##0\);_(* &quot;-&quot;_);_(@_)" sourceLinked="1"/>
        <c:majorTickMark val="out"/>
        <c:minorTickMark val="none"/>
        <c:tickLblPos val="nextTo"/>
        <c:crossAx val="370758568"/>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dgm:spPr/>
      <dgm:t>
        <a:bodyPr/>
        <a:lstStyle/>
        <a:p>
          <a:r>
            <a:rPr lang="en-US" dirty="0"/>
            <a:t>85.951.370.000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LinFactNeighborX="72019" custLinFactNeighborY="13637">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dgm:presLayoutVars>
          <dgm:bulletEnabled val="1"/>
        </dgm:presLayoutVars>
      </dgm:prSet>
      <dgm:spPr/>
      <dgm:t>
        <a:bodyPr/>
        <a:lstStyle/>
        <a:p>
          <a:endParaRPr lang="en-US"/>
        </a:p>
      </dgm:t>
    </dgm:pt>
  </dgm:ptLst>
  <dgm:cxnLst>
    <dgm:cxn modelId="{1B337F04-A743-48AD-BC14-5AB20C32DE60}" srcId="{D14B3AC8-870B-4847-BF2D-BF7B9320973D}" destId="{C6A310D7-C413-4F15-89C5-A2928660C5C5}" srcOrd="0" destOrd="0" parTransId="{612AD586-3FB7-464B-A7DD-355E6801DEC5}" sibTransId="{69B8C002-3095-484D-9B12-5AAAC0053489}"/>
    <dgm:cxn modelId="{E18AEF5F-1F09-4301-94B6-3E25CB82B9B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E13502B9-6659-4826-AA92-F24B44C69A37}" type="presOf" srcId="{D14B3AC8-870B-4847-BF2D-BF7B9320973D}" destId="{0372762E-2B2A-4B13-A81C-3FE4F80CF7F9}" srcOrd="0" destOrd="0" presId="urn:microsoft.com/office/officeart/2005/8/layout/list1"/>
    <dgm:cxn modelId="{5C2873B3-5036-497F-95CC-080AECDA0936}" type="presOf" srcId="{C6A310D7-C413-4F15-89C5-A2928660C5C5}" destId="{11816E51-8A6E-4AAD-9AD7-7B7D0518EE1A}" srcOrd="0" destOrd="0" presId="urn:microsoft.com/office/officeart/2005/8/layout/list1"/>
    <dgm:cxn modelId="{C5B626A8-8F29-422D-8FB6-C268A5F08BA8}" type="presOf" srcId="{C0391D6F-77E7-47C0-BA09-F8D7779497FE}" destId="{20DDDCF0-A3BC-4EC0-A97B-77C49A31DC7D}"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21.553.705.000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CB47121A-33C3-4D0E-9B23-2249B2478254}" type="presOf" srcId="{D14B3AC8-870B-4847-BF2D-BF7B9320973D}" destId="{A3D7C0DC-1F39-47DD-9578-2CF42B4B9963}" srcOrd="1"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CEA8F3F7-B94F-4542-B7EB-D3D4C294C013}" type="presOf" srcId="{C6A310D7-C413-4F15-89C5-A2928660C5C5}" destId="{11816E51-8A6E-4AAD-9AD7-7B7D0518EE1A}" srcOrd="0"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400" b="1" dirty="0"/>
            <a:t>23.498.687.267</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9EB2A7AA-1869-4143-81E5-130AF09B06CD}"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22DF8618-054D-4242-83C8-6EBBD622A6BF}" type="presOf" srcId="{C0391D6F-77E7-47C0-BA09-F8D7779497FE}" destId="{20DDDCF0-A3BC-4EC0-A97B-77C49A31DC7D}" srcOrd="0" destOrd="0" presId="urn:microsoft.com/office/officeart/2005/8/layout/list1"/>
    <dgm:cxn modelId="{4100EB0F-DEB9-407F-A2B2-844A6675F9E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551B3D1-3161-4396-83D5-F827C6677790}" type="presOf" srcId="{C6A310D7-C413-4F15-89C5-A2928660C5C5}" destId="{11816E51-8A6E-4AAD-9AD7-7B7D0518EE1A}" srcOrd="0" destOrd="0" presId="urn:microsoft.com/office/officeart/2005/8/layout/list1"/>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109,02%</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t>
        <a:bodyPr/>
        <a:lstStyle/>
        <a:p>
          <a:endParaRPr lang="en-US"/>
        </a:p>
      </dgm:t>
    </dgm:pt>
  </dgm:ptLst>
  <dgm:cxnLst>
    <dgm:cxn modelId="{A8F18BB6-2DB0-4F13-917C-DD51D3A90884}" type="presOf" srcId="{C6A310D7-C413-4F15-89C5-A2928660C5C5}" destId="{11816E51-8A6E-4AAD-9AD7-7B7D0518EE1A}" srcOrd="0" destOrd="0" presId="urn:microsoft.com/office/officeart/2005/8/layout/list1"/>
    <dgm:cxn modelId="{482E6525-A35A-459C-9F2F-79DED62DF1A4}" type="presOf" srcId="{C0391D6F-77E7-47C0-BA09-F8D7779497FE}" destId="{20DDDCF0-A3BC-4EC0-A97B-77C49A31DC7D}"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69EC5E9F-2433-443C-B6B8-6AD11AECAC9D}" srcId="{C0391D6F-77E7-47C0-BA09-F8D7779497FE}" destId="{D14B3AC8-870B-4847-BF2D-BF7B9320973D}" srcOrd="0" destOrd="0" parTransId="{58C3D0C0-1A19-4398-A25C-6CB587F68D95}" sibTransId="{4A45B808-A33D-4D4B-A814-F62896C92006}"/>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45594"/>
          <a:ext cx="3884392" cy="1275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01472" tIns="624840" rIns="301472"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85.951.370.000</a:t>
          </a:r>
        </a:p>
      </dsp:txBody>
      <dsp:txXfrm>
        <a:off x="0" y="445594"/>
        <a:ext cx="3884392" cy="1275750"/>
      </dsp:txXfrm>
    </dsp:sp>
    <dsp:sp modelId="{A3D7C0DC-1F39-47DD-9578-2CF42B4B9963}">
      <dsp:nvSpPr>
        <dsp:cNvPr id="0" name=""/>
        <dsp:cNvSpPr/>
      </dsp:nvSpPr>
      <dsp:spPr>
        <a:xfrm>
          <a:off x="334094" y="123564"/>
          <a:ext cx="2719074" cy="8856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775" tIns="0" rIns="102775" bIns="0" numCol="1" spcCol="1270" anchor="ctr" anchorCtr="0">
          <a:noAutofit/>
        </a:bodyPr>
        <a:lstStyle/>
        <a:p>
          <a:pPr lvl="0" algn="l" defTabSz="1422400">
            <a:lnSpc>
              <a:spcPct val="90000"/>
            </a:lnSpc>
            <a:spcBef>
              <a:spcPct val="0"/>
            </a:spcBef>
            <a:spcAft>
              <a:spcPct val="35000"/>
            </a:spcAft>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77325" y="166795"/>
        <a:ext cx="2632612"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Char char="••"/>
          </a:pPr>
          <a:r>
            <a:rPr lang="en-US" sz="2400" b="1" kern="1200" dirty="0"/>
            <a:t>21.553.705.000</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Char char="••"/>
          </a:pPr>
          <a:r>
            <a:rPr lang="en-US" sz="2400" b="1" kern="1200" dirty="0"/>
            <a:t>23.498.687.267</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REALISASI</a:t>
          </a:r>
        </a:p>
      </dsp:txBody>
      <dsp:txXfrm>
        <a:off x="183251" y="20608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541279"/>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Char char="••"/>
          </a:pPr>
          <a:r>
            <a:rPr lang="en-US" sz="2800" b="1" kern="1200" dirty="0"/>
            <a:t>109,02%</a:t>
          </a:r>
        </a:p>
      </dsp:txBody>
      <dsp:txXfrm>
        <a:off x="0" y="541279"/>
        <a:ext cx="3069447" cy="944175"/>
      </dsp:txXfrm>
    </dsp:sp>
    <dsp:sp modelId="{A3D7C0DC-1F39-47DD-9578-2CF42B4B9963}">
      <dsp:nvSpPr>
        <dsp:cNvPr id="0" name=""/>
        <dsp:cNvSpPr/>
      </dsp:nvSpPr>
      <dsp:spPr>
        <a:xfrm>
          <a:off x="156180" y="179009"/>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a:t>
          </a:r>
        </a:p>
      </dsp:txBody>
      <dsp:txXfrm>
        <a:off x="183251" y="206080"/>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0.58076</cdr:x>
      <cdr:y>0.59909</cdr:y>
    </cdr:from>
    <cdr:to>
      <cdr:x>0.7176</cdr:x>
      <cdr:y>0.68422</cdr:y>
    </cdr:to>
    <cdr:sp macro="" textlink="">
      <cdr:nvSpPr>
        <cdr:cNvPr id="2" name="TextBox 1"/>
        <cdr:cNvSpPr txBox="1"/>
      </cdr:nvSpPr>
      <cdr:spPr>
        <a:xfrm xmlns:a="http://schemas.openxmlformats.org/drawingml/2006/main">
          <a:off x="4851005" y="2913392"/>
          <a:ext cx="1143015" cy="413992"/>
        </a:xfrm>
        <a:prstGeom xmlns:a="http://schemas.openxmlformats.org/drawingml/2006/main" prst="round2DiagRect">
          <a:avLst/>
        </a:prstGeom>
        <a:solidFill xmlns:a="http://schemas.openxmlformats.org/drawingml/2006/main">
          <a:srgbClr val="FFC000"/>
        </a:solidFill>
        <a:ln xmlns:a="http://schemas.openxmlformats.org/drawingml/2006/main"/>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nchor="ctr"/>
        <a:lstStyle xmlns:a="http://schemas.openxmlformats.org/drawingml/2006/main"/>
        <a:p xmlns:a="http://schemas.openxmlformats.org/drawingml/2006/main">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76,72%</a:t>
          </a:r>
        </a:p>
      </cdr:txBody>
    </cdr:sp>
  </cdr:relSizeAnchor>
</c:userShapes>
</file>

<file path=ppt/drawings/drawing2.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0.10078</cdr:x>
      <cdr:y>0.71275</cdr:y>
    </cdr:from>
    <cdr:to>
      <cdr:x>0.17469</cdr:x>
      <cdr:y>0.75994</cdr:y>
    </cdr:to>
    <cdr:sp macro="" textlink="">
      <cdr:nvSpPr>
        <cdr:cNvPr id="3" name="TextBox 1">
          <a:extLst xmlns:a="http://schemas.openxmlformats.org/drawingml/2006/main">
            <a:ext uri="{FF2B5EF4-FFF2-40B4-BE49-F238E27FC236}">
              <a16:creationId xmlns:a16="http://schemas.microsoft.com/office/drawing/2014/main" xmlns="" id="{275AEB2F-ECEB-4230-ADDD-C62E16E10921}"/>
            </a:ext>
          </a:extLst>
        </cdr:cNvPr>
        <cdr:cNvSpPr txBox="1"/>
      </cdr:nvSpPr>
      <cdr:spPr>
        <a:xfrm xmlns:a="http://schemas.openxmlformats.org/drawingml/2006/main">
          <a:off x="1132123" y="3695291"/>
          <a:ext cx="830183"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20,30%</a:t>
          </a:r>
        </a:p>
      </cdr:txBody>
    </cdr:sp>
  </cdr:relSizeAnchor>
  <cdr:relSizeAnchor xmlns:cdr="http://schemas.openxmlformats.org/drawingml/2006/chartDrawing">
    <cdr:from>
      <cdr:x>0.01996</cdr:x>
      <cdr:y>0.79909</cdr:y>
    </cdr:from>
    <cdr:to>
      <cdr:x>0.09662</cdr:x>
      <cdr:y>0.8543</cdr:y>
    </cdr:to>
    <cdr:sp macro="" textlink="">
      <cdr:nvSpPr>
        <cdr:cNvPr id="4" name="TextBox 1">
          <a:extLst xmlns:a="http://schemas.openxmlformats.org/drawingml/2006/main">
            <a:ext uri="{FF2B5EF4-FFF2-40B4-BE49-F238E27FC236}">
              <a16:creationId xmlns:a16="http://schemas.microsoft.com/office/drawing/2014/main" xmlns="" id="{A36F3838-547A-49A6-BEA0-FAA0BBB6107C}"/>
            </a:ext>
          </a:extLst>
        </cdr:cNvPr>
        <cdr:cNvSpPr txBox="1"/>
      </cdr:nvSpPr>
      <cdr:spPr>
        <a:xfrm xmlns:a="http://schemas.openxmlformats.org/drawingml/2006/main">
          <a:off x="224188" y="4142958"/>
          <a:ext cx="861140" cy="286240"/>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Verdana" pitchFamily="34" charset="0"/>
              <a:ea typeface="Verdana" pitchFamily="34" charset="0"/>
            </a:rPr>
            <a:t>7,57%</a:t>
          </a:r>
        </a:p>
      </cdr:txBody>
    </cdr:sp>
  </cdr:relSizeAnchor>
  <cdr:relSizeAnchor xmlns:cdr="http://schemas.openxmlformats.org/drawingml/2006/chartDrawing">
    <cdr:from>
      <cdr:x>0.16992</cdr:x>
      <cdr:y>0.79836</cdr:y>
    </cdr:from>
    <cdr:to>
      <cdr:x>0.24383</cdr:x>
      <cdr:y>0.84556</cdr:y>
    </cdr:to>
    <cdr:sp macro="" textlink="">
      <cdr:nvSpPr>
        <cdr:cNvPr id="5" name="TextBox 1">
          <a:extLst xmlns:a="http://schemas.openxmlformats.org/drawingml/2006/main">
            <a:ext uri="{FF2B5EF4-FFF2-40B4-BE49-F238E27FC236}">
              <a16:creationId xmlns:a16="http://schemas.microsoft.com/office/drawing/2014/main" xmlns="" id="{B2FCCF9F-1E87-4230-B1F7-F60FAC954A80}"/>
            </a:ext>
          </a:extLst>
        </cdr:cNvPr>
        <cdr:cNvSpPr txBox="1"/>
      </cdr:nvSpPr>
      <cdr:spPr>
        <a:xfrm xmlns:a="http://schemas.openxmlformats.org/drawingml/2006/main">
          <a:off x="1908790" y="4139160"/>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26,74%</a:t>
          </a:r>
        </a:p>
      </cdr:txBody>
    </cdr:sp>
  </cdr:relSizeAnchor>
  <cdr:relSizeAnchor xmlns:cdr="http://schemas.openxmlformats.org/drawingml/2006/chartDrawing">
    <cdr:from>
      <cdr:x>0.24647</cdr:x>
      <cdr:y>0.71771</cdr:y>
    </cdr:from>
    <cdr:to>
      <cdr:x>0.32038</cdr:x>
      <cdr:y>0.76491</cdr:y>
    </cdr:to>
    <cdr:sp macro="" textlink="">
      <cdr:nvSpPr>
        <cdr:cNvPr id="6" name="TextBox 1">
          <a:extLst xmlns:a="http://schemas.openxmlformats.org/drawingml/2006/main">
            <a:ext uri="{FF2B5EF4-FFF2-40B4-BE49-F238E27FC236}">
              <a16:creationId xmlns:a16="http://schemas.microsoft.com/office/drawing/2014/main" xmlns="" id="{5C356D24-8DA5-4F77-A0BB-29BC06EAF5B9}"/>
            </a:ext>
          </a:extLst>
        </cdr:cNvPr>
        <cdr:cNvSpPr txBox="1"/>
      </cdr:nvSpPr>
      <cdr:spPr>
        <a:xfrm xmlns:a="http://schemas.openxmlformats.org/drawingml/2006/main">
          <a:off x="2768610"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39</a:t>
          </a:r>
          <a:r>
            <a:rPr lang="en-US" sz="1100" b="1" dirty="0">
              <a:solidFill>
                <a:schemeClr val="bg1"/>
              </a:solidFill>
              <a:latin typeface="Verdana" pitchFamily="34" charset="0"/>
              <a:ea typeface="Verdana" pitchFamily="34" charset="0"/>
            </a:rPr>
            <a:t>,63%</a:t>
          </a:r>
        </a:p>
      </cdr:txBody>
    </cdr:sp>
  </cdr:relSizeAnchor>
  <cdr:relSizeAnchor xmlns:cdr="http://schemas.openxmlformats.org/drawingml/2006/chartDrawing">
    <cdr:from>
      <cdr:x>0.31115</cdr:x>
      <cdr:y>0.78885</cdr:y>
    </cdr:from>
    <cdr:to>
      <cdr:x>0.38506</cdr:x>
      <cdr:y>0.83605</cdr:y>
    </cdr:to>
    <cdr:sp macro="" textlink="">
      <cdr:nvSpPr>
        <cdr:cNvPr id="7" name="TextBox 1">
          <a:extLst xmlns:a="http://schemas.openxmlformats.org/drawingml/2006/main">
            <a:ext uri="{FF2B5EF4-FFF2-40B4-BE49-F238E27FC236}">
              <a16:creationId xmlns:a16="http://schemas.microsoft.com/office/drawing/2014/main" xmlns="" id="{5E3C3785-A1B8-4F79-B0B6-DAAA529BF9DE}"/>
            </a:ext>
          </a:extLst>
        </cdr:cNvPr>
        <cdr:cNvSpPr txBox="1"/>
      </cdr:nvSpPr>
      <cdr:spPr>
        <a:xfrm xmlns:a="http://schemas.openxmlformats.org/drawingml/2006/main">
          <a:off x="3495271" y="4089876"/>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71,18</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0.4018</cdr:x>
      <cdr:y>0.71771</cdr:y>
    </cdr:from>
    <cdr:to>
      <cdr:x>0.47571</cdr:x>
      <cdr:y>0.76491</cdr:y>
    </cdr:to>
    <cdr:sp macro="" textlink="">
      <cdr:nvSpPr>
        <cdr:cNvPr id="9" name="TextBox 1">
          <a:extLst xmlns:a="http://schemas.openxmlformats.org/drawingml/2006/main">
            <a:ext uri="{FF2B5EF4-FFF2-40B4-BE49-F238E27FC236}">
              <a16:creationId xmlns:a16="http://schemas.microsoft.com/office/drawing/2014/main" xmlns="" id="{17F409B5-6F5B-4872-90DB-829DD5F39420}"/>
            </a:ext>
          </a:extLst>
        </cdr:cNvPr>
        <cdr:cNvSpPr txBox="1"/>
      </cdr:nvSpPr>
      <cdr:spPr>
        <a:xfrm xmlns:a="http://schemas.openxmlformats.org/drawingml/2006/main">
          <a:off x="4513479"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83,42</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0.47346</cdr:x>
      <cdr:y>0.78885</cdr:y>
    </cdr:from>
    <cdr:to>
      <cdr:x>0.54737</cdr:x>
      <cdr:y>0.83605</cdr:y>
    </cdr:to>
    <cdr:sp macro="" textlink="">
      <cdr:nvSpPr>
        <cdr:cNvPr id="10" name="TextBox 1">
          <a:extLst xmlns:a="http://schemas.openxmlformats.org/drawingml/2006/main">
            <a:ext uri="{FF2B5EF4-FFF2-40B4-BE49-F238E27FC236}">
              <a16:creationId xmlns:a16="http://schemas.microsoft.com/office/drawing/2014/main" xmlns="" id="{A393E7E9-BC47-426F-BC20-6C8CA04143FC}"/>
            </a:ext>
          </a:extLst>
        </cdr:cNvPr>
        <cdr:cNvSpPr txBox="1"/>
      </cdr:nvSpPr>
      <cdr:spPr>
        <a:xfrm xmlns:a="http://schemas.openxmlformats.org/drawingml/2006/main">
          <a:off x="5318510" y="4089874"/>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99,36</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0.54737</cdr:x>
      <cdr:y>0.71771</cdr:y>
    </cdr:from>
    <cdr:to>
      <cdr:x>0.62128</cdr:x>
      <cdr:y>0.76491</cdr:y>
    </cdr:to>
    <cdr:sp macro="" textlink="">
      <cdr:nvSpPr>
        <cdr:cNvPr id="11" name="TextBox 1">
          <a:extLst xmlns:a="http://schemas.openxmlformats.org/drawingml/2006/main">
            <a:ext uri="{FF2B5EF4-FFF2-40B4-BE49-F238E27FC236}">
              <a16:creationId xmlns:a16="http://schemas.microsoft.com/office/drawing/2014/main" xmlns="" id="{79469C3E-2416-45B2-898A-0DD434196CBC}"/>
            </a:ext>
          </a:extLst>
        </cdr:cNvPr>
        <cdr:cNvSpPr txBox="1"/>
      </cdr:nvSpPr>
      <cdr:spPr>
        <a:xfrm xmlns:a="http://schemas.openxmlformats.org/drawingml/2006/main">
          <a:off x="6148759" y="3721024"/>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99,36</a:t>
          </a:r>
          <a:r>
            <a:rPr lang="en-US" sz="1100" b="1" dirty="0">
              <a:solidFill>
                <a:schemeClr val="bg1"/>
              </a:solidFill>
              <a:latin typeface="Verdana" pitchFamily="34" charset="0"/>
              <a:ea typeface="Verdana" pitchFamily="34"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0.53734</cdr:y>
    </cdr:from>
    <cdr:to>
      <cdr:x>0.52756</cdr:x>
      <cdr:y>0.62937</cdr:y>
    </cdr:to>
    <cdr:sp macro="" textlink="">
      <cdr:nvSpPr>
        <cdr:cNvPr id="2" name="Rounded Rectangular Callout 1"/>
        <cdr:cNvSpPr/>
      </cdr:nvSpPr>
      <cdr:spPr>
        <a:xfrm xmlns:a="http://schemas.openxmlformats.org/drawingml/2006/main">
          <a:off x="-143755" y="2266934"/>
          <a:ext cx="1711957" cy="38825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20.525.706.000</a:t>
          </a:r>
        </a:p>
      </cdr:txBody>
    </cdr:sp>
  </cdr:relSizeAnchor>
  <cdr:relSizeAnchor xmlns:cdr="http://schemas.openxmlformats.org/drawingml/2006/chartDrawing">
    <cdr:from>
      <cdr:x>0.3658</cdr:x>
      <cdr:y>0.25908</cdr:y>
    </cdr:from>
    <cdr:to>
      <cdr:x>0.91763</cdr:x>
      <cdr:y>0.33387</cdr:y>
    </cdr:to>
    <cdr:sp macro="" textlink="">
      <cdr:nvSpPr>
        <cdr:cNvPr id="3" name="Rounded Rectangular Callout 2"/>
        <cdr:cNvSpPr/>
      </cdr:nvSpPr>
      <cdr:spPr>
        <a:xfrm xmlns:a="http://schemas.openxmlformats.org/drawingml/2006/main">
          <a:off x="1187046" y="1093010"/>
          <a:ext cx="1790714" cy="315524"/>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22.4911.652.486</a:t>
          </a:r>
        </a:p>
      </cdr:txBody>
    </cdr:sp>
  </cdr:relSizeAnchor>
</c:userShapes>
</file>

<file path=ppt/drawings/drawing4.xml><?xml version="1.0" encoding="utf-8"?>
<c:userShapes xmlns:c="http://schemas.openxmlformats.org/drawingml/2006/chart">
  <cdr:relSizeAnchor xmlns:cdr="http://schemas.openxmlformats.org/drawingml/2006/chartDrawing">
    <cdr:from>
      <cdr:x>0.12463</cdr:x>
      <cdr:y>0.26285</cdr:y>
    </cdr:from>
    <cdr:to>
      <cdr:x>0.65589</cdr:x>
      <cdr:y>0.36229</cdr:y>
    </cdr:to>
    <cdr:sp macro="" textlink="">
      <cdr:nvSpPr>
        <cdr:cNvPr id="2" name="Rounded Rectangular Callout 1"/>
        <cdr:cNvSpPr/>
      </cdr:nvSpPr>
      <cdr:spPr>
        <a:xfrm xmlns:a="http://schemas.openxmlformats.org/drawingml/2006/main" flipH="1">
          <a:off x="373632" y="1108891"/>
          <a:ext cx="1592655" cy="419518"/>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805.587.000</a:t>
          </a:r>
        </a:p>
      </cdr:txBody>
    </cdr:sp>
  </cdr:relSizeAnchor>
  <cdr:relSizeAnchor xmlns:cdr="http://schemas.openxmlformats.org/drawingml/2006/chartDrawing">
    <cdr:from>
      <cdr:x>0.5</cdr:x>
      <cdr:y>0.45669</cdr:y>
    </cdr:from>
    <cdr:to>
      <cdr:x>0.99563</cdr:x>
      <cdr:y>0.55017</cdr:y>
    </cdr:to>
    <cdr:sp macro="" textlink="">
      <cdr:nvSpPr>
        <cdr:cNvPr id="3" name="Rounded Rectangular Callout 2"/>
        <cdr:cNvSpPr/>
      </cdr:nvSpPr>
      <cdr:spPr>
        <a:xfrm xmlns:a="http://schemas.openxmlformats.org/drawingml/2006/main">
          <a:off x="1498940" y="1926675"/>
          <a:ext cx="1485840" cy="394373"/>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456,360,500</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0.52001</cdr:y>
    </cdr:from>
    <cdr:to>
      <cdr:x>0.6076</cdr:x>
      <cdr:y>0.6146</cdr:y>
    </cdr:to>
    <cdr:sp macro="" textlink="">
      <cdr:nvSpPr>
        <cdr:cNvPr id="2" name="Rounded Rectangular Callout 1"/>
        <cdr:cNvSpPr/>
      </cdr:nvSpPr>
      <cdr:spPr>
        <a:xfrm xmlns:a="http://schemas.openxmlformats.org/drawingml/2006/main">
          <a:off x="-14068" y="2193807"/>
          <a:ext cx="1618675" cy="39905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495.412.000</a:t>
          </a:r>
        </a:p>
      </cdr:txBody>
    </cdr:sp>
  </cdr:relSizeAnchor>
  <cdr:relSizeAnchor xmlns:cdr="http://schemas.openxmlformats.org/drawingml/2006/chartDrawing">
    <cdr:from>
      <cdr:x>0.35781</cdr:x>
      <cdr:y>0.20442</cdr:y>
    </cdr:from>
    <cdr:to>
      <cdr:x>0.96087</cdr:x>
      <cdr:y>0.31499</cdr:y>
    </cdr:to>
    <cdr:sp macro="" textlink="">
      <cdr:nvSpPr>
        <cdr:cNvPr id="3" name="Rounded Rectangular Callout 2"/>
        <cdr:cNvSpPr/>
      </cdr:nvSpPr>
      <cdr:spPr>
        <a:xfrm xmlns:a="http://schemas.openxmlformats.org/drawingml/2006/main">
          <a:off x="953224" y="862421"/>
          <a:ext cx="1606580" cy="466473"/>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550.671.281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1" cy="681267"/>
          </a:xfrm>
          <a:prstGeom prst="rect">
            <a:avLst/>
          </a:prstGeom>
        </p:spPr>
        <p:txBody>
          <a:bodyPr vert="horz" lIns="102848" tIns="51423" rIns="102848" bIns="51423" rtlCol="0"/>
          <a:lstStyle>
            <a:lvl1pPr algn="l">
              <a:defRPr sz="1400"/>
            </a:lvl1pPr>
          </a:lstStyle>
          <a:p>
            <a:r>
              <a:rPr lang="en-US" altLang="zh-CN"/>
              <a:t>Laporan Kinerja Agustus 2020</a:t>
            </a:r>
            <a:endParaRPr lang="zh-CN" altLang="en-US"/>
          </a:p>
        </p:txBody>
      </p:sp>
      <p:sp>
        <p:nvSpPr>
          <p:cNvPr id="3" name="日期占位符 2"/>
          <p:cNvSpPr>
            <a:spLocks noGrp="1"/>
          </p:cNvSpPr>
          <p:nvPr>
            <p:ph type="dt" sz="quarter" idx="1"/>
          </p:nvPr>
        </p:nvSpPr>
        <p:spPr>
          <a:xfrm>
            <a:off x="3884614" y="0"/>
            <a:ext cx="2971801" cy="681267"/>
          </a:xfrm>
          <a:prstGeom prst="rect">
            <a:avLst/>
          </a:prstGeom>
        </p:spPr>
        <p:txBody>
          <a:bodyPr vert="horz" lIns="102848" tIns="51423" rIns="102848" bIns="51423"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0" y="12896923"/>
            <a:ext cx="2971801" cy="681265"/>
          </a:xfrm>
          <a:prstGeom prst="rect">
            <a:avLst/>
          </a:prstGeom>
        </p:spPr>
        <p:txBody>
          <a:bodyPr vert="horz" lIns="102848" tIns="51423" rIns="102848" bIns="51423"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3884614" y="12896923"/>
            <a:ext cx="2971801" cy="681265"/>
          </a:xfrm>
          <a:prstGeom prst="rect">
            <a:avLst/>
          </a:prstGeom>
        </p:spPr>
        <p:txBody>
          <a:bodyPr vert="horz" lIns="102848" tIns="51423" rIns="102848" bIns="51423"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681267"/>
          </a:xfrm>
          <a:prstGeom prst="rect">
            <a:avLst/>
          </a:prstGeom>
        </p:spPr>
        <p:txBody>
          <a:bodyPr vert="horz" lIns="102848" tIns="51423" rIns="102848" bIns="51423" rtlCol="0"/>
          <a:lstStyle>
            <a:lvl1pPr algn="l">
              <a:defRPr sz="1400"/>
            </a:lvl1pPr>
          </a:lstStyle>
          <a:p>
            <a:r>
              <a:rPr lang="en-US"/>
              <a:t>Laporan Kinerja Agustus 2020</a:t>
            </a:r>
          </a:p>
        </p:txBody>
      </p:sp>
      <p:sp>
        <p:nvSpPr>
          <p:cNvPr id="3" name="Date Placeholder 2"/>
          <p:cNvSpPr>
            <a:spLocks noGrp="1"/>
          </p:cNvSpPr>
          <p:nvPr>
            <p:ph type="dt" idx="1"/>
          </p:nvPr>
        </p:nvSpPr>
        <p:spPr>
          <a:xfrm>
            <a:off x="3884614" y="0"/>
            <a:ext cx="2971801" cy="681267"/>
          </a:xfrm>
          <a:prstGeom prst="rect">
            <a:avLst/>
          </a:prstGeom>
        </p:spPr>
        <p:txBody>
          <a:bodyPr vert="horz" lIns="102848" tIns="51423" rIns="102848" bIns="51423"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642938" y="1697038"/>
            <a:ext cx="8143876" cy="4581525"/>
          </a:xfrm>
          <a:prstGeom prst="rect">
            <a:avLst/>
          </a:prstGeom>
          <a:noFill/>
          <a:ln w="12700">
            <a:solidFill>
              <a:prstClr val="black"/>
            </a:solidFill>
          </a:ln>
        </p:spPr>
        <p:txBody>
          <a:bodyPr vert="horz" lIns="102848" tIns="51423" rIns="102848" bIns="51423" rtlCol="0" anchor="ctr"/>
          <a:lstStyle/>
          <a:p>
            <a:endParaRPr lang="en-US"/>
          </a:p>
        </p:txBody>
      </p:sp>
      <p:sp>
        <p:nvSpPr>
          <p:cNvPr id="5" name="Notes Placeholder 4"/>
          <p:cNvSpPr>
            <a:spLocks noGrp="1"/>
          </p:cNvSpPr>
          <p:nvPr>
            <p:ph type="body" sz="quarter" idx="3"/>
          </p:nvPr>
        </p:nvSpPr>
        <p:spPr>
          <a:xfrm>
            <a:off x="685801" y="6534504"/>
            <a:ext cx="5486400" cy="5346411"/>
          </a:xfrm>
          <a:prstGeom prst="rect">
            <a:avLst/>
          </a:prstGeom>
        </p:spPr>
        <p:txBody>
          <a:bodyPr vert="horz" lIns="102848" tIns="51423" rIns="102848" bIns="514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896923"/>
            <a:ext cx="2971801" cy="681265"/>
          </a:xfrm>
          <a:prstGeom prst="rect">
            <a:avLst/>
          </a:prstGeom>
        </p:spPr>
        <p:txBody>
          <a:bodyPr vert="horz" lIns="102848" tIns="51423" rIns="102848" bIns="51423"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3884614" y="12896923"/>
            <a:ext cx="2971801" cy="681265"/>
          </a:xfrm>
          <a:prstGeom prst="rect">
            <a:avLst/>
          </a:prstGeom>
        </p:spPr>
        <p:txBody>
          <a:bodyPr vert="horz" lIns="102848" tIns="51423" rIns="102848" bIns="51423"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DD16EE99-0B11-421F-88D8-E29633D26B3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36242DA7-3413-4554-98DB-D3D0282F30A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F2F97EED-C928-42E9-8CFF-AE1D1215F74E}"/>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2AA1AA74-1AD4-456B-8231-C5D771BFE9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2F6CCDDD-70C7-4265-A178-6E8ED4E71908}"/>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BC2C7179-2B2F-46F8-BF50-F42EE6A6D45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848E1789-395D-4CB3-B6E5-E3773215C074}"/>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E85D1032-8789-447C-B997-CF8BE8C5043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EA2D7A9A-7A73-45F4-8821-2AB43750DBCD}"/>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3573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2BC7F281-BFDA-448D-8E44-7377ED5A496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58733B76-4627-4EF2-9C11-AC714AA24FB1}"/>
              </a:ext>
            </a:extLst>
          </p:cNvPr>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17406757-F423-4784-A96F-F5655872FFC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AAB64B28-E944-4435-8B5E-BB2B30D88D54}"/>
              </a:ext>
            </a:extLst>
          </p:cNvPr>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B53D7C98-E68D-4203-BF28-3699B39AB7E4}"/>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2B5B4236-0038-476D-B31C-3272AA50D0D9}"/>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B7356157-92EE-4A2D-AF52-C6549973AD1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DC53C1F7-66C5-4573-98B0-A49AE28BFB37}"/>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516DEF03-C7D7-43E7-9756-E126B151AC2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6F5378DC-EC49-449D-8EAA-A98636120A80}"/>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54A97ADA-3B2C-47D2-8D24-675254C8C7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38D6ECC8-26D9-497F-B5EE-F27188037118}"/>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7347E3D8-954D-42DF-8CBC-FC13DA8D4C7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5775EC37-E011-4E5B-ADA6-8EAEDCF763DF}"/>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C183213B-5151-42C2-BDDC-F67B2138EFA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03461302-C96B-44F3-A938-CB52EC4CCB5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2544ACDD-2772-467D-81D6-CAFEEC63023C}"/>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0EC05A79-28E8-406F-AF17-E2D750E492E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BB409E1B-89E2-412C-A083-C05AFED2D723}"/>
              </a:ext>
            </a:extLst>
          </p:cNvPr>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2814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85BD65E5-AA6C-4230-BDA7-8C2AB892D1B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C67B5628-31A6-4FF0-B7CA-D36925936612}"/>
              </a:ext>
            </a:extLst>
          </p:cNvPr>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56D06B0F-C97E-4211-9185-7A90A3BD42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AACF2F10-2872-45D6-B7EF-C5CB34625A9A}"/>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11208AFE-BD83-4C61-88FC-867663FC4E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39AE3780-8296-4926-88BD-C737DFABBE4C}"/>
              </a:ext>
            </a:extLst>
          </p:cNvPr>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249517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2C49EEF7-99FB-4EA2-A81B-0038F779A93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2DBCE304-9D16-4848-9793-EBB0BEF25AD2}"/>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25236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4B626965-1AFE-4317-A4C4-646B88488E0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A23F3A50-8308-4A7F-8BC2-F209DA220F84}"/>
              </a:ext>
            </a:extLst>
          </p:cNvPr>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A90AC133-0754-446E-904A-047FB14EC6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3B48382F-60AB-4456-9954-910831264828}"/>
              </a:ext>
            </a:extLst>
          </p:cNvPr>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0AD846E4-F05C-4B6D-BCC1-33F2E6044B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7B1892B5-BE44-4246-BB16-219BD8E33EA6}"/>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45349C73-CE9A-4F40-97F1-4D6511E76AC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0FC2B0A9-0215-484F-B289-CE4F05CE207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91D7F1A5-2DFD-4C4E-B89D-3EE72700F361}"/>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DE174E53-7DAE-4435-8399-C76FE7A291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455C09EE-423F-4C63-A28A-B684D547CEF7}"/>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8E706A68-2E5E-4CDC-A28F-EB5EB5F171B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9AF3431B-1697-4146-BCB7-A277E2BE536D}"/>
              </a:ext>
            </a:extLst>
          </p:cNvPr>
          <p:cNvSpPr>
            <a:spLocks noGrp="1"/>
          </p:cNvSpPr>
          <p:nvPr>
            <p:ph type="sldNum" sz="quarter" idx="5"/>
          </p:nvPr>
        </p:nvSpPr>
        <p:spPr/>
        <p:txBody>
          <a:bodyPr/>
          <a:lstStyle/>
          <a:p>
            <a:fld id="{21B2AA4F-B828-4D7C-AFD3-893933DAFCB4}" type="slidenum">
              <a:rPr lang="en-US" smtClean="0"/>
              <a:t>40</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BC3521D2-102F-41C8-8731-00456D6896C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20A6B46E-C9C3-4BE9-8A59-15F65AE703A5}"/>
              </a:ext>
            </a:extLst>
          </p:cNvPr>
          <p:cNvSpPr>
            <a:spLocks noGrp="1"/>
          </p:cNvSpPr>
          <p:nvPr>
            <p:ph type="sldNum" sz="quarter" idx="5"/>
          </p:nvPr>
        </p:nvSpPr>
        <p:spPr/>
        <p:txBody>
          <a:bodyPr/>
          <a:lstStyle/>
          <a:p>
            <a:fld id="{21B2AA4F-B828-4D7C-AFD3-893933DAFCB4}" type="slidenum">
              <a:rPr lang="en-US" smtClean="0"/>
              <a:t>41</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165BDD3C-1A16-49B6-A5E5-50F9F808FD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89DD3CB7-485D-42A2-8D70-C4799B98AA03}"/>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18D1B3D9-DAE8-4044-BF0B-101731C5B29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712E5305-00E6-4D01-B484-E99273872274}"/>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275EF1F9-7C65-4767-A123-945C1DB197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6A202D69-52C8-4176-9805-80074E4E401E}"/>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A0C384A0-33CF-4609-ACB8-AB801FC78F4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BBE3936F-587D-46D1-BA18-25B152D3C397}"/>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41FD7F84-0ABE-4397-93A5-717944C125E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C53D2CE3-1A7D-47C4-8A26-BF1067B1041E}"/>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44F3F166-8DCB-4D6C-AB53-E8897C387B7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034A0854-9A3C-481F-9644-42C1D8880672}"/>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40118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743C7DFE-1096-4EBE-9E04-F3C5009F5E1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12C31770-4D1D-408F-A530-09792956085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8DF5C067-E9AB-401E-A6D6-3F468413C0F4}"/>
              </a:ext>
            </a:extLst>
          </p:cNvPr>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2025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48B6DD1F-26C9-4A68-9B3D-746978E84F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14573FB1-84F6-4EF0-B1B9-D0987CE89810}"/>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03C55C4E-7CA9-4A3F-9940-0549C183E56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F5AE0F77-C7EC-4A4F-8A86-0118B1D20082}"/>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E667EA82-61C3-4660-9C3D-3C8ED26AE04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D1AC1473-7C69-4127-9FFA-74493E3310E4}"/>
              </a:ext>
            </a:extLst>
          </p:cNvPr>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EC8287F7-4345-4370-89F2-0F999F3DC4F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3D4B6CA0-162A-455C-83B8-88319E4BB505}"/>
              </a:ext>
            </a:extLst>
          </p:cNvPr>
          <p:cNvSpPr>
            <a:spLocks noGrp="1"/>
          </p:cNvSpPr>
          <p:nvPr>
            <p:ph type="sldNum" sz="quarter" idx="5"/>
          </p:nvPr>
        </p:nvSpPr>
        <p:spPr/>
        <p:txBody>
          <a:bodyPr/>
          <a:lstStyle/>
          <a:p>
            <a:fld id="{21B2AA4F-B828-4D7C-AFD3-893933DAFCB4}" type="slidenum">
              <a:rPr lang="en-US" smtClean="0"/>
              <a:t>56</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B30967D7-B39F-48C2-A1E7-73383E5C438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4A5E7CC7-C64B-46EB-A5C5-F02ED5B00EBE}"/>
              </a:ext>
            </a:extLst>
          </p:cNvPr>
          <p:cNvSpPr>
            <a:spLocks noGrp="1"/>
          </p:cNvSpPr>
          <p:nvPr>
            <p:ph type="sldNum" sz="quarter" idx="5"/>
          </p:nvPr>
        </p:nvSpPr>
        <p:spPr/>
        <p:txBody>
          <a:bodyPr/>
          <a:lstStyle/>
          <a:p>
            <a:fld id="{21B2AA4F-B828-4D7C-AFD3-893933DAFCB4}" type="slidenum">
              <a:rPr lang="en-US" smtClean="0"/>
              <a:t>58</a:t>
            </a:fld>
            <a:endParaRPr lang="en-US"/>
          </a:p>
        </p:txBody>
      </p:sp>
    </p:spTree>
    <p:extLst>
      <p:ext uri="{BB962C8B-B14F-4D97-AF65-F5344CB8AC3E}">
        <p14:creationId xmlns:p14="http://schemas.microsoft.com/office/powerpoint/2010/main" val="293055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50235FE4-ED3A-47BE-9072-25F934A5650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B78DA1FA-BF99-4EBD-9A40-E180BB1B2328}"/>
              </a:ext>
            </a:extLst>
          </p:cNvPr>
          <p:cNvSpPr>
            <a:spLocks noGrp="1"/>
          </p:cNvSpPr>
          <p:nvPr>
            <p:ph type="sldNum" sz="quarter" idx="5"/>
          </p:nvPr>
        </p:nvSpPr>
        <p:spPr/>
        <p:txBody>
          <a:bodyPr/>
          <a:lstStyle/>
          <a:p>
            <a:fld id="{21B2AA4F-B828-4D7C-AFD3-893933DAFCB4}" type="slidenum">
              <a:rPr lang="en-US" smtClean="0"/>
              <a:t>60</a:t>
            </a:fld>
            <a:endParaRPr lang="en-US"/>
          </a:p>
        </p:txBody>
      </p:sp>
    </p:spTree>
    <p:extLst>
      <p:ext uri="{BB962C8B-B14F-4D97-AF65-F5344CB8AC3E}">
        <p14:creationId xmlns:p14="http://schemas.microsoft.com/office/powerpoint/2010/main" val="1149114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385F2DF8-8A89-4FBF-A431-588568A09465}"/>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ED3353C3-6116-4023-879C-35D803730873}"/>
              </a:ext>
            </a:extLst>
          </p:cNvPr>
          <p:cNvSpPr>
            <a:spLocks noGrp="1"/>
          </p:cNvSpPr>
          <p:nvPr>
            <p:ph type="sldNum" sz="quarter" idx="5"/>
          </p:nvPr>
        </p:nvSpPr>
        <p:spPr/>
        <p:txBody>
          <a:bodyPr/>
          <a:lstStyle/>
          <a:p>
            <a:fld id="{21B2AA4F-B828-4D7C-AFD3-893933DAFCB4}" type="slidenum">
              <a:rPr lang="en-US" smtClean="0"/>
              <a:t>62</a:t>
            </a:fld>
            <a:endParaRPr lang="en-US"/>
          </a:p>
        </p:txBody>
      </p:sp>
    </p:spTree>
    <p:extLst>
      <p:ext uri="{BB962C8B-B14F-4D97-AF65-F5344CB8AC3E}">
        <p14:creationId xmlns:p14="http://schemas.microsoft.com/office/powerpoint/2010/main" val="464660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1C3687AA-A4FB-412D-9155-DC3FEE0598B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FD29EB7F-C6B1-4456-B1D5-09D97C8FFBE6}"/>
              </a:ext>
            </a:extLst>
          </p:cNvPr>
          <p:cNvSpPr>
            <a:spLocks noGrp="1"/>
          </p:cNvSpPr>
          <p:nvPr>
            <p:ph type="sldNum" sz="quarter" idx="5"/>
          </p:nvPr>
        </p:nvSpPr>
        <p:spPr/>
        <p:txBody>
          <a:bodyPr/>
          <a:lstStyle/>
          <a:p>
            <a:fld id="{21B2AA4F-B828-4D7C-AFD3-893933DAFCB4}" type="slidenum">
              <a:rPr lang="en-US" smtClean="0"/>
              <a:t>64</a:t>
            </a:fld>
            <a:endParaRPr lang="en-US"/>
          </a:p>
        </p:txBody>
      </p:sp>
    </p:spTree>
    <p:extLst>
      <p:ext uri="{BB962C8B-B14F-4D97-AF65-F5344CB8AC3E}">
        <p14:creationId xmlns:p14="http://schemas.microsoft.com/office/powerpoint/2010/main" val="3047335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5D0787CD-2F4D-4823-A2D7-86AD0E812DF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FBF1B514-36B3-4836-8BE4-C243EEBA028F}"/>
              </a:ext>
            </a:extLst>
          </p:cNvPr>
          <p:cNvSpPr>
            <a:spLocks noGrp="1"/>
          </p:cNvSpPr>
          <p:nvPr>
            <p:ph type="sldNum" sz="quarter" idx="5"/>
          </p:nvPr>
        </p:nvSpPr>
        <p:spPr/>
        <p:txBody>
          <a:bodyPr/>
          <a:lstStyle/>
          <a:p>
            <a:fld id="{21B2AA4F-B828-4D7C-AFD3-893933DAFCB4}" type="slidenum">
              <a:rPr lang="en-US" smtClean="0"/>
              <a:t>65</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626258D9-F89F-4491-8F08-546D22F5F9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A5A886F4-8946-4A8C-A57F-AACF009CF8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58DC10F6-C28E-4ED0-87AA-EEC941947C34}"/>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A045D80E-26B8-4090-96F9-4496295CBAB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BA1A6B9B-0880-4638-9AAD-2DAEF2E70362}"/>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AABD4FC9-699C-47B1-8D5E-EBC22535AF9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B6EC09C7-C87F-4CED-8402-24780A60D2AB}"/>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3135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xmlns="" id="{F30EB023-0605-43A7-B0DA-D8BE08EAEC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Agustus 2020</a:t>
            </a:r>
          </a:p>
        </p:txBody>
      </p:sp>
      <p:sp>
        <p:nvSpPr>
          <p:cNvPr id="6" name="Slide Number Placeholder 5">
            <a:extLst>
              <a:ext uri="{FF2B5EF4-FFF2-40B4-BE49-F238E27FC236}">
                <a16:creationId xmlns:a16="http://schemas.microsoft.com/office/drawing/2014/main" xmlns="" id="{2D42A965-C376-4BBD-9F21-8639327CA0BA}"/>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23444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20.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8.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9.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6.xml"/><Relationship Id="rId6" Type="http://schemas.openxmlformats.org/officeDocument/2006/relationships/chart" Target="../charts/chart5.xml"/><Relationship Id="rId11" Type="http://schemas.microsoft.com/office/2007/relationships/diagramDrawing" Target="../diagrams/drawing2.xml"/><Relationship Id="rId5" Type="http://schemas.openxmlformats.org/officeDocument/2006/relationships/chart" Target="../charts/chart4.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3.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2481561"/>
            <a:ext cx="5720499" cy="905885"/>
          </a:xfrm>
        </p:spPr>
        <p:txBody>
          <a:bodyPr/>
          <a:lstStyle/>
          <a:p>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742624" y="5278521"/>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736436" y="4262858"/>
            <a:ext cx="4693920" cy="1015663"/>
          </a:xfrm>
          <a:prstGeom prst="rect">
            <a:avLst/>
          </a:prstGeom>
          <a:noFill/>
        </p:spPr>
        <p:txBody>
          <a:bodyPr wrap="square" rtlCol="0" anchor="t">
            <a:spAutoFit/>
          </a:bodyPr>
          <a:lstStyle/>
          <a:p>
            <a:r>
              <a:rPr lang="en-US" altLang="zh-CN" sz="6000" dirty="0">
                <a:solidFill>
                  <a:srgbClr val="2F5597"/>
                </a:solidFill>
                <a:latin typeface="Tw Cen MT Condensed Extra Bold"/>
                <a:ea typeface="微软雅黑"/>
                <a:cs typeface="Arial"/>
                <a:sym typeface="Arial" panose="020B0604020202020204" pitchFamily="34" charset="0"/>
              </a:rPr>
              <a:t>AGUSTUS 2020</a:t>
            </a:r>
            <a:endParaRPr lang="en-US" dirty="0"/>
          </a:p>
        </p:txBody>
      </p:sp>
      <p:pic>
        <p:nvPicPr>
          <p:cNvPr id="9" name="Picture Placeholder 4">
            <a:extLst>
              <a:ext uri="{FF2B5EF4-FFF2-40B4-BE49-F238E27FC236}">
                <a16:creationId xmlns:a16="http://schemas.microsoft.com/office/drawing/2014/main" xmlns="" id="{C4856FC5-9143-4FED-9133-9D74477DD9F4}"/>
              </a:ext>
            </a:extLst>
          </p:cNvPr>
          <p:cNvPicPr>
            <a:picLocks noChangeAspect="1"/>
          </p:cNvPicPr>
          <p:nvPr/>
        </p:nvPicPr>
        <p:blipFill>
          <a:blip r:embed="rId3" cstate="print">
            <a:extLst>
              <a:ext uri="{28A0092B-C50C-407E-A947-70E740481C1C}">
                <a14:useLocalDpi xmlns:a14="http://schemas.microsoft.com/office/drawing/2010/main" val="0"/>
              </a:ext>
            </a:extLst>
          </a:blip>
          <a:srcRect l="22811" r="22811"/>
          <a:stretch>
            <a:fillRect/>
          </a:stretch>
        </p:blipFill>
        <p:spPr>
          <a:xfrm>
            <a:off x="6344469" y="11191"/>
            <a:ext cx="5847532" cy="5849282"/>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pic>
      <p:grpSp>
        <p:nvGrpSpPr>
          <p:cNvPr id="12" name="Group 4">
            <a:extLst>
              <a:ext uri="{FF2B5EF4-FFF2-40B4-BE49-F238E27FC236}">
                <a16:creationId xmlns:a16="http://schemas.microsoft.com/office/drawing/2014/main" xmlns="" id="{446BBE35-E980-4F16-AC81-4F58523BEADE}"/>
              </a:ext>
            </a:extLst>
          </p:cNvPr>
          <p:cNvGrpSpPr>
            <a:grpSpLocks/>
          </p:cNvGrpSpPr>
          <p:nvPr/>
        </p:nvGrpSpPr>
        <p:grpSpPr bwMode="auto">
          <a:xfrm>
            <a:off x="2389695" y="320991"/>
            <a:ext cx="956512" cy="462237"/>
            <a:chOff x="960438" y="2263776"/>
            <a:chExt cx="1646237" cy="844550"/>
          </a:xfrm>
        </p:grpSpPr>
        <p:sp>
          <p:nvSpPr>
            <p:cNvPr id="13" name="object 15">
              <a:extLst>
                <a:ext uri="{FF2B5EF4-FFF2-40B4-BE49-F238E27FC236}">
                  <a16:creationId xmlns:a16="http://schemas.microsoft.com/office/drawing/2014/main" xmlns="" id="{D47C3C99-8C0A-412F-A16D-5302E50E9A18}"/>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5" name="object 16">
              <a:extLst>
                <a:ext uri="{FF2B5EF4-FFF2-40B4-BE49-F238E27FC236}">
                  <a16:creationId xmlns:a16="http://schemas.microsoft.com/office/drawing/2014/main" xmlns="" id="{76AD3849-A8B4-45B4-BB9D-0CBD946E42F9}"/>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6" name="object 17">
              <a:extLst>
                <a:ext uri="{FF2B5EF4-FFF2-40B4-BE49-F238E27FC236}">
                  <a16:creationId xmlns:a16="http://schemas.microsoft.com/office/drawing/2014/main" xmlns="" id="{59C4C9E2-D6A1-4F09-9F13-455B017C52D2}"/>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7" name="object 18">
              <a:extLst>
                <a:ext uri="{FF2B5EF4-FFF2-40B4-BE49-F238E27FC236}">
                  <a16:creationId xmlns:a16="http://schemas.microsoft.com/office/drawing/2014/main" xmlns="" id="{AE330874-A196-48F4-B403-5DD6CA583841}"/>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8" name="object 19">
              <a:extLst>
                <a:ext uri="{FF2B5EF4-FFF2-40B4-BE49-F238E27FC236}">
                  <a16:creationId xmlns:a16="http://schemas.microsoft.com/office/drawing/2014/main" xmlns="" id="{7FEFA611-A451-49E0-B5F9-76C4BECD26FC}"/>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9" name="object 20">
              <a:extLst>
                <a:ext uri="{FF2B5EF4-FFF2-40B4-BE49-F238E27FC236}">
                  <a16:creationId xmlns:a16="http://schemas.microsoft.com/office/drawing/2014/main" xmlns="" id="{A7787C5D-5576-4473-AF54-5C4BCE97077B}"/>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0" name="object 21">
              <a:extLst>
                <a:ext uri="{FF2B5EF4-FFF2-40B4-BE49-F238E27FC236}">
                  <a16:creationId xmlns:a16="http://schemas.microsoft.com/office/drawing/2014/main" xmlns="" id="{337679C0-9D76-4747-A34D-56D66F48684D}"/>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1" name="object 22">
              <a:extLst>
                <a:ext uri="{FF2B5EF4-FFF2-40B4-BE49-F238E27FC236}">
                  <a16:creationId xmlns:a16="http://schemas.microsoft.com/office/drawing/2014/main" xmlns="" id="{F59562E3-1907-46E1-B417-871D25D270E6}"/>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2" name="object 23">
              <a:extLst>
                <a:ext uri="{FF2B5EF4-FFF2-40B4-BE49-F238E27FC236}">
                  <a16:creationId xmlns:a16="http://schemas.microsoft.com/office/drawing/2014/main" xmlns="" id="{94265673-D20B-4AB3-AC31-45A1EA3D0096}"/>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3" name="object 24">
              <a:extLst>
                <a:ext uri="{FF2B5EF4-FFF2-40B4-BE49-F238E27FC236}">
                  <a16:creationId xmlns:a16="http://schemas.microsoft.com/office/drawing/2014/main" xmlns="" id="{D869E23B-0138-4B00-8699-54AF661F703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4" name="object 25">
              <a:extLst>
                <a:ext uri="{FF2B5EF4-FFF2-40B4-BE49-F238E27FC236}">
                  <a16:creationId xmlns:a16="http://schemas.microsoft.com/office/drawing/2014/main" xmlns="" id="{8291786E-BEBB-4EF2-BCC3-53D16AA4093C}"/>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25" name="Picture 37">
            <a:extLst>
              <a:ext uri="{FF2B5EF4-FFF2-40B4-BE49-F238E27FC236}">
                <a16:creationId xmlns:a16="http://schemas.microsoft.com/office/drawing/2014/main" xmlns="" id="{2F157F6A-3768-4DBF-85F1-50400470EB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834" y="127606"/>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xmlns="" id="{A0597A99-49B9-4DE6-AC73-CA776EF6C423}"/>
              </a:ext>
            </a:extLst>
          </p:cNvPr>
          <p:cNvSpPr txBox="1">
            <a:spLocks/>
          </p:cNvSpPr>
          <p:nvPr/>
        </p:nvSpPr>
        <p:spPr>
          <a:xfrm>
            <a:off x="1700497"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xmlns="" id="{12829929-C979-4236-A3FD-150C1400A3F4}"/>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pic>
        <p:nvPicPr>
          <p:cNvPr id="3" name="Picture 2">
            <a:extLst>
              <a:ext uri="{FF2B5EF4-FFF2-40B4-BE49-F238E27FC236}">
                <a16:creationId xmlns:a16="http://schemas.microsoft.com/office/drawing/2014/main" xmlns="" id="{49FBFEE6-D906-4589-8F10-2180EFADA91D}"/>
              </a:ext>
            </a:extLst>
          </p:cNvPr>
          <p:cNvPicPr>
            <a:picLocks noChangeAspect="1"/>
          </p:cNvPicPr>
          <p:nvPr/>
        </p:nvPicPr>
        <p:blipFill>
          <a:blip r:embed="rId3"/>
          <a:stretch>
            <a:fillRect/>
          </a:stretch>
        </p:blipFill>
        <p:spPr>
          <a:xfrm>
            <a:off x="7530987" y="-6795"/>
            <a:ext cx="4661013" cy="6858000"/>
          </a:xfrm>
          <a:prstGeom prst="rect">
            <a:avLst/>
          </a:prstGeom>
        </p:spPr>
      </p:pic>
      <p:sp>
        <p:nvSpPr>
          <p:cNvPr id="2" name="Slide Number Placeholder 1">
            <a:extLst>
              <a:ext uri="{FF2B5EF4-FFF2-40B4-BE49-F238E27FC236}">
                <a16:creationId xmlns:a16="http://schemas.microsoft.com/office/drawing/2014/main" xmlns="" id="{4E9E67AB-08F4-4A6F-9A93-E2A3D3019AC6}"/>
              </a:ext>
            </a:extLst>
          </p:cNvPr>
          <p:cNvSpPr>
            <a:spLocks noGrp="1"/>
          </p:cNvSpPr>
          <p:nvPr>
            <p:ph type="sldNum" sz="quarter" idx="12"/>
          </p:nvPr>
        </p:nvSpPr>
        <p:spPr/>
        <p:txBody>
          <a:bodyPr/>
          <a:lstStyle/>
          <a:p>
            <a:fld id="{565CE74E-AB26-4998-AD42-012C4C1AD076}" type="slidenum">
              <a:rPr lang="zh-CN" altLang="en-US" smtClean="0"/>
              <a:t>10</a:t>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xmlns=""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xmlns="" id="{F4BC599C-D206-47D5-AEA7-21F6BABA1967}"/>
              </a:ext>
            </a:extLst>
          </p:cNvPr>
          <p:cNvSpPr txBox="1"/>
          <p:nvPr>
            <p:custDataLst>
              <p:tags r:id="rId1"/>
            </p:custDataLst>
          </p:nvPr>
        </p:nvSpPr>
        <p:spPr>
          <a:xfrm>
            <a:off x="264262" y="0"/>
            <a:ext cx="4572000"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xmlns="" id="{B255C18E-2EE6-4309-A8EC-A424771374B8}"/>
              </a:ext>
            </a:extLst>
          </p:cNvPr>
          <p:cNvGraphicFramePr>
            <a:graphicFrameLocks/>
          </p:cNvGraphicFramePr>
          <p:nvPr>
            <p:extLst>
              <p:ext uri="{D42A27DB-BD31-4B8C-83A1-F6EECF244321}">
                <p14:modId xmlns:p14="http://schemas.microsoft.com/office/powerpoint/2010/main" val="2485827193"/>
              </p:ext>
            </p:extLst>
          </p:nvPr>
        </p:nvGraphicFramePr>
        <p:xfrm>
          <a:off x="424085" y="867132"/>
          <a:ext cx="9150740" cy="5740199"/>
        </p:xfrm>
        <a:graphic>
          <a:graphicData uri="http://schemas.openxmlformats.org/drawingml/2006/table">
            <a:tbl>
              <a:tblPr firstRow="1" bandRow="1">
                <a:tableStyleId>{5C22544A-7EE6-4342-B048-85BDC9FD1C3A}</a:tableStyleId>
              </a:tblPr>
              <a:tblGrid>
                <a:gridCol w="554277">
                  <a:extLst>
                    <a:ext uri="{9D8B030D-6E8A-4147-A177-3AD203B41FA5}">
                      <a16:colId xmlns:a16="http://schemas.microsoft.com/office/drawing/2014/main" xmlns="" val="20000"/>
                    </a:ext>
                  </a:extLst>
                </a:gridCol>
                <a:gridCol w="1335539">
                  <a:extLst>
                    <a:ext uri="{9D8B030D-6E8A-4147-A177-3AD203B41FA5}">
                      <a16:colId xmlns:a16="http://schemas.microsoft.com/office/drawing/2014/main" xmlns="" val="2762576774"/>
                    </a:ext>
                  </a:extLst>
                </a:gridCol>
                <a:gridCol w="784436">
                  <a:extLst>
                    <a:ext uri="{9D8B030D-6E8A-4147-A177-3AD203B41FA5}">
                      <a16:colId xmlns:a16="http://schemas.microsoft.com/office/drawing/2014/main" xmlns="" val="2577652153"/>
                    </a:ext>
                  </a:extLst>
                </a:gridCol>
                <a:gridCol w="660748">
                  <a:extLst>
                    <a:ext uri="{9D8B030D-6E8A-4147-A177-3AD203B41FA5}">
                      <a16:colId xmlns:a16="http://schemas.microsoft.com/office/drawing/2014/main" xmlns="" val="3176716562"/>
                    </a:ext>
                  </a:extLst>
                </a:gridCol>
                <a:gridCol w="698301">
                  <a:extLst>
                    <a:ext uri="{9D8B030D-6E8A-4147-A177-3AD203B41FA5}">
                      <a16:colId xmlns:a16="http://schemas.microsoft.com/office/drawing/2014/main" xmlns="" val="20523866"/>
                    </a:ext>
                  </a:extLst>
                </a:gridCol>
                <a:gridCol w="673674">
                  <a:extLst>
                    <a:ext uri="{9D8B030D-6E8A-4147-A177-3AD203B41FA5}">
                      <a16:colId xmlns:a16="http://schemas.microsoft.com/office/drawing/2014/main" xmlns="" val="3334199762"/>
                    </a:ext>
                  </a:extLst>
                </a:gridCol>
                <a:gridCol w="780235">
                  <a:extLst>
                    <a:ext uri="{9D8B030D-6E8A-4147-A177-3AD203B41FA5}">
                      <a16:colId xmlns:a16="http://schemas.microsoft.com/office/drawing/2014/main" xmlns="" val="987184153"/>
                    </a:ext>
                  </a:extLst>
                </a:gridCol>
                <a:gridCol w="780235">
                  <a:extLst>
                    <a:ext uri="{9D8B030D-6E8A-4147-A177-3AD203B41FA5}">
                      <a16:colId xmlns:a16="http://schemas.microsoft.com/office/drawing/2014/main" xmlns="" val="20008"/>
                    </a:ext>
                  </a:extLst>
                </a:gridCol>
                <a:gridCol w="780235">
                  <a:extLst>
                    <a:ext uri="{9D8B030D-6E8A-4147-A177-3AD203B41FA5}">
                      <a16:colId xmlns:a16="http://schemas.microsoft.com/office/drawing/2014/main" xmlns="" val="1997794471"/>
                    </a:ext>
                  </a:extLst>
                </a:gridCol>
                <a:gridCol w="780235">
                  <a:extLst>
                    <a:ext uri="{9D8B030D-6E8A-4147-A177-3AD203B41FA5}">
                      <a16:colId xmlns:a16="http://schemas.microsoft.com/office/drawing/2014/main" xmlns="" val="962280183"/>
                    </a:ext>
                  </a:extLst>
                </a:gridCol>
                <a:gridCol w="1322825">
                  <a:extLst>
                    <a:ext uri="{9D8B030D-6E8A-4147-A177-3AD203B41FA5}">
                      <a16:colId xmlns:a16="http://schemas.microsoft.com/office/drawing/2014/main" xmlns="" val="20007"/>
                    </a:ext>
                  </a:extLst>
                </a:gridCol>
              </a:tblGrid>
              <a:tr h="337628">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JENIS 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8">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2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endParaRPr lang="en-US"/>
                    </a:p>
                  </a:txBody>
                  <a:tcPr marL="91436" marR="91436" marT="45722" marB="45722" anchor="ctr"/>
                </a:tc>
                <a:tc hMerge="1">
                  <a:txBody>
                    <a:bodyPr/>
                    <a:lstStyle/>
                    <a:p>
                      <a:endParaRPr lang="en-US"/>
                    </a:p>
                  </a:txBody>
                  <a:tcPr marL="91436" marR="91436" marT="45722" marB="45722" anchor="ctr"/>
                </a:tc>
                <a:tc hMerge="1">
                  <a:txBody>
                    <a:bodyPr/>
                    <a:lstStyle/>
                    <a:p>
                      <a:pPr algn="ctr"/>
                      <a:endParaRPr lang="en-US" dirty="0">
                        <a:latin typeface="Tw Cen MT"/>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JUMLAH</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xmlns="" val="10000"/>
                  </a:ext>
                </a:extLst>
              </a:tr>
              <a:tr h="337628">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JAN</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FEB</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1" dirty="0">
                          <a:solidFill>
                            <a:schemeClr val="tx1"/>
                          </a:solidFill>
                          <a:latin typeface="Tw Cen MT"/>
                          <a:ea typeface="Verdana"/>
                          <a:cs typeface="Verdana"/>
                        </a:rPr>
                        <a:t>MAR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APRIL</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MEI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JUNI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JULI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AGS</a:t>
                      </a:r>
                    </a:p>
                  </a:txBody>
                  <a:tcPr marL="91436" marR="91436" marT="45722" marB="45722" anchor="ctr"/>
                </a:tc>
                <a:tc vMerge="1">
                  <a:txBody>
                    <a:bodyPr/>
                    <a:lstStyle/>
                    <a:p>
                      <a:pPr algn="ct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00FF00">
                        <a:alpha val="20000"/>
                      </a:srgbClr>
                    </a:solidFill>
                  </a:tcPr>
                </a:tc>
                <a:extLst>
                  <a:ext uri="{0D108BD9-81ED-4DB2-BD59-A6C34878D82A}">
                    <a16:rowId xmlns:a16="http://schemas.microsoft.com/office/drawing/2014/main" xmlns="" val="10001"/>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a:t>
                      </a:r>
                      <a:r>
                        <a:rPr lang="en-US" sz="1400" baseline="0" dirty="0">
                          <a:latin typeface="Tw Cen MT" panose="020B0602020104020603" pitchFamily="34" charset="0"/>
                        </a:rPr>
                        <a:t> JALAN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xmlns="" val="10002"/>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PENGUNJUNG</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3.203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3.079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2.904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2.680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2264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2.954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2.970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3.077</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23.131</a:t>
                      </a:r>
                    </a:p>
                  </a:txBody>
                  <a:tcPr marL="0" marR="0" marT="0" marB="0" anchor="ctr"/>
                </a:tc>
                <a:extLst>
                  <a:ext uri="{0D108BD9-81ED-4DB2-BD59-A6C34878D82A}">
                    <a16:rowId xmlns:a16="http://schemas.microsoft.com/office/drawing/2014/main" xmlns="" val="10003"/>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KUNJUNGAN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3.042</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2.767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2330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3.130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3.277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3.460</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24.873</a:t>
                      </a:r>
                    </a:p>
                  </a:txBody>
                  <a:tcPr marL="0" marR="0" marT="0" marB="0" anchor="ctr"/>
                </a:tc>
                <a:extLst>
                  <a:ext uri="{0D108BD9-81ED-4DB2-BD59-A6C34878D82A}">
                    <a16:rowId xmlns:a16="http://schemas.microsoft.com/office/drawing/2014/main" xmlns="" val="10004"/>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 INAP</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xmlns="" val="1000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KAPASITAS  TT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xmlns="" val="10006"/>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PASIEN</a:t>
                      </a:r>
                      <a:r>
                        <a:rPr lang="en-US" sz="1400" baseline="0" dirty="0">
                          <a:latin typeface="Tw Cen MT"/>
                        </a:rPr>
                        <a:t> KELUAR</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247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258</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272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155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221</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1.749</a:t>
                      </a:r>
                    </a:p>
                  </a:txBody>
                  <a:tcPr marL="0" marR="0" marT="0" marB="0" anchor="ctr"/>
                </a:tc>
                <a:extLst>
                  <a:ext uri="{0D108BD9-81ED-4DB2-BD59-A6C34878D82A}">
                    <a16:rowId xmlns:a16="http://schemas.microsoft.com/office/drawing/2014/main" xmlns="" val="10007"/>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BOR (%)</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70,83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67,54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60,88</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42.07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37.35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47.79</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46.92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54,75</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54,37</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8"/>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LOS (Hari) </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28</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24</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19,97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21,57</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24</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9"/>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TOI</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11</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24,19</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18,85</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19</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11"/>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9</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LAMA DIRAWAT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6.920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6.422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5.979</a:t>
                      </a:r>
                    </a:p>
                  </a:txBody>
                  <a:tcPr marL="0" marR="0" marT="0" marB="0" anchor="ctr"/>
                </a:tc>
                <a:tc>
                  <a:txBody>
                    <a:bodyPr/>
                    <a:lstStyle/>
                    <a:p>
                      <a:pPr lvl="0" algn="ctr">
                        <a:buNone/>
                      </a:pPr>
                      <a:r>
                        <a:rPr lang="en-US" sz="1400" b="0" i="0" u="none" strike="noStrike" dirty="0">
                          <a:solidFill>
                            <a:srgbClr val="000000"/>
                          </a:solidFill>
                          <a:effectLst/>
                          <a:latin typeface="Tw Cen MT"/>
                        </a:rPr>
                        <a:t>4.542</a:t>
                      </a:r>
                    </a:p>
                  </a:txBody>
                  <a:tcPr marL="0" marR="0" marT="0" marB="0" anchor="ctr"/>
                </a:tc>
                <a:tc>
                  <a:txBody>
                    <a:bodyPr/>
                    <a:lstStyle/>
                    <a:p>
                      <a:pPr lvl="0" algn="ctr">
                        <a:buNone/>
                      </a:pPr>
                      <a:r>
                        <a:rPr lang="en-US" sz="1400" b="0" i="0" u="none" strike="noStrike" dirty="0">
                          <a:solidFill>
                            <a:srgbClr val="000000"/>
                          </a:solidFill>
                          <a:effectLst/>
                          <a:latin typeface="Tw Cen MT"/>
                        </a:rPr>
                        <a:t>3.380</a:t>
                      </a:r>
                    </a:p>
                  </a:txBody>
                  <a:tcPr marL="0" marR="0" marT="0" marB="0" anchor="ctr"/>
                </a:tc>
                <a:tc>
                  <a:txBody>
                    <a:bodyPr/>
                    <a:lstStyle/>
                    <a:p>
                      <a:pPr lvl="0" algn="ctr">
                        <a:buNone/>
                      </a:pPr>
                      <a:r>
                        <a:rPr lang="en-US" sz="1400" b="0" i="0" u="none" strike="noStrike" dirty="0">
                          <a:solidFill>
                            <a:srgbClr val="000000"/>
                          </a:solidFill>
                          <a:effectLst/>
                          <a:latin typeface="Tw Cen MT"/>
                        </a:rPr>
                        <a:t>4.043</a:t>
                      </a:r>
                    </a:p>
                  </a:txBody>
                  <a:tcPr marL="0" marR="0" marT="0" marB="0" anchor="ctr"/>
                </a:tc>
                <a:tc>
                  <a:txBody>
                    <a:bodyPr/>
                    <a:lstStyle/>
                    <a:p>
                      <a:pPr lvl="0" algn="ctr">
                        <a:buNone/>
                      </a:pPr>
                      <a:r>
                        <a:rPr lang="en-US" sz="1400" b="0" i="0" u="none" strike="noStrike" dirty="0">
                          <a:solidFill>
                            <a:srgbClr val="000000"/>
                          </a:solidFill>
                          <a:effectLst/>
                          <a:latin typeface="Tw Cen MT"/>
                        </a:rPr>
                        <a:t>4.034</a:t>
                      </a:r>
                    </a:p>
                  </a:txBody>
                  <a:tcPr marL="0" marR="0" marT="0" marB="0" anchor="ctr"/>
                </a:tc>
                <a:tc>
                  <a:txBody>
                    <a:bodyPr/>
                    <a:lstStyle/>
                    <a:p>
                      <a:pPr lvl="0" algn="ctr">
                        <a:buNone/>
                      </a:pPr>
                      <a:r>
                        <a:rPr lang="en-US" sz="1400" b="0" i="0" u="none" strike="noStrike" dirty="0">
                          <a:solidFill>
                            <a:srgbClr val="000000"/>
                          </a:solidFill>
                          <a:effectLst/>
                          <a:latin typeface="Tw Cen MT"/>
                        </a:rPr>
                        <a:t>4.767</a:t>
                      </a: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40.087</a:t>
                      </a:r>
                    </a:p>
                  </a:txBody>
                  <a:tcPr marL="0" marR="0" marT="0" marB="0" anchor="ctr"/>
                </a:tc>
                <a:extLst>
                  <a:ext uri="{0D108BD9-81ED-4DB2-BD59-A6C34878D82A}">
                    <a16:rowId xmlns:a16="http://schemas.microsoft.com/office/drawing/2014/main" xmlns="" val="10014"/>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HARI PERAWATAN</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6.521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5.817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5.606</a:t>
                      </a:r>
                    </a:p>
                  </a:txBody>
                  <a:tcPr marL="0" marR="0" marT="0" marB="0" anchor="ctr"/>
                </a:tc>
                <a:tc>
                  <a:txBody>
                    <a:bodyPr/>
                    <a:lstStyle/>
                    <a:p>
                      <a:pPr lvl="0" algn="ctr">
                        <a:buNone/>
                      </a:pPr>
                      <a:r>
                        <a:rPr lang="en-US" sz="1400" b="0" i="0" u="none" strike="noStrike" dirty="0">
                          <a:solidFill>
                            <a:srgbClr val="000000"/>
                          </a:solidFill>
                          <a:effectLst/>
                          <a:latin typeface="Tw Cen MT"/>
                        </a:rPr>
                        <a:t>3.749</a:t>
                      </a:r>
                    </a:p>
                  </a:txBody>
                  <a:tcPr marL="0" marR="0" marT="0" marB="0" anchor="ctr"/>
                </a:tc>
                <a:tc>
                  <a:txBody>
                    <a:bodyPr/>
                    <a:lstStyle/>
                    <a:p>
                      <a:pPr lvl="0" algn="ctr">
                        <a:buNone/>
                      </a:pPr>
                      <a:r>
                        <a:rPr lang="en-US" sz="1400" b="0" i="0" u="none" strike="noStrike" dirty="0">
                          <a:solidFill>
                            <a:srgbClr val="000000"/>
                          </a:solidFill>
                          <a:effectLst/>
                          <a:latin typeface="Tw Cen MT"/>
                        </a:rPr>
                        <a:t>3.439</a:t>
                      </a:r>
                    </a:p>
                  </a:txBody>
                  <a:tcPr marL="0" marR="0" marT="0" marB="0" anchor="ctr"/>
                </a:tc>
                <a:tc>
                  <a:txBody>
                    <a:bodyPr/>
                    <a:lstStyle/>
                    <a:p>
                      <a:pPr lvl="0" algn="ctr">
                        <a:buNone/>
                      </a:pPr>
                      <a:r>
                        <a:rPr lang="en-US" sz="1400" b="0" i="0" u="none" strike="noStrike" dirty="0">
                          <a:solidFill>
                            <a:srgbClr val="000000"/>
                          </a:solidFill>
                          <a:effectLst/>
                          <a:latin typeface="Tw Cen MT"/>
                        </a:rPr>
                        <a:t>4.258</a:t>
                      </a:r>
                    </a:p>
                  </a:txBody>
                  <a:tcPr marL="0" marR="0" marT="0" marB="0" anchor="ctr"/>
                </a:tc>
                <a:tc>
                  <a:txBody>
                    <a:bodyPr/>
                    <a:lstStyle/>
                    <a:p>
                      <a:pPr lvl="0" algn="ctr">
                        <a:buNone/>
                      </a:pPr>
                      <a:r>
                        <a:rPr lang="en-US" sz="1400" b="0" i="0" u="none" strike="noStrike" dirty="0">
                          <a:solidFill>
                            <a:srgbClr val="000000"/>
                          </a:solidFill>
                          <a:effectLst/>
                          <a:latin typeface="Tw Cen MT"/>
                        </a:rPr>
                        <a:t>4.320</a:t>
                      </a:r>
                    </a:p>
                  </a:txBody>
                  <a:tcPr marL="0" marR="0" marT="0" marB="0" anchor="ctr"/>
                </a:tc>
                <a:tc>
                  <a:txBody>
                    <a:bodyPr/>
                    <a:lstStyle/>
                    <a:p>
                      <a:pPr lvl="0" algn="ctr">
                        <a:buNone/>
                      </a:pPr>
                      <a:r>
                        <a:rPr lang="en-US" sz="1400" b="0" i="0" u="none" strike="noStrike" dirty="0">
                          <a:solidFill>
                            <a:srgbClr val="000000"/>
                          </a:solidFill>
                          <a:effectLst/>
                          <a:latin typeface="Tw Cen MT"/>
                        </a:rPr>
                        <a:t>5.041</a:t>
                      </a: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38.751</a:t>
                      </a:r>
                    </a:p>
                  </a:txBody>
                  <a:tcPr marL="0" marR="0" marT="0" marB="0" anchor="ctr"/>
                </a:tc>
                <a:extLst>
                  <a:ext uri="{0D108BD9-81ED-4DB2-BD59-A6C34878D82A}">
                    <a16:rowId xmlns:a16="http://schemas.microsoft.com/office/drawing/2014/main" xmlns="" val="1001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PASIEN MENINGGAL</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0" dirty="0">
                          <a:solidFill>
                            <a:schemeClr val="dk1"/>
                          </a:solidFill>
                          <a:latin typeface="Tw Cen MT" panose="020B0602020104020603" pitchFamily="34" charset="0"/>
                          <a:ea typeface="+mn-ea"/>
                          <a:cs typeface="+mn-cs"/>
                        </a:rPr>
                        <a:t>2</a:t>
                      </a: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xmlns="" val="1001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xmlns=""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xmlns=""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xmlns="" id="{3FE5D367-5584-4C08-BDD9-02F84BFFE7BE}"/>
              </a:ext>
            </a:extLst>
          </p:cNvPr>
          <p:cNvGraphicFramePr>
            <a:graphicFrameLocks/>
          </p:cNvGraphicFramePr>
          <p:nvPr>
            <p:extLst>
              <p:ext uri="{D42A27DB-BD31-4B8C-83A1-F6EECF244321}">
                <p14:modId xmlns:p14="http://schemas.microsoft.com/office/powerpoint/2010/main" val="2570335086"/>
              </p:ext>
            </p:extLst>
          </p:nvPr>
        </p:nvGraphicFramePr>
        <p:xfrm>
          <a:off x="264262" y="3889768"/>
          <a:ext cx="6934526" cy="2548776"/>
        </p:xfrm>
        <a:graphic>
          <a:graphicData uri="http://schemas.openxmlformats.org/drawingml/2006/table">
            <a:tbl>
              <a:tblPr firstRow="1" bandRow="1"/>
              <a:tblGrid>
                <a:gridCol w="605929">
                  <a:extLst>
                    <a:ext uri="{9D8B030D-6E8A-4147-A177-3AD203B41FA5}">
                      <a16:colId xmlns:a16="http://schemas.microsoft.com/office/drawing/2014/main" xmlns="" val="20000"/>
                    </a:ext>
                  </a:extLst>
                </a:gridCol>
                <a:gridCol w="942557">
                  <a:extLst>
                    <a:ext uri="{9D8B030D-6E8A-4147-A177-3AD203B41FA5}">
                      <a16:colId xmlns:a16="http://schemas.microsoft.com/office/drawing/2014/main" xmlns="" val="20001"/>
                    </a:ext>
                  </a:extLst>
                </a:gridCol>
                <a:gridCol w="673255">
                  <a:extLst>
                    <a:ext uri="{9D8B030D-6E8A-4147-A177-3AD203B41FA5}">
                      <a16:colId xmlns:a16="http://schemas.microsoft.com/office/drawing/2014/main" xmlns="" val="20002"/>
                    </a:ext>
                  </a:extLst>
                </a:gridCol>
                <a:gridCol w="673255">
                  <a:extLst>
                    <a:ext uri="{9D8B030D-6E8A-4147-A177-3AD203B41FA5}">
                      <a16:colId xmlns:a16="http://schemas.microsoft.com/office/drawing/2014/main" xmlns="" val="2405092699"/>
                    </a:ext>
                  </a:extLst>
                </a:gridCol>
                <a:gridCol w="673255">
                  <a:extLst>
                    <a:ext uri="{9D8B030D-6E8A-4147-A177-3AD203B41FA5}">
                      <a16:colId xmlns:a16="http://schemas.microsoft.com/office/drawing/2014/main" xmlns="" val="3489134806"/>
                    </a:ext>
                  </a:extLst>
                </a:gridCol>
                <a:gridCol w="673255">
                  <a:extLst>
                    <a:ext uri="{9D8B030D-6E8A-4147-A177-3AD203B41FA5}">
                      <a16:colId xmlns:a16="http://schemas.microsoft.com/office/drawing/2014/main" xmlns="" val="2930383376"/>
                    </a:ext>
                  </a:extLst>
                </a:gridCol>
                <a:gridCol w="673255">
                  <a:extLst>
                    <a:ext uri="{9D8B030D-6E8A-4147-A177-3AD203B41FA5}">
                      <a16:colId xmlns:a16="http://schemas.microsoft.com/office/drawing/2014/main" xmlns="" val="2311814467"/>
                    </a:ext>
                  </a:extLst>
                </a:gridCol>
                <a:gridCol w="673255">
                  <a:extLst>
                    <a:ext uri="{9D8B030D-6E8A-4147-A177-3AD203B41FA5}">
                      <a16:colId xmlns:a16="http://schemas.microsoft.com/office/drawing/2014/main" xmlns="" val="20007"/>
                    </a:ext>
                  </a:extLst>
                </a:gridCol>
                <a:gridCol w="673255">
                  <a:extLst>
                    <a:ext uri="{9D8B030D-6E8A-4147-A177-3AD203B41FA5}">
                      <a16:colId xmlns:a16="http://schemas.microsoft.com/office/drawing/2014/main" xmlns="" val="1193503214"/>
                    </a:ext>
                  </a:extLst>
                </a:gridCol>
                <a:gridCol w="673255">
                  <a:extLst>
                    <a:ext uri="{9D8B030D-6E8A-4147-A177-3AD203B41FA5}">
                      <a16:colId xmlns:a16="http://schemas.microsoft.com/office/drawing/2014/main" xmlns="" val="2093949316"/>
                    </a:ext>
                  </a:extLst>
                </a:gridCol>
              </a:tblGrid>
              <a:tr h="31658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NO</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aseline="0" dirty="0">
                          <a:latin typeface="Tw Cen MT" panose="020B0602020104020603" pitchFamily="34" charset="0"/>
                        </a:rPr>
                        <a:t>RAWAT JALAN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16580">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JAN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FEB</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MAR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APR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MEI</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JUN</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JULI</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AGS</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1"/>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1</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UMUM</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1.251</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1,223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1.208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  1.365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latin typeface="Tw Cen MT" panose="020B0602020104020603" pitchFamily="34" charset="0"/>
                        </a:rPr>
                        <a:t>2</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latin typeface="Tw Cen MT" panose="020B0602020104020603" pitchFamily="34" charset="0"/>
                        </a:rPr>
                        <a:t>NPBI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689</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684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615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529</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477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564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     531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3"/>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3</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1.183</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1,099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982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1.072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1.127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  1.109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4</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JKD</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80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      72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5"/>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5</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BKMKS</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graphicFrame>
        <p:nvGraphicFramePr>
          <p:cNvPr id="40" name="Table Placeholder 5">
            <a:extLst>
              <a:ext uri="{FF2B5EF4-FFF2-40B4-BE49-F238E27FC236}">
                <a16:creationId xmlns:a16="http://schemas.microsoft.com/office/drawing/2014/main" xmlns="" id="{DB6E2A8F-0576-43E3-85DC-A45BD932B15B}"/>
              </a:ext>
            </a:extLst>
          </p:cNvPr>
          <p:cNvGraphicFramePr>
            <a:graphicFrameLocks/>
          </p:cNvGraphicFramePr>
          <p:nvPr>
            <p:extLst>
              <p:ext uri="{D42A27DB-BD31-4B8C-83A1-F6EECF244321}">
                <p14:modId xmlns:p14="http://schemas.microsoft.com/office/powerpoint/2010/main" val="808805466"/>
              </p:ext>
            </p:extLst>
          </p:nvPr>
        </p:nvGraphicFramePr>
        <p:xfrm>
          <a:off x="248152" y="1013107"/>
          <a:ext cx="6934524" cy="2548776"/>
        </p:xfrm>
        <a:graphic>
          <a:graphicData uri="http://schemas.openxmlformats.org/drawingml/2006/table">
            <a:tbl>
              <a:tblPr firstRow="1" bandRow="1"/>
              <a:tblGrid>
                <a:gridCol w="556503">
                  <a:extLst>
                    <a:ext uri="{9D8B030D-6E8A-4147-A177-3AD203B41FA5}">
                      <a16:colId xmlns:a16="http://schemas.microsoft.com/office/drawing/2014/main" xmlns="" val="20000"/>
                    </a:ext>
                  </a:extLst>
                </a:gridCol>
                <a:gridCol w="990630">
                  <a:extLst>
                    <a:ext uri="{9D8B030D-6E8A-4147-A177-3AD203B41FA5}">
                      <a16:colId xmlns:a16="http://schemas.microsoft.com/office/drawing/2014/main" xmlns="" val="20001"/>
                    </a:ext>
                  </a:extLst>
                </a:gridCol>
                <a:gridCol w="555217">
                  <a:extLst>
                    <a:ext uri="{9D8B030D-6E8A-4147-A177-3AD203B41FA5}">
                      <a16:colId xmlns:a16="http://schemas.microsoft.com/office/drawing/2014/main" xmlns="" val="20002"/>
                    </a:ext>
                  </a:extLst>
                </a:gridCol>
                <a:gridCol w="680171">
                  <a:extLst>
                    <a:ext uri="{9D8B030D-6E8A-4147-A177-3AD203B41FA5}">
                      <a16:colId xmlns:a16="http://schemas.microsoft.com/office/drawing/2014/main" xmlns="" val="1182742288"/>
                    </a:ext>
                  </a:extLst>
                </a:gridCol>
                <a:gridCol w="680171">
                  <a:extLst>
                    <a:ext uri="{9D8B030D-6E8A-4147-A177-3AD203B41FA5}">
                      <a16:colId xmlns:a16="http://schemas.microsoft.com/office/drawing/2014/main" xmlns="" val="1546018317"/>
                    </a:ext>
                  </a:extLst>
                </a:gridCol>
                <a:gridCol w="680171">
                  <a:extLst>
                    <a:ext uri="{9D8B030D-6E8A-4147-A177-3AD203B41FA5}">
                      <a16:colId xmlns:a16="http://schemas.microsoft.com/office/drawing/2014/main" xmlns="" val="1524418345"/>
                    </a:ext>
                  </a:extLst>
                </a:gridCol>
                <a:gridCol w="644684">
                  <a:extLst>
                    <a:ext uri="{9D8B030D-6E8A-4147-A177-3AD203B41FA5}">
                      <a16:colId xmlns:a16="http://schemas.microsoft.com/office/drawing/2014/main" xmlns="" val="2052605851"/>
                    </a:ext>
                  </a:extLst>
                </a:gridCol>
                <a:gridCol w="715659">
                  <a:extLst>
                    <a:ext uri="{9D8B030D-6E8A-4147-A177-3AD203B41FA5}">
                      <a16:colId xmlns:a16="http://schemas.microsoft.com/office/drawing/2014/main" xmlns="" val="20007"/>
                    </a:ext>
                  </a:extLst>
                </a:gridCol>
                <a:gridCol w="715659">
                  <a:extLst>
                    <a:ext uri="{9D8B030D-6E8A-4147-A177-3AD203B41FA5}">
                      <a16:colId xmlns:a16="http://schemas.microsoft.com/office/drawing/2014/main" xmlns="" val="3973968148"/>
                    </a:ext>
                  </a:extLst>
                </a:gridCol>
                <a:gridCol w="715659">
                  <a:extLst>
                    <a:ext uri="{9D8B030D-6E8A-4147-A177-3AD203B41FA5}">
                      <a16:colId xmlns:a16="http://schemas.microsoft.com/office/drawing/2014/main" xmlns="" val="3826906024"/>
                    </a:ext>
                  </a:extLst>
                </a:gridCol>
              </a:tblGrid>
              <a:tr h="30820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rgbClr val="0C0C0C"/>
                          </a:solidFill>
                          <a:latin typeface="Tw Cen MT" panose="020B0602020104020603" pitchFamily="34" charset="0"/>
                          <a:ea typeface="Verdana" pitchFamily="34" charset="0"/>
                          <a:cs typeface="Verdana"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baseline="0" dirty="0">
                          <a:solidFill>
                            <a:srgbClr val="0C0C0C"/>
                          </a:solidFill>
                          <a:latin typeface="Tw Cen MT"/>
                          <a:ea typeface="Verdana"/>
                          <a:cs typeface="Verdana"/>
                        </a:rPr>
                        <a:t>        RAWAT INAP</a:t>
                      </a: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0820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MAR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APR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MEI</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JUN</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JUL</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AGS</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1"/>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3"/>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101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121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5"/>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6">
            <a:extLst>
              <a:ext uri="{FF2B5EF4-FFF2-40B4-BE49-F238E27FC236}">
                <a16:creationId xmlns:a16="http://schemas.microsoft.com/office/drawing/2014/main" xmlns="" id="{A4C09BB0-9D98-412F-9E4D-2E4610B7C238}"/>
              </a:ext>
            </a:extLst>
          </p:cNvPr>
          <p:cNvCxnSpPr>
            <a:cxnSpLocks/>
          </p:cNvCxnSpPr>
          <p:nvPr/>
        </p:nvCxnSpPr>
        <p:spPr>
          <a:xfrm>
            <a:off x="9594121" y="498694"/>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6" name="文本框 7">
            <a:extLst>
              <a:ext uri="{FF2B5EF4-FFF2-40B4-BE49-F238E27FC236}">
                <a16:creationId xmlns:a16="http://schemas.microsoft.com/office/drawing/2014/main" xmlns="" id="{78265F39-85C8-48A3-85B6-2EC43789A825}"/>
              </a:ext>
            </a:extLst>
          </p:cNvPr>
          <p:cNvSpPr txBox="1"/>
          <p:nvPr>
            <p:custDataLst>
              <p:tags r:id="rId1"/>
            </p:custDataLst>
          </p:nvPr>
        </p:nvSpPr>
        <p:spPr>
          <a:xfrm>
            <a:off x="6171576" y="-164746"/>
            <a:ext cx="6020424"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49" name="Content Placeholder 4">
            <a:extLst>
              <a:ext uri="{FF2B5EF4-FFF2-40B4-BE49-F238E27FC236}">
                <a16:creationId xmlns:a16="http://schemas.microsoft.com/office/drawing/2014/main" xmlns="" id="{41DE2BD6-85D3-4DA6-A5DB-5A3BA909BC1A}"/>
              </a:ext>
            </a:extLst>
          </p:cNvPr>
          <p:cNvGraphicFramePr>
            <a:graphicFrameLocks/>
          </p:cNvGraphicFramePr>
          <p:nvPr>
            <p:extLst>
              <p:ext uri="{D42A27DB-BD31-4B8C-83A1-F6EECF244321}">
                <p14:modId xmlns:p14="http://schemas.microsoft.com/office/powerpoint/2010/main" val="371698896"/>
              </p:ext>
            </p:extLst>
          </p:nvPr>
        </p:nvGraphicFramePr>
        <p:xfrm>
          <a:off x="6425721" y="445883"/>
          <a:ext cx="5512134" cy="6133523"/>
        </p:xfrm>
        <a:graphic>
          <a:graphicData uri="http://schemas.openxmlformats.org/drawingml/2006/table">
            <a:tbl>
              <a:tblPr firstRow="1" bandRow="1"/>
              <a:tblGrid>
                <a:gridCol w="632913">
                  <a:extLst>
                    <a:ext uri="{9D8B030D-6E8A-4147-A177-3AD203B41FA5}">
                      <a16:colId xmlns:a16="http://schemas.microsoft.com/office/drawing/2014/main" xmlns="" val="20000"/>
                    </a:ext>
                  </a:extLst>
                </a:gridCol>
                <a:gridCol w="1329657">
                  <a:extLst>
                    <a:ext uri="{9D8B030D-6E8A-4147-A177-3AD203B41FA5}">
                      <a16:colId xmlns:a16="http://schemas.microsoft.com/office/drawing/2014/main" xmlns="" val="20001"/>
                    </a:ext>
                  </a:extLst>
                </a:gridCol>
                <a:gridCol w="535245">
                  <a:extLst>
                    <a:ext uri="{9D8B030D-6E8A-4147-A177-3AD203B41FA5}">
                      <a16:colId xmlns:a16="http://schemas.microsoft.com/office/drawing/2014/main" xmlns="" val="20002"/>
                    </a:ext>
                  </a:extLst>
                </a:gridCol>
                <a:gridCol w="430617">
                  <a:extLst>
                    <a:ext uri="{9D8B030D-6E8A-4147-A177-3AD203B41FA5}">
                      <a16:colId xmlns:a16="http://schemas.microsoft.com/office/drawing/2014/main" xmlns="" val="2721238043"/>
                    </a:ext>
                  </a:extLst>
                </a:gridCol>
                <a:gridCol w="430617">
                  <a:extLst>
                    <a:ext uri="{9D8B030D-6E8A-4147-A177-3AD203B41FA5}">
                      <a16:colId xmlns:a16="http://schemas.microsoft.com/office/drawing/2014/main" xmlns="" val="2464398520"/>
                    </a:ext>
                  </a:extLst>
                </a:gridCol>
                <a:gridCol w="430617">
                  <a:extLst>
                    <a:ext uri="{9D8B030D-6E8A-4147-A177-3AD203B41FA5}">
                      <a16:colId xmlns:a16="http://schemas.microsoft.com/office/drawing/2014/main" xmlns="" val="3727362932"/>
                    </a:ext>
                  </a:extLst>
                </a:gridCol>
                <a:gridCol w="430617">
                  <a:extLst>
                    <a:ext uri="{9D8B030D-6E8A-4147-A177-3AD203B41FA5}">
                      <a16:colId xmlns:a16="http://schemas.microsoft.com/office/drawing/2014/main" xmlns="" val="1582840140"/>
                    </a:ext>
                  </a:extLst>
                </a:gridCol>
                <a:gridCol w="430617">
                  <a:extLst>
                    <a:ext uri="{9D8B030D-6E8A-4147-A177-3AD203B41FA5}">
                      <a16:colId xmlns:a16="http://schemas.microsoft.com/office/drawing/2014/main" xmlns="" val="20007"/>
                    </a:ext>
                  </a:extLst>
                </a:gridCol>
                <a:gridCol w="430617">
                  <a:extLst>
                    <a:ext uri="{9D8B030D-6E8A-4147-A177-3AD203B41FA5}">
                      <a16:colId xmlns:a16="http://schemas.microsoft.com/office/drawing/2014/main" xmlns="" val="1916193706"/>
                    </a:ext>
                  </a:extLst>
                </a:gridCol>
                <a:gridCol w="430617">
                  <a:extLst>
                    <a:ext uri="{9D8B030D-6E8A-4147-A177-3AD203B41FA5}">
                      <a16:colId xmlns:a16="http://schemas.microsoft.com/office/drawing/2014/main" xmlns="" val="4135700572"/>
                    </a:ext>
                  </a:extLst>
                </a:gridCol>
              </a:tblGrid>
              <a:tr h="27215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w="12700" cmpd="sng">
                      <a:noFill/>
                      <a:prstDash val="solid"/>
                    </a:ln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34634">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FEB</a:t>
                      </a:r>
                      <a:endParaRPr lang="en-US" sz="1000" b="1" dirty="0">
                        <a:solidFill>
                          <a:srgbClr val="0C0C0C"/>
                        </a:solidFill>
                        <a:latin typeface="Tw Cen MT"/>
                        <a:ea typeface="Verdana"/>
                        <a:cs typeface="Verdana"/>
                      </a:endParaRP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MAR</a:t>
                      </a: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APR</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MEI</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JUN</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JUL </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AGS</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1"/>
                  </a:ext>
                </a:extLst>
              </a:tr>
              <a:tr h="260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SURAKARTA</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631</a:t>
                      </a:r>
                      <a:endParaRPr lang="en-US" sz="1000" b="0" i="0" u="none" strike="noStrike" dirty="0">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527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60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WONOGIRI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187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123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88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3"/>
                  </a:ext>
                </a:extLst>
              </a:tr>
              <a:tr h="260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664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510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539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KARANGANYAR</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483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606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610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5"/>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SRAGEN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547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504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521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BOYOLALI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354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289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269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7"/>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98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40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BLORA</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9"/>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GROBOGAN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a:t>
                      </a:r>
                      <a:r>
                        <a:rPr lang="en-US" sz="1000" b="1" baseline="0" dirty="0">
                          <a:latin typeface="Tw Cen MT"/>
                        </a:rPr>
                        <a:t> JATENG</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118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1"/>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NGAWI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3"/>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MADIUN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PONOROGO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5"/>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PACITAN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BOJONEGORO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7"/>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3175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JATENG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142</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72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9"/>
                  </a:ext>
                </a:extLst>
              </a:tr>
            </a:tbl>
          </a:graphicData>
        </a:graphic>
      </p:graphicFrame>
      <p:graphicFrame>
        <p:nvGraphicFramePr>
          <p:cNvPr id="50" name="Content Placeholder 4">
            <a:extLst>
              <a:ext uri="{FF2B5EF4-FFF2-40B4-BE49-F238E27FC236}">
                <a16:creationId xmlns:a16="http://schemas.microsoft.com/office/drawing/2014/main" xmlns="" id="{E867FC32-A092-4621-B8D0-5C9E5A23A39F}"/>
              </a:ext>
            </a:extLst>
          </p:cNvPr>
          <p:cNvGraphicFramePr>
            <a:graphicFrameLocks/>
          </p:cNvGraphicFramePr>
          <p:nvPr>
            <p:extLst>
              <p:ext uri="{D42A27DB-BD31-4B8C-83A1-F6EECF244321}">
                <p14:modId xmlns:p14="http://schemas.microsoft.com/office/powerpoint/2010/main" val="1139481772"/>
              </p:ext>
            </p:extLst>
          </p:nvPr>
        </p:nvGraphicFramePr>
        <p:xfrm>
          <a:off x="106793" y="344754"/>
          <a:ext cx="5512127" cy="6168491"/>
        </p:xfrm>
        <a:graphic>
          <a:graphicData uri="http://schemas.openxmlformats.org/drawingml/2006/table">
            <a:tbl>
              <a:tblPr firstRow="1" bandRow="1"/>
              <a:tblGrid>
                <a:gridCol w="641916">
                  <a:extLst>
                    <a:ext uri="{9D8B030D-6E8A-4147-A177-3AD203B41FA5}">
                      <a16:colId xmlns:a16="http://schemas.microsoft.com/office/drawing/2014/main" xmlns="" val="20000"/>
                    </a:ext>
                  </a:extLst>
                </a:gridCol>
                <a:gridCol w="1331005">
                  <a:extLst>
                    <a:ext uri="{9D8B030D-6E8A-4147-A177-3AD203B41FA5}">
                      <a16:colId xmlns:a16="http://schemas.microsoft.com/office/drawing/2014/main" xmlns="" val="20001"/>
                    </a:ext>
                  </a:extLst>
                </a:gridCol>
                <a:gridCol w="487759">
                  <a:extLst>
                    <a:ext uri="{9D8B030D-6E8A-4147-A177-3AD203B41FA5}">
                      <a16:colId xmlns:a16="http://schemas.microsoft.com/office/drawing/2014/main" xmlns="" val="20002"/>
                    </a:ext>
                  </a:extLst>
                </a:gridCol>
                <a:gridCol w="435921">
                  <a:extLst>
                    <a:ext uri="{9D8B030D-6E8A-4147-A177-3AD203B41FA5}">
                      <a16:colId xmlns:a16="http://schemas.microsoft.com/office/drawing/2014/main" xmlns="" val="2333277892"/>
                    </a:ext>
                  </a:extLst>
                </a:gridCol>
                <a:gridCol w="435921">
                  <a:extLst>
                    <a:ext uri="{9D8B030D-6E8A-4147-A177-3AD203B41FA5}">
                      <a16:colId xmlns:a16="http://schemas.microsoft.com/office/drawing/2014/main" xmlns="" val="2295247669"/>
                    </a:ext>
                  </a:extLst>
                </a:gridCol>
                <a:gridCol w="435921">
                  <a:extLst>
                    <a:ext uri="{9D8B030D-6E8A-4147-A177-3AD203B41FA5}">
                      <a16:colId xmlns:a16="http://schemas.microsoft.com/office/drawing/2014/main" xmlns="" val="2246105972"/>
                    </a:ext>
                  </a:extLst>
                </a:gridCol>
                <a:gridCol w="435921">
                  <a:extLst>
                    <a:ext uri="{9D8B030D-6E8A-4147-A177-3AD203B41FA5}">
                      <a16:colId xmlns:a16="http://schemas.microsoft.com/office/drawing/2014/main" xmlns="" val="119192410"/>
                    </a:ext>
                  </a:extLst>
                </a:gridCol>
                <a:gridCol w="435921">
                  <a:extLst>
                    <a:ext uri="{9D8B030D-6E8A-4147-A177-3AD203B41FA5}">
                      <a16:colId xmlns:a16="http://schemas.microsoft.com/office/drawing/2014/main" xmlns="" val="20007"/>
                    </a:ext>
                  </a:extLst>
                </a:gridCol>
                <a:gridCol w="435921">
                  <a:extLst>
                    <a:ext uri="{9D8B030D-6E8A-4147-A177-3AD203B41FA5}">
                      <a16:colId xmlns:a16="http://schemas.microsoft.com/office/drawing/2014/main" xmlns="" val="374986792"/>
                    </a:ext>
                  </a:extLst>
                </a:gridCol>
                <a:gridCol w="435921">
                  <a:extLst>
                    <a:ext uri="{9D8B030D-6E8A-4147-A177-3AD203B41FA5}">
                      <a16:colId xmlns:a16="http://schemas.microsoft.com/office/drawing/2014/main" xmlns="" val="3674546231"/>
                    </a:ext>
                  </a:extLst>
                </a:gridCol>
              </a:tblGrid>
              <a:tr h="2310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3880">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MAR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APR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MEI</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JUN</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JUL</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AGS</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1"/>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3"/>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5"/>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7"/>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9"/>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11"/>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13"/>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15"/>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17"/>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352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1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xmlns="" id="{2DA26CF0-F22D-4390-AA04-AF23C4DEDE27}"/>
              </a:ext>
            </a:extLst>
          </p:cNvPr>
          <p:cNvSpPr/>
          <p:nvPr/>
        </p:nvSpPr>
        <p:spPr>
          <a:xfrm>
            <a:off x="4448931" y="149889"/>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xmlns="" id="{87C731D9-1124-4AD4-9ACF-DA5422E43DF0}"/>
              </a:ext>
            </a:extLst>
          </p:cNvPr>
          <p:cNvGrpSpPr/>
          <p:nvPr/>
        </p:nvGrpSpPr>
        <p:grpSpPr>
          <a:xfrm>
            <a:off x="34564" y="1763608"/>
            <a:ext cx="2019158" cy="3396483"/>
            <a:chOff x="7500134" y="1441118"/>
            <a:chExt cx="2262714" cy="3281777"/>
          </a:xfrm>
        </p:grpSpPr>
        <p:grpSp>
          <p:nvGrpSpPr>
            <p:cNvPr id="54" name="Group 53">
              <a:extLst>
                <a:ext uri="{FF2B5EF4-FFF2-40B4-BE49-F238E27FC236}">
                  <a16:creationId xmlns:a16="http://schemas.microsoft.com/office/drawing/2014/main" xmlns="" id="{D86FC01C-4E58-48B4-A25A-81C865052FC0}"/>
                </a:ext>
              </a:extLst>
            </p:cNvPr>
            <p:cNvGrpSpPr/>
            <p:nvPr/>
          </p:nvGrpSpPr>
          <p:grpSpPr>
            <a:xfrm>
              <a:off x="7500134" y="1441118"/>
              <a:ext cx="2262714" cy="486563"/>
              <a:chOff x="7500131" y="1441117"/>
              <a:chExt cx="2262714" cy="486563"/>
            </a:xfrm>
          </p:grpSpPr>
          <p:grpSp>
            <p:nvGrpSpPr>
              <p:cNvPr id="72" name="Group 71">
                <a:extLst>
                  <a:ext uri="{FF2B5EF4-FFF2-40B4-BE49-F238E27FC236}">
                    <a16:creationId xmlns:a16="http://schemas.microsoft.com/office/drawing/2014/main" xmlns=""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xmlns=""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5" name="Oval 74">
                  <a:extLst>
                    <a:ext uri="{FF2B5EF4-FFF2-40B4-BE49-F238E27FC236}">
                      <a16:creationId xmlns:a16="http://schemas.microsoft.com/office/drawing/2014/main" xmlns=""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3" name="TextBox 72">
                <a:extLst>
                  <a:ext uri="{FF2B5EF4-FFF2-40B4-BE49-F238E27FC236}">
                    <a16:creationId xmlns:a16="http://schemas.microsoft.com/office/drawing/2014/main" xmlns="" id="{40F02883-8981-4A5C-A6CF-072643273201}"/>
                  </a:ext>
                </a:extLst>
              </p:cNvPr>
              <p:cNvSpPr txBox="1"/>
              <p:nvPr/>
            </p:nvSpPr>
            <p:spPr>
              <a:xfrm>
                <a:off x="7993070" y="1456391"/>
                <a:ext cx="1769775" cy="471289"/>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4.697</a:t>
                </a:r>
                <a:endParaRPr lang="en-US" sz="1249" b="1" dirty="0">
                  <a:solidFill>
                    <a:schemeClr val="tx2"/>
                  </a:solidFill>
                  <a:latin typeface="Verdana" pitchFamily="34" charset="0"/>
                  <a:ea typeface="Verdana" pitchFamily="34" charset="0"/>
                </a:endParaRPr>
              </a:p>
            </p:txBody>
          </p:sp>
        </p:grpSp>
        <p:grpSp>
          <p:nvGrpSpPr>
            <p:cNvPr id="55" name="Group 54">
              <a:extLst>
                <a:ext uri="{FF2B5EF4-FFF2-40B4-BE49-F238E27FC236}">
                  <a16:creationId xmlns:a16="http://schemas.microsoft.com/office/drawing/2014/main" xmlns=""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xmlns=""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1" name="Oval 70">
                <a:extLst>
                  <a:ext uri="{FF2B5EF4-FFF2-40B4-BE49-F238E27FC236}">
                    <a16:creationId xmlns:a16="http://schemas.microsoft.com/office/drawing/2014/main" xmlns=""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6" name="TextBox 55">
              <a:extLst>
                <a:ext uri="{FF2B5EF4-FFF2-40B4-BE49-F238E27FC236}">
                  <a16:creationId xmlns:a16="http://schemas.microsoft.com/office/drawing/2014/main" xmlns="" id="{22175BE4-86AD-46CA-ACF5-A001D332459E}"/>
                </a:ext>
              </a:extLst>
            </p:cNvPr>
            <p:cNvSpPr txBox="1"/>
            <p:nvPr/>
          </p:nvSpPr>
          <p:spPr>
            <a:xfrm>
              <a:off x="8003959" y="2192192"/>
              <a:ext cx="1735104" cy="47128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4.057</a:t>
              </a:r>
            </a:p>
          </p:txBody>
        </p:sp>
        <p:grpSp>
          <p:nvGrpSpPr>
            <p:cNvPr id="57" name="Group 56">
              <a:extLst>
                <a:ext uri="{FF2B5EF4-FFF2-40B4-BE49-F238E27FC236}">
                  <a16:creationId xmlns:a16="http://schemas.microsoft.com/office/drawing/2014/main" xmlns=""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xmlns=""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9" name="Oval 68">
                <a:extLst>
                  <a:ext uri="{FF2B5EF4-FFF2-40B4-BE49-F238E27FC236}">
                    <a16:creationId xmlns:a16="http://schemas.microsoft.com/office/drawing/2014/main" xmlns=""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8" name="TextBox 57">
              <a:extLst>
                <a:ext uri="{FF2B5EF4-FFF2-40B4-BE49-F238E27FC236}">
                  <a16:creationId xmlns:a16="http://schemas.microsoft.com/office/drawing/2014/main" xmlns="" id="{E83E0621-47E3-429E-822B-9BE4C887BB06}"/>
                </a:ext>
              </a:extLst>
            </p:cNvPr>
            <p:cNvSpPr txBox="1"/>
            <p:nvPr/>
          </p:nvSpPr>
          <p:spPr>
            <a:xfrm>
              <a:off x="8047810" y="2907835"/>
              <a:ext cx="1691253" cy="471289"/>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4.132</a:t>
              </a:r>
            </a:p>
          </p:txBody>
        </p:sp>
        <p:grpSp>
          <p:nvGrpSpPr>
            <p:cNvPr id="59" name="Group 58">
              <a:extLst>
                <a:ext uri="{FF2B5EF4-FFF2-40B4-BE49-F238E27FC236}">
                  <a16:creationId xmlns:a16="http://schemas.microsoft.com/office/drawing/2014/main" xmlns=""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xmlns=""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7" name="Oval 66">
                <a:extLst>
                  <a:ext uri="{FF2B5EF4-FFF2-40B4-BE49-F238E27FC236}">
                    <a16:creationId xmlns:a16="http://schemas.microsoft.com/office/drawing/2014/main" xmlns=""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0" name="TextBox 59">
              <a:extLst>
                <a:ext uri="{FF2B5EF4-FFF2-40B4-BE49-F238E27FC236}">
                  <a16:creationId xmlns:a16="http://schemas.microsoft.com/office/drawing/2014/main" xmlns="" id="{996A2468-E150-42D7-A2E3-8FCCADECE0DB}"/>
                </a:ext>
              </a:extLst>
            </p:cNvPr>
            <p:cNvSpPr txBox="1"/>
            <p:nvPr/>
          </p:nvSpPr>
          <p:spPr>
            <a:xfrm>
              <a:off x="8014977" y="3574839"/>
              <a:ext cx="1724085" cy="47128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p>
            <a:p>
              <a:pPr>
                <a:lnSpc>
                  <a:spcPct val="90000"/>
                </a:lnSpc>
              </a:pPr>
              <a:r>
                <a:rPr lang="en-US" sz="1606" b="1" dirty="0">
                  <a:solidFill>
                    <a:schemeClr val="tx2"/>
                  </a:solidFill>
                  <a:latin typeface="Verdana" pitchFamily="34" charset="0"/>
                  <a:ea typeface="Verdana" pitchFamily="34" charset="0"/>
                </a:rPr>
                <a:t>4.093</a:t>
              </a:r>
            </a:p>
          </p:txBody>
        </p:sp>
        <p:grpSp>
          <p:nvGrpSpPr>
            <p:cNvPr id="61" name="Group 60">
              <a:extLst>
                <a:ext uri="{FF2B5EF4-FFF2-40B4-BE49-F238E27FC236}">
                  <a16:creationId xmlns:a16="http://schemas.microsoft.com/office/drawing/2014/main" xmlns="" id="{27A9C44D-44BA-4B5D-9ABF-5A144344CBC8}"/>
                </a:ext>
              </a:extLst>
            </p:cNvPr>
            <p:cNvGrpSpPr/>
            <p:nvPr/>
          </p:nvGrpSpPr>
          <p:grpSpPr>
            <a:xfrm>
              <a:off x="7535080" y="4251605"/>
              <a:ext cx="2203177" cy="471290"/>
              <a:chOff x="7535080" y="4347538"/>
              <a:chExt cx="2203177" cy="471290"/>
            </a:xfrm>
          </p:grpSpPr>
          <p:grpSp>
            <p:nvGrpSpPr>
              <p:cNvPr id="62" name="Group 61">
                <a:extLst>
                  <a:ext uri="{FF2B5EF4-FFF2-40B4-BE49-F238E27FC236}">
                    <a16:creationId xmlns:a16="http://schemas.microsoft.com/office/drawing/2014/main" xmlns=""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xmlns=""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5" name="Oval 64">
                  <a:extLst>
                    <a:ext uri="{FF2B5EF4-FFF2-40B4-BE49-F238E27FC236}">
                      <a16:creationId xmlns:a16="http://schemas.microsoft.com/office/drawing/2014/main" xmlns=""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3" name="TextBox 62">
                <a:extLst>
                  <a:ext uri="{FF2B5EF4-FFF2-40B4-BE49-F238E27FC236}">
                    <a16:creationId xmlns:a16="http://schemas.microsoft.com/office/drawing/2014/main" xmlns="" id="{54882CD4-4241-4860-AAA6-C5A82EFB0708}"/>
                  </a:ext>
                </a:extLst>
              </p:cNvPr>
              <p:cNvSpPr txBox="1"/>
              <p:nvPr/>
            </p:nvSpPr>
            <p:spPr>
              <a:xfrm>
                <a:off x="7993068" y="4347538"/>
                <a:ext cx="1745189" cy="471290"/>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2.112</a:t>
                </a:r>
              </a:p>
            </p:txBody>
          </p:sp>
        </p:grpSp>
      </p:grpSp>
      <p:grpSp>
        <p:nvGrpSpPr>
          <p:cNvPr id="76" name="Group 75">
            <a:extLst>
              <a:ext uri="{FF2B5EF4-FFF2-40B4-BE49-F238E27FC236}">
                <a16:creationId xmlns:a16="http://schemas.microsoft.com/office/drawing/2014/main" xmlns="" id="{F44AEDB0-F4DE-4DD2-98E7-851F2ABA46C4}"/>
              </a:ext>
            </a:extLst>
          </p:cNvPr>
          <p:cNvGrpSpPr/>
          <p:nvPr/>
        </p:nvGrpSpPr>
        <p:grpSpPr>
          <a:xfrm>
            <a:off x="2364933" y="1753244"/>
            <a:ext cx="7559429" cy="4395505"/>
            <a:chOff x="3510432" y="1485145"/>
            <a:chExt cx="6864050" cy="3694942"/>
          </a:xfrm>
        </p:grpSpPr>
        <p:pic>
          <p:nvPicPr>
            <p:cNvPr id="77" name="Content Placeholder 4">
              <a:extLst>
                <a:ext uri="{FF2B5EF4-FFF2-40B4-BE49-F238E27FC236}">
                  <a16:creationId xmlns:a16="http://schemas.microsoft.com/office/drawing/2014/main" xmlns="" id="{EE624317-D8FF-48F0-9EAB-738341BD78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78" name="Group 77">
              <a:extLst>
                <a:ext uri="{FF2B5EF4-FFF2-40B4-BE49-F238E27FC236}">
                  <a16:creationId xmlns:a16="http://schemas.microsoft.com/office/drawing/2014/main" xmlns="" id="{7309E186-2900-47CA-AC9B-D1B05BC6D65B}"/>
                </a:ext>
              </a:extLst>
            </p:cNvPr>
            <p:cNvGrpSpPr/>
            <p:nvPr/>
          </p:nvGrpSpPr>
          <p:grpSpPr>
            <a:xfrm>
              <a:off x="8850070" y="4122189"/>
              <a:ext cx="328711" cy="326368"/>
              <a:chOff x="11467437" y="1659304"/>
              <a:chExt cx="353171" cy="367743"/>
            </a:xfrm>
          </p:grpSpPr>
          <p:sp>
            <p:nvSpPr>
              <p:cNvPr id="106" name="Teardrop 105">
                <a:extLst>
                  <a:ext uri="{FF2B5EF4-FFF2-40B4-BE49-F238E27FC236}">
                    <a16:creationId xmlns:a16="http://schemas.microsoft.com/office/drawing/2014/main" xmlns="" id="{E5D85769-838D-454F-BF2F-5856339267CB}"/>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7" name="Oval 106">
                <a:extLst>
                  <a:ext uri="{FF2B5EF4-FFF2-40B4-BE49-F238E27FC236}">
                    <a16:creationId xmlns:a16="http://schemas.microsoft.com/office/drawing/2014/main" xmlns="" id="{21B20726-EEF0-4E3E-B98F-FA8A492709B6}"/>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79" name="Group 78">
              <a:extLst>
                <a:ext uri="{FF2B5EF4-FFF2-40B4-BE49-F238E27FC236}">
                  <a16:creationId xmlns:a16="http://schemas.microsoft.com/office/drawing/2014/main" xmlns="" id="{7BB8C344-5A45-42DC-8EAC-C777D84839CD}"/>
                </a:ext>
              </a:extLst>
            </p:cNvPr>
            <p:cNvGrpSpPr/>
            <p:nvPr/>
          </p:nvGrpSpPr>
          <p:grpSpPr>
            <a:xfrm>
              <a:off x="8945255" y="3399579"/>
              <a:ext cx="328711" cy="326368"/>
              <a:chOff x="11596033" y="4810628"/>
              <a:chExt cx="353171" cy="367743"/>
            </a:xfrm>
          </p:grpSpPr>
          <p:sp>
            <p:nvSpPr>
              <p:cNvPr id="104" name="Teardrop 103">
                <a:extLst>
                  <a:ext uri="{FF2B5EF4-FFF2-40B4-BE49-F238E27FC236}">
                    <a16:creationId xmlns:a16="http://schemas.microsoft.com/office/drawing/2014/main" xmlns="" id="{B968B3B1-F3D7-4F35-B57B-8CF49F681896}"/>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5" name="Oval 104">
                <a:extLst>
                  <a:ext uri="{FF2B5EF4-FFF2-40B4-BE49-F238E27FC236}">
                    <a16:creationId xmlns:a16="http://schemas.microsoft.com/office/drawing/2014/main" xmlns="" id="{263C47A9-B769-44EA-AB39-52167F064C7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0" name="Group 79">
              <a:extLst>
                <a:ext uri="{FF2B5EF4-FFF2-40B4-BE49-F238E27FC236}">
                  <a16:creationId xmlns:a16="http://schemas.microsoft.com/office/drawing/2014/main" xmlns="" id="{E509902E-9001-45B9-97E6-CDA1FB6B20D7}"/>
                </a:ext>
              </a:extLst>
            </p:cNvPr>
            <p:cNvGrpSpPr/>
            <p:nvPr/>
          </p:nvGrpSpPr>
          <p:grpSpPr>
            <a:xfrm>
              <a:off x="8431177" y="2313656"/>
              <a:ext cx="328711" cy="326368"/>
              <a:chOff x="11596033" y="4810628"/>
              <a:chExt cx="353171" cy="367743"/>
            </a:xfrm>
          </p:grpSpPr>
          <p:sp>
            <p:nvSpPr>
              <p:cNvPr id="102" name="Teardrop 101">
                <a:extLst>
                  <a:ext uri="{FF2B5EF4-FFF2-40B4-BE49-F238E27FC236}">
                    <a16:creationId xmlns:a16="http://schemas.microsoft.com/office/drawing/2014/main" xmlns="" id="{33A36EA4-A8C7-4EC9-8D25-BE4129EADFA7}"/>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3" name="Oval 102">
                <a:extLst>
                  <a:ext uri="{FF2B5EF4-FFF2-40B4-BE49-F238E27FC236}">
                    <a16:creationId xmlns:a16="http://schemas.microsoft.com/office/drawing/2014/main" xmlns="" id="{16608CBF-AF92-4483-B69E-894A42548FC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1" name="Group 80">
              <a:extLst>
                <a:ext uri="{FF2B5EF4-FFF2-40B4-BE49-F238E27FC236}">
                  <a16:creationId xmlns:a16="http://schemas.microsoft.com/office/drawing/2014/main" xmlns="" id="{5D74129D-EF48-418D-990F-37E3BB480C9B}"/>
                </a:ext>
              </a:extLst>
            </p:cNvPr>
            <p:cNvGrpSpPr/>
            <p:nvPr/>
          </p:nvGrpSpPr>
          <p:grpSpPr>
            <a:xfrm>
              <a:off x="8704156" y="3037189"/>
              <a:ext cx="328711" cy="326368"/>
              <a:chOff x="11596033" y="4810628"/>
              <a:chExt cx="353171" cy="367743"/>
            </a:xfrm>
          </p:grpSpPr>
          <p:sp>
            <p:nvSpPr>
              <p:cNvPr id="100" name="Teardrop 99">
                <a:extLst>
                  <a:ext uri="{FF2B5EF4-FFF2-40B4-BE49-F238E27FC236}">
                    <a16:creationId xmlns:a16="http://schemas.microsoft.com/office/drawing/2014/main" xmlns="" id="{AA773F99-761E-4F09-99A5-55E072F8B8F2}"/>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1" name="Oval 100">
                <a:extLst>
                  <a:ext uri="{FF2B5EF4-FFF2-40B4-BE49-F238E27FC236}">
                    <a16:creationId xmlns:a16="http://schemas.microsoft.com/office/drawing/2014/main" xmlns="" id="{E7E03889-88DB-4539-8331-1608EB20EF3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2" name="Group 81">
              <a:extLst>
                <a:ext uri="{FF2B5EF4-FFF2-40B4-BE49-F238E27FC236}">
                  <a16:creationId xmlns:a16="http://schemas.microsoft.com/office/drawing/2014/main" xmlns="" id="{CB51AB8F-2180-427E-9824-16DCB6A9309E}"/>
                </a:ext>
              </a:extLst>
            </p:cNvPr>
            <p:cNvGrpSpPr/>
            <p:nvPr/>
          </p:nvGrpSpPr>
          <p:grpSpPr>
            <a:xfrm>
              <a:off x="8442613" y="3621429"/>
              <a:ext cx="328711" cy="326368"/>
              <a:chOff x="11596033" y="4810628"/>
              <a:chExt cx="353171" cy="367743"/>
            </a:xfrm>
          </p:grpSpPr>
          <p:sp>
            <p:nvSpPr>
              <p:cNvPr id="98" name="Teardrop 97">
                <a:extLst>
                  <a:ext uri="{FF2B5EF4-FFF2-40B4-BE49-F238E27FC236}">
                    <a16:creationId xmlns:a16="http://schemas.microsoft.com/office/drawing/2014/main" xmlns="" id="{F9AFAB68-57FA-48E6-A547-5DD7F183B963}"/>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9" name="Oval 98">
                <a:extLst>
                  <a:ext uri="{FF2B5EF4-FFF2-40B4-BE49-F238E27FC236}">
                    <a16:creationId xmlns:a16="http://schemas.microsoft.com/office/drawing/2014/main" xmlns="" id="{5B81E7A4-CFD6-47C3-9FF9-C0C7E5093049}"/>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3" name="Group 82">
              <a:extLst>
                <a:ext uri="{FF2B5EF4-FFF2-40B4-BE49-F238E27FC236}">
                  <a16:creationId xmlns:a16="http://schemas.microsoft.com/office/drawing/2014/main" xmlns="" id="{7FAF5CE1-C363-4143-8F57-F74440A5BF26}"/>
                </a:ext>
              </a:extLst>
            </p:cNvPr>
            <p:cNvGrpSpPr/>
            <p:nvPr/>
          </p:nvGrpSpPr>
          <p:grpSpPr>
            <a:xfrm>
              <a:off x="8217916" y="3223051"/>
              <a:ext cx="328711" cy="326368"/>
              <a:chOff x="11596033" y="4810628"/>
              <a:chExt cx="353171" cy="367743"/>
            </a:xfrm>
          </p:grpSpPr>
          <p:sp>
            <p:nvSpPr>
              <p:cNvPr id="96" name="Teardrop 95">
                <a:extLst>
                  <a:ext uri="{FF2B5EF4-FFF2-40B4-BE49-F238E27FC236}">
                    <a16:creationId xmlns:a16="http://schemas.microsoft.com/office/drawing/2014/main" xmlns="" id="{00845255-33C9-4B41-B9CB-25954699DAB2}"/>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7" name="Oval 96">
                <a:extLst>
                  <a:ext uri="{FF2B5EF4-FFF2-40B4-BE49-F238E27FC236}">
                    <a16:creationId xmlns:a16="http://schemas.microsoft.com/office/drawing/2014/main" xmlns="" id="{EC109BC3-775A-4C94-B49C-A472ECC96A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4" name="Group 83">
              <a:extLst>
                <a:ext uri="{FF2B5EF4-FFF2-40B4-BE49-F238E27FC236}">
                  <a16:creationId xmlns:a16="http://schemas.microsoft.com/office/drawing/2014/main" xmlns="" id="{FB1F0902-1277-4813-8A7E-5882332C75B0}"/>
                </a:ext>
              </a:extLst>
            </p:cNvPr>
            <p:cNvGrpSpPr/>
            <p:nvPr/>
          </p:nvGrpSpPr>
          <p:grpSpPr>
            <a:xfrm>
              <a:off x="7978796" y="2735153"/>
              <a:ext cx="328711" cy="326368"/>
              <a:chOff x="11596033" y="4810628"/>
              <a:chExt cx="353171" cy="367743"/>
            </a:xfrm>
          </p:grpSpPr>
          <p:sp>
            <p:nvSpPr>
              <p:cNvPr id="94" name="Teardrop 93">
                <a:extLst>
                  <a:ext uri="{FF2B5EF4-FFF2-40B4-BE49-F238E27FC236}">
                    <a16:creationId xmlns:a16="http://schemas.microsoft.com/office/drawing/2014/main" xmlns="" id="{52D1A315-9442-49C6-93C5-9F8D61F36738}"/>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5" name="Oval 94">
                <a:extLst>
                  <a:ext uri="{FF2B5EF4-FFF2-40B4-BE49-F238E27FC236}">
                    <a16:creationId xmlns:a16="http://schemas.microsoft.com/office/drawing/2014/main" xmlns="" id="{E06766DA-E75A-47EF-A3FD-0551A89E630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5" name="Group 84">
              <a:extLst>
                <a:ext uri="{FF2B5EF4-FFF2-40B4-BE49-F238E27FC236}">
                  <a16:creationId xmlns:a16="http://schemas.microsoft.com/office/drawing/2014/main" xmlns="" id="{CCFFEA80-0303-47D7-9FA3-7846AC44B2FD}"/>
                </a:ext>
              </a:extLst>
            </p:cNvPr>
            <p:cNvGrpSpPr/>
            <p:nvPr/>
          </p:nvGrpSpPr>
          <p:grpSpPr>
            <a:xfrm>
              <a:off x="7740343" y="3345504"/>
              <a:ext cx="328711" cy="326368"/>
              <a:chOff x="11596033" y="4810628"/>
              <a:chExt cx="353171" cy="367743"/>
            </a:xfrm>
          </p:grpSpPr>
          <p:sp>
            <p:nvSpPr>
              <p:cNvPr id="92" name="Teardrop 91">
                <a:extLst>
                  <a:ext uri="{FF2B5EF4-FFF2-40B4-BE49-F238E27FC236}">
                    <a16:creationId xmlns:a16="http://schemas.microsoft.com/office/drawing/2014/main" xmlns="" id="{265C80F9-48C6-4998-9259-52E956183E6A}"/>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3" name="Oval 92">
                <a:extLst>
                  <a:ext uri="{FF2B5EF4-FFF2-40B4-BE49-F238E27FC236}">
                    <a16:creationId xmlns:a16="http://schemas.microsoft.com/office/drawing/2014/main" xmlns="" id="{D0AAE8B6-D1CD-48AC-A36C-1644CF269A1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6" name="Group 85">
              <a:extLst>
                <a:ext uri="{FF2B5EF4-FFF2-40B4-BE49-F238E27FC236}">
                  <a16:creationId xmlns:a16="http://schemas.microsoft.com/office/drawing/2014/main" xmlns="" id="{24BE3515-5941-42F4-A631-81EAFB3E9450}"/>
                </a:ext>
              </a:extLst>
            </p:cNvPr>
            <p:cNvGrpSpPr/>
            <p:nvPr/>
          </p:nvGrpSpPr>
          <p:grpSpPr>
            <a:xfrm>
              <a:off x="9594664" y="2150471"/>
              <a:ext cx="328711" cy="326369"/>
              <a:chOff x="11596033" y="4810628"/>
              <a:chExt cx="353171" cy="367744"/>
            </a:xfrm>
          </p:grpSpPr>
          <p:sp>
            <p:nvSpPr>
              <p:cNvPr id="90" name="Teardrop 89">
                <a:extLst>
                  <a:ext uri="{FF2B5EF4-FFF2-40B4-BE49-F238E27FC236}">
                    <a16:creationId xmlns:a16="http://schemas.microsoft.com/office/drawing/2014/main" xmlns="" id="{26F6AEBD-638A-4E93-8446-EEAB68F5E703}"/>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1" name="Oval 90">
                <a:extLst>
                  <a:ext uri="{FF2B5EF4-FFF2-40B4-BE49-F238E27FC236}">
                    <a16:creationId xmlns:a16="http://schemas.microsoft.com/office/drawing/2014/main" xmlns="" id="{70AD4EF1-B693-464A-91FE-026CD5FD879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7" name="Group 86">
              <a:extLst>
                <a:ext uri="{FF2B5EF4-FFF2-40B4-BE49-F238E27FC236}">
                  <a16:creationId xmlns:a16="http://schemas.microsoft.com/office/drawing/2014/main" xmlns="" id="{5BFB05E6-CBB3-45BF-9946-5B15E66F345C}"/>
                </a:ext>
              </a:extLst>
            </p:cNvPr>
            <p:cNvGrpSpPr/>
            <p:nvPr/>
          </p:nvGrpSpPr>
          <p:grpSpPr>
            <a:xfrm>
              <a:off x="6720462" y="1948487"/>
              <a:ext cx="378441" cy="361981"/>
              <a:chOff x="11618500" y="4831242"/>
              <a:chExt cx="378441" cy="361981"/>
            </a:xfrm>
          </p:grpSpPr>
          <p:sp>
            <p:nvSpPr>
              <p:cNvPr id="88" name="Teardrop 87">
                <a:extLst>
                  <a:ext uri="{FF2B5EF4-FFF2-40B4-BE49-F238E27FC236}">
                    <a16:creationId xmlns:a16="http://schemas.microsoft.com/office/drawing/2014/main" xmlns="" id="{84CCB090-3C47-42BC-BCF9-A1CC1D47B6FC}"/>
                  </a:ext>
                </a:extLst>
              </p:cNvPr>
              <p:cNvSpPr/>
              <p:nvPr/>
            </p:nvSpPr>
            <p:spPr>
              <a:xfrm rot="8222429">
                <a:off x="11618500" y="4831242"/>
                <a:ext cx="378441" cy="361981"/>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9" name="Oval 88">
                <a:extLst>
                  <a:ext uri="{FF2B5EF4-FFF2-40B4-BE49-F238E27FC236}">
                    <a16:creationId xmlns:a16="http://schemas.microsoft.com/office/drawing/2014/main" xmlns="" id="{817BDE24-E2FC-4D3B-A417-1CE59EFCFB79}"/>
                  </a:ext>
                </a:extLst>
              </p:cNvPr>
              <p:cNvSpPr/>
              <p:nvPr/>
            </p:nvSpPr>
            <p:spPr>
              <a:xfrm>
                <a:off x="11693872" y="4909755"/>
                <a:ext cx="254840" cy="191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108" name="Group 107">
            <a:extLst>
              <a:ext uri="{FF2B5EF4-FFF2-40B4-BE49-F238E27FC236}">
                <a16:creationId xmlns:a16="http://schemas.microsoft.com/office/drawing/2014/main" xmlns="" id="{FA65196A-49AD-47B0-B44D-0828A5367C62}"/>
              </a:ext>
            </a:extLst>
          </p:cNvPr>
          <p:cNvGrpSpPr/>
          <p:nvPr/>
        </p:nvGrpSpPr>
        <p:grpSpPr>
          <a:xfrm>
            <a:off x="10088993" y="1714809"/>
            <a:ext cx="1817676" cy="3323590"/>
            <a:chOff x="10088993" y="1714867"/>
            <a:chExt cx="1817676" cy="3340451"/>
          </a:xfrm>
        </p:grpSpPr>
        <p:grpSp>
          <p:nvGrpSpPr>
            <p:cNvPr id="109" name="Group 108">
              <a:extLst>
                <a:ext uri="{FF2B5EF4-FFF2-40B4-BE49-F238E27FC236}">
                  <a16:creationId xmlns:a16="http://schemas.microsoft.com/office/drawing/2014/main" xmlns="" id="{CF6C3246-C5B5-41D7-A997-661EC0E19C04}"/>
                </a:ext>
              </a:extLst>
            </p:cNvPr>
            <p:cNvGrpSpPr/>
            <p:nvPr/>
          </p:nvGrpSpPr>
          <p:grpSpPr>
            <a:xfrm>
              <a:off x="10192158" y="4546170"/>
              <a:ext cx="1570494" cy="509148"/>
              <a:chOff x="2551651" y="5688176"/>
              <a:chExt cx="1759931" cy="570564"/>
            </a:xfrm>
          </p:grpSpPr>
          <p:grpSp>
            <p:nvGrpSpPr>
              <p:cNvPr id="130" name="Group 129">
                <a:extLst>
                  <a:ext uri="{FF2B5EF4-FFF2-40B4-BE49-F238E27FC236}">
                    <a16:creationId xmlns:a16="http://schemas.microsoft.com/office/drawing/2014/main" xmlns=""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xmlns=""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3" name="Oval 132">
                  <a:extLst>
                    <a:ext uri="{FF2B5EF4-FFF2-40B4-BE49-F238E27FC236}">
                      <a16:creationId xmlns:a16="http://schemas.microsoft.com/office/drawing/2014/main" xmlns=""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1" name="TextBox 130">
                <a:extLst>
                  <a:ext uri="{FF2B5EF4-FFF2-40B4-BE49-F238E27FC236}">
                    <a16:creationId xmlns:a16="http://schemas.microsoft.com/office/drawing/2014/main" xmlns="" id="{B2B0984E-1B83-4CFC-B94E-0F435C1727A4}"/>
                  </a:ext>
                </a:extLst>
              </p:cNvPr>
              <p:cNvSpPr txBox="1"/>
              <p:nvPr/>
            </p:nvSpPr>
            <p:spPr>
              <a:xfrm>
                <a:off x="2959085" y="5709369"/>
                <a:ext cx="1352497" cy="54937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980</a:t>
                </a:r>
              </a:p>
            </p:txBody>
          </p:sp>
        </p:grpSp>
        <p:grpSp>
          <p:nvGrpSpPr>
            <p:cNvPr id="110" name="Group 109">
              <a:extLst>
                <a:ext uri="{FF2B5EF4-FFF2-40B4-BE49-F238E27FC236}">
                  <a16:creationId xmlns:a16="http://schemas.microsoft.com/office/drawing/2014/main" xmlns="" id="{F9896EA8-998E-42D2-9458-F5EE31E0E4E5}"/>
                </a:ext>
              </a:extLst>
            </p:cNvPr>
            <p:cNvGrpSpPr/>
            <p:nvPr/>
          </p:nvGrpSpPr>
          <p:grpSpPr>
            <a:xfrm>
              <a:off x="10088993" y="2391883"/>
              <a:ext cx="1673659" cy="491602"/>
              <a:chOff x="3578251" y="5789808"/>
              <a:chExt cx="2158501" cy="567688"/>
            </a:xfrm>
          </p:grpSpPr>
          <p:grpSp>
            <p:nvGrpSpPr>
              <p:cNvPr id="126" name="Group 125">
                <a:extLst>
                  <a:ext uri="{FF2B5EF4-FFF2-40B4-BE49-F238E27FC236}">
                    <a16:creationId xmlns:a16="http://schemas.microsoft.com/office/drawing/2014/main" xmlns=""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xmlns=""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9" name="Oval 128">
                  <a:extLst>
                    <a:ext uri="{FF2B5EF4-FFF2-40B4-BE49-F238E27FC236}">
                      <a16:creationId xmlns:a16="http://schemas.microsoft.com/office/drawing/2014/main" xmlns=""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7" name="TextBox 126">
                <a:extLst>
                  <a:ext uri="{FF2B5EF4-FFF2-40B4-BE49-F238E27FC236}">
                    <a16:creationId xmlns:a16="http://schemas.microsoft.com/office/drawing/2014/main" xmlns="" id="{08132598-BFE7-4529-BB45-91911DD77776}"/>
                  </a:ext>
                </a:extLst>
              </p:cNvPr>
              <p:cNvSpPr txBox="1"/>
              <p:nvPr/>
            </p:nvSpPr>
            <p:spPr>
              <a:xfrm>
                <a:off x="4001648" y="5791386"/>
                <a:ext cx="1735104" cy="566110"/>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285</a:t>
                </a:r>
              </a:p>
            </p:txBody>
          </p:sp>
        </p:grpSp>
        <p:grpSp>
          <p:nvGrpSpPr>
            <p:cNvPr id="111" name="Group 110">
              <a:extLst>
                <a:ext uri="{FF2B5EF4-FFF2-40B4-BE49-F238E27FC236}">
                  <a16:creationId xmlns:a16="http://schemas.microsoft.com/office/drawing/2014/main" xmlns="" id="{5699DCFD-F6D5-4249-987F-7DC56BE19979}"/>
                </a:ext>
              </a:extLst>
            </p:cNvPr>
            <p:cNvGrpSpPr/>
            <p:nvPr/>
          </p:nvGrpSpPr>
          <p:grpSpPr>
            <a:xfrm>
              <a:off x="10094612" y="1714867"/>
              <a:ext cx="1668041" cy="500713"/>
              <a:chOff x="3618316" y="5764086"/>
              <a:chExt cx="2197962" cy="621021"/>
            </a:xfrm>
          </p:grpSpPr>
          <p:grpSp>
            <p:nvGrpSpPr>
              <p:cNvPr id="122" name="Group 121">
                <a:extLst>
                  <a:ext uri="{FF2B5EF4-FFF2-40B4-BE49-F238E27FC236}">
                    <a16:creationId xmlns:a16="http://schemas.microsoft.com/office/drawing/2014/main" xmlns=""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xmlns=""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5" name="Oval 124">
                  <a:extLst>
                    <a:ext uri="{FF2B5EF4-FFF2-40B4-BE49-F238E27FC236}">
                      <a16:creationId xmlns:a16="http://schemas.microsoft.com/office/drawing/2014/main" xmlns=""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3" name="TextBox 122">
                <a:extLst>
                  <a:ext uri="{FF2B5EF4-FFF2-40B4-BE49-F238E27FC236}">
                    <a16:creationId xmlns:a16="http://schemas.microsoft.com/office/drawing/2014/main" xmlns="" id="{D60BA654-21C4-4135-80C5-5E29634C7AE6}"/>
                  </a:ext>
                </a:extLst>
              </p:cNvPr>
              <p:cNvSpPr txBox="1"/>
              <p:nvPr/>
            </p:nvSpPr>
            <p:spPr>
              <a:xfrm>
                <a:off x="4081175" y="5777079"/>
                <a:ext cx="1735103" cy="608028"/>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113</a:t>
                </a:r>
              </a:p>
            </p:txBody>
          </p:sp>
        </p:grpSp>
        <p:grpSp>
          <p:nvGrpSpPr>
            <p:cNvPr id="112" name="Group 111">
              <a:extLst>
                <a:ext uri="{FF2B5EF4-FFF2-40B4-BE49-F238E27FC236}">
                  <a16:creationId xmlns:a16="http://schemas.microsoft.com/office/drawing/2014/main" xmlns="" id="{9B54D13E-0670-4141-9F37-F5D83E8DE8F3}"/>
                </a:ext>
              </a:extLst>
            </p:cNvPr>
            <p:cNvGrpSpPr/>
            <p:nvPr/>
          </p:nvGrpSpPr>
          <p:grpSpPr>
            <a:xfrm>
              <a:off x="10109987" y="3850802"/>
              <a:ext cx="1796682" cy="505614"/>
              <a:chOff x="154960" y="5317730"/>
              <a:chExt cx="1796682" cy="505614"/>
            </a:xfrm>
          </p:grpSpPr>
          <p:grpSp>
            <p:nvGrpSpPr>
              <p:cNvPr id="118" name="Group 117">
                <a:extLst>
                  <a:ext uri="{FF2B5EF4-FFF2-40B4-BE49-F238E27FC236}">
                    <a16:creationId xmlns:a16="http://schemas.microsoft.com/office/drawing/2014/main" xmlns=""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xmlns=""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1" name="Oval 120">
                  <a:extLst>
                    <a:ext uri="{FF2B5EF4-FFF2-40B4-BE49-F238E27FC236}">
                      <a16:creationId xmlns:a16="http://schemas.microsoft.com/office/drawing/2014/main" xmlns=""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9" name="TextBox 118">
                <a:extLst>
                  <a:ext uri="{FF2B5EF4-FFF2-40B4-BE49-F238E27FC236}">
                    <a16:creationId xmlns:a16="http://schemas.microsoft.com/office/drawing/2014/main" xmlns="" id="{86153A55-E112-4161-A75C-6FCAE3EE08DC}"/>
                  </a:ext>
                </a:extLst>
              </p:cNvPr>
              <p:cNvSpPr txBox="1"/>
              <p:nvPr/>
            </p:nvSpPr>
            <p:spPr>
              <a:xfrm>
                <a:off x="539678" y="5333108"/>
                <a:ext cx="1411964" cy="490236"/>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445</a:t>
                </a:r>
              </a:p>
            </p:txBody>
          </p:sp>
        </p:grpSp>
        <p:grpSp>
          <p:nvGrpSpPr>
            <p:cNvPr id="113" name="Group 112">
              <a:extLst>
                <a:ext uri="{FF2B5EF4-FFF2-40B4-BE49-F238E27FC236}">
                  <a16:creationId xmlns:a16="http://schemas.microsoft.com/office/drawing/2014/main" xmlns="" id="{15CDAE99-D416-4104-B55E-30E864939783}"/>
                </a:ext>
              </a:extLst>
            </p:cNvPr>
            <p:cNvGrpSpPr/>
            <p:nvPr/>
          </p:nvGrpSpPr>
          <p:grpSpPr>
            <a:xfrm>
              <a:off x="10104882" y="3070633"/>
              <a:ext cx="1657769" cy="525036"/>
              <a:chOff x="8516348" y="5424320"/>
              <a:chExt cx="1983681" cy="556034"/>
            </a:xfrm>
          </p:grpSpPr>
          <p:grpSp>
            <p:nvGrpSpPr>
              <p:cNvPr id="114" name="Group 113">
                <a:extLst>
                  <a:ext uri="{FF2B5EF4-FFF2-40B4-BE49-F238E27FC236}">
                    <a16:creationId xmlns:a16="http://schemas.microsoft.com/office/drawing/2014/main" xmlns=""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xmlns=""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7" name="Oval 116">
                  <a:extLst>
                    <a:ext uri="{FF2B5EF4-FFF2-40B4-BE49-F238E27FC236}">
                      <a16:creationId xmlns:a16="http://schemas.microsoft.com/office/drawing/2014/main" xmlns=""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5" name="TextBox 114">
                <a:extLst>
                  <a:ext uri="{FF2B5EF4-FFF2-40B4-BE49-F238E27FC236}">
                    <a16:creationId xmlns:a16="http://schemas.microsoft.com/office/drawing/2014/main" xmlns="" id="{D4F306E9-4C16-4FA5-BA30-C288127CBAAD}"/>
                  </a:ext>
                </a:extLst>
              </p:cNvPr>
              <p:cNvSpPr txBox="1"/>
              <p:nvPr/>
            </p:nvSpPr>
            <p:spPr>
              <a:xfrm>
                <a:off x="8937254" y="5461174"/>
                <a:ext cx="1562775" cy="51918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145</a:t>
                </a:r>
              </a:p>
            </p:txBody>
          </p:sp>
        </p:grpSp>
      </p:grpSp>
      <p:sp>
        <p:nvSpPr>
          <p:cNvPr id="134" name="Rectangle: Rounded Corners 133">
            <a:extLst>
              <a:ext uri="{FF2B5EF4-FFF2-40B4-BE49-F238E27FC236}">
                <a16:creationId xmlns:a16="http://schemas.microsoft.com/office/drawing/2014/main" xmlns="" id="{CCC94D05-6F94-44C9-A11C-282A9A5DE173}"/>
              </a:ext>
            </a:extLst>
          </p:cNvPr>
          <p:cNvSpPr/>
          <p:nvPr/>
        </p:nvSpPr>
        <p:spPr>
          <a:xfrm>
            <a:off x="2975307" y="686955"/>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xmlns="" id="{7256B802-3C3B-4F88-A063-788CDAC608D1}"/>
              </a:ext>
            </a:extLst>
          </p:cNvPr>
          <p:cNvGrpSpPr/>
          <p:nvPr/>
        </p:nvGrpSpPr>
        <p:grpSpPr>
          <a:xfrm>
            <a:off x="528836" y="1464893"/>
            <a:ext cx="1948180" cy="4221925"/>
            <a:chOff x="134750" y="1526079"/>
            <a:chExt cx="2183175" cy="4731184"/>
          </a:xfrm>
        </p:grpSpPr>
        <p:grpSp>
          <p:nvGrpSpPr>
            <p:cNvPr id="136" name="Group 135">
              <a:extLst>
                <a:ext uri="{FF2B5EF4-FFF2-40B4-BE49-F238E27FC236}">
                  <a16:creationId xmlns:a16="http://schemas.microsoft.com/office/drawing/2014/main" xmlns=""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xmlns=""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3" name="Oval 162">
                <a:extLst>
                  <a:ext uri="{FF2B5EF4-FFF2-40B4-BE49-F238E27FC236}">
                    <a16:creationId xmlns:a16="http://schemas.microsoft.com/office/drawing/2014/main" xmlns=""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xmlns="" id="{02AEC114-8FC2-4CF8-8DA6-742E6A536D4F}"/>
                </a:ext>
              </a:extLst>
            </p:cNvPr>
            <p:cNvSpPr txBox="1"/>
            <p:nvPr/>
          </p:nvSpPr>
          <p:spPr>
            <a:xfrm>
              <a:off x="571934" y="1561663"/>
              <a:ext cx="1745188" cy="546597"/>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148</a:t>
              </a:r>
            </a:p>
          </p:txBody>
        </p:sp>
        <p:grpSp>
          <p:nvGrpSpPr>
            <p:cNvPr id="138" name="Group 137">
              <a:extLst>
                <a:ext uri="{FF2B5EF4-FFF2-40B4-BE49-F238E27FC236}">
                  <a16:creationId xmlns:a16="http://schemas.microsoft.com/office/drawing/2014/main" xmlns=""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xmlns=""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1" name="Oval 160">
                <a:extLst>
                  <a:ext uri="{FF2B5EF4-FFF2-40B4-BE49-F238E27FC236}">
                    <a16:creationId xmlns:a16="http://schemas.microsoft.com/office/drawing/2014/main" xmlns=""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9" name="TextBox 138">
              <a:extLst>
                <a:ext uri="{FF2B5EF4-FFF2-40B4-BE49-F238E27FC236}">
                  <a16:creationId xmlns:a16="http://schemas.microsoft.com/office/drawing/2014/main" xmlns="" id="{5A1060D0-D522-4D22-8882-160A1AD1F737}"/>
                </a:ext>
              </a:extLst>
            </p:cNvPr>
            <p:cNvSpPr txBox="1"/>
            <p:nvPr/>
          </p:nvSpPr>
          <p:spPr>
            <a:xfrm>
              <a:off x="560626" y="2257513"/>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507</a:t>
              </a:r>
            </a:p>
          </p:txBody>
        </p:sp>
        <p:grpSp>
          <p:nvGrpSpPr>
            <p:cNvPr id="140" name="Group 139">
              <a:extLst>
                <a:ext uri="{FF2B5EF4-FFF2-40B4-BE49-F238E27FC236}">
                  <a16:creationId xmlns:a16="http://schemas.microsoft.com/office/drawing/2014/main" xmlns=""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xmlns=""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xmlns=""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1" name="TextBox 140">
              <a:extLst>
                <a:ext uri="{FF2B5EF4-FFF2-40B4-BE49-F238E27FC236}">
                  <a16:creationId xmlns:a16="http://schemas.microsoft.com/office/drawing/2014/main" xmlns="" id="{3C64B48A-4CED-4C17-A295-4DF9606AFDA3}"/>
                </a:ext>
              </a:extLst>
            </p:cNvPr>
            <p:cNvSpPr txBox="1"/>
            <p:nvPr/>
          </p:nvSpPr>
          <p:spPr>
            <a:xfrm>
              <a:off x="604477" y="2973157"/>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409</a:t>
              </a:r>
            </a:p>
          </p:txBody>
        </p:sp>
        <p:grpSp>
          <p:nvGrpSpPr>
            <p:cNvPr id="142" name="Group 141">
              <a:extLst>
                <a:ext uri="{FF2B5EF4-FFF2-40B4-BE49-F238E27FC236}">
                  <a16:creationId xmlns:a16="http://schemas.microsoft.com/office/drawing/2014/main" xmlns=""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xmlns=""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7" name="Oval 156">
                <a:extLst>
                  <a:ext uri="{FF2B5EF4-FFF2-40B4-BE49-F238E27FC236}">
                    <a16:creationId xmlns:a16="http://schemas.microsoft.com/office/drawing/2014/main" xmlns=""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xmlns="" id="{1D311946-DE9F-4F5A-AD3A-08BFF5EE0EE9}"/>
                </a:ext>
              </a:extLst>
            </p:cNvPr>
            <p:cNvSpPr txBox="1"/>
            <p:nvPr/>
          </p:nvSpPr>
          <p:spPr>
            <a:xfrm>
              <a:off x="571646" y="3640161"/>
              <a:ext cx="1724083" cy="538046"/>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400" b="1" dirty="0">
                  <a:solidFill>
                    <a:schemeClr val="tx2"/>
                  </a:solidFill>
                  <a:latin typeface="Verdana" pitchFamily="34" charset="0"/>
                  <a:ea typeface="Verdana" pitchFamily="34" charset="0"/>
                </a:rPr>
                <a:t>PONOROGO</a:t>
              </a:r>
            </a:p>
            <a:p>
              <a:pPr>
                <a:lnSpc>
                  <a:spcPct val="90000"/>
                </a:lnSpc>
              </a:pPr>
              <a:r>
                <a:rPr lang="en-US" sz="1400" b="1" dirty="0">
                  <a:solidFill>
                    <a:schemeClr val="tx2"/>
                  </a:solidFill>
                  <a:latin typeface="Verdana" pitchFamily="34" charset="0"/>
                  <a:ea typeface="Verdana" pitchFamily="34" charset="0"/>
                </a:rPr>
                <a:t>186</a:t>
              </a:r>
            </a:p>
          </p:txBody>
        </p:sp>
        <p:grpSp>
          <p:nvGrpSpPr>
            <p:cNvPr id="144" name="Group 143">
              <a:extLst>
                <a:ext uri="{FF2B5EF4-FFF2-40B4-BE49-F238E27FC236}">
                  <a16:creationId xmlns:a16="http://schemas.microsoft.com/office/drawing/2014/main" xmlns=""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xmlns=""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xmlns=""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5" name="TextBox 144">
              <a:extLst>
                <a:ext uri="{FF2B5EF4-FFF2-40B4-BE49-F238E27FC236}">
                  <a16:creationId xmlns:a16="http://schemas.microsoft.com/office/drawing/2014/main" xmlns="" id="{A08E0F28-3253-45FE-A27B-04FE8E4EFD75}"/>
                </a:ext>
              </a:extLst>
            </p:cNvPr>
            <p:cNvSpPr txBox="1"/>
            <p:nvPr/>
          </p:nvSpPr>
          <p:spPr>
            <a:xfrm>
              <a:off x="549738" y="4316926"/>
              <a:ext cx="1745190"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152</a:t>
              </a:r>
            </a:p>
          </p:txBody>
        </p:sp>
        <p:grpSp>
          <p:nvGrpSpPr>
            <p:cNvPr id="146" name="Group 145">
              <a:extLst>
                <a:ext uri="{FF2B5EF4-FFF2-40B4-BE49-F238E27FC236}">
                  <a16:creationId xmlns:a16="http://schemas.microsoft.com/office/drawing/2014/main" xmlns=""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xmlns=""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3" name="Oval 152">
                <a:extLst>
                  <a:ext uri="{FF2B5EF4-FFF2-40B4-BE49-F238E27FC236}">
                    <a16:creationId xmlns:a16="http://schemas.microsoft.com/office/drawing/2014/main" xmlns=""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xmlns="" id="{8345E6B0-68EF-4291-AAF9-6986400FF06F}"/>
                </a:ext>
              </a:extLst>
            </p:cNvPr>
            <p:cNvSpPr txBox="1"/>
            <p:nvPr/>
          </p:nvSpPr>
          <p:spPr>
            <a:xfrm>
              <a:off x="582821" y="5038733"/>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117</a:t>
              </a:r>
            </a:p>
          </p:txBody>
        </p:sp>
        <p:grpSp>
          <p:nvGrpSpPr>
            <p:cNvPr id="148" name="Group 147">
              <a:extLst>
                <a:ext uri="{FF2B5EF4-FFF2-40B4-BE49-F238E27FC236}">
                  <a16:creationId xmlns:a16="http://schemas.microsoft.com/office/drawing/2014/main" xmlns=""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xmlns=""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1" name="Oval 150">
                <a:extLst>
                  <a:ext uri="{FF2B5EF4-FFF2-40B4-BE49-F238E27FC236}">
                    <a16:creationId xmlns:a16="http://schemas.microsoft.com/office/drawing/2014/main" xmlns=""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9" name="TextBox 148">
              <a:extLst>
                <a:ext uri="{FF2B5EF4-FFF2-40B4-BE49-F238E27FC236}">
                  <a16:creationId xmlns:a16="http://schemas.microsoft.com/office/drawing/2014/main" xmlns="" id="{10AD55B8-430F-4856-B887-C7F46AFD79DC}"/>
                </a:ext>
              </a:extLst>
            </p:cNvPr>
            <p:cNvSpPr txBox="1"/>
            <p:nvPr/>
          </p:nvSpPr>
          <p:spPr>
            <a:xfrm>
              <a:off x="561489" y="571066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22</a:t>
              </a:r>
            </a:p>
          </p:txBody>
        </p:sp>
      </p:grpSp>
      <p:grpSp>
        <p:nvGrpSpPr>
          <p:cNvPr id="164" name="Group 163">
            <a:extLst>
              <a:ext uri="{FF2B5EF4-FFF2-40B4-BE49-F238E27FC236}">
                <a16:creationId xmlns:a16="http://schemas.microsoft.com/office/drawing/2014/main" xmlns="" id="{0ED2E40A-39B3-4E48-A7BE-85D9472A290D}"/>
              </a:ext>
            </a:extLst>
          </p:cNvPr>
          <p:cNvGrpSpPr/>
          <p:nvPr/>
        </p:nvGrpSpPr>
        <p:grpSpPr>
          <a:xfrm>
            <a:off x="2863721" y="1454178"/>
            <a:ext cx="8440063" cy="4444854"/>
            <a:chOff x="3664571" y="1477098"/>
            <a:chExt cx="9746157" cy="5300183"/>
          </a:xfrm>
        </p:grpSpPr>
        <p:pic>
          <p:nvPicPr>
            <p:cNvPr id="165" name="Content Placeholder 3">
              <a:extLst>
                <a:ext uri="{FF2B5EF4-FFF2-40B4-BE49-F238E27FC236}">
                  <a16:creationId xmlns:a16="http://schemas.microsoft.com/office/drawing/2014/main" xmlns="" id="{287ABDD1-08BE-4106-BEDB-E462944BD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6" name="Group 165">
              <a:extLst>
                <a:ext uri="{FF2B5EF4-FFF2-40B4-BE49-F238E27FC236}">
                  <a16:creationId xmlns:a16="http://schemas.microsoft.com/office/drawing/2014/main" xmlns="" id="{AB552182-DCB6-4866-963D-DC782D0174F1}"/>
                </a:ext>
              </a:extLst>
            </p:cNvPr>
            <p:cNvGrpSpPr/>
            <p:nvPr/>
          </p:nvGrpSpPr>
          <p:grpSpPr>
            <a:xfrm>
              <a:off x="9090248" y="3957365"/>
              <a:ext cx="337762" cy="339648"/>
              <a:chOff x="11596033" y="4810628"/>
              <a:chExt cx="353171" cy="367743"/>
            </a:xfrm>
          </p:grpSpPr>
          <p:sp>
            <p:nvSpPr>
              <p:cNvPr id="185" name="Teardrop 184">
                <a:extLst>
                  <a:ext uri="{FF2B5EF4-FFF2-40B4-BE49-F238E27FC236}">
                    <a16:creationId xmlns:a16="http://schemas.microsoft.com/office/drawing/2014/main" xmlns="" id="{656A07E6-069B-4833-A71A-A9BBAC4C06D5}"/>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6" name="Oval 185">
                <a:extLst>
                  <a:ext uri="{FF2B5EF4-FFF2-40B4-BE49-F238E27FC236}">
                    <a16:creationId xmlns:a16="http://schemas.microsoft.com/office/drawing/2014/main" xmlns="" id="{B7CC2680-7576-4469-BC91-7BA923FD3E7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xmlns="" id="{F368E44A-3B15-423B-957A-9EE6F3CA3EC4}"/>
                </a:ext>
              </a:extLst>
            </p:cNvPr>
            <p:cNvGrpSpPr/>
            <p:nvPr/>
          </p:nvGrpSpPr>
          <p:grpSpPr>
            <a:xfrm>
              <a:off x="4985792" y="2851724"/>
              <a:ext cx="342805" cy="361498"/>
              <a:chOff x="11596033" y="4810628"/>
              <a:chExt cx="353171" cy="367743"/>
            </a:xfrm>
          </p:grpSpPr>
          <p:sp>
            <p:nvSpPr>
              <p:cNvPr id="183" name="Teardrop 182">
                <a:extLst>
                  <a:ext uri="{FF2B5EF4-FFF2-40B4-BE49-F238E27FC236}">
                    <a16:creationId xmlns:a16="http://schemas.microsoft.com/office/drawing/2014/main" xmlns="" id="{024A4652-4B84-4FE8-998E-6A7E65B0388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4" name="Oval 183">
                <a:extLst>
                  <a:ext uri="{FF2B5EF4-FFF2-40B4-BE49-F238E27FC236}">
                    <a16:creationId xmlns:a16="http://schemas.microsoft.com/office/drawing/2014/main" xmlns="" id="{F780B5FB-9315-4054-A13E-B587CB5D1F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8" name="Group 167">
              <a:extLst>
                <a:ext uri="{FF2B5EF4-FFF2-40B4-BE49-F238E27FC236}">
                  <a16:creationId xmlns:a16="http://schemas.microsoft.com/office/drawing/2014/main" xmlns="" id="{E059AD79-8868-4F5B-80A9-EBE04ED360E8}"/>
                </a:ext>
              </a:extLst>
            </p:cNvPr>
            <p:cNvGrpSpPr/>
            <p:nvPr/>
          </p:nvGrpSpPr>
          <p:grpSpPr>
            <a:xfrm>
              <a:off x="4727588" y="3358204"/>
              <a:ext cx="353171" cy="367743"/>
              <a:chOff x="11596033" y="4810628"/>
              <a:chExt cx="353171" cy="367743"/>
            </a:xfrm>
          </p:grpSpPr>
          <p:sp>
            <p:nvSpPr>
              <p:cNvPr id="181" name="Teardrop 180">
                <a:extLst>
                  <a:ext uri="{FF2B5EF4-FFF2-40B4-BE49-F238E27FC236}">
                    <a16:creationId xmlns:a16="http://schemas.microsoft.com/office/drawing/2014/main" xmlns="" id="{B22C91F9-674A-436D-9FB8-2318A5B97037}"/>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Oval 181">
                <a:extLst>
                  <a:ext uri="{FF2B5EF4-FFF2-40B4-BE49-F238E27FC236}">
                    <a16:creationId xmlns:a16="http://schemas.microsoft.com/office/drawing/2014/main" xmlns="" id="{387A6472-2604-498A-B62C-250FC8E7CE51}"/>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9" name="Group 168">
              <a:extLst>
                <a:ext uri="{FF2B5EF4-FFF2-40B4-BE49-F238E27FC236}">
                  <a16:creationId xmlns:a16="http://schemas.microsoft.com/office/drawing/2014/main" xmlns="" id="{E5C33857-7426-4CC9-956D-9A69C6BD3B30}"/>
                </a:ext>
              </a:extLst>
            </p:cNvPr>
            <p:cNvGrpSpPr/>
            <p:nvPr/>
          </p:nvGrpSpPr>
          <p:grpSpPr>
            <a:xfrm>
              <a:off x="5488165" y="3907926"/>
              <a:ext cx="353171" cy="367743"/>
              <a:chOff x="11596033" y="4810628"/>
              <a:chExt cx="353171" cy="367743"/>
            </a:xfrm>
          </p:grpSpPr>
          <p:sp>
            <p:nvSpPr>
              <p:cNvPr id="179" name="Teardrop 178">
                <a:extLst>
                  <a:ext uri="{FF2B5EF4-FFF2-40B4-BE49-F238E27FC236}">
                    <a16:creationId xmlns:a16="http://schemas.microsoft.com/office/drawing/2014/main" xmlns="" id="{C546C5A7-0B35-43F7-B258-E9D727428D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0" name="Oval 179">
                <a:extLst>
                  <a:ext uri="{FF2B5EF4-FFF2-40B4-BE49-F238E27FC236}">
                    <a16:creationId xmlns:a16="http://schemas.microsoft.com/office/drawing/2014/main" xmlns="" id="{58855189-FEE0-4E84-83FA-C89BA8B6253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0" name="Group 169">
              <a:extLst>
                <a:ext uri="{FF2B5EF4-FFF2-40B4-BE49-F238E27FC236}">
                  <a16:creationId xmlns:a16="http://schemas.microsoft.com/office/drawing/2014/main" xmlns="" id="{09E6132D-2CF6-4A81-96A9-0403D6722F81}"/>
                </a:ext>
              </a:extLst>
            </p:cNvPr>
            <p:cNvGrpSpPr/>
            <p:nvPr/>
          </p:nvGrpSpPr>
          <p:grpSpPr>
            <a:xfrm>
              <a:off x="5717573" y="3287172"/>
              <a:ext cx="353171" cy="367743"/>
              <a:chOff x="11596033" y="4810628"/>
              <a:chExt cx="353171" cy="367743"/>
            </a:xfrm>
          </p:grpSpPr>
          <p:sp>
            <p:nvSpPr>
              <p:cNvPr id="177" name="Teardrop 176">
                <a:extLst>
                  <a:ext uri="{FF2B5EF4-FFF2-40B4-BE49-F238E27FC236}">
                    <a16:creationId xmlns:a16="http://schemas.microsoft.com/office/drawing/2014/main" xmlns="" id="{ADAEB416-D890-4689-B2FE-DD176302FEEA}"/>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8" name="Oval 177">
                <a:extLst>
                  <a:ext uri="{FF2B5EF4-FFF2-40B4-BE49-F238E27FC236}">
                    <a16:creationId xmlns:a16="http://schemas.microsoft.com/office/drawing/2014/main" xmlns="" id="{68BE0C08-CED0-482E-BE09-4FEC5934CCC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1" name="Group 170">
              <a:extLst>
                <a:ext uri="{FF2B5EF4-FFF2-40B4-BE49-F238E27FC236}">
                  <a16:creationId xmlns:a16="http://schemas.microsoft.com/office/drawing/2014/main" xmlns="" id="{31FCF289-32F8-400F-9D99-063365B0B754}"/>
                </a:ext>
              </a:extLst>
            </p:cNvPr>
            <p:cNvGrpSpPr/>
            <p:nvPr/>
          </p:nvGrpSpPr>
          <p:grpSpPr>
            <a:xfrm>
              <a:off x="4121695" y="4418583"/>
              <a:ext cx="353171" cy="367743"/>
              <a:chOff x="11467437" y="1659304"/>
              <a:chExt cx="353171" cy="367743"/>
            </a:xfrm>
          </p:grpSpPr>
          <p:sp>
            <p:nvSpPr>
              <p:cNvPr id="175" name="Teardrop 174">
                <a:extLst>
                  <a:ext uri="{FF2B5EF4-FFF2-40B4-BE49-F238E27FC236}">
                    <a16:creationId xmlns:a16="http://schemas.microsoft.com/office/drawing/2014/main" xmlns="" id="{F7F3FB7B-F9CE-4954-AD4B-346AEEE5CD1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6" name="Oval 175">
                <a:extLst>
                  <a:ext uri="{FF2B5EF4-FFF2-40B4-BE49-F238E27FC236}">
                    <a16:creationId xmlns:a16="http://schemas.microsoft.com/office/drawing/2014/main" xmlns="" id="{FA46F060-1483-4AE9-A30C-35FC736F62B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2" name="Group 171">
              <a:extLst>
                <a:ext uri="{FF2B5EF4-FFF2-40B4-BE49-F238E27FC236}">
                  <a16:creationId xmlns:a16="http://schemas.microsoft.com/office/drawing/2014/main" xmlns="" id="{FA15938F-4612-4B07-B550-0CC72D416FED}"/>
                </a:ext>
              </a:extLst>
            </p:cNvPr>
            <p:cNvGrpSpPr/>
            <p:nvPr/>
          </p:nvGrpSpPr>
          <p:grpSpPr>
            <a:xfrm>
              <a:off x="5462241" y="2553772"/>
              <a:ext cx="353171" cy="367743"/>
              <a:chOff x="11596033" y="4810628"/>
              <a:chExt cx="353171" cy="367743"/>
            </a:xfrm>
          </p:grpSpPr>
          <p:sp>
            <p:nvSpPr>
              <p:cNvPr id="173" name="Teardrop 172">
                <a:extLst>
                  <a:ext uri="{FF2B5EF4-FFF2-40B4-BE49-F238E27FC236}">
                    <a16:creationId xmlns:a16="http://schemas.microsoft.com/office/drawing/2014/main" xmlns="" id="{5FAD4174-9114-4D30-9DD2-3165600FC29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4" name="Oval 173">
                <a:extLst>
                  <a:ext uri="{FF2B5EF4-FFF2-40B4-BE49-F238E27FC236}">
                    <a16:creationId xmlns:a16="http://schemas.microsoft.com/office/drawing/2014/main" xmlns="" id="{95B7F0BA-A0BE-4292-91E1-86A7EDBF8A7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7" name="TextBox 186">
            <a:extLst>
              <a:ext uri="{FF2B5EF4-FFF2-40B4-BE49-F238E27FC236}">
                <a16:creationId xmlns:a16="http://schemas.microsoft.com/office/drawing/2014/main" xmlns="" id="{611DA04B-A231-4D47-A4CF-8AE7BAAA848E}"/>
              </a:ext>
            </a:extLst>
          </p:cNvPr>
          <p:cNvSpPr txBox="1"/>
          <p:nvPr/>
        </p:nvSpPr>
        <p:spPr>
          <a:xfrm>
            <a:off x="948088" y="5912989"/>
            <a:ext cx="279803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532</a:t>
            </a:r>
            <a:endParaRPr lang="en-US" sz="1249" b="1" dirty="0">
              <a:solidFill>
                <a:schemeClr val="tx2"/>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xmlns=""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xmlns=""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xmlns=""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xmlns=""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xmlns=""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spTree>
    <p:extLst>
      <p:ext uri="{BB962C8B-B14F-4D97-AF65-F5344CB8AC3E}">
        <p14:creationId xmlns:p14="http://schemas.microsoft.com/office/powerpoint/2010/main" val="348696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xmlns=""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xmlns="" id="{77E48E4B-0AA6-4786-BD02-4BC2F6236E98}"/>
              </a:ext>
            </a:extLst>
          </p:cNvPr>
          <p:cNvGrpSpPr/>
          <p:nvPr/>
        </p:nvGrpSpPr>
        <p:grpSpPr>
          <a:xfrm>
            <a:off x="155280" y="2376982"/>
            <a:ext cx="1973630" cy="519516"/>
            <a:chOff x="7561947" y="1420807"/>
            <a:chExt cx="2157657" cy="582180"/>
          </a:xfrm>
        </p:grpSpPr>
        <p:grpSp>
          <p:nvGrpSpPr>
            <p:cNvPr id="137" name="Group 136">
              <a:extLst>
                <a:ext uri="{FF2B5EF4-FFF2-40B4-BE49-F238E27FC236}">
                  <a16:creationId xmlns:a16="http://schemas.microsoft.com/office/drawing/2014/main" xmlns=""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xmlns=""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0" name="Oval 139">
                <a:extLst>
                  <a:ext uri="{FF2B5EF4-FFF2-40B4-BE49-F238E27FC236}">
                    <a16:creationId xmlns:a16="http://schemas.microsoft.com/office/drawing/2014/main" xmlns=""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8" name="TextBox 137">
              <a:extLst>
                <a:ext uri="{FF2B5EF4-FFF2-40B4-BE49-F238E27FC236}">
                  <a16:creationId xmlns:a16="http://schemas.microsoft.com/office/drawing/2014/main" xmlns="" id="{960FD6D4-A4A0-4F46-944C-FE35265D4F28}"/>
                </a:ext>
              </a:extLst>
            </p:cNvPr>
            <p:cNvSpPr txBox="1"/>
            <p:nvPr/>
          </p:nvSpPr>
          <p:spPr>
            <a:xfrm>
              <a:off x="7993070" y="1456391"/>
              <a:ext cx="1726534" cy="546596"/>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254</a:t>
              </a:r>
              <a:endParaRPr lang="en-US" sz="1249" b="1" dirty="0">
                <a:solidFill>
                  <a:schemeClr val="tx2"/>
                </a:solidFill>
                <a:latin typeface="Verdana" pitchFamily="34" charset="0"/>
                <a:ea typeface="Verdana" pitchFamily="34" charset="0"/>
              </a:endParaRPr>
            </a:p>
          </p:txBody>
        </p:sp>
      </p:grpSp>
      <p:grpSp>
        <p:nvGrpSpPr>
          <p:cNvPr id="141" name="Group 140">
            <a:extLst>
              <a:ext uri="{FF2B5EF4-FFF2-40B4-BE49-F238E27FC236}">
                <a16:creationId xmlns:a16="http://schemas.microsoft.com/office/drawing/2014/main" xmlns="" id="{9F79CAF5-5CEE-4B1B-ADAB-8A62AE1FF6CE}"/>
              </a:ext>
            </a:extLst>
          </p:cNvPr>
          <p:cNvGrpSpPr/>
          <p:nvPr/>
        </p:nvGrpSpPr>
        <p:grpSpPr>
          <a:xfrm>
            <a:off x="221175" y="3761061"/>
            <a:ext cx="1951328" cy="524614"/>
            <a:chOff x="163237" y="2216212"/>
            <a:chExt cx="2132493" cy="587894"/>
          </a:xfrm>
        </p:grpSpPr>
        <p:grpSp>
          <p:nvGrpSpPr>
            <p:cNvPr id="142" name="Group 141">
              <a:extLst>
                <a:ext uri="{FF2B5EF4-FFF2-40B4-BE49-F238E27FC236}">
                  <a16:creationId xmlns:a16="http://schemas.microsoft.com/office/drawing/2014/main" xmlns=""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xmlns=""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5" name="Oval 144">
                <a:extLst>
                  <a:ext uri="{FF2B5EF4-FFF2-40B4-BE49-F238E27FC236}">
                    <a16:creationId xmlns:a16="http://schemas.microsoft.com/office/drawing/2014/main" xmlns=""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xmlns="" id="{8CA49ED3-F903-4EBC-B119-C7D59EB9CB93}"/>
                </a:ext>
              </a:extLst>
            </p:cNvPr>
            <p:cNvSpPr txBox="1"/>
            <p:nvPr/>
          </p:nvSpPr>
          <p:spPr>
            <a:xfrm>
              <a:off x="560626" y="2257509"/>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189</a:t>
              </a:r>
            </a:p>
          </p:txBody>
        </p:sp>
      </p:grpSp>
      <p:grpSp>
        <p:nvGrpSpPr>
          <p:cNvPr id="146" name="Group 145">
            <a:extLst>
              <a:ext uri="{FF2B5EF4-FFF2-40B4-BE49-F238E27FC236}">
                <a16:creationId xmlns:a16="http://schemas.microsoft.com/office/drawing/2014/main" xmlns="" id="{6244B0BF-0786-4805-A775-208F5710F128}"/>
              </a:ext>
            </a:extLst>
          </p:cNvPr>
          <p:cNvGrpSpPr/>
          <p:nvPr/>
        </p:nvGrpSpPr>
        <p:grpSpPr>
          <a:xfrm>
            <a:off x="142987" y="1689479"/>
            <a:ext cx="2001014" cy="519079"/>
            <a:chOff x="3967108" y="128058"/>
            <a:chExt cx="2160980" cy="581692"/>
          </a:xfrm>
        </p:grpSpPr>
        <p:grpSp>
          <p:nvGrpSpPr>
            <p:cNvPr id="147" name="Group 146">
              <a:extLst>
                <a:ext uri="{FF2B5EF4-FFF2-40B4-BE49-F238E27FC236}">
                  <a16:creationId xmlns:a16="http://schemas.microsoft.com/office/drawing/2014/main" xmlns=""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xmlns=""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0" name="Oval 149">
                <a:extLst>
                  <a:ext uri="{FF2B5EF4-FFF2-40B4-BE49-F238E27FC236}">
                    <a16:creationId xmlns:a16="http://schemas.microsoft.com/office/drawing/2014/main" xmlns=""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8" name="TextBox 147">
              <a:extLst>
                <a:ext uri="{FF2B5EF4-FFF2-40B4-BE49-F238E27FC236}">
                  <a16:creationId xmlns:a16="http://schemas.microsoft.com/office/drawing/2014/main" xmlns="" id="{C122C535-FB69-4614-8ECA-331727155D63}"/>
                </a:ext>
              </a:extLst>
            </p:cNvPr>
            <p:cNvSpPr txBox="1"/>
            <p:nvPr/>
          </p:nvSpPr>
          <p:spPr>
            <a:xfrm>
              <a:off x="4436835" y="163153"/>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290</a:t>
              </a:r>
            </a:p>
          </p:txBody>
        </p:sp>
      </p:grpSp>
      <p:grpSp>
        <p:nvGrpSpPr>
          <p:cNvPr id="151" name="Group 150">
            <a:extLst>
              <a:ext uri="{FF2B5EF4-FFF2-40B4-BE49-F238E27FC236}">
                <a16:creationId xmlns:a16="http://schemas.microsoft.com/office/drawing/2014/main" xmlns="" id="{D5FA6089-AC99-4C3E-BCF0-691866AE9452}"/>
              </a:ext>
            </a:extLst>
          </p:cNvPr>
          <p:cNvGrpSpPr/>
          <p:nvPr/>
        </p:nvGrpSpPr>
        <p:grpSpPr>
          <a:xfrm>
            <a:off x="196508" y="3071107"/>
            <a:ext cx="1947493" cy="499667"/>
            <a:chOff x="196508" y="2954636"/>
            <a:chExt cx="2011745" cy="499667"/>
          </a:xfrm>
        </p:grpSpPr>
        <p:grpSp>
          <p:nvGrpSpPr>
            <p:cNvPr id="152" name="Group 151">
              <a:extLst>
                <a:ext uri="{FF2B5EF4-FFF2-40B4-BE49-F238E27FC236}">
                  <a16:creationId xmlns:a16="http://schemas.microsoft.com/office/drawing/2014/main" xmlns=""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xmlns=""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xmlns=""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3" name="TextBox 152">
              <a:extLst>
                <a:ext uri="{FF2B5EF4-FFF2-40B4-BE49-F238E27FC236}">
                  <a16:creationId xmlns:a16="http://schemas.microsoft.com/office/drawing/2014/main" xmlns="" id="{74587891-304B-4DEB-9F86-7CE84B60986E}"/>
                </a:ext>
              </a:extLst>
            </p:cNvPr>
            <p:cNvSpPr txBox="1"/>
            <p:nvPr/>
          </p:nvSpPr>
          <p:spPr>
            <a:xfrm>
              <a:off x="560647" y="2966541"/>
              <a:ext cx="1647606" cy="487762"/>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212</a:t>
              </a:r>
              <a:endParaRPr lang="en-US" sz="1249" b="1" dirty="0">
                <a:solidFill>
                  <a:schemeClr val="tx2"/>
                </a:solidFill>
                <a:latin typeface="Verdana" pitchFamily="34" charset="0"/>
                <a:ea typeface="Verdana" pitchFamily="34" charset="0"/>
              </a:endParaRPr>
            </a:p>
          </p:txBody>
        </p:sp>
      </p:grpSp>
      <p:grpSp>
        <p:nvGrpSpPr>
          <p:cNvPr id="156" name="Group 155">
            <a:extLst>
              <a:ext uri="{FF2B5EF4-FFF2-40B4-BE49-F238E27FC236}">
                <a16:creationId xmlns:a16="http://schemas.microsoft.com/office/drawing/2014/main" xmlns="" id="{8A4FAE26-2DC6-4F0A-A047-DEB787097A1A}"/>
              </a:ext>
            </a:extLst>
          </p:cNvPr>
          <p:cNvGrpSpPr/>
          <p:nvPr/>
        </p:nvGrpSpPr>
        <p:grpSpPr>
          <a:xfrm>
            <a:off x="9997789" y="3681136"/>
            <a:ext cx="1940216" cy="487762"/>
            <a:chOff x="7601382" y="4347538"/>
            <a:chExt cx="2136875" cy="546597"/>
          </a:xfrm>
        </p:grpSpPr>
        <p:grpSp>
          <p:nvGrpSpPr>
            <p:cNvPr id="157" name="Group 156">
              <a:extLst>
                <a:ext uri="{FF2B5EF4-FFF2-40B4-BE49-F238E27FC236}">
                  <a16:creationId xmlns:a16="http://schemas.microsoft.com/office/drawing/2014/main" xmlns=""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xmlns=""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0" name="Oval 159">
                <a:extLst>
                  <a:ext uri="{FF2B5EF4-FFF2-40B4-BE49-F238E27FC236}">
                    <a16:creationId xmlns:a16="http://schemas.microsoft.com/office/drawing/2014/main" xmlns=""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8" name="TextBox 157">
              <a:extLst>
                <a:ext uri="{FF2B5EF4-FFF2-40B4-BE49-F238E27FC236}">
                  <a16:creationId xmlns:a16="http://schemas.microsoft.com/office/drawing/2014/main" xmlns="" id="{B89AA341-82E3-426E-B90F-D3C17BF7E4F1}"/>
                </a:ext>
              </a:extLst>
            </p:cNvPr>
            <p:cNvSpPr txBox="1"/>
            <p:nvPr/>
          </p:nvSpPr>
          <p:spPr>
            <a:xfrm>
              <a:off x="7993068" y="4347538"/>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177</a:t>
              </a:r>
            </a:p>
          </p:txBody>
        </p:sp>
      </p:grpSp>
      <p:grpSp>
        <p:nvGrpSpPr>
          <p:cNvPr id="161" name="Group 160">
            <a:extLst>
              <a:ext uri="{FF2B5EF4-FFF2-40B4-BE49-F238E27FC236}">
                <a16:creationId xmlns:a16="http://schemas.microsoft.com/office/drawing/2014/main" xmlns="" id="{F272C486-ABFC-46A3-83C8-0623352A9C1A}"/>
              </a:ext>
            </a:extLst>
          </p:cNvPr>
          <p:cNvGrpSpPr/>
          <p:nvPr/>
        </p:nvGrpSpPr>
        <p:grpSpPr>
          <a:xfrm>
            <a:off x="9976706" y="2389596"/>
            <a:ext cx="1924528" cy="501686"/>
            <a:chOff x="2537520" y="5693765"/>
            <a:chExt cx="2156669" cy="562201"/>
          </a:xfrm>
        </p:grpSpPr>
        <p:grpSp>
          <p:nvGrpSpPr>
            <p:cNvPr id="162" name="Group 161">
              <a:extLst>
                <a:ext uri="{FF2B5EF4-FFF2-40B4-BE49-F238E27FC236}">
                  <a16:creationId xmlns:a16="http://schemas.microsoft.com/office/drawing/2014/main" xmlns=""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xmlns=""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5" name="Oval 164">
                <a:extLst>
                  <a:ext uri="{FF2B5EF4-FFF2-40B4-BE49-F238E27FC236}">
                    <a16:creationId xmlns:a16="http://schemas.microsoft.com/office/drawing/2014/main" xmlns=""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3" name="TextBox 162">
              <a:extLst>
                <a:ext uri="{FF2B5EF4-FFF2-40B4-BE49-F238E27FC236}">
                  <a16:creationId xmlns:a16="http://schemas.microsoft.com/office/drawing/2014/main" xmlns="" id="{F591437A-947B-415B-9CDC-5B76A7E0EF87}"/>
                </a:ext>
              </a:extLst>
            </p:cNvPr>
            <p:cNvSpPr txBox="1"/>
            <p:nvPr/>
          </p:nvSpPr>
          <p:spPr>
            <a:xfrm>
              <a:off x="2959085" y="5709369"/>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143</a:t>
              </a:r>
            </a:p>
          </p:txBody>
        </p:sp>
      </p:grpSp>
      <p:grpSp>
        <p:nvGrpSpPr>
          <p:cNvPr id="166" name="Group 165">
            <a:extLst>
              <a:ext uri="{FF2B5EF4-FFF2-40B4-BE49-F238E27FC236}">
                <a16:creationId xmlns:a16="http://schemas.microsoft.com/office/drawing/2014/main" xmlns="" id="{B3B2A2EF-DEF3-4871-B8FB-90817F0F6D79}"/>
              </a:ext>
            </a:extLst>
          </p:cNvPr>
          <p:cNvGrpSpPr/>
          <p:nvPr/>
        </p:nvGrpSpPr>
        <p:grpSpPr>
          <a:xfrm>
            <a:off x="232392" y="4518030"/>
            <a:ext cx="1896518" cy="499667"/>
            <a:chOff x="3611471" y="5778045"/>
            <a:chExt cx="2125281" cy="559938"/>
          </a:xfrm>
        </p:grpSpPr>
        <p:grpSp>
          <p:nvGrpSpPr>
            <p:cNvPr id="167" name="Group 166">
              <a:extLst>
                <a:ext uri="{FF2B5EF4-FFF2-40B4-BE49-F238E27FC236}">
                  <a16:creationId xmlns:a16="http://schemas.microsoft.com/office/drawing/2014/main" xmlns=""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xmlns=""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0" name="Oval 169">
                <a:extLst>
                  <a:ext uri="{FF2B5EF4-FFF2-40B4-BE49-F238E27FC236}">
                    <a16:creationId xmlns:a16="http://schemas.microsoft.com/office/drawing/2014/main" xmlns=""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8" name="TextBox 167">
              <a:extLst>
                <a:ext uri="{FF2B5EF4-FFF2-40B4-BE49-F238E27FC236}">
                  <a16:creationId xmlns:a16="http://schemas.microsoft.com/office/drawing/2014/main" xmlns="" id="{6331285E-E0DD-476D-B7E5-933AD0B35166}"/>
                </a:ext>
              </a:extLst>
            </p:cNvPr>
            <p:cNvSpPr txBox="1"/>
            <p:nvPr/>
          </p:nvSpPr>
          <p:spPr>
            <a:xfrm>
              <a:off x="4001648" y="579138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19</a:t>
              </a:r>
            </a:p>
          </p:txBody>
        </p:sp>
      </p:grpSp>
      <p:grpSp>
        <p:nvGrpSpPr>
          <p:cNvPr id="171" name="Group 170">
            <a:extLst>
              <a:ext uri="{FF2B5EF4-FFF2-40B4-BE49-F238E27FC236}">
                <a16:creationId xmlns:a16="http://schemas.microsoft.com/office/drawing/2014/main" xmlns="" id="{2178298E-55F0-474F-8DBC-5CF97A1D0759}"/>
              </a:ext>
            </a:extLst>
          </p:cNvPr>
          <p:cNvGrpSpPr/>
          <p:nvPr/>
        </p:nvGrpSpPr>
        <p:grpSpPr>
          <a:xfrm>
            <a:off x="9955274" y="1696329"/>
            <a:ext cx="1926786" cy="512229"/>
            <a:chOff x="3657078" y="5749658"/>
            <a:chExt cx="2159200" cy="574015"/>
          </a:xfrm>
        </p:grpSpPr>
        <p:grpSp>
          <p:nvGrpSpPr>
            <p:cNvPr id="172" name="Group 171">
              <a:extLst>
                <a:ext uri="{FF2B5EF4-FFF2-40B4-BE49-F238E27FC236}">
                  <a16:creationId xmlns:a16="http://schemas.microsoft.com/office/drawing/2014/main" xmlns=""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xmlns=""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xmlns=""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73" name="TextBox 172">
              <a:extLst>
                <a:ext uri="{FF2B5EF4-FFF2-40B4-BE49-F238E27FC236}">
                  <a16:creationId xmlns:a16="http://schemas.microsoft.com/office/drawing/2014/main" xmlns="" id="{EF14EBA5-3294-4686-B738-76A34ADEBF37}"/>
                </a:ext>
              </a:extLst>
            </p:cNvPr>
            <p:cNvSpPr txBox="1"/>
            <p:nvPr/>
          </p:nvSpPr>
          <p:spPr>
            <a:xfrm>
              <a:off x="4081174" y="5777076"/>
              <a:ext cx="1735104" cy="54659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7</a:t>
              </a:r>
            </a:p>
          </p:txBody>
        </p:sp>
      </p:grpSp>
      <p:grpSp>
        <p:nvGrpSpPr>
          <p:cNvPr id="176" name="Group 175">
            <a:extLst>
              <a:ext uri="{FF2B5EF4-FFF2-40B4-BE49-F238E27FC236}">
                <a16:creationId xmlns:a16="http://schemas.microsoft.com/office/drawing/2014/main" xmlns="" id="{CE0CA3A5-D2F9-45DC-8024-655E879D1998}"/>
              </a:ext>
            </a:extLst>
          </p:cNvPr>
          <p:cNvGrpSpPr/>
          <p:nvPr/>
        </p:nvGrpSpPr>
        <p:grpSpPr>
          <a:xfrm>
            <a:off x="2391377" y="1634880"/>
            <a:ext cx="7453310" cy="3882352"/>
            <a:chOff x="3510432" y="1485145"/>
            <a:chExt cx="6864050" cy="3694942"/>
          </a:xfrm>
        </p:grpSpPr>
        <p:pic>
          <p:nvPicPr>
            <p:cNvPr id="177" name="Content Placeholder 4">
              <a:extLst>
                <a:ext uri="{FF2B5EF4-FFF2-40B4-BE49-F238E27FC236}">
                  <a16:creationId xmlns:a16="http://schemas.microsoft.com/office/drawing/2014/main" xmlns="" id="{8D186868-124B-40B7-AA74-2C8E3486B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178" name="Group 177">
              <a:extLst>
                <a:ext uri="{FF2B5EF4-FFF2-40B4-BE49-F238E27FC236}">
                  <a16:creationId xmlns:a16="http://schemas.microsoft.com/office/drawing/2014/main" xmlns="" id="{A0603414-3EA7-4C0C-8953-0E13DF6BAF1B}"/>
                </a:ext>
              </a:extLst>
            </p:cNvPr>
            <p:cNvGrpSpPr/>
            <p:nvPr/>
          </p:nvGrpSpPr>
          <p:grpSpPr>
            <a:xfrm>
              <a:off x="8850070" y="4122189"/>
              <a:ext cx="328711" cy="326368"/>
              <a:chOff x="11467437" y="1659304"/>
              <a:chExt cx="353171" cy="367743"/>
            </a:xfrm>
          </p:grpSpPr>
          <p:sp>
            <p:nvSpPr>
              <p:cNvPr id="206" name="Teardrop 205">
                <a:extLst>
                  <a:ext uri="{FF2B5EF4-FFF2-40B4-BE49-F238E27FC236}">
                    <a16:creationId xmlns:a16="http://schemas.microsoft.com/office/drawing/2014/main" xmlns="" id="{8DA5089C-1364-4AF8-839A-0E337897DB7E}"/>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7" name="Oval 206">
                <a:extLst>
                  <a:ext uri="{FF2B5EF4-FFF2-40B4-BE49-F238E27FC236}">
                    <a16:creationId xmlns:a16="http://schemas.microsoft.com/office/drawing/2014/main" xmlns="" id="{C882A256-D2EE-4FCC-8DBD-CE190C4501A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9" name="Group 178">
              <a:extLst>
                <a:ext uri="{FF2B5EF4-FFF2-40B4-BE49-F238E27FC236}">
                  <a16:creationId xmlns:a16="http://schemas.microsoft.com/office/drawing/2014/main" xmlns="" id="{A6AFCC9A-36AC-4E2D-8422-A875D6CC4007}"/>
                </a:ext>
              </a:extLst>
            </p:cNvPr>
            <p:cNvGrpSpPr/>
            <p:nvPr/>
          </p:nvGrpSpPr>
          <p:grpSpPr>
            <a:xfrm>
              <a:off x="8945255" y="3399579"/>
              <a:ext cx="328711" cy="326368"/>
              <a:chOff x="11596033" y="4810628"/>
              <a:chExt cx="353171" cy="367743"/>
            </a:xfrm>
          </p:grpSpPr>
          <p:sp>
            <p:nvSpPr>
              <p:cNvPr id="204" name="Teardrop 203">
                <a:extLst>
                  <a:ext uri="{FF2B5EF4-FFF2-40B4-BE49-F238E27FC236}">
                    <a16:creationId xmlns:a16="http://schemas.microsoft.com/office/drawing/2014/main" xmlns="" id="{FE998295-415D-4A7B-952A-A73E19C13114}"/>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5" name="Oval 204">
                <a:extLst>
                  <a:ext uri="{FF2B5EF4-FFF2-40B4-BE49-F238E27FC236}">
                    <a16:creationId xmlns:a16="http://schemas.microsoft.com/office/drawing/2014/main" xmlns="" id="{A6765AB0-5C3C-474C-87D7-C5080A21A66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0" name="Group 179">
              <a:extLst>
                <a:ext uri="{FF2B5EF4-FFF2-40B4-BE49-F238E27FC236}">
                  <a16:creationId xmlns:a16="http://schemas.microsoft.com/office/drawing/2014/main" xmlns="" id="{D28F7054-ECFE-4659-AEC6-B7261BF9549B}"/>
                </a:ext>
              </a:extLst>
            </p:cNvPr>
            <p:cNvGrpSpPr/>
            <p:nvPr/>
          </p:nvGrpSpPr>
          <p:grpSpPr>
            <a:xfrm>
              <a:off x="8431177" y="2313656"/>
              <a:ext cx="328711" cy="326368"/>
              <a:chOff x="11596033" y="4810628"/>
              <a:chExt cx="353171" cy="367743"/>
            </a:xfrm>
          </p:grpSpPr>
          <p:sp>
            <p:nvSpPr>
              <p:cNvPr id="202" name="Teardrop 201">
                <a:extLst>
                  <a:ext uri="{FF2B5EF4-FFF2-40B4-BE49-F238E27FC236}">
                    <a16:creationId xmlns:a16="http://schemas.microsoft.com/office/drawing/2014/main" xmlns="" id="{70DFB87F-6A85-47E5-8C89-0724D48F6A79}"/>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3" name="Oval 202">
                <a:extLst>
                  <a:ext uri="{FF2B5EF4-FFF2-40B4-BE49-F238E27FC236}">
                    <a16:creationId xmlns:a16="http://schemas.microsoft.com/office/drawing/2014/main" xmlns="" id="{44A8EBA5-0ED3-4A0D-B041-2138548FAD4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1" name="Group 180">
              <a:extLst>
                <a:ext uri="{FF2B5EF4-FFF2-40B4-BE49-F238E27FC236}">
                  <a16:creationId xmlns:a16="http://schemas.microsoft.com/office/drawing/2014/main" xmlns="" id="{339B22F0-F16F-49AC-9481-B430A7752F7B}"/>
                </a:ext>
              </a:extLst>
            </p:cNvPr>
            <p:cNvGrpSpPr/>
            <p:nvPr/>
          </p:nvGrpSpPr>
          <p:grpSpPr>
            <a:xfrm>
              <a:off x="8704156" y="3037189"/>
              <a:ext cx="328711" cy="326368"/>
              <a:chOff x="11596033" y="4810628"/>
              <a:chExt cx="353171" cy="367743"/>
            </a:xfrm>
          </p:grpSpPr>
          <p:sp>
            <p:nvSpPr>
              <p:cNvPr id="200" name="Teardrop 199">
                <a:extLst>
                  <a:ext uri="{FF2B5EF4-FFF2-40B4-BE49-F238E27FC236}">
                    <a16:creationId xmlns:a16="http://schemas.microsoft.com/office/drawing/2014/main" xmlns="" id="{23C642C1-0C7E-4FCA-AC36-5DAE5715C7E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1" name="Oval 200">
                <a:extLst>
                  <a:ext uri="{FF2B5EF4-FFF2-40B4-BE49-F238E27FC236}">
                    <a16:creationId xmlns:a16="http://schemas.microsoft.com/office/drawing/2014/main" xmlns="" id="{78C00C4F-CCA4-43FB-B821-59A7E5E766D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2" name="Group 181">
              <a:extLst>
                <a:ext uri="{FF2B5EF4-FFF2-40B4-BE49-F238E27FC236}">
                  <a16:creationId xmlns:a16="http://schemas.microsoft.com/office/drawing/2014/main" xmlns="" id="{96D2C075-AE3D-40EF-946E-B5F1AF8302B0}"/>
                </a:ext>
              </a:extLst>
            </p:cNvPr>
            <p:cNvGrpSpPr/>
            <p:nvPr/>
          </p:nvGrpSpPr>
          <p:grpSpPr>
            <a:xfrm>
              <a:off x="8442613" y="3621429"/>
              <a:ext cx="328711" cy="326368"/>
              <a:chOff x="11596033" y="4810628"/>
              <a:chExt cx="353171" cy="367743"/>
            </a:xfrm>
          </p:grpSpPr>
          <p:sp>
            <p:nvSpPr>
              <p:cNvPr id="198" name="Teardrop 197">
                <a:extLst>
                  <a:ext uri="{FF2B5EF4-FFF2-40B4-BE49-F238E27FC236}">
                    <a16:creationId xmlns:a16="http://schemas.microsoft.com/office/drawing/2014/main" xmlns="" id="{884FDA7A-9B9B-412C-9176-84E2F167FB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9" name="Oval 198">
                <a:extLst>
                  <a:ext uri="{FF2B5EF4-FFF2-40B4-BE49-F238E27FC236}">
                    <a16:creationId xmlns:a16="http://schemas.microsoft.com/office/drawing/2014/main" xmlns="" id="{D8C29EAD-28A2-4065-AC59-A901C92E1EB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3" name="Group 182">
              <a:extLst>
                <a:ext uri="{FF2B5EF4-FFF2-40B4-BE49-F238E27FC236}">
                  <a16:creationId xmlns:a16="http://schemas.microsoft.com/office/drawing/2014/main" xmlns="" id="{D9993CA8-0A58-49F5-8BB8-564AB6E514D1}"/>
                </a:ext>
              </a:extLst>
            </p:cNvPr>
            <p:cNvGrpSpPr/>
            <p:nvPr/>
          </p:nvGrpSpPr>
          <p:grpSpPr>
            <a:xfrm>
              <a:off x="8217916" y="3223051"/>
              <a:ext cx="328711" cy="326368"/>
              <a:chOff x="11596033" y="4810628"/>
              <a:chExt cx="353171" cy="367743"/>
            </a:xfrm>
          </p:grpSpPr>
          <p:sp>
            <p:nvSpPr>
              <p:cNvPr id="196" name="Teardrop 195">
                <a:extLst>
                  <a:ext uri="{FF2B5EF4-FFF2-40B4-BE49-F238E27FC236}">
                    <a16:creationId xmlns:a16="http://schemas.microsoft.com/office/drawing/2014/main" xmlns="" id="{77549A6B-D9A5-45C8-B360-378FFD339177}"/>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7" name="Oval 196">
                <a:extLst>
                  <a:ext uri="{FF2B5EF4-FFF2-40B4-BE49-F238E27FC236}">
                    <a16:creationId xmlns:a16="http://schemas.microsoft.com/office/drawing/2014/main" xmlns="" id="{52F9CF86-47AE-495F-B481-71B4BCD1F4A3}"/>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4" name="Group 183">
              <a:extLst>
                <a:ext uri="{FF2B5EF4-FFF2-40B4-BE49-F238E27FC236}">
                  <a16:creationId xmlns:a16="http://schemas.microsoft.com/office/drawing/2014/main" xmlns="" id="{49C8B54C-0A26-4925-ABBC-E957E1F73B1C}"/>
                </a:ext>
              </a:extLst>
            </p:cNvPr>
            <p:cNvGrpSpPr/>
            <p:nvPr/>
          </p:nvGrpSpPr>
          <p:grpSpPr>
            <a:xfrm>
              <a:off x="7978796" y="2735153"/>
              <a:ext cx="328711" cy="326368"/>
              <a:chOff x="11596033" y="4810628"/>
              <a:chExt cx="353171" cy="367743"/>
            </a:xfrm>
          </p:grpSpPr>
          <p:sp>
            <p:nvSpPr>
              <p:cNvPr id="194" name="Teardrop 193">
                <a:extLst>
                  <a:ext uri="{FF2B5EF4-FFF2-40B4-BE49-F238E27FC236}">
                    <a16:creationId xmlns:a16="http://schemas.microsoft.com/office/drawing/2014/main" xmlns="" id="{887AB993-0557-490D-932C-2FFA8CE66EC6}"/>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5" name="Oval 194">
                <a:extLst>
                  <a:ext uri="{FF2B5EF4-FFF2-40B4-BE49-F238E27FC236}">
                    <a16:creationId xmlns:a16="http://schemas.microsoft.com/office/drawing/2014/main" xmlns="" id="{DB9927E3-B4F7-4624-8F91-EEF619D2022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5" name="Group 184">
              <a:extLst>
                <a:ext uri="{FF2B5EF4-FFF2-40B4-BE49-F238E27FC236}">
                  <a16:creationId xmlns:a16="http://schemas.microsoft.com/office/drawing/2014/main" xmlns="" id="{456C99CA-B443-4230-98ED-F70CF52D20DA}"/>
                </a:ext>
              </a:extLst>
            </p:cNvPr>
            <p:cNvGrpSpPr/>
            <p:nvPr/>
          </p:nvGrpSpPr>
          <p:grpSpPr>
            <a:xfrm>
              <a:off x="7740343" y="3345504"/>
              <a:ext cx="328711" cy="326368"/>
              <a:chOff x="11596033" y="4810628"/>
              <a:chExt cx="353171" cy="367743"/>
            </a:xfrm>
          </p:grpSpPr>
          <p:sp>
            <p:nvSpPr>
              <p:cNvPr id="192" name="Teardrop 191">
                <a:extLst>
                  <a:ext uri="{FF2B5EF4-FFF2-40B4-BE49-F238E27FC236}">
                    <a16:creationId xmlns:a16="http://schemas.microsoft.com/office/drawing/2014/main" xmlns="" id="{84079C55-2DFD-44DA-9EF8-C6FC5F85A8E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xmlns="" id="{911E4789-8516-4224-9DF5-A9931B367B1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6" name="Group 185">
              <a:extLst>
                <a:ext uri="{FF2B5EF4-FFF2-40B4-BE49-F238E27FC236}">
                  <a16:creationId xmlns:a16="http://schemas.microsoft.com/office/drawing/2014/main" xmlns="" id="{D21C8068-A48D-47F8-9C86-EEB74E9BC256}"/>
                </a:ext>
              </a:extLst>
            </p:cNvPr>
            <p:cNvGrpSpPr/>
            <p:nvPr/>
          </p:nvGrpSpPr>
          <p:grpSpPr>
            <a:xfrm>
              <a:off x="9594664" y="2150471"/>
              <a:ext cx="328711" cy="326369"/>
              <a:chOff x="11596033" y="4810628"/>
              <a:chExt cx="353171" cy="367744"/>
            </a:xfrm>
          </p:grpSpPr>
          <p:sp>
            <p:nvSpPr>
              <p:cNvPr id="190" name="Teardrop 189">
                <a:extLst>
                  <a:ext uri="{FF2B5EF4-FFF2-40B4-BE49-F238E27FC236}">
                    <a16:creationId xmlns:a16="http://schemas.microsoft.com/office/drawing/2014/main" xmlns="" id="{02AB2BC7-BA91-43C2-A238-2011857C17E8}"/>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1" name="Oval 190">
                <a:extLst>
                  <a:ext uri="{FF2B5EF4-FFF2-40B4-BE49-F238E27FC236}">
                    <a16:creationId xmlns:a16="http://schemas.microsoft.com/office/drawing/2014/main" xmlns="" id="{648EC6BE-C257-4D6E-90A1-8200DC103B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7" name="Group 186">
              <a:extLst>
                <a:ext uri="{FF2B5EF4-FFF2-40B4-BE49-F238E27FC236}">
                  <a16:creationId xmlns:a16="http://schemas.microsoft.com/office/drawing/2014/main" xmlns="" id="{CBDC89E8-4A23-416A-879F-17735B993CF9}"/>
                </a:ext>
              </a:extLst>
            </p:cNvPr>
            <p:cNvGrpSpPr/>
            <p:nvPr/>
          </p:nvGrpSpPr>
          <p:grpSpPr>
            <a:xfrm>
              <a:off x="6697995" y="1927873"/>
              <a:ext cx="353171" cy="367743"/>
              <a:chOff x="11596033" y="4810628"/>
              <a:chExt cx="353171" cy="367743"/>
            </a:xfrm>
          </p:grpSpPr>
          <p:sp>
            <p:nvSpPr>
              <p:cNvPr id="188" name="Teardrop 187">
                <a:extLst>
                  <a:ext uri="{FF2B5EF4-FFF2-40B4-BE49-F238E27FC236}">
                    <a16:creationId xmlns:a16="http://schemas.microsoft.com/office/drawing/2014/main" xmlns="" id="{E9A8D9C4-3308-4EDE-AA0A-7ED870A0CCBC}"/>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Oval 188">
                <a:extLst>
                  <a:ext uri="{FF2B5EF4-FFF2-40B4-BE49-F238E27FC236}">
                    <a16:creationId xmlns:a16="http://schemas.microsoft.com/office/drawing/2014/main" xmlns="" id="{D522EF57-50AB-4FC0-B813-BE77E5D6966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208" name="Group 207">
            <a:extLst>
              <a:ext uri="{FF2B5EF4-FFF2-40B4-BE49-F238E27FC236}">
                <a16:creationId xmlns:a16="http://schemas.microsoft.com/office/drawing/2014/main" xmlns="" id="{0F1AACA0-8F28-4A38-953A-274E3AEBB323}"/>
              </a:ext>
            </a:extLst>
          </p:cNvPr>
          <p:cNvGrpSpPr/>
          <p:nvPr/>
        </p:nvGrpSpPr>
        <p:grpSpPr>
          <a:xfrm>
            <a:off x="9978745" y="3009355"/>
            <a:ext cx="1909086" cy="525849"/>
            <a:chOff x="8532994" y="5418493"/>
            <a:chExt cx="2139364" cy="589278"/>
          </a:xfrm>
        </p:grpSpPr>
        <p:grpSp>
          <p:nvGrpSpPr>
            <p:cNvPr id="209" name="Group 208">
              <a:extLst>
                <a:ext uri="{FF2B5EF4-FFF2-40B4-BE49-F238E27FC236}">
                  <a16:creationId xmlns:a16="http://schemas.microsoft.com/office/drawing/2014/main" xmlns=""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xmlns=""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2" name="Oval 211">
                <a:extLst>
                  <a:ext uri="{FF2B5EF4-FFF2-40B4-BE49-F238E27FC236}">
                    <a16:creationId xmlns:a16="http://schemas.microsoft.com/office/drawing/2014/main" xmlns=""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0" name="TextBox 209">
              <a:extLst>
                <a:ext uri="{FF2B5EF4-FFF2-40B4-BE49-F238E27FC236}">
                  <a16:creationId xmlns:a16="http://schemas.microsoft.com/office/drawing/2014/main" xmlns="" id="{A9E9315A-4DAE-4953-BA62-36E88B0E5699}"/>
                </a:ext>
              </a:extLst>
            </p:cNvPr>
            <p:cNvSpPr txBox="1"/>
            <p:nvPr/>
          </p:nvSpPr>
          <p:spPr>
            <a:xfrm>
              <a:off x="8937255" y="5461174"/>
              <a:ext cx="1735103" cy="546597"/>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65</a:t>
              </a:r>
            </a:p>
          </p:txBody>
        </p:sp>
      </p:grpSp>
      <p:grpSp>
        <p:nvGrpSpPr>
          <p:cNvPr id="213" name="Group 212">
            <a:extLst>
              <a:ext uri="{FF2B5EF4-FFF2-40B4-BE49-F238E27FC236}">
                <a16:creationId xmlns:a16="http://schemas.microsoft.com/office/drawing/2014/main" xmlns="" id="{C8DBB997-EA00-49DB-B229-51254BED0E53}"/>
              </a:ext>
            </a:extLst>
          </p:cNvPr>
          <p:cNvGrpSpPr/>
          <p:nvPr/>
        </p:nvGrpSpPr>
        <p:grpSpPr>
          <a:xfrm>
            <a:off x="9997789" y="4345577"/>
            <a:ext cx="1940216" cy="487762"/>
            <a:chOff x="7601382" y="4347538"/>
            <a:chExt cx="2136875" cy="546597"/>
          </a:xfrm>
        </p:grpSpPr>
        <p:grpSp>
          <p:nvGrpSpPr>
            <p:cNvPr id="214" name="Group 213">
              <a:extLst>
                <a:ext uri="{FF2B5EF4-FFF2-40B4-BE49-F238E27FC236}">
                  <a16:creationId xmlns:a16="http://schemas.microsoft.com/office/drawing/2014/main" xmlns=""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xmlns=""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7" name="Oval 216">
                <a:extLst>
                  <a:ext uri="{FF2B5EF4-FFF2-40B4-BE49-F238E27FC236}">
                    <a16:creationId xmlns:a16="http://schemas.microsoft.com/office/drawing/2014/main" xmlns=""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5" name="TextBox 214">
              <a:extLst>
                <a:ext uri="{FF2B5EF4-FFF2-40B4-BE49-F238E27FC236}">
                  <a16:creationId xmlns:a16="http://schemas.microsoft.com/office/drawing/2014/main" xmlns="" id="{B02F71F7-BAFD-4B08-8EE7-292963B5548D}"/>
                </a:ext>
              </a:extLst>
            </p:cNvPr>
            <p:cNvSpPr txBox="1"/>
            <p:nvPr/>
          </p:nvSpPr>
          <p:spPr>
            <a:xfrm>
              <a:off x="7993068" y="4347538"/>
              <a:ext cx="1745189" cy="546597"/>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130</a:t>
              </a:r>
            </a:p>
          </p:txBody>
        </p:sp>
      </p:grpSp>
      <p:sp>
        <p:nvSpPr>
          <p:cNvPr id="218" name="Rectangle: Rounded Corners 217">
            <a:extLst>
              <a:ext uri="{FF2B5EF4-FFF2-40B4-BE49-F238E27FC236}">
                <a16:creationId xmlns:a16="http://schemas.microsoft.com/office/drawing/2014/main" xmlns=""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extLst>
      <p:ext uri="{BB962C8B-B14F-4D97-AF65-F5344CB8AC3E}">
        <p14:creationId xmlns:p14="http://schemas.microsoft.com/office/powerpoint/2010/main" val="376899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xmlns="" id="{CC4C8D15-CAA4-4A0F-A6F3-B64F8A7E08DC}"/>
              </a:ext>
            </a:extLst>
          </p:cNvPr>
          <p:cNvGrpSpPr/>
          <p:nvPr/>
        </p:nvGrpSpPr>
        <p:grpSpPr>
          <a:xfrm>
            <a:off x="457447" y="2288827"/>
            <a:ext cx="1902953" cy="524617"/>
            <a:chOff x="258316" y="2428117"/>
            <a:chExt cx="2132492" cy="587898"/>
          </a:xfrm>
        </p:grpSpPr>
        <p:grpSp>
          <p:nvGrpSpPr>
            <p:cNvPr id="136" name="Group 135">
              <a:extLst>
                <a:ext uri="{FF2B5EF4-FFF2-40B4-BE49-F238E27FC236}">
                  <a16:creationId xmlns:a16="http://schemas.microsoft.com/office/drawing/2014/main" xmlns=""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xmlns=""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9" name="Oval 138">
                <a:extLst>
                  <a:ext uri="{FF2B5EF4-FFF2-40B4-BE49-F238E27FC236}">
                    <a16:creationId xmlns:a16="http://schemas.microsoft.com/office/drawing/2014/main" xmlns=""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xmlns="" id="{45230C2A-9B8F-4741-B970-54609AE83820}"/>
                </a:ext>
              </a:extLst>
            </p:cNvPr>
            <p:cNvSpPr txBox="1"/>
            <p:nvPr/>
          </p:nvSpPr>
          <p:spPr>
            <a:xfrm>
              <a:off x="655704" y="2469418"/>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51</a:t>
              </a:r>
            </a:p>
          </p:txBody>
        </p:sp>
      </p:grpSp>
      <p:grpSp>
        <p:nvGrpSpPr>
          <p:cNvPr id="140" name="Group 139">
            <a:extLst>
              <a:ext uri="{FF2B5EF4-FFF2-40B4-BE49-F238E27FC236}">
                <a16:creationId xmlns:a16="http://schemas.microsoft.com/office/drawing/2014/main" xmlns="" id="{C655F778-C743-4574-A9F0-31025F4B9C96}"/>
              </a:ext>
            </a:extLst>
          </p:cNvPr>
          <p:cNvGrpSpPr/>
          <p:nvPr/>
        </p:nvGrpSpPr>
        <p:grpSpPr>
          <a:xfrm>
            <a:off x="450745" y="2977559"/>
            <a:ext cx="1928374" cy="519079"/>
            <a:chOff x="229829" y="3149967"/>
            <a:chExt cx="2160980" cy="581692"/>
          </a:xfrm>
        </p:grpSpPr>
        <p:grpSp>
          <p:nvGrpSpPr>
            <p:cNvPr id="141" name="Group 140">
              <a:extLst>
                <a:ext uri="{FF2B5EF4-FFF2-40B4-BE49-F238E27FC236}">
                  <a16:creationId xmlns:a16="http://schemas.microsoft.com/office/drawing/2014/main" xmlns=""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xmlns=""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4" name="Oval 143">
                <a:extLst>
                  <a:ext uri="{FF2B5EF4-FFF2-40B4-BE49-F238E27FC236}">
                    <a16:creationId xmlns:a16="http://schemas.microsoft.com/office/drawing/2014/main" xmlns=""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2" name="TextBox 141">
              <a:extLst>
                <a:ext uri="{FF2B5EF4-FFF2-40B4-BE49-F238E27FC236}">
                  <a16:creationId xmlns:a16="http://schemas.microsoft.com/office/drawing/2014/main" xmlns="" id="{E0821311-E385-4388-9DDF-F6B86AA870D9}"/>
                </a:ext>
              </a:extLst>
            </p:cNvPr>
            <p:cNvSpPr txBox="1"/>
            <p:nvPr/>
          </p:nvSpPr>
          <p:spPr>
            <a:xfrm>
              <a:off x="699556" y="3185062"/>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35</a:t>
              </a:r>
            </a:p>
          </p:txBody>
        </p:sp>
      </p:grpSp>
      <p:grpSp>
        <p:nvGrpSpPr>
          <p:cNvPr id="145" name="Group 144">
            <a:extLst>
              <a:ext uri="{FF2B5EF4-FFF2-40B4-BE49-F238E27FC236}">
                <a16:creationId xmlns:a16="http://schemas.microsoft.com/office/drawing/2014/main" xmlns="" id="{5BAA4378-7994-4C56-9439-590E23A3BCDF}"/>
              </a:ext>
            </a:extLst>
          </p:cNvPr>
          <p:cNvGrpSpPr/>
          <p:nvPr/>
        </p:nvGrpSpPr>
        <p:grpSpPr>
          <a:xfrm>
            <a:off x="448182" y="1612643"/>
            <a:ext cx="1902643" cy="499667"/>
            <a:chOff x="258663" y="3838725"/>
            <a:chExt cx="2132145" cy="559938"/>
          </a:xfrm>
        </p:grpSpPr>
        <p:grpSp>
          <p:nvGrpSpPr>
            <p:cNvPr id="146" name="Group 145">
              <a:extLst>
                <a:ext uri="{FF2B5EF4-FFF2-40B4-BE49-F238E27FC236}">
                  <a16:creationId xmlns:a16="http://schemas.microsoft.com/office/drawing/2014/main" xmlns=""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xmlns=""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9" name="Oval 148">
                <a:extLst>
                  <a:ext uri="{FF2B5EF4-FFF2-40B4-BE49-F238E27FC236}">
                    <a16:creationId xmlns:a16="http://schemas.microsoft.com/office/drawing/2014/main" xmlns=""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xmlns="" id="{D80F9A72-1006-42BA-8411-33C2F2AF247B}"/>
                </a:ext>
              </a:extLst>
            </p:cNvPr>
            <p:cNvSpPr txBox="1"/>
            <p:nvPr/>
          </p:nvSpPr>
          <p:spPr>
            <a:xfrm>
              <a:off x="666725" y="3852066"/>
              <a:ext cx="1724083" cy="54659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PONOROGO</a:t>
              </a:r>
            </a:p>
            <a:p>
              <a:pPr>
                <a:lnSpc>
                  <a:spcPct val="90000"/>
                </a:lnSpc>
              </a:pPr>
              <a:r>
                <a:rPr lang="en-US" sz="1606" b="1" dirty="0">
                  <a:solidFill>
                    <a:schemeClr val="tx2"/>
                  </a:solidFill>
                  <a:latin typeface="Verdana" pitchFamily="34" charset="0"/>
                  <a:ea typeface="Verdana" pitchFamily="34" charset="0"/>
                </a:rPr>
                <a:t>44</a:t>
              </a:r>
            </a:p>
          </p:txBody>
        </p:sp>
      </p:grpSp>
      <p:grpSp>
        <p:nvGrpSpPr>
          <p:cNvPr id="150" name="Group 149">
            <a:extLst>
              <a:ext uri="{FF2B5EF4-FFF2-40B4-BE49-F238E27FC236}">
                <a16:creationId xmlns:a16="http://schemas.microsoft.com/office/drawing/2014/main" xmlns="" id="{2E07ABCD-2611-4DE7-A922-959C9E1A0F06}"/>
              </a:ext>
            </a:extLst>
          </p:cNvPr>
          <p:cNvGrpSpPr/>
          <p:nvPr/>
        </p:nvGrpSpPr>
        <p:grpSpPr>
          <a:xfrm>
            <a:off x="486591" y="4386505"/>
            <a:ext cx="1906864" cy="487762"/>
            <a:chOff x="253131" y="4528831"/>
            <a:chExt cx="2136875" cy="546597"/>
          </a:xfrm>
        </p:grpSpPr>
        <p:grpSp>
          <p:nvGrpSpPr>
            <p:cNvPr id="151" name="Group 150">
              <a:extLst>
                <a:ext uri="{FF2B5EF4-FFF2-40B4-BE49-F238E27FC236}">
                  <a16:creationId xmlns:a16="http://schemas.microsoft.com/office/drawing/2014/main" xmlns=""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xmlns=""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4" name="Oval 153">
                <a:extLst>
                  <a:ext uri="{FF2B5EF4-FFF2-40B4-BE49-F238E27FC236}">
                    <a16:creationId xmlns:a16="http://schemas.microsoft.com/office/drawing/2014/main" xmlns=""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2" name="TextBox 151">
              <a:extLst>
                <a:ext uri="{FF2B5EF4-FFF2-40B4-BE49-F238E27FC236}">
                  <a16:creationId xmlns:a16="http://schemas.microsoft.com/office/drawing/2014/main" xmlns="" id="{EB8667C8-4A74-47DD-AC2F-3A868DA94C32}"/>
                </a:ext>
              </a:extLst>
            </p:cNvPr>
            <p:cNvSpPr txBox="1"/>
            <p:nvPr/>
          </p:nvSpPr>
          <p:spPr>
            <a:xfrm>
              <a:off x="644817" y="4528831"/>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29</a:t>
              </a:r>
            </a:p>
          </p:txBody>
        </p:sp>
      </p:grpSp>
      <p:grpSp>
        <p:nvGrpSpPr>
          <p:cNvPr id="155" name="Group 154">
            <a:extLst>
              <a:ext uri="{FF2B5EF4-FFF2-40B4-BE49-F238E27FC236}">
                <a16:creationId xmlns:a16="http://schemas.microsoft.com/office/drawing/2014/main" xmlns="" id="{7E834A1E-CD0D-49C3-9563-CDE04A00E847}"/>
              </a:ext>
            </a:extLst>
          </p:cNvPr>
          <p:cNvGrpSpPr/>
          <p:nvPr/>
        </p:nvGrpSpPr>
        <p:grpSpPr>
          <a:xfrm>
            <a:off x="468927" y="3665876"/>
            <a:ext cx="1924528" cy="501686"/>
            <a:chOff x="256335" y="5235034"/>
            <a:chExt cx="2156669" cy="562201"/>
          </a:xfrm>
        </p:grpSpPr>
        <p:grpSp>
          <p:nvGrpSpPr>
            <p:cNvPr id="156" name="Group 155">
              <a:extLst>
                <a:ext uri="{FF2B5EF4-FFF2-40B4-BE49-F238E27FC236}">
                  <a16:creationId xmlns:a16="http://schemas.microsoft.com/office/drawing/2014/main" xmlns=""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xmlns=""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xmlns=""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7" name="TextBox 156">
              <a:extLst>
                <a:ext uri="{FF2B5EF4-FFF2-40B4-BE49-F238E27FC236}">
                  <a16:creationId xmlns:a16="http://schemas.microsoft.com/office/drawing/2014/main" xmlns="" id="{B704B0C7-4EE7-4026-8630-A21F713BD68F}"/>
                </a:ext>
              </a:extLst>
            </p:cNvPr>
            <p:cNvSpPr txBox="1"/>
            <p:nvPr/>
          </p:nvSpPr>
          <p:spPr>
            <a:xfrm>
              <a:off x="677900" y="5250638"/>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43</a:t>
              </a:r>
            </a:p>
          </p:txBody>
        </p:sp>
      </p:grpSp>
      <p:grpSp>
        <p:nvGrpSpPr>
          <p:cNvPr id="160" name="Group 159">
            <a:extLst>
              <a:ext uri="{FF2B5EF4-FFF2-40B4-BE49-F238E27FC236}">
                <a16:creationId xmlns:a16="http://schemas.microsoft.com/office/drawing/2014/main" xmlns="" id="{0C1EC7D1-FE33-4DEE-91C5-58AE19D3BE47}"/>
              </a:ext>
            </a:extLst>
          </p:cNvPr>
          <p:cNvGrpSpPr/>
          <p:nvPr/>
        </p:nvGrpSpPr>
        <p:grpSpPr>
          <a:xfrm>
            <a:off x="2591420" y="1553925"/>
            <a:ext cx="8247292" cy="4043518"/>
            <a:chOff x="3664571" y="1477098"/>
            <a:chExt cx="9746157" cy="5300183"/>
          </a:xfrm>
        </p:grpSpPr>
        <p:pic>
          <p:nvPicPr>
            <p:cNvPr id="161" name="Content Placeholder 3">
              <a:extLst>
                <a:ext uri="{FF2B5EF4-FFF2-40B4-BE49-F238E27FC236}">
                  <a16:creationId xmlns:a16="http://schemas.microsoft.com/office/drawing/2014/main" xmlns="" id="{028693F2-D010-4D90-BDF1-2A8D8B731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2" name="Group 161">
              <a:extLst>
                <a:ext uri="{FF2B5EF4-FFF2-40B4-BE49-F238E27FC236}">
                  <a16:creationId xmlns:a16="http://schemas.microsoft.com/office/drawing/2014/main" xmlns="" id="{F7E366E0-F14F-402A-AF5B-C73C5ABBBFF0}"/>
                </a:ext>
              </a:extLst>
            </p:cNvPr>
            <p:cNvGrpSpPr/>
            <p:nvPr/>
          </p:nvGrpSpPr>
          <p:grpSpPr>
            <a:xfrm>
              <a:off x="4985792" y="2851724"/>
              <a:ext cx="342805" cy="361498"/>
              <a:chOff x="11596033" y="4810628"/>
              <a:chExt cx="353171" cy="367743"/>
            </a:xfrm>
          </p:grpSpPr>
          <p:sp>
            <p:nvSpPr>
              <p:cNvPr id="178" name="Teardrop 177">
                <a:extLst>
                  <a:ext uri="{FF2B5EF4-FFF2-40B4-BE49-F238E27FC236}">
                    <a16:creationId xmlns:a16="http://schemas.microsoft.com/office/drawing/2014/main" xmlns="" id="{0A339A7E-91CB-42E5-9DF5-2E78D288366E}"/>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9" name="Oval 178">
                <a:extLst>
                  <a:ext uri="{FF2B5EF4-FFF2-40B4-BE49-F238E27FC236}">
                    <a16:creationId xmlns:a16="http://schemas.microsoft.com/office/drawing/2014/main" xmlns="" id="{DFB4E616-AB84-4908-AACE-462E5E58C56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3" name="Group 162">
              <a:extLst>
                <a:ext uri="{FF2B5EF4-FFF2-40B4-BE49-F238E27FC236}">
                  <a16:creationId xmlns:a16="http://schemas.microsoft.com/office/drawing/2014/main" xmlns="" id="{C98A08BC-CB12-45B5-A716-075F90DDFF48}"/>
                </a:ext>
              </a:extLst>
            </p:cNvPr>
            <p:cNvGrpSpPr/>
            <p:nvPr/>
          </p:nvGrpSpPr>
          <p:grpSpPr>
            <a:xfrm>
              <a:off x="4727588" y="3358204"/>
              <a:ext cx="353171" cy="367743"/>
              <a:chOff x="11596033" y="4810628"/>
              <a:chExt cx="353171" cy="367743"/>
            </a:xfrm>
          </p:grpSpPr>
          <p:sp>
            <p:nvSpPr>
              <p:cNvPr id="176" name="Teardrop 175">
                <a:extLst>
                  <a:ext uri="{FF2B5EF4-FFF2-40B4-BE49-F238E27FC236}">
                    <a16:creationId xmlns:a16="http://schemas.microsoft.com/office/drawing/2014/main" xmlns="" id="{06B487B8-3062-4E14-B7D6-711951F0E60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7" name="Oval 176">
                <a:extLst>
                  <a:ext uri="{FF2B5EF4-FFF2-40B4-BE49-F238E27FC236}">
                    <a16:creationId xmlns:a16="http://schemas.microsoft.com/office/drawing/2014/main" xmlns="" id="{231B7894-19F3-4589-88DE-F2276708037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4" name="Group 163">
              <a:extLst>
                <a:ext uri="{FF2B5EF4-FFF2-40B4-BE49-F238E27FC236}">
                  <a16:creationId xmlns:a16="http://schemas.microsoft.com/office/drawing/2014/main" xmlns="" id="{9E778428-66B1-46E6-A496-AC9929585BF7}"/>
                </a:ext>
              </a:extLst>
            </p:cNvPr>
            <p:cNvGrpSpPr/>
            <p:nvPr/>
          </p:nvGrpSpPr>
          <p:grpSpPr>
            <a:xfrm>
              <a:off x="5488165" y="3907926"/>
              <a:ext cx="353171" cy="367743"/>
              <a:chOff x="11596033" y="4810628"/>
              <a:chExt cx="353171" cy="367743"/>
            </a:xfrm>
          </p:grpSpPr>
          <p:sp>
            <p:nvSpPr>
              <p:cNvPr id="174" name="Teardrop 173">
                <a:extLst>
                  <a:ext uri="{FF2B5EF4-FFF2-40B4-BE49-F238E27FC236}">
                    <a16:creationId xmlns:a16="http://schemas.microsoft.com/office/drawing/2014/main" xmlns="" id="{888F9740-7EA5-4E15-9D2A-02315407960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xmlns="" id="{9D241F09-5F75-47DC-B8A2-322103815B0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5" name="Group 164">
              <a:extLst>
                <a:ext uri="{FF2B5EF4-FFF2-40B4-BE49-F238E27FC236}">
                  <a16:creationId xmlns:a16="http://schemas.microsoft.com/office/drawing/2014/main" xmlns="" id="{C040D8BF-D0AE-4B78-BE6A-658C13A9159C}"/>
                </a:ext>
              </a:extLst>
            </p:cNvPr>
            <p:cNvGrpSpPr/>
            <p:nvPr/>
          </p:nvGrpSpPr>
          <p:grpSpPr>
            <a:xfrm>
              <a:off x="5717573" y="3287172"/>
              <a:ext cx="353171" cy="367743"/>
              <a:chOff x="11596033" y="4810628"/>
              <a:chExt cx="353171" cy="367743"/>
            </a:xfrm>
          </p:grpSpPr>
          <p:sp>
            <p:nvSpPr>
              <p:cNvPr id="172" name="Teardrop 171">
                <a:extLst>
                  <a:ext uri="{FF2B5EF4-FFF2-40B4-BE49-F238E27FC236}">
                    <a16:creationId xmlns:a16="http://schemas.microsoft.com/office/drawing/2014/main" xmlns="" id="{9632586C-0B5C-465B-8EC7-F474748C0981}"/>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3" name="Oval 172">
                <a:extLst>
                  <a:ext uri="{FF2B5EF4-FFF2-40B4-BE49-F238E27FC236}">
                    <a16:creationId xmlns:a16="http://schemas.microsoft.com/office/drawing/2014/main" xmlns="" id="{5D12CEBA-8223-4D12-8A6E-7D6C0E101CD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6" name="Group 165">
              <a:extLst>
                <a:ext uri="{FF2B5EF4-FFF2-40B4-BE49-F238E27FC236}">
                  <a16:creationId xmlns:a16="http://schemas.microsoft.com/office/drawing/2014/main" xmlns="" id="{AFB84266-66AA-4DC4-86BC-00B497F99F58}"/>
                </a:ext>
              </a:extLst>
            </p:cNvPr>
            <p:cNvGrpSpPr/>
            <p:nvPr/>
          </p:nvGrpSpPr>
          <p:grpSpPr>
            <a:xfrm>
              <a:off x="4121695" y="4418583"/>
              <a:ext cx="353171" cy="367743"/>
              <a:chOff x="11467437" y="1659304"/>
              <a:chExt cx="353171" cy="367743"/>
            </a:xfrm>
          </p:grpSpPr>
          <p:sp>
            <p:nvSpPr>
              <p:cNvPr id="170" name="Teardrop 169">
                <a:extLst>
                  <a:ext uri="{FF2B5EF4-FFF2-40B4-BE49-F238E27FC236}">
                    <a16:creationId xmlns:a16="http://schemas.microsoft.com/office/drawing/2014/main" xmlns="" id="{ADBDB262-668B-4FD9-9BBC-8CE4636B125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1" name="Oval 170">
                <a:extLst>
                  <a:ext uri="{FF2B5EF4-FFF2-40B4-BE49-F238E27FC236}">
                    <a16:creationId xmlns:a16="http://schemas.microsoft.com/office/drawing/2014/main" xmlns="" id="{EAD25D7C-AE6D-4CE5-B4A6-79ACE653E37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xmlns="" id="{0F896D1E-34A8-4147-875E-D9E920608022}"/>
                </a:ext>
              </a:extLst>
            </p:cNvPr>
            <p:cNvGrpSpPr/>
            <p:nvPr/>
          </p:nvGrpSpPr>
          <p:grpSpPr>
            <a:xfrm>
              <a:off x="5462241" y="2553772"/>
              <a:ext cx="353171" cy="367743"/>
              <a:chOff x="11596033" y="4810628"/>
              <a:chExt cx="353171" cy="367743"/>
            </a:xfrm>
          </p:grpSpPr>
          <p:sp>
            <p:nvSpPr>
              <p:cNvPr id="168" name="Teardrop 167">
                <a:extLst>
                  <a:ext uri="{FF2B5EF4-FFF2-40B4-BE49-F238E27FC236}">
                    <a16:creationId xmlns:a16="http://schemas.microsoft.com/office/drawing/2014/main" xmlns="" id="{C4A58BC6-E3ED-4E88-9781-64E2C1E66573}"/>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9" name="Oval 168">
                <a:extLst>
                  <a:ext uri="{FF2B5EF4-FFF2-40B4-BE49-F238E27FC236}">
                    <a16:creationId xmlns:a16="http://schemas.microsoft.com/office/drawing/2014/main" xmlns="" id="{1FBABD18-7B2B-4FFF-9908-FB00199C436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0" name="Teardrop 179">
            <a:extLst>
              <a:ext uri="{FF2B5EF4-FFF2-40B4-BE49-F238E27FC236}">
                <a16:creationId xmlns:a16="http://schemas.microsoft.com/office/drawing/2014/main" xmlns=""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xmlns=""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xmlns="" id="{CDC3D339-0640-4BB5-8EC3-B3F0F3D81894}"/>
              </a:ext>
            </a:extLst>
          </p:cNvPr>
          <p:cNvSpPr txBox="1"/>
          <p:nvPr/>
        </p:nvSpPr>
        <p:spPr>
          <a:xfrm>
            <a:off x="866096" y="5137509"/>
            <a:ext cx="1557338" cy="487762"/>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25</a:t>
            </a:r>
          </a:p>
        </p:txBody>
      </p:sp>
      <p:grpSp>
        <p:nvGrpSpPr>
          <p:cNvPr id="183" name="Group 182">
            <a:extLst>
              <a:ext uri="{FF2B5EF4-FFF2-40B4-BE49-F238E27FC236}">
                <a16:creationId xmlns:a16="http://schemas.microsoft.com/office/drawing/2014/main" xmlns="" id="{02EB8309-330E-46E9-84F7-A785746A5C2B}"/>
              </a:ext>
            </a:extLst>
          </p:cNvPr>
          <p:cNvGrpSpPr/>
          <p:nvPr/>
        </p:nvGrpSpPr>
        <p:grpSpPr>
          <a:xfrm>
            <a:off x="2642110" y="5936305"/>
            <a:ext cx="1902643" cy="499667"/>
            <a:chOff x="258663" y="3838725"/>
            <a:chExt cx="2132145" cy="559938"/>
          </a:xfrm>
          <a:solidFill>
            <a:srgbClr val="FF6600"/>
          </a:solidFill>
        </p:grpSpPr>
        <p:grpSp>
          <p:nvGrpSpPr>
            <p:cNvPr id="184" name="Group 183">
              <a:extLst>
                <a:ext uri="{FF2B5EF4-FFF2-40B4-BE49-F238E27FC236}">
                  <a16:creationId xmlns:a16="http://schemas.microsoft.com/office/drawing/2014/main" xmlns=""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xmlns=""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7" name="Oval 186">
                <a:extLst>
                  <a:ext uri="{FF2B5EF4-FFF2-40B4-BE49-F238E27FC236}">
                    <a16:creationId xmlns:a16="http://schemas.microsoft.com/office/drawing/2014/main" xmlns=""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85" name="TextBox 184">
              <a:extLst>
                <a:ext uri="{FF2B5EF4-FFF2-40B4-BE49-F238E27FC236}">
                  <a16:creationId xmlns:a16="http://schemas.microsoft.com/office/drawing/2014/main" xmlns="" id="{2999287E-413C-416D-B093-646C33C6676D}"/>
                </a:ext>
              </a:extLst>
            </p:cNvPr>
            <p:cNvSpPr txBox="1"/>
            <p:nvPr/>
          </p:nvSpPr>
          <p:spPr>
            <a:xfrm>
              <a:off x="666725" y="3852066"/>
              <a:ext cx="1724083" cy="546597"/>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2</a:t>
              </a:r>
            </a:p>
          </p:txBody>
        </p:sp>
      </p:grpSp>
      <p:sp>
        <p:nvSpPr>
          <p:cNvPr id="188" name="Oval 187">
            <a:extLst>
              <a:ext uri="{FF2B5EF4-FFF2-40B4-BE49-F238E27FC236}">
                <a16:creationId xmlns:a16="http://schemas.microsoft.com/office/drawing/2014/main" xmlns=""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Teardrop 188">
            <a:extLst>
              <a:ext uri="{FF2B5EF4-FFF2-40B4-BE49-F238E27FC236}">
                <a16:creationId xmlns:a16="http://schemas.microsoft.com/office/drawing/2014/main" xmlns="" id="{25EDF46D-A538-4104-8FE5-A64947ECF97B}"/>
              </a:ext>
            </a:extLst>
          </p:cNvPr>
          <p:cNvSpPr/>
          <p:nvPr/>
        </p:nvSpPr>
        <p:spPr>
          <a:xfrm rot="8222429">
            <a:off x="5151959" y="1919559"/>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xmlns="" id="{EB59C7A8-2D2E-47D6-A08A-0751F575DFC9}"/>
              </a:ext>
            </a:extLst>
          </p:cNvPr>
          <p:cNvSpPr/>
          <p:nvPr/>
        </p:nvSpPr>
        <p:spPr>
          <a:xfrm>
            <a:off x="5239267" y="1976507"/>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xmlns=""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xmlns=""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xmlns=""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xmlns="" id="{9738B21B-E5A8-4EB4-80B3-64AC7214BC3C}"/>
              </a:ext>
            </a:extLst>
          </p:cNvPr>
          <p:cNvSpPr txBox="1"/>
          <p:nvPr/>
        </p:nvSpPr>
        <p:spPr>
          <a:xfrm>
            <a:off x="5049970" y="5925018"/>
            <a:ext cx="264490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p>
          <a:p>
            <a:pPr>
              <a:lnSpc>
                <a:spcPct val="90000"/>
              </a:lnSpc>
            </a:pPr>
            <a:r>
              <a:rPr lang="en-US" sz="1606" b="1" dirty="0">
                <a:solidFill>
                  <a:schemeClr val="tx2"/>
                </a:solidFill>
                <a:latin typeface="Verdana" pitchFamily="34" charset="0"/>
                <a:ea typeface="Verdana" pitchFamily="34" charset="0"/>
              </a:rPr>
              <a:t>34</a:t>
            </a:r>
          </a:p>
        </p:txBody>
      </p:sp>
      <p:sp>
        <p:nvSpPr>
          <p:cNvPr id="195" name="Oval 194">
            <a:extLst>
              <a:ext uri="{FF2B5EF4-FFF2-40B4-BE49-F238E27FC236}">
                <a16:creationId xmlns:a16="http://schemas.microsoft.com/office/drawing/2014/main" xmlns=""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xmlns=""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spTree>
    <p:extLst>
      <p:ext uri="{BB962C8B-B14F-4D97-AF65-F5344CB8AC3E}">
        <p14:creationId xmlns:p14="http://schemas.microsoft.com/office/powerpoint/2010/main" val="73237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xmlns=""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AGUSTUS 2020</a:t>
            </a:r>
          </a:p>
        </p:txBody>
      </p:sp>
      <p:sp>
        <p:nvSpPr>
          <p:cNvPr id="3" name="Slide Number Placeholder 2">
            <a:extLst>
              <a:ext uri="{FF2B5EF4-FFF2-40B4-BE49-F238E27FC236}">
                <a16:creationId xmlns:a16="http://schemas.microsoft.com/office/drawing/2014/main" xmlns="" id="{5FC4801E-53B6-44AE-BFCA-38417ABEAA39}"/>
              </a:ext>
            </a:extLst>
          </p:cNvPr>
          <p:cNvSpPr>
            <a:spLocks noGrp="1"/>
          </p:cNvSpPr>
          <p:nvPr>
            <p:ph type="sldNum" sz="quarter" idx="12"/>
          </p:nvPr>
        </p:nvSpPr>
        <p:spPr/>
        <p:txBody>
          <a:bodyPr/>
          <a:lstStyle/>
          <a:p>
            <a:fld id="{565CE74E-AB26-4998-AD42-012C4C1AD076}" type="slidenum">
              <a:rPr lang="zh-CN" altLang="en-US" smtClean="0"/>
              <a:t>18</a:t>
            </a:fld>
            <a:endParaRPr lang="zh-CN" altLang="en-US"/>
          </a:p>
        </p:txBody>
      </p:sp>
      <p:graphicFrame>
        <p:nvGraphicFramePr>
          <p:cNvPr id="2" name="Table 1">
            <a:extLst>
              <a:ext uri="{FF2B5EF4-FFF2-40B4-BE49-F238E27FC236}">
                <a16:creationId xmlns:a16="http://schemas.microsoft.com/office/drawing/2014/main" xmlns="" id="{1C8650F9-551A-4732-8187-4D89368567D1}"/>
              </a:ext>
            </a:extLst>
          </p:cNvPr>
          <p:cNvGraphicFramePr>
            <a:graphicFrameLocks noGrp="1"/>
          </p:cNvGraphicFramePr>
          <p:nvPr>
            <p:extLst>
              <p:ext uri="{D42A27DB-BD31-4B8C-83A1-F6EECF244321}">
                <p14:modId xmlns:p14="http://schemas.microsoft.com/office/powerpoint/2010/main" val="1480654544"/>
              </p:ext>
            </p:extLst>
          </p:nvPr>
        </p:nvGraphicFramePr>
        <p:xfrm>
          <a:off x="1086678" y="1232451"/>
          <a:ext cx="9766852" cy="5234607"/>
        </p:xfrm>
        <a:graphic>
          <a:graphicData uri="http://schemas.openxmlformats.org/drawingml/2006/table">
            <a:tbl>
              <a:tblPr firstRow="1" bandRow="1">
                <a:tableStyleId>{10A1B5D5-9B99-4C35-A422-299274C87663}</a:tableStyleId>
              </a:tblPr>
              <a:tblGrid>
                <a:gridCol w="797826">
                  <a:extLst>
                    <a:ext uri="{9D8B030D-6E8A-4147-A177-3AD203B41FA5}">
                      <a16:colId xmlns:a16="http://schemas.microsoft.com/office/drawing/2014/main" xmlns="" val="2255222816"/>
                    </a:ext>
                  </a:extLst>
                </a:gridCol>
                <a:gridCol w="5986303">
                  <a:extLst>
                    <a:ext uri="{9D8B030D-6E8A-4147-A177-3AD203B41FA5}">
                      <a16:colId xmlns:a16="http://schemas.microsoft.com/office/drawing/2014/main" xmlns="" val="64513610"/>
                    </a:ext>
                  </a:extLst>
                </a:gridCol>
                <a:gridCol w="1355783">
                  <a:extLst>
                    <a:ext uri="{9D8B030D-6E8A-4147-A177-3AD203B41FA5}">
                      <a16:colId xmlns:a16="http://schemas.microsoft.com/office/drawing/2014/main" xmlns="" val="1086326680"/>
                    </a:ext>
                  </a:extLst>
                </a:gridCol>
                <a:gridCol w="1626940">
                  <a:extLst>
                    <a:ext uri="{9D8B030D-6E8A-4147-A177-3AD203B41FA5}">
                      <a16:colId xmlns:a16="http://schemas.microsoft.com/office/drawing/2014/main" xmlns="" val="2421474659"/>
                    </a:ext>
                  </a:extLst>
                </a:gridCol>
              </a:tblGrid>
              <a:tr h="439708">
                <a:tc>
                  <a:txBody>
                    <a:bodyPr/>
                    <a:lstStyle/>
                    <a:p>
                      <a:pPr algn="ctr" fontAlgn="ctr"/>
                      <a:r>
                        <a:rPr lang="en-ID" sz="2000" u="none" strike="noStrike">
                          <a:effectLst/>
                          <a:latin typeface="Tw Cen MT" panose="020B0602020104020603" pitchFamily="34" charset="0"/>
                        </a:rPr>
                        <a:t>NO</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DIAGNOSA</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KODE</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JUMLAH</a:t>
                      </a:r>
                      <a:endParaRPr lang="en-ID" sz="20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327906501"/>
                  </a:ext>
                </a:extLst>
              </a:tr>
              <a:tr h="418769">
                <a:tc>
                  <a:txBody>
                    <a:bodyPr/>
                    <a:lstStyle/>
                    <a:p>
                      <a:pPr algn="ctr" fontAlgn="ctr"/>
                      <a:r>
                        <a:rPr lang="en-ID" sz="2000" u="none" strike="noStrike">
                          <a:effectLst/>
                          <a:latin typeface="Tw Cen MT" panose="020B0602020104020603" pitchFamily="34" charset="0"/>
                        </a:rPr>
                        <a:t>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tak terinci</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F20.3</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7269</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1633941774"/>
                  </a:ext>
                </a:extLst>
              </a:tr>
              <a:tr h="397830">
                <a:tc>
                  <a:txBody>
                    <a:bodyPr/>
                    <a:lstStyle/>
                    <a:p>
                      <a:pPr algn="ctr" fontAlgn="ctr"/>
                      <a:r>
                        <a:rPr lang="en-ID" sz="2000" u="none" strike="noStrike">
                          <a:effectLst/>
                          <a:latin typeface="Tw Cen MT" panose="020B0602020104020603" pitchFamily="34" charset="0"/>
                        </a:rPr>
                        <a:t>2</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residual</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F20.5</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2274</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3070443148"/>
                  </a:ext>
                </a:extLst>
              </a:tr>
              <a:tr h="397830">
                <a:tc>
                  <a:txBody>
                    <a:bodyPr/>
                    <a:lstStyle/>
                    <a:p>
                      <a:pPr algn="ctr" fontAlgn="ctr"/>
                      <a:r>
                        <a:rPr lang="en-ID" sz="2000" u="none" strike="noStrike">
                          <a:effectLst/>
                          <a:latin typeface="Tw Cen MT" panose="020B0602020104020603" pitchFamily="34" charset="0"/>
                        </a:rPr>
                        <a:t>3</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paranoid</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1739</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4175491001"/>
                  </a:ext>
                </a:extLst>
              </a:tr>
              <a:tr h="795660">
                <a:tc>
                  <a:txBody>
                    <a:bodyPr/>
                    <a:lstStyle/>
                    <a:p>
                      <a:pPr algn="ctr" fontAlgn="ctr"/>
                      <a:r>
                        <a:rPr lang="en-ID" sz="2000" u="none" strike="noStrike">
                          <a:effectLst/>
                          <a:latin typeface="Tw Cen MT" panose="020B0602020104020603" pitchFamily="34" charset="0"/>
                        </a:rPr>
                        <a:t>4</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mental akibat kerusakan &amp; disfungsi otak &amp; penyakit fisik lainnya</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F06.8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1318</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360422425"/>
                  </a:ext>
                </a:extLst>
              </a:tr>
              <a:tr h="397830">
                <a:tc>
                  <a:txBody>
                    <a:bodyPr/>
                    <a:lstStyle/>
                    <a:p>
                      <a:pPr algn="ctr" fontAlgn="ctr"/>
                      <a:r>
                        <a:rPr lang="en-ID" sz="2000" u="none" strike="noStrike">
                          <a:effectLst/>
                          <a:latin typeface="Tw Cen MT" panose="020B0602020104020603" pitchFamily="34" charset="0"/>
                        </a:rPr>
                        <a:t>5</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lainnya</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1203</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1218208803"/>
                  </a:ext>
                </a:extLst>
              </a:tr>
              <a:tr h="397830">
                <a:tc>
                  <a:txBody>
                    <a:bodyPr/>
                    <a:lstStyle/>
                    <a:p>
                      <a:pPr algn="ctr" fontAlgn="ctr"/>
                      <a:r>
                        <a:rPr lang="en-ID" sz="2000" u="none" strike="noStrike">
                          <a:effectLst/>
                          <a:latin typeface="Tw Cen MT" panose="020B0602020104020603" pitchFamily="34" charset="0"/>
                        </a:rPr>
                        <a:t>6</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skizoafektif tipe depresif</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F25.1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990</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733357698"/>
                  </a:ext>
                </a:extLst>
              </a:tr>
              <a:tr h="397830">
                <a:tc>
                  <a:txBody>
                    <a:bodyPr/>
                    <a:lstStyle/>
                    <a:p>
                      <a:pPr algn="ctr" fontAlgn="ctr"/>
                      <a:r>
                        <a:rPr lang="en-ID" sz="2000" u="none" strike="noStrike">
                          <a:effectLst/>
                          <a:latin typeface="Tw Cen MT" panose="020B0602020104020603" pitchFamily="34" charset="0"/>
                        </a:rPr>
                        <a:t>7</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afektif bipolar, kini dalam remisi</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F31.7</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831</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081545114"/>
                  </a:ext>
                </a:extLst>
              </a:tr>
              <a:tr h="397830">
                <a:tc>
                  <a:txBody>
                    <a:bodyPr/>
                    <a:lstStyle/>
                    <a:p>
                      <a:pPr algn="ctr" fontAlgn="ctr"/>
                      <a:r>
                        <a:rPr lang="en-ID" sz="2000" u="none" strike="noStrike">
                          <a:effectLst/>
                          <a:latin typeface="Tw Cen MT" panose="020B0602020104020603" pitchFamily="34" charset="0"/>
                        </a:rPr>
                        <a:t>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skizoafektif tipe manik</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F25.0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535</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675682429"/>
                  </a:ext>
                </a:extLst>
              </a:tr>
              <a:tr h="397830">
                <a:tc>
                  <a:txBody>
                    <a:bodyPr/>
                    <a:lstStyle/>
                    <a:p>
                      <a:pPr algn="ctr" fontAlgn="ctr"/>
                      <a:r>
                        <a:rPr lang="en-ID" sz="2000" u="none" strike="noStrike">
                          <a:effectLst/>
                          <a:latin typeface="Tw Cen MT" panose="020B0602020104020603" pitchFamily="34" charset="0"/>
                        </a:rPr>
                        <a:t>9</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afektif bipolar</a:t>
                      </a:r>
                      <a:endParaRPr lang="en-ID" sz="2000" b="0" i="0" u="none" strike="noStrike">
                        <a:solidFill>
                          <a:srgbClr val="222222"/>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F31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322</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818397563"/>
                  </a:ext>
                </a:extLst>
              </a:tr>
              <a:tr h="795660">
                <a:tc>
                  <a:txBody>
                    <a:bodyPr/>
                    <a:lstStyle/>
                    <a:p>
                      <a:pPr algn="ctr" fontAlgn="ctr"/>
                      <a:r>
                        <a:rPr lang="en-ID" sz="2000" u="none" strike="noStrike">
                          <a:effectLst/>
                          <a:latin typeface="Tw Cen MT" panose="020B0602020104020603" pitchFamily="34" charset="0"/>
                        </a:rPr>
                        <a:t>10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afektif bipolar, episode kini manik dengan gejala psikotik</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F31.2</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dirty="0">
                          <a:effectLst/>
                          <a:latin typeface="Tw Cen MT" panose="020B0602020104020603" pitchFamily="34" charset="0"/>
                        </a:rPr>
                        <a:t>278</a:t>
                      </a:r>
                      <a:endParaRPr lang="en-ID"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958108668"/>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AGUSTUS 2020</a:t>
            </a:r>
          </a:p>
        </p:txBody>
      </p:sp>
      <p:sp>
        <p:nvSpPr>
          <p:cNvPr id="3" name="Slide Number Placeholder 2">
            <a:extLst>
              <a:ext uri="{FF2B5EF4-FFF2-40B4-BE49-F238E27FC236}">
                <a16:creationId xmlns:a16="http://schemas.microsoft.com/office/drawing/2014/main" xmlns="" id="{A164838E-2C1C-42E3-B7A7-9E5396A90E0F}"/>
              </a:ext>
            </a:extLst>
          </p:cNvPr>
          <p:cNvSpPr>
            <a:spLocks noGrp="1"/>
          </p:cNvSpPr>
          <p:nvPr>
            <p:ph type="sldNum" sz="quarter" idx="12"/>
          </p:nvPr>
        </p:nvSpPr>
        <p:spPr/>
        <p:txBody>
          <a:bodyPr/>
          <a:lstStyle/>
          <a:p>
            <a:fld id="{565CE74E-AB26-4998-AD42-012C4C1AD076}" type="slidenum">
              <a:rPr lang="zh-CN" altLang="en-US" smtClean="0"/>
              <a:t>19</a:t>
            </a:fld>
            <a:endParaRPr lang="zh-CN" altLang="en-US"/>
          </a:p>
        </p:txBody>
      </p:sp>
      <p:graphicFrame>
        <p:nvGraphicFramePr>
          <p:cNvPr id="2" name="Table 1">
            <a:extLst>
              <a:ext uri="{FF2B5EF4-FFF2-40B4-BE49-F238E27FC236}">
                <a16:creationId xmlns:a16="http://schemas.microsoft.com/office/drawing/2014/main" xmlns="" id="{04953F5B-7F7D-49A0-92FB-D95C7FA9BAF2}"/>
              </a:ext>
            </a:extLst>
          </p:cNvPr>
          <p:cNvGraphicFramePr>
            <a:graphicFrameLocks noGrp="1"/>
          </p:cNvGraphicFramePr>
          <p:nvPr>
            <p:extLst>
              <p:ext uri="{D42A27DB-BD31-4B8C-83A1-F6EECF244321}">
                <p14:modId xmlns:p14="http://schemas.microsoft.com/office/powerpoint/2010/main" val="1532884732"/>
              </p:ext>
            </p:extLst>
          </p:nvPr>
        </p:nvGraphicFramePr>
        <p:xfrm>
          <a:off x="1020417" y="1219200"/>
          <a:ext cx="9965636" cy="5424506"/>
        </p:xfrm>
        <a:graphic>
          <a:graphicData uri="http://schemas.openxmlformats.org/drawingml/2006/table">
            <a:tbl>
              <a:tblPr firstRow="1" bandRow="1">
                <a:tableStyleId>{21E4AEA4-8DFA-4A89-87EB-49C32662AFE0}</a:tableStyleId>
              </a:tblPr>
              <a:tblGrid>
                <a:gridCol w="814065">
                  <a:extLst>
                    <a:ext uri="{9D8B030D-6E8A-4147-A177-3AD203B41FA5}">
                      <a16:colId xmlns:a16="http://schemas.microsoft.com/office/drawing/2014/main" xmlns="" val="3307525635"/>
                    </a:ext>
                  </a:extLst>
                </a:gridCol>
                <a:gridCol w="6108142">
                  <a:extLst>
                    <a:ext uri="{9D8B030D-6E8A-4147-A177-3AD203B41FA5}">
                      <a16:colId xmlns:a16="http://schemas.microsoft.com/office/drawing/2014/main" xmlns="" val="2618026611"/>
                    </a:ext>
                  </a:extLst>
                </a:gridCol>
                <a:gridCol w="1383377">
                  <a:extLst>
                    <a:ext uri="{9D8B030D-6E8A-4147-A177-3AD203B41FA5}">
                      <a16:colId xmlns:a16="http://schemas.microsoft.com/office/drawing/2014/main" xmlns="" val="1377187465"/>
                    </a:ext>
                  </a:extLst>
                </a:gridCol>
                <a:gridCol w="1660052">
                  <a:extLst>
                    <a:ext uri="{9D8B030D-6E8A-4147-A177-3AD203B41FA5}">
                      <a16:colId xmlns:a16="http://schemas.microsoft.com/office/drawing/2014/main" xmlns="" val="1776322755"/>
                    </a:ext>
                  </a:extLst>
                </a:gridCol>
              </a:tblGrid>
              <a:tr h="455659">
                <a:tc>
                  <a:txBody>
                    <a:bodyPr/>
                    <a:lstStyle/>
                    <a:p>
                      <a:pPr algn="ctr" fontAlgn="ctr"/>
                      <a:r>
                        <a:rPr lang="en-ID" sz="2000" u="none" strike="noStrike">
                          <a:effectLst/>
                          <a:latin typeface="Tw Cen MT" panose="020B0602020104020603" pitchFamily="34" charset="0"/>
                        </a:rPr>
                        <a:t>NO</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DIAGNOSA</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KODE</a:t>
                      </a:r>
                      <a:endParaRPr lang="en-ID"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JUMLAH</a:t>
                      </a:r>
                      <a:endParaRPr lang="en-ID" sz="20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849949153"/>
                  </a:ext>
                </a:extLst>
              </a:tr>
              <a:tr h="433961">
                <a:tc>
                  <a:txBody>
                    <a:bodyPr/>
                    <a:lstStyle/>
                    <a:p>
                      <a:pPr algn="ctr" fontAlgn="ctr"/>
                      <a:r>
                        <a:rPr lang="en-ID" sz="2000" u="none" strike="noStrike">
                          <a:effectLst/>
                          <a:latin typeface="Tw Cen MT" panose="020B0602020104020603" pitchFamily="34" charset="0"/>
                        </a:rPr>
                        <a:t>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tak terinci</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F20.3</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1064</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748041087"/>
                  </a:ext>
                </a:extLst>
              </a:tr>
              <a:tr h="412262">
                <a:tc>
                  <a:txBody>
                    <a:bodyPr/>
                    <a:lstStyle/>
                    <a:p>
                      <a:pPr algn="ctr" fontAlgn="ctr"/>
                      <a:r>
                        <a:rPr lang="en-ID" sz="2000" u="none" strike="noStrike">
                          <a:effectLst/>
                          <a:latin typeface="Tw Cen MT" panose="020B0602020104020603" pitchFamily="34" charset="0"/>
                        </a:rPr>
                        <a:t>2</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paranoid</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132</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918255907"/>
                  </a:ext>
                </a:extLst>
              </a:tr>
              <a:tr h="824526">
                <a:tc>
                  <a:txBody>
                    <a:bodyPr/>
                    <a:lstStyle/>
                    <a:p>
                      <a:pPr algn="ctr" fontAlgn="ctr"/>
                      <a:r>
                        <a:rPr lang="en-ID" sz="2000" u="none" strike="noStrike">
                          <a:effectLst/>
                          <a:latin typeface="Tw Cen MT" panose="020B0602020104020603" pitchFamily="34" charset="0"/>
                        </a:rPr>
                        <a:t>3</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mental akibat kerusakan &amp; disfungsi otak &amp; penyakit fisik lainnya</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F06.8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98</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3990247015"/>
                  </a:ext>
                </a:extLst>
              </a:tr>
              <a:tr h="824526">
                <a:tc>
                  <a:txBody>
                    <a:bodyPr/>
                    <a:lstStyle/>
                    <a:p>
                      <a:pPr algn="ctr" fontAlgn="ctr"/>
                      <a:r>
                        <a:rPr lang="en-ID" sz="2000" u="none" strike="noStrike">
                          <a:effectLst/>
                          <a:latin typeface="Tw Cen MT" panose="020B0602020104020603" pitchFamily="34" charset="0"/>
                        </a:rPr>
                        <a:t>4</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afektif bipolar, episode kini manik dengan gejala psikotik</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F31.2</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84</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576328487"/>
                  </a:ext>
                </a:extLst>
              </a:tr>
              <a:tr h="412262">
                <a:tc>
                  <a:txBody>
                    <a:bodyPr/>
                    <a:lstStyle/>
                    <a:p>
                      <a:pPr algn="ctr" fontAlgn="ctr"/>
                      <a:r>
                        <a:rPr lang="en-ID" sz="2000" u="none" strike="noStrike">
                          <a:effectLst/>
                          <a:latin typeface="Tw Cen MT" panose="020B0602020104020603" pitchFamily="34" charset="0"/>
                        </a:rPr>
                        <a:t>5</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Skizofrenia lainnya</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F20.8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75</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3440876221"/>
                  </a:ext>
                </a:extLst>
              </a:tr>
              <a:tr h="412262">
                <a:tc>
                  <a:txBody>
                    <a:bodyPr/>
                    <a:lstStyle/>
                    <a:p>
                      <a:pPr algn="ctr" fontAlgn="ctr"/>
                      <a:r>
                        <a:rPr lang="en-ID" sz="2000" u="none" strike="noStrike">
                          <a:effectLst/>
                          <a:latin typeface="Tw Cen MT" panose="020B0602020104020603" pitchFamily="34" charset="0"/>
                        </a:rPr>
                        <a:t>6</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skizoafektif tipe manik</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F25.0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72</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1470868509"/>
                  </a:ext>
                </a:extLst>
              </a:tr>
              <a:tr h="412262">
                <a:tc>
                  <a:txBody>
                    <a:bodyPr/>
                    <a:lstStyle/>
                    <a:p>
                      <a:pPr algn="ctr" fontAlgn="ctr"/>
                      <a:r>
                        <a:rPr lang="en-ID" sz="2000" u="none" strike="noStrike">
                          <a:effectLst/>
                          <a:latin typeface="Tw Cen MT" panose="020B0602020104020603" pitchFamily="34" charset="0"/>
                        </a:rPr>
                        <a:t>7</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ID" sz="2000" u="none" strike="noStrike">
                          <a:effectLst/>
                          <a:latin typeface="Tw Cen MT" panose="020B0602020104020603" pitchFamily="34" charset="0"/>
                        </a:rPr>
                        <a:t>Gangguan skizoafektif tipe depresif</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F25.1</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2000" u="none" strike="noStrike">
                          <a:effectLst/>
                          <a:latin typeface="Tw Cen MT" panose="020B0602020104020603" pitchFamily="34" charset="0"/>
                        </a:rPr>
                        <a:t>26</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3154268172"/>
                  </a:ext>
                </a:extLst>
              </a:tr>
              <a:tr h="412262">
                <a:tc>
                  <a:txBody>
                    <a:bodyPr/>
                    <a:lstStyle/>
                    <a:p>
                      <a:pPr algn="ctr" fontAlgn="ctr"/>
                      <a:r>
                        <a:rPr lang="en-ID" sz="2000" u="none" strike="noStrike">
                          <a:effectLst/>
                          <a:latin typeface="Tw Cen MT" panose="020B0602020104020603" pitchFamily="34" charset="0"/>
                        </a:rPr>
                        <a:t>8</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ID" sz="2000" u="none" strike="noStrike">
                          <a:effectLst/>
                          <a:latin typeface="Tw Cen MT" panose="020B0602020104020603" pitchFamily="34" charset="0"/>
                        </a:rPr>
                        <a:t>Skizofrenia hebefrenik</a:t>
                      </a:r>
                      <a:endParaRPr lang="en-ID" sz="20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ID" sz="2000" u="none" strike="noStrike">
                          <a:effectLst/>
                          <a:latin typeface="Tw Cen MT" panose="020B0602020104020603" pitchFamily="34" charset="0"/>
                        </a:rPr>
                        <a:t>F20.1</a:t>
                      </a:r>
                      <a:endParaRPr lang="en-ID"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ID" sz="2000" u="none" strike="noStrike">
                          <a:effectLst/>
                          <a:latin typeface="Tw Cen MT" panose="020B0602020104020603" pitchFamily="34" charset="0"/>
                        </a:rPr>
                        <a:t>20</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755835419"/>
                  </a:ext>
                </a:extLst>
              </a:tr>
              <a:tr h="412262">
                <a:tc>
                  <a:txBody>
                    <a:bodyPr/>
                    <a:lstStyle/>
                    <a:p>
                      <a:pPr algn="ctr" fontAlgn="ctr"/>
                      <a:r>
                        <a:rPr lang="en-ID" sz="2000" u="none" strike="noStrike">
                          <a:effectLst/>
                          <a:latin typeface="Tw Cen MT" panose="020B0602020104020603" pitchFamily="34" charset="0"/>
                        </a:rPr>
                        <a:t>9</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sv-SE" sz="2000" u="none" strike="noStrike">
                          <a:effectLst/>
                          <a:latin typeface="Tw Cen MT" panose="020B0602020104020603" pitchFamily="34" charset="0"/>
                        </a:rPr>
                        <a:t>Gg. Psikotik polimorfik akut tanpa gejala skizofrenia</a:t>
                      </a:r>
                      <a:endParaRPr lang="sv-SE"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ID" sz="2000" u="none" strike="noStrike">
                          <a:effectLst/>
                          <a:latin typeface="Tw Cen MT" panose="020B0602020104020603" pitchFamily="34" charset="0"/>
                        </a:rPr>
                        <a:t>F23.0</a:t>
                      </a:r>
                      <a:endParaRPr lang="en-ID"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ID" sz="2000" u="none" strike="noStrike">
                          <a:effectLst/>
                          <a:latin typeface="Tw Cen MT" panose="020B0602020104020603" pitchFamily="34" charset="0"/>
                        </a:rPr>
                        <a:t>20</a:t>
                      </a:r>
                      <a:endParaRPr lang="en-ID"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367526952"/>
                  </a:ext>
                </a:extLst>
              </a:tr>
              <a:tr h="412262">
                <a:tc>
                  <a:txBody>
                    <a:bodyPr/>
                    <a:lstStyle/>
                    <a:p>
                      <a:pPr algn="ctr" fontAlgn="ctr"/>
                      <a:r>
                        <a:rPr lang="en-ID" sz="2000" u="none" strike="noStrike">
                          <a:effectLst/>
                          <a:latin typeface="Tw Cen MT" panose="020B0602020104020603" pitchFamily="34" charset="0"/>
                        </a:rPr>
                        <a:t>10</a:t>
                      </a:r>
                      <a:endParaRPr lang="en-ID"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ID" sz="2000" u="none" strike="noStrike">
                          <a:effectLst/>
                          <a:latin typeface="Tw Cen MT" panose="020B0602020104020603" pitchFamily="34" charset="0"/>
                        </a:rPr>
                        <a:t>Episode depresi berat dengan gejala psikotik</a:t>
                      </a:r>
                      <a:endParaRPr lang="en-ID" sz="20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ID" sz="2000" u="none" strike="noStrike">
                          <a:effectLst/>
                          <a:latin typeface="Tw Cen MT" panose="020B0602020104020603" pitchFamily="34" charset="0"/>
                        </a:rPr>
                        <a:t>F32.3</a:t>
                      </a:r>
                      <a:endParaRPr lang="en-ID"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ID" sz="2000" u="none" strike="noStrike" dirty="0">
                          <a:effectLst/>
                          <a:latin typeface="Tw Cen MT" panose="020B0602020104020603" pitchFamily="34" charset="0"/>
                        </a:rPr>
                        <a:t>15</a:t>
                      </a:r>
                      <a:endParaRPr lang="en-ID"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349975548"/>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804" r="20804"/>
          <a:stretch>
            <a:fillRect/>
          </a:stretch>
        </p:blipFill>
        <p:spPr/>
      </p:pic>
      <p:sp>
        <p:nvSpPr>
          <p:cNvPr id="3" name="文本占位符 2"/>
          <p:cNvSpPr>
            <a:spLocks noGrp="1"/>
          </p:cNvSpPr>
          <p:nvPr>
            <p:ph type="body" sz="quarter" idx="15"/>
          </p:nvPr>
        </p:nvSpPr>
        <p:spPr>
          <a:xfrm>
            <a:off x="6238314" y="3316803"/>
            <a:ext cx="5595938"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Belanja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Langsung</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1" name="文本占位符 3"/>
          <p:cNvSpPr txBox="1"/>
          <p:nvPr/>
        </p:nvSpPr>
        <p:spPr>
          <a:xfrm>
            <a:off x="1373426" y="3740910"/>
            <a:ext cx="4500693" cy="2004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1400" dirty="0">
                <a:solidFill>
                  <a:schemeClr val="tx1">
                    <a:lumMod val="65000"/>
                    <a:lumOff val="35000"/>
                  </a:schemeClr>
                </a:solidFill>
                <a:latin typeface="Arial" panose="020B0604020202020204" pitchFamily="34" charset="0"/>
                <a:sym typeface="Arial" panose="020B0604020202020204" pitchFamily="34" charset="0"/>
              </a:rPr>
              <a:t>Enter your subtitle here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consectetur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adipisicing</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elit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sed do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eiusmod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tempor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incididunt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labore</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et dolore magna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Ut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enim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ad minim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veniam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quis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nostrud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exercitation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ullamco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nisi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aliquip</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commodo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consequat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a:t>
            </a: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xmlns=""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xmlns=""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xmlns=""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xmlns=""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xmlns=""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xmlns=""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xmlns=""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xmlns="" id="{950BE2D6-95F9-454A-9936-F5D142415CED}"/>
              </a:ext>
            </a:extLst>
          </p:cNvPr>
          <p:cNvSpPr/>
          <p:nvPr/>
        </p:nvSpPr>
        <p:spPr>
          <a:xfrm rot="2700000">
            <a:off x="7216458" y="540907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xmlns=""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xmlns="" id="{4BEFED6F-E7DD-411F-9F9D-9D04463A37DC}"/>
              </a:ext>
            </a:extLst>
          </p:cNvPr>
          <p:cNvSpPr/>
          <p:nvPr/>
        </p:nvSpPr>
        <p:spPr>
          <a:xfrm rot="2700000">
            <a:off x="8222292" y="642055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xmlns=""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xmlns=""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xmlns="" id="{60395ED3-88B6-4B59-BB6D-DB6AFAEFCBC6}"/>
              </a:ext>
            </a:extLst>
          </p:cNvPr>
          <p:cNvSpPr txBox="1"/>
          <p:nvPr>
            <p:custDataLst>
              <p:tags r:id="rId4"/>
            </p:custDataLst>
          </p:nvPr>
        </p:nvSpPr>
        <p:spPr>
          <a:xfrm>
            <a:off x="8579052" y="167244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Fisiteraphy</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xmlns=""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xmlns=""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xmlns=""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xmlns=""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xmlns=""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xmlns="" id="{342C74C2-FEE9-42C9-B05B-77C2C6FB95DF}"/>
              </a:ext>
            </a:extLst>
          </p:cNvPr>
          <p:cNvSpPr txBox="1"/>
          <p:nvPr>
            <p:custDataLst>
              <p:tags r:id="rId10"/>
            </p:custDataLst>
          </p:nvPr>
        </p:nvSpPr>
        <p:spPr>
          <a:xfrm>
            <a:off x="7145484" y="504865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Tumbuh</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Kembang</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xmlns="" id="{4FBC40BB-C599-4170-9CC6-7E2DEF118EA4}"/>
              </a:ext>
            </a:extLst>
          </p:cNvPr>
          <p:cNvSpPr txBox="1"/>
          <p:nvPr>
            <p:custDataLst>
              <p:tags r:id="rId11"/>
            </p:custDataLst>
          </p:nvPr>
        </p:nvSpPr>
        <p:spPr>
          <a:xfrm>
            <a:off x="7652340" y="5350521"/>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xmlns="" id="{BABF2AFE-5E07-4F99-BB1E-58AFF05EEEB0}"/>
              </a:ext>
            </a:extLst>
          </p:cNvPr>
          <p:cNvSpPr txBox="1"/>
          <p:nvPr>
            <p:custDataLst>
              <p:tags r:id="rId12"/>
            </p:custDataLst>
          </p:nvPr>
        </p:nvSpPr>
        <p:spPr>
          <a:xfrm>
            <a:off x="8190226" y="5832935"/>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xmlns="" id="{38048753-D06E-421F-9346-CA244B6BB218}"/>
              </a:ext>
            </a:extLst>
          </p:cNvPr>
          <p:cNvSpPr txBox="1"/>
          <p:nvPr>
            <p:custDataLst>
              <p:tags r:id="rId13"/>
            </p:custDataLst>
          </p:nvPr>
        </p:nvSpPr>
        <p:spPr>
          <a:xfrm>
            <a:off x="8651559" y="6346904"/>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xmlns=""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xmlns="" id="{17A5E13F-71E9-4AE6-8F6D-4D3E67361322}"/>
              </a:ext>
            </a:extLst>
          </p:cNvPr>
          <p:cNvSpPr/>
          <p:nvPr/>
        </p:nvSpPr>
        <p:spPr>
          <a:xfrm rot="2700000">
            <a:off x="10917949" y="1161877"/>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xmlns="" id="{AF0555DA-A5C3-459A-ADC2-D7DA26D03435}"/>
              </a:ext>
            </a:extLst>
          </p:cNvPr>
          <p:cNvSpPr/>
          <p:nvPr/>
        </p:nvSpPr>
        <p:spPr>
          <a:xfrm rot="2700000">
            <a:off x="10321171" y="163218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xmlns="" id="{CC772250-338B-41C3-9EE1-610730C223F3}"/>
              </a:ext>
            </a:extLst>
          </p:cNvPr>
          <p:cNvSpPr/>
          <p:nvPr/>
        </p:nvSpPr>
        <p:spPr>
          <a:xfrm rot="2700000">
            <a:off x="9696147" y="221031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xmlns=""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xmlns=""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xmlns="" id="{69F691E7-C583-422C-A09F-E23F588D26E3}"/>
              </a:ext>
            </a:extLst>
          </p:cNvPr>
          <p:cNvSpPr/>
          <p:nvPr/>
        </p:nvSpPr>
        <p:spPr>
          <a:xfrm rot="2700000">
            <a:off x="8963942" y="43140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xmlns="" id="{2D278829-4208-4E43-AE05-B6C309B395A9}"/>
              </a:ext>
            </a:extLst>
          </p:cNvPr>
          <p:cNvSpPr/>
          <p:nvPr/>
        </p:nvSpPr>
        <p:spPr>
          <a:xfrm rot="2700000">
            <a:off x="9438839" y="490542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xmlns="" id="{82421F02-FF6C-4FC8-880D-DC20AFF4B18B}"/>
              </a:ext>
            </a:extLst>
          </p:cNvPr>
          <p:cNvSpPr/>
          <p:nvPr/>
        </p:nvSpPr>
        <p:spPr>
          <a:xfrm rot="2700000">
            <a:off x="10082136" y="540907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xmlns="" id="{7E702D5E-0056-4087-AF51-60FB9DC6205E}"/>
              </a:ext>
            </a:extLst>
          </p:cNvPr>
          <p:cNvSpPr/>
          <p:nvPr/>
        </p:nvSpPr>
        <p:spPr>
          <a:xfrm rot="2700000">
            <a:off x="10790594" y="590658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xmlns="" id="{C6157585-932A-4144-8A29-0B0E175EBB10}"/>
              </a:ext>
            </a:extLst>
          </p:cNvPr>
          <p:cNvSpPr txBox="1"/>
          <p:nvPr>
            <p:custDataLst>
              <p:tags r:id="rId14"/>
            </p:custDataLst>
          </p:nvPr>
        </p:nvSpPr>
        <p:spPr>
          <a:xfrm>
            <a:off x="11154852" y="1205246"/>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xmlns="" id="{0241990E-85D4-4E62-A0F2-D050AF491A5E}"/>
              </a:ext>
            </a:extLst>
          </p:cNvPr>
          <p:cNvSpPr txBox="1"/>
          <p:nvPr>
            <p:custDataLst>
              <p:tags r:id="rId15"/>
            </p:custDataLst>
          </p:nvPr>
        </p:nvSpPr>
        <p:spPr>
          <a:xfrm>
            <a:off x="10564575" y="176947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xmlns="" id="{9D4A69C2-670F-4740-9CF3-AC230FCC81AE}"/>
              </a:ext>
            </a:extLst>
          </p:cNvPr>
          <p:cNvSpPr txBox="1"/>
          <p:nvPr>
            <p:custDataLst>
              <p:tags r:id="rId16"/>
            </p:custDataLst>
          </p:nvPr>
        </p:nvSpPr>
        <p:spPr>
          <a:xfrm>
            <a:off x="9998494" y="228540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xmlns="" id="{E668E884-5CDA-4837-8AFC-CDB399B5FC1E}"/>
              </a:ext>
            </a:extLst>
          </p:cNvPr>
          <p:cNvSpPr txBox="1"/>
          <p:nvPr>
            <p:custDataLst>
              <p:tags r:id="rId17"/>
            </p:custDataLst>
          </p:nvPr>
        </p:nvSpPr>
        <p:spPr>
          <a:xfrm>
            <a:off x="9466149" y="283815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Laundry</a:t>
            </a:r>
          </a:p>
        </p:txBody>
      </p:sp>
      <p:sp>
        <p:nvSpPr>
          <p:cNvPr id="61" name="文本框 2">
            <a:extLst>
              <a:ext uri="{FF2B5EF4-FFF2-40B4-BE49-F238E27FC236}">
                <a16:creationId xmlns:a16="http://schemas.microsoft.com/office/drawing/2014/main" xmlns="" id="{28D036B8-9A5B-47FA-B409-68012BC8053B}"/>
              </a:ext>
            </a:extLst>
          </p:cNvPr>
          <p:cNvSpPr txBox="1"/>
          <p:nvPr>
            <p:custDataLst>
              <p:tags r:id="rId18"/>
            </p:custDataLst>
          </p:nvPr>
        </p:nvSpPr>
        <p:spPr>
          <a:xfrm>
            <a:off x="9169449" y="343524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IPS RS</a:t>
            </a:r>
          </a:p>
        </p:txBody>
      </p:sp>
      <p:sp>
        <p:nvSpPr>
          <p:cNvPr id="62" name="文本框 2">
            <a:extLst>
              <a:ext uri="{FF2B5EF4-FFF2-40B4-BE49-F238E27FC236}">
                <a16:creationId xmlns:a16="http://schemas.microsoft.com/office/drawing/2014/main" xmlns="" id="{F5CE14E2-F66F-43C8-BD3A-EEF7C912322D}"/>
              </a:ext>
            </a:extLst>
          </p:cNvPr>
          <p:cNvSpPr txBox="1"/>
          <p:nvPr>
            <p:custDataLst>
              <p:tags r:id="rId19"/>
            </p:custDataLst>
          </p:nvPr>
        </p:nvSpPr>
        <p:spPr>
          <a:xfrm>
            <a:off x="9346461" y="407575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xmlns="" id="{C23D3882-8593-43A7-B92F-9E332EAE28DD}"/>
              </a:ext>
            </a:extLst>
          </p:cNvPr>
          <p:cNvSpPr txBox="1"/>
          <p:nvPr>
            <p:custDataLst>
              <p:tags r:id="rId20"/>
            </p:custDataLst>
          </p:nvPr>
        </p:nvSpPr>
        <p:spPr>
          <a:xfrm>
            <a:off x="9837249" y="461364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Diklat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xmlns="" id="{CEEC6F90-64ED-4B8A-87B5-321B9D6BEED8}"/>
              </a:ext>
            </a:extLst>
          </p:cNvPr>
          <p:cNvSpPr txBox="1"/>
          <p:nvPr>
            <p:custDataLst>
              <p:tags r:id="rId21"/>
            </p:custDataLst>
          </p:nvPr>
        </p:nvSpPr>
        <p:spPr>
          <a:xfrm>
            <a:off x="10454203" y="5159958"/>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Humas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xmlns="" id="{0FD286E6-2F15-46B0-A00D-19EEB551944A}"/>
              </a:ext>
            </a:extLst>
          </p:cNvPr>
          <p:cNvSpPr txBox="1"/>
          <p:nvPr>
            <p:custDataLst>
              <p:tags r:id="rId22"/>
            </p:custDataLst>
          </p:nvPr>
        </p:nvSpPr>
        <p:spPr>
          <a:xfrm>
            <a:off x="11096919" y="570480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xmlns="" id="{2DBFF443-1667-4E09-8FE0-11D9846996C2}"/>
              </a:ext>
            </a:extLst>
          </p:cNvPr>
          <p:cNvGraphicFramePr>
            <a:graphicFrameLocks/>
          </p:cNvGraphicFramePr>
          <p:nvPr>
            <p:extLst>
              <p:ext uri="{D42A27DB-BD31-4B8C-83A1-F6EECF244321}">
                <p14:modId xmlns:p14="http://schemas.microsoft.com/office/powerpoint/2010/main" val="1642176852"/>
              </p:ext>
            </p:extLst>
          </p:nvPr>
        </p:nvGraphicFramePr>
        <p:xfrm>
          <a:off x="414838" y="538458"/>
          <a:ext cx="8464119" cy="2135429"/>
        </p:xfrm>
        <a:graphic>
          <a:graphicData uri="http://schemas.openxmlformats.org/drawingml/2006/table">
            <a:tbl>
              <a:tblPr firstRow="1" bandRow="1">
                <a:tableStyleId>{68D230F3-CF80-4859-8CE7-A43EE81993B5}</a:tableStyleId>
              </a:tblPr>
              <a:tblGrid>
                <a:gridCol w="531593">
                  <a:extLst>
                    <a:ext uri="{9D8B030D-6E8A-4147-A177-3AD203B41FA5}">
                      <a16:colId xmlns:a16="http://schemas.microsoft.com/office/drawing/2014/main" xmlns="" val="20000"/>
                    </a:ext>
                  </a:extLst>
                </a:gridCol>
                <a:gridCol w="1345489">
                  <a:extLst>
                    <a:ext uri="{9D8B030D-6E8A-4147-A177-3AD203B41FA5}">
                      <a16:colId xmlns:a16="http://schemas.microsoft.com/office/drawing/2014/main" xmlns="" val="20001"/>
                    </a:ext>
                  </a:extLst>
                </a:gridCol>
                <a:gridCol w="780045">
                  <a:extLst>
                    <a:ext uri="{9D8B030D-6E8A-4147-A177-3AD203B41FA5}">
                      <a16:colId xmlns:a16="http://schemas.microsoft.com/office/drawing/2014/main" xmlns="" val="20002"/>
                    </a:ext>
                  </a:extLst>
                </a:gridCol>
                <a:gridCol w="731086">
                  <a:extLst>
                    <a:ext uri="{9D8B030D-6E8A-4147-A177-3AD203B41FA5}">
                      <a16:colId xmlns:a16="http://schemas.microsoft.com/office/drawing/2014/main" xmlns="" val="1214208160"/>
                    </a:ext>
                  </a:extLst>
                </a:gridCol>
                <a:gridCol w="829005">
                  <a:extLst>
                    <a:ext uri="{9D8B030D-6E8A-4147-A177-3AD203B41FA5}">
                      <a16:colId xmlns:a16="http://schemas.microsoft.com/office/drawing/2014/main" xmlns="" val="3607067649"/>
                    </a:ext>
                  </a:extLst>
                </a:gridCol>
                <a:gridCol w="829005">
                  <a:extLst>
                    <a:ext uri="{9D8B030D-6E8A-4147-A177-3AD203B41FA5}">
                      <a16:colId xmlns:a16="http://schemas.microsoft.com/office/drawing/2014/main" xmlns="" val="1082127417"/>
                    </a:ext>
                  </a:extLst>
                </a:gridCol>
                <a:gridCol w="829005">
                  <a:extLst>
                    <a:ext uri="{9D8B030D-6E8A-4147-A177-3AD203B41FA5}">
                      <a16:colId xmlns:a16="http://schemas.microsoft.com/office/drawing/2014/main" xmlns="" val="2386786327"/>
                    </a:ext>
                  </a:extLst>
                </a:gridCol>
                <a:gridCol w="930881">
                  <a:extLst>
                    <a:ext uri="{9D8B030D-6E8A-4147-A177-3AD203B41FA5}">
                      <a16:colId xmlns:a16="http://schemas.microsoft.com/office/drawing/2014/main" xmlns="" val="20007"/>
                    </a:ext>
                  </a:extLst>
                </a:gridCol>
                <a:gridCol w="829005">
                  <a:extLst>
                    <a:ext uri="{9D8B030D-6E8A-4147-A177-3AD203B41FA5}">
                      <a16:colId xmlns:a16="http://schemas.microsoft.com/office/drawing/2014/main" xmlns="" val="661870339"/>
                    </a:ext>
                  </a:extLst>
                </a:gridCol>
                <a:gridCol w="829005">
                  <a:extLst>
                    <a:ext uri="{9D8B030D-6E8A-4147-A177-3AD203B41FA5}">
                      <a16:colId xmlns:a16="http://schemas.microsoft.com/office/drawing/2014/main" xmlns="" val="1996381795"/>
                    </a:ext>
                  </a:extLst>
                </a:gridCol>
              </a:tblGrid>
              <a:tr h="309093">
                <a:tc>
                  <a:txBody>
                    <a:bodyPr/>
                    <a:lstStyle/>
                    <a:p>
                      <a:pPr algn="ctr"/>
                      <a:r>
                        <a:rPr lang="en-US" sz="1400" dirty="0">
                          <a:latin typeface="Tw Cen MT"/>
                        </a:rPr>
                        <a:t>NO</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JENIS KEGIATAN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solidFill>
                            <a:schemeClr val="tx2"/>
                          </a:solidFill>
                          <a:latin typeface="Tw Cen MT"/>
                          <a:ea typeface="Verdana"/>
                          <a:cs typeface="Verdana"/>
                        </a:rPr>
                        <a:t>FEB</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MAR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APR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MEI</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JUN</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JUL</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AGS</a:t>
                      </a:r>
                    </a:p>
                  </a:txBody>
                  <a:tcPr marL="182749" marR="182749" marT="68884" marB="68884" anchor="ctr"/>
                </a:tc>
                <a:extLst>
                  <a:ext uri="{0D108BD9-81ED-4DB2-BD59-A6C34878D82A}">
                    <a16:rowId xmlns:a16="http://schemas.microsoft.com/office/drawing/2014/main" xmlns="" val="10000"/>
                  </a:ext>
                </a:extLst>
              </a:tr>
              <a:tr h="564935">
                <a:tc>
                  <a:txBody>
                    <a:bodyPr/>
                    <a:lstStyle/>
                    <a:p>
                      <a:pPr algn="ctr"/>
                      <a:r>
                        <a:rPr lang="en-US" sz="1400" dirty="0">
                          <a:latin typeface="Tw Cen MT"/>
                        </a:rPr>
                        <a:t>1</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Jalan</a:t>
                      </a:r>
                      <a:endParaRPr lang="en-US" sz="1400" b="0" i="0" u="none" strike="noStrike" dirty="0">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2,881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2,637 </a:t>
                      </a:r>
                    </a:p>
                  </a:txBody>
                  <a:tcPr marL="9525" marR="9525" marT="9525" marB="0" anchor="ctr"/>
                </a:tc>
                <a:tc>
                  <a:txBody>
                    <a:bodyPr/>
                    <a:lstStyle/>
                    <a:p>
                      <a:pPr lvl="0" algn="ctr">
                        <a:buNone/>
                      </a:pPr>
                      <a:r>
                        <a:rPr lang="en-US" sz="1400" b="0" i="0" u="none" strike="noStrike" dirty="0">
                          <a:solidFill>
                            <a:srgbClr val="000000"/>
                          </a:solidFill>
                          <a:effectLst/>
                          <a:latin typeface="Tw Cen MT"/>
                        </a:rPr>
                        <a:t>2,613</a:t>
                      </a:r>
                    </a:p>
                  </a:txBody>
                  <a:tcPr marL="9525" marR="9525" marT="9525" marB="0" anchor="ctr"/>
                </a:tc>
                <a:tc>
                  <a:txBody>
                    <a:bodyPr/>
                    <a:lstStyle/>
                    <a:p>
                      <a:pPr lvl="0" algn="ctr">
                        <a:buNone/>
                      </a:pPr>
                      <a:r>
                        <a:rPr lang="en-US" sz="1400" b="0" i="0" u="none" strike="noStrike" dirty="0">
                          <a:solidFill>
                            <a:srgbClr val="000000"/>
                          </a:solidFill>
                          <a:effectLst/>
                          <a:latin typeface="Tw Cen MT"/>
                        </a:rPr>
                        <a:t>2,596</a:t>
                      </a:r>
                    </a:p>
                  </a:txBody>
                  <a:tcPr marL="9525" marR="9525" marT="9525" marB="0" anchor="ctr"/>
                </a:tc>
                <a:tc>
                  <a:txBody>
                    <a:bodyPr/>
                    <a:lstStyle/>
                    <a:p>
                      <a:pPr lvl="0" algn="ctr">
                        <a:buNone/>
                      </a:pPr>
                      <a:r>
                        <a:rPr lang="en-US" sz="1400" b="0" i="0" u="none" strike="noStrike" dirty="0">
                          <a:solidFill>
                            <a:srgbClr val="000000"/>
                          </a:solidFill>
                          <a:effectLst/>
                          <a:latin typeface="Tw Cen MT"/>
                        </a:rPr>
                        <a:t>4731</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2.673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2644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2.503 </a:t>
                      </a:r>
                    </a:p>
                  </a:txBody>
                  <a:tcPr marL="9525" marR="9525" marT="9525" marB="0" anchor="ctr"/>
                </a:tc>
                <a:extLst>
                  <a:ext uri="{0D108BD9-81ED-4DB2-BD59-A6C34878D82A}">
                    <a16:rowId xmlns:a16="http://schemas.microsoft.com/office/drawing/2014/main" xmlns="" val="10001"/>
                  </a:ext>
                </a:extLst>
              </a:tr>
              <a:tr h="564935">
                <a:tc>
                  <a:txBody>
                    <a:bodyPr/>
                    <a:lstStyle/>
                    <a:p>
                      <a:pPr algn="ctr"/>
                      <a:r>
                        <a:rPr lang="en-US" sz="1400" dirty="0">
                          <a:latin typeface="Tw Cen MT"/>
                        </a:rPr>
                        <a:t>2</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a:t>
                      </a:r>
                      <a:r>
                        <a:rPr lang="en-US" sz="1400" u="none" strike="noStrike" dirty="0" err="1">
                          <a:latin typeface="Tw Cen MT"/>
                        </a:rPr>
                        <a:t>Inap</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1,499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1,504 </a:t>
                      </a:r>
                    </a:p>
                  </a:txBody>
                  <a:tcPr marL="9525" marR="9525" marT="9525" marB="0" anchor="ctr"/>
                </a:tc>
                <a:tc>
                  <a:txBody>
                    <a:bodyPr/>
                    <a:lstStyle/>
                    <a:p>
                      <a:pPr lvl="0" algn="ctr">
                        <a:buNone/>
                      </a:pPr>
                      <a:r>
                        <a:rPr lang="en-US" sz="1400" b="0" i="0" u="none" strike="noStrike" dirty="0">
                          <a:solidFill>
                            <a:srgbClr val="000000"/>
                          </a:solidFill>
                          <a:effectLst/>
                          <a:latin typeface="Tw Cen MT"/>
                        </a:rPr>
                        <a:t>1,357</a:t>
                      </a:r>
                    </a:p>
                  </a:txBody>
                  <a:tcPr marL="9525" marR="9525" marT="9525" marB="0" anchor="ctr"/>
                </a:tc>
                <a:tc>
                  <a:txBody>
                    <a:bodyPr/>
                    <a:lstStyle/>
                    <a:p>
                      <a:pPr lvl="0" algn="ctr">
                        <a:buNone/>
                      </a:pPr>
                      <a:r>
                        <a:rPr lang="en-US" sz="1400" b="0" i="0" u="none" strike="noStrike" dirty="0">
                          <a:solidFill>
                            <a:srgbClr val="000000"/>
                          </a:solidFill>
                          <a:effectLst/>
                          <a:latin typeface="Tw Cen MT"/>
                        </a:rPr>
                        <a:t>1,100</a:t>
                      </a:r>
                    </a:p>
                  </a:txBody>
                  <a:tcPr marL="9525" marR="9525" marT="9525" marB="0" anchor="ctr"/>
                </a:tc>
                <a:tc>
                  <a:txBody>
                    <a:bodyPr/>
                    <a:lstStyle/>
                    <a:p>
                      <a:pPr lvl="0" algn="ctr">
                        <a:buNone/>
                      </a:pPr>
                      <a:r>
                        <a:rPr lang="en-US" sz="1400" b="0" i="0" u="none" strike="noStrike" dirty="0">
                          <a:solidFill>
                            <a:srgbClr val="000000"/>
                          </a:solidFill>
                          <a:effectLst/>
                          <a:latin typeface="Tw Cen MT"/>
                        </a:rPr>
                        <a:t>873</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1.134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1201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1.087 </a:t>
                      </a:r>
                    </a:p>
                  </a:txBody>
                  <a:tcPr marL="9525" marR="9525" marT="9525" marB="0" anchor="ctr"/>
                </a:tc>
                <a:extLst>
                  <a:ext uri="{0D108BD9-81ED-4DB2-BD59-A6C34878D82A}">
                    <a16:rowId xmlns:a16="http://schemas.microsoft.com/office/drawing/2014/main" xmlns="" val="10002"/>
                  </a:ext>
                </a:extLst>
              </a:tr>
              <a:tr h="380753">
                <a:tc>
                  <a:txBody>
                    <a:bodyPr/>
                    <a:lstStyle/>
                    <a:p>
                      <a:pPr algn="ctr"/>
                      <a:r>
                        <a:rPr lang="en-US" sz="1400" dirty="0">
                          <a:latin typeface="Tw Cen MT"/>
                        </a:rPr>
                        <a:t>3</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IGD</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362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369 </a:t>
                      </a:r>
                      <a:endParaRPr lang="en-US" sz="1400" dirty="0"/>
                    </a:p>
                  </a:txBody>
                  <a:tcPr marL="9525" marR="9525" marT="9525" marB="0" anchor="ctr"/>
                </a:tc>
                <a:tc>
                  <a:txBody>
                    <a:bodyPr/>
                    <a:lstStyle/>
                    <a:p>
                      <a:pPr lvl="0" algn="ctr">
                        <a:buNone/>
                      </a:pPr>
                      <a:r>
                        <a:rPr lang="en-US" sz="1400" b="0" i="0" u="none" strike="noStrike" dirty="0">
                          <a:solidFill>
                            <a:srgbClr val="000000"/>
                          </a:solidFill>
                          <a:effectLst/>
                          <a:latin typeface="Tw Cen MT"/>
                        </a:rPr>
                        <a:t>383</a:t>
                      </a:r>
                    </a:p>
                  </a:txBody>
                  <a:tcPr marL="9525" marR="9525" marT="9525" marB="0" anchor="ctr"/>
                </a:tc>
                <a:tc>
                  <a:txBody>
                    <a:bodyPr/>
                    <a:lstStyle/>
                    <a:p>
                      <a:pPr lvl="0" algn="ctr">
                        <a:buNone/>
                      </a:pPr>
                      <a:r>
                        <a:rPr lang="en-US" sz="1400" b="0" i="0" u="none" strike="noStrike" dirty="0">
                          <a:solidFill>
                            <a:srgbClr val="000000"/>
                          </a:solidFill>
                          <a:effectLst/>
                          <a:latin typeface="Tw Cen MT"/>
                        </a:rPr>
                        <a:t>286</a:t>
                      </a:r>
                    </a:p>
                  </a:txBody>
                  <a:tcPr marL="9525" marR="9525" marT="9525" marB="0" anchor="ctr"/>
                </a:tc>
                <a:tc>
                  <a:txBody>
                    <a:bodyPr/>
                    <a:lstStyle/>
                    <a:p>
                      <a:pPr lvl="0" algn="ctr">
                        <a:buNone/>
                      </a:pPr>
                      <a:r>
                        <a:rPr lang="en-US" sz="1400" b="0" i="0" u="none" strike="noStrike" dirty="0">
                          <a:solidFill>
                            <a:srgbClr val="000000"/>
                          </a:solidFill>
                          <a:effectLst/>
                          <a:latin typeface="Tw Cen MT"/>
                        </a:rPr>
                        <a:t>264</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343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330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372 </a:t>
                      </a:r>
                    </a:p>
                  </a:txBody>
                  <a:tcPr marL="9525" marR="9525" marT="9525" marB="0" anchor="ctr"/>
                </a:tc>
                <a:extLst>
                  <a:ext uri="{0D108BD9-81ED-4DB2-BD59-A6C34878D82A}">
                    <a16:rowId xmlns:a16="http://schemas.microsoft.com/office/drawing/2014/main" xmlns="" val="10003"/>
                  </a:ext>
                </a:extLst>
              </a:tr>
            </a:tbl>
          </a:graphicData>
        </a:graphic>
      </p:graphicFrame>
      <p:sp>
        <p:nvSpPr>
          <p:cNvPr id="5" name="Rounded Rectangle 5">
            <a:extLst>
              <a:ext uri="{FF2B5EF4-FFF2-40B4-BE49-F238E27FC236}">
                <a16:creationId xmlns:a16="http://schemas.microsoft.com/office/drawing/2014/main" xmlns="" id="{04C3066B-D96A-40CF-A16E-228B27BE8DD3}"/>
              </a:ext>
            </a:extLst>
          </p:cNvPr>
          <p:cNvSpPr/>
          <p:nvPr/>
        </p:nvSpPr>
        <p:spPr>
          <a:xfrm>
            <a:off x="839133" y="49698"/>
            <a:ext cx="3151411" cy="419026"/>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pic>
        <p:nvPicPr>
          <p:cNvPr id="3" name="Picture 2">
            <a:extLst>
              <a:ext uri="{FF2B5EF4-FFF2-40B4-BE49-F238E27FC236}">
                <a16:creationId xmlns:a16="http://schemas.microsoft.com/office/drawing/2014/main" xmlns="" id="{A374150E-1E59-42C2-BA3A-CB88FF20C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3" y="0"/>
            <a:ext cx="848586" cy="848586"/>
          </a:xfrm>
          <a:prstGeom prst="rect">
            <a:avLst/>
          </a:prstGeom>
        </p:spPr>
      </p:pic>
      <p:graphicFrame>
        <p:nvGraphicFramePr>
          <p:cNvPr id="10" name="Content Placeholder 4">
            <a:extLst>
              <a:ext uri="{FF2B5EF4-FFF2-40B4-BE49-F238E27FC236}">
                <a16:creationId xmlns:a16="http://schemas.microsoft.com/office/drawing/2014/main" xmlns="" id="{FF3A40EC-2DCF-4C63-8323-9DAB10DE1C67}"/>
              </a:ext>
            </a:extLst>
          </p:cNvPr>
          <p:cNvGraphicFramePr>
            <a:graphicFrameLocks/>
          </p:cNvGraphicFramePr>
          <p:nvPr>
            <p:extLst>
              <p:ext uri="{D42A27DB-BD31-4B8C-83A1-F6EECF244321}">
                <p14:modId xmlns:p14="http://schemas.microsoft.com/office/powerpoint/2010/main" val="2861417686"/>
              </p:ext>
            </p:extLst>
          </p:nvPr>
        </p:nvGraphicFramePr>
        <p:xfrm>
          <a:off x="295567" y="3201694"/>
          <a:ext cx="8583390" cy="3337218"/>
        </p:xfrm>
        <a:graphic>
          <a:graphicData uri="http://schemas.openxmlformats.org/drawingml/2006/table">
            <a:tbl>
              <a:tblPr firstRow="1" bandRow="1"/>
              <a:tblGrid>
                <a:gridCol w="623817">
                  <a:extLst>
                    <a:ext uri="{9D8B030D-6E8A-4147-A177-3AD203B41FA5}">
                      <a16:colId xmlns:a16="http://schemas.microsoft.com/office/drawing/2014/main" xmlns="" val="20000"/>
                    </a:ext>
                  </a:extLst>
                </a:gridCol>
                <a:gridCol w="1928650">
                  <a:extLst>
                    <a:ext uri="{9D8B030D-6E8A-4147-A177-3AD203B41FA5}">
                      <a16:colId xmlns:a16="http://schemas.microsoft.com/office/drawing/2014/main" xmlns="" val="20001"/>
                    </a:ext>
                  </a:extLst>
                </a:gridCol>
                <a:gridCol w="906792">
                  <a:extLst>
                    <a:ext uri="{9D8B030D-6E8A-4147-A177-3AD203B41FA5}">
                      <a16:colId xmlns:a16="http://schemas.microsoft.com/office/drawing/2014/main" xmlns="" val="20002"/>
                    </a:ext>
                  </a:extLst>
                </a:gridCol>
                <a:gridCol w="740550">
                  <a:extLst>
                    <a:ext uri="{9D8B030D-6E8A-4147-A177-3AD203B41FA5}">
                      <a16:colId xmlns:a16="http://schemas.microsoft.com/office/drawing/2014/main" xmlns="" val="2442586926"/>
                    </a:ext>
                  </a:extLst>
                </a:gridCol>
                <a:gridCol w="846343">
                  <a:extLst>
                    <a:ext uri="{9D8B030D-6E8A-4147-A177-3AD203B41FA5}">
                      <a16:colId xmlns:a16="http://schemas.microsoft.com/office/drawing/2014/main" xmlns="" val="3557609081"/>
                    </a:ext>
                  </a:extLst>
                </a:gridCol>
                <a:gridCol w="707448">
                  <a:extLst>
                    <a:ext uri="{9D8B030D-6E8A-4147-A177-3AD203B41FA5}">
                      <a16:colId xmlns:a16="http://schemas.microsoft.com/office/drawing/2014/main" xmlns="" val="1611917553"/>
                    </a:ext>
                  </a:extLst>
                </a:gridCol>
                <a:gridCol w="707448">
                  <a:extLst>
                    <a:ext uri="{9D8B030D-6E8A-4147-A177-3AD203B41FA5}">
                      <a16:colId xmlns:a16="http://schemas.microsoft.com/office/drawing/2014/main" xmlns="" val="1439129469"/>
                    </a:ext>
                  </a:extLst>
                </a:gridCol>
                <a:gridCol w="707448">
                  <a:extLst>
                    <a:ext uri="{9D8B030D-6E8A-4147-A177-3AD203B41FA5}">
                      <a16:colId xmlns:a16="http://schemas.microsoft.com/office/drawing/2014/main" xmlns="" val="20007"/>
                    </a:ext>
                  </a:extLst>
                </a:gridCol>
                <a:gridCol w="707447">
                  <a:extLst>
                    <a:ext uri="{9D8B030D-6E8A-4147-A177-3AD203B41FA5}">
                      <a16:colId xmlns:a16="http://schemas.microsoft.com/office/drawing/2014/main" xmlns="" val="1749382434"/>
                    </a:ext>
                  </a:extLst>
                </a:gridCol>
                <a:gridCol w="707447">
                  <a:extLst>
                    <a:ext uri="{9D8B030D-6E8A-4147-A177-3AD203B41FA5}">
                      <a16:colId xmlns:a16="http://schemas.microsoft.com/office/drawing/2014/main" xmlns="" val="2120852075"/>
                    </a:ext>
                  </a:extLst>
                </a:gridCol>
              </a:tblGrid>
              <a:tr h="382307">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a:rPr>
                        <a:t>JENIS KEGIATAN</a:t>
                      </a:r>
                      <a:endParaRPr lang="en-US" sz="1200" dirty="0">
                        <a:solidFill>
                          <a:schemeClr val="tx2"/>
                        </a:solidFill>
                        <a:latin typeface="Tw Cen MT"/>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latin typeface="Tw Cen MT"/>
                        </a:rPr>
                        <a:t>JAN</a:t>
                      </a:r>
                      <a:endParaRPr lang="en-US" sz="1200" b="1" dirty="0">
                        <a:solidFill>
                          <a:schemeClr val="tx2"/>
                        </a:solidFill>
                        <a:latin typeface="Tw Cen MT"/>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chemeClr val="tx2"/>
                          </a:solidFill>
                          <a:latin typeface="Tw Cen MT"/>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MAR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APR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MEI</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JUL</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AGS</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err="1">
                          <a:latin typeface="Tw Cen MT" panose="020B0602020104020603" pitchFamily="34" charset="0"/>
                        </a:rPr>
                        <a:t>Faeces</a:t>
                      </a:r>
                      <a:r>
                        <a:rPr lang="en-US" sz="1200" u="none" strike="noStrike" dirty="0">
                          <a:latin typeface="Tw Cen MT" panose="020B0602020104020603" pitchFamily="34" charset="0"/>
                        </a:rPr>
                        <a:t> </a:t>
                      </a:r>
                      <a:r>
                        <a:rPr lang="en-US" sz="1200" u="none" strike="noStrike" dirty="0" err="1">
                          <a:latin typeface="Tw Cen MT" panose="020B0602020104020603" pitchFamily="34" charset="0"/>
                        </a:rPr>
                        <a:t>Rutin</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1"/>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2</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Hematologi</a:t>
                      </a:r>
                      <a:r>
                        <a:rPr lang="en-US" sz="1200" u="none" strike="noStrike" dirty="0">
                          <a:latin typeface="Tw Cen MT"/>
                        </a:rPr>
                        <a:t> </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302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345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390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3</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Hematologi</a:t>
                      </a:r>
                      <a:r>
                        <a:rPr lang="en-US" sz="1200" u="none" strike="noStrike" dirty="0">
                          <a:latin typeface="Tw Cen MT"/>
                        </a:rPr>
                        <a:t> </a:t>
                      </a:r>
                      <a:r>
                        <a:rPr lang="en-US" sz="1200" u="none" strike="noStrike" dirty="0" err="1">
                          <a:latin typeface="Tw Cen MT"/>
                        </a:rPr>
                        <a:t>Sederhana</a:t>
                      </a:r>
                      <a:endParaRPr lang="en-US" sz="1200" b="0" i="0" u="none" strike="noStrike" dirty="0">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2"/>
                  </a:ext>
                </a:extLst>
              </a:tr>
              <a:tr h="3262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4</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Kimia Klinik</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1,386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a:rPr>
                        <a:t>    1,268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1,144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1.422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1.226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95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5</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Pemeriksaan</a:t>
                      </a:r>
                      <a:r>
                        <a:rPr lang="en-US" sz="1200" u="none" strike="noStrike" dirty="0">
                          <a:latin typeface="Tw Cen MT"/>
                        </a:rPr>
                        <a:t> </a:t>
                      </a:r>
                      <a:r>
                        <a:rPr lang="en-US" sz="1200" u="none" strike="noStrike" dirty="0" err="1">
                          <a:latin typeface="Tw Cen MT"/>
                        </a:rPr>
                        <a:t>Narkoba</a:t>
                      </a:r>
                      <a:endParaRPr lang="en-US" sz="1200" b="0" i="0" u="none" strike="noStrike" dirty="0">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182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131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159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372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4"/>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6</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Urine Analisa</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38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52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40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7</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6"/>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8</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Mikrobiologi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9</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Imunologi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8"/>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10</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200" u="none" strike="noStrike" err="1">
                          <a:latin typeface="Tw Cen MT"/>
                        </a:rPr>
                        <a:t>Imunoserologi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21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15</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77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298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14" name="Rounded Rectangle 5">
            <a:extLst>
              <a:ext uri="{FF2B5EF4-FFF2-40B4-BE49-F238E27FC236}">
                <a16:creationId xmlns:a16="http://schemas.microsoft.com/office/drawing/2014/main" xmlns="" id="{10D70BAC-9318-48FD-BB0E-9EF7B285B269}"/>
              </a:ext>
            </a:extLst>
          </p:cNvPr>
          <p:cNvSpPr/>
          <p:nvPr/>
        </p:nvSpPr>
        <p:spPr>
          <a:xfrm>
            <a:off x="259121" y="2743621"/>
            <a:ext cx="3731423" cy="358986"/>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xmlns="" id="{F30CCF83-C468-411B-8AA2-858EDD4CA2DA}"/>
              </a:ext>
            </a:extLst>
          </p:cNvPr>
          <p:cNvSpPr>
            <a:spLocks noGrp="1"/>
          </p:cNvSpPr>
          <p:nvPr>
            <p:ph type="sldNum" sz="quarter" idx="12"/>
          </p:nvPr>
        </p:nvSpPr>
        <p:spPr/>
        <p:txBody>
          <a:bodyPr/>
          <a:lstStyle/>
          <a:p>
            <a:fld id="{565CE74E-AB26-4998-AD42-012C4C1AD076}" type="slidenum">
              <a:rPr lang="zh-CN" altLang="en-US" smtClean="0"/>
              <a:t>21</a:t>
            </a:fld>
            <a:endParaRPr lang="zh-CN" altLang="en-US"/>
          </a:p>
        </p:txBody>
      </p:sp>
    </p:spTree>
    <p:extLst>
      <p:ext uri="{BB962C8B-B14F-4D97-AF65-F5344CB8AC3E}">
        <p14:creationId xmlns:p14="http://schemas.microsoft.com/office/powerpoint/2010/main" val="81344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xmlns="" id="{9477CE2B-7C3B-4715-A5AB-D12A444CB2C5}"/>
              </a:ext>
            </a:extLst>
          </p:cNvPr>
          <p:cNvGraphicFramePr>
            <a:graphicFrameLocks/>
          </p:cNvGraphicFramePr>
          <p:nvPr>
            <p:extLst>
              <p:ext uri="{D42A27DB-BD31-4B8C-83A1-F6EECF244321}">
                <p14:modId xmlns:p14="http://schemas.microsoft.com/office/powerpoint/2010/main" val="1636692743"/>
              </p:ext>
            </p:extLst>
          </p:nvPr>
        </p:nvGraphicFramePr>
        <p:xfrm>
          <a:off x="172278" y="566842"/>
          <a:ext cx="9448796" cy="5682761"/>
        </p:xfrm>
        <a:graphic>
          <a:graphicData uri="http://schemas.openxmlformats.org/drawingml/2006/table">
            <a:tbl>
              <a:tblPr firstRow="1" bandRow="1"/>
              <a:tblGrid>
                <a:gridCol w="727260">
                  <a:extLst>
                    <a:ext uri="{9D8B030D-6E8A-4147-A177-3AD203B41FA5}">
                      <a16:colId xmlns:a16="http://schemas.microsoft.com/office/drawing/2014/main" xmlns="" val="20000"/>
                    </a:ext>
                  </a:extLst>
                </a:gridCol>
                <a:gridCol w="1857192">
                  <a:extLst>
                    <a:ext uri="{9D8B030D-6E8A-4147-A177-3AD203B41FA5}">
                      <a16:colId xmlns:a16="http://schemas.microsoft.com/office/drawing/2014/main" xmlns="" val="20001"/>
                    </a:ext>
                  </a:extLst>
                </a:gridCol>
                <a:gridCol w="858043">
                  <a:extLst>
                    <a:ext uri="{9D8B030D-6E8A-4147-A177-3AD203B41FA5}">
                      <a16:colId xmlns:a16="http://schemas.microsoft.com/office/drawing/2014/main" xmlns="" val="20002"/>
                    </a:ext>
                  </a:extLst>
                </a:gridCol>
                <a:gridCol w="858043">
                  <a:extLst>
                    <a:ext uri="{9D8B030D-6E8A-4147-A177-3AD203B41FA5}">
                      <a16:colId xmlns:a16="http://schemas.microsoft.com/office/drawing/2014/main" xmlns="" val="4255208392"/>
                    </a:ext>
                  </a:extLst>
                </a:gridCol>
                <a:gridCol w="858043">
                  <a:extLst>
                    <a:ext uri="{9D8B030D-6E8A-4147-A177-3AD203B41FA5}">
                      <a16:colId xmlns:a16="http://schemas.microsoft.com/office/drawing/2014/main" xmlns="" val="1310328298"/>
                    </a:ext>
                  </a:extLst>
                </a:gridCol>
                <a:gridCol w="858043">
                  <a:extLst>
                    <a:ext uri="{9D8B030D-6E8A-4147-A177-3AD203B41FA5}">
                      <a16:colId xmlns:a16="http://schemas.microsoft.com/office/drawing/2014/main" xmlns="" val="3091207036"/>
                    </a:ext>
                  </a:extLst>
                </a:gridCol>
                <a:gridCol w="858043">
                  <a:extLst>
                    <a:ext uri="{9D8B030D-6E8A-4147-A177-3AD203B41FA5}">
                      <a16:colId xmlns:a16="http://schemas.microsoft.com/office/drawing/2014/main" xmlns="" val="3090017774"/>
                    </a:ext>
                  </a:extLst>
                </a:gridCol>
                <a:gridCol w="858043">
                  <a:extLst>
                    <a:ext uri="{9D8B030D-6E8A-4147-A177-3AD203B41FA5}">
                      <a16:colId xmlns:a16="http://schemas.microsoft.com/office/drawing/2014/main" xmlns="" val="20007"/>
                    </a:ext>
                  </a:extLst>
                </a:gridCol>
                <a:gridCol w="858043">
                  <a:extLst>
                    <a:ext uri="{9D8B030D-6E8A-4147-A177-3AD203B41FA5}">
                      <a16:colId xmlns:a16="http://schemas.microsoft.com/office/drawing/2014/main" xmlns="" val="3322752814"/>
                    </a:ext>
                  </a:extLst>
                </a:gridCol>
                <a:gridCol w="858043">
                  <a:extLst>
                    <a:ext uri="{9D8B030D-6E8A-4147-A177-3AD203B41FA5}">
                      <a16:colId xmlns:a16="http://schemas.microsoft.com/office/drawing/2014/main" xmlns="" val="3194851939"/>
                    </a:ext>
                  </a:extLst>
                </a:gridCol>
              </a:tblGrid>
              <a:tr h="29302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dirty="0"/>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dirty="0"/>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1"/>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dirty="0"/>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3"/>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503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5"/>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Thoracal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650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7"/>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Lumbalis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9"/>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1"/>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3"/>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5"/>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7"/>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a:solidFill>
                            <a:srgbClr val="000000"/>
                          </a:solidFill>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3815621696"/>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9"/>
                  </a:ext>
                </a:extLst>
              </a:tr>
            </a:tbl>
          </a:graphicData>
        </a:graphic>
      </p:graphicFrame>
      <p:sp>
        <p:nvSpPr>
          <p:cNvPr id="5" name="Rounded Rectangle 5">
            <a:extLst>
              <a:ext uri="{FF2B5EF4-FFF2-40B4-BE49-F238E27FC236}">
                <a16:creationId xmlns:a16="http://schemas.microsoft.com/office/drawing/2014/main" xmlns="" id="{08104A6E-D292-48B7-B6D3-FBF3E4D9F64B}"/>
              </a:ext>
            </a:extLst>
          </p:cNvPr>
          <p:cNvSpPr/>
          <p:nvPr/>
        </p:nvSpPr>
        <p:spPr>
          <a:xfrm>
            <a:off x="1245709" y="66260"/>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xmlns="" id="{CA49EB7E-5335-433A-9420-AF26D48B1400}"/>
              </a:ext>
            </a:extLst>
          </p:cNvPr>
          <p:cNvSpPr>
            <a:spLocks noGrp="1"/>
          </p:cNvSpPr>
          <p:nvPr>
            <p:ph type="sldNum" sz="quarter" idx="12"/>
          </p:nvPr>
        </p:nvSpPr>
        <p:spPr/>
        <p:txBody>
          <a:bodyPr/>
          <a:lstStyle/>
          <a:p>
            <a:fld id="{565CE74E-AB26-4998-AD42-012C4C1AD076}" type="slidenum">
              <a:rPr lang="zh-CN" altLang="en-US" smtClean="0"/>
              <a:t>22</a:t>
            </a:fld>
            <a:endParaRPr lang="zh-CN" altLang="en-US"/>
          </a:p>
        </p:txBody>
      </p:sp>
    </p:spTree>
    <p:extLst>
      <p:ext uri="{BB962C8B-B14F-4D97-AF65-F5344CB8AC3E}">
        <p14:creationId xmlns:p14="http://schemas.microsoft.com/office/powerpoint/2010/main" val="214603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CBD5607-2977-448F-A5FF-30D682B68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 y="20914"/>
            <a:ext cx="736570" cy="736570"/>
          </a:xfrm>
          <a:prstGeom prst="rect">
            <a:avLst/>
          </a:prstGeom>
        </p:spPr>
      </p:pic>
      <p:graphicFrame>
        <p:nvGraphicFramePr>
          <p:cNvPr id="9" name="Table 8">
            <a:extLst>
              <a:ext uri="{FF2B5EF4-FFF2-40B4-BE49-F238E27FC236}">
                <a16:creationId xmlns:a16="http://schemas.microsoft.com/office/drawing/2014/main" xmlns="" id="{58C3A3C4-9901-4C88-917F-F0CD70E3DAC6}"/>
              </a:ext>
            </a:extLst>
          </p:cNvPr>
          <p:cNvGraphicFramePr>
            <a:graphicFrameLocks noGrp="1"/>
          </p:cNvGraphicFramePr>
          <p:nvPr>
            <p:extLst>
              <p:ext uri="{D42A27DB-BD31-4B8C-83A1-F6EECF244321}">
                <p14:modId xmlns:p14="http://schemas.microsoft.com/office/powerpoint/2010/main" val="3752721360"/>
              </p:ext>
            </p:extLst>
          </p:nvPr>
        </p:nvGraphicFramePr>
        <p:xfrm>
          <a:off x="257576" y="631694"/>
          <a:ext cx="8353025" cy="5987886"/>
        </p:xfrm>
        <a:graphic>
          <a:graphicData uri="http://schemas.openxmlformats.org/drawingml/2006/table">
            <a:tbl>
              <a:tblPr firstRow="1" bandRow="1"/>
              <a:tblGrid>
                <a:gridCol w="680375">
                  <a:extLst>
                    <a:ext uri="{9D8B030D-6E8A-4147-A177-3AD203B41FA5}">
                      <a16:colId xmlns:a16="http://schemas.microsoft.com/office/drawing/2014/main" xmlns="" val="20000"/>
                    </a:ext>
                  </a:extLst>
                </a:gridCol>
                <a:gridCol w="1581232">
                  <a:extLst>
                    <a:ext uri="{9D8B030D-6E8A-4147-A177-3AD203B41FA5}">
                      <a16:colId xmlns:a16="http://schemas.microsoft.com/office/drawing/2014/main" xmlns="" val="20001"/>
                    </a:ext>
                  </a:extLst>
                </a:gridCol>
                <a:gridCol w="660367">
                  <a:extLst>
                    <a:ext uri="{9D8B030D-6E8A-4147-A177-3AD203B41FA5}">
                      <a16:colId xmlns:a16="http://schemas.microsoft.com/office/drawing/2014/main" xmlns="" val="20002"/>
                    </a:ext>
                  </a:extLst>
                </a:gridCol>
                <a:gridCol w="794014">
                  <a:extLst>
                    <a:ext uri="{9D8B030D-6E8A-4147-A177-3AD203B41FA5}">
                      <a16:colId xmlns:a16="http://schemas.microsoft.com/office/drawing/2014/main" xmlns="" val="3510624716"/>
                    </a:ext>
                  </a:extLst>
                </a:gridCol>
                <a:gridCol w="746372">
                  <a:extLst>
                    <a:ext uri="{9D8B030D-6E8A-4147-A177-3AD203B41FA5}">
                      <a16:colId xmlns:a16="http://schemas.microsoft.com/office/drawing/2014/main" xmlns="" val="490933882"/>
                    </a:ext>
                  </a:extLst>
                </a:gridCol>
                <a:gridCol w="778133">
                  <a:extLst>
                    <a:ext uri="{9D8B030D-6E8A-4147-A177-3AD203B41FA5}">
                      <a16:colId xmlns:a16="http://schemas.microsoft.com/office/drawing/2014/main" xmlns="" val="2815303102"/>
                    </a:ext>
                  </a:extLst>
                </a:gridCol>
                <a:gridCol w="778133">
                  <a:extLst>
                    <a:ext uri="{9D8B030D-6E8A-4147-A177-3AD203B41FA5}">
                      <a16:colId xmlns:a16="http://schemas.microsoft.com/office/drawing/2014/main" xmlns="" val="711740172"/>
                    </a:ext>
                  </a:extLst>
                </a:gridCol>
                <a:gridCol w="778133">
                  <a:extLst>
                    <a:ext uri="{9D8B030D-6E8A-4147-A177-3AD203B41FA5}">
                      <a16:colId xmlns:a16="http://schemas.microsoft.com/office/drawing/2014/main" xmlns="" val="20007"/>
                    </a:ext>
                  </a:extLst>
                </a:gridCol>
                <a:gridCol w="778133">
                  <a:extLst>
                    <a:ext uri="{9D8B030D-6E8A-4147-A177-3AD203B41FA5}">
                      <a16:colId xmlns:a16="http://schemas.microsoft.com/office/drawing/2014/main" xmlns="" val="917657097"/>
                    </a:ext>
                  </a:extLst>
                </a:gridCol>
                <a:gridCol w="778133">
                  <a:extLst>
                    <a:ext uri="{9D8B030D-6E8A-4147-A177-3AD203B41FA5}">
                      <a16:colId xmlns:a16="http://schemas.microsoft.com/office/drawing/2014/main" xmlns="" val="1578439246"/>
                    </a:ext>
                  </a:extLst>
                </a:gridCol>
              </a:tblGrid>
              <a:tr h="1953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JENIS KEGIATAN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MAR</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JUL</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AGS</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01"/>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Asesmen</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Fisioterapi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0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Static </a:t>
                      </a:r>
                      <a:r>
                        <a:rPr lang="en-US" sz="1300" u="none" strike="noStrike" dirty="0" err="1">
                          <a:solidFill>
                            <a:schemeClr val="tx2"/>
                          </a:solidFill>
                          <a:effectLst/>
                          <a:latin typeface="Tw Cen MT" panose="020B0602020104020603" pitchFamily="34" charset="0"/>
                          <a:ea typeface="Verdana" pitchFamily="34" charset="0"/>
                        </a:rPr>
                        <a:t>Bycicle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Class Exercise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05"/>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Treadmill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endParaRPr kumimoji="0" lang="en-US" sz="12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07"/>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Elektrical</a:t>
                      </a:r>
                      <a:r>
                        <a:rPr lang="en-US" sz="1300" u="none" strike="noStrike" dirty="0">
                          <a:solidFill>
                            <a:schemeClr val="tx2"/>
                          </a:solidFill>
                          <a:effectLst/>
                          <a:latin typeface="Tw Cen MT" panose="020B0602020104020603" pitchFamily="34" charset="0"/>
                          <a:ea typeface="Verdana" pitchFamily="34" charset="0"/>
                        </a:rPr>
                        <a:t> Stimulation</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Infrared </a:t>
                      </a:r>
                      <a:r>
                        <a:rPr lang="en-US" sz="1300" u="none" strike="noStrike" err="1">
                          <a:solidFill>
                            <a:schemeClr val="tx2"/>
                          </a:solidFill>
                          <a:effectLst/>
                          <a:latin typeface="Tw Cen MT" panose="020B0602020104020603" pitchFamily="34" charset="0"/>
                          <a:ea typeface="Verdana"/>
                        </a:rPr>
                        <a:t>Lokal</a:t>
                      </a:r>
                      <a:endParaRPr lang="en-US" sz="1300" b="0" i="0" u="none" strike="noStrike">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09"/>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Tens</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Pijat</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Bayi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1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Mwd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1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Cryotherapy</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4</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15"/>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Ultrasound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Parafin Bath</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17"/>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Infra Red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19"/>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20"/>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2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2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Swt</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xmlns="" val="1002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Traksi</a:t>
                      </a:r>
                      <a:r>
                        <a:rPr lang="en-US" sz="1300" u="none" strike="noStrike" dirty="0">
                          <a:solidFill>
                            <a:schemeClr val="tx2"/>
                          </a:solidFill>
                          <a:effectLst/>
                          <a:latin typeface="Tw Cen MT" panose="020B0602020104020603" pitchFamily="34" charset="0"/>
                          <a:ea typeface="Verdana" pitchFamily="34" charset="0"/>
                        </a:rPr>
                        <a:t> L/C</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24"/>
                  </a:ext>
                </a:extLst>
              </a:tr>
            </a:tbl>
          </a:graphicData>
        </a:graphic>
      </p:graphicFrame>
      <p:sp>
        <p:nvSpPr>
          <p:cNvPr id="14" name="Rounded Rectangle 5">
            <a:extLst>
              <a:ext uri="{FF2B5EF4-FFF2-40B4-BE49-F238E27FC236}">
                <a16:creationId xmlns:a16="http://schemas.microsoft.com/office/drawing/2014/main" xmlns="" id="{3A88E5AA-4302-4F1D-AB1D-497B53CB0548}"/>
              </a:ext>
            </a:extLst>
          </p:cNvPr>
          <p:cNvSpPr/>
          <p:nvPr/>
        </p:nvSpPr>
        <p:spPr>
          <a:xfrm>
            <a:off x="890202" y="157998"/>
            <a:ext cx="3215004" cy="336613"/>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FISIOTERAPI </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xmlns="" id="{9FC916E5-1587-4998-A70A-F44216A0E50F}"/>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spTree>
    <p:extLst>
      <p:ext uri="{BB962C8B-B14F-4D97-AF65-F5344CB8AC3E}">
        <p14:creationId xmlns:p14="http://schemas.microsoft.com/office/powerpoint/2010/main" val="134102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4095536-DE15-44CA-8CCC-C29E9D603BB1}"/>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graphicFrame>
        <p:nvGraphicFramePr>
          <p:cNvPr id="4" name="Content Placeholder 4">
            <a:extLst>
              <a:ext uri="{FF2B5EF4-FFF2-40B4-BE49-F238E27FC236}">
                <a16:creationId xmlns:a16="http://schemas.microsoft.com/office/drawing/2014/main" xmlns="" id="{996E4BED-2D7A-4460-B88F-905CE5B92D41}"/>
              </a:ext>
            </a:extLst>
          </p:cNvPr>
          <p:cNvGraphicFramePr>
            <a:graphicFrameLocks/>
          </p:cNvGraphicFramePr>
          <p:nvPr>
            <p:extLst>
              <p:ext uri="{D42A27DB-BD31-4B8C-83A1-F6EECF244321}">
                <p14:modId xmlns:p14="http://schemas.microsoft.com/office/powerpoint/2010/main" val="1635423043"/>
              </p:ext>
            </p:extLst>
          </p:nvPr>
        </p:nvGraphicFramePr>
        <p:xfrm>
          <a:off x="326303" y="605281"/>
          <a:ext cx="7368389" cy="4616148"/>
        </p:xfrm>
        <a:graphic>
          <a:graphicData uri="http://schemas.openxmlformats.org/drawingml/2006/table">
            <a:tbl>
              <a:tblPr firstRow="1" bandRow="1"/>
              <a:tblGrid>
                <a:gridCol w="648080">
                  <a:extLst>
                    <a:ext uri="{9D8B030D-6E8A-4147-A177-3AD203B41FA5}">
                      <a16:colId xmlns:a16="http://schemas.microsoft.com/office/drawing/2014/main" xmlns="" val="20000"/>
                    </a:ext>
                  </a:extLst>
                </a:gridCol>
                <a:gridCol w="1558105">
                  <a:extLst>
                    <a:ext uri="{9D8B030D-6E8A-4147-A177-3AD203B41FA5}">
                      <a16:colId xmlns:a16="http://schemas.microsoft.com/office/drawing/2014/main" xmlns="" val="20001"/>
                    </a:ext>
                  </a:extLst>
                </a:gridCol>
                <a:gridCol w="771184">
                  <a:extLst>
                    <a:ext uri="{9D8B030D-6E8A-4147-A177-3AD203B41FA5}">
                      <a16:colId xmlns:a16="http://schemas.microsoft.com/office/drawing/2014/main" xmlns="" val="20002"/>
                    </a:ext>
                  </a:extLst>
                </a:gridCol>
                <a:gridCol w="692492">
                  <a:extLst>
                    <a:ext uri="{9D8B030D-6E8A-4147-A177-3AD203B41FA5}">
                      <a16:colId xmlns:a16="http://schemas.microsoft.com/office/drawing/2014/main" xmlns="" val="2812892459"/>
                    </a:ext>
                  </a:extLst>
                </a:gridCol>
                <a:gridCol w="802660">
                  <a:extLst>
                    <a:ext uri="{9D8B030D-6E8A-4147-A177-3AD203B41FA5}">
                      <a16:colId xmlns:a16="http://schemas.microsoft.com/office/drawing/2014/main" xmlns="" val="179505538"/>
                    </a:ext>
                  </a:extLst>
                </a:gridCol>
                <a:gridCol w="723967">
                  <a:extLst>
                    <a:ext uri="{9D8B030D-6E8A-4147-A177-3AD203B41FA5}">
                      <a16:colId xmlns:a16="http://schemas.microsoft.com/office/drawing/2014/main" xmlns="" val="969452119"/>
                    </a:ext>
                  </a:extLst>
                </a:gridCol>
                <a:gridCol w="723967">
                  <a:extLst>
                    <a:ext uri="{9D8B030D-6E8A-4147-A177-3AD203B41FA5}">
                      <a16:colId xmlns:a16="http://schemas.microsoft.com/office/drawing/2014/main" xmlns="" val="20006"/>
                    </a:ext>
                  </a:extLst>
                </a:gridCol>
                <a:gridCol w="723967">
                  <a:extLst>
                    <a:ext uri="{9D8B030D-6E8A-4147-A177-3AD203B41FA5}">
                      <a16:colId xmlns:a16="http://schemas.microsoft.com/office/drawing/2014/main" xmlns="" val="1561671842"/>
                    </a:ext>
                  </a:extLst>
                </a:gridCol>
                <a:gridCol w="723967">
                  <a:extLst>
                    <a:ext uri="{9D8B030D-6E8A-4147-A177-3AD203B41FA5}">
                      <a16:colId xmlns:a16="http://schemas.microsoft.com/office/drawing/2014/main" xmlns="" val="4233211600"/>
                    </a:ext>
                  </a:extLst>
                </a:gridCol>
              </a:tblGrid>
              <a:tr h="40201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a:rPr>
                        <a:t>Konseling</a:t>
                      </a:r>
                      <a:r>
                        <a:rPr lang="en-US" sz="1400" u="none" strike="noStrike" dirty="0">
                          <a:latin typeface="Tw Cen MT"/>
                          <a:ea typeface="Verdana"/>
                          <a:cs typeface="Verdana"/>
                        </a:rPr>
                        <a:t> </a:t>
                      </a:r>
                      <a:r>
                        <a:rPr lang="en-US" sz="1400" u="none" strike="noStrike" dirty="0" err="1">
                          <a:latin typeface="Tw Cen MT"/>
                          <a:ea typeface="Verdana"/>
                          <a:cs typeface="Verdana"/>
                        </a:rPr>
                        <a:t>Napza</a:t>
                      </a:r>
                      <a:endParaRPr lang="en-US" sz="14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Psikologi</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Keluarga</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Psikoterapi</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Supportif</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bl>
          </a:graphicData>
        </a:graphic>
      </p:graphicFrame>
      <p:sp>
        <p:nvSpPr>
          <p:cNvPr id="6" name="Rounded Rectangle 5">
            <a:extLst>
              <a:ext uri="{FF2B5EF4-FFF2-40B4-BE49-F238E27FC236}">
                <a16:creationId xmlns:a16="http://schemas.microsoft.com/office/drawing/2014/main" xmlns="" id="{31FCE62F-CE8F-4234-B3FC-193B65249F8B}"/>
              </a:ext>
            </a:extLst>
          </p:cNvPr>
          <p:cNvSpPr/>
          <p:nvPr/>
        </p:nvSpPr>
        <p:spPr>
          <a:xfrm>
            <a:off x="645982"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
        <p:nvSpPr>
          <p:cNvPr id="8" name="TextBox 7">
            <a:extLst>
              <a:ext uri="{FF2B5EF4-FFF2-40B4-BE49-F238E27FC236}">
                <a16:creationId xmlns:a16="http://schemas.microsoft.com/office/drawing/2014/main" xmlns="" id="{4C1725B3-0A99-47DF-939A-D39A1EC2A329}"/>
              </a:ext>
            </a:extLst>
          </p:cNvPr>
          <p:cNvSpPr txBox="1"/>
          <p:nvPr/>
        </p:nvSpPr>
        <p:spPr>
          <a:xfrm>
            <a:off x="225105" y="5314557"/>
            <a:ext cx="736838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ea typeface="+mn-lt"/>
                <a:cs typeface="+mn-lt"/>
              </a:rPr>
              <a:t>Dikarenakan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pandemi</a:t>
            </a:r>
            <a:r>
              <a:rPr lang="en-US" sz="1600" dirty="0">
                <a:latin typeface="Tw Cen MT" panose="020B0602020104020603" pitchFamily="34" charset="0"/>
                <a:ea typeface="+mn-lt"/>
                <a:cs typeface="+mn-lt"/>
              </a:rPr>
              <a:t> COVID-19 </a:t>
            </a:r>
            <a:r>
              <a:rPr lang="en-US" sz="1600" dirty="0" err="1">
                <a:latin typeface="Tw Cen MT" panose="020B0602020104020603" pitchFamily="34" charset="0"/>
                <a:ea typeface="+mn-lt"/>
                <a:cs typeface="+mn-lt"/>
              </a:rPr>
              <a:t>Rumah</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Sakit</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melakukan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efisiensi</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yaitu</a:t>
            </a:r>
            <a:r>
              <a:rPr lang="en-US" sz="1600" dirty="0">
                <a:latin typeface="Tw Cen MT" panose="020B0602020104020603" pitchFamily="34" charset="0"/>
                <a:ea typeface="+mn-lt"/>
                <a:cs typeface="+mn-lt"/>
              </a:rPr>
              <a:t> salah </a:t>
            </a:r>
            <a:r>
              <a:rPr lang="en-US" sz="1600" dirty="0" err="1">
                <a:latin typeface="Tw Cen MT" panose="020B0602020104020603" pitchFamily="34" charset="0"/>
                <a:ea typeface="+mn-lt"/>
                <a:cs typeface="+mn-lt"/>
              </a:rPr>
              <a:t>satunya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penggabungan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Bangsal</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karena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pasien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berkurang</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untuk</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Instalasi</a:t>
            </a:r>
            <a:r>
              <a:rPr lang="en-US" sz="1600" dirty="0">
                <a:latin typeface="Tw Cen MT" panose="020B0602020104020603" pitchFamily="34" charset="0"/>
                <a:ea typeface="+mn-lt"/>
                <a:cs typeface="+mn-lt"/>
              </a:rPr>
              <a:t> NAPZA </a:t>
            </a:r>
            <a:r>
              <a:rPr lang="en-US" sz="1600" dirty="0" err="1">
                <a:latin typeface="Tw Cen MT" panose="020B0602020104020603" pitchFamily="34" charset="0"/>
                <a:ea typeface="+mn-lt"/>
                <a:cs typeface="+mn-lt"/>
              </a:rPr>
              <a:t>semetara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dialihkan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ke</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semua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bangsal</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sedangkan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instalansi</a:t>
            </a:r>
            <a:r>
              <a:rPr lang="en-US" sz="1600" dirty="0">
                <a:latin typeface="Tw Cen MT" panose="020B0602020104020603" pitchFamily="34" charset="0"/>
                <a:ea typeface="+mn-lt"/>
                <a:cs typeface="+mn-lt"/>
              </a:rPr>
              <a:t> NAPZA yang </a:t>
            </a:r>
            <a:r>
              <a:rPr lang="en-US" sz="1600" dirty="0" err="1">
                <a:latin typeface="Tw Cen MT" panose="020B0602020104020603" pitchFamily="34" charset="0"/>
                <a:ea typeface="+mn-lt"/>
                <a:cs typeface="+mn-lt"/>
              </a:rPr>
              <a:t>dahulu</a:t>
            </a:r>
            <a:r>
              <a:rPr lang="en-US" sz="1600" dirty="0">
                <a:latin typeface="Tw Cen MT" panose="020B0602020104020603" pitchFamily="34" charset="0"/>
                <a:ea typeface="+mn-lt"/>
                <a:cs typeface="+mn-lt"/>
              </a:rPr>
              <a:t> di </a:t>
            </a:r>
            <a:r>
              <a:rPr lang="en-US" sz="1600" dirty="0" err="1">
                <a:latin typeface="Tw Cen MT" panose="020B0602020104020603" pitchFamily="34" charset="0"/>
                <a:ea typeface="+mn-lt"/>
                <a:cs typeface="+mn-lt"/>
              </a:rPr>
              <a:t>ubah</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menjadi</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Instalansi</a:t>
            </a:r>
            <a:r>
              <a:rPr lang="en-US" sz="1600" dirty="0">
                <a:latin typeface="Tw Cen MT" panose="020B0602020104020603" pitchFamily="34" charset="0"/>
                <a:ea typeface="+mn-lt"/>
                <a:cs typeface="+mn-lt"/>
              </a:rPr>
              <a:t> COVID-19</a:t>
            </a:r>
            <a:endParaRPr lang="en-US" sz="1600" dirty="0">
              <a:latin typeface="Tw Cen MT" panose="020B0602020104020603" pitchFamily="34" charset="0"/>
              <a:cs typeface="Calibri"/>
            </a:endParaRPr>
          </a:p>
        </p:txBody>
      </p:sp>
      <p:pic>
        <p:nvPicPr>
          <p:cNvPr id="10" name="Picture 9">
            <a:extLst>
              <a:ext uri="{FF2B5EF4-FFF2-40B4-BE49-F238E27FC236}">
                <a16:creationId xmlns:a16="http://schemas.microsoft.com/office/drawing/2014/main" xmlns="" id="{916B7A0E-53F6-4A61-B01A-B0C5F7ACE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52607" cy="652607"/>
          </a:xfrm>
          <a:prstGeom prst="rect">
            <a:avLst/>
          </a:prstGeom>
        </p:spPr>
      </p:pic>
    </p:spTree>
    <p:extLst>
      <p:ext uri="{BB962C8B-B14F-4D97-AF65-F5344CB8AC3E}">
        <p14:creationId xmlns:p14="http://schemas.microsoft.com/office/powerpoint/2010/main" val="418572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xmlns="" id="{57AFBB6F-B37E-46BD-B2C1-420BCC01FB45}"/>
              </a:ext>
            </a:extLst>
          </p:cNvPr>
          <p:cNvGraphicFramePr>
            <a:graphicFrameLocks/>
          </p:cNvGraphicFramePr>
          <p:nvPr>
            <p:extLst>
              <p:ext uri="{D42A27DB-BD31-4B8C-83A1-F6EECF244321}">
                <p14:modId xmlns:p14="http://schemas.microsoft.com/office/powerpoint/2010/main" val="3417082678"/>
              </p:ext>
            </p:extLst>
          </p:nvPr>
        </p:nvGraphicFramePr>
        <p:xfrm>
          <a:off x="233849" y="875493"/>
          <a:ext cx="7134360" cy="4126539"/>
        </p:xfrm>
        <a:graphic>
          <a:graphicData uri="http://schemas.openxmlformats.org/drawingml/2006/table">
            <a:tbl>
              <a:tblPr firstRow="1" bandRow="1"/>
              <a:tblGrid>
                <a:gridCol w="720227">
                  <a:extLst>
                    <a:ext uri="{9D8B030D-6E8A-4147-A177-3AD203B41FA5}">
                      <a16:colId xmlns:a16="http://schemas.microsoft.com/office/drawing/2014/main" xmlns="" val="20000"/>
                    </a:ext>
                  </a:extLst>
                </a:gridCol>
                <a:gridCol w="1278648">
                  <a:extLst>
                    <a:ext uri="{9D8B030D-6E8A-4147-A177-3AD203B41FA5}">
                      <a16:colId xmlns:a16="http://schemas.microsoft.com/office/drawing/2014/main" xmlns="" val="20001"/>
                    </a:ext>
                  </a:extLst>
                </a:gridCol>
                <a:gridCol w="669480">
                  <a:extLst>
                    <a:ext uri="{9D8B030D-6E8A-4147-A177-3AD203B41FA5}">
                      <a16:colId xmlns:a16="http://schemas.microsoft.com/office/drawing/2014/main" xmlns="" val="20002"/>
                    </a:ext>
                  </a:extLst>
                </a:gridCol>
                <a:gridCol w="677905">
                  <a:extLst>
                    <a:ext uri="{9D8B030D-6E8A-4147-A177-3AD203B41FA5}">
                      <a16:colId xmlns:a16="http://schemas.microsoft.com/office/drawing/2014/main" xmlns="" val="1624585791"/>
                    </a:ext>
                  </a:extLst>
                </a:gridCol>
                <a:gridCol w="757620">
                  <a:extLst>
                    <a:ext uri="{9D8B030D-6E8A-4147-A177-3AD203B41FA5}">
                      <a16:colId xmlns:a16="http://schemas.microsoft.com/office/drawing/2014/main" xmlns="" val="4086995974"/>
                    </a:ext>
                  </a:extLst>
                </a:gridCol>
                <a:gridCol w="757620">
                  <a:extLst>
                    <a:ext uri="{9D8B030D-6E8A-4147-A177-3AD203B41FA5}">
                      <a16:colId xmlns:a16="http://schemas.microsoft.com/office/drawing/2014/main" xmlns="" val="1567834223"/>
                    </a:ext>
                  </a:extLst>
                </a:gridCol>
                <a:gridCol w="757620">
                  <a:extLst>
                    <a:ext uri="{9D8B030D-6E8A-4147-A177-3AD203B41FA5}">
                      <a16:colId xmlns:a16="http://schemas.microsoft.com/office/drawing/2014/main" xmlns="" val="20006"/>
                    </a:ext>
                  </a:extLst>
                </a:gridCol>
                <a:gridCol w="757620">
                  <a:extLst>
                    <a:ext uri="{9D8B030D-6E8A-4147-A177-3AD203B41FA5}">
                      <a16:colId xmlns:a16="http://schemas.microsoft.com/office/drawing/2014/main" xmlns="" val="2777784020"/>
                    </a:ext>
                  </a:extLst>
                </a:gridCol>
                <a:gridCol w="757620">
                  <a:extLst>
                    <a:ext uri="{9D8B030D-6E8A-4147-A177-3AD203B41FA5}">
                      <a16:colId xmlns:a16="http://schemas.microsoft.com/office/drawing/2014/main" xmlns="" val="971874329"/>
                    </a:ext>
                  </a:extLst>
                </a:gridCol>
              </a:tblGrid>
              <a:tr h="65304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12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MMSE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1"/>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GDS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CDT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3"/>
                  </a:ext>
                </a:extLst>
              </a:tr>
              <a:tr h="154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Intensif</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78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519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High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5"/>
                  </a:ext>
                </a:extLst>
              </a:tr>
              <a:tr h="450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Maksimal</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879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Minimal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7"/>
                  </a:ext>
                </a:extLst>
              </a:tr>
              <a:tr h="1737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93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9</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Bersih</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9"/>
                  </a:ext>
                </a:extLst>
              </a:tr>
              <a:tr h="4827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Infeksi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456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Pasang</a:t>
                      </a:r>
                      <a:r>
                        <a:rPr lang="en-US" sz="1400" u="none" strike="noStrike" dirty="0">
                          <a:latin typeface="Tw Cen MT"/>
                        </a:rPr>
                        <a:t> O2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1"/>
                  </a:ext>
                </a:extLst>
              </a:tr>
            </a:tbl>
          </a:graphicData>
        </a:graphic>
      </p:graphicFrame>
      <p:pic>
        <p:nvPicPr>
          <p:cNvPr id="4" name="Picture 3">
            <a:extLst>
              <a:ext uri="{FF2B5EF4-FFF2-40B4-BE49-F238E27FC236}">
                <a16:creationId xmlns:a16="http://schemas.microsoft.com/office/drawing/2014/main" xmlns="" id="{675F9AD3-9358-4B2E-B713-7A334A2C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0" y="124909"/>
            <a:ext cx="917410" cy="917410"/>
          </a:xfrm>
          <a:prstGeom prst="rect">
            <a:avLst/>
          </a:prstGeom>
        </p:spPr>
      </p:pic>
      <p:sp>
        <p:nvSpPr>
          <p:cNvPr id="8" name="Rounded Rectangle 5">
            <a:extLst>
              <a:ext uri="{FF2B5EF4-FFF2-40B4-BE49-F238E27FC236}">
                <a16:creationId xmlns:a16="http://schemas.microsoft.com/office/drawing/2014/main" xmlns="" id="{35F3156D-16EB-42C3-B4B2-782AC2F85B44}"/>
              </a:ext>
            </a:extLst>
          </p:cNvPr>
          <p:cNvSpPr/>
          <p:nvPr/>
        </p:nvSpPr>
        <p:spPr>
          <a:xfrm>
            <a:off x="1151260" y="249028"/>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3" name="TextBox 2">
            <a:extLst>
              <a:ext uri="{FF2B5EF4-FFF2-40B4-BE49-F238E27FC236}">
                <a16:creationId xmlns:a16="http://schemas.microsoft.com/office/drawing/2014/main" xmlns="" id="{60FFDAD0-5B20-4B80-87D6-C79412C234EF}"/>
              </a:ext>
            </a:extLst>
          </p:cNvPr>
          <p:cNvSpPr txBox="1"/>
          <p:nvPr/>
        </p:nvSpPr>
        <p:spPr>
          <a:xfrm>
            <a:off x="325168" y="5334252"/>
            <a:ext cx="70430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cs typeface="Calibri"/>
              </a:rPr>
              <a:t>Dikarenakan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pandemi</a:t>
            </a:r>
            <a:r>
              <a:rPr lang="en-US" sz="1600" dirty="0">
                <a:latin typeface="Tw Cen MT" panose="020B0602020104020603" pitchFamily="34" charset="0"/>
                <a:cs typeface="Calibri"/>
              </a:rPr>
              <a:t> COVID-19 </a:t>
            </a:r>
            <a:r>
              <a:rPr lang="en-US" sz="1600" dirty="0" err="1">
                <a:latin typeface="Tw Cen MT" panose="020B0602020104020603" pitchFamily="34" charset="0"/>
                <a:cs typeface="Calibri"/>
              </a:rPr>
              <a:t>Rumah</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Sakit</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melakukan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efisiensi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yaitu</a:t>
            </a:r>
            <a:r>
              <a:rPr lang="en-US" sz="1600" dirty="0">
                <a:latin typeface="Tw Cen MT" panose="020B0602020104020603" pitchFamily="34" charset="0"/>
                <a:cs typeface="Calibri"/>
              </a:rPr>
              <a:t> salah </a:t>
            </a:r>
            <a:r>
              <a:rPr lang="en-US" sz="1600" dirty="0" err="1">
                <a:latin typeface="Tw Cen MT" panose="020B0602020104020603" pitchFamily="34" charset="0"/>
                <a:cs typeface="Calibri"/>
              </a:rPr>
              <a:t>satunya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penggabungan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karena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pasien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berkurang</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untuk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Instalasi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Psikogeriatri</a:t>
            </a:r>
            <a:r>
              <a:rPr lang="en-US" sz="1600" dirty="0">
                <a:latin typeface="Tw Cen MT" panose="020B0602020104020603" pitchFamily="34" charset="0"/>
                <a:cs typeface="Calibri"/>
              </a:rPr>
              <a:t> /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Dewi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Kunthi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sementara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tidak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melaporkan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kinerja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bulanan</a:t>
            </a:r>
            <a:r>
              <a:rPr lang="en-US" sz="1600" dirty="0">
                <a:latin typeface="Tw Cen MT" panose="020B0602020104020603" pitchFamily="34" charset="0"/>
                <a:cs typeface="Calibri"/>
              </a:rPr>
              <a:t>. </a:t>
            </a:r>
          </a:p>
        </p:txBody>
      </p:sp>
      <p:sp>
        <p:nvSpPr>
          <p:cNvPr id="6" name="Slide Number Placeholder 5">
            <a:extLst>
              <a:ext uri="{FF2B5EF4-FFF2-40B4-BE49-F238E27FC236}">
                <a16:creationId xmlns:a16="http://schemas.microsoft.com/office/drawing/2014/main" xmlns="" id="{FF7C2ED5-2D24-4E3D-ADCE-1B0154BA7734}"/>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spTree>
    <p:extLst>
      <p:ext uri="{BB962C8B-B14F-4D97-AF65-F5344CB8AC3E}">
        <p14:creationId xmlns:p14="http://schemas.microsoft.com/office/powerpoint/2010/main" val="43281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03509DC-F2A5-4975-B730-8B4F0CA67C02}"/>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graphicFrame>
        <p:nvGraphicFramePr>
          <p:cNvPr id="4" name="Content Placeholder 6">
            <a:extLst>
              <a:ext uri="{FF2B5EF4-FFF2-40B4-BE49-F238E27FC236}">
                <a16:creationId xmlns:a16="http://schemas.microsoft.com/office/drawing/2014/main" xmlns="" id="{2477EF41-954D-4742-B499-2752D13D1DD8}"/>
              </a:ext>
            </a:extLst>
          </p:cNvPr>
          <p:cNvGraphicFramePr>
            <a:graphicFrameLocks/>
          </p:cNvGraphicFramePr>
          <p:nvPr>
            <p:extLst>
              <p:ext uri="{D42A27DB-BD31-4B8C-83A1-F6EECF244321}">
                <p14:modId xmlns:p14="http://schemas.microsoft.com/office/powerpoint/2010/main" val="1726141398"/>
              </p:ext>
            </p:extLst>
          </p:nvPr>
        </p:nvGraphicFramePr>
        <p:xfrm>
          <a:off x="307332" y="709519"/>
          <a:ext cx="7871790" cy="5566277"/>
        </p:xfrm>
        <a:graphic>
          <a:graphicData uri="http://schemas.openxmlformats.org/drawingml/2006/table">
            <a:tbl>
              <a:tblPr firstRow="1" bandRow="1"/>
              <a:tblGrid>
                <a:gridCol w="478764">
                  <a:extLst>
                    <a:ext uri="{9D8B030D-6E8A-4147-A177-3AD203B41FA5}">
                      <a16:colId xmlns:a16="http://schemas.microsoft.com/office/drawing/2014/main" xmlns="" val="20000"/>
                    </a:ext>
                  </a:extLst>
                </a:gridCol>
                <a:gridCol w="2150050">
                  <a:extLst>
                    <a:ext uri="{9D8B030D-6E8A-4147-A177-3AD203B41FA5}">
                      <a16:colId xmlns:a16="http://schemas.microsoft.com/office/drawing/2014/main" xmlns="" val="20001"/>
                    </a:ext>
                  </a:extLst>
                </a:gridCol>
                <a:gridCol w="655372">
                  <a:extLst>
                    <a:ext uri="{9D8B030D-6E8A-4147-A177-3AD203B41FA5}">
                      <a16:colId xmlns:a16="http://schemas.microsoft.com/office/drawing/2014/main" xmlns="" val="20002"/>
                    </a:ext>
                  </a:extLst>
                </a:gridCol>
                <a:gridCol w="655372">
                  <a:extLst>
                    <a:ext uri="{9D8B030D-6E8A-4147-A177-3AD203B41FA5}">
                      <a16:colId xmlns:a16="http://schemas.microsoft.com/office/drawing/2014/main" xmlns="" val="1715344992"/>
                    </a:ext>
                  </a:extLst>
                </a:gridCol>
                <a:gridCol w="655372">
                  <a:extLst>
                    <a:ext uri="{9D8B030D-6E8A-4147-A177-3AD203B41FA5}">
                      <a16:colId xmlns:a16="http://schemas.microsoft.com/office/drawing/2014/main" xmlns="" val="2956588063"/>
                    </a:ext>
                  </a:extLst>
                </a:gridCol>
                <a:gridCol w="655372">
                  <a:extLst>
                    <a:ext uri="{9D8B030D-6E8A-4147-A177-3AD203B41FA5}">
                      <a16:colId xmlns:a16="http://schemas.microsoft.com/office/drawing/2014/main" xmlns="" val="3373432784"/>
                    </a:ext>
                  </a:extLst>
                </a:gridCol>
                <a:gridCol w="655372">
                  <a:extLst>
                    <a:ext uri="{9D8B030D-6E8A-4147-A177-3AD203B41FA5}">
                      <a16:colId xmlns:a16="http://schemas.microsoft.com/office/drawing/2014/main" xmlns="" val="1536624232"/>
                    </a:ext>
                  </a:extLst>
                </a:gridCol>
                <a:gridCol w="655372">
                  <a:extLst>
                    <a:ext uri="{9D8B030D-6E8A-4147-A177-3AD203B41FA5}">
                      <a16:colId xmlns:a16="http://schemas.microsoft.com/office/drawing/2014/main" xmlns="" val="20007"/>
                    </a:ext>
                  </a:extLst>
                </a:gridCol>
                <a:gridCol w="655372">
                  <a:extLst>
                    <a:ext uri="{9D8B030D-6E8A-4147-A177-3AD203B41FA5}">
                      <a16:colId xmlns:a16="http://schemas.microsoft.com/office/drawing/2014/main" xmlns="" val="2109775522"/>
                    </a:ext>
                  </a:extLst>
                </a:gridCol>
                <a:gridCol w="655372">
                  <a:extLst>
                    <a:ext uri="{9D8B030D-6E8A-4147-A177-3AD203B41FA5}">
                      <a16:colId xmlns:a16="http://schemas.microsoft.com/office/drawing/2014/main" xmlns="" val="1765330469"/>
                    </a:ext>
                  </a:extLst>
                </a:gridCol>
              </a:tblGrid>
              <a:tr h="489669">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MAR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APR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JUNI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JULI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AGS</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24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158</a:t>
                      </a:r>
                      <a:endParaRPr lang="en-US" sz="1200" b="0" i="0" u="none" strike="noStrike" dirty="0">
                        <a:solidFill>
                          <a:srgbClr val="000000"/>
                        </a:solidFill>
                        <a:effectLst/>
                        <a:latin typeface="Tw Cen MT"/>
                      </a:endParaRP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153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148</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110</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100</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1"/>
                  </a:ext>
                </a:extLst>
              </a:tr>
              <a:tr h="2103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60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3"/>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5"/>
                  </a:ext>
                </a:extLst>
              </a:tr>
              <a:tr h="5613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yang </a:t>
                      </a:r>
                      <a:r>
                        <a:rPr lang="en-US" sz="1400" u="none" strike="noStrike" err="1">
                          <a:latin typeface="Tw Cen MT"/>
                        </a:rPr>
                        <a:t>dirujuk</a:t>
                      </a:r>
                      <a:r>
                        <a:rPr lang="en-US" sz="1400" u="none" strike="noStrike" dirty="0">
                          <a:latin typeface="Tw Cen MT"/>
                        </a:rPr>
                        <a:t> </a:t>
                      </a:r>
                      <a:r>
                        <a:rPr lang="en-US" sz="1400" u="none" strike="noStrike"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7"/>
                  </a:ext>
                </a:extLst>
              </a:tr>
              <a:tr h="3339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791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a:t>
                      </a:r>
                      <a:r>
                        <a:rPr lang="en-US" sz="1400" u="none" strike="noStrike" err="1">
                          <a:latin typeface="Tw Cen MT"/>
                        </a:rPr>
                        <a:t>Infeksi</a:t>
                      </a:r>
                      <a:r>
                        <a:rPr lang="en-US" sz="1400" u="none" strike="noStrike" dirty="0">
                          <a:latin typeface="Tw Cen MT"/>
                        </a:rPr>
                        <a:t> </a:t>
                      </a:r>
                      <a:r>
                        <a:rPr lang="en-US" sz="1400" u="none" strike="noStrike" err="1">
                          <a:latin typeface="Tw Cen MT"/>
                        </a:rPr>
                        <a:t>Nosokomial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9"/>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alergi</a:t>
                      </a:r>
                      <a:r>
                        <a:rPr lang="en-US" sz="1400" u="none" strike="noStrike" dirty="0">
                          <a:latin typeface="Tw Cen MT"/>
                        </a:rPr>
                        <a:t> </a:t>
                      </a:r>
                      <a:r>
                        <a:rPr lang="en-US" sz="1400" u="none" strike="noStrike" err="1">
                          <a:latin typeface="Tw Cen MT"/>
                        </a:rPr>
                        <a:t>obat</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744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masuk</a:t>
                      </a:r>
                      <a:r>
                        <a:rPr lang="en-US" sz="1400" u="none" strike="noStrike" dirty="0">
                          <a:latin typeface="Tw Cen MT"/>
                        </a:rPr>
                        <a:t> </a:t>
                      </a:r>
                      <a:r>
                        <a:rPr lang="en-US" sz="1400" u="none" strike="noStrike" err="1">
                          <a:latin typeface="Tw Cen MT"/>
                        </a:rPr>
                        <a:t>dengan</a:t>
                      </a:r>
                      <a:r>
                        <a:rPr lang="en-US" sz="1400" u="none" strike="noStrike" dirty="0">
                          <a:latin typeface="Tw Cen MT"/>
                        </a:rPr>
                        <a:t> PGOT/</a:t>
                      </a:r>
                      <a:r>
                        <a:rPr lang="en-US" sz="1400" u="none" strike="noStrike"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err="1">
                          <a:latin typeface="Tw Cen MT"/>
                        </a:rPr>
                        <a:t>Integrasi</a:t>
                      </a:r>
                      <a:r>
                        <a:rPr lang="en-US" sz="1400" u="none" strike="noStrike" dirty="0">
                          <a:latin typeface="Tw Cen MT"/>
                        </a:rPr>
                        <a:t> </a:t>
                      </a:r>
                      <a:r>
                        <a:rPr lang="en-US" sz="1400" u="none" strike="noStrike" err="1">
                          <a:latin typeface="Tw Cen MT"/>
                        </a:rPr>
                        <a:t>Baresos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36</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11"/>
                  </a:ext>
                </a:extLst>
              </a:tr>
              <a:tr h="1629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0">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pic>
        <p:nvPicPr>
          <p:cNvPr id="6" name="Picture 5">
            <a:extLst>
              <a:ext uri="{FF2B5EF4-FFF2-40B4-BE49-F238E27FC236}">
                <a16:creationId xmlns:a16="http://schemas.microsoft.com/office/drawing/2014/main" xmlns="" id="{4DF6238F-E713-429F-A004-BDCF33DBB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32" y="87498"/>
            <a:ext cx="936104" cy="936104"/>
          </a:xfrm>
          <a:prstGeom prst="rect">
            <a:avLst/>
          </a:prstGeom>
        </p:spPr>
      </p:pic>
      <p:sp>
        <p:nvSpPr>
          <p:cNvPr id="8" name="Rounded Rectangle 5">
            <a:extLst>
              <a:ext uri="{FF2B5EF4-FFF2-40B4-BE49-F238E27FC236}">
                <a16:creationId xmlns:a16="http://schemas.microsoft.com/office/drawing/2014/main" xmlns="" id="{110A3AEF-1F5E-4F4F-8734-519DBB4B84C9}"/>
              </a:ext>
            </a:extLst>
          </p:cNvPr>
          <p:cNvSpPr/>
          <p:nvPr/>
        </p:nvSpPr>
        <p:spPr>
          <a:xfrm>
            <a:off x="1640480" y="136525"/>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92181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23A4CBD-CDC4-4807-9C89-300A2A7B4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15" y="138995"/>
            <a:ext cx="804977" cy="804977"/>
          </a:xfrm>
          <a:prstGeom prst="rect">
            <a:avLst/>
          </a:prstGeom>
        </p:spPr>
      </p:pic>
      <p:graphicFrame>
        <p:nvGraphicFramePr>
          <p:cNvPr id="8" name="Table 7">
            <a:extLst>
              <a:ext uri="{FF2B5EF4-FFF2-40B4-BE49-F238E27FC236}">
                <a16:creationId xmlns:a16="http://schemas.microsoft.com/office/drawing/2014/main" xmlns="" id="{2C58953F-6398-4608-93E9-A81ED2D413AA}"/>
              </a:ext>
            </a:extLst>
          </p:cNvPr>
          <p:cNvGraphicFramePr>
            <a:graphicFrameLocks noGrp="1"/>
          </p:cNvGraphicFramePr>
          <p:nvPr>
            <p:extLst>
              <p:ext uri="{D42A27DB-BD31-4B8C-83A1-F6EECF244321}">
                <p14:modId xmlns:p14="http://schemas.microsoft.com/office/powerpoint/2010/main" val="3307387766"/>
              </p:ext>
            </p:extLst>
          </p:nvPr>
        </p:nvGraphicFramePr>
        <p:xfrm>
          <a:off x="341987" y="819509"/>
          <a:ext cx="7529802" cy="4834060"/>
        </p:xfrm>
        <a:graphic>
          <a:graphicData uri="http://schemas.openxmlformats.org/drawingml/2006/table">
            <a:tbl>
              <a:tblPr firstRow="1" bandRow="1"/>
              <a:tblGrid>
                <a:gridCol w="265122">
                  <a:extLst>
                    <a:ext uri="{9D8B030D-6E8A-4147-A177-3AD203B41FA5}">
                      <a16:colId xmlns:a16="http://schemas.microsoft.com/office/drawing/2014/main" xmlns="" val="3017034530"/>
                    </a:ext>
                  </a:extLst>
                </a:gridCol>
                <a:gridCol w="240266">
                  <a:extLst>
                    <a:ext uri="{9D8B030D-6E8A-4147-A177-3AD203B41FA5}">
                      <a16:colId xmlns:a16="http://schemas.microsoft.com/office/drawing/2014/main" xmlns="" val="2646266038"/>
                    </a:ext>
                  </a:extLst>
                </a:gridCol>
                <a:gridCol w="240266">
                  <a:extLst>
                    <a:ext uri="{9D8B030D-6E8A-4147-A177-3AD203B41FA5}">
                      <a16:colId xmlns:a16="http://schemas.microsoft.com/office/drawing/2014/main" xmlns="" val="298071"/>
                    </a:ext>
                  </a:extLst>
                </a:gridCol>
                <a:gridCol w="2211100">
                  <a:extLst>
                    <a:ext uri="{9D8B030D-6E8A-4147-A177-3AD203B41FA5}">
                      <a16:colId xmlns:a16="http://schemas.microsoft.com/office/drawing/2014/main" xmlns="" val="1678641331"/>
                    </a:ext>
                  </a:extLst>
                </a:gridCol>
                <a:gridCol w="480531">
                  <a:extLst>
                    <a:ext uri="{9D8B030D-6E8A-4147-A177-3AD203B41FA5}">
                      <a16:colId xmlns:a16="http://schemas.microsoft.com/office/drawing/2014/main" xmlns="" val="1248146667"/>
                    </a:ext>
                  </a:extLst>
                </a:gridCol>
                <a:gridCol w="404348">
                  <a:extLst>
                    <a:ext uri="{9D8B030D-6E8A-4147-A177-3AD203B41FA5}">
                      <a16:colId xmlns:a16="http://schemas.microsoft.com/office/drawing/2014/main" xmlns="" val="3619718761"/>
                    </a:ext>
                  </a:extLst>
                </a:gridCol>
                <a:gridCol w="527414">
                  <a:extLst>
                    <a:ext uri="{9D8B030D-6E8A-4147-A177-3AD203B41FA5}">
                      <a16:colId xmlns:a16="http://schemas.microsoft.com/office/drawing/2014/main" xmlns="" val="376500638"/>
                    </a:ext>
                  </a:extLst>
                </a:gridCol>
                <a:gridCol w="487983">
                  <a:extLst>
                    <a:ext uri="{9D8B030D-6E8A-4147-A177-3AD203B41FA5}">
                      <a16:colId xmlns:a16="http://schemas.microsoft.com/office/drawing/2014/main" xmlns="" val="3877909733"/>
                    </a:ext>
                  </a:extLst>
                </a:gridCol>
                <a:gridCol w="668193">
                  <a:extLst>
                    <a:ext uri="{9D8B030D-6E8A-4147-A177-3AD203B41FA5}">
                      <a16:colId xmlns:a16="http://schemas.microsoft.com/office/drawing/2014/main" xmlns="" val="2125015206"/>
                    </a:ext>
                  </a:extLst>
                </a:gridCol>
                <a:gridCol w="668193">
                  <a:extLst>
                    <a:ext uri="{9D8B030D-6E8A-4147-A177-3AD203B41FA5}">
                      <a16:colId xmlns:a16="http://schemas.microsoft.com/office/drawing/2014/main" xmlns="" val="1124251658"/>
                    </a:ext>
                  </a:extLst>
                </a:gridCol>
                <a:gridCol w="668193">
                  <a:extLst>
                    <a:ext uri="{9D8B030D-6E8A-4147-A177-3AD203B41FA5}">
                      <a16:colId xmlns:a16="http://schemas.microsoft.com/office/drawing/2014/main" xmlns="" val="3248778766"/>
                    </a:ext>
                  </a:extLst>
                </a:gridCol>
                <a:gridCol w="668193">
                  <a:extLst>
                    <a:ext uri="{9D8B030D-6E8A-4147-A177-3AD203B41FA5}">
                      <a16:colId xmlns:a16="http://schemas.microsoft.com/office/drawing/2014/main" xmlns="" val="2536182589"/>
                    </a:ext>
                  </a:extLst>
                </a:gridCol>
              </a:tblGrid>
              <a:tr h="29573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rPr>
                        <a:t>BULAN</a:t>
                      </a:r>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34355048"/>
                  </a:ext>
                </a:extLst>
              </a:tr>
              <a:tr h="352602">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AGS</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532441000"/>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r" rtl="0" eaLnBrk="1" fontAlgn="b" latinLnBrk="0" hangingPunct="1">
                        <a:lnSpc>
                          <a:spcPct val="100000"/>
                        </a:lnSpc>
                        <a:spcBef>
                          <a:spcPts val="0"/>
                        </a:spcBef>
                        <a:spcAft>
                          <a:spcPts val="0"/>
                        </a:spcAft>
                        <a:buClrTx/>
                        <a:buSzTx/>
                        <a:buFontTx/>
                        <a:buNone/>
                      </a:pPr>
                      <a:r>
                        <a:rPr lang="en-US" sz="1400" u="none" strike="noStrike" dirty="0">
                          <a:effectLst/>
                          <a:latin typeface="Tw Cen MT"/>
                          <a:ea typeface="Verdana"/>
                          <a:cs typeface="Verdana"/>
                        </a:rPr>
                        <a:t>1 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ea typeface="Verdana"/>
                          <a:cs typeface="Verdana"/>
                        </a:rPr>
                        <a:t>Psikometri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423400060"/>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rawat</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Inap</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345081682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417843389"/>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Konsultasi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342568443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4186615736"/>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3311580045"/>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Rawat </a:t>
                      </a:r>
                      <a:r>
                        <a:rPr lang="en-US" sz="1400" u="none" strike="noStrike" err="1">
                          <a:effectLst/>
                          <a:latin typeface="Tw Cen MT"/>
                          <a:ea typeface="Verdana"/>
                          <a:cs typeface="Verdana"/>
                        </a:rPr>
                        <a:t>jalan</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719110485"/>
                  </a:ext>
                </a:extLst>
              </a:tr>
              <a:tr h="2957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Pembuatan</a:t>
                      </a:r>
                      <a:r>
                        <a:rPr lang="en-US" sz="1400" u="none" strike="noStrike" dirty="0">
                          <a:effectLst/>
                          <a:latin typeface="Tw Cen MT"/>
                          <a:ea typeface="Verdana"/>
                          <a:cs typeface="Verdana"/>
                        </a:rPr>
                        <a:t> SK </a:t>
                      </a:r>
                      <a:r>
                        <a:rPr lang="en-US" sz="1400" u="none" strike="noStrike" err="1">
                          <a:effectLst/>
                          <a:latin typeface="Tw Cen MT"/>
                          <a:ea typeface="Verdana"/>
                          <a:cs typeface="Verdana"/>
                        </a:rPr>
                        <a:t>Sehat</a:t>
                      </a:r>
                      <a:r>
                        <a:rPr lang="en-US" sz="1400" u="none" strike="noStrike" dirty="0">
                          <a:effectLst/>
                          <a:latin typeface="Tw Cen MT"/>
                          <a:ea typeface="Verdana"/>
                          <a:cs typeface="Verdana"/>
                        </a:rPr>
                        <a:t> Jiwa</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112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2498840179"/>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9075414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73765217"/>
                  </a:ext>
                </a:extLst>
              </a:tr>
              <a:tr h="3526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r-FR" sz="1400" u="none" strike="noStrike" dirty="0">
                          <a:effectLst/>
                          <a:latin typeface="Tw Cen MT"/>
                          <a:ea typeface="Verdana"/>
                          <a:cs typeface="Verdana"/>
                        </a:rPr>
                        <a:t>Tes </a:t>
                      </a:r>
                      <a:r>
                        <a:rPr lang="fr-FR" sz="1400" u="none" strike="noStrike" err="1">
                          <a:effectLst/>
                          <a:latin typeface="Tw Cen MT"/>
                          <a:ea typeface="Verdana"/>
                          <a:cs typeface="Verdana"/>
                        </a:rPr>
                        <a:t>Bakat</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Minat</a:t>
                      </a:r>
                      <a:r>
                        <a:rPr lang="fr-FR" sz="1400" u="none" strike="noStrike" dirty="0">
                          <a:effectLst/>
                          <a:latin typeface="Tw Cen MT"/>
                          <a:ea typeface="Verdana"/>
                          <a:cs typeface="Verdana"/>
                        </a:rPr>
                        <a:t>/Tes </a:t>
                      </a:r>
                      <a:r>
                        <a:rPr lang="fr-FR" sz="1400" u="none" strike="noStrike" err="1">
                          <a:effectLst/>
                          <a:latin typeface="Tw Cen MT"/>
                          <a:ea typeface="Verdana"/>
                          <a:cs typeface="Verdana"/>
                        </a:rPr>
                        <a:t>Kenal</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Diri</a:t>
                      </a:r>
                      <a:endParaRPr lang="fr-FR"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4073729119"/>
                  </a:ext>
                </a:extLst>
              </a:tr>
              <a:tr h="3526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Psikotes</a:t>
                      </a:r>
                      <a:r>
                        <a:rPr lang="en-US" sz="1400" u="none" strike="noStrike" dirty="0">
                          <a:effectLst/>
                          <a:latin typeface="Tw Cen MT"/>
                          <a:ea typeface="Verdana"/>
                          <a:cs typeface="Verdana"/>
                        </a:rPr>
                        <a:t> Individual/</a:t>
                      </a:r>
                      <a:r>
                        <a:rPr lang="en-US" sz="1400" u="none" strike="noStrike" err="1">
                          <a:effectLst/>
                          <a:latin typeface="Tw Cen MT"/>
                          <a:ea typeface="Verdana"/>
                          <a:cs typeface="Verdana"/>
                        </a:rPr>
                        <a:t>Klasikal</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232760479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6</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Intelegensi</a:t>
                      </a:r>
                      <a:r>
                        <a:rPr lang="en-US" sz="1400" u="none" strike="noStrike" dirty="0">
                          <a:effectLst/>
                          <a:latin typeface="Tw Cen MT"/>
                          <a:ea typeface="Verdana"/>
                          <a:cs typeface="Verdana"/>
                        </a:rPr>
                        <a:t>/IQ</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94825304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Kesiapan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Sekolah</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274698392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8</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Seleksi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Karyawan</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75387616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9</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Konseling</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91782446"/>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10</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Psikologi</a:t>
                      </a:r>
                      <a:endParaRPr lang="en-US" sz="1400" b="0" i="0" u="none" strike="noStrike" dirty="0" err="1">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2660756014"/>
                  </a:ext>
                </a:extLst>
              </a:tr>
            </a:tbl>
          </a:graphicData>
        </a:graphic>
      </p:graphicFrame>
      <p:sp>
        <p:nvSpPr>
          <p:cNvPr id="9" name="Rounded Rectangle 5">
            <a:extLst>
              <a:ext uri="{FF2B5EF4-FFF2-40B4-BE49-F238E27FC236}">
                <a16:creationId xmlns:a16="http://schemas.microsoft.com/office/drawing/2014/main" xmlns="" id="{19690FF5-DE82-426A-92A5-79E6973681FB}"/>
              </a:ext>
            </a:extLst>
          </p:cNvPr>
          <p:cNvSpPr/>
          <p:nvPr/>
        </p:nvSpPr>
        <p:spPr>
          <a:xfrm>
            <a:off x="1254937" y="213998"/>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xmlns="" id="{040E7CEA-9C15-4A33-8A2B-177944E86953}"/>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spTree>
    <p:extLst>
      <p:ext uri="{BB962C8B-B14F-4D97-AF65-F5344CB8AC3E}">
        <p14:creationId xmlns:p14="http://schemas.microsoft.com/office/powerpoint/2010/main" val="3578033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6580DA9-23BE-4B51-A626-1EAF49373276}"/>
              </a:ext>
            </a:extLst>
          </p:cNvPr>
          <p:cNvSpPr>
            <a:spLocks noGrp="1"/>
          </p:cNvSpPr>
          <p:nvPr>
            <p:ph type="sldNum" sz="quarter" idx="12"/>
          </p:nvPr>
        </p:nvSpPr>
        <p:spPr/>
        <p:txBody>
          <a:bodyPr/>
          <a:lstStyle/>
          <a:p>
            <a:fld id="{565CE74E-AB26-4998-AD42-012C4C1AD076}" type="slidenum">
              <a:rPr lang="zh-CN" altLang="en-US" smtClean="0"/>
              <a:t>28</a:t>
            </a:fld>
            <a:endParaRPr lang="zh-CN" altLang="en-US"/>
          </a:p>
        </p:txBody>
      </p:sp>
      <p:graphicFrame>
        <p:nvGraphicFramePr>
          <p:cNvPr id="4" name="Table 3">
            <a:extLst>
              <a:ext uri="{FF2B5EF4-FFF2-40B4-BE49-F238E27FC236}">
                <a16:creationId xmlns:a16="http://schemas.microsoft.com/office/drawing/2014/main" xmlns="" id="{F8B8CE7D-8B6C-407D-B474-BD440604063E}"/>
              </a:ext>
            </a:extLst>
          </p:cNvPr>
          <p:cNvGraphicFramePr>
            <a:graphicFrameLocks noGrp="1"/>
          </p:cNvGraphicFramePr>
          <p:nvPr>
            <p:extLst>
              <p:ext uri="{D42A27DB-BD31-4B8C-83A1-F6EECF244321}">
                <p14:modId xmlns:p14="http://schemas.microsoft.com/office/powerpoint/2010/main" val="632269926"/>
              </p:ext>
            </p:extLst>
          </p:nvPr>
        </p:nvGraphicFramePr>
        <p:xfrm>
          <a:off x="344556" y="423667"/>
          <a:ext cx="7341707" cy="5373723"/>
        </p:xfrm>
        <a:graphic>
          <a:graphicData uri="http://schemas.openxmlformats.org/drawingml/2006/table">
            <a:tbl>
              <a:tblPr firstRow="1" bandRow="1"/>
              <a:tblGrid>
                <a:gridCol w="258319">
                  <a:extLst>
                    <a:ext uri="{9D8B030D-6E8A-4147-A177-3AD203B41FA5}">
                      <a16:colId xmlns:a16="http://schemas.microsoft.com/office/drawing/2014/main" xmlns="" val="1280969347"/>
                    </a:ext>
                  </a:extLst>
                </a:gridCol>
                <a:gridCol w="200492">
                  <a:extLst>
                    <a:ext uri="{9D8B030D-6E8A-4147-A177-3AD203B41FA5}">
                      <a16:colId xmlns:a16="http://schemas.microsoft.com/office/drawing/2014/main" xmlns="" val="4145935298"/>
                    </a:ext>
                  </a:extLst>
                </a:gridCol>
                <a:gridCol w="215970">
                  <a:extLst>
                    <a:ext uri="{9D8B030D-6E8A-4147-A177-3AD203B41FA5}">
                      <a16:colId xmlns:a16="http://schemas.microsoft.com/office/drawing/2014/main" xmlns="" val="2878606583"/>
                    </a:ext>
                  </a:extLst>
                </a:gridCol>
                <a:gridCol w="1859230">
                  <a:extLst>
                    <a:ext uri="{9D8B030D-6E8A-4147-A177-3AD203B41FA5}">
                      <a16:colId xmlns:a16="http://schemas.microsoft.com/office/drawing/2014/main" xmlns="" val="2419108088"/>
                    </a:ext>
                  </a:extLst>
                </a:gridCol>
                <a:gridCol w="600962">
                  <a:extLst>
                    <a:ext uri="{9D8B030D-6E8A-4147-A177-3AD203B41FA5}">
                      <a16:colId xmlns:a16="http://schemas.microsoft.com/office/drawing/2014/main" xmlns="" val="4292614314"/>
                    </a:ext>
                  </a:extLst>
                </a:gridCol>
                <a:gridCol w="600962">
                  <a:extLst>
                    <a:ext uri="{9D8B030D-6E8A-4147-A177-3AD203B41FA5}">
                      <a16:colId xmlns:a16="http://schemas.microsoft.com/office/drawing/2014/main" xmlns="" val="207725043"/>
                    </a:ext>
                  </a:extLst>
                </a:gridCol>
                <a:gridCol w="600962">
                  <a:extLst>
                    <a:ext uri="{9D8B030D-6E8A-4147-A177-3AD203B41FA5}">
                      <a16:colId xmlns:a16="http://schemas.microsoft.com/office/drawing/2014/main" xmlns="" val="277089683"/>
                    </a:ext>
                  </a:extLst>
                </a:gridCol>
                <a:gridCol w="600962">
                  <a:extLst>
                    <a:ext uri="{9D8B030D-6E8A-4147-A177-3AD203B41FA5}">
                      <a16:colId xmlns:a16="http://schemas.microsoft.com/office/drawing/2014/main" xmlns="" val="1225004975"/>
                    </a:ext>
                  </a:extLst>
                </a:gridCol>
                <a:gridCol w="600962">
                  <a:extLst>
                    <a:ext uri="{9D8B030D-6E8A-4147-A177-3AD203B41FA5}">
                      <a16:colId xmlns:a16="http://schemas.microsoft.com/office/drawing/2014/main" xmlns="" val="3988346070"/>
                    </a:ext>
                  </a:extLst>
                </a:gridCol>
                <a:gridCol w="600962">
                  <a:extLst>
                    <a:ext uri="{9D8B030D-6E8A-4147-A177-3AD203B41FA5}">
                      <a16:colId xmlns:a16="http://schemas.microsoft.com/office/drawing/2014/main" xmlns="" val="2580440177"/>
                    </a:ext>
                  </a:extLst>
                </a:gridCol>
                <a:gridCol w="600962">
                  <a:extLst>
                    <a:ext uri="{9D8B030D-6E8A-4147-A177-3AD203B41FA5}">
                      <a16:colId xmlns:a16="http://schemas.microsoft.com/office/drawing/2014/main" xmlns="" val="3803351438"/>
                    </a:ext>
                  </a:extLst>
                </a:gridCol>
                <a:gridCol w="600962">
                  <a:extLst>
                    <a:ext uri="{9D8B030D-6E8A-4147-A177-3AD203B41FA5}">
                      <a16:colId xmlns:a16="http://schemas.microsoft.com/office/drawing/2014/main" xmlns="" val="4195224848"/>
                    </a:ext>
                  </a:extLst>
                </a:gridCol>
              </a:tblGrid>
              <a:tr h="27292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marL="9525" marR="9525" marT="9525"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27689248"/>
                  </a:ext>
                </a:extLst>
              </a:tr>
              <a:tr h="297737">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AGS</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981313718"/>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050485874"/>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4169708917"/>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Juri </a:t>
                      </a:r>
                      <a:r>
                        <a:rPr lang="en-US" sz="1400" u="none" strike="noStrike" dirty="0" err="1">
                          <a:effectLst/>
                          <a:latin typeface="Tw Cen MT"/>
                          <a:ea typeface="Verdana"/>
                          <a:cs typeface="Verdana"/>
                        </a:rPr>
                        <a:t>Balita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117662060"/>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839062115"/>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Pesta Rakyat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681921357"/>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3308661"/>
                  </a:ext>
                </a:extLst>
              </a:tr>
              <a:tr h="5458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852607678"/>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3474185936"/>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4094249279"/>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2177926536"/>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19380440"/>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d.</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186170796"/>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e.</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46102209"/>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f.</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755183742"/>
                  </a:ext>
                </a:extLst>
              </a:tr>
              <a:tr h="390304">
                <a:tc>
                  <a:txBody>
                    <a:body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2133844110"/>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820574092"/>
                  </a:ext>
                </a:extLst>
              </a:tr>
            </a:tbl>
          </a:graphicData>
        </a:graphic>
      </p:graphicFrame>
    </p:spTree>
    <p:extLst>
      <p:ext uri="{BB962C8B-B14F-4D97-AF65-F5344CB8AC3E}">
        <p14:creationId xmlns:p14="http://schemas.microsoft.com/office/powerpoint/2010/main" val="349871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xmlns="" id="{109BD025-8D54-4A19-B717-FE3A5F952A4B}"/>
              </a:ext>
            </a:extLst>
          </p:cNvPr>
          <p:cNvGraphicFramePr>
            <a:graphicFrameLocks/>
          </p:cNvGraphicFramePr>
          <p:nvPr>
            <p:extLst>
              <p:ext uri="{D42A27DB-BD31-4B8C-83A1-F6EECF244321}">
                <p14:modId xmlns:p14="http://schemas.microsoft.com/office/powerpoint/2010/main" val="894300594"/>
              </p:ext>
            </p:extLst>
          </p:nvPr>
        </p:nvGraphicFramePr>
        <p:xfrm>
          <a:off x="358807" y="812067"/>
          <a:ext cx="9158337" cy="4957924"/>
        </p:xfrm>
        <a:graphic>
          <a:graphicData uri="http://schemas.openxmlformats.org/drawingml/2006/table">
            <a:tbl>
              <a:tblPr firstRow="1" bandRow="1"/>
              <a:tblGrid>
                <a:gridCol w="704469">
                  <a:extLst>
                    <a:ext uri="{9D8B030D-6E8A-4147-A177-3AD203B41FA5}">
                      <a16:colId xmlns:a16="http://schemas.microsoft.com/office/drawing/2014/main" xmlns="" val="20000"/>
                    </a:ext>
                  </a:extLst>
                </a:gridCol>
                <a:gridCol w="1914838">
                  <a:extLst>
                    <a:ext uri="{9D8B030D-6E8A-4147-A177-3AD203B41FA5}">
                      <a16:colId xmlns:a16="http://schemas.microsoft.com/office/drawing/2014/main" xmlns="" val="20001"/>
                    </a:ext>
                  </a:extLst>
                </a:gridCol>
                <a:gridCol w="943220">
                  <a:extLst>
                    <a:ext uri="{9D8B030D-6E8A-4147-A177-3AD203B41FA5}">
                      <a16:colId xmlns:a16="http://schemas.microsoft.com/office/drawing/2014/main" xmlns="" val="20002"/>
                    </a:ext>
                  </a:extLst>
                </a:gridCol>
                <a:gridCol w="879515">
                  <a:extLst>
                    <a:ext uri="{9D8B030D-6E8A-4147-A177-3AD203B41FA5}">
                      <a16:colId xmlns:a16="http://schemas.microsoft.com/office/drawing/2014/main" xmlns="" val="926076466"/>
                    </a:ext>
                  </a:extLst>
                </a:gridCol>
                <a:gridCol w="1006920">
                  <a:extLst>
                    <a:ext uri="{9D8B030D-6E8A-4147-A177-3AD203B41FA5}">
                      <a16:colId xmlns:a16="http://schemas.microsoft.com/office/drawing/2014/main" xmlns="" val="2290413969"/>
                    </a:ext>
                  </a:extLst>
                </a:gridCol>
                <a:gridCol w="741875">
                  <a:extLst>
                    <a:ext uri="{9D8B030D-6E8A-4147-A177-3AD203B41FA5}">
                      <a16:colId xmlns:a16="http://schemas.microsoft.com/office/drawing/2014/main" xmlns="" val="674967624"/>
                    </a:ext>
                  </a:extLst>
                </a:gridCol>
                <a:gridCol w="741875">
                  <a:extLst>
                    <a:ext uri="{9D8B030D-6E8A-4147-A177-3AD203B41FA5}">
                      <a16:colId xmlns:a16="http://schemas.microsoft.com/office/drawing/2014/main" xmlns="" val="782937493"/>
                    </a:ext>
                  </a:extLst>
                </a:gridCol>
                <a:gridCol w="741875">
                  <a:extLst>
                    <a:ext uri="{9D8B030D-6E8A-4147-A177-3AD203B41FA5}">
                      <a16:colId xmlns:a16="http://schemas.microsoft.com/office/drawing/2014/main" xmlns="" val="3759784260"/>
                    </a:ext>
                  </a:extLst>
                </a:gridCol>
                <a:gridCol w="741875">
                  <a:extLst>
                    <a:ext uri="{9D8B030D-6E8A-4147-A177-3AD203B41FA5}">
                      <a16:colId xmlns:a16="http://schemas.microsoft.com/office/drawing/2014/main" xmlns="" val="73330439"/>
                    </a:ext>
                  </a:extLst>
                </a:gridCol>
                <a:gridCol w="741875">
                  <a:extLst>
                    <a:ext uri="{9D8B030D-6E8A-4147-A177-3AD203B41FA5}">
                      <a16:colId xmlns:a16="http://schemas.microsoft.com/office/drawing/2014/main" xmlns="" val="4170757332"/>
                    </a:ext>
                  </a:extLst>
                </a:gridCol>
              </a:tblGrid>
              <a:tr h="27461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MAR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APR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MEI</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JULI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AGS</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Tetap</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1"/>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Sulung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Sementara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3"/>
                  </a:ext>
                </a:extLst>
              </a:tr>
              <a:tr h="4444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Pengobatan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Pulpa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5</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Pencabutan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Tetap</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5"/>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Pencabutan</a:t>
                      </a:r>
                      <a:r>
                        <a:rPr lang="en-US" sz="1600" u="none" strike="noStrike" dirty="0">
                          <a:latin typeface="Tw Cen MT" panose="020B0602020104020603" pitchFamily="34" charset="0"/>
                        </a:rPr>
                        <a:t> Gigi </a:t>
                      </a:r>
                      <a:r>
                        <a:rPr lang="en-US" sz="1600" u="none" strike="noStrike" err="1">
                          <a:latin typeface="Tw Cen MT" panose="020B0602020104020603" pitchFamily="34" charset="0"/>
                        </a:rPr>
                        <a:t>Sulung</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Pengobatan</a:t>
                      </a:r>
                      <a:r>
                        <a:rPr lang="en-US" sz="1600" u="none" strike="noStrike" dirty="0">
                          <a:latin typeface="Tw Cen MT" panose="020B0602020104020603" pitchFamily="34" charset="0"/>
                        </a:rPr>
                        <a:t> Periodontal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7"/>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8</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Pengobatan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Abses</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9</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Pembersihan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Karang</a:t>
                      </a:r>
                      <a:r>
                        <a:rPr lang="en-US" sz="1600" u="none" strike="noStrike" dirty="0">
                          <a:latin typeface="Tw Cen MT" panose="020B0602020104020603" pitchFamily="34" charset="0"/>
                        </a:rPr>
                        <a:t> Gigi</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9"/>
                  </a:ext>
                </a:extLst>
              </a:tr>
              <a:tr h="3170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10</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Lain-lain </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79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
        <p:nvSpPr>
          <p:cNvPr id="8" name="Rounded Rectangle 5">
            <a:extLst>
              <a:ext uri="{FF2B5EF4-FFF2-40B4-BE49-F238E27FC236}">
                <a16:creationId xmlns:a16="http://schemas.microsoft.com/office/drawing/2014/main" xmlns=""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xmlns="" id="{3F7327A0-BA4F-4EFB-AD04-CFA5B2C74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376" y="24478"/>
            <a:ext cx="897985" cy="897985"/>
          </a:xfrm>
          <a:prstGeom prst="rect">
            <a:avLst/>
          </a:prstGeom>
        </p:spPr>
      </p:pic>
      <p:sp>
        <p:nvSpPr>
          <p:cNvPr id="2" name="Slide Number Placeholder 1">
            <a:extLst>
              <a:ext uri="{FF2B5EF4-FFF2-40B4-BE49-F238E27FC236}">
                <a16:creationId xmlns:a16="http://schemas.microsoft.com/office/drawing/2014/main" xmlns="" id="{C91081CE-93A5-4634-A8FA-0BF3CBA72DE6}"/>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spTree>
    <p:extLst>
      <p:ext uri="{BB962C8B-B14F-4D97-AF65-F5344CB8AC3E}">
        <p14:creationId xmlns:p14="http://schemas.microsoft.com/office/powerpoint/2010/main" val="298748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graphicFrame>
        <p:nvGraphicFramePr>
          <p:cNvPr id="25" name="Content Placeholder 16">
            <a:extLst>
              <a:ext uri="{FF2B5EF4-FFF2-40B4-BE49-F238E27FC236}">
                <a16:creationId xmlns:a16="http://schemas.microsoft.com/office/drawing/2014/main" xmlns="" id="{9743D906-0A3D-4A90-A437-67F4D681D420}"/>
              </a:ext>
            </a:extLst>
          </p:cNvPr>
          <p:cNvGraphicFramePr>
            <a:graphicFrameLocks/>
          </p:cNvGraphicFramePr>
          <p:nvPr>
            <p:extLst>
              <p:ext uri="{D42A27DB-BD31-4B8C-83A1-F6EECF244321}">
                <p14:modId xmlns:p14="http://schemas.microsoft.com/office/powerpoint/2010/main" val="2611678654"/>
              </p:ext>
            </p:extLst>
          </p:nvPr>
        </p:nvGraphicFramePr>
        <p:xfrm>
          <a:off x="673487" y="1657305"/>
          <a:ext cx="8352928" cy="486305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xmlns="" id="{5F910A19-21FE-4EF6-99E5-A070156D2F7F}"/>
              </a:ext>
            </a:extLst>
          </p:cNvPr>
          <p:cNvSpPr txBox="1"/>
          <p:nvPr/>
        </p:nvSpPr>
        <p:spPr>
          <a:xfrm>
            <a:off x="2263479" y="4477192"/>
            <a:ext cx="1259144" cy="479787"/>
          </a:xfrm>
          <a:prstGeom prst="round2Diag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57,36%</a:t>
            </a:r>
          </a:p>
        </p:txBody>
      </p:sp>
      <p:graphicFrame>
        <p:nvGraphicFramePr>
          <p:cNvPr id="33" name="Diagram 32">
            <a:extLst>
              <a:ext uri="{FF2B5EF4-FFF2-40B4-BE49-F238E27FC236}">
                <a16:creationId xmlns:a16="http://schemas.microsoft.com/office/drawing/2014/main" xmlns="" id="{6CE58639-D0F2-4FBE-81CD-F9B1B06DF0FB}"/>
              </a:ext>
            </a:extLst>
          </p:cNvPr>
          <p:cNvGraphicFramePr/>
          <p:nvPr>
            <p:extLst>
              <p:ext uri="{D42A27DB-BD31-4B8C-83A1-F6EECF244321}">
                <p14:modId xmlns:p14="http://schemas.microsoft.com/office/powerpoint/2010/main" val="1067380544"/>
              </p:ext>
            </p:extLst>
          </p:nvPr>
        </p:nvGraphicFramePr>
        <p:xfrm>
          <a:off x="6823365" y="1495255"/>
          <a:ext cx="3884392" cy="1724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xmlns="" id="{57A7E48C-FFEF-40AC-BE5A-D46E808AED80}"/>
              </a:ext>
            </a:extLst>
          </p:cNvPr>
          <p:cNvSpPr/>
          <p:nvPr/>
        </p:nvSpPr>
        <p:spPr>
          <a:xfrm rot="16200000">
            <a:off x="-1985228" y="3371501"/>
            <a:ext cx="50785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TUMBUH KEMBANG ANAK </a:t>
            </a:r>
            <a:endParaRPr lang="en-US" sz="28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xmlns="" id="{E3844609-46DC-4E4F-B7E5-80169B7F4619}"/>
              </a:ext>
            </a:extLst>
          </p:cNvPr>
          <p:cNvGraphicFramePr>
            <a:graphicFrameLocks/>
          </p:cNvGraphicFramePr>
          <p:nvPr>
            <p:extLst>
              <p:ext uri="{D42A27DB-BD31-4B8C-83A1-F6EECF244321}">
                <p14:modId xmlns:p14="http://schemas.microsoft.com/office/powerpoint/2010/main" val="3177960304"/>
              </p:ext>
            </p:extLst>
          </p:nvPr>
        </p:nvGraphicFramePr>
        <p:xfrm>
          <a:off x="1008746" y="186864"/>
          <a:ext cx="10593536" cy="6383818"/>
        </p:xfrm>
        <a:graphic>
          <a:graphicData uri="http://schemas.openxmlformats.org/drawingml/2006/table">
            <a:tbl>
              <a:tblPr firstRow="1" bandRow="1"/>
              <a:tblGrid>
                <a:gridCol w="760754">
                  <a:extLst>
                    <a:ext uri="{9D8B030D-6E8A-4147-A177-3AD203B41FA5}">
                      <a16:colId xmlns:a16="http://schemas.microsoft.com/office/drawing/2014/main" xmlns="" val="20000"/>
                    </a:ext>
                  </a:extLst>
                </a:gridCol>
                <a:gridCol w="373721">
                  <a:extLst>
                    <a:ext uri="{9D8B030D-6E8A-4147-A177-3AD203B41FA5}">
                      <a16:colId xmlns:a16="http://schemas.microsoft.com/office/drawing/2014/main" xmlns="" val="20001"/>
                    </a:ext>
                  </a:extLst>
                </a:gridCol>
                <a:gridCol w="3402813">
                  <a:extLst>
                    <a:ext uri="{9D8B030D-6E8A-4147-A177-3AD203B41FA5}">
                      <a16:colId xmlns:a16="http://schemas.microsoft.com/office/drawing/2014/main" xmlns="" val="20002"/>
                    </a:ext>
                  </a:extLst>
                </a:gridCol>
                <a:gridCol w="821635">
                  <a:extLst>
                    <a:ext uri="{9D8B030D-6E8A-4147-A177-3AD203B41FA5}">
                      <a16:colId xmlns:a16="http://schemas.microsoft.com/office/drawing/2014/main" xmlns="" val="20003"/>
                    </a:ext>
                  </a:extLst>
                </a:gridCol>
                <a:gridCol w="728869">
                  <a:extLst>
                    <a:ext uri="{9D8B030D-6E8A-4147-A177-3AD203B41FA5}">
                      <a16:colId xmlns:a16="http://schemas.microsoft.com/office/drawing/2014/main" xmlns="" val="4242205583"/>
                    </a:ext>
                  </a:extLst>
                </a:gridCol>
                <a:gridCol w="795131">
                  <a:extLst>
                    <a:ext uri="{9D8B030D-6E8A-4147-A177-3AD203B41FA5}">
                      <a16:colId xmlns:a16="http://schemas.microsoft.com/office/drawing/2014/main" xmlns="" val="4185115998"/>
                    </a:ext>
                  </a:extLst>
                </a:gridCol>
                <a:gridCol w="715617">
                  <a:extLst>
                    <a:ext uri="{9D8B030D-6E8A-4147-A177-3AD203B41FA5}">
                      <a16:colId xmlns:a16="http://schemas.microsoft.com/office/drawing/2014/main" xmlns="" val="1019700268"/>
                    </a:ext>
                  </a:extLst>
                </a:gridCol>
                <a:gridCol w="702365">
                  <a:extLst>
                    <a:ext uri="{9D8B030D-6E8A-4147-A177-3AD203B41FA5}">
                      <a16:colId xmlns:a16="http://schemas.microsoft.com/office/drawing/2014/main" xmlns="" val="2160713814"/>
                    </a:ext>
                  </a:extLst>
                </a:gridCol>
                <a:gridCol w="702366">
                  <a:extLst>
                    <a:ext uri="{9D8B030D-6E8A-4147-A177-3AD203B41FA5}">
                      <a16:colId xmlns:a16="http://schemas.microsoft.com/office/drawing/2014/main" xmlns="" val="20008"/>
                    </a:ext>
                  </a:extLst>
                </a:gridCol>
                <a:gridCol w="768626">
                  <a:extLst>
                    <a:ext uri="{9D8B030D-6E8A-4147-A177-3AD203B41FA5}">
                      <a16:colId xmlns:a16="http://schemas.microsoft.com/office/drawing/2014/main" xmlns="" val="2308271786"/>
                    </a:ext>
                  </a:extLst>
                </a:gridCol>
                <a:gridCol w="821639">
                  <a:extLst>
                    <a:ext uri="{9D8B030D-6E8A-4147-A177-3AD203B41FA5}">
                      <a16:colId xmlns:a16="http://schemas.microsoft.com/office/drawing/2014/main" xmlns="" val="347762587"/>
                    </a:ext>
                  </a:extLst>
                </a:gridCol>
              </a:tblGrid>
              <a:tr h="463826">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FEB</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Kompleks</a:t>
                      </a:r>
                      <a:r>
                        <a:rPr lang="en-US" sz="1400" u="none" strike="noStrike" dirty="0">
                          <a:latin typeface="Tw Cen MT"/>
                        </a:rPr>
                        <a:t> (&gt; 1 jam)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Sedang</a:t>
                      </a:r>
                      <a:r>
                        <a:rPr lang="en-US" sz="1400" u="none" strike="noStrike" dirty="0">
                          <a:latin typeface="Tw Cen MT"/>
                        </a:rPr>
                        <a:t> (½ - 1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Sederhana</a:t>
                      </a:r>
                      <a:r>
                        <a:rPr lang="en-US" sz="1400" u="none" strike="noStrike" dirty="0">
                          <a:latin typeface="Tw Cen MT"/>
                        </a:rPr>
                        <a:t> ( &lt; ½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5"/>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Bahasa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7"/>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Bicara</a:t>
                      </a:r>
                      <a:r>
                        <a:rPr lang="en-US" sz="1400" u="none" strike="noStrike" dirty="0">
                          <a:latin typeface="Tw Cen MT"/>
                        </a:rPr>
                        <a:t> / </a:t>
                      </a:r>
                      <a:r>
                        <a:rPr lang="en-US" sz="1400" u="none" strike="noStrike" dirty="0" err="1">
                          <a:latin typeface="Tw Cen MT"/>
                        </a:rPr>
                        <a:t>Laku</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06287">
                <a:tc>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latin typeface="Tw Cen MT"/>
                          <a:ea typeface="Verdana"/>
                          <a:cs typeface="Verdana"/>
                        </a:rPr>
                        <a:t>Oromotor</a:t>
                      </a:r>
                      <a:endParaRPr lang="en-US" sz="1400" b="0" i="0" u="none" strike="noStrike" dirty="0">
                        <a:solidFill>
                          <a:srgbClr val="000000"/>
                        </a:solidFill>
                        <a:latin typeface="Tw Cen MT"/>
                        <a:ea typeface="Verdana"/>
                        <a:cs typeface="Verdana"/>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208527228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Menelan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9"/>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Suara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3630054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Dll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0"/>
                  </a:ext>
                </a:extLst>
              </a:tr>
              <a:tr h="20628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Semsory</a:t>
                      </a:r>
                      <a:r>
                        <a:rPr lang="en-US" sz="1400" u="none" strike="noStrike" dirty="0">
                          <a:latin typeface="Tw Cen MT"/>
                        </a:rPr>
                        <a:t> </a:t>
                      </a:r>
                      <a:r>
                        <a:rPr lang="en-US" sz="1400" u="none" strike="noStrike" err="1">
                          <a:latin typeface="Tw Cen MT"/>
                        </a:rPr>
                        <a:t>Integrasi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Latihan</a:t>
                      </a:r>
                      <a:r>
                        <a:rPr lang="en-US" sz="1400" u="none" strike="noStrike" dirty="0">
                          <a:latin typeface="Tw Cen MT"/>
                        </a:rPr>
                        <a:t> </a:t>
                      </a:r>
                      <a:r>
                        <a:rPr lang="en-US" sz="1400" u="none" strike="noStrike" err="1">
                          <a:latin typeface="Tw Cen MT"/>
                        </a:rPr>
                        <a:t>aktifitas</a:t>
                      </a:r>
                      <a:r>
                        <a:rPr lang="en-US" sz="1400" u="none" strike="noStrike" dirty="0">
                          <a:latin typeface="Tw Cen MT"/>
                        </a:rPr>
                        <a:t> </a:t>
                      </a:r>
                      <a:r>
                        <a:rPr lang="en-US" sz="1400" u="none" strike="noStrike" err="1">
                          <a:latin typeface="Tw Cen MT"/>
                        </a:rPr>
                        <a:t>kehidupan</a:t>
                      </a:r>
                      <a:r>
                        <a:rPr lang="en-US" sz="1400" u="none" strike="noStrike" dirty="0">
                          <a:latin typeface="Tw Cen MT"/>
                        </a:rPr>
                        <a:t> </a:t>
                      </a:r>
                      <a:r>
                        <a:rPr lang="en-US" sz="1400" u="none" strike="noStrike" err="1">
                          <a:latin typeface="Tw Cen MT"/>
                        </a:rPr>
                        <a:t>sehari-hari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Proper Body </a:t>
                      </a:r>
                      <a:r>
                        <a:rPr lang="en-US" sz="1400" u="none" strike="noStrike" dirty="0" err="1">
                          <a:latin typeface="Tw Cen MT"/>
                        </a:rPr>
                        <a:t>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551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Pembuatan Alat Lontar dan Adaptasi Alat</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Latihan</a:t>
                      </a:r>
                      <a:r>
                        <a:rPr lang="en-US" sz="1400" u="none" strike="noStrike" dirty="0">
                          <a:latin typeface="Tw Cen MT"/>
                        </a:rPr>
                        <a:t> </a:t>
                      </a:r>
                      <a:r>
                        <a:rPr lang="en-US" sz="1400" u="none" strike="noStrike" dirty="0" err="1">
                          <a:latin typeface="Tw Cen MT"/>
                        </a:rPr>
                        <a:t>Rileksasi</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7"/>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it-IT" sz="1400" u="none" strike="noStrike" dirty="0" err="1">
                          <a:latin typeface="Tw Cen MT"/>
                        </a:rPr>
                        <a:t>Analisa</a:t>
                      </a:r>
                      <a:r>
                        <a:rPr lang="it-IT" sz="1400" u="none" strike="noStrike" dirty="0">
                          <a:latin typeface="Tw Cen MT"/>
                        </a:rPr>
                        <a:t> &amp; </a:t>
                      </a:r>
                      <a:r>
                        <a:rPr lang="it-IT" sz="1400" u="none" strike="noStrike" dirty="0" err="1">
                          <a:latin typeface="Tw Cen MT"/>
                        </a:rPr>
                        <a:t>Intervensi</a:t>
                      </a:r>
                      <a:r>
                        <a:rPr lang="it-IT" sz="1400" u="none" strike="noStrike" dirty="0">
                          <a:latin typeface="Tw Cen MT"/>
                        </a:rPr>
                        <a:t>, </a:t>
                      </a:r>
                      <a:r>
                        <a:rPr lang="it-IT" sz="1400" u="none" strike="noStrike" dirty="0" err="1">
                          <a:latin typeface="Tw Cen MT"/>
                        </a:rPr>
                        <a:t>Persepsi</a:t>
                      </a:r>
                      <a:r>
                        <a:rPr lang="it-IT" sz="1400" u="none" strike="noStrike" dirty="0">
                          <a:latin typeface="Tw Cen MT"/>
                        </a:rPr>
                        <a:t>, </a:t>
                      </a:r>
                      <a:r>
                        <a:rPr lang="it-IT" sz="1400" u="none" strike="noStrike" dirty="0" err="1">
                          <a:latin typeface="Tw Cen MT"/>
                        </a:rPr>
                        <a:t>Kognitif</a:t>
                      </a:r>
                      <a:r>
                        <a:rPr lang="it-IT" sz="1400" u="none" strike="noStrike" dirty="0">
                          <a:latin typeface="Tw Cen MT"/>
                        </a:rPr>
                        <a:t>, </a:t>
                      </a:r>
                      <a:r>
                        <a:rPr lang="it-IT" sz="1400" u="none" strike="noStrike" dirty="0" err="1">
                          <a:latin typeface="Tw Cen MT"/>
                        </a:rPr>
                        <a:t>Psikomotor</a:t>
                      </a:r>
                      <a:endParaRPr lang="it-IT"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3</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18"/>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9"/>
                  </a:ext>
                </a:extLst>
              </a:tr>
              <a:tr h="206287">
                <a:tc>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2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Terapi</a:t>
                      </a:r>
                      <a:r>
                        <a:rPr lang="en-US" sz="1400" u="none" strike="noStrike" dirty="0">
                          <a:latin typeface="Tw Cen MT"/>
                        </a:rPr>
                        <a:t> </a:t>
                      </a:r>
                      <a:r>
                        <a:rPr lang="en-US" sz="1400" u="none" strike="noStrike" err="1">
                          <a:latin typeface="Tw Cen MT"/>
                        </a:rPr>
                        <a:t>Orthopedagoge</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20"/>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2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2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Dll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23"/>
                  </a:ext>
                </a:extLst>
              </a:tr>
            </a:tbl>
          </a:graphicData>
        </a:graphic>
      </p:graphicFrame>
      <p:pic>
        <p:nvPicPr>
          <p:cNvPr id="7" name="Picture 6">
            <a:extLst>
              <a:ext uri="{FF2B5EF4-FFF2-40B4-BE49-F238E27FC236}">
                <a16:creationId xmlns:a16="http://schemas.microsoft.com/office/drawing/2014/main" xmlns="" id="{B0F34E30-E6FB-497C-87CF-A8821822D7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59" y="186864"/>
            <a:ext cx="833587" cy="833587"/>
          </a:xfrm>
          <a:prstGeom prst="rect">
            <a:avLst/>
          </a:prstGeom>
        </p:spPr>
      </p:pic>
      <p:sp>
        <p:nvSpPr>
          <p:cNvPr id="8" name="Slide Number Placeholder 7">
            <a:extLst>
              <a:ext uri="{FF2B5EF4-FFF2-40B4-BE49-F238E27FC236}">
                <a16:creationId xmlns:a16="http://schemas.microsoft.com/office/drawing/2014/main" xmlns="" id="{82D162ED-F147-4983-9614-FFEDDF9BCADE}"/>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spTree>
    <p:extLst>
      <p:ext uri="{BB962C8B-B14F-4D97-AF65-F5344CB8AC3E}">
        <p14:creationId xmlns:p14="http://schemas.microsoft.com/office/powerpoint/2010/main" val="112687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xmlns="" id="{646A3B5F-EFEB-4E0D-8DC7-9BF8CF67573D}"/>
              </a:ext>
            </a:extLst>
          </p:cNvPr>
          <p:cNvGraphicFramePr>
            <a:graphicFrameLocks/>
          </p:cNvGraphicFramePr>
          <p:nvPr>
            <p:extLst>
              <p:ext uri="{D42A27DB-BD31-4B8C-83A1-F6EECF244321}">
                <p14:modId xmlns:p14="http://schemas.microsoft.com/office/powerpoint/2010/main" val="2873384669"/>
              </p:ext>
            </p:extLst>
          </p:nvPr>
        </p:nvGraphicFramePr>
        <p:xfrm>
          <a:off x="608452" y="634112"/>
          <a:ext cx="9834265" cy="5876628"/>
        </p:xfrm>
        <a:graphic>
          <a:graphicData uri="http://schemas.openxmlformats.org/drawingml/2006/table">
            <a:tbl>
              <a:tblPr firstRow="1" bandRow="1"/>
              <a:tblGrid>
                <a:gridCol w="777670">
                  <a:extLst>
                    <a:ext uri="{9D8B030D-6E8A-4147-A177-3AD203B41FA5}">
                      <a16:colId xmlns:a16="http://schemas.microsoft.com/office/drawing/2014/main" xmlns="" val="20000"/>
                    </a:ext>
                  </a:extLst>
                </a:gridCol>
                <a:gridCol w="1814155">
                  <a:extLst>
                    <a:ext uri="{9D8B030D-6E8A-4147-A177-3AD203B41FA5}">
                      <a16:colId xmlns:a16="http://schemas.microsoft.com/office/drawing/2014/main" xmlns="" val="20001"/>
                    </a:ext>
                  </a:extLst>
                </a:gridCol>
                <a:gridCol w="905305">
                  <a:extLst>
                    <a:ext uri="{9D8B030D-6E8A-4147-A177-3AD203B41FA5}">
                      <a16:colId xmlns:a16="http://schemas.microsoft.com/office/drawing/2014/main" xmlns="" val="20002"/>
                    </a:ext>
                  </a:extLst>
                </a:gridCol>
                <a:gridCol w="905305">
                  <a:extLst>
                    <a:ext uri="{9D8B030D-6E8A-4147-A177-3AD203B41FA5}">
                      <a16:colId xmlns:a16="http://schemas.microsoft.com/office/drawing/2014/main" xmlns="" val="1011874381"/>
                    </a:ext>
                  </a:extLst>
                </a:gridCol>
                <a:gridCol w="905305">
                  <a:extLst>
                    <a:ext uri="{9D8B030D-6E8A-4147-A177-3AD203B41FA5}">
                      <a16:colId xmlns:a16="http://schemas.microsoft.com/office/drawing/2014/main" xmlns="" val="3011282867"/>
                    </a:ext>
                  </a:extLst>
                </a:gridCol>
                <a:gridCol w="905305">
                  <a:extLst>
                    <a:ext uri="{9D8B030D-6E8A-4147-A177-3AD203B41FA5}">
                      <a16:colId xmlns:a16="http://schemas.microsoft.com/office/drawing/2014/main" xmlns="" val="2967647692"/>
                    </a:ext>
                  </a:extLst>
                </a:gridCol>
                <a:gridCol w="905305">
                  <a:extLst>
                    <a:ext uri="{9D8B030D-6E8A-4147-A177-3AD203B41FA5}">
                      <a16:colId xmlns:a16="http://schemas.microsoft.com/office/drawing/2014/main" xmlns="" val="132541083"/>
                    </a:ext>
                  </a:extLst>
                </a:gridCol>
                <a:gridCol w="905305">
                  <a:extLst>
                    <a:ext uri="{9D8B030D-6E8A-4147-A177-3AD203B41FA5}">
                      <a16:colId xmlns:a16="http://schemas.microsoft.com/office/drawing/2014/main" xmlns="" val="514414264"/>
                    </a:ext>
                  </a:extLst>
                </a:gridCol>
                <a:gridCol w="905305">
                  <a:extLst>
                    <a:ext uri="{9D8B030D-6E8A-4147-A177-3AD203B41FA5}">
                      <a16:colId xmlns:a16="http://schemas.microsoft.com/office/drawing/2014/main" xmlns="" val="1221885511"/>
                    </a:ext>
                  </a:extLst>
                </a:gridCol>
                <a:gridCol w="905305">
                  <a:extLst>
                    <a:ext uri="{9D8B030D-6E8A-4147-A177-3AD203B41FA5}">
                      <a16:colId xmlns:a16="http://schemas.microsoft.com/office/drawing/2014/main" xmlns="" val="540340213"/>
                    </a:ext>
                  </a:extLst>
                </a:gridCol>
              </a:tblGrid>
              <a:tr h="54648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a:t>
                      </a:r>
                      <a:r>
                        <a:rPr lang="en-US" sz="1400" b="0" i="0" u="none" strike="noStrike" err="1">
                          <a:solidFill>
                            <a:srgbClr val="000000"/>
                          </a:solidFill>
                          <a:effectLst/>
                          <a:latin typeface="Tw Cen MT"/>
                        </a:rPr>
                        <a:t>Baru</a:t>
                      </a:r>
                      <a:endParaRPr lang="en-US" sz="1400" b="0" i="0" u="none" strike="noStrike">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2830404367"/>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250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4"/>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6</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Askep</a:t>
                      </a:r>
                      <a:r>
                        <a:rPr lang="en-US" sz="1400" b="0" i="0" u="none" strike="noStrike" dirty="0">
                          <a:solidFill>
                            <a:srgbClr val="000000"/>
                          </a:solidFill>
                          <a:effectLst/>
                          <a:latin typeface="Tw Cen MT"/>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199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943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7</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Pelayanan</a:t>
                      </a:r>
                      <a:r>
                        <a:rPr lang="en-US" sz="1400" b="0" i="0" u="none" strike="noStrike" dirty="0">
                          <a:solidFill>
                            <a:srgbClr val="000000"/>
                          </a:solidFill>
                          <a:effectLst/>
                          <a:latin typeface="Tw Cen MT"/>
                        </a:rPr>
                        <a:t> 1 </a:t>
                      </a:r>
                      <a:r>
                        <a:rPr lang="en-US" sz="1400" b="0" i="0" u="none" strike="noStrike" err="1">
                          <a:solidFill>
                            <a:srgbClr val="000000"/>
                          </a:solidFill>
                          <a:effectLst/>
                          <a:latin typeface="Tw Cen MT"/>
                        </a:rPr>
                        <a:t>hari</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rawat</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6"/>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8</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Penggunaan</a:t>
                      </a:r>
                      <a:r>
                        <a:rPr lang="en-US" sz="1400" b="0" i="0" u="none" strike="noStrike" dirty="0">
                          <a:solidFill>
                            <a:srgbClr val="000000"/>
                          </a:solidFill>
                          <a:effectLst/>
                          <a:latin typeface="Tw Cen MT"/>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9</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8"/>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10</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11</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Pemakaian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Oksigen</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0"/>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Infus</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2"/>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Ekstraksik</a:t>
                      </a:r>
                      <a:r>
                        <a:rPr lang="en-US" sz="1400" b="0" i="0" u="none" strike="noStrike" dirty="0">
                          <a:solidFill>
                            <a:srgbClr val="000000"/>
                          </a:solidFill>
                          <a:effectLst/>
                          <a:latin typeface="Tw Cen MT"/>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3713271799"/>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kateter</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680543831"/>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Penjemputan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pasien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payjem</a:t>
                      </a: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431822562"/>
                  </a:ext>
                </a:extLst>
              </a:tr>
            </a:tbl>
          </a:graphicData>
        </a:graphic>
      </p:graphicFrame>
      <p:sp>
        <p:nvSpPr>
          <p:cNvPr id="8" name="Rounded Rectangle 5">
            <a:extLst>
              <a:ext uri="{FF2B5EF4-FFF2-40B4-BE49-F238E27FC236}">
                <a16:creationId xmlns:a16="http://schemas.microsoft.com/office/drawing/2014/main" xmlns="" id="{DF24014B-82EB-4755-8720-9A2C7B0654E1}"/>
              </a:ext>
            </a:extLst>
          </p:cNvPr>
          <p:cNvSpPr/>
          <p:nvPr/>
        </p:nvSpPr>
        <p:spPr>
          <a:xfrm>
            <a:off x="1194941" y="79366"/>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xmlns="" id="{6BB3843E-B5C2-4D51-A25A-EEAB7642F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3" y="-56355"/>
            <a:ext cx="1172978" cy="1172978"/>
          </a:xfrm>
          <a:prstGeom prst="rect">
            <a:avLst/>
          </a:prstGeom>
        </p:spPr>
      </p:pic>
      <p:sp>
        <p:nvSpPr>
          <p:cNvPr id="2" name="Slide Number Placeholder 1">
            <a:extLst>
              <a:ext uri="{FF2B5EF4-FFF2-40B4-BE49-F238E27FC236}">
                <a16:creationId xmlns:a16="http://schemas.microsoft.com/office/drawing/2014/main" xmlns="" id="{44B17367-5B7A-4225-9F21-19871BEC492A}"/>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spTree>
    <p:extLst>
      <p:ext uri="{BB962C8B-B14F-4D97-AF65-F5344CB8AC3E}">
        <p14:creationId xmlns:p14="http://schemas.microsoft.com/office/powerpoint/2010/main" val="3000338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xmlns="" id="{8516AD44-0C86-4C8F-9BC4-77AB1743B091}"/>
              </a:ext>
            </a:extLst>
          </p:cNvPr>
          <p:cNvGraphicFramePr>
            <a:graphicFrameLocks/>
          </p:cNvGraphicFramePr>
          <p:nvPr>
            <p:extLst>
              <p:ext uri="{D42A27DB-BD31-4B8C-83A1-F6EECF244321}">
                <p14:modId xmlns:p14="http://schemas.microsoft.com/office/powerpoint/2010/main" val="3939597114"/>
              </p:ext>
            </p:extLst>
          </p:nvPr>
        </p:nvGraphicFramePr>
        <p:xfrm>
          <a:off x="662610" y="3690731"/>
          <a:ext cx="8905462" cy="2787965"/>
        </p:xfrm>
        <a:graphic>
          <a:graphicData uri="http://schemas.openxmlformats.org/drawingml/2006/table">
            <a:tbl>
              <a:tblPr firstRow="1" bandRow="1"/>
              <a:tblGrid>
                <a:gridCol w="822218">
                  <a:extLst>
                    <a:ext uri="{9D8B030D-6E8A-4147-A177-3AD203B41FA5}">
                      <a16:colId xmlns:a16="http://schemas.microsoft.com/office/drawing/2014/main" xmlns="" val="20000"/>
                    </a:ext>
                  </a:extLst>
                </a:gridCol>
                <a:gridCol w="1537855">
                  <a:extLst>
                    <a:ext uri="{9D8B030D-6E8A-4147-A177-3AD203B41FA5}">
                      <a16:colId xmlns:a16="http://schemas.microsoft.com/office/drawing/2014/main" xmlns="" val="20001"/>
                    </a:ext>
                  </a:extLst>
                </a:gridCol>
                <a:gridCol w="769146">
                  <a:extLst>
                    <a:ext uri="{9D8B030D-6E8A-4147-A177-3AD203B41FA5}">
                      <a16:colId xmlns:a16="http://schemas.microsoft.com/office/drawing/2014/main" xmlns="" val="20002"/>
                    </a:ext>
                  </a:extLst>
                </a:gridCol>
                <a:gridCol w="764779">
                  <a:extLst>
                    <a:ext uri="{9D8B030D-6E8A-4147-A177-3AD203B41FA5}">
                      <a16:colId xmlns:a16="http://schemas.microsoft.com/office/drawing/2014/main" xmlns="" val="1313781890"/>
                    </a:ext>
                  </a:extLst>
                </a:gridCol>
                <a:gridCol w="835244">
                  <a:extLst>
                    <a:ext uri="{9D8B030D-6E8A-4147-A177-3AD203B41FA5}">
                      <a16:colId xmlns:a16="http://schemas.microsoft.com/office/drawing/2014/main" xmlns="" val="3294122824"/>
                    </a:ext>
                  </a:extLst>
                </a:gridCol>
                <a:gridCol w="835244">
                  <a:extLst>
                    <a:ext uri="{9D8B030D-6E8A-4147-A177-3AD203B41FA5}">
                      <a16:colId xmlns:a16="http://schemas.microsoft.com/office/drawing/2014/main" xmlns="" val="522168625"/>
                    </a:ext>
                  </a:extLst>
                </a:gridCol>
                <a:gridCol w="835244">
                  <a:extLst>
                    <a:ext uri="{9D8B030D-6E8A-4147-A177-3AD203B41FA5}">
                      <a16:colId xmlns:a16="http://schemas.microsoft.com/office/drawing/2014/main" xmlns="" val="4063520643"/>
                    </a:ext>
                  </a:extLst>
                </a:gridCol>
                <a:gridCol w="835244">
                  <a:extLst>
                    <a:ext uri="{9D8B030D-6E8A-4147-A177-3AD203B41FA5}">
                      <a16:colId xmlns:a16="http://schemas.microsoft.com/office/drawing/2014/main" xmlns="" val="479892344"/>
                    </a:ext>
                  </a:extLst>
                </a:gridCol>
                <a:gridCol w="835244">
                  <a:extLst>
                    <a:ext uri="{9D8B030D-6E8A-4147-A177-3AD203B41FA5}">
                      <a16:colId xmlns:a16="http://schemas.microsoft.com/office/drawing/2014/main" xmlns="" val="403718991"/>
                    </a:ext>
                  </a:extLst>
                </a:gridCol>
                <a:gridCol w="835244">
                  <a:extLst>
                    <a:ext uri="{9D8B030D-6E8A-4147-A177-3AD203B41FA5}">
                      <a16:colId xmlns:a16="http://schemas.microsoft.com/office/drawing/2014/main" xmlns="" val="1982093955"/>
                    </a:ext>
                  </a:extLst>
                </a:gridCol>
              </a:tblGrid>
              <a:tr h="62637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MAR</a:t>
                      </a:r>
                      <a:endParaRPr lang="en-US" sz="1600" dirty="0">
                        <a:solidFill>
                          <a:schemeClr val="tx2"/>
                        </a:solidFill>
                        <a:latin typeface="Tw Cen MT"/>
                        <a:ea typeface="Verdana"/>
                        <a:cs typeface="Verdana"/>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JUN</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JUL</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AGS</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066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ECT KONVENSIONAL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1"/>
                  </a:ext>
                </a:extLst>
              </a:tr>
              <a:tr h="2351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MECTA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49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EKG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3"/>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EEG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500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a:rPr>
                        <a:t>5</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STRESS ANALISER</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5"/>
                  </a:ext>
                </a:extLst>
              </a:tr>
              <a:tr h="2721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TMS</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EMG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7"/>
                  </a:ext>
                </a:extLst>
              </a:tr>
            </a:tbl>
          </a:graphicData>
        </a:graphic>
      </p:graphicFrame>
      <p:sp>
        <p:nvSpPr>
          <p:cNvPr id="5" name="Rounded Rectangle 5">
            <a:extLst>
              <a:ext uri="{FF2B5EF4-FFF2-40B4-BE49-F238E27FC236}">
                <a16:creationId xmlns:a16="http://schemas.microsoft.com/office/drawing/2014/main" xmlns="" id="{61967120-E41C-4E90-BC29-CEFA1C422BB4}"/>
              </a:ext>
            </a:extLst>
          </p:cNvPr>
          <p:cNvSpPr/>
          <p:nvPr/>
        </p:nvSpPr>
        <p:spPr>
          <a:xfrm>
            <a:off x="980663" y="3090262"/>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graphicFrame>
        <p:nvGraphicFramePr>
          <p:cNvPr id="7" name="Table 6">
            <a:extLst>
              <a:ext uri="{FF2B5EF4-FFF2-40B4-BE49-F238E27FC236}">
                <a16:creationId xmlns:a16="http://schemas.microsoft.com/office/drawing/2014/main" xmlns="" id="{07A5713F-ABF4-417B-AA24-F82A296263B2}"/>
              </a:ext>
            </a:extLst>
          </p:cNvPr>
          <p:cNvGraphicFramePr>
            <a:graphicFrameLocks noGrp="1"/>
          </p:cNvGraphicFramePr>
          <p:nvPr>
            <p:extLst>
              <p:ext uri="{D42A27DB-BD31-4B8C-83A1-F6EECF244321}">
                <p14:modId xmlns:p14="http://schemas.microsoft.com/office/powerpoint/2010/main" val="3180106444"/>
              </p:ext>
            </p:extLst>
          </p:nvPr>
        </p:nvGraphicFramePr>
        <p:xfrm>
          <a:off x="556593" y="118809"/>
          <a:ext cx="5660244" cy="2579370"/>
        </p:xfrm>
        <a:graphic>
          <a:graphicData uri="http://schemas.openxmlformats.org/drawingml/2006/table">
            <a:tbl>
              <a:tblPr/>
              <a:tblGrid>
                <a:gridCol w="537315">
                  <a:extLst>
                    <a:ext uri="{9D8B030D-6E8A-4147-A177-3AD203B41FA5}">
                      <a16:colId xmlns:a16="http://schemas.microsoft.com/office/drawing/2014/main" xmlns="" val="3273077915"/>
                    </a:ext>
                  </a:extLst>
                </a:gridCol>
                <a:gridCol w="790424">
                  <a:extLst>
                    <a:ext uri="{9D8B030D-6E8A-4147-A177-3AD203B41FA5}">
                      <a16:colId xmlns:a16="http://schemas.microsoft.com/office/drawing/2014/main" xmlns="" val="2997858108"/>
                    </a:ext>
                  </a:extLst>
                </a:gridCol>
                <a:gridCol w="667603">
                  <a:extLst>
                    <a:ext uri="{9D8B030D-6E8A-4147-A177-3AD203B41FA5}">
                      <a16:colId xmlns:a16="http://schemas.microsoft.com/office/drawing/2014/main" xmlns="" val="71190996"/>
                    </a:ext>
                  </a:extLst>
                </a:gridCol>
                <a:gridCol w="667603">
                  <a:extLst>
                    <a:ext uri="{9D8B030D-6E8A-4147-A177-3AD203B41FA5}">
                      <a16:colId xmlns:a16="http://schemas.microsoft.com/office/drawing/2014/main" xmlns="" val="802660713"/>
                    </a:ext>
                  </a:extLst>
                </a:gridCol>
                <a:gridCol w="537315">
                  <a:extLst>
                    <a:ext uri="{9D8B030D-6E8A-4147-A177-3AD203B41FA5}">
                      <a16:colId xmlns:a16="http://schemas.microsoft.com/office/drawing/2014/main" xmlns="" val="1450508815"/>
                    </a:ext>
                  </a:extLst>
                </a:gridCol>
                <a:gridCol w="537315">
                  <a:extLst>
                    <a:ext uri="{9D8B030D-6E8A-4147-A177-3AD203B41FA5}">
                      <a16:colId xmlns:a16="http://schemas.microsoft.com/office/drawing/2014/main" xmlns="" val="4020619161"/>
                    </a:ext>
                  </a:extLst>
                </a:gridCol>
                <a:gridCol w="537315">
                  <a:extLst>
                    <a:ext uri="{9D8B030D-6E8A-4147-A177-3AD203B41FA5}">
                      <a16:colId xmlns:a16="http://schemas.microsoft.com/office/drawing/2014/main" xmlns="" val="4202815417"/>
                    </a:ext>
                  </a:extLst>
                </a:gridCol>
                <a:gridCol w="651627">
                  <a:extLst>
                    <a:ext uri="{9D8B030D-6E8A-4147-A177-3AD203B41FA5}">
                      <a16:colId xmlns:a16="http://schemas.microsoft.com/office/drawing/2014/main" xmlns="" val="2690473387"/>
                    </a:ext>
                  </a:extLst>
                </a:gridCol>
                <a:gridCol w="733727">
                  <a:extLst>
                    <a:ext uri="{9D8B030D-6E8A-4147-A177-3AD203B41FA5}">
                      <a16:colId xmlns:a16="http://schemas.microsoft.com/office/drawing/2014/main" xmlns="" val="1230648966"/>
                    </a:ext>
                  </a:extLst>
                </a:gridCol>
              </a:tblGrid>
              <a:tr h="238125">
                <a:tc rowSpan="2">
                  <a:txBody>
                    <a:bodyPr/>
                    <a:lstStyle/>
                    <a:p>
                      <a:pPr algn="ctr" fontAlgn="ctr"/>
                      <a:r>
                        <a:rPr lang="en-US" sz="1400" b="1" i="0" u="none" strike="noStrike" dirty="0">
                          <a:solidFill>
                            <a:srgbClr val="000000"/>
                          </a:solidFill>
                          <a:effectLst/>
                          <a:latin typeface="Tw Cen MT" panose="020B0602020104020603"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US" sz="1400" b="1" i="0" u="none" strike="noStrike">
                          <a:solidFill>
                            <a:srgbClr val="000000"/>
                          </a:solidFill>
                          <a:effectLst/>
                          <a:latin typeface="Tw Cen MT" panose="020B0602020104020603" pitchFamily="34" charset="0"/>
                        </a:rPr>
                        <a:t>BULAN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6">
                  <a:txBody>
                    <a:bodyPr/>
                    <a:lstStyle/>
                    <a:p>
                      <a:pPr algn="ctr" fontAlgn="ctr"/>
                      <a:r>
                        <a:rPr lang="en-US" sz="1400" b="1" i="0" u="none" strike="noStrike" dirty="0">
                          <a:solidFill>
                            <a:srgbClr val="000000"/>
                          </a:solidFill>
                          <a:effectLst/>
                          <a:latin typeface="Tw Cen MT" panose="020B0602020104020603" pitchFamily="34" charset="0"/>
                        </a:rPr>
                        <a:t>KATEGORI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ID"/>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400" b="1" i="0" u="none" strike="noStrike" dirty="0">
                          <a:solidFill>
                            <a:srgbClr val="000000"/>
                          </a:solidFill>
                          <a:effectLst/>
                          <a:latin typeface="Tw Cen MT" panose="020B0602020104020603" pitchFamily="34" charset="0"/>
                        </a:rPr>
                        <a:t>JUMLAH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xmlns="" val="2715721331"/>
                  </a:ext>
                </a:extLst>
              </a:tr>
              <a:tr h="238125">
                <a:tc vMerge="1">
                  <a:txBody>
                    <a:bodyPr/>
                    <a:lstStyle/>
                    <a:p>
                      <a:endParaRPr lang="en-US"/>
                    </a:p>
                  </a:txBody>
                  <a:tcPr/>
                </a:tc>
                <a:tc vMerge="1">
                  <a:txBody>
                    <a:bodyPr/>
                    <a:lstStyle/>
                    <a:p>
                      <a:endParaRPr lang="en-US"/>
                    </a:p>
                  </a:txBody>
                  <a:tcPr/>
                </a:tc>
                <a:tc>
                  <a:txBody>
                    <a:bodyPr/>
                    <a:lstStyle/>
                    <a:p>
                      <a:pPr algn="ctr" fontAlgn="ctr"/>
                      <a:r>
                        <a:rPr lang="en-ID" sz="1400" b="1" i="0" u="none" strike="noStrike">
                          <a:solidFill>
                            <a:srgbClr val="000000"/>
                          </a:solidFill>
                          <a:effectLst/>
                          <a:latin typeface="Tw Cen MT" panose="020B0602020104020603" pitchFamily="34" charset="0"/>
                        </a:rPr>
                        <a: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dirty="0">
                          <a:solidFill>
                            <a:srgbClr val="000000"/>
                          </a:solidFill>
                          <a:effectLst/>
                          <a:latin typeface="Tw Cen MT" panose="020B0602020104020603" pitchFamily="34" charset="0"/>
                        </a:rPr>
                        <a:t>PDP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dirty="0" err="1">
                          <a:solidFill>
                            <a:srgbClr val="000000"/>
                          </a:solidFill>
                          <a:effectLst/>
                          <a:latin typeface="Tw Cen MT" panose="020B0602020104020603" pitchFamily="34" charset="0"/>
                        </a:rPr>
                        <a:t>Konfirm</a:t>
                      </a:r>
                      <a:r>
                        <a:rPr lang="en-US" sz="1400" b="1" i="0" u="none" strike="noStrike" dirty="0">
                          <a:solidFill>
                            <a:srgbClr val="000000"/>
                          </a:solidFill>
                          <a:effectLst/>
                          <a:latin typeface="Tw Cen MT" panose="020B06020201040206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extLst>
                  <a:ext uri="{0D108BD9-81ED-4DB2-BD59-A6C34878D82A}">
                    <a16:rowId xmlns:a16="http://schemas.microsoft.com/office/drawing/2014/main" xmlns="" val="57037478"/>
                  </a:ext>
                </a:extLst>
              </a:tr>
              <a:tr h="238125">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JANUARI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7443195"/>
                  </a:ext>
                </a:extLst>
              </a:tr>
              <a:tr h="238125">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FEBRUARI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1571305"/>
                  </a:ext>
                </a:extLst>
              </a:tr>
              <a:tr h="238125">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5295998"/>
                  </a:ext>
                </a:extLst>
              </a:tr>
              <a:tr h="238125">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6620018"/>
                  </a:ext>
                </a:extLst>
              </a:tr>
              <a:tr h="238125">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0310541"/>
                  </a:ext>
                </a:extLst>
              </a:tr>
              <a:tr h="238125">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2764380"/>
                  </a:ext>
                </a:extLst>
              </a:tr>
              <a:tr h="238125">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6336781"/>
                  </a:ext>
                </a:extLst>
              </a:tr>
              <a:tr h="238125">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AGUSTUS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9251981"/>
                  </a:ext>
                </a:extLst>
              </a:tr>
            </a:tbl>
          </a:graphicData>
        </a:graphic>
      </p:graphicFrame>
      <p:sp>
        <p:nvSpPr>
          <p:cNvPr id="2" name="Slide Number Placeholder 1">
            <a:extLst>
              <a:ext uri="{FF2B5EF4-FFF2-40B4-BE49-F238E27FC236}">
                <a16:creationId xmlns:a16="http://schemas.microsoft.com/office/drawing/2014/main" xmlns="" id="{72473B09-2B6F-465A-A648-F9792AA52EE2}"/>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pic>
        <p:nvPicPr>
          <p:cNvPr id="4" name="Picture 3">
            <a:extLst>
              <a:ext uri="{FF2B5EF4-FFF2-40B4-BE49-F238E27FC236}">
                <a16:creationId xmlns:a16="http://schemas.microsoft.com/office/drawing/2014/main" xmlns="" id="{7981CE87-8F39-4D52-8AA0-6DC938E5E3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33" y="2889478"/>
            <a:ext cx="720080" cy="720080"/>
          </a:xfrm>
          <a:prstGeom prst="rect">
            <a:avLst/>
          </a:prstGeom>
        </p:spPr>
      </p:pic>
    </p:spTree>
    <p:extLst>
      <p:ext uri="{BB962C8B-B14F-4D97-AF65-F5344CB8AC3E}">
        <p14:creationId xmlns:p14="http://schemas.microsoft.com/office/powerpoint/2010/main" val="156423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C26713A-40E9-4D49-A290-C0392C1E3821}"/>
              </a:ext>
            </a:extLst>
          </p:cNvPr>
          <p:cNvGraphicFramePr>
            <a:graphicFrameLocks noGrp="1"/>
          </p:cNvGraphicFramePr>
          <p:nvPr>
            <p:extLst>
              <p:ext uri="{D42A27DB-BD31-4B8C-83A1-F6EECF244321}">
                <p14:modId xmlns:p14="http://schemas.microsoft.com/office/powerpoint/2010/main" val="3694047788"/>
              </p:ext>
            </p:extLst>
          </p:nvPr>
        </p:nvGraphicFramePr>
        <p:xfrm>
          <a:off x="291545" y="918654"/>
          <a:ext cx="10469220" cy="5706035"/>
        </p:xfrm>
        <a:graphic>
          <a:graphicData uri="http://schemas.openxmlformats.org/drawingml/2006/table">
            <a:tbl>
              <a:tblPr firstRow="1" bandRow="1"/>
              <a:tblGrid>
                <a:gridCol w="529105">
                  <a:extLst>
                    <a:ext uri="{9D8B030D-6E8A-4147-A177-3AD203B41FA5}">
                      <a16:colId xmlns:a16="http://schemas.microsoft.com/office/drawing/2014/main" xmlns="" val="20000"/>
                    </a:ext>
                  </a:extLst>
                </a:gridCol>
                <a:gridCol w="2154062">
                  <a:extLst>
                    <a:ext uri="{9D8B030D-6E8A-4147-A177-3AD203B41FA5}">
                      <a16:colId xmlns:a16="http://schemas.microsoft.com/office/drawing/2014/main" xmlns="" val="20001"/>
                    </a:ext>
                  </a:extLst>
                </a:gridCol>
                <a:gridCol w="769158">
                  <a:extLst>
                    <a:ext uri="{9D8B030D-6E8A-4147-A177-3AD203B41FA5}">
                      <a16:colId xmlns:a16="http://schemas.microsoft.com/office/drawing/2014/main" xmlns="" val="20002"/>
                    </a:ext>
                  </a:extLst>
                </a:gridCol>
                <a:gridCol w="440106">
                  <a:extLst>
                    <a:ext uri="{9D8B030D-6E8A-4147-A177-3AD203B41FA5}">
                      <a16:colId xmlns:a16="http://schemas.microsoft.com/office/drawing/2014/main" xmlns="" val="20003"/>
                    </a:ext>
                  </a:extLst>
                </a:gridCol>
                <a:gridCol w="440106">
                  <a:extLst>
                    <a:ext uri="{9D8B030D-6E8A-4147-A177-3AD203B41FA5}">
                      <a16:colId xmlns:a16="http://schemas.microsoft.com/office/drawing/2014/main" xmlns="" val="2764178990"/>
                    </a:ext>
                  </a:extLst>
                </a:gridCol>
                <a:gridCol w="440106">
                  <a:extLst>
                    <a:ext uri="{9D8B030D-6E8A-4147-A177-3AD203B41FA5}">
                      <a16:colId xmlns:a16="http://schemas.microsoft.com/office/drawing/2014/main" xmlns="" val="3458668737"/>
                    </a:ext>
                  </a:extLst>
                </a:gridCol>
                <a:gridCol w="440106">
                  <a:extLst>
                    <a:ext uri="{9D8B030D-6E8A-4147-A177-3AD203B41FA5}">
                      <a16:colId xmlns:a16="http://schemas.microsoft.com/office/drawing/2014/main" xmlns="" val="2943392767"/>
                    </a:ext>
                  </a:extLst>
                </a:gridCol>
                <a:gridCol w="440106">
                  <a:extLst>
                    <a:ext uri="{9D8B030D-6E8A-4147-A177-3AD203B41FA5}">
                      <a16:colId xmlns:a16="http://schemas.microsoft.com/office/drawing/2014/main" xmlns="" val="3885329243"/>
                    </a:ext>
                  </a:extLst>
                </a:gridCol>
                <a:gridCol w="440106">
                  <a:extLst>
                    <a:ext uri="{9D8B030D-6E8A-4147-A177-3AD203B41FA5}">
                      <a16:colId xmlns:a16="http://schemas.microsoft.com/office/drawing/2014/main" xmlns="" val="1064405576"/>
                    </a:ext>
                  </a:extLst>
                </a:gridCol>
                <a:gridCol w="440106">
                  <a:extLst>
                    <a:ext uri="{9D8B030D-6E8A-4147-A177-3AD203B41FA5}">
                      <a16:colId xmlns:a16="http://schemas.microsoft.com/office/drawing/2014/main" xmlns="" val="2819744090"/>
                    </a:ext>
                  </a:extLst>
                </a:gridCol>
                <a:gridCol w="604840">
                  <a:extLst>
                    <a:ext uri="{9D8B030D-6E8A-4147-A177-3AD203B41FA5}">
                      <a16:colId xmlns:a16="http://schemas.microsoft.com/office/drawing/2014/main" xmlns="" val="718038798"/>
                    </a:ext>
                  </a:extLst>
                </a:gridCol>
                <a:gridCol w="648067">
                  <a:extLst>
                    <a:ext uri="{9D8B030D-6E8A-4147-A177-3AD203B41FA5}">
                      <a16:colId xmlns:a16="http://schemas.microsoft.com/office/drawing/2014/main" xmlns="" val="1834515539"/>
                    </a:ext>
                  </a:extLst>
                </a:gridCol>
                <a:gridCol w="514579">
                  <a:extLst>
                    <a:ext uri="{9D8B030D-6E8A-4147-A177-3AD203B41FA5}">
                      <a16:colId xmlns:a16="http://schemas.microsoft.com/office/drawing/2014/main" xmlns="" val="3816179514"/>
                    </a:ext>
                  </a:extLst>
                </a:gridCol>
                <a:gridCol w="514579">
                  <a:extLst>
                    <a:ext uri="{9D8B030D-6E8A-4147-A177-3AD203B41FA5}">
                      <a16:colId xmlns:a16="http://schemas.microsoft.com/office/drawing/2014/main" xmlns="" val="29993073"/>
                    </a:ext>
                  </a:extLst>
                </a:gridCol>
                <a:gridCol w="413522">
                  <a:extLst>
                    <a:ext uri="{9D8B030D-6E8A-4147-A177-3AD203B41FA5}">
                      <a16:colId xmlns:a16="http://schemas.microsoft.com/office/drawing/2014/main" xmlns="" val="4053110671"/>
                    </a:ext>
                  </a:extLst>
                </a:gridCol>
                <a:gridCol w="413522">
                  <a:extLst>
                    <a:ext uri="{9D8B030D-6E8A-4147-A177-3AD203B41FA5}">
                      <a16:colId xmlns:a16="http://schemas.microsoft.com/office/drawing/2014/main" xmlns="" val="3640110240"/>
                    </a:ext>
                  </a:extLst>
                </a:gridCol>
                <a:gridCol w="413522">
                  <a:extLst>
                    <a:ext uri="{9D8B030D-6E8A-4147-A177-3AD203B41FA5}">
                      <a16:colId xmlns:a16="http://schemas.microsoft.com/office/drawing/2014/main" xmlns="" val="1298274382"/>
                    </a:ext>
                  </a:extLst>
                </a:gridCol>
                <a:gridCol w="413522">
                  <a:extLst>
                    <a:ext uri="{9D8B030D-6E8A-4147-A177-3AD203B41FA5}">
                      <a16:colId xmlns:a16="http://schemas.microsoft.com/office/drawing/2014/main" xmlns="" val="2077199641"/>
                    </a:ext>
                  </a:extLst>
                </a:gridCol>
              </a:tblGrid>
              <a:tr h="208263">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1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5598">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effectLst/>
                          <a:latin typeface="Tw Cen MT"/>
                          <a:ea typeface="Verdana"/>
                        </a:rPr>
                        <a:t>FEB </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tc>
                <a:tc gridSpan="2">
                  <a:txBody>
                    <a:bodyPr/>
                    <a:lstStyle/>
                    <a:p>
                      <a:pPr lvl="0" algn="ctr">
                        <a:buNone/>
                      </a:pPr>
                      <a:r>
                        <a:rPr lang="en-US" sz="1400" b="1" i="0" u="none" strike="noStrike" dirty="0">
                          <a:effectLst/>
                          <a:latin typeface="Tw Cen MT"/>
                          <a:ea typeface="Verdana"/>
                        </a:rPr>
                        <a:t>MAR</a:t>
                      </a: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APR</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MEI</a:t>
                      </a:r>
                      <a:endParaRPr lang="en-US"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sz="1400" b="1" i="0" u="none" strike="noStrike" dirty="0">
                        <a:effectLst/>
                        <a:latin typeface="Tw Cen MT"/>
                        <a:ea typeface="Verdana"/>
                      </a:endParaRPr>
                    </a:p>
                  </a:txBody>
                  <a:tcPr marL="9082" marR="9082" marT="9082" marB="0">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JUNI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JULI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AGS</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1"/>
                  </a:ext>
                </a:extLst>
              </a:tr>
              <a:tr h="0">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KEG</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PAS</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0826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PROMOSI KESEHATAN</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3"/>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Penyuluhan</a:t>
                      </a:r>
                      <a:r>
                        <a:rPr lang="en-US" sz="1400" u="none" strike="noStrike" dirty="0">
                          <a:effectLst/>
                          <a:latin typeface="Tw Cen MT"/>
                        </a:rPr>
                        <a:t> media radio</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750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080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effectLst/>
                          <a:latin typeface="Tw Cen MT" panose="020B0602020104020603" pitchFamily="34" charset="0"/>
                        </a:rPr>
                        <a:t>Penyuluhan Kesehatan Jiwa ke masyarakat</a:t>
                      </a:r>
                      <a:endParaRPr lang="fi-FI"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372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5"/>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Family Support Group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Konsultasi</a:t>
                      </a:r>
                      <a:r>
                        <a:rPr lang="en-US" sz="1400" u="none" strike="noStrike" dirty="0">
                          <a:effectLst/>
                          <a:latin typeface="Tw Cen MT"/>
                        </a:rPr>
                        <a:t> </a:t>
                      </a:r>
                      <a:r>
                        <a:rPr lang="en-US" sz="1400" u="none" strike="noStrike" err="1">
                          <a:effectLst/>
                          <a:latin typeface="Tw Cen MT"/>
                        </a:rPr>
                        <a:t>keluarga</a:t>
                      </a:r>
                      <a:r>
                        <a:rPr lang="en-US" sz="1400" u="none" strike="noStrike" dirty="0">
                          <a:effectLst/>
                          <a:latin typeface="Tw Cen MT"/>
                        </a:rPr>
                        <a:t> </a:t>
                      </a:r>
                      <a:r>
                        <a:rPr lang="en-US" sz="1400" u="none" strike="noStrike" err="1">
                          <a:effectLst/>
                          <a:latin typeface="Tw Cen MT"/>
                        </a:rPr>
                        <a:t>pasien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7"/>
                  </a:ext>
                </a:extLst>
              </a:tr>
              <a:tr h="2455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5</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Kunjungan</a:t>
                      </a:r>
                      <a:r>
                        <a:rPr lang="en-US" sz="1400" u="none" strike="noStrike" dirty="0">
                          <a:effectLst/>
                          <a:latin typeface="Tw Cen MT"/>
                        </a:rPr>
                        <a:t> </a:t>
                      </a:r>
                      <a:r>
                        <a:rPr lang="en-US" sz="1400" u="none" strike="noStrike" dirty="0" err="1">
                          <a:effectLst/>
                          <a:latin typeface="Tw Cen MT"/>
                        </a:rPr>
                        <a:t>ke</a:t>
                      </a:r>
                      <a:r>
                        <a:rPr lang="en-US" sz="1400" u="none" strike="noStrike" dirty="0">
                          <a:effectLst/>
                          <a:latin typeface="Tw Cen MT"/>
                        </a:rPr>
                        <a:t> </a:t>
                      </a:r>
                      <a:r>
                        <a:rPr lang="en-US" sz="1400" u="none" strike="noStrike" dirty="0" err="1">
                          <a:effectLst/>
                          <a:latin typeface="Tw Cen MT"/>
                        </a:rPr>
                        <a:t>rumah</a:t>
                      </a:r>
                      <a:r>
                        <a:rPr lang="en-US" sz="1400" u="none" strike="noStrike" dirty="0">
                          <a:effectLst/>
                          <a:latin typeface="Tw Cen MT"/>
                        </a:rPr>
                        <a:t> </a:t>
                      </a:r>
                      <a:r>
                        <a:rPr lang="en-US" sz="1400" u="none" strike="noStrike" dirty="0" err="1">
                          <a:effectLst/>
                          <a:latin typeface="Tw Cen MT"/>
                        </a:rPr>
                        <a:t>pasien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PKRS di </a:t>
                      </a:r>
                      <a:r>
                        <a:rPr lang="en-US" sz="1400" u="none" strike="noStrike" dirty="0" err="1">
                          <a:effectLst/>
                          <a:latin typeface="Tw Cen MT"/>
                        </a:rPr>
                        <a:t>rawat</a:t>
                      </a:r>
                      <a:r>
                        <a:rPr lang="en-US" sz="1400" u="none" strike="noStrike" dirty="0">
                          <a:effectLst/>
                          <a:latin typeface="Tw Cen MT"/>
                        </a:rPr>
                        <a:t> </a:t>
                      </a:r>
                      <a:r>
                        <a:rPr lang="en-US" sz="1400" u="none" strike="noStrike" dirty="0" err="1">
                          <a:effectLst/>
                          <a:latin typeface="Tw Cen MT"/>
                        </a:rPr>
                        <a:t>jalan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230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9"/>
                  </a:ext>
                </a:extLst>
              </a:tr>
              <a:tr h="2344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7</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Pembuatan Media Penyuluhan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2000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515835335"/>
                  </a:ext>
                </a:extLst>
              </a:tr>
              <a:tr h="2344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Pembentukan Wilayah Binaan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456240769"/>
                  </a:ext>
                </a:extLst>
              </a:tr>
              <a:tr h="396489">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rPr>
                        <a:t>INTEGRASI PELAYANAN KESEHATAN JIWA</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Verdana"/>
                      </a:endParaRPr>
                    </a:p>
                  </a:txBody>
                  <a:tcPr marL="9082" marR="9082" marT="9082" marB="0" anchor="b"/>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086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KERJASAMA LINTAS SEKTOR</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11"/>
                  </a:ext>
                </a:extLst>
              </a:tr>
              <a:tr h="346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PGOT</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panti</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13"/>
                  </a:ext>
                </a:extLst>
              </a:tr>
              <a:tr h="2455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Penjemputan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pasung</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396489">
                <a:tc>
                  <a:txBody>
                    <a:bodyPr/>
                    <a:lstStyle/>
                    <a:p>
                      <a:pPr lvl="0" algn="ctr">
                        <a:buNone/>
                      </a:pPr>
                      <a:r>
                        <a:rPr lang="en-US" sz="14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a:buNone/>
                      </a:pPr>
                      <a:r>
                        <a:rPr lang="en-US" sz="1400" u="none" strike="noStrike" dirty="0" err="1">
                          <a:effectLst/>
                          <a:latin typeface="Tw Cen MT"/>
                        </a:rPr>
                        <a:t>Pengarusutamaan</a:t>
                      </a:r>
                      <a:r>
                        <a:rPr lang="en-US" sz="14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986418879"/>
                  </a:ext>
                </a:extLst>
              </a:tr>
              <a:tr h="382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Rapat </a:t>
                      </a:r>
                      <a:r>
                        <a:rPr lang="en-US" sz="1400" u="none" strike="noStrike" dirty="0" err="1">
                          <a:effectLst/>
                          <a:latin typeface="Tw Cen MT"/>
                        </a:rPr>
                        <a:t>Koordinasi</a:t>
                      </a:r>
                      <a:r>
                        <a:rPr lang="en-US" sz="1400" u="none" strike="noStrike" dirty="0">
                          <a:effectLst/>
                          <a:latin typeface="Tw Cen MT"/>
                        </a:rPr>
                        <a:t> Lintas </a:t>
                      </a:r>
                      <a:r>
                        <a:rPr lang="en-US" sz="1400" u="none" strike="noStrike" dirty="0" err="1">
                          <a:effectLst/>
                          <a:latin typeface="Tw Cen MT"/>
                        </a:rPr>
                        <a:t>Sektor</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Pelatihan</a:t>
                      </a:r>
                      <a:r>
                        <a:rPr lang="en-US" sz="1400" u="none" strike="noStrike" dirty="0">
                          <a:effectLst/>
                          <a:latin typeface="Tw Cen MT"/>
                        </a:rPr>
                        <a:t> Kader </a:t>
                      </a:r>
                      <a:r>
                        <a:rPr lang="en-US" sz="1400" u="none" strike="noStrike" dirty="0" err="1">
                          <a:effectLst/>
                          <a:latin typeface="Tw Cen MT"/>
                        </a:rPr>
                        <a:t>Kesehatan</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17"/>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UPSK</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bl>
          </a:graphicData>
        </a:graphic>
      </p:graphicFrame>
      <p:sp>
        <p:nvSpPr>
          <p:cNvPr id="5" name="Rounded Rectangle 5">
            <a:extLst>
              <a:ext uri="{FF2B5EF4-FFF2-40B4-BE49-F238E27FC236}">
                <a16:creationId xmlns:a16="http://schemas.microsoft.com/office/drawing/2014/main" xmlns="" id="{5224E84E-BD38-402A-A2B3-698A2B59054D}"/>
              </a:ext>
            </a:extLst>
          </p:cNvPr>
          <p:cNvSpPr/>
          <p:nvPr/>
        </p:nvSpPr>
        <p:spPr>
          <a:xfrm>
            <a:off x="1251665" y="249815"/>
            <a:ext cx="328846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KESWAMAS</a:t>
            </a:r>
            <a:endParaRPr lang="en-US" sz="2800" dirty="0">
              <a:solidFill>
                <a:schemeClr val="bg1"/>
              </a:solidFill>
              <a:latin typeface="Tw Cen MT Condensed" panose="020B0606020104020203" pitchFamily="34" charset="0"/>
            </a:endParaRPr>
          </a:p>
        </p:txBody>
      </p:sp>
      <p:pic>
        <p:nvPicPr>
          <p:cNvPr id="7" name="Picture 6">
            <a:extLst>
              <a:ext uri="{FF2B5EF4-FFF2-40B4-BE49-F238E27FC236}">
                <a16:creationId xmlns:a16="http://schemas.microsoft.com/office/drawing/2014/main" xmlns="" id="{B5EDC99F-19FB-4C34-A573-249DD5F2C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36" y="0"/>
            <a:ext cx="1146629" cy="1146629"/>
          </a:xfrm>
          <a:prstGeom prst="rect">
            <a:avLst/>
          </a:prstGeom>
        </p:spPr>
      </p:pic>
      <p:sp>
        <p:nvSpPr>
          <p:cNvPr id="2" name="Slide Number Placeholder 1">
            <a:extLst>
              <a:ext uri="{FF2B5EF4-FFF2-40B4-BE49-F238E27FC236}">
                <a16:creationId xmlns:a16="http://schemas.microsoft.com/office/drawing/2014/main" xmlns="" id="{3A8C2499-1775-4879-A293-467F43C3C23C}"/>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spTree>
    <p:extLst>
      <p:ext uri="{BB962C8B-B14F-4D97-AF65-F5344CB8AC3E}">
        <p14:creationId xmlns:p14="http://schemas.microsoft.com/office/powerpoint/2010/main" val="2895048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xmlns="" id="{8263502F-E394-4E86-AABF-13674409AE44}"/>
              </a:ext>
            </a:extLst>
          </p:cNvPr>
          <p:cNvGraphicFramePr>
            <a:graphicFrameLocks/>
          </p:cNvGraphicFramePr>
          <p:nvPr>
            <p:extLst>
              <p:ext uri="{D42A27DB-BD31-4B8C-83A1-F6EECF244321}">
                <p14:modId xmlns:p14="http://schemas.microsoft.com/office/powerpoint/2010/main" val="25248510"/>
              </p:ext>
            </p:extLst>
          </p:nvPr>
        </p:nvGraphicFramePr>
        <p:xfrm>
          <a:off x="552724" y="517371"/>
          <a:ext cx="10565851" cy="6284250"/>
        </p:xfrm>
        <a:graphic>
          <a:graphicData uri="http://schemas.openxmlformats.org/drawingml/2006/table">
            <a:tbl>
              <a:tblPr firstRow="1" bandRow="1"/>
              <a:tblGrid>
                <a:gridCol w="4238073">
                  <a:extLst>
                    <a:ext uri="{9D8B030D-6E8A-4147-A177-3AD203B41FA5}">
                      <a16:colId xmlns:a16="http://schemas.microsoft.com/office/drawing/2014/main" xmlns="" val="20000"/>
                    </a:ext>
                  </a:extLst>
                </a:gridCol>
                <a:gridCol w="790972">
                  <a:extLst>
                    <a:ext uri="{9D8B030D-6E8A-4147-A177-3AD203B41FA5}">
                      <a16:colId xmlns:a16="http://schemas.microsoft.com/office/drawing/2014/main" xmlns="" val="20001"/>
                    </a:ext>
                  </a:extLst>
                </a:gridCol>
                <a:gridCol w="790972">
                  <a:extLst>
                    <a:ext uri="{9D8B030D-6E8A-4147-A177-3AD203B41FA5}">
                      <a16:colId xmlns:a16="http://schemas.microsoft.com/office/drawing/2014/main" xmlns="" val="2867970434"/>
                    </a:ext>
                  </a:extLst>
                </a:gridCol>
                <a:gridCol w="790972">
                  <a:extLst>
                    <a:ext uri="{9D8B030D-6E8A-4147-A177-3AD203B41FA5}">
                      <a16:colId xmlns:a16="http://schemas.microsoft.com/office/drawing/2014/main" xmlns="" val="3462923299"/>
                    </a:ext>
                  </a:extLst>
                </a:gridCol>
                <a:gridCol w="790972">
                  <a:extLst>
                    <a:ext uri="{9D8B030D-6E8A-4147-A177-3AD203B41FA5}">
                      <a16:colId xmlns:a16="http://schemas.microsoft.com/office/drawing/2014/main" xmlns="" val="1876640696"/>
                    </a:ext>
                  </a:extLst>
                </a:gridCol>
                <a:gridCol w="790972">
                  <a:extLst>
                    <a:ext uri="{9D8B030D-6E8A-4147-A177-3AD203B41FA5}">
                      <a16:colId xmlns:a16="http://schemas.microsoft.com/office/drawing/2014/main" xmlns="" val="1774250723"/>
                    </a:ext>
                  </a:extLst>
                </a:gridCol>
                <a:gridCol w="790972">
                  <a:extLst>
                    <a:ext uri="{9D8B030D-6E8A-4147-A177-3AD203B41FA5}">
                      <a16:colId xmlns:a16="http://schemas.microsoft.com/office/drawing/2014/main" xmlns="" val="2993321020"/>
                    </a:ext>
                  </a:extLst>
                </a:gridCol>
                <a:gridCol w="790972">
                  <a:extLst>
                    <a:ext uri="{9D8B030D-6E8A-4147-A177-3AD203B41FA5}">
                      <a16:colId xmlns:a16="http://schemas.microsoft.com/office/drawing/2014/main" xmlns="" val="1475535138"/>
                    </a:ext>
                  </a:extLst>
                </a:gridCol>
                <a:gridCol w="395487">
                  <a:extLst>
                    <a:ext uri="{9D8B030D-6E8A-4147-A177-3AD203B41FA5}">
                      <a16:colId xmlns:a16="http://schemas.microsoft.com/office/drawing/2014/main" xmlns="" val="1613424897"/>
                    </a:ext>
                  </a:extLst>
                </a:gridCol>
                <a:gridCol w="395487">
                  <a:extLst>
                    <a:ext uri="{9D8B030D-6E8A-4147-A177-3AD203B41FA5}">
                      <a16:colId xmlns:a16="http://schemas.microsoft.com/office/drawing/2014/main" xmlns="" val="2697340541"/>
                    </a:ext>
                  </a:extLst>
                </a:gridCol>
              </a:tblGrid>
              <a:tr h="26268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rPr>
                        <a:t>JENIS KEGIATAN</a:t>
                      </a:r>
                      <a:endPar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rPr>
                        <a:t>JAN</a:t>
                      </a:r>
                      <a:endParaRPr lang="en-US" sz="1300" b="1" dirty="0">
                        <a:solidFill>
                          <a:schemeClr val="tx2"/>
                        </a:solidFill>
                        <a:latin typeface="Tw Cen MT"/>
                        <a:ea typeface="Verdana"/>
                        <a:cs typeface="Verdana"/>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ea typeface="Verdana"/>
                          <a:cs typeface="Verdana"/>
                        </a:rPr>
                        <a:t>FEB</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MAR</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APR</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MEI</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JUN</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JUL</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300" b="1" dirty="0">
                          <a:solidFill>
                            <a:schemeClr val="tx2"/>
                          </a:solidFill>
                          <a:latin typeface="Tw Cen MT"/>
                          <a:ea typeface="Verdana"/>
                          <a:cs typeface="Verdana"/>
                        </a:rPr>
                        <a:t>AGS</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0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gridSpan="2">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01"/>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Kerja</a:t>
                      </a:r>
                      <a:r>
                        <a:rPr lang="en-US" sz="1300" u="none" strike="noStrike" dirty="0">
                          <a:solidFill>
                            <a:schemeClr val="tx2"/>
                          </a:solidFill>
                          <a:latin typeface="Tw Cen MT"/>
                        </a:rPr>
                        <a:t> </a:t>
                      </a:r>
                      <a:r>
                        <a:rPr lang="en-US" sz="1300" u="none" strike="noStrike" err="1">
                          <a:solidFill>
                            <a:schemeClr val="tx2"/>
                          </a:solidFill>
                          <a:latin typeface="Tw Cen MT"/>
                        </a:rPr>
                        <a:t>Peternakan</a:t>
                      </a:r>
                      <a:r>
                        <a:rPr lang="en-US" sz="1300" u="none" strike="noStrike" dirty="0">
                          <a:solidFill>
                            <a:schemeClr val="tx2"/>
                          </a:solidFill>
                          <a:latin typeface="Tw Cen MT"/>
                        </a:rPr>
                        <a:t>/</a:t>
                      </a:r>
                      <a:r>
                        <a:rPr lang="en-US" sz="1300" u="none" strike="noStrike" err="1">
                          <a:solidFill>
                            <a:schemeClr val="tx2"/>
                          </a:solidFill>
                          <a:latin typeface="Tw Cen MT"/>
                        </a:rPr>
                        <a:t>Perikanan</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0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a:t>
                      </a:r>
                      <a:r>
                        <a:rPr lang="fi-FI" sz="1300" u="none" strike="noStrike" baseline="0" dirty="0">
                          <a:solidFill>
                            <a:schemeClr val="tx2"/>
                          </a:solidFill>
                          <a:latin typeface="Tw Cen MT" panose="020B0602020104020603" pitchFamily="34" charset="0"/>
                        </a:rPr>
                        <a:t> Cuci Motor</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0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Kewirausahaan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0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d. Okupasi Terapi Pertanian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0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a:t>
                      </a:r>
                      <a:r>
                        <a:rPr lang="fi-FI" sz="1300" u="none" strike="noStrike" baseline="0" dirty="0">
                          <a:solidFill>
                            <a:schemeClr val="tx2"/>
                          </a:solidFill>
                          <a:latin typeface="Tw Cen MT" panose="020B0602020104020603" pitchFamily="34" charset="0"/>
                        </a:rPr>
                        <a:t> kebersihan Lingkungan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06"/>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 Terapi Kerja Kriya</a:t>
                      </a: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562975927"/>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 Kerja Membuat Telur</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Asin </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37448008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7"/>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a. Okupasi Terapi Kerja Menyulam/Menjahit</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0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 Memasak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09"/>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Membuat Telor Asin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1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a:t>
                      </a:r>
                      <a:r>
                        <a:rPr lang="fi-FI" sz="1300" u="none" strike="noStrike" dirty="0">
                          <a:solidFill>
                            <a:schemeClr val="tx2"/>
                          </a:solidFill>
                          <a:latin typeface="Tw Cen MT"/>
                        </a:rPr>
                        <a:t> Okupasi Terapi Kerja </a:t>
                      </a:r>
                      <a:r>
                        <a:rPr lang="en-US" sz="1300" u="none" strike="noStrike" dirty="0">
                          <a:solidFill>
                            <a:schemeClr val="tx2"/>
                          </a:solidFill>
                          <a:latin typeface="Tw Cen MT"/>
                        </a:rPr>
                        <a:t> </a:t>
                      </a:r>
                      <a:r>
                        <a:rPr lang="en-US" sz="1300" u="none" strike="noStrike" err="1">
                          <a:solidFill>
                            <a:schemeClr val="tx2"/>
                          </a:solidFill>
                          <a:latin typeface="Tw Cen MT"/>
                        </a:rPr>
                        <a:t>Rumah</a:t>
                      </a:r>
                      <a:r>
                        <a:rPr lang="en-US" sz="1300" u="none" strike="noStrike" dirty="0">
                          <a:solidFill>
                            <a:schemeClr val="tx2"/>
                          </a:solidFill>
                          <a:latin typeface="Tw Cen MT"/>
                        </a:rPr>
                        <a:t> </a:t>
                      </a:r>
                      <a:r>
                        <a:rPr lang="en-US" sz="1300" u="none" strike="noStrike" err="1">
                          <a:solidFill>
                            <a:schemeClr val="tx2"/>
                          </a:solidFill>
                          <a:latin typeface="Tw Cen MT"/>
                        </a:rPr>
                        <a:t>Tangga</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1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 Kerja Mainan Anak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1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f. Okupasi Terapi Kerja Kerajinan  Tangan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13"/>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Kerja Kriya</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2958372897"/>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h. Terapi Kerja kebersihan Lingkungan</a:t>
                      </a: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21743443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r>
                        <a:rPr lang="en-US" sz="1300" u="none" strike="noStrike" dirty="0">
                          <a:solidFill>
                            <a:schemeClr val="tx2"/>
                          </a:solidFill>
                          <a:latin typeface="Tw Cen MT"/>
                        </a:rPr>
                        <a:t> dan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1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Gerak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1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b.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Musik</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307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c.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Agama</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52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a:solidFill>
                            <a:srgbClr val="000000"/>
                          </a:solidFill>
                          <a:effectLst/>
                          <a:latin typeface="Tw Cen MT" panose="020B0602020104020603"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16"/>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Permainan</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a:solidFill>
                            <a:srgbClr val="000000"/>
                          </a:solidFill>
                          <a:effectLst/>
                          <a:latin typeface="Tw Cen MT" panose="020B0602020104020603" pitchFamily="34" charset="0"/>
                        </a:rPr>
                        <a:t>102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17"/>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e.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Kelompok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1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f.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Rekreasi</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19"/>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g. </a:t>
                      </a:r>
                      <a:r>
                        <a:rPr lang="en-US" sz="1300" u="none" strike="noStrike" err="1">
                          <a:solidFill>
                            <a:schemeClr val="tx2"/>
                          </a:solidFill>
                          <a:latin typeface="Tw Cen MT"/>
                        </a:rPr>
                        <a:t>Terapi</a:t>
                      </a:r>
                      <a:r>
                        <a:rPr lang="en-US" sz="1300" u="none" strike="noStrike" dirty="0">
                          <a:solidFill>
                            <a:schemeClr val="tx2"/>
                          </a:solidFill>
                          <a:latin typeface="Tw Cen MT"/>
                        </a:rPr>
                        <a:t> Family Gathering</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78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a:solidFill>
                            <a:srgbClr val="000000"/>
                          </a:solidFill>
                          <a:effectLst/>
                          <a:latin typeface="Tw Cen MT" panose="020B06020201040206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2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panose="020B0602020104020603" pitchFamily="34" charset="0"/>
                        </a:rPr>
                        <a:t>h. Day Care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extLst>
                  <a:ext uri="{0D108BD9-81ED-4DB2-BD59-A6C34878D82A}">
                    <a16:rowId xmlns:a16="http://schemas.microsoft.com/office/drawing/2014/main" xmlns="" val="1002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300" err="1">
                          <a:solidFill>
                            <a:schemeClr val="tx2"/>
                          </a:solidFill>
                          <a:latin typeface="Tw Cen MT"/>
                        </a:rPr>
                        <a:t>i</a:t>
                      </a:r>
                      <a:r>
                        <a:rPr lang="en-US" sz="1300" dirty="0">
                          <a:solidFill>
                            <a:schemeClr val="tx2"/>
                          </a:solidFill>
                          <a:latin typeface="Tw Cen MT"/>
                        </a:rPr>
                        <a:t>.</a:t>
                      </a:r>
                      <a:r>
                        <a:rPr lang="en-US" sz="1300" baseline="0" dirty="0">
                          <a:solidFill>
                            <a:schemeClr val="tx2"/>
                          </a:solidFill>
                          <a:latin typeface="Tw Cen MT"/>
                        </a:rPr>
                        <a:t> Home Visit</a:t>
                      </a:r>
                      <a:endParaRPr lang="en-US" sz="1300" dirty="0">
                        <a:solidFill>
                          <a:schemeClr val="tx2"/>
                        </a:solidFill>
                        <a:latin typeface="Tw Cen MT"/>
                      </a:endParaRPr>
                    </a:p>
                  </a:txBody>
                  <a:tcPr marL="19037" marR="19037" marT="14330"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10022"/>
                  </a:ext>
                </a:extLst>
              </a:tr>
              <a:tr h="192943">
                <a:tc>
                  <a:txBody>
                    <a:bodyPr/>
                    <a:lstStyle/>
                    <a:p>
                      <a:r>
                        <a:rPr lang="en-US" sz="1300" dirty="0">
                          <a:solidFill>
                            <a:schemeClr val="tx2"/>
                          </a:solidFill>
                          <a:latin typeface="Tw Cen MT"/>
                        </a:rPr>
                        <a:t>j. </a:t>
                      </a:r>
                      <a:r>
                        <a:rPr lang="en-US" sz="1300" dirty="0" err="1">
                          <a:solidFill>
                            <a:schemeClr val="tx2"/>
                          </a:solidFill>
                          <a:latin typeface="Tw Cen MT"/>
                        </a:rPr>
                        <a:t>TerapiADL</a:t>
                      </a:r>
                      <a:endParaRPr lang="en-US" sz="1300" dirty="0">
                        <a:solidFill>
                          <a:schemeClr val="tx2"/>
                        </a:solidFill>
                        <a:latin typeface="Tw Cen MT"/>
                      </a:endParaRPr>
                    </a:p>
                  </a:txBody>
                  <a:tcPr marL="19037" marR="19037" marT="1433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1"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extLst>
                  <a:ext uri="{0D108BD9-81ED-4DB2-BD59-A6C34878D82A}">
                    <a16:rowId xmlns:a16="http://schemas.microsoft.com/office/drawing/2014/main" xmlns="" val="3988023631"/>
                  </a:ext>
                </a:extLst>
              </a:tr>
            </a:tbl>
          </a:graphicData>
        </a:graphic>
      </p:graphicFrame>
      <p:sp>
        <p:nvSpPr>
          <p:cNvPr id="5" name="Rounded Rectangle 5">
            <a:extLst>
              <a:ext uri="{FF2B5EF4-FFF2-40B4-BE49-F238E27FC236}">
                <a16:creationId xmlns:a16="http://schemas.microsoft.com/office/drawing/2014/main" xmlns="" id="{B765D9A2-ED1B-4F24-836F-C9A55FE6AC00}"/>
              </a:ext>
            </a:extLst>
          </p:cNvPr>
          <p:cNvSpPr/>
          <p:nvPr/>
        </p:nvSpPr>
        <p:spPr>
          <a:xfrm>
            <a:off x="992352" y="97651"/>
            <a:ext cx="4471083"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800" dirty="0">
              <a:solidFill>
                <a:schemeClr val="bg1"/>
              </a:solidFill>
              <a:latin typeface="Tw Cen MT Condensed" panose="020B0606020104020203" pitchFamily="34" charset="0"/>
            </a:endParaRPr>
          </a:p>
        </p:txBody>
      </p:sp>
      <p:pic>
        <p:nvPicPr>
          <p:cNvPr id="8" name="Picture 7">
            <a:extLst>
              <a:ext uri="{FF2B5EF4-FFF2-40B4-BE49-F238E27FC236}">
                <a16:creationId xmlns:a16="http://schemas.microsoft.com/office/drawing/2014/main" xmlns="" id="{D61EA44E-68E5-4F5D-8387-58831F60A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3" y="96001"/>
            <a:ext cx="917529" cy="917529"/>
          </a:xfrm>
          <a:prstGeom prst="rect">
            <a:avLst/>
          </a:prstGeom>
        </p:spPr>
      </p:pic>
      <p:sp>
        <p:nvSpPr>
          <p:cNvPr id="3" name="Slide Number Placeholder 2">
            <a:extLst>
              <a:ext uri="{FF2B5EF4-FFF2-40B4-BE49-F238E27FC236}">
                <a16:creationId xmlns:a16="http://schemas.microsoft.com/office/drawing/2014/main" xmlns="" id="{CF690FF3-88CF-49D3-8548-5C4561263448}"/>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spTree>
    <p:extLst>
      <p:ext uri="{BB962C8B-B14F-4D97-AF65-F5344CB8AC3E}">
        <p14:creationId xmlns:p14="http://schemas.microsoft.com/office/powerpoint/2010/main" val="3068829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xmlns="" id="{9E61D657-FA72-4590-942B-9C51D1874337}"/>
              </a:ext>
            </a:extLst>
          </p:cNvPr>
          <p:cNvGraphicFramePr>
            <a:graphicFrameLocks/>
          </p:cNvGraphicFramePr>
          <p:nvPr>
            <p:extLst>
              <p:ext uri="{D42A27DB-BD31-4B8C-83A1-F6EECF244321}">
                <p14:modId xmlns:p14="http://schemas.microsoft.com/office/powerpoint/2010/main" val="15333791"/>
              </p:ext>
            </p:extLst>
          </p:nvPr>
        </p:nvGraphicFramePr>
        <p:xfrm>
          <a:off x="335742" y="945530"/>
          <a:ext cx="9497371" cy="3274975"/>
        </p:xfrm>
        <a:graphic>
          <a:graphicData uri="http://schemas.openxmlformats.org/drawingml/2006/table">
            <a:tbl>
              <a:tblPr firstRow="1" bandRow="1"/>
              <a:tblGrid>
                <a:gridCol w="697449">
                  <a:extLst>
                    <a:ext uri="{9D8B030D-6E8A-4147-A177-3AD203B41FA5}">
                      <a16:colId xmlns:a16="http://schemas.microsoft.com/office/drawing/2014/main" xmlns="" val="20000"/>
                    </a:ext>
                  </a:extLst>
                </a:gridCol>
                <a:gridCol w="1869425">
                  <a:extLst>
                    <a:ext uri="{9D8B030D-6E8A-4147-A177-3AD203B41FA5}">
                      <a16:colId xmlns:a16="http://schemas.microsoft.com/office/drawing/2014/main" xmlns="" val="20001"/>
                    </a:ext>
                  </a:extLst>
                </a:gridCol>
                <a:gridCol w="841241">
                  <a:extLst>
                    <a:ext uri="{9D8B030D-6E8A-4147-A177-3AD203B41FA5}">
                      <a16:colId xmlns:a16="http://schemas.microsoft.com/office/drawing/2014/main" xmlns="" val="20002"/>
                    </a:ext>
                  </a:extLst>
                </a:gridCol>
                <a:gridCol w="810086">
                  <a:extLst>
                    <a:ext uri="{9D8B030D-6E8A-4147-A177-3AD203B41FA5}">
                      <a16:colId xmlns:a16="http://schemas.microsoft.com/office/drawing/2014/main" xmlns="" val="2637998076"/>
                    </a:ext>
                  </a:extLst>
                </a:gridCol>
                <a:gridCol w="1000379">
                  <a:extLst>
                    <a:ext uri="{9D8B030D-6E8A-4147-A177-3AD203B41FA5}">
                      <a16:colId xmlns:a16="http://schemas.microsoft.com/office/drawing/2014/main" xmlns="" val="20004"/>
                    </a:ext>
                  </a:extLst>
                </a:gridCol>
                <a:gridCol w="889450">
                  <a:extLst>
                    <a:ext uri="{9D8B030D-6E8A-4147-A177-3AD203B41FA5}">
                      <a16:colId xmlns:a16="http://schemas.microsoft.com/office/drawing/2014/main" xmlns="" val="1347853957"/>
                    </a:ext>
                  </a:extLst>
                </a:gridCol>
                <a:gridCol w="923549">
                  <a:extLst>
                    <a:ext uri="{9D8B030D-6E8A-4147-A177-3AD203B41FA5}">
                      <a16:colId xmlns:a16="http://schemas.microsoft.com/office/drawing/2014/main" xmlns="" val="3716031201"/>
                    </a:ext>
                  </a:extLst>
                </a:gridCol>
                <a:gridCol w="910464">
                  <a:extLst>
                    <a:ext uri="{9D8B030D-6E8A-4147-A177-3AD203B41FA5}">
                      <a16:colId xmlns:a16="http://schemas.microsoft.com/office/drawing/2014/main" xmlns="" val="4180944942"/>
                    </a:ext>
                  </a:extLst>
                </a:gridCol>
                <a:gridCol w="777664">
                  <a:extLst>
                    <a:ext uri="{9D8B030D-6E8A-4147-A177-3AD203B41FA5}">
                      <a16:colId xmlns:a16="http://schemas.microsoft.com/office/drawing/2014/main" xmlns="" val="3237688527"/>
                    </a:ext>
                  </a:extLst>
                </a:gridCol>
                <a:gridCol w="777664">
                  <a:extLst>
                    <a:ext uri="{9D8B030D-6E8A-4147-A177-3AD203B41FA5}">
                      <a16:colId xmlns:a16="http://schemas.microsoft.com/office/drawing/2014/main" xmlns="" val="1379797610"/>
                    </a:ext>
                  </a:extLst>
                </a:gridCol>
              </a:tblGrid>
              <a:tr h="57847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JUL</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AGS</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Non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6.248</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5.840</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5.005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13.125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3.295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11.090</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4526</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5,003</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1"/>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2</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629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752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879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4.715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11.555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2.444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2062,5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2151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3</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Umum</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526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52</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21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3"/>
                  </a:ext>
                </a:extLst>
              </a:tr>
              <a:tr h="2911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4</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a:t>
                      </a:r>
                      <a:r>
                        <a:rPr lang="en-US" sz="1600" u="none" strike="noStrike" err="1">
                          <a:effectLst/>
                          <a:latin typeface="Tw Cen MT"/>
                        </a:rPr>
                        <a:t>Ulang</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5</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Perbaikan</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65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5"/>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6</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Afkir</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14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600" b="0" i="0" u="none" strike="noStrike">
                          <a:solidFill>
                            <a:srgbClr val="000000"/>
                          </a:solidFill>
                          <a:effectLst/>
                          <a:latin typeface="Tw Cen MT" panose="020B0602020104020603" pitchFamily="34" charset="0"/>
                        </a:rPr>
                        <a:t>78</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pic>
        <p:nvPicPr>
          <p:cNvPr id="4" name="Picture 3">
            <a:extLst>
              <a:ext uri="{FF2B5EF4-FFF2-40B4-BE49-F238E27FC236}">
                <a16:creationId xmlns:a16="http://schemas.microsoft.com/office/drawing/2014/main" xmlns="" id="{D67298F1-0745-412F-8F38-043F2F995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77" y="116632"/>
            <a:ext cx="1078569" cy="1078569"/>
          </a:xfrm>
          <a:prstGeom prst="rect">
            <a:avLst/>
          </a:prstGeom>
        </p:spPr>
      </p:pic>
      <p:sp>
        <p:nvSpPr>
          <p:cNvPr id="8" name="Rounded Rectangle 5">
            <a:extLst>
              <a:ext uri="{FF2B5EF4-FFF2-40B4-BE49-F238E27FC236}">
                <a16:creationId xmlns:a16="http://schemas.microsoft.com/office/drawing/2014/main" xmlns="" id="{BEFF418C-4724-4C01-B278-2F0F959AFC31}"/>
              </a:ext>
            </a:extLst>
          </p:cNvPr>
          <p:cNvSpPr/>
          <p:nvPr/>
        </p:nvSpPr>
        <p:spPr>
          <a:xfrm>
            <a:off x="1276646" y="221116"/>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xmlns="" id="{E555571F-DF97-487D-A97C-1134AD6E0DCA}"/>
              </a:ext>
            </a:extLst>
          </p:cNvPr>
          <p:cNvSpPr>
            <a:spLocks noGrp="1"/>
          </p:cNvSpPr>
          <p:nvPr>
            <p:ph type="sldNum" sz="quarter" idx="12"/>
          </p:nvPr>
        </p:nvSpPr>
        <p:spPr/>
        <p:txBody>
          <a:bodyPr/>
          <a:lstStyle/>
          <a:p>
            <a:fld id="{565CE74E-AB26-4998-AD42-012C4C1AD076}" type="slidenum">
              <a:rPr lang="zh-CN" altLang="en-US" smtClean="0"/>
              <a:t>35</a:t>
            </a:fld>
            <a:endParaRPr lang="zh-CN" altLang="en-US"/>
          </a:p>
        </p:txBody>
      </p:sp>
    </p:spTree>
    <p:extLst>
      <p:ext uri="{BB962C8B-B14F-4D97-AF65-F5344CB8AC3E}">
        <p14:creationId xmlns:p14="http://schemas.microsoft.com/office/powerpoint/2010/main" val="929935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319F03D-9D20-4F9A-9D86-70F120069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57" y="304733"/>
            <a:ext cx="651479" cy="651479"/>
          </a:xfrm>
          <a:prstGeom prst="rect">
            <a:avLst/>
          </a:prstGeom>
        </p:spPr>
      </p:pic>
      <p:graphicFrame>
        <p:nvGraphicFramePr>
          <p:cNvPr id="5" name="Table 4">
            <a:extLst>
              <a:ext uri="{FF2B5EF4-FFF2-40B4-BE49-F238E27FC236}">
                <a16:creationId xmlns:a16="http://schemas.microsoft.com/office/drawing/2014/main" xmlns="" id="{FFF86EE2-C979-415A-A79C-0BD5FDCFC59D}"/>
              </a:ext>
            </a:extLst>
          </p:cNvPr>
          <p:cNvGraphicFramePr>
            <a:graphicFrameLocks noGrp="1"/>
          </p:cNvGraphicFramePr>
          <p:nvPr>
            <p:extLst>
              <p:ext uri="{D42A27DB-BD31-4B8C-83A1-F6EECF244321}">
                <p14:modId xmlns:p14="http://schemas.microsoft.com/office/powerpoint/2010/main" val="1682546911"/>
              </p:ext>
            </p:extLst>
          </p:nvPr>
        </p:nvGraphicFramePr>
        <p:xfrm>
          <a:off x="658662" y="823015"/>
          <a:ext cx="6775805" cy="5484140"/>
        </p:xfrm>
        <a:graphic>
          <a:graphicData uri="http://schemas.openxmlformats.org/drawingml/2006/table">
            <a:tbl>
              <a:tblPr firstRow="1" bandRow="1"/>
              <a:tblGrid>
                <a:gridCol w="344525">
                  <a:extLst>
                    <a:ext uri="{9D8B030D-6E8A-4147-A177-3AD203B41FA5}">
                      <a16:colId xmlns:a16="http://schemas.microsoft.com/office/drawing/2014/main" xmlns="" val="1202661107"/>
                    </a:ext>
                  </a:extLst>
                </a:gridCol>
                <a:gridCol w="278271">
                  <a:extLst>
                    <a:ext uri="{9D8B030D-6E8A-4147-A177-3AD203B41FA5}">
                      <a16:colId xmlns:a16="http://schemas.microsoft.com/office/drawing/2014/main" xmlns="" val="2806811701"/>
                    </a:ext>
                  </a:extLst>
                </a:gridCol>
                <a:gridCol w="1875399">
                  <a:extLst>
                    <a:ext uri="{9D8B030D-6E8A-4147-A177-3AD203B41FA5}">
                      <a16:colId xmlns:a16="http://schemas.microsoft.com/office/drawing/2014/main" xmlns="" val="71449140"/>
                    </a:ext>
                  </a:extLst>
                </a:gridCol>
                <a:gridCol w="511948">
                  <a:extLst>
                    <a:ext uri="{9D8B030D-6E8A-4147-A177-3AD203B41FA5}">
                      <a16:colId xmlns:a16="http://schemas.microsoft.com/office/drawing/2014/main" xmlns="" val="1486579512"/>
                    </a:ext>
                  </a:extLst>
                </a:gridCol>
                <a:gridCol w="693974">
                  <a:extLst>
                    <a:ext uri="{9D8B030D-6E8A-4147-A177-3AD203B41FA5}">
                      <a16:colId xmlns:a16="http://schemas.microsoft.com/office/drawing/2014/main" xmlns="" val="3217838377"/>
                    </a:ext>
                  </a:extLst>
                </a:gridCol>
                <a:gridCol w="511948">
                  <a:extLst>
                    <a:ext uri="{9D8B030D-6E8A-4147-A177-3AD203B41FA5}">
                      <a16:colId xmlns:a16="http://schemas.microsoft.com/office/drawing/2014/main" xmlns="" val="3006791320"/>
                    </a:ext>
                  </a:extLst>
                </a:gridCol>
                <a:gridCol w="511948">
                  <a:extLst>
                    <a:ext uri="{9D8B030D-6E8A-4147-A177-3AD203B41FA5}">
                      <a16:colId xmlns:a16="http://schemas.microsoft.com/office/drawing/2014/main" xmlns="" val="1277210315"/>
                    </a:ext>
                  </a:extLst>
                </a:gridCol>
                <a:gridCol w="511948">
                  <a:extLst>
                    <a:ext uri="{9D8B030D-6E8A-4147-A177-3AD203B41FA5}">
                      <a16:colId xmlns:a16="http://schemas.microsoft.com/office/drawing/2014/main" xmlns="" val="4016322314"/>
                    </a:ext>
                  </a:extLst>
                </a:gridCol>
                <a:gridCol w="511948">
                  <a:extLst>
                    <a:ext uri="{9D8B030D-6E8A-4147-A177-3AD203B41FA5}">
                      <a16:colId xmlns:a16="http://schemas.microsoft.com/office/drawing/2014/main" xmlns="" val="478908292"/>
                    </a:ext>
                  </a:extLst>
                </a:gridCol>
                <a:gridCol w="511948">
                  <a:extLst>
                    <a:ext uri="{9D8B030D-6E8A-4147-A177-3AD203B41FA5}">
                      <a16:colId xmlns:a16="http://schemas.microsoft.com/office/drawing/2014/main" xmlns="" val="1584633514"/>
                    </a:ext>
                  </a:extLst>
                </a:gridCol>
                <a:gridCol w="511948">
                  <a:extLst>
                    <a:ext uri="{9D8B030D-6E8A-4147-A177-3AD203B41FA5}">
                      <a16:colId xmlns:a16="http://schemas.microsoft.com/office/drawing/2014/main" xmlns="" val="1860171527"/>
                    </a:ext>
                  </a:extLst>
                </a:gridCol>
              </a:tblGrid>
              <a:tr h="29532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hMerge="1">
                  <a:txBody>
                    <a:bodyPr/>
                    <a:lstStyle/>
                    <a:p>
                      <a:endParaRPr lang="en-US"/>
                    </a:p>
                  </a:txBody>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rPr>
                        <a:t>BULAN</a:t>
                      </a: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tc>
                <a:tc hMerge="1">
                  <a:txBody>
                    <a:bodyPr/>
                    <a:lstStyle/>
                    <a:p>
                      <a:endParaRPr lang="en-US"/>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21786622"/>
                  </a:ext>
                </a:extLst>
              </a:tr>
              <a:tr h="29532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rgbClr val="000000"/>
                        </a:solidFill>
                        <a:effectLst/>
                        <a:latin typeface="Tw Cen MT"/>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AGS</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299087693"/>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Pemeliharaan</a:t>
                      </a:r>
                      <a:r>
                        <a:rPr lang="en-US" sz="1400" u="none" strike="noStrike" dirty="0">
                          <a:effectLst/>
                          <a:latin typeface="Tw Cen MT"/>
                        </a:rPr>
                        <a:t> </a:t>
                      </a:r>
                      <a:r>
                        <a:rPr lang="en-US" sz="1400" u="none" strike="noStrike" dirty="0" err="1">
                          <a:effectLst/>
                          <a:latin typeface="Tw Cen MT"/>
                        </a:rPr>
                        <a:t>rutin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363843265"/>
                  </a:ext>
                </a:extLst>
              </a:tr>
              <a:tr h="504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Elektronika dan Komunikasi</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34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230750270"/>
                  </a:ext>
                </a:extLst>
              </a:tr>
              <a:tr h="2064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Listrik dan Air</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347661768"/>
                  </a:ext>
                </a:extLst>
              </a:tr>
              <a:tr h="2253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Laundry dan Kitchen</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137996628"/>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61202202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Elektronika dan Komunikasi</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3124758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Listrik dan Air</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145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70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4002306066"/>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Laundry dan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3928466892"/>
                  </a:ext>
                </a:extLst>
              </a:tr>
              <a:tr h="2640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9</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t"/>
                      <a:r>
                        <a:rPr lang="fi-FI" sz="1400" u="none" strike="noStrike" dirty="0">
                          <a:effectLst/>
                          <a:latin typeface="Tw Cen MT" panose="020B0602020104020603" pitchFamily="34" charset="0"/>
                        </a:rPr>
                        <a:t>Perbaikan dan Pemeliharaan oleh Pihak Ketiga</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37439326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AC</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33119988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Telepon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endParaRPr lang="en-US" sz="1400" b="0" i="0" u="none" strike="noStrike" dirty="0">
                        <a:solidFill>
                          <a:srgbClr val="0C0C0C"/>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672532915"/>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308098497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pompa</a:t>
                      </a:r>
                      <a:r>
                        <a:rPr lang="en-US" sz="1400" u="none" strike="noStrike" dirty="0">
                          <a:effectLst/>
                          <a:latin typeface="Tw Cen MT" panose="020B0602020104020603" pitchFamily="34" charset="0"/>
                        </a:rPr>
                        <a:t> IPAL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187866279"/>
                  </a:ext>
                </a:extLst>
              </a:tr>
            </a:tbl>
          </a:graphicData>
        </a:graphic>
      </p:graphicFrame>
      <p:sp>
        <p:nvSpPr>
          <p:cNvPr id="7" name="Rounded Rectangle 5">
            <a:extLst>
              <a:ext uri="{FF2B5EF4-FFF2-40B4-BE49-F238E27FC236}">
                <a16:creationId xmlns:a16="http://schemas.microsoft.com/office/drawing/2014/main" xmlns="" id="{54497701-5D90-4546-A2E8-CB41227B9A25}"/>
              </a:ext>
            </a:extLst>
          </p:cNvPr>
          <p:cNvSpPr/>
          <p:nvPr/>
        </p:nvSpPr>
        <p:spPr>
          <a:xfrm>
            <a:off x="1099615" y="304732"/>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xmlns="" id="{BA154C48-0273-436A-A004-92B291E29291}"/>
              </a:ext>
            </a:extLst>
          </p:cNvPr>
          <p:cNvSpPr>
            <a:spLocks noGrp="1"/>
          </p:cNvSpPr>
          <p:nvPr>
            <p:ph type="sldNum" sz="quarter" idx="12"/>
          </p:nvPr>
        </p:nvSpPr>
        <p:spPr/>
        <p:txBody>
          <a:bodyPr/>
          <a:lstStyle/>
          <a:p>
            <a:fld id="{565CE74E-AB26-4998-AD42-012C4C1AD076}" type="slidenum">
              <a:rPr lang="zh-CN" altLang="en-US" smtClean="0"/>
              <a:t>36</a:t>
            </a:fld>
            <a:endParaRPr lang="zh-CN" altLang="en-US"/>
          </a:p>
        </p:txBody>
      </p:sp>
    </p:spTree>
    <p:extLst>
      <p:ext uri="{BB962C8B-B14F-4D97-AF65-F5344CB8AC3E}">
        <p14:creationId xmlns:p14="http://schemas.microsoft.com/office/powerpoint/2010/main" val="3739452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443A8222-6CC6-4A71-928B-3736633C9C39}"/>
              </a:ext>
            </a:extLst>
          </p:cNvPr>
          <p:cNvGraphicFramePr>
            <a:graphicFrameLocks noGrp="1"/>
          </p:cNvGraphicFramePr>
          <p:nvPr>
            <p:extLst>
              <p:ext uri="{D42A27DB-BD31-4B8C-83A1-F6EECF244321}">
                <p14:modId xmlns:p14="http://schemas.microsoft.com/office/powerpoint/2010/main" val="3446237058"/>
              </p:ext>
            </p:extLst>
          </p:nvPr>
        </p:nvGraphicFramePr>
        <p:xfrm>
          <a:off x="457197" y="808370"/>
          <a:ext cx="8342246" cy="5800456"/>
        </p:xfrm>
        <a:graphic>
          <a:graphicData uri="http://schemas.openxmlformats.org/drawingml/2006/table">
            <a:tbl>
              <a:tblPr firstRow="1" bandRow="1"/>
              <a:tblGrid>
                <a:gridCol w="222086">
                  <a:extLst>
                    <a:ext uri="{9D8B030D-6E8A-4147-A177-3AD203B41FA5}">
                      <a16:colId xmlns:a16="http://schemas.microsoft.com/office/drawing/2014/main" xmlns="" val="20000"/>
                    </a:ext>
                  </a:extLst>
                </a:gridCol>
                <a:gridCol w="1751496">
                  <a:extLst>
                    <a:ext uri="{9D8B030D-6E8A-4147-A177-3AD203B41FA5}">
                      <a16:colId xmlns:a16="http://schemas.microsoft.com/office/drawing/2014/main" xmlns="" val="20001"/>
                    </a:ext>
                  </a:extLst>
                </a:gridCol>
                <a:gridCol w="796083">
                  <a:extLst>
                    <a:ext uri="{9D8B030D-6E8A-4147-A177-3AD203B41FA5}">
                      <a16:colId xmlns:a16="http://schemas.microsoft.com/office/drawing/2014/main" xmlns="" val="20002"/>
                    </a:ext>
                  </a:extLst>
                </a:gridCol>
                <a:gridCol w="796083">
                  <a:extLst>
                    <a:ext uri="{9D8B030D-6E8A-4147-A177-3AD203B41FA5}">
                      <a16:colId xmlns:a16="http://schemas.microsoft.com/office/drawing/2014/main" xmlns="" val="817353992"/>
                    </a:ext>
                  </a:extLst>
                </a:gridCol>
                <a:gridCol w="796083">
                  <a:extLst>
                    <a:ext uri="{9D8B030D-6E8A-4147-A177-3AD203B41FA5}">
                      <a16:colId xmlns:a16="http://schemas.microsoft.com/office/drawing/2014/main" xmlns="" val="2255080640"/>
                    </a:ext>
                  </a:extLst>
                </a:gridCol>
                <a:gridCol w="796083">
                  <a:extLst>
                    <a:ext uri="{9D8B030D-6E8A-4147-A177-3AD203B41FA5}">
                      <a16:colId xmlns:a16="http://schemas.microsoft.com/office/drawing/2014/main" xmlns="" val="2786066295"/>
                    </a:ext>
                  </a:extLst>
                </a:gridCol>
                <a:gridCol w="796083">
                  <a:extLst>
                    <a:ext uri="{9D8B030D-6E8A-4147-A177-3AD203B41FA5}">
                      <a16:colId xmlns:a16="http://schemas.microsoft.com/office/drawing/2014/main" xmlns="" val="1530114063"/>
                    </a:ext>
                  </a:extLst>
                </a:gridCol>
                <a:gridCol w="796083">
                  <a:extLst>
                    <a:ext uri="{9D8B030D-6E8A-4147-A177-3AD203B41FA5}">
                      <a16:colId xmlns:a16="http://schemas.microsoft.com/office/drawing/2014/main" xmlns="" val="2850544782"/>
                    </a:ext>
                  </a:extLst>
                </a:gridCol>
                <a:gridCol w="796083">
                  <a:extLst>
                    <a:ext uri="{9D8B030D-6E8A-4147-A177-3AD203B41FA5}">
                      <a16:colId xmlns:a16="http://schemas.microsoft.com/office/drawing/2014/main" xmlns="" val="3848911372"/>
                    </a:ext>
                  </a:extLst>
                </a:gridCol>
                <a:gridCol w="796083">
                  <a:extLst>
                    <a:ext uri="{9D8B030D-6E8A-4147-A177-3AD203B41FA5}">
                      <a16:colId xmlns:a16="http://schemas.microsoft.com/office/drawing/2014/main" xmlns="" val="1782902603"/>
                    </a:ext>
                  </a:extLst>
                </a:gridCol>
              </a:tblGrid>
              <a:tr h="25300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b="1" u="none" strike="noStrike" dirty="0">
                          <a:solidFill>
                            <a:schemeClr val="tx2"/>
                          </a:solidFill>
                          <a:effectLst/>
                          <a:latin typeface="Tw Cen MT" panose="020B0602020104020603" pitchFamily="34" charset="0"/>
                          <a:ea typeface="Verdana"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solidFill>
                      <a:schemeClr val="accent2"/>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xmlns="" val="10000"/>
                  </a:ext>
                </a:extLst>
              </a:tr>
              <a:tr h="246767">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AGS</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xmlns="" val="10001"/>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pasien</a:t>
                      </a:r>
                      <a:endParaRPr lang="en-US" sz="1400" b="0" i="0" u="none" strike="noStrike">
                        <a:solidFill>
                          <a:schemeClr val="tx2"/>
                        </a:solidFill>
                        <a:effectLst/>
                        <a:latin typeface="Tw Cen MT"/>
                        <a:ea typeface="Verdana"/>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Jiwa </a:t>
                      </a:r>
                      <a:r>
                        <a:rPr lang="en-US" sz="1400" u="none" strike="noStrike" baseline="0" err="1">
                          <a:solidFill>
                            <a:schemeClr val="tx2"/>
                          </a:solidFill>
                          <a:effectLst/>
                          <a:latin typeface="Tw Cen MT"/>
                          <a:ea typeface="Verdana"/>
                        </a:rPr>
                        <a:t>Dewasa</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2474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2263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2316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2255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1891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2253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3"/>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NAPZA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Geriatri</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5"/>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dirty="0" err="1">
                          <a:solidFill>
                            <a:schemeClr val="tx2"/>
                          </a:solidFill>
                          <a:effectLst/>
                          <a:latin typeface="Tw Cen MT"/>
                          <a:ea typeface="Verdana"/>
                        </a:rPr>
                        <a:t>Bebas</a:t>
                      </a:r>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Narkoba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Sk</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7"/>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Fisik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err="1">
                          <a:solidFill>
                            <a:schemeClr val="tx2"/>
                          </a:solidFill>
                          <a:effectLst/>
                          <a:latin typeface="Tw Cen MT"/>
                          <a:ea typeface="Verdana"/>
                        </a:rPr>
                        <a:t>Sakit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9"/>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Visum</a:t>
                      </a:r>
                      <a:r>
                        <a:rPr lang="en-US" sz="1400" u="none" strike="noStrike" dirty="0">
                          <a:solidFill>
                            <a:schemeClr val="tx2"/>
                          </a:solidFill>
                          <a:effectLst/>
                          <a:latin typeface="Tw Cen MT"/>
                          <a:ea typeface="Verdana"/>
                        </a:rPr>
                        <a:t> et </a:t>
                      </a:r>
                      <a:r>
                        <a:rPr lang="en-US" sz="1400" u="none" strike="noStrike" err="1">
                          <a:solidFill>
                            <a:schemeClr val="tx2"/>
                          </a:solidFill>
                          <a:effectLst/>
                          <a:latin typeface="Tw Cen MT"/>
                          <a:ea typeface="Verdana"/>
                        </a:rPr>
                        <a:t>Ripertum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15406132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Anak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352283736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Saraf</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34796963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Kulit dan </a:t>
                      </a:r>
                      <a:r>
                        <a:rPr lang="en-US" sz="1400" u="none" strike="noStrike" baseline="0" err="1">
                          <a:solidFill>
                            <a:schemeClr val="tx2"/>
                          </a:solidFill>
                          <a:effectLst/>
                          <a:latin typeface="Tw Cen MT"/>
                          <a:ea typeface="Verdana"/>
                        </a:rPr>
                        <a:t>Kelamin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242711501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Penyakit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Dalam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345850494"/>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Kandungan</a:t>
                      </a:r>
                      <a:r>
                        <a:rPr lang="en-US" sz="1400" u="none" strike="noStrike" dirty="0">
                          <a:solidFill>
                            <a:schemeClr val="tx2"/>
                          </a:solidFill>
                          <a:effectLst/>
                          <a:latin typeface="Tw Cen MT"/>
                          <a:ea typeface="Verdana"/>
                        </a:rPr>
                        <a:t> &amp; </a:t>
                      </a:r>
                      <a:r>
                        <a:rPr lang="en-US" sz="1400" u="none" strike="noStrike" err="1">
                          <a:solidFill>
                            <a:schemeClr val="tx2"/>
                          </a:solidFill>
                          <a:effectLst/>
                          <a:latin typeface="Tw Cen MT"/>
                          <a:ea typeface="Verdana"/>
                        </a:rPr>
                        <a:t>Kebidanan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4153831112"/>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Rehablititasi</a:t>
                      </a:r>
                      <a:r>
                        <a:rPr lang="en-US" sz="1400" u="none" strike="noStrike" dirty="0">
                          <a:solidFill>
                            <a:schemeClr val="tx2"/>
                          </a:solidFill>
                          <a:effectLst/>
                          <a:latin typeface="Tw Cen MT"/>
                          <a:ea typeface="Verdana"/>
                        </a:rPr>
                        <a:t> Medik</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491790108"/>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Tindakan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endParaRPr lang="en-ID" sz="1400" b="0" i="0" u="none" strike="noStrike">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endParaRPr lang="en-ID" sz="1400" b="0" i="0" u="none" strike="noStrike">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3447857362"/>
                  </a:ext>
                </a:extLst>
              </a:tr>
              <a:tr h="2406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Suntik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128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106</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xmlns="" val="3714844048"/>
                  </a:ext>
                </a:extLst>
              </a:tr>
            </a:tbl>
          </a:graphicData>
        </a:graphic>
      </p:graphicFrame>
      <p:sp>
        <p:nvSpPr>
          <p:cNvPr id="8" name="Rounded Rectangle 5">
            <a:extLst>
              <a:ext uri="{FF2B5EF4-FFF2-40B4-BE49-F238E27FC236}">
                <a16:creationId xmlns:a16="http://schemas.microsoft.com/office/drawing/2014/main" xmlns="" id="{71B82799-111B-4128-A077-A1AC45A3A166}"/>
              </a:ext>
            </a:extLst>
          </p:cNvPr>
          <p:cNvSpPr/>
          <p:nvPr/>
        </p:nvSpPr>
        <p:spPr>
          <a:xfrm>
            <a:off x="1117506" y="137780"/>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xmlns="" id="{407669E7-0898-4FD5-A83A-84CBEFC72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04" y="-140076"/>
            <a:ext cx="1760332" cy="1321587"/>
          </a:xfrm>
          <a:prstGeom prst="rect">
            <a:avLst/>
          </a:prstGeom>
        </p:spPr>
      </p:pic>
      <p:sp>
        <p:nvSpPr>
          <p:cNvPr id="14" name="TextBox 13">
            <a:extLst>
              <a:ext uri="{FF2B5EF4-FFF2-40B4-BE49-F238E27FC236}">
                <a16:creationId xmlns:a16="http://schemas.microsoft.com/office/drawing/2014/main" xmlns=""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xmlns="" id="{A96AF19D-2963-4F4A-8D68-9AE49BE70B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xmlns="" id="{9D0EEC47-80B0-42D2-AEFB-70431CD13EA5}"/>
              </a:ext>
            </a:extLst>
          </p:cNvPr>
          <p:cNvSpPr>
            <a:spLocks noGrp="1"/>
          </p:cNvSpPr>
          <p:nvPr>
            <p:ph type="sldNum" sz="quarter" idx="12"/>
          </p:nvPr>
        </p:nvSpPr>
        <p:spPr/>
        <p:txBody>
          <a:bodyPr/>
          <a:lstStyle/>
          <a:p>
            <a:fld id="{565CE74E-AB26-4998-AD42-012C4C1AD076}" type="slidenum">
              <a:rPr lang="zh-CN" altLang="en-US" smtClean="0"/>
              <a:t>37</a:t>
            </a:fld>
            <a:endParaRPr lang="zh-CN" altLang="en-US"/>
          </a:p>
        </p:txBody>
      </p:sp>
    </p:spTree>
    <p:extLst>
      <p:ext uri="{BB962C8B-B14F-4D97-AF65-F5344CB8AC3E}">
        <p14:creationId xmlns:p14="http://schemas.microsoft.com/office/powerpoint/2010/main" val="1739840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xmlns="" id="{EA4E7363-BD5A-4582-83CA-CC464363862B}"/>
              </a:ext>
            </a:extLst>
          </p:cNvPr>
          <p:cNvGraphicFramePr>
            <a:graphicFrameLocks/>
          </p:cNvGraphicFramePr>
          <p:nvPr>
            <p:extLst>
              <p:ext uri="{D42A27DB-BD31-4B8C-83A1-F6EECF244321}">
                <p14:modId xmlns:p14="http://schemas.microsoft.com/office/powerpoint/2010/main" val="4234070213"/>
              </p:ext>
            </p:extLst>
          </p:nvPr>
        </p:nvGraphicFramePr>
        <p:xfrm>
          <a:off x="499038" y="929875"/>
          <a:ext cx="9837661" cy="4416736"/>
        </p:xfrm>
        <a:graphic>
          <a:graphicData uri="http://schemas.openxmlformats.org/drawingml/2006/table">
            <a:tbl>
              <a:tblPr firstRow="1" bandRow="1"/>
              <a:tblGrid>
                <a:gridCol w="612463">
                  <a:extLst>
                    <a:ext uri="{9D8B030D-6E8A-4147-A177-3AD203B41FA5}">
                      <a16:colId xmlns:a16="http://schemas.microsoft.com/office/drawing/2014/main" xmlns="" val="20000"/>
                    </a:ext>
                  </a:extLst>
                </a:gridCol>
                <a:gridCol w="2116646">
                  <a:extLst>
                    <a:ext uri="{9D8B030D-6E8A-4147-A177-3AD203B41FA5}">
                      <a16:colId xmlns:a16="http://schemas.microsoft.com/office/drawing/2014/main" xmlns="" val="20001"/>
                    </a:ext>
                  </a:extLst>
                </a:gridCol>
                <a:gridCol w="902188">
                  <a:extLst>
                    <a:ext uri="{9D8B030D-6E8A-4147-A177-3AD203B41FA5}">
                      <a16:colId xmlns:a16="http://schemas.microsoft.com/office/drawing/2014/main" xmlns="" val="20002"/>
                    </a:ext>
                  </a:extLst>
                </a:gridCol>
                <a:gridCol w="759774">
                  <a:extLst>
                    <a:ext uri="{9D8B030D-6E8A-4147-A177-3AD203B41FA5}">
                      <a16:colId xmlns:a16="http://schemas.microsoft.com/office/drawing/2014/main" xmlns="" val="3737928040"/>
                    </a:ext>
                  </a:extLst>
                </a:gridCol>
                <a:gridCol w="907765">
                  <a:extLst>
                    <a:ext uri="{9D8B030D-6E8A-4147-A177-3AD203B41FA5}">
                      <a16:colId xmlns:a16="http://schemas.microsoft.com/office/drawing/2014/main" xmlns="" val="4103974192"/>
                    </a:ext>
                  </a:extLst>
                </a:gridCol>
                <a:gridCol w="907765">
                  <a:extLst>
                    <a:ext uri="{9D8B030D-6E8A-4147-A177-3AD203B41FA5}">
                      <a16:colId xmlns:a16="http://schemas.microsoft.com/office/drawing/2014/main" xmlns="" val="2403853967"/>
                    </a:ext>
                  </a:extLst>
                </a:gridCol>
                <a:gridCol w="907765">
                  <a:extLst>
                    <a:ext uri="{9D8B030D-6E8A-4147-A177-3AD203B41FA5}">
                      <a16:colId xmlns:a16="http://schemas.microsoft.com/office/drawing/2014/main" xmlns="" val="2682108769"/>
                    </a:ext>
                  </a:extLst>
                </a:gridCol>
                <a:gridCol w="907765">
                  <a:extLst>
                    <a:ext uri="{9D8B030D-6E8A-4147-A177-3AD203B41FA5}">
                      <a16:colId xmlns:a16="http://schemas.microsoft.com/office/drawing/2014/main" xmlns="" val="1023818258"/>
                    </a:ext>
                  </a:extLst>
                </a:gridCol>
                <a:gridCol w="907765">
                  <a:extLst>
                    <a:ext uri="{9D8B030D-6E8A-4147-A177-3AD203B41FA5}">
                      <a16:colId xmlns:a16="http://schemas.microsoft.com/office/drawing/2014/main" xmlns="" val="3651045887"/>
                    </a:ext>
                  </a:extLst>
                </a:gridCol>
                <a:gridCol w="907765">
                  <a:extLst>
                    <a:ext uri="{9D8B030D-6E8A-4147-A177-3AD203B41FA5}">
                      <a16:colId xmlns:a16="http://schemas.microsoft.com/office/drawing/2014/main" xmlns="" val="574881127"/>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MAR</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JUNI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JULI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AGS</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Permintaan makanan pasien rawat inap</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xmlns=""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Porsi</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19,674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17,691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17,067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11,310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10,380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12,714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12,972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15.186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Orang</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6,558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5,897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5,689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3,770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3,460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4,238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4,324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5.062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xmlns="" val="10006"/>
                  </a:ext>
                </a:extLst>
              </a:tr>
              <a:tr h="3656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Survey Diet </a:t>
                      </a:r>
                      <a:r>
                        <a:rPr lang="en-US" sz="1600" u="none" strike="noStrike" err="1">
                          <a:latin typeface="Tw Cen MT" panose="020B0602020104020603" pitchFamily="34" charset="0"/>
                        </a:rPr>
                        <a:t>Pasien</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Porsi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3,924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4,083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5,061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3,237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3,159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4.137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xmlns=""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Orang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1,361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Edukasi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xmlns=""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Konsultasi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Asesment</a:t>
                      </a:r>
                      <a:r>
                        <a:rPr lang="en-US" sz="1600" u="none" strike="noStrike" dirty="0">
                          <a:latin typeface="Tw Cen MT" panose="020B0602020104020603" pitchFamily="34" charset="0"/>
                        </a:rPr>
                        <a:t> </a:t>
                      </a:r>
                      <a:r>
                        <a:rPr lang="en-US" sz="1600" u="none" strike="noStrike" err="1">
                          <a:latin typeface="Tw Cen MT" panose="020B0602020104020603" pitchFamily="34" charset="0"/>
                        </a:rPr>
                        <a:t>Awal</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pasien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baru</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xmlns=""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145</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Tidak</a:t>
                      </a:r>
                      <a:r>
                        <a:rPr lang="en-US" sz="1600" b="0" i="0" u="none" strike="noStrike" dirty="0">
                          <a:solidFill>
                            <a:schemeClr val="tx1"/>
                          </a:solidFill>
                          <a:latin typeface="Tw Cen MT" panose="020B0602020104020603" pitchFamily="34" charset="0"/>
                          <a:ea typeface="Verdana"/>
                          <a:cs typeface="Verdana"/>
                        </a:rPr>
                        <a:t> </a:t>
                      </a:r>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D" sz="1600" b="0" i="0" u="none" strike="noStrike" dirty="0">
                          <a:solidFill>
                            <a:srgbClr val="000000"/>
                          </a:solidFill>
                          <a:effectLst/>
                          <a:latin typeface="Tw Cen MT" panose="020B0602020104020603" pitchFamily="34" charset="0"/>
                        </a:rPr>
                        <a:t> </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xmlns="" val="64341488"/>
                  </a:ext>
                </a:extLst>
              </a:tr>
            </a:tbl>
          </a:graphicData>
        </a:graphic>
      </p:graphicFrame>
      <p:sp>
        <p:nvSpPr>
          <p:cNvPr id="5" name="Rounded Rectangle 5">
            <a:extLst>
              <a:ext uri="{FF2B5EF4-FFF2-40B4-BE49-F238E27FC236}">
                <a16:creationId xmlns:a16="http://schemas.microsoft.com/office/drawing/2014/main" xmlns="" id="{D3ED909D-669E-4C80-B61A-92760137237A}"/>
              </a:ext>
            </a:extLst>
          </p:cNvPr>
          <p:cNvSpPr/>
          <p:nvPr/>
        </p:nvSpPr>
        <p:spPr>
          <a:xfrm>
            <a:off x="1356174" y="292394"/>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7" name="Picture 6">
            <a:extLst>
              <a:ext uri="{FF2B5EF4-FFF2-40B4-BE49-F238E27FC236}">
                <a16:creationId xmlns:a16="http://schemas.microsoft.com/office/drawing/2014/main" xmlns="" id="{FBF4C2E7-7EAF-4480-B2F4-5AAFF3E92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12" y="26618"/>
            <a:ext cx="866556" cy="866556"/>
          </a:xfrm>
          <a:prstGeom prst="rect">
            <a:avLst/>
          </a:prstGeom>
        </p:spPr>
      </p:pic>
      <p:sp>
        <p:nvSpPr>
          <p:cNvPr id="2" name="Slide Number Placeholder 1">
            <a:extLst>
              <a:ext uri="{FF2B5EF4-FFF2-40B4-BE49-F238E27FC236}">
                <a16:creationId xmlns:a16="http://schemas.microsoft.com/office/drawing/2014/main" xmlns="" id="{D9DBFEA9-32AD-44E7-850B-399DB89A6EA5}"/>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spTree>
    <p:extLst>
      <p:ext uri="{BB962C8B-B14F-4D97-AF65-F5344CB8AC3E}">
        <p14:creationId xmlns:p14="http://schemas.microsoft.com/office/powerpoint/2010/main" val="2559380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xmlns=""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pic>
        <p:nvPicPr>
          <p:cNvPr id="9" name="Picture 8">
            <a:extLst>
              <a:ext uri="{FF2B5EF4-FFF2-40B4-BE49-F238E27FC236}">
                <a16:creationId xmlns:a16="http://schemas.microsoft.com/office/drawing/2014/main" xmlns="" id="{256EF082-E3D3-4882-B198-7C588F68F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6" y="44624"/>
            <a:ext cx="648072" cy="648072"/>
          </a:xfrm>
          <a:prstGeom prst="rect">
            <a:avLst/>
          </a:prstGeom>
        </p:spPr>
      </p:pic>
      <p:sp>
        <p:nvSpPr>
          <p:cNvPr id="10" name="Rounded Rectangle 5">
            <a:extLst>
              <a:ext uri="{FF2B5EF4-FFF2-40B4-BE49-F238E27FC236}">
                <a16:creationId xmlns:a16="http://schemas.microsoft.com/office/drawing/2014/main" xmlns=""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xmlns="" id="{8BF2BBF4-33C3-43AA-B44E-D85352D943C6}"/>
              </a:ext>
            </a:extLst>
          </p:cNvPr>
          <p:cNvGraphicFramePr>
            <a:graphicFrameLocks noGrp="1"/>
          </p:cNvGraphicFramePr>
          <p:nvPr>
            <p:extLst>
              <p:ext uri="{D42A27DB-BD31-4B8C-83A1-F6EECF244321}">
                <p14:modId xmlns:p14="http://schemas.microsoft.com/office/powerpoint/2010/main" val="3555209989"/>
              </p:ext>
            </p:extLst>
          </p:nvPr>
        </p:nvGraphicFramePr>
        <p:xfrm>
          <a:off x="215156" y="506907"/>
          <a:ext cx="10055280" cy="6273240"/>
        </p:xfrm>
        <a:graphic>
          <a:graphicData uri="http://schemas.openxmlformats.org/drawingml/2006/table">
            <a:tbl>
              <a:tblPr firstRow="1" bandRow="1">
                <a:tableStyleId>{5C22544A-7EE6-4342-B048-85BDC9FD1C3A}</a:tableStyleId>
              </a:tblPr>
              <a:tblGrid>
                <a:gridCol w="185203">
                  <a:extLst>
                    <a:ext uri="{9D8B030D-6E8A-4147-A177-3AD203B41FA5}">
                      <a16:colId xmlns:a16="http://schemas.microsoft.com/office/drawing/2014/main" xmlns="" val="2776679138"/>
                    </a:ext>
                  </a:extLst>
                </a:gridCol>
                <a:gridCol w="169887">
                  <a:extLst>
                    <a:ext uri="{9D8B030D-6E8A-4147-A177-3AD203B41FA5}">
                      <a16:colId xmlns:a16="http://schemas.microsoft.com/office/drawing/2014/main" xmlns="" val="2954129134"/>
                    </a:ext>
                  </a:extLst>
                </a:gridCol>
                <a:gridCol w="7723719">
                  <a:extLst>
                    <a:ext uri="{9D8B030D-6E8A-4147-A177-3AD203B41FA5}">
                      <a16:colId xmlns:a16="http://schemas.microsoft.com/office/drawing/2014/main" xmlns="" val="2484559110"/>
                    </a:ext>
                  </a:extLst>
                </a:gridCol>
                <a:gridCol w="344283">
                  <a:extLst>
                    <a:ext uri="{9D8B030D-6E8A-4147-A177-3AD203B41FA5}">
                      <a16:colId xmlns:a16="http://schemas.microsoft.com/office/drawing/2014/main" xmlns="" val="56142413"/>
                    </a:ext>
                  </a:extLst>
                </a:gridCol>
                <a:gridCol w="408047">
                  <a:extLst>
                    <a:ext uri="{9D8B030D-6E8A-4147-A177-3AD203B41FA5}">
                      <a16:colId xmlns:a16="http://schemas.microsoft.com/office/drawing/2014/main" xmlns="" val="262035826"/>
                    </a:ext>
                  </a:extLst>
                </a:gridCol>
                <a:gridCol w="408047">
                  <a:extLst>
                    <a:ext uri="{9D8B030D-6E8A-4147-A177-3AD203B41FA5}">
                      <a16:colId xmlns:a16="http://schemas.microsoft.com/office/drawing/2014/main" xmlns="" val="3008491362"/>
                    </a:ext>
                  </a:extLst>
                </a:gridCol>
                <a:gridCol w="408047">
                  <a:extLst>
                    <a:ext uri="{9D8B030D-6E8A-4147-A177-3AD203B41FA5}">
                      <a16:colId xmlns:a16="http://schemas.microsoft.com/office/drawing/2014/main" xmlns="" val="3135607596"/>
                    </a:ext>
                  </a:extLst>
                </a:gridCol>
                <a:gridCol w="408047">
                  <a:extLst>
                    <a:ext uri="{9D8B030D-6E8A-4147-A177-3AD203B41FA5}">
                      <a16:colId xmlns:a16="http://schemas.microsoft.com/office/drawing/2014/main" xmlns="" val="1547878395"/>
                    </a:ext>
                  </a:extLst>
                </a:gridCol>
              </a:tblGrid>
              <a:tr h="81127">
                <a:tc>
                  <a:txBody>
                    <a:bodyPr/>
                    <a:lstStyle/>
                    <a:p>
                      <a:pPr algn="r" fontAlgn="ctr"/>
                      <a:endParaRPr lang="en-US" sz="1200" b="1" i="0" u="none" strike="noStrike" dirty="0">
                        <a:solidFill>
                          <a:schemeClr val="bg1"/>
                        </a:solidFill>
                        <a:effectLst/>
                        <a:latin typeface="Arial Narrow" panose="020B0606020202030204" pitchFamily="34" charset="0"/>
                      </a:endParaRPr>
                    </a:p>
                  </a:txBody>
                  <a:tcPr marL="3688" marR="3688" marT="3688" marB="0" anchor="ctr"/>
                </a:tc>
                <a:tc gridSpan="2">
                  <a:txBody>
                    <a:bodyPr/>
                    <a:lstStyle/>
                    <a:p>
                      <a:pPr algn="l" fontAlgn="b"/>
                      <a:r>
                        <a:rPr lang="en-US" sz="1200" u="none" strike="noStrike" dirty="0">
                          <a:effectLst/>
                        </a:rPr>
                        <a:t>JENIS KEGIATAN</a:t>
                      </a:r>
                      <a:endParaRPr lang="en-US" sz="1200" b="1" i="0" u="none" strike="noStrike" dirty="0">
                        <a:solidFill>
                          <a:schemeClr val="bg1"/>
                        </a:solidFill>
                        <a:effectLst/>
                        <a:latin typeface="Arial Narrow" panose="020B0606020202030204" pitchFamily="34" charset="0"/>
                      </a:endParaRPr>
                    </a:p>
                  </a:txBody>
                  <a:tcPr marL="3688" marR="3688" marT="3688" marB="0" anchor="b"/>
                </a:tc>
                <a:tc hMerge="1">
                  <a:txBody>
                    <a:bodyPr/>
                    <a:lstStyle/>
                    <a:p>
                      <a:endParaRPr lang="en-US"/>
                    </a:p>
                  </a:txBody>
                  <a:tcPr/>
                </a:tc>
                <a:tc>
                  <a:txBody>
                    <a:bodyPr/>
                    <a:lstStyle/>
                    <a:p>
                      <a:pPr algn="ctr" fontAlgn="ctr"/>
                      <a:r>
                        <a:rPr lang="en-US" sz="1200" u="none" strike="noStrike" dirty="0">
                          <a:effectLst/>
                        </a:rPr>
                        <a:t> APR</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u="none" strike="noStrike" dirty="0">
                          <a:effectLst/>
                        </a:rPr>
                        <a:t> MEI</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JUNI</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JULI</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AGS</a:t>
                      </a:r>
                    </a:p>
                  </a:txBody>
                  <a:tcPr marL="3688" marR="3688" marT="3688" marB="0" anchor="ctr"/>
                </a:tc>
                <a:extLst>
                  <a:ext uri="{0D108BD9-81ED-4DB2-BD59-A6C34878D82A}">
                    <a16:rowId xmlns:a16="http://schemas.microsoft.com/office/drawing/2014/main" xmlns="" val="2423167698"/>
                  </a:ext>
                </a:extLst>
              </a:tr>
              <a:tr h="0">
                <a:tc>
                  <a:txBody>
                    <a:bodyPr/>
                    <a:lstStyle/>
                    <a:p>
                      <a:pPr algn="l" fontAlgn="t"/>
                      <a:r>
                        <a:rPr lang="en-US" sz="1200" u="none" strike="noStrike" dirty="0">
                          <a:effectLst/>
                        </a:rPr>
                        <a:t>a.</a:t>
                      </a:r>
                      <a:endParaRPr lang="en-US" sz="1200" b="0" i="0" u="none" strike="noStrike" dirty="0">
                        <a:solidFill>
                          <a:srgbClr val="000000"/>
                        </a:solidFill>
                        <a:effectLst/>
                        <a:latin typeface="Arial Narrow" panose="020B0606020202030204" pitchFamily="34" charset="0"/>
                      </a:endParaRPr>
                    </a:p>
                  </a:txBody>
                  <a:tcPr marL="33188" marR="3688" marT="3688" marB="0"/>
                </a:tc>
                <a:tc gridSpan="2">
                  <a:txBody>
                    <a:bodyPr/>
                    <a:lstStyle/>
                    <a:p>
                      <a:pPr algn="l" fontAlgn="t"/>
                      <a:r>
                        <a:rPr lang="en-US" sz="1200" u="none" strike="noStrike" dirty="0" err="1">
                          <a:effectLst/>
                        </a:rPr>
                        <a:t>Penyehatan</a:t>
                      </a:r>
                      <a:r>
                        <a:rPr lang="en-US" sz="1200" u="none" strike="noStrike" dirty="0">
                          <a:effectLst/>
                        </a:rPr>
                        <a:t> Media Air</a:t>
                      </a:r>
                      <a:endParaRPr lang="en-US" sz="1200" b="0" i="0" u="none" strike="noStrike" dirty="0">
                        <a:solidFill>
                          <a:srgbClr val="000000"/>
                        </a:solidFill>
                        <a:effectLst/>
                        <a:latin typeface="Arial Narrow" panose="020B0606020202030204"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extLst>
                  <a:ext uri="{0D108BD9-81ED-4DB2-BD59-A6C34878D82A}">
                    <a16:rowId xmlns:a16="http://schemas.microsoft.com/office/drawing/2014/main" xmlns="" val="134944423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Minum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xmlns="" val="103249021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Higiene Sanitasi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xmlns="" val="3299797877"/>
                  </a:ext>
                </a:extLst>
              </a:tr>
              <a:tr h="534698">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492 </a:t>
                      </a:r>
                      <a:r>
                        <a:rPr lang="en-US" sz="1200" u="none" strike="noStrike" dirty="0" err="1">
                          <a:effectLst/>
                        </a:rPr>
                        <a:t>Tahun</a:t>
                      </a:r>
                      <a:r>
                        <a:rPr lang="en-US" sz="1200" u="none" strike="noStrike" dirty="0">
                          <a:effectLst/>
                        </a:rPr>
                        <a:t> 2010 </a:t>
                      </a:r>
                      <a:r>
                        <a:rPr lang="en-US" sz="1200" u="none" strike="noStrike" dirty="0" err="1">
                          <a:effectLst/>
                        </a:rPr>
                        <a:t>tentang</a:t>
                      </a:r>
                      <a:r>
                        <a:rPr lang="en-US" sz="1200" u="none" strike="noStrike" dirty="0">
                          <a:effectLst/>
                        </a:rPr>
                        <a:t> </a:t>
                      </a:r>
                      <a:r>
                        <a:rPr lang="en-US" sz="1200" u="none" strike="noStrike" dirty="0" err="1">
                          <a:effectLst/>
                        </a:rPr>
                        <a:t>Persyaratan</a:t>
                      </a:r>
                      <a:r>
                        <a:rPr lang="en-US" sz="1200" u="none" strike="noStrike" dirty="0">
                          <a:effectLst/>
                        </a:rPr>
                        <a:t> </a:t>
                      </a:r>
                      <a:r>
                        <a:rPr lang="en-US" sz="1200" u="none" strike="noStrike" dirty="0" err="1">
                          <a:effectLst/>
                        </a:rPr>
                        <a:t>Kualitas</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bulan</a:t>
                      </a:r>
                      <a:r>
                        <a:rPr lang="en-US" sz="1200" u="none" strike="noStrike" dirty="0">
                          <a:effectLst/>
                        </a:rPr>
                        <a:t> pada Air </a:t>
                      </a:r>
                      <a:r>
                        <a:rPr lang="en-US" sz="1200" u="none" strike="noStrike" dirty="0" err="1">
                          <a:effectLst/>
                        </a:rPr>
                        <a:t>Minum</a:t>
                      </a:r>
                      <a:r>
                        <a:rPr lang="en-US" sz="1200" u="none" strike="noStrike" dirty="0">
                          <a:effectLst/>
                        </a:rPr>
                        <a:t> Inst </a:t>
                      </a:r>
                      <a:r>
                        <a:rPr lang="en-US" sz="1200" u="none" strike="noStrike" dirty="0" err="1">
                          <a:effectLst/>
                        </a:rPr>
                        <a:t>Gizi</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Ruang</a:t>
                      </a:r>
                      <a:r>
                        <a:rPr lang="en-US" sz="1200" u="none" strike="noStrike" dirty="0">
                          <a:effectLst/>
                        </a:rPr>
                        <a:t> </a:t>
                      </a:r>
                      <a:r>
                        <a:rPr lang="en-US" sz="1200" u="none" strike="noStrike" dirty="0" err="1">
                          <a:effectLst/>
                        </a:rPr>
                        <a:t>Pengolahan</a:t>
                      </a:r>
                      <a:r>
                        <a:rPr lang="en-US" sz="1200" u="none" strike="noStrike" dirty="0">
                          <a:effectLst/>
                        </a:rPr>
                        <a:t> Inst </a:t>
                      </a:r>
                      <a:r>
                        <a:rPr lang="en-US" sz="1200" u="none" strike="noStrike" dirty="0" err="1">
                          <a:effectLst/>
                        </a:rPr>
                        <a:t>Gizi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Sembodro</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Nakula</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Larasati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Gatotkoco</a:t>
                      </a:r>
                      <a:r>
                        <a:rPr lang="en-US" sz="1200" u="none" strike="noStrike" dirty="0">
                          <a:effectLst/>
                        </a:rPr>
                        <a:t>, Water Purifier Inst Gigi dan </a:t>
                      </a:r>
                      <a:r>
                        <a:rPr lang="en-US" sz="1200" u="none" strike="noStrike" dirty="0" err="1">
                          <a:effectLst/>
                        </a:rPr>
                        <a:t>Mulut</a:t>
                      </a:r>
                      <a:r>
                        <a:rPr lang="en-US" sz="1200" u="none" strike="noStrike" dirty="0">
                          <a:effectLst/>
                        </a:rPr>
                        <a:t>, </a:t>
                      </a:r>
                      <a:r>
                        <a:rPr lang="en-US" sz="1200" u="none" strike="noStrike" dirty="0" err="1">
                          <a:effectLst/>
                        </a:rPr>
                        <a:t>Kantin</a:t>
                      </a:r>
                      <a:r>
                        <a:rPr lang="en-US" sz="1200" u="none" strike="noStrike" dirty="0">
                          <a:effectLst/>
                        </a:rPr>
                        <a:t> Dharma Wanita, </a:t>
                      </a:r>
                      <a:r>
                        <a:rPr lang="en-US" sz="1200" u="none" strike="noStrike" dirty="0" err="1">
                          <a:effectLst/>
                        </a:rPr>
                        <a:t>Kantin</a:t>
                      </a:r>
                      <a:r>
                        <a:rPr lang="en-US" sz="1200" u="none" strike="noStrike" dirty="0">
                          <a:effectLst/>
                        </a:rPr>
                        <a:t> </a:t>
                      </a:r>
                      <a:r>
                        <a:rPr lang="en-US" sz="1200" u="none" strike="noStrike" dirty="0" err="1">
                          <a:effectLst/>
                        </a:rPr>
                        <a:t>Gizi</a:t>
                      </a:r>
                      <a:r>
                        <a:rPr lang="en-US" sz="1200" u="none" strike="noStrike" dirty="0">
                          <a:effectLst/>
                        </a:rPr>
                        <a:t>, </a:t>
                      </a:r>
                      <a:r>
                        <a:rPr lang="en-US" sz="1200" u="none" strike="noStrike" dirty="0" err="1">
                          <a:effectLst/>
                        </a:rPr>
                        <a:t>Kantin</a:t>
                      </a:r>
                      <a:r>
                        <a:rPr lang="en-US" sz="1200" u="none" strike="noStrike" dirty="0">
                          <a:effectLst/>
                        </a:rPr>
                        <a:t> Gedung </a:t>
                      </a:r>
                      <a:r>
                        <a:rPr lang="en-US" sz="1200" u="none" strike="noStrike" dirty="0" err="1">
                          <a:effectLst/>
                        </a:rPr>
                        <a:t>Olahraga</a:t>
                      </a:r>
                      <a:r>
                        <a:rPr lang="en-US" sz="1200" u="none" strike="noStrike" dirty="0">
                          <a:effectLst/>
                        </a:rPr>
                        <a:t>, dan </a:t>
                      </a:r>
                      <a:r>
                        <a:rPr lang="en-US" sz="1200" u="none" strike="noStrike" dirty="0" err="1">
                          <a:effectLst/>
                        </a:rPr>
                        <a:t>Teh</a:t>
                      </a:r>
                      <a:r>
                        <a:rPr lang="en-US" sz="1200" u="none" strike="noStrike" dirty="0">
                          <a:effectLst/>
                        </a:rPr>
                        <a:t> </a:t>
                      </a:r>
                      <a:r>
                        <a:rPr lang="en-US" sz="1200" u="none" strike="noStrike" dirty="0" err="1">
                          <a:effectLst/>
                        </a:rPr>
                        <a:t>Poci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xmlns="" val="2624927539"/>
                  </a:ext>
                </a:extLst>
              </a:tr>
              <a:tr h="534698">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4</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Minum sesuai dengan Permenkes 492 Tahun 2010 tentang Persyaratan Kualitas Air Minum setiap 1 (satu) bulan sekali pada Air Minum Inst Gizi, Air Minum Ruang Pengolahan Inst Gizi, Water Purifier Bangsal Sembodro, Water Purifier Bangsal Nakula, Water Purifier Bangsal Larasati, Water Purifier Bangsal Gatotkoco, Water Purifier Inst Gigi dan Mulut, Kantin Dharma Wanita, Kantin Gizi, Kantin Gedung Olahraga, dan Teh Poci.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6</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7</a:t>
                      </a:r>
                    </a:p>
                  </a:txBody>
                  <a:tcPr marL="9525" marR="9525" marT="9525" marB="0" anchor="ctr"/>
                </a:tc>
                <a:extLst>
                  <a:ext uri="{0D108BD9-81ED-4DB2-BD59-A6C34878D82A}">
                    <a16:rowId xmlns:a16="http://schemas.microsoft.com/office/drawing/2014/main" xmlns="" val="933834746"/>
                  </a:ext>
                </a:extLst>
              </a:tr>
              <a:tr h="41669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5</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32 </a:t>
                      </a:r>
                      <a:r>
                        <a:rPr lang="en-US" sz="1200" u="none" strike="noStrike" dirty="0" err="1">
                          <a:effectLst/>
                        </a:rPr>
                        <a:t>Tahun</a:t>
                      </a:r>
                      <a:r>
                        <a:rPr lang="en-US" sz="1200" u="none" strike="noStrike" dirty="0">
                          <a:effectLst/>
                        </a:rPr>
                        <a:t> 2017 </a:t>
                      </a:r>
                      <a:r>
                        <a:rPr lang="en-US" sz="1200" u="none" strike="noStrike" dirty="0" err="1">
                          <a:effectLst/>
                        </a:rPr>
                        <a:t>Tentang</a:t>
                      </a:r>
                      <a:r>
                        <a:rPr lang="en-US" sz="1200" u="none" strike="noStrike" dirty="0">
                          <a:effectLst/>
                        </a:rPr>
                        <a:t> </a:t>
                      </a:r>
                      <a:r>
                        <a:rPr lang="en-US" sz="1200" u="none" strike="noStrike" dirty="0" err="1">
                          <a:effectLst/>
                        </a:rPr>
                        <a:t>Standar</a:t>
                      </a:r>
                      <a:r>
                        <a:rPr lang="en-US" sz="1200" u="none" strike="noStrike" dirty="0">
                          <a:effectLst/>
                        </a:rPr>
                        <a:t> Baku </a:t>
                      </a:r>
                      <a:r>
                        <a:rPr lang="en-US" sz="1200" u="none" strike="noStrike" dirty="0" err="1">
                          <a:effectLst/>
                        </a:rPr>
                        <a:t>Mutu</a:t>
                      </a:r>
                      <a:r>
                        <a:rPr lang="en-US" sz="1200" u="none" strike="noStrike" dirty="0">
                          <a:effectLst/>
                        </a:rPr>
                        <a:t> </a:t>
                      </a:r>
                      <a:r>
                        <a:rPr lang="en-US" sz="1200" u="none" strike="noStrike" dirty="0" err="1">
                          <a:effectLst/>
                        </a:rPr>
                        <a:t>Kesehatan</a:t>
                      </a:r>
                      <a:r>
                        <a:rPr lang="en-US" sz="1200" u="none" strike="noStrike" dirty="0">
                          <a:effectLst/>
                        </a:rPr>
                        <a:t> </a:t>
                      </a:r>
                      <a:r>
                        <a:rPr lang="en-US" sz="1200" u="none" strike="noStrike" dirty="0" err="1">
                          <a:effectLst/>
                        </a:rPr>
                        <a:t>Lingkungan</a:t>
                      </a:r>
                      <a:r>
                        <a:rPr lang="en-US" sz="1200" u="none" strike="noStrike" dirty="0">
                          <a:effectLst/>
                        </a:rPr>
                        <a:t> Dan </a:t>
                      </a:r>
                      <a:r>
                        <a:rPr lang="en-US" sz="1200" u="none" strike="noStrike" dirty="0" err="1">
                          <a:effectLst/>
                        </a:rPr>
                        <a:t>Persyaratan</a:t>
                      </a:r>
                      <a:r>
                        <a:rPr lang="en-US" sz="1200" u="none" strike="noStrike" dirty="0">
                          <a:effectLst/>
                        </a:rPr>
                        <a:t> </a:t>
                      </a:r>
                      <a:r>
                        <a:rPr lang="en-US" sz="1200" u="none" strike="noStrike" dirty="0" err="1">
                          <a:effectLst/>
                        </a:rPr>
                        <a:t>Kesehatan</a:t>
                      </a:r>
                      <a:r>
                        <a:rPr lang="en-US" sz="1200" u="none" strike="noStrike" dirty="0">
                          <a:effectLst/>
                        </a:rPr>
                        <a:t> Air </a:t>
                      </a:r>
                      <a:r>
                        <a:rPr lang="en-US" sz="1200" u="none" strike="noStrike" dirty="0" err="1">
                          <a:effectLst/>
                        </a:rPr>
                        <a:t>Untuk</a:t>
                      </a:r>
                      <a:r>
                        <a:rPr lang="en-US" sz="1200" u="none" strike="noStrike" dirty="0">
                          <a:effectLst/>
                        </a:rPr>
                        <a:t> </a:t>
                      </a:r>
                      <a:r>
                        <a:rPr lang="en-US" sz="1200" u="none" strike="noStrike" dirty="0" err="1">
                          <a:effectLst/>
                        </a:rPr>
                        <a:t>Keperluan</a:t>
                      </a:r>
                      <a:r>
                        <a:rPr lang="en-US" sz="1200" u="none" strike="noStrike" dirty="0">
                          <a:effectLst/>
                        </a:rPr>
                        <a:t>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Kolam </a:t>
                      </a:r>
                      <a:r>
                        <a:rPr lang="en-US" sz="1200" u="none" strike="noStrike" dirty="0" err="1">
                          <a:effectLst/>
                        </a:rPr>
                        <a:t>Renang</a:t>
                      </a:r>
                      <a:r>
                        <a:rPr lang="en-US" sz="1200" u="none" strike="noStrike" dirty="0">
                          <a:effectLst/>
                        </a:rPr>
                        <a:t>, Solus Per Aqua, Dan </a:t>
                      </a:r>
                      <a:r>
                        <a:rPr lang="en-US" sz="1200" u="none" strike="noStrike" dirty="0" err="1">
                          <a:effectLst/>
                        </a:rPr>
                        <a:t>Pemandian</a:t>
                      </a:r>
                      <a:r>
                        <a:rPr lang="en-US" sz="1200" u="none" strike="noStrike" dirty="0">
                          <a:effectLst/>
                        </a:rPr>
                        <a:t> </a:t>
                      </a:r>
                      <a:r>
                        <a:rPr lang="en-US" sz="1200" u="none" strike="noStrike" dirty="0" err="1">
                          <a:effectLst/>
                        </a:rPr>
                        <a:t>Umum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enam</a:t>
                      </a:r>
                      <a:r>
                        <a:rPr lang="en-US" sz="1200" u="none" strike="noStrike" dirty="0">
                          <a:effectLst/>
                        </a:rPr>
                        <a:t>) </a:t>
                      </a:r>
                      <a:r>
                        <a:rPr lang="en-US" sz="1200" u="none" strike="noStrike" dirty="0" err="1">
                          <a:effectLst/>
                        </a:rPr>
                        <a:t>bulan</a:t>
                      </a:r>
                      <a:r>
                        <a:rPr lang="en-US" sz="1200" u="none" strike="noStrike" dirty="0">
                          <a:effectLst/>
                        </a:rPr>
                        <a:t> </a:t>
                      </a:r>
                      <a:r>
                        <a:rPr lang="en-US" sz="1200" u="none" strike="noStrike" dirty="0" err="1">
                          <a:effectLst/>
                        </a:rPr>
                        <a:t>sekali</a:t>
                      </a:r>
                      <a:r>
                        <a:rPr lang="en-US" sz="1200" u="none" strike="noStrike" dirty="0">
                          <a:effectLst/>
                        </a:rPr>
                        <a:t> pada Ground Tank, Inst Laundry, Inst </a:t>
                      </a:r>
                      <a:r>
                        <a:rPr lang="en-US" sz="1200" u="none" strike="noStrike" dirty="0" err="1">
                          <a:effectLst/>
                        </a:rPr>
                        <a:t>Laboratorium</a:t>
                      </a:r>
                      <a:r>
                        <a:rPr lang="en-US" sz="1200" u="none" strike="noStrike" dirty="0">
                          <a:effectLst/>
                        </a:rPr>
                        <a:t>, Inst </a:t>
                      </a:r>
                      <a:r>
                        <a:rPr lang="en-US" sz="1200" u="none" strike="noStrike" dirty="0" err="1">
                          <a:effectLst/>
                        </a:rPr>
                        <a:t>Farmasi</a:t>
                      </a:r>
                      <a:r>
                        <a:rPr lang="en-US" sz="1200" u="none" strike="noStrike" dirty="0">
                          <a:effectLst/>
                        </a:rPr>
                        <a:t>, dan Inst </a:t>
                      </a:r>
                      <a:r>
                        <a:rPr lang="en-US" sz="1200" u="none" strike="noStrike" dirty="0" err="1">
                          <a:effectLst/>
                        </a:rPr>
                        <a:t>Gizi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xmlns="" val="3387398038"/>
                  </a:ext>
                </a:extLst>
              </a:tr>
              <a:tr h="4756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6</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5</a:t>
                      </a:r>
                    </a:p>
                  </a:txBody>
                  <a:tcPr marL="9525" marR="9525" marT="9525" marB="0" anchor="ctr"/>
                </a:tc>
                <a:extLst>
                  <a:ext uri="{0D108BD9-81ED-4DB2-BD59-A6C34878D82A}">
                    <a16:rowId xmlns:a16="http://schemas.microsoft.com/office/drawing/2014/main" xmlns="" val="1469983273"/>
                  </a:ext>
                </a:extLst>
              </a:tr>
              <a:tr h="239692">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7</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bakteri Legionella spp Air untuk kegunaan khusus dan tanggap darurat rumah sakit setiap 1 (satu) kali setahun pada air panas, pencucian mata (eye washer) dan pencucian badan (body washer).</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xmlns="" val="1104020691"/>
                  </a:ext>
                </a:extLst>
              </a:tr>
              <a:tr h="4756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8</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xmlns="" val="293837586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9</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Desinfeksi air bersih pada tandon reservoir air bersih (ground tank dan tandon laundry) seminggu 2 kali.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extLst>
                  <a:ext uri="{0D108BD9-81ED-4DB2-BD59-A6C34878D82A}">
                    <a16:rowId xmlns:a16="http://schemas.microsoft.com/office/drawing/2014/main" xmlns="" val="2775347105"/>
                  </a:ext>
                </a:extLst>
              </a:tr>
              <a:tr h="180691">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10</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Pengukuran sisa khlor, pH dan kekeruhan air bersih setiap hari pada titik yang dicurigai rawan pencemaran pada Ground tank, Rehabilitasi, Instalasi Gizi dan Laundry.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xmlns="" val="283890414"/>
                  </a:ext>
                </a:extLst>
              </a:tr>
              <a:tr h="239692">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Melakukan pembersihan, pengurasan, pembilasan menggunakan desinfektan dengan dosis yang disyaratkan pada tangki penampungan air untuk keperluan higiene dan sanitasi dilakukan setiap 6 (enam) bulan.</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xmlns="" val="2781438821"/>
                  </a:ext>
                </a:extLst>
              </a:tr>
              <a:tr h="180691">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sv-SE" sz="1200" u="none" strike="noStrike">
                          <a:effectLst/>
                        </a:rPr>
                        <a:t>Monitoring air debit air bersih, mencatat pada alat ukur debit dan melakukan penghitungan satuan penggunaan air kegunaan higiene dan sanitasi per tempat tidur per hari.</a:t>
                      </a:r>
                      <a:endParaRPr lang="sv-SE"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xmlns="" val="1720903779"/>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nl-NL" sz="1200" u="none" strike="noStrike">
                          <a:effectLst/>
                        </a:rPr>
                        <a:t>Mengecek ketersediaan volume air kegunaan higiene dan sanitasi dalam tangki</a:t>
                      </a:r>
                      <a:endParaRPr lang="nl-NL"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xmlns="" val="4121557955"/>
                  </a:ext>
                </a:extLst>
              </a:tr>
            </a:tbl>
          </a:graphicData>
        </a:graphic>
      </p:graphicFrame>
      <p:sp>
        <p:nvSpPr>
          <p:cNvPr id="3" name="Slide Number Placeholder 2">
            <a:extLst>
              <a:ext uri="{FF2B5EF4-FFF2-40B4-BE49-F238E27FC236}">
                <a16:creationId xmlns:a16="http://schemas.microsoft.com/office/drawing/2014/main" xmlns="" id="{5324A152-CA1F-4649-AF0C-929FBC0C00D4}"/>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spTree>
    <p:extLst>
      <p:ext uri="{BB962C8B-B14F-4D97-AF65-F5344CB8AC3E}">
        <p14:creationId xmlns:p14="http://schemas.microsoft.com/office/powerpoint/2010/main" val="328086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xmlns=""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5">
            <a:extLst>
              <a:ext uri="{FF2B5EF4-FFF2-40B4-BE49-F238E27FC236}">
                <a16:creationId xmlns:a16="http://schemas.microsoft.com/office/drawing/2014/main" xmlns="" id="{74043755-2FB8-4401-B207-DD4EEA763031}"/>
              </a:ext>
            </a:extLst>
          </p:cNvPr>
          <p:cNvGraphicFramePr>
            <a:graphicFrameLocks/>
          </p:cNvGraphicFramePr>
          <p:nvPr>
            <p:extLst>
              <p:ext uri="{D42A27DB-BD31-4B8C-83A1-F6EECF244321}">
                <p14:modId xmlns:p14="http://schemas.microsoft.com/office/powerpoint/2010/main" val="1493396380"/>
              </p:ext>
            </p:extLst>
          </p:nvPr>
        </p:nvGraphicFramePr>
        <p:xfrm>
          <a:off x="325581" y="740014"/>
          <a:ext cx="11540838" cy="6175728"/>
        </p:xfrm>
        <a:graphic>
          <a:graphicData uri="http://schemas.openxmlformats.org/drawingml/2006/table">
            <a:tbl>
              <a:tblPr firstRow="1" bandRow="1">
                <a:tableStyleId>{93296810-A885-4BE3-A3E7-6D5BEEA58F35}</a:tableStyleId>
              </a:tblPr>
              <a:tblGrid>
                <a:gridCol w="693471">
                  <a:extLst>
                    <a:ext uri="{9D8B030D-6E8A-4147-A177-3AD203B41FA5}">
                      <a16:colId xmlns:a16="http://schemas.microsoft.com/office/drawing/2014/main" xmlns="" val="20000"/>
                    </a:ext>
                  </a:extLst>
                </a:gridCol>
                <a:gridCol w="4941716">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60050682"/>
                    </a:ext>
                  </a:extLst>
                </a:gridCol>
                <a:gridCol w="1974574">
                  <a:extLst>
                    <a:ext uri="{9D8B030D-6E8A-4147-A177-3AD203B41FA5}">
                      <a16:colId xmlns:a16="http://schemas.microsoft.com/office/drawing/2014/main" xmlns="" val="4227671348"/>
                    </a:ext>
                  </a:extLst>
                </a:gridCol>
                <a:gridCol w="2102277">
                  <a:extLst>
                    <a:ext uri="{9D8B030D-6E8A-4147-A177-3AD203B41FA5}">
                      <a16:colId xmlns:a16="http://schemas.microsoft.com/office/drawing/2014/main" xmlns="" val="3225583382"/>
                    </a:ext>
                  </a:extLst>
                </a:gridCol>
              </a:tblGrid>
              <a:tr h="347849">
                <a:tc>
                  <a:txBody>
                    <a:bodyPr/>
                    <a:lstStyle/>
                    <a:p>
                      <a:pPr algn="ctr"/>
                      <a:r>
                        <a:rPr lang="en-US" sz="1800" dirty="0">
                          <a:solidFill>
                            <a:schemeClr val="tx1"/>
                          </a:solidFill>
                          <a:latin typeface="Tw Cen MT" panose="020B0602020104020603" pitchFamily="34" charset="0"/>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KEUANGAN </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a:t>
                      </a:r>
                    </a:p>
                    <a:p>
                      <a:pPr algn="ctr"/>
                      <a:r>
                        <a:rPr lang="en-US" sz="1800" dirty="0">
                          <a:solidFill>
                            <a:schemeClr val="tx1"/>
                          </a:solidFill>
                          <a:latin typeface="Tw Cen MT" panose="020B0602020104020603" pitchFamily="34" charset="0"/>
                        </a:rPr>
                        <a:t>FISIK</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xmlns="" val="10000"/>
                  </a:ext>
                </a:extLst>
              </a:tr>
              <a:tr h="351997">
                <a:tc gridSpan="5">
                  <a:txBody>
                    <a:bodyPr/>
                    <a:lstStyle/>
                    <a:p>
                      <a:pPr algn="l">
                        <a:lnSpc>
                          <a:spcPct val="150000"/>
                        </a:lnSpc>
                      </a:pPr>
                      <a:r>
                        <a:rPr lang="en-US" sz="1800" b="1" dirty="0">
                          <a:latin typeface="Tw Cen MT" panose="020B0602020104020603" pitchFamily="34" charset="0"/>
                        </a:rPr>
                        <a:t>Program </a:t>
                      </a:r>
                      <a:r>
                        <a:rPr lang="en-US" sz="1800" b="1" dirty="0" err="1">
                          <a:latin typeface="Tw Cen MT" panose="020B0602020104020603" pitchFamily="34" charset="0"/>
                        </a:rPr>
                        <a:t>Pelayanan</a:t>
                      </a:r>
                      <a:r>
                        <a:rPr lang="en-US" sz="1800" b="1" dirty="0">
                          <a:latin typeface="Tw Cen MT" panose="020B0602020104020603" pitchFamily="34" charset="0"/>
                        </a:rPr>
                        <a:t> </a:t>
                      </a:r>
                      <a:r>
                        <a:rPr lang="en-US" sz="1800" b="1" dirty="0" err="1">
                          <a:latin typeface="Tw Cen MT" panose="020B0602020104020603" pitchFamily="34" charset="0"/>
                        </a:rPr>
                        <a:t>Kesehatan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xmlns="" val="10001"/>
                  </a:ext>
                </a:extLst>
              </a:tr>
              <a:tr h="504203">
                <a:tc>
                  <a:txBody>
                    <a:bodyPr/>
                    <a:lstStyle/>
                    <a:p>
                      <a:pPr algn="ctr">
                        <a:lnSpc>
                          <a:spcPct val="150000"/>
                        </a:lnSpc>
                      </a:pPr>
                      <a:r>
                        <a:rPr lang="en-US" sz="1800" dirty="0">
                          <a:latin typeface="Tw Cen MT" panose="020B0602020104020603" pitchFamily="34" charset="0"/>
                        </a:rPr>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baseline="0" dirty="0">
                          <a:latin typeface="Tw Cen MT" panose="020B0602020104020603" pitchFamily="34" charset="0"/>
                        </a:rPr>
                        <a:t> </a:t>
                      </a:r>
                      <a:r>
                        <a:rPr lang="en-US" sz="1800" baseline="0" dirty="0" err="1">
                          <a:latin typeface="Tw Cen MT" panose="020B0602020104020603" pitchFamily="34" charset="0"/>
                        </a:rPr>
                        <a:t>Derajat</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Masyarakat</a:t>
                      </a:r>
                      <a:r>
                        <a:rPr lang="en-US" sz="1800" baseline="0" dirty="0">
                          <a:latin typeface="Tw Cen MT" panose="020B0602020104020603" pitchFamily="34" charset="0"/>
                        </a:rPr>
                        <a:t> </a:t>
                      </a:r>
                      <a:r>
                        <a:rPr lang="en-US" sz="1800" baseline="0" dirty="0" err="1">
                          <a:latin typeface="Tw Cen MT" panose="020B0602020104020603" pitchFamily="34" charset="0"/>
                        </a:rPr>
                        <a:t>Dengan</a:t>
                      </a:r>
                      <a:r>
                        <a:rPr lang="en-US" sz="1800" baseline="0" dirty="0">
                          <a:latin typeface="Tw Cen MT" panose="020B0602020104020603" pitchFamily="34" charset="0"/>
                        </a:rPr>
                        <a:t> </a:t>
                      </a:r>
                      <a:r>
                        <a:rPr lang="en-US" sz="1800" baseline="0" dirty="0" err="1">
                          <a:latin typeface="Tw Cen MT" panose="020B0602020104020603" pitchFamily="34" charset="0"/>
                        </a:rPr>
                        <a:t>Penyediaan</a:t>
                      </a:r>
                      <a:r>
                        <a:rPr lang="en-US" sz="1800" baseline="0" dirty="0">
                          <a:latin typeface="Tw Cen MT" panose="020B0602020104020603" pitchFamily="34" charset="0"/>
                        </a:rPr>
                        <a:t> </a:t>
                      </a:r>
                      <a:r>
                        <a:rPr lang="en-US" sz="1800" baseline="0" dirty="0" err="1">
                          <a:latin typeface="Tw Cen MT" panose="020B0602020104020603" pitchFamily="34" charset="0"/>
                        </a:rPr>
                        <a:t>Fasillitas</a:t>
                      </a:r>
                      <a:r>
                        <a:rPr lang="en-US" sz="1800" baseline="0" dirty="0">
                          <a:latin typeface="Tw Cen MT" panose="020B0602020104020603" pitchFamily="34" charset="0"/>
                        </a:rPr>
                        <a:t> </a:t>
                      </a:r>
                      <a:r>
                        <a:rPr lang="en-US" sz="1800" baseline="0" dirty="0" err="1">
                          <a:latin typeface="Tw Cen MT" panose="020B0602020104020603" pitchFamily="34" charset="0"/>
                        </a:rPr>
                        <a:t>Perawatan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Penderita</a:t>
                      </a:r>
                      <a:r>
                        <a:rPr lang="en-US" sz="1800" baseline="0" dirty="0">
                          <a:latin typeface="Tw Cen MT" panose="020B0602020104020603" pitchFamily="34" charset="0"/>
                        </a:rPr>
                        <a:t> </a:t>
                      </a:r>
                      <a:r>
                        <a:rPr lang="en-US" sz="1800" baseline="0" dirty="0" err="1">
                          <a:latin typeface="Tw Cen MT" panose="020B0602020104020603" pitchFamily="34" charset="0"/>
                        </a:rPr>
                        <a:t>Akibat</a:t>
                      </a:r>
                      <a:r>
                        <a:rPr lang="en-US" sz="1800" baseline="0" dirty="0">
                          <a:latin typeface="Tw Cen MT" panose="020B0602020104020603" pitchFamily="34" charset="0"/>
                        </a:rPr>
                        <a:t> </a:t>
                      </a:r>
                      <a:r>
                        <a:rPr lang="en-US" sz="1800" baseline="0" dirty="0" err="1">
                          <a:latin typeface="Tw Cen MT" panose="020B0602020104020603" pitchFamily="34" charset="0"/>
                        </a:rPr>
                        <a:t>Dampak</a:t>
                      </a:r>
                      <a:r>
                        <a:rPr lang="en-US" sz="1800" baseline="0" dirty="0">
                          <a:latin typeface="Tw Cen MT" panose="020B0602020104020603" pitchFamily="34" charset="0"/>
                        </a:rPr>
                        <a:t> </a:t>
                      </a:r>
                      <a:r>
                        <a:rPr lang="en-US" sz="1800" baseline="0" dirty="0" err="1">
                          <a:latin typeface="Tw Cen MT" panose="020B0602020104020603" pitchFamily="34" charset="0"/>
                        </a:rPr>
                        <a:t>Asap</a:t>
                      </a:r>
                      <a:r>
                        <a:rPr lang="en-US" sz="1800" baseline="0" dirty="0">
                          <a:latin typeface="Tw Cen MT" panose="020B0602020104020603" pitchFamily="34" charset="0"/>
                        </a:rPr>
                        <a:t> </a:t>
                      </a:r>
                      <a:r>
                        <a:rPr lang="en-US" sz="1800" baseline="0" dirty="0" err="1">
                          <a:latin typeface="Tw Cen MT" panose="020B0602020104020603" pitchFamily="34" charset="0"/>
                        </a:rPr>
                        <a:t>Rokok</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latin typeface="Tw Cen MT" panose="020B0602020104020603" pitchFamily="34" charset="0"/>
                        </a:rPr>
                        <a:t>4.000.000.000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3.025.305.103 (75,63%)</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3.970.000.000 (99,25%)</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extLst>
                  <a:ext uri="{0D108BD9-81ED-4DB2-BD59-A6C34878D82A}">
                    <a16:rowId xmlns:a16="http://schemas.microsoft.com/office/drawing/2014/main" xmlns="" val="10002"/>
                  </a:ext>
                </a:extLst>
              </a:tr>
              <a:tr h="533510">
                <a:tc>
                  <a:txBody>
                    <a:bodyPr/>
                    <a:lstStyle/>
                    <a:p>
                      <a:pPr algn="ctr">
                        <a:lnSpc>
                          <a:spcPct val="150000"/>
                        </a:lnSpc>
                      </a:pPr>
                      <a:r>
                        <a:rPr lang="en-US" sz="1800" dirty="0">
                          <a:latin typeface="Tw Cen MT" panose="020B0602020104020603" pitchFamily="34" charset="0"/>
                        </a:rPr>
                        <a:t>2.</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Pemenuhan</a:t>
                      </a:r>
                      <a:r>
                        <a:rPr lang="en-US" sz="1800" dirty="0">
                          <a:latin typeface="Tw Cen MT" panose="020B0602020104020603" pitchFamily="34" charset="0"/>
                        </a:rPr>
                        <a:t> </a:t>
                      </a:r>
                      <a:r>
                        <a:rPr lang="en-US" sz="1800" dirty="0" err="1">
                          <a:latin typeface="Tw Cen MT" panose="020B0602020104020603" pitchFamily="34" charset="0"/>
                        </a:rPr>
                        <a:t>Sarana</a:t>
                      </a:r>
                      <a:r>
                        <a:rPr lang="en-US" sz="1800" dirty="0">
                          <a:latin typeface="Tw Cen MT" panose="020B0602020104020603" pitchFamily="34" charset="0"/>
                        </a:rPr>
                        <a:t> Dan </a:t>
                      </a:r>
                      <a:r>
                        <a:rPr lang="en-US" sz="1800" dirty="0" err="1">
                          <a:latin typeface="Tw Cen MT" panose="020B0602020104020603" pitchFamily="34" charset="0"/>
                        </a:rPr>
                        <a:t>Prasarana</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r>
                        <a:rPr lang="en-US" sz="1800" dirty="0">
                          <a:latin typeface="Tw Cen MT" panose="020B0602020104020603" pitchFamily="34" charset="0"/>
                        </a:rPr>
                        <a:t> </a:t>
                      </a:r>
                      <a:r>
                        <a:rPr lang="en-US" sz="1800" dirty="0" err="1">
                          <a:latin typeface="Tw Cen MT" panose="020B0602020104020603" pitchFamily="34" charset="0"/>
                        </a:rPr>
                        <a:t>Rujukan</a:t>
                      </a:r>
                      <a:r>
                        <a:rPr lang="en-US" sz="1800" dirty="0">
                          <a:latin typeface="Tw Cen MT" panose="020B0602020104020603" pitchFamily="34" charset="0"/>
                        </a:rPr>
                        <a:t> ( DAK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a:latin typeface="Tw Cen MT" panose="020B0602020104020603" pitchFamily="34" charset="0"/>
                        </a:rPr>
                        <a:t>1.082.388.000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585.121.200 (54,06%)</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1.082.388.000 (100%)</a:t>
                      </a:r>
                    </a:p>
                  </a:txBody>
                  <a:tcPr marL="182740" marR="182740" marT="68874" marB="68874"/>
                </a:tc>
                <a:extLst>
                  <a:ext uri="{0D108BD9-81ED-4DB2-BD59-A6C34878D82A}">
                    <a16:rowId xmlns:a16="http://schemas.microsoft.com/office/drawing/2014/main" xmlns="" val="10003"/>
                  </a:ext>
                </a:extLst>
              </a:tr>
              <a:tr h="351997">
                <a:tc>
                  <a:txBody>
                    <a:bodyPr/>
                    <a:lstStyle/>
                    <a:p>
                      <a:pPr algn="ctr">
                        <a:lnSpc>
                          <a:spcPct val="150000"/>
                        </a:lnSpc>
                      </a:pPr>
                      <a:r>
                        <a:rPr lang="en-US" sz="1800" dirty="0">
                          <a:latin typeface="Tw Cen MT" panose="020B0602020104020603" pitchFamily="34" charset="0"/>
                        </a:rPr>
                        <a:t>3.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dirty="0">
                          <a:latin typeface="Tw Cen MT" panose="020B0602020104020603" pitchFamily="34" charset="0"/>
                        </a:rPr>
                        <a:t> </a:t>
                      </a:r>
                      <a:r>
                        <a:rPr lang="en-US" sz="1800" dirty="0" err="1">
                          <a:latin typeface="Tw Cen MT" panose="020B0602020104020603" pitchFamily="34" charset="0"/>
                        </a:rPr>
                        <a:t>Mutu</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a:latin typeface="Tw Cen MT" panose="020B0602020104020603" pitchFamily="34" charset="0"/>
                        </a:rPr>
                        <a:t>250.000.000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80.418.130 (32,17%)</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120.000.000</a:t>
                      </a:r>
                    </a:p>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(48%)</a:t>
                      </a:r>
                    </a:p>
                  </a:txBody>
                  <a:tcPr marL="182740" marR="182740" marT="68874" marB="68874"/>
                </a:tc>
                <a:extLst>
                  <a:ext uri="{0D108BD9-81ED-4DB2-BD59-A6C34878D82A}">
                    <a16:rowId xmlns:a16="http://schemas.microsoft.com/office/drawing/2014/main" xmlns="" val="10004"/>
                  </a:ext>
                </a:extLst>
              </a:tr>
              <a:tr h="720080">
                <a:tc>
                  <a:txBody>
                    <a:bodyPr/>
                    <a:lstStyle/>
                    <a:p>
                      <a:pPr algn="ctr">
                        <a:lnSpc>
                          <a:spcPct val="150000"/>
                        </a:lnSpc>
                      </a:pPr>
                      <a:r>
                        <a:rPr lang="en-US" sz="1800" dirty="0">
                          <a:latin typeface="Tw Cen MT" panose="020B0602020104020603" pitchFamily="34" charset="0"/>
                        </a:rPr>
                        <a:t>4.</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Penyediaan</a:t>
                      </a:r>
                      <a:r>
                        <a:rPr lang="en-US" sz="1800" dirty="0">
                          <a:latin typeface="Tw Cen MT" panose="020B0602020104020603" pitchFamily="34" charset="0"/>
                        </a:rPr>
                        <a:t> Honorarium</a:t>
                      </a:r>
                      <a:r>
                        <a:rPr lang="en-US" sz="1800" baseline="0" dirty="0">
                          <a:latin typeface="Tw Cen MT" panose="020B0602020104020603" pitchFamily="34" charset="0"/>
                        </a:rPr>
                        <a:t> </a:t>
                      </a:r>
                      <a:r>
                        <a:rPr lang="en-US" sz="1800" baseline="0" dirty="0" err="1">
                          <a:latin typeface="Tw Cen MT" panose="020B0602020104020603" pitchFamily="34" charset="0"/>
                        </a:rPr>
                        <a:t>dan</a:t>
                      </a:r>
                      <a:r>
                        <a:rPr lang="en-US" sz="1800" baseline="0" dirty="0">
                          <a:latin typeface="Tw Cen MT" panose="020B0602020104020603" pitchFamily="34" charset="0"/>
                        </a:rPr>
                        <a:t> </a:t>
                      </a:r>
                      <a:r>
                        <a:rPr lang="en-US" sz="1800" baseline="0" dirty="0" err="1">
                          <a:latin typeface="Tw Cen MT" panose="020B0602020104020603" pitchFamily="34" charset="0"/>
                        </a:rPr>
                        <a:t>Premi</a:t>
                      </a:r>
                      <a:r>
                        <a:rPr lang="en-US" sz="1800" baseline="0" dirty="0">
                          <a:latin typeface="Tw Cen MT" panose="020B0602020104020603" pitchFamily="34" charset="0"/>
                        </a:rPr>
                        <a:t> BPJS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Tenaga</a:t>
                      </a:r>
                      <a:r>
                        <a:rPr lang="en-US" sz="1800" baseline="0" dirty="0">
                          <a:latin typeface="Tw Cen MT" panose="020B0602020104020603" pitchFamily="34" charset="0"/>
                        </a:rPr>
                        <a:t> </a:t>
                      </a:r>
                      <a:r>
                        <a:rPr lang="en-US" sz="1800" baseline="0" dirty="0" err="1">
                          <a:latin typeface="Tw Cen MT" panose="020B0602020104020603" pitchFamily="34" charset="0"/>
                        </a:rPr>
                        <a:t>Harlep</a:t>
                      </a:r>
                      <a:r>
                        <a:rPr lang="en-US" sz="1800" baseline="0" dirty="0">
                          <a:latin typeface="Tw Cen MT" panose="020B0602020104020603" pitchFamily="34" charset="0"/>
                        </a:rPr>
                        <a:t> di </a:t>
                      </a:r>
                      <a:r>
                        <a:rPr lang="en-US" sz="1800" baseline="0" dirty="0" err="1">
                          <a:latin typeface="Tw Cen MT" panose="020B0602020104020603" pitchFamily="34" charset="0"/>
                        </a:rPr>
                        <a:t>Pelayanan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latin typeface="Tw Cen MT" panose="020B0602020104020603" pitchFamily="34" charset="0"/>
                        </a:rPr>
                        <a:t>750.000.000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370.645.136 (49,42%)</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502.900.000 (67,05%)</a:t>
                      </a:r>
                    </a:p>
                  </a:txBody>
                  <a:tcPr marL="182740" marR="182740" marT="68874" marB="68874"/>
                </a:tc>
                <a:extLst>
                  <a:ext uri="{0D108BD9-81ED-4DB2-BD59-A6C34878D82A}">
                    <a16:rowId xmlns:a16="http://schemas.microsoft.com/office/drawing/2014/main" xmlns="" val="10006"/>
                  </a:ext>
                </a:extLst>
              </a:tr>
            </a:tbl>
          </a:graphicData>
        </a:graphic>
      </p:graphicFrame>
      <p:sp>
        <p:nvSpPr>
          <p:cNvPr id="16" name="文本框 7">
            <a:extLst>
              <a:ext uri="{FF2B5EF4-FFF2-40B4-BE49-F238E27FC236}">
                <a16:creationId xmlns:a16="http://schemas.microsoft.com/office/drawing/2014/main" xmlns="" id="{13EE4917-21E0-4674-922A-2C06009CA035}"/>
              </a:ext>
            </a:extLst>
          </p:cNvPr>
          <p:cNvSpPr txBox="1"/>
          <p:nvPr>
            <p:custDataLst>
              <p:tags r:id="rId1"/>
            </p:custDataLst>
          </p:nvPr>
        </p:nvSpPr>
        <p:spPr>
          <a:xfrm>
            <a:off x="1214335" y="6289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xmlns=""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xmlns="" id="{7CD2E900-CC53-44BD-B94F-51AE6B6973C3}"/>
              </a:ext>
            </a:extLst>
          </p:cNvPr>
          <p:cNvSpPr/>
          <p:nvPr/>
        </p:nvSpPr>
        <p:spPr>
          <a:xfrm>
            <a:off x="128768" y="1835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xmlns="" id="{FB488881-5C92-483C-BFAA-997D76170DB6}"/>
              </a:ext>
            </a:extLst>
          </p:cNvPr>
          <p:cNvGraphicFramePr>
            <a:graphicFrameLocks noGrp="1"/>
          </p:cNvGraphicFramePr>
          <p:nvPr>
            <p:extLst>
              <p:ext uri="{D42A27DB-BD31-4B8C-83A1-F6EECF244321}">
                <p14:modId xmlns:p14="http://schemas.microsoft.com/office/powerpoint/2010/main" val="1904591466"/>
              </p:ext>
            </p:extLst>
          </p:nvPr>
        </p:nvGraphicFramePr>
        <p:xfrm>
          <a:off x="1200014" y="374073"/>
          <a:ext cx="7082594" cy="6187039"/>
        </p:xfrm>
        <a:graphic>
          <a:graphicData uri="http://schemas.openxmlformats.org/drawingml/2006/table">
            <a:tbl>
              <a:tblPr firstRow="1" bandRow="1">
                <a:tableStyleId>{5C22544A-7EE6-4342-B048-85BDC9FD1C3A}</a:tableStyleId>
              </a:tblPr>
              <a:tblGrid>
                <a:gridCol w="255908">
                  <a:extLst>
                    <a:ext uri="{9D8B030D-6E8A-4147-A177-3AD203B41FA5}">
                      <a16:colId xmlns:a16="http://schemas.microsoft.com/office/drawing/2014/main" xmlns="" val="3635822724"/>
                    </a:ext>
                  </a:extLst>
                </a:gridCol>
                <a:gridCol w="203221">
                  <a:extLst>
                    <a:ext uri="{9D8B030D-6E8A-4147-A177-3AD203B41FA5}">
                      <a16:colId xmlns:a16="http://schemas.microsoft.com/office/drawing/2014/main" xmlns="" val="2059724840"/>
                    </a:ext>
                  </a:extLst>
                </a:gridCol>
                <a:gridCol w="2630571">
                  <a:extLst>
                    <a:ext uri="{9D8B030D-6E8A-4147-A177-3AD203B41FA5}">
                      <a16:colId xmlns:a16="http://schemas.microsoft.com/office/drawing/2014/main" xmlns="" val="2236835706"/>
                    </a:ext>
                  </a:extLst>
                </a:gridCol>
                <a:gridCol w="620951">
                  <a:extLst>
                    <a:ext uri="{9D8B030D-6E8A-4147-A177-3AD203B41FA5}">
                      <a16:colId xmlns:a16="http://schemas.microsoft.com/office/drawing/2014/main" xmlns="" val="1816574106"/>
                    </a:ext>
                  </a:extLst>
                </a:gridCol>
                <a:gridCol w="662347">
                  <a:extLst>
                    <a:ext uri="{9D8B030D-6E8A-4147-A177-3AD203B41FA5}">
                      <a16:colId xmlns:a16="http://schemas.microsoft.com/office/drawing/2014/main" xmlns="" val="4235592367"/>
                    </a:ext>
                  </a:extLst>
                </a:gridCol>
                <a:gridCol w="677399">
                  <a:extLst>
                    <a:ext uri="{9D8B030D-6E8A-4147-A177-3AD203B41FA5}">
                      <a16:colId xmlns:a16="http://schemas.microsoft.com/office/drawing/2014/main" xmlns="" val="2184891226"/>
                    </a:ext>
                  </a:extLst>
                </a:gridCol>
                <a:gridCol w="677399">
                  <a:extLst>
                    <a:ext uri="{9D8B030D-6E8A-4147-A177-3AD203B41FA5}">
                      <a16:colId xmlns:a16="http://schemas.microsoft.com/office/drawing/2014/main" xmlns="" val="1962198636"/>
                    </a:ext>
                  </a:extLst>
                </a:gridCol>
                <a:gridCol w="677399">
                  <a:extLst>
                    <a:ext uri="{9D8B030D-6E8A-4147-A177-3AD203B41FA5}">
                      <a16:colId xmlns:a16="http://schemas.microsoft.com/office/drawing/2014/main" xmlns="" val="945812753"/>
                    </a:ext>
                  </a:extLst>
                </a:gridCol>
                <a:gridCol w="677399">
                  <a:extLst>
                    <a:ext uri="{9D8B030D-6E8A-4147-A177-3AD203B41FA5}">
                      <a16:colId xmlns:a16="http://schemas.microsoft.com/office/drawing/2014/main" xmlns="" val="2257273888"/>
                    </a:ext>
                  </a:extLst>
                </a:gridCol>
              </a:tblGrid>
              <a:tr h="264591">
                <a:tc>
                  <a:txBody>
                    <a:bodyPr/>
                    <a:lstStyle/>
                    <a:p>
                      <a:pPr algn="l" fontAlgn="t"/>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Udara</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AGS</a:t>
                      </a:r>
                    </a:p>
                  </a:txBody>
                  <a:tcPr marL="9525" marR="9525" marT="9525" marB="0" anchor="ctr"/>
                </a:tc>
                <a:extLst>
                  <a:ext uri="{0D108BD9-81ED-4DB2-BD59-A6C34878D82A}">
                    <a16:rowId xmlns:a16="http://schemas.microsoft.com/office/drawing/2014/main" xmlns="" val="213369115"/>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suhu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xmlns="" val="1300053734"/>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kelembaban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xmlns="" val="874907058"/>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aliran dan tekanan udara ruangan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3639840331"/>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Pencahayaan pada Bangsal, Rawat Jalan, IGD, Anestesi (ECT), Laboratorium, Sinar X (Radiologi), Koridor, Tangga, Administrasi/Kantor, Gudang Alat, Farmasi, Dapur (Inst Gizi), Ruang Cuci (Inst Laundry), Toilet, dan ruang Isolasi.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xmlns="" val="2266547406"/>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Kebisingan pada bangsal, Anestesi (ECT), Laboratorium, Sinar X (Radiologi), Koridor, Tangga, Kantor/Loby, Gudang Alat, Farmasi, Dapur (Inst Gizi), Ruang Cuci (Inst Laundry), Ruang Isolasi, Ruang Poli Gigi dan Ambulan.</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xmlns="" val="105414817"/>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kualitas kimia udara ruang 1 (satu) kali setahun.</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1827967006"/>
                  </a:ext>
                </a:extLst>
              </a:tr>
              <a:tr h="264591">
                <a:tc>
                  <a:txBody>
                    <a:bodyPr/>
                    <a:lstStyle/>
                    <a:p>
                      <a:pPr algn="l" fontAlgn="t"/>
                      <a:r>
                        <a:rPr lang="en-US" sz="1400" u="none" strike="noStrike">
                          <a:effectLst/>
                        </a:rPr>
                        <a:t>c.</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Tanah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749538692"/>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terhadap penurunan kualitas tanah 6 bulan sekali.</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endParaRPr lang="en-ID"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923988936"/>
                  </a:ext>
                </a:extLst>
              </a:tr>
            </a:tbl>
          </a:graphicData>
        </a:graphic>
      </p:graphicFrame>
      <p:sp>
        <p:nvSpPr>
          <p:cNvPr id="3" name="Slide Number Placeholder 2">
            <a:extLst>
              <a:ext uri="{FF2B5EF4-FFF2-40B4-BE49-F238E27FC236}">
                <a16:creationId xmlns:a16="http://schemas.microsoft.com/office/drawing/2014/main" xmlns="" id="{0C23955F-D8D7-4CC9-92B9-AB4AC912C974}"/>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xmlns=""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xmlns="" id="{0051977E-2EBB-447D-8BAD-04EFF016F2BF}"/>
              </a:ext>
            </a:extLst>
          </p:cNvPr>
          <p:cNvGraphicFramePr>
            <a:graphicFrameLocks noGrp="1"/>
          </p:cNvGraphicFramePr>
          <p:nvPr>
            <p:extLst>
              <p:ext uri="{D42A27DB-BD31-4B8C-83A1-F6EECF244321}">
                <p14:modId xmlns:p14="http://schemas.microsoft.com/office/powerpoint/2010/main" val="3518073121"/>
              </p:ext>
            </p:extLst>
          </p:nvPr>
        </p:nvGraphicFramePr>
        <p:xfrm>
          <a:off x="838200" y="103590"/>
          <a:ext cx="8252790" cy="6654621"/>
        </p:xfrm>
        <a:graphic>
          <a:graphicData uri="http://schemas.openxmlformats.org/drawingml/2006/table">
            <a:tbl>
              <a:tblPr firstRow="1" bandRow="1">
                <a:tableStyleId>{5C22544A-7EE6-4342-B048-85BDC9FD1C3A}</a:tableStyleId>
              </a:tblPr>
              <a:tblGrid>
                <a:gridCol w="298029">
                  <a:extLst>
                    <a:ext uri="{9D8B030D-6E8A-4147-A177-3AD203B41FA5}">
                      <a16:colId xmlns:a16="http://schemas.microsoft.com/office/drawing/2014/main" xmlns="" val="3505909836"/>
                    </a:ext>
                  </a:extLst>
                </a:gridCol>
                <a:gridCol w="236669">
                  <a:extLst>
                    <a:ext uri="{9D8B030D-6E8A-4147-A177-3AD203B41FA5}">
                      <a16:colId xmlns:a16="http://schemas.microsoft.com/office/drawing/2014/main" xmlns="" val="1524370578"/>
                    </a:ext>
                  </a:extLst>
                </a:gridCol>
                <a:gridCol w="3067952">
                  <a:extLst>
                    <a:ext uri="{9D8B030D-6E8A-4147-A177-3AD203B41FA5}">
                      <a16:colId xmlns:a16="http://schemas.microsoft.com/office/drawing/2014/main" xmlns="" val="2927744936"/>
                    </a:ext>
                  </a:extLst>
                </a:gridCol>
                <a:gridCol w="723161">
                  <a:extLst>
                    <a:ext uri="{9D8B030D-6E8A-4147-A177-3AD203B41FA5}">
                      <a16:colId xmlns:a16="http://schemas.microsoft.com/office/drawing/2014/main" xmlns="" val="889547688"/>
                    </a:ext>
                  </a:extLst>
                </a:gridCol>
                <a:gridCol w="771371">
                  <a:extLst>
                    <a:ext uri="{9D8B030D-6E8A-4147-A177-3AD203B41FA5}">
                      <a16:colId xmlns:a16="http://schemas.microsoft.com/office/drawing/2014/main" xmlns="" val="293580991"/>
                    </a:ext>
                  </a:extLst>
                </a:gridCol>
                <a:gridCol w="788902">
                  <a:extLst>
                    <a:ext uri="{9D8B030D-6E8A-4147-A177-3AD203B41FA5}">
                      <a16:colId xmlns:a16="http://schemas.microsoft.com/office/drawing/2014/main" xmlns="" val="2894276380"/>
                    </a:ext>
                  </a:extLst>
                </a:gridCol>
                <a:gridCol w="788902">
                  <a:extLst>
                    <a:ext uri="{9D8B030D-6E8A-4147-A177-3AD203B41FA5}">
                      <a16:colId xmlns:a16="http://schemas.microsoft.com/office/drawing/2014/main" xmlns="" val="2118890691"/>
                    </a:ext>
                  </a:extLst>
                </a:gridCol>
                <a:gridCol w="788902">
                  <a:extLst>
                    <a:ext uri="{9D8B030D-6E8A-4147-A177-3AD203B41FA5}">
                      <a16:colId xmlns:a16="http://schemas.microsoft.com/office/drawing/2014/main" xmlns="" val="2496541235"/>
                    </a:ext>
                  </a:extLst>
                </a:gridCol>
                <a:gridCol w="788902">
                  <a:extLst>
                    <a:ext uri="{9D8B030D-6E8A-4147-A177-3AD203B41FA5}">
                      <a16:colId xmlns:a16="http://schemas.microsoft.com/office/drawing/2014/main" xmlns="" val="3979760574"/>
                    </a:ext>
                  </a:extLst>
                </a:gridCol>
              </a:tblGrid>
              <a:tr h="203184">
                <a:tc>
                  <a:txBody>
                    <a:bodyPr/>
                    <a:lstStyle/>
                    <a:p>
                      <a:pPr algn="l" fontAlgn="t"/>
                      <a:r>
                        <a:rPr lang="en-US" sz="1300" u="none" strike="noStrike" dirty="0">
                          <a:effectLst/>
                        </a:rPr>
                        <a:t>d.</a:t>
                      </a:r>
                      <a:endParaRPr lang="en-US" sz="1300" b="0" i="0" u="none" strike="noStrike" dirty="0">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Penyehatan</a:t>
                      </a:r>
                      <a:r>
                        <a:rPr lang="en-US" sz="1300" u="none" strike="noStrike" dirty="0">
                          <a:effectLst/>
                        </a:rPr>
                        <a:t> </a:t>
                      </a:r>
                      <a:r>
                        <a:rPr lang="en-US" sz="1300" u="none" strike="noStrike" dirty="0" err="1">
                          <a:effectLst/>
                        </a:rPr>
                        <a:t>Pangan</a:t>
                      </a:r>
                      <a:r>
                        <a:rPr lang="en-US" sz="1300" u="none" strike="noStrike" dirty="0">
                          <a:effectLst/>
                        </a:rPr>
                        <a:t> </a:t>
                      </a:r>
                      <a:r>
                        <a:rPr lang="en-US" sz="1300" u="none" strike="noStrike" dirty="0" err="1">
                          <a:effectLst/>
                        </a:rPr>
                        <a:t>Siap</a:t>
                      </a:r>
                      <a:r>
                        <a:rPr lang="en-US" sz="1300" u="none" strike="noStrike" dirty="0">
                          <a:effectLst/>
                        </a:rPr>
                        <a:t> </a:t>
                      </a:r>
                      <a:r>
                        <a:rPr lang="en-US" sz="1300" u="none" strike="noStrike" dirty="0" err="1">
                          <a:effectLst/>
                        </a:rPr>
                        <a:t>Saji</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r>
                        <a:rPr lang="en-US" sz="1300" u="none" strike="noStrike" dirty="0">
                          <a:effectLst/>
                        </a:rPr>
                        <a:t> APR</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u="none" strike="noStrike" dirty="0">
                          <a:effectLst/>
                        </a:rPr>
                        <a:t> MEI</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JUNI</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JULI</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AGS</a:t>
                      </a:r>
                    </a:p>
                  </a:txBody>
                  <a:tcPr marL="7368" marR="7368" marT="7368" marB="0" anchor="ctr"/>
                </a:tc>
                <a:extLst>
                  <a:ext uri="{0D108BD9-81ED-4DB2-BD59-A6C34878D82A}">
                    <a16:rowId xmlns:a16="http://schemas.microsoft.com/office/drawing/2014/main" xmlns="" val="2971001103"/>
                  </a:ext>
                </a:extLst>
              </a:tr>
              <a:tr h="62056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IKL Instalasi Gizi (jasaboga golongan B) sesuai dengan Permenkes Nomor 1096 Tahun 2011 Tentang Higiene Sanitasi Jasaboga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684120877"/>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fi-FI" sz="1300" u="none" strike="noStrike">
                          <a:effectLst/>
                        </a:rPr>
                        <a:t>Pemeriksaan terhadap fungsi lemari pendingin seminggu sekali.</a:t>
                      </a:r>
                      <a:endParaRPr lang="fi-FI"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xmlns="" val="3403123541"/>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Pengecekan tempat penyimpanan contoh pangan jadi (food bank sampling) yang disimpan dalam jangka waktu 3 x 24 jam setiap seminggu sekali. </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xmlns="" val="1571070433"/>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4</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pangan siap saji sebulan sekali (Nasi, sayur, lauk hewani, lauk nabati, buah, makanan ringan dan minuman).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7</a:t>
                      </a:r>
                    </a:p>
                  </a:txBody>
                  <a:tcPr marL="9525" marR="9525" marT="9525"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xmlns="" val="3946477299"/>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5</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bahan pangan yang mengandung protein tinggi (Daging dan Telur).</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3030099248"/>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6</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total kuman E Coli pada alat pangan setiap 6 bulan sekali (Piring, sendok, mangkok, lepek, gelas).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3451950169"/>
                  </a:ext>
                </a:extLst>
              </a:tr>
              <a:tr h="77339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7</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Pemeriksaan</a:t>
                      </a:r>
                      <a:r>
                        <a:rPr lang="en-US" sz="1300" u="none" strike="noStrike" dirty="0">
                          <a:effectLst/>
                        </a:rPr>
                        <a:t> </a:t>
                      </a:r>
                      <a:r>
                        <a:rPr lang="en-US" sz="1300" u="none" strike="noStrike" dirty="0" err="1">
                          <a:effectLst/>
                        </a:rPr>
                        <a:t>angka</a:t>
                      </a:r>
                      <a:r>
                        <a:rPr lang="en-US" sz="1300" u="none" strike="noStrike" dirty="0">
                          <a:effectLst/>
                        </a:rPr>
                        <a:t> total </a:t>
                      </a:r>
                      <a:r>
                        <a:rPr lang="en-US" sz="1300" u="none" strike="noStrike" dirty="0" err="1">
                          <a:effectLst/>
                        </a:rPr>
                        <a:t>kuman</a:t>
                      </a:r>
                      <a:r>
                        <a:rPr lang="en-US" sz="1300" u="none" strike="noStrike" dirty="0">
                          <a:effectLst/>
                        </a:rPr>
                        <a:t> dan </a:t>
                      </a:r>
                      <a:r>
                        <a:rPr lang="en-US" sz="1300" u="none" strike="noStrike" dirty="0" err="1">
                          <a:effectLst/>
                        </a:rPr>
                        <a:t>angka</a:t>
                      </a:r>
                      <a:r>
                        <a:rPr lang="en-US" sz="1300" u="none" strike="noStrike" dirty="0">
                          <a:effectLst/>
                        </a:rPr>
                        <a:t> </a:t>
                      </a:r>
                      <a:r>
                        <a:rPr lang="en-US" sz="1300" u="none" strike="noStrike" dirty="0" err="1">
                          <a:effectLst/>
                        </a:rPr>
                        <a:t>kuman</a:t>
                      </a:r>
                      <a:r>
                        <a:rPr lang="en-US" sz="1300" u="none" strike="noStrike" dirty="0">
                          <a:effectLst/>
                        </a:rPr>
                        <a:t> E Coli  pada </a:t>
                      </a:r>
                      <a:r>
                        <a:rPr lang="en-US" sz="1300" u="none" strike="noStrike" dirty="0" err="1">
                          <a:effectLst/>
                        </a:rPr>
                        <a:t>alat</a:t>
                      </a:r>
                      <a:r>
                        <a:rPr lang="en-US" sz="1300" u="none" strike="noStrike" dirty="0">
                          <a:effectLst/>
                        </a:rPr>
                        <a:t> </a:t>
                      </a:r>
                      <a:r>
                        <a:rPr lang="en-US" sz="1300" u="none" strike="noStrike" dirty="0" err="1">
                          <a:effectLst/>
                        </a:rPr>
                        <a:t>masak</a:t>
                      </a:r>
                      <a:r>
                        <a:rPr lang="en-US" sz="1300" u="none" strike="noStrike" dirty="0">
                          <a:effectLst/>
                        </a:rPr>
                        <a:t> </a:t>
                      </a:r>
                      <a:r>
                        <a:rPr lang="en-US" sz="1300" u="none" strike="noStrike" dirty="0" err="1">
                          <a:effectLst/>
                        </a:rPr>
                        <a:t>setiap</a:t>
                      </a:r>
                      <a:r>
                        <a:rPr lang="en-US" sz="1300" u="none" strike="noStrike" dirty="0">
                          <a:effectLst/>
                        </a:rPr>
                        <a:t> 6 </a:t>
                      </a:r>
                      <a:r>
                        <a:rPr lang="en-US" sz="1300" u="none" strike="noStrike" dirty="0" err="1">
                          <a:effectLst/>
                        </a:rPr>
                        <a:t>bulan</a:t>
                      </a:r>
                      <a:r>
                        <a:rPr lang="en-US" sz="1300" u="none" strike="noStrike" dirty="0">
                          <a:effectLst/>
                        </a:rPr>
                        <a:t> </a:t>
                      </a:r>
                      <a:r>
                        <a:rPr lang="en-US" sz="1300" u="none" strike="noStrike" dirty="0" err="1">
                          <a:effectLst/>
                        </a:rPr>
                        <a:t>sekali</a:t>
                      </a:r>
                      <a:r>
                        <a:rPr lang="en-US" sz="1300" u="none" strike="noStrike" dirty="0">
                          <a:effectLst/>
                        </a:rPr>
                        <a:t> (</a:t>
                      </a:r>
                      <a:r>
                        <a:rPr lang="en-US" sz="1300" u="none" strike="noStrike" dirty="0" err="1">
                          <a:effectLst/>
                        </a:rPr>
                        <a:t>Wajan</a:t>
                      </a:r>
                      <a:r>
                        <a:rPr lang="en-US" sz="1300" u="none" strike="noStrike" dirty="0">
                          <a:effectLst/>
                        </a:rPr>
                        <a:t>, </a:t>
                      </a:r>
                      <a:r>
                        <a:rPr lang="en-US" sz="1300" u="none" strike="noStrike" dirty="0" err="1">
                          <a:effectLst/>
                        </a:rPr>
                        <a:t>Panci</a:t>
                      </a:r>
                      <a:r>
                        <a:rPr lang="en-US" sz="1300" u="none" strike="noStrike" dirty="0">
                          <a:effectLst/>
                        </a:rPr>
                        <a:t>, </a:t>
                      </a:r>
                      <a:r>
                        <a:rPr lang="en-US" sz="1300" u="none" strike="noStrike" dirty="0" err="1">
                          <a:effectLst/>
                        </a:rPr>
                        <a:t>Serok</a:t>
                      </a:r>
                      <a:r>
                        <a:rPr lang="en-US" sz="1300" u="none" strike="noStrike" dirty="0">
                          <a:effectLst/>
                        </a:rPr>
                        <a:t>, </a:t>
                      </a:r>
                      <a:r>
                        <a:rPr lang="en-US" sz="1300" u="none" strike="noStrike" dirty="0" err="1">
                          <a:effectLst/>
                        </a:rPr>
                        <a:t>Sotel</a:t>
                      </a:r>
                      <a:r>
                        <a:rPr lang="en-US" sz="1300" u="none" strike="noStrike" dirty="0">
                          <a:effectLst/>
                        </a:rPr>
                        <a:t>, </a:t>
                      </a:r>
                      <a:r>
                        <a:rPr lang="en-US" sz="1300" u="none" strike="noStrike" dirty="0" err="1">
                          <a:effectLst/>
                        </a:rPr>
                        <a:t>Telenan</a:t>
                      </a:r>
                      <a:r>
                        <a:rPr lang="en-US" sz="1300" u="none" strike="noStrike" dirty="0">
                          <a:effectLst/>
                        </a:rPr>
                        <a:t> dan </a:t>
                      </a:r>
                      <a:r>
                        <a:rPr lang="en-US" sz="1300" u="none" strike="noStrike" dirty="0" err="1">
                          <a:effectLst/>
                        </a:rPr>
                        <a:t>Pisau</a:t>
                      </a:r>
                      <a:r>
                        <a:rPr lang="en-US" sz="1300" u="none" strike="noStrike" dirty="0">
                          <a:effectLst/>
                        </a:rPr>
                        <a:t>).</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6</a:t>
                      </a:r>
                    </a:p>
                  </a:txBody>
                  <a:tcPr marL="9525" marR="9525" marT="9525"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889403579"/>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8</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Pengusulan Sertifikat Jasa Boga Golongan B.</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369882435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9</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tangan setiap 6 bulan sekali pada petugas Inst Gizi.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1291549479"/>
                  </a:ext>
                </a:extLst>
              </a:tr>
              <a:tr h="203184">
                <a:tc>
                  <a:txBody>
                    <a:bodyPr/>
                    <a:lstStyle/>
                    <a:p>
                      <a:pPr algn="l" fontAlgn="b"/>
                      <a:r>
                        <a:rPr lang="en-US" sz="1300" u="none" strike="noStrike">
                          <a:effectLst/>
                        </a:rPr>
                        <a:t>e.</a:t>
                      </a:r>
                      <a:endParaRPr lang="en-US" sz="1300" b="0" i="0" u="none" strike="noStrike">
                        <a:solidFill>
                          <a:srgbClr val="000000"/>
                        </a:solidFill>
                        <a:effectLst/>
                        <a:latin typeface="Arial Narrow" panose="020B0606020202030204" pitchFamily="34" charset="0"/>
                      </a:endParaRPr>
                    </a:p>
                  </a:txBody>
                  <a:tcPr marL="7368" marR="7368" marT="7368" marB="0" anchor="b"/>
                </a:tc>
                <a:tc gridSpan="2">
                  <a:txBody>
                    <a:bodyPr/>
                    <a:lstStyle/>
                    <a:p>
                      <a:pPr algn="l" fontAlgn="t"/>
                      <a:r>
                        <a:rPr lang="en-US" sz="1300" u="none" strike="noStrike">
                          <a:effectLst/>
                        </a:rPr>
                        <a:t>Penyehatan Sarana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endParaRPr lang="en-US" sz="1600" b="0" i="0" u="none" strike="noStrike">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xmlns="" val="2451179582"/>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Sanitasi Ruang dan Bangunan untuk seluruh ruang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56</a:t>
                      </a:r>
                    </a:p>
                  </a:txBody>
                  <a:tcPr marL="9525" marR="9525" marT="9525"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extLst>
                  <a:ext uri="{0D108BD9-81ED-4DB2-BD59-A6C34878D82A}">
                    <a16:rowId xmlns:a16="http://schemas.microsoft.com/office/drawing/2014/main" xmlns="" val="396308110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Pemeliharaan Taman Dan Lingkungan luar gedung untuk seluruh area RS.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a:t>
                      </a:r>
                    </a:p>
                  </a:txBody>
                  <a:tcPr marL="9525" marR="9525" marT="9525"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xmlns="" val="380863581"/>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Checklist Kesehatan Sarana dan Bangunan sesuai IKL Permenkes 7 tahun 2019 setiap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xmlns="" val="2591058528"/>
                  </a:ext>
                </a:extLst>
              </a:tr>
            </a:tbl>
          </a:graphicData>
        </a:graphic>
      </p:graphicFrame>
      <p:sp>
        <p:nvSpPr>
          <p:cNvPr id="3" name="Slide Number Placeholder 2">
            <a:extLst>
              <a:ext uri="{FF2B5EF4-FFF2-40B4-BE49-F238E27FC236}">
                <a16:creationId xmlns:a16="http://schemas.microsoft.com/office/drawing/2014/main" xmlns="" id="{EE7ED42D-BEC9-4419-A791-6308C78371F0}"/>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xmlns=""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xmlns="" id="{3C53B416-E845-4784-9745-898ACD4EAB74}"/>
              </a:ext>
            </a:extLst>
          </p:cNvPr>
          <p:cNvGraphicFramePr>
            <a:graphicFrameLocks noGrp="1"/>
          </p:cNvGraphicFramePr>
          <p:nvPr>
            <p:extLst>
              <p:ext uri="{D42A27DB-BD31-4B8C-83A1-F6EECF244321}">
                <p14:modId xmlns:p14="http://schemas.microsoft.com/office/powerpoint/2010/main" val="2774593402"/>
              </p:ext>
            </p:extLst>
          </p:nvPr>
        </p:nvGraphicFramePr>
        <p:xfrm>
          <a:off x="1175953" y="345304"/>
          <a:ext cx="6841612" cy="5855032"/>
        </p:xfrm>
        <a:graphic>
          <a:graphicData uri="http://schemas.openxmlformats.org/drawingml/2006/table">
            <a:tbl>
              <a:tblPr firstRow="1" bandRow="1">
                <a:tableStyleId>{5C22544A-7EE6-4342-B048-85BDC9FD1C3A}</a:tableStyleId>
              </a:tblPr>
              <a:tblGrid>
                <a:gridCol w="240440">
                  <a:extLst>
                    <a:ext uri="{9D8B030D-6E8A-4147-A177-3AD203B41FA5}">
                      <a16:colId xmlns:a16="http://schemas.microsoft.com/office/drawing/2014/main" xmlns="" val="311126939"/>
                    </a:ext>
                  </a:extLst>
                </a:gridCol>
                <a:gridCol w="196723">
                  <a:extLst>
                    <a:ext uri="{9D8B030D-6E8A-4147-A177-3AD203B41FA5}">
                      <a16:colId xmlns:a16="http://schemas.microsoft.com/office/drawing/2014/main" xmlns="" val="1168913849"/>
                    </a:ext>
                  </a:extLst>
                </a:gridCol>
                <a:gridCol w="2546477">
                  <a:extLst>
                    <a:ext uri="{9D8B030D-6E8A-4147-A177-3AD203B41FA5}">
                      <a16:colId xmlns:a16="http://schemas.microsoft.com/office/drawing/2014/main" xmlns="" val="1654121329"/>
                    </a:ext>
                  </a:extLst>
                </a:gridCol>
                <a:gridCol w="601100">
                  <a:extLst>
                    <a:ext uri="{9D8B030D-6E8A-4147-A177-3AD203B41FA5}">
                      <a16:colId xmlns:a16="http://schemas.microsoft.com/office/drawing/2014/main" xmlns="" val="403506293"/>
                    </a:ext>
                  </a:extLst>
                </a:gridCol>
                <a:gridCol w="633888">
                  <a:extLst>
                    <a:ext uri="{9D8B030D-6E8A-4147-A177-3AD203B41FA5}">
                      <a16:colId xmlns:a16="http://schemas.microsoft.com/office/drawing/2014/main" xmlns="" val="3381315139"/>
                    </a:ext>
                  </a:extLst>
                </a:gridCol>
                <a:gridCol w="655746">
                  <a:extLst>
                    <a:ext uri="{9D8B030D-6E8A-4147-A177-3AD203B41FA5}">
                      <a16:colId xmlns:a16="http://schemas.microsoft.com/office/drawing/2014/main" xmlns="" val="651483166"/>
                    </a:ext>
                  </a:extLst>
                </a:gridCol>
                <a:gridCol w="655746">
                  <a:extLst>
                    <a:ext uri="{9D8B030D-6E8A-4147-A177-3AD203B41FA5}">
                      <a16:colId xmlns:a16="http://schemas.microsoft.com/office/drawing/2014/main" xmlns="" val="1103726919"/>
                    </a:ext>
                  </a:extLst>
                </a:gridCol>
                <a:gridCol w="655746">
                  <a:extLst>
                    <a:ext uri="{9D8B030D-6E8A-4147-A177-3AD203B41FA5}">
                      <a16:colId xmlns:a16="http://schemas.microsoft.com/office/drawing/2014/main" xmlns="" val="2793603277"/>
                    </a:ext>
                  </a:extLst>
                </a:gridCol>
                <a:gridCol w="655746">
                  <a:extLst>
                    <a:ext uri="{9D8B030D-6E8A-4147-A177-3AD203B41FA5}">
                      <a16:colId xmlns:a16="http://schemas.microsoft.com/office/drawing/2014/main" xmlns="" val="1183941641"/>
                    </a:ext>
                  </a:extLst>
                </a:gridCol>
              </a:tblGrid>
              <a:tr h="173477">
                <a:tc gridSpan="9">
                  <a:txBody>
                    <a:bodyPr/>
                    <a:lstStyle/>
                    <a:p>
                      <a:pPr algn="l" fontAlgn="b"/>
                      <a:r>
                        <a:rPr lang="en-US" sz="1400" u="none" strike="noStrike" dirty="0">
                          <a:effectLst/>
                        </a:rPr>
                        <a:t>2. </a:t>
                      </a:r>
                      <a:r>
                        <a:rPr lang="en-US" sz="1400" u="none" strike="noStrike" dirty="0" err="1">
                          <a:effectLst/>
                        </a:rPr>
                        <a:t>Pengamanan</a:t>
                      </a:r>
                      <a:r>
                        <a:rPr lang="en-US" sz="1400" u="none" strike="noStrike" dirty="0">
                          <a:effectLst/>
                        </a:rPr>
                        <a:t> </a:t>
                      </a:r>
                      <a:r>
                        <a:rPr lang="en-US" sz="1400" u="none" strike="noStrike" dirty="0" err="1">
                          <a:effectLst/>
                        </a:rPr>
                        <a:t>dilakukan</a:t>
                      </a:r>
                      <a:r>
                        <a:rPr lang="en-US" sz="1400" u="none" strike="noStrike" dirty="0">
                          <a:effectLst/>
                        </a:rPr>
                        <a:t> </a:t>
                      </a:r>
                      <a:r>
                        <a:rPr lang="en-US" sz="1400" u="none" strike="noStrike" dirty="0" err="1">
                          <a:effectLst/>
                        </a:rPr>
                        <a:t>terhadap</a:t>
                      </a:r>
                      <a:r>
                        <a:rPr lang="en-US" sz="1400" u="none" strike="noStrike" dirty="0">
                          <a:effectLst/>
                        </a:rPr>
                        <a:t> </a:t>
                      </a:r>
                      <a:r>
                        <a:rPr lang="en-US" sz="1400" u="none" strike="noStrike" dirty="0" err="1">
                          <a:effectLst/>
                        </a:rPr>
                        <a:t>limbah</a:t>
                      </a:r>
                      <a:r>
                        <a:rPr lang="en-US" sz="1400" u="none" strike="noStrike" dirty="0">
                          <a:effectLst/>
                        </a:rPr>
                        <a:t> dan </a:t>
                      </a:r>
                      <a:r>
                        <a:rPr lang="en-US" sz="1400" u="none" strike="noStrike" dirty="0" err="1">
                          <a:effectLst/>
                        </a:rPr>
                        <a:t>radiasi</a:t>
                      </a:r>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1604169389"/>
                  </a:ext>
                </a:extLst>
              </a:tr>
              <a:tr h="278891">
                <a:tc>
                  <a:txBody>
                    <a:bodyPr/>
                    <a:lstStyle/>
                    <a:p>
                      <a:pPr algn="l" fontAlgn="b"/>
                      <a:r>
                        <a:rPr lang="en-US" sz="1400" u="none" strike="noStrike">
                          <a:effectLst/>
                        </a:rPr>
                        <a:t>a.</a:t>
                      </a:r>
                      <a:endParaRPr lang="en-US" sz="1400" b="0" i="0" u="none" strike="noStrike">
                        <a:solidFill>
                          <a:srgbClr val="000000"/>
                        </a:solidFill>
                        <a:effectLst/>
                        <a:latin typeface="Arial Narrow" panose="020B0606020202030204" pitchFamily="34" charset="0"/>
                      </a:endParaRPr>
                    </a:p>
                  </a:txBody>
                  <a:tcPr marL="9525" marR="9525" marT="9525" marB="0" anchor="b"/>
                </a:tc>
                <a:tc gridSpan="2">
                  <a:txBody>
                    <a:bodyPr/>
                    <a:lstStyle/>
                    <a:p>
                      <a:pPr algn="l" fontAlgn="t"/>
                      <a:r>
                        <a:rPr lang="en-US" sz="1400" u="none" strike="noStrike">
                          <a:effectLst/>
                        </a:rPr>
                        <a:t>Penyelenggaraan Pengamanan Limbah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u="none" strike="noStrike" dirty="0">
                          <a:effectLst/>
                        </a:rPr>
                        <a:t> APR</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u="none" strike="noStrike" dirty="0">
                          <a:effectLst/>
                        </a:rPr>
                        <a:t> MEI</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JUNI</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JULI</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AGS</a:t>
                      </a:r>
                    </a:p>
                  </a:txBody>
                  <a:tcPr marL="9525" marR="9525" marT="9525" marB="0" anchor="ctr"/>
                </a:tc>
                <a:extLst>
                  <a:ext uri="{0D108BD9-81ED-4DB2-BD59-A6C34878D82A}">
                    <a16:rowId xmlns:a16="http://schemas.microsoft.com/office/drawing/2014/main" xmlns="" val="2461408700"/>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Penyelenggaraan Pengamanan Limbah Padat Domestik dengan Pemantauan pengelolaan sampah/ limbah non medis padat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3361772361"/>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Pengamanan Limbah Bahan Berbahaya dan Beracun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 </a:t>
                      </a:r>
                    </a:p>
                  </a:txBody>
                  <a:tcPr marL="9525" marR="9525" marT="9525" marB="0" anchor="ctr"/>
                </a:tc>
                <a:tc>
                  <a:txBody>
                    <a:bodyPr/>
                    <a:lstStyle/>
                    <a:p>
                      <a:pPr algn="ctr" fontAlgn="ctr"/>
                      <a:r>
                        <a:rPr lang="en-US" sz="1400" u="none" strike="noStrike">
                          <a:effectLst/>
                          <a:latin typeface="Tw Cen MT" panose="020B0602020104020603" pitchFamily="34" charset="0"/>
                          <a:cs typeface="Calibri" panose="020F0502020204030204" pitchFamily="34" charset="0"/>
                        </a:rPr>
                        <a:t> </a:t>
                      </a: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xmlns="" val="2638081154"/>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it-IT" sz="1400" u="none" strike="noStrike">
                          <a:effectLst/>
                        </a:rPr>
                        <a:t>a)Pengiriman laporan limbah B3 setiap 3 bulan sekali.</a:t>
                      </a:r>
                      <a:endParaRPr lang="it-IT"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0</a:t>
                      </a:r>
                    </a:p>
                  </a:txBody>
                  <a:tcPr marL="9525" marR="9525" marT="9525" marB="0" anchor="ctr"/>
                </a:tc>
                <a:tc>
                  <a:txBody>
                    <a:bodyPr/>
                    <a:lstStyle/>
                    <a:p>
                      <a:pPr algn="ctr" fontAlgn="ctr"/>
                      <a:r>
                        <a:rPr lang="en-US" sz="1400" u="none" strike="noStrike">
                          <a:effectLst/>
                          <a:latin typeface="Tw Cen MT" panose="020B0602020104020603" pitchFamily="34" charset="0"/>
                          <a:cs typeface="Calibri" panose="020F0502020204030204" pitchFamily="34" charset="0"/>
                        </a:rPr>
                        <a:t>0</a:t>
                      </a: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4110246417"/>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b)Pemantauan pengelolaan limbah medis padat infeksius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1154468670"/>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c)Pengawasan Penanganan Limbah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xmlns="" val="3742699271"/>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d)Register serah terima limbah padat infeksius dari ruangan ke petugas khusus sampah Infeksius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24</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xmlns="" val="1267938659"/>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e)Register serah terima limbah padat infeksius dari petugas khusus sampah Infeksius ke petugas Instalasi Sanitasi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xmlns="" val="2843524951"/>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f)Register serah terima limbah B3 dari ruangan ke petugas Instalasi Sanitasi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xmlns="" val="2363460195"/>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g)Serah terima limbah B3 dengan pihak rekanan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2</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xmlns="" val="1623535711"/>
                  </a:ext>
                </a:extLst>
              </a:tr>
            </a:tbl>
          </a:graphicData>
        </a:graphic>
      </p:graphicFrame>
      <p:sp>
        <p:nvSpPr>
          <p:cNvPr id="3" name="Slide Number Placeholder 2">
            <a:extLst>
              <a:ext uri="{FF2B5EF4-FFF2-40B4-BE49-F238E27FC236}">
                <a16:creationId xmlns:a16="http://schemas.microsoft.com/office/drawing/2014/main" xmlns="" id="{B6E59145-1CD0-4C41-82F1-F2A16D4F84E3}"/>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xmlns=""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xmlns="" id="{A32567D2-6B24-422D-B5B4-7F69D5337C9F}"/>
              </a:ext>
            </a:extLst>
          </p:cNvPr>
          <p:cNvGraphicFramePr>
            <a:graphicFrameLocks noGrp="1"/>
          </p:cNvGraphicFramePr>
          <p:nvPr>
            <p:extLst>
              <p:ext uri="{D42A27DB-BD31-4B8C-83A1-F6EECF244321}">
                <p14:modId xmlns:p14="http://schemas.microsoft.com/office/powerpoint/2010/main" val="2288895915"/>
              </p:ext>
            </p:extLst>
          </p:nvPr>
        </p:nvGraphicFramePr>
        <p:xfrm>
          <a:off x="397565" y="796906"/>
          <a:ext cx="9144000" cy="5687662"/>
        </p:xfrm>
        <a:graphic>
          <a:graphicData uri="http://schemas.openxmlformats.org/drawingml/2006/table">
            <a:tbl>
              <a:tblPr firstRow="1" bandRow="1">
                <a:tableStyleId>{5C22544A-7EE6-4342-B048-85BDC9FD1C3A}</a:tableStyleId>
              </a:tblPr>
              <a:tblGrid>
                <a:gridCol w="330037">
                  <a:extLst>
                    <a:ext uri="{9D8B030D-6E8A-4147-A177-3AD203B41FA5}">
                      <a16:colId xmlns:a16="http://schemas.microsoft.com/office/drawing/2014/main" xmlns="" val="3623255478"/>
                    </a:ext>
                  </a:extLst>
                </a:gridCol>
                <a:gridCol w="271796">
                  <a:extLst>
                    <a:ext uri="{9D8B030D-6E8A-4147-A177-3AD203B41FA5}">
                      <a16:colId xmlns:a16="http://schemas.microsoft.com/office/drawing/2014/main" xmlns="" val="2226316415"/>
                    </a:ext>
                  </a:extLst>
                </a:gridCol>
                <a:gridCol w="4193430">
                  <a:extLst>
                    <a:ext uri="{9D8B030D-6E8A-4147-A177-3AD203B41FA5}">
                      <a16:colId xmlns:a16="http://schemas.microsoft.com/office/drawing/2014/main" xmlns="" val="4223588300"/>
                    </a:ext>
                  </a:extLst>
                </a:gridCol>
                <a:gridCol w="854217">
                  <a:extLst>
                    <a:ext uri="{9D8B030D-6E8A-4147-A177-3AD203B41FA5}">
                      <a16:colId xmlns:a16="http://schemas.microsoft.com/office/drawing/2014/main" xmlns="" val="829829390"/>
                    </a:ext>
                  </a:extLst>
                </a:gridCol>
                <a:gridCol w="873630">
                  <a:extLst>
                    <a:ext uri="{9D8B030D-6E8A-4147-A177-3AD203B41FA5}">
                      <a16:colId xmlns:a16="http://schemas.microsoft.com/office/drawing/2014/main" xmlns="" val="874833532"/>
                    </a:ext>
                  </a:extLst>
                </a:gridCol>
                <a:gridCol w="873630">
                  <a:extLst>
                    <a:ext uri="{9D8B030D-6E8A-4147-A177-3AD203B41FA5}">
                      <a16:colId xmlns:a16="http://schemas.microsoft.com/office/drawing/2014/main" xmlns="" val="3707377415"/>
                    </a:ext>
                  </a:extLst>
                </a:gridCol>
                <a:gridCol w="873630">
                  <a:extLst>
                    <a:ext uri="{9D8B030D-6E8A-4147-A177-3AD203B41FA5}">
                      <a16:colId xmlns:a16="http://schemas.microsoft.com/office/drawing/2014/main" xmlns="" val="835498679"/>
                    </a:ext>
                  </a:extLst>
                </a:gridCol>
                <a:gridCol w="873630">
                  <a:extLst>
                    <a:ext uri="{9D8B030D-6E8A-4147-A177-3AD203B41FA5}">
                      <a16:colId xmlns:a16="http://schemas.microsoft.com/office/drawing/2014/main" xmlns="" val="1651142043"/>
                    </a:ext>
                  </a:extLst>
                </a:gridCol>
              </a:tblGrid>
              <a:tr h="159733">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Penyelenggaraan Pengamanan Limbah Cair</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AGS</a:t>
                      </a:r>
                    </a:p>
                  </a:txBody>
                  <a:tcPr marL="9525" marR="9525" marT="9525" marB="0" anchor="ctr"/>
                </a:tc>
                <a:extLst>
                  <a:ext uri="{0D108BD9-81ED-4DB2-BD59-A6C34878D82A}">
                    <a16:rowId xmlns:a16="http://schemas.microsoft.com/office/drawing/2014/main" xmlns="" val="1987194439"/>
                  </a:ext>
                </a:extLst>
              </a:tr>
              <a:tr h="54620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a)Pengambilan sampel untuk pemeriksaan kualitas air limbah di Laboratorium terakreditasi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3370789179"/>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Pengiriman</a:t>
                      </a:r>
                      <a:r>
                        <a:rPr lang="en-US" sz="1400" u="none" strike="noStrike" dirty="0">
                          <a:effectLst/>
                        </a:rPr>
                        <a:t> </a:t>
                      </a:r>
                      <a:r>
                        <a:rPr lang="en-US" sz="1400" u="none" strike="noStrike" dirty="0" err="1">
                          <a:effectLst/>
                        </a:rPr>
                        <a:t>laporan</a:t>
                      </a:r>
                      <a:r>
                        <a:rPr lang="en-US" sz="1400" u="none" strike="noStrike" dirty="0">
                          <a:effectLst/>
                        </a:rPr>
                        <a:t> </a:t>
                      </a:r>
                      <a:r>
                        <a:rPr lang="en-US" sz="1400" u="none" strike="noStrike" dirty="0" err="1">
                          <a:effectLst/>
                        </a:rPr>
                        <a:t>hasil</a:t>
                      </a:r>
                      <a:r>
                        <a:rPr lang="en-US" sz="1400" u="none" strike="noStrike" dirty="0">
                          <a:effectLst/>
                        </a:rPr>
                        <a:t> uji </a:t>
                      </a:r>
                      <a:r>
                        <a:rPr lang="en-US" sz="1400" u="none" strike="noStrike" dirty="0" err="1">
                          <a:effectLst/>
                        </a:rPr>
                        <a:t>laboratorium</a:t>
                      </a:r>
                      <a:r>
                        <a:rPr lang="en-US" sz="1400" u="none" strike="noStrike" dirty="0">
                          <a:effectLst/>
                        </a:rPr>
                        <a:t> </a:t>
                      </a:r>
                      <a:r>
                        <a:rPr lang="en-US" sz="1400" u="none" strike="noStrike" dirty="0" err="1">
                          <a:effectLst/>
                        </a:rPr>
                        <a:t>limbah</a:t>
                      </a:r>
                      <a:r>
                        <a:rPr lang="en-US" sz="1400" u="none" strike="noStrike" dirty="0">
                          <a:effectLst/>
                        </a:rPr>
                        <a:t> </a:t>
                      </a:r>
                      <a:r>
                        <a:rPr lang="en-US" sz="1400" u="none" strike="noStrike" dirty="0" err="1">
                          <a:effectLst/>
                        </a:rPr>
                        <a:t>cair</a:t>
                      </a:r>
                      <a:r>
                        <a:rPr lang="en-US" sz="1400" u="none" strike="noStrike" dirty="0">
                          <a:effectLst/>
                        </a:rPr>
                        <a:t> </a:t>
                      </a:r>
                      <a:r>
                        <a:rPr lang="en-US" sz="1400" u="none" strike="noStrike" dirty="0" err="1">
                          <a:effectLst/>
                        </a:rPr>
                        <a:t>kepada</a:t>
                      </a:r>
                      <a:r>
                        <a:rPr lang="en-US" sz="1400" u="none" strike="noStrike" dirty="0">
                          <a:effectLst/>
                        </a:rPr>
                        <a:t> </a:t>
                      </a:r>
                      <a:r>
                        <a:rPr lang="en-US" sz="1400" u="none" strike="noStrike" dirty="0" err="1">
                          <a:effectLst/>
                        </a:rPr>
                        <a:t>instansi</a:t>
                      </a:r>
                      <a:r>
                        <a:rPr lang="en-US" sz="1400" u="none" strike="noStrike" dirty="0">
                          <a:effectLst/>
                        </a:rPr>
                        <a:t> </a:t>
                      </a:r>
                      <a:r>
                        <a:rPr lang="en-US" sz="1400" u="none" strike="noStrike" dirty="0" err="1">
                          <a:effectLst/>
                        </a:rPr>
                        <a:t>pemerintah</a:t>
                      </a:r>
                      <a:r>
                        <a:rPr lang="en-US" sz="1400" u="none" strike="noStrike" dirty="0">
                          <a:effectLst/>
                        </a:rPr>
                        <a:t> 3 </a:t>
                      </a:r>
                      <a:r>
                        <a:rPr lang="en-US" sz="1400" u="none" strike="noStrike" dirty="0" err="1">
                          <a:effectLst/>
                        </a:rPr>
                        <a:t>bulan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2071500987"/>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c)Pemeliharaan IPAL internal dilakukan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xmlns="" val="1857657211"/>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d)Pemeliharaan IPAL internal kerja sama dengan pihak rekanan setiap 6 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1742346476"/>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e)</a:t>
                      </a:r>
                      <a:r>
                        <a:rPr lang="en-US" sz="1400" u="none" strike="noStrike" dirty="0" err="1">
                          <a:effectLst/>
                        </a:rPr>
                        <a:t>Melakukan</a:t>
                      </a:r>
                      <a:r>
                        <a:rPr lang="en-US" sz="1400" u="none" strike="noStrike" dirty="0">
                          <a:effectLst/>
                        </a:rPr>
                        <a:t> </a:t>
                      </a:r>
                      <a:r>
                        <a:rPr lang="en-US" sz="1400" u="none" strike="noStrike" dirty="0" err="1">
                          <a:effectLst/>
                        </a:rPr>
                        <a:t>swapantau</a:t>
                      </a:r>
                      <a:r>
                        <a:rPr lang="en-US" sz="1400" u="none" strike="noStrike" dirty="0">
                          <a:effectLst/>
                        </a:rPr>
                        <a:t> </a:t>
                      </a:r>
                      <a:r>
                        <a:rPr lang="en-US" sz="1400" u="none" strike="noStrike" dirty="0" err="1">
                          <a:effectLst/>
                        </a:rPr>
                        <a:t>harian</a:t>
                      </a:r>
                      <a:r>
                        <a:rPr lang="en-US" sz="1400" u="none" strike="noStrike" dirty="0">
                          <a:effectLst/>
                        </a:rPr>
                        <a:t> air </a:t>
                      </a:r>
                      <a:r>
                        <a:rPr lang="en-US" sz="1400" u="none" strike="noStrike" dirty="0" err="1">
                          <a:effectLst/>
                        </a:rPr>
                        <a:t>limbah</a:t>
                      </a:r>
                      <a:r>
                        <a:rPr lang="en-US" sz="1400" u="none" strike="noStrike" dirty="0">
                          <a:effectLst/>
                        </a:rPr>
                        <a:t> </a:t>
                      </a:r>
                      <a:r>
                        <a:rPr lang="en-US" sz="1400" u="none" strike="noStrike" dirty="0" err="1">
                          <a:effectLst/>
                        </a:rPr>
                        <a:t>dengan</a:t>
                      </a:r>
                      <a:r>
                        <a:rPr lang="en-US" sz="1400" u="none" strike="noStrike" dirty="0">
                          <a:effectLst/>
                        </a:rPr>
                        <a:t> parameter minimal DO, </a:t>
                      </a:r>
                      <a:r>
                        <a:rPr lang="en-US" sz="1400" u="none" strike="noStrike" dirty="0" err="1">
                          <a:effectLst/>
                        </a:rPr>
                        <a:t>suhu</a:t>
                      </a:r>
                      <a:r>
                        <a:rPr lang="en-US" sz="1400" u="none" strike="noStrike" dirty="0">
                          <a:effectLst/>
                        </a:rPr>
                        <a:t>, debit dan </a:t>
                      </a:r>
                      <a:r>
                        <a:rPr lang="en-US" sz="1400" u="none" strike="noStrike" dirty="0" err="1">
                          <a:effectLst/>
                        </a:rPr>
                        <a:t>pH.</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xmlns="" val="201848384"/>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fr-FR" sz="1400" u="none" strike="noStrike" dirty="0">
                          <a:effectLst/>
                        </a:rPr>
                        <a:t>f)</a:t>
                      </a:r>
                      <a:r>
                        <a:rPr lang="fr-FR" sz="1400" u="none" strike="noStrike" dirty="0" err="1">
                          <a:effectLst/>
                        </a:rPr>
                        <a:t>Desinfeksi</a:t>
                      </a:r>
                      <a:r>
                        <a:rPr lang="fr-FR" sz="1400" u="none" strike="noStrike" dirty="0">
                          <a:effectLst/>
                        </a:rPr>
                        <a:t> air </a:t>
                      </a:r>
                      <a:r>
                        <a:rPr lang="fr-FR" sz="1400" u="none" strike="noStrike" dirty="0" err="1">
                          <a:effectLst/>
                        </a:rPr>
                        <a:t>limbah</a:t>
                      </a:r>
                      <a:r>
                        <a:rPr lang="fr-FR" sz="1400" u="none" strike="noStrike" dirty="0">
                          <a:effectLst/>
                        </a:rPr>
                        <a:t> </a:t>
                      </a:r>
                      <a:r>
                        <a:rPr lang="fr-FR" sz="1400" u="none" strike="noStrike" dirty="0" err="1">
                          <a:effectLst/>
                        </a:rPr>
                        <a:t>seminggu</a:t>
                      </a:r>
                      <a:r>
                        <a:rPr lang="fr-FR" sz="1400" u="none" strike="noStrike" dirty="0">
                          <a:effectLst/>
                        </a:rPr>
                        <a:t> </a:t>
                      </a:r>
                      <a:r>
                        <a:rPr lang="fr-FR" sz="1400" u="none" strike="noStrike" dirty="0" err="1">
                          <a:effectLst/>
                        </a:rPr>
                        <a:t>sekali</a:t>
                      </a:r>
                      <a:r>
                        <a:rPr lang="fr-FR" sz="1400" u="none" strike="noStrike" dirty="0">
                          <a:effectLst/>
                        </a:rPr>
                        <a:t>.</a:t>
                      </a:r>
                      <a:endParaRPr lang="fr-FR"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600" u="none" strike="noStrike" dirty="0">
                          <a:effectLst/>
                          <a:latin typeface="Tw Cen MT" panose="020B0602020104020603" pitchFamily="34" charset="0"/>
                        </a:rPr>
                        <a:t>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xmlns="" val="3979695634"/>
                  </a:ext>
                </a:extLst>
              </a:tr>
              <a:tr h="24523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Pengamanan Limbah Gas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xmlns="" val="2040133608"/>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a)Pemeriksaan emisi gas buang dari cerobong genset setahun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1610043292"/>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Pemeriksaan</a:t>
                      </a:r>
                      <a:r>
                        <a:rPr lang="en-US" sz="1400" u="none" strike="noStrike" dirty="0">
                          <a:effectLst/>
                        </a:rPr>
                        <a:t> </a:t>
                      </a:r>
                      <a:r>
                        <a:rPr lang="en-US" sz="1400" u="none" strike="noStrike" dirty="0" err="1">
                          <a:effectLst/>
                        </a:rPr>
                        <a:t>udara</a:t>
                      </a:r>
                      <a:r>
                        <a:rPr lang="en-US" sz="1400" u="none" strike="noStrike" dirty="0">
                          <a:effectLst/>
                        </a:rPr>
                        <a:t> </a:t>
                      </a:r>
                      <a:r>
                        <a:rPr lang="en-US" sz="1400" u="none" strike="noStrike" dirty="0" err="1">
                          <a:effectLst/>
                        </a:rPr>
                        <a:t>ambien</a:t>
                      </a:r>
                      <a:r>
                        <a:rPr lang="en-US" sz="1400" u="none" strike="noStrike" dirty="0">
                          <a:effectLst/>
                        </a:rPr>
                        <a:t> </a:t>
                      </a:r>
                      <a:r>
                        <a:rPr lang="en-US" sz="1400" u="none" strike="noStrike" dirty="0" err="1">
                          <a:effectLst/>
                        </a:rPr>
                        <a:t>dihalaman</a:t>
                      </a:r>
                      <a:r>
                        <a:rPr lang="en-US" sz="1400" u="none" strike="noStrike" dirty="0">
                          <a:effectLst/>
                        </a:rPr>
                        <a:t> </a:t>
                      </a:r>
                      <a:r>
                        <a:rPr lang="en-US" sz="1400" u="none" strike="noStrike" dirty="0" err="1">
                          <a:effectLst/>
                        </a:rPr>
                        <a:t>luar</a:t>
                      </a:r>
                      <a:r>
                        <a:rPr lang="en-US" sz="1400" u="none" strike="noStrike" dirty="0">
                          <a:effectLst/>
                        </a:rPr>
                        <a:t> </a:t>
                      </a:r>
                      <a:r>
                        <a:rPr lang="en-US" sz="1400" u="none" strike="noStrike" dirty="0" err="1">
                          <a:effectLst/>
                        </a:rPr>
                        <a:t>rumah</a:t>
                      </a:r>
                      <a:r>
                        <a:rPr lang="en-US" sz="1400" u="none" strike="noStrike" dirty="0">
                          <a:effectLst/>
                        </a:rPr>
                        <a:t> </a:t>
                      </a:r>
                      <a:r>
                        <a:rPr lang="en-US" sz="1400" u="none" strike="noStrike" dirty="0" err="1">
                          <a:effectLst/>
                        </a:rPr>
                        <a:t>sakit</a:t>
                      </a:r>
                      <a:r>
                        <a:rPr lang="en-US" sz="1400" u="none" strike="noStrike" dirty="0">
                          <a:effectLst/>
                        </a:rPr>
                        <a:t> </a:t>
                      </a:r>
                      <a:r>
                        <a:rPr lang="en-US" sz="1400" u="none" strike="noStrike" dirty="0" err="1">
                          <a:effectLst/>
                        </a:rPr>
                        <a:t>setahun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3117005892"/>
                  </a:ext>
                </a:extLst>
              </a:tr>
              <a:tr h="1437965">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c)Pengiriman laporan hasil uji atau pengukuran laboratorium limbah gas kepada Kementerian Lingkungan Hidup dan Kehutanan, Dinas Lingkungan Hidup atau Badan Pengelolaan Lingkungan Hidup dan dinas kesehatan pemerintah daerah provinsi atau dinas kesehatan pemerintah daerah kota Surakarta sesuai Kepmenkes 7 tahun 2019, minimal setiap 1 kali setahun.</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3154164524"/>
                  </a:ext>
                </a:extLst>
              </a:tr>
              <a:tr h="245234">
                <a:tc>
                  <a:txBody>
                    <a:bodyPr/>
                    <a:lstStyle/>
                    <a:p>
                      <a:pPr algn="l" fontAlgn="b"/>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nchor="b"/>
                </a:tc>
                <a:tc gridSpan="4">
                  <a:txBody>
                    <a:bodyPr/>
                    <a:lstStyle/>
                    <a:p>
                      <a:pPr algn="l" fontAlgn="t"/>
                      <a:r>
                        <a:rPr lang="fi-FI" sz="1400" u="none" strike="noStrike" dirty="0">
                          <a:effectLst/>
                        </a:rPr>
                        <a:t>Pengamanan Radiasi. Pengisian Checklist Pengamanan Radiasi 6 bulan sekali</a:t>
                      </a:r>
                      <a:endParaRPr lang="fi-FI"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xmlns="" val="3670627794"/>
                  </a:ext>
                </a:extLst>
              </a:tr>
            </a:tbl>
          </a:graphicData>
        </a:graphic>
      </p:graphicFrame>
      <p:sp>
        <p:nvSpPr>
          <p:cNvPr id="3" name="Slide Number Placeholder 2">
            <a:extLst>
              <a:ext uri="{FF2B5EF4-FFF2-40B4-BE49-F238E27FC236}">
                <a16:creationId xmlns:a16="http://schemas.microsoft.com/office/drawing/2014/main" xmlns="" id="{1FA52C2A-3EAC-47D9-846B-24989D60D665}"/>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xmlns=""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xmlns="" id="{8E4CA493-6153-4028-8BCE-0F2DEEBF8814}"/>
              </a:ext>
            </a:extLst>
          </p:cNvPr>
          <p:cNvGraphicFramePr>
            <a:graphicFrameLocks noGrp="1"/>
          </p:cNvGraphicFramePr>
          <p:nvPr>
            <p:extLst>
              <p:ext uri="{D42A27DB-BD31-4B8C-83A1-F6EECF244321}">
                <p14:modId xmlns:p14="http://schemas.microsoft.com/office/powerpoint/2010/main" val="3683972957"/>
              </p:ext>
            </p:extLst>
          </p:nvPr>
        </p:nvGraphicFramePr>
        <p:xfrm>
          <a:off x="1183881" y="409665"/>
          <a:ext cx="5747004" cy="4890605"/>
        </p:xfrm>
        <a:graphic>
          <a:graphicData uri="http://schemas.openxmlformats.org/drawingml/2006/table">
            <a:tbl>
              <a:tblPr firstRow="1" bandRow="1">
                <a:tableStyleId>{5C22544A-7EE6-4342-B048-85BDC9FD1C3A}</a:tableStyleId>
              </a:tblPr>
              <a:tblGrid>
                <a:gridCol w="201972">
                  <a:extLst>
                    <a:ext uri="{9D8B030D-6E8A-4147-A177-3AD203B41FA5}">
                      <a16:colId xmlns:a16="http://schemas.microsoft.com/office/drawing/2014/main" xmlns="" val="1916269599"/>
                    </a:ext>
                  </a:extLst>
                </a:gridCol>
                <a:gridCol w="2809238">
                  <a:extLst>
                    <a:ext uri="{9D8B030D-6E8A-4147-A177-3AD203B41FA5}">
                      <a16:colId xmlns:a16="http://schemas.microsoft.com/office/drawing/2014/main" xmlns="" val="137548073"/>
                    </a:ext>
                  </a:extLst>
                </a:gridCol>
                <a:gridCol w="532470">
                  <a:extLst>
                    <a:ext uri="{9D8B030D-6E8A-4147-A177-3AD203B41FA5}">
                      <a16:colId xmlns:a16="http://schemas.microsoft.com/office/drawing/2014/main" xmlns="" val="3012377785"/>
                    </a:ext>
                  </a:extLst>
                </a:gridCol>
                <a:gridCol w="550831">
                  <a:extLst>
                    <a:ext uri="{9D8B030D-6E8A-4147-A177-3AD203B41FA5}">
                      <a16:colId xmlns:a16="http://schemas.microsoft.com/office/drawing/2014/main" xmlns="" val="1059355959"/>
                    </a:ext>
                  </a:extLst>
                </a:gridCol>
                <a:gridCol w="550831">
                  <a:extLst>
                    <a:ext uri="{9D8B030D-6E8A-4147-A177-3AD203B41FA5}">
                      <a16:colId xmlns:a16="http://schemas.microsoft.com/office/drawing/2014/main" xmlns="" val="3981208350"/>
                    </a:ext>
                  </a:extLst>
                </a:gridCol>
                <a:gridCol w="550831">
                  <a:extLst>
                    <a:ext uri="{9D8B030D-6E8A-4147-A177-3AD203B41FA5}">
                      <a16:colId xmlns:a16="http://schemas.microsoft.com/office/drawing/2014/main" xmlns="" val="523671031"/>
                    </a:ext>
                  </a:extLst>
                </a:gridCol>
                <a:gridCol w="550831">
                  <a:extLst>
                    <a:ext uri="{9D8B030D-6E8A-4147-A177-3AD203B41FA5}">
                      <a16:colId xmlns:a16="http://schemas.microsoft.com/office/drawing/2014/main" xmlns="" val="2339029594"/>
                    </a:ext>
                  </a:extLst>
                </a:gridCol>
              </a:tblGrid>
              <a:tr h="536816">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3. </a:t>
                      </a:r>
                      <a:r>
                        <a:rPr lang="en-US" sz="1600" u="none" strike="noStrike" dirty="0" err="1">
                          <a:effectLst/>
                        </a:rPr>
                        <a:t>Pengendalian</a:t>
                      </a:r>
                      <a:r>
                        <a:rPr lang="en-US" sz="1600" u="none" strike="noStrike" dirty="0">
                          <a:effectLst/>
                        </a:rPr>
                        <a:t> </a:t>
                      </a:r>
                      <a:r>
                        <a:rPr lang="en-US" sz="1600" u="none" strike="noStrike" dirty="0" err="1">
                          <a:effectLst/>
                        </a:rPr>
                        <a:t>terhadap</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pembawa</a:t>
                      </a:r>
                      <a:r>
                        <a:rPr lang="en-US" sz="1600" u="none" strike="noStrike" dirty="0">
                          <a:effectLst/>
                        </a:rPr>
                        <a:t> </a:t>
                      </a:r>
                      <a:r>
                        <a:rPr lang="en-US" sz="1600" u="none" strike="noStrike" dirty="0" err="1">
                          <a:effectLst/>
                        </a:rPr>
                        <a:t>penyakit</a:t>
                      </a:r>
                      <a:endParaRPr lang="en-US" sz="16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1" i="0" u="none" strike="noStrike" dirty="0">
                          <a:solidFill>
                            <a:schemeClr val="bg1"/>
                          </a:solidFill>
                          <a:effectLst/>
                          <a:latin typeface="Arial Narrow" panose="020B0606020202030204" pitchFamily="34" charset="0"/>
                        </a:rPr>
                        <a:t>APR </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MEI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AGS</a:t>
                      </a:r>
                    </a:p>
                  </a:txBody>
                  <a:tcPr marL="9525" marR="9525" marT="9525" marB="0" anchor="ctr"/>
                </a:tc>
                <a:extLst>
                  <a:ext uri="{0D108BD9-81ED-4DB2-BD59-A6C34878D82A}">
                    <a16:rowId xmlns:a16="http://schemas.microsoft.com/office/drawing/2014/main" xmlns="" val="10000"/>
                  </a:ext>
                </a:extLst>
              </a:tr>
              <a:tr h="373416">
                <a:tc>
                  <a:txBody>
                    <a:bodyPr/>
                    <a:lstStyle/>
                    <a:p>
                      <a:pPr algn="l" fontAlgn="b"/>
                      <a:r>
                        <a:rPr lang="en-US" sz="1600" u="none" strike="noStrike">
                          <a:effectLst/>
                        </a:rPr>
                        <a:t>a.</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dirty="0" err="1">
                          <a:effectLst/>
                        </a:rPr>
                        <a:t>Penghitungan</a:t>
                      </a:r>
                      <a:r>
                        <a:rPr lang="en-US" sz="1600" u="none" strike="noStrike" dirty="0">
                          <a:effectLst/>
                        </a:rPr>
                        <a:t> </a:t>
                      </a:r>
                      <a:r>
                        <a:rPr lang="en-US" sz="1600" u="none" strike="noStrike" dirty="0" err="1">
                          <a:effectLst/>
                        </a:rPr>
                        <a:t>angka</a:t>
                      </a:r>
                      <a:r>
                        <a:rPr lang="en-US" sz="1600" u="none" strike="noStrike" dirty="0">
                          <a:effectLst/>
                        </a:rPr>
                        <a:t> </a:t>
                      </a:r>
                      <a:r>
                        <a:rPr lang="en-US" sz="1600" u="none" strike="noStrike" dirty="0" err="1">
                          <a:effectLst/>
                        </a:rPr>
                        <a:t>kepadatan</a:t>
                      </a:r>
                      <a:r>
                        <a:rPr lang="en-US" sz="1600" u="none" strike="noStrike" dirty="0">
                          <a:effectLst/>
                        </a:rPr>
                        <a:t> vector.</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4014287020"/>
                  </a:ext>
                </a:extLst>
              </a:tr>
              <a:tr h="687871">
                <a:tc>
                  <a:txBody>
                    <a:bodyPr/>
                    <a:lstStyle/>
                    <a:p>
                      <a:pPr algn="l" fontAlgn="b"/>
                      <a:r>
                        <a:rPr lang="en-US" sz="1600" u="none" strike="noStrike">
                          <a:effectLst/>
                        </a:rPr>
                        <a:t>b.</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Penghitungan Angka kepadatan untuk binatang pembawa penyakit.</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2902988650"/>
                  </a:ext>
                </a:extLst>
              </a:tr>
              <a:tr h="963020">
                <a:tc>
                  <a:txBody>
                    <a:bodyPr/>
                    <a:lstStyle/>
                    <a:p>
                      <a:pPr algn="l" fontAlgn="b"/>
                      <a:r>
                        <a:rPr lang="en-US" sz="1600" u="none" strike="noStrike">
                          <a:effectLst/>
                        </a:rPr>
                        <a:t>c.</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sv-SE" sz="1600" u="none" strike="noStrike" dirty="0">
                          <a:effectLst/>
                        </a:rPr>
                        <a:t>Melaksanakan pengendalian serangga, tikus dan binatang lainnya secara berkala terutama saat terjadi peningkatan populasi.</a:t>
                      </a:r>
                      <a:endParaRPr lang="sv-SE"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xmlns="" val="414350817"/>
                  </a:ext>
                </a:extLst>
              </a:tr>
              <a:tr h="687871">
                <a:tc>
                  <a:txBody>
                    <a:bodyPr/>
                    <a:lstStyle/>
                    <a:p>
                      <a:pPr algn="l" fontAlgn="b"/>
                      <a:r>
                        <a:rPr lang="en-US" sz="1600" u="none" strike="noStrike">
                          <a:effectLst/>
                        </a:rPr>
                        <a:t>d.</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dirty="0" err="1">
                          <a:effectLst/>
                        </a:rPr>
                        <a:t>Melakukan</a:t>
                      </a:r>
                      <a:r>
                        <a:rPr lang="en-US" sz="1600" u="none" strike="noStrike" dirty="0">
                          <a:effectLst/>
                        </a:rPr>
                        <a:t> </a:t>
                      </a:r>
                      <a:r>
                        <a:rPr lang="en-US" sz="1600" u="none" strike="noStrike" dirty="0" err="1">
                          <a:effectLst/>
                        </a:rPr>
                        <a:t>Pengendalian</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Pengganggu</a:t>
                      </a:r>
                      <a:r>
                        <a:rPr lang="en-US" sz="1600" u="none" strike="noStrike" dirty="0">
                          <a:effectLst/>
                        </a:rPr>
                        <a:t> </a:t>
                      </a:r>
                      <a:r>
                        <a:rPr lang="en-US" sz="1600" u="none" strike="noStrike" dirty="0" err="1">
                          <a:effectLst/>
                        </a:rPr>
                        <a:t>Lainnya</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12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xmlns="" val="327274845"/>
                  </a:ext>
                </a:extLst>
              </a:tr>
              <a:tr h="687871">
                <a:tc>
                  <a:txBody>
                    <a:bodyPr/>
                    <a:lstStyle/>
                    <a:p>
                      <a:pPr algn="l" fontAlgn="b"/>
                      <a:r>
                        <a:rPr lang="en-US" sz="1600" u="none" strike="noStrike">
                          <a:effectLst/>
                        </a:rPr>
                        <a:t>e.</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Pengawasan Pengendalian Vektor dan Binatang Pengganggu Lainnya.</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12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xmlns="" val="3256084025"/>
                  </a:ext>
                </a:extLst>
              </a:tr>
              <a:tr h="648564">
                <a:tc>
                  <a:txBody>
                    <a:bodyPr/>
                    <a:lstStyle/>
                    <a:p>
                      <a:pPr algn="l" fontAlgn="b"/>
                      <a:r>
                        <a:rPr lang="en-US" sz="1600" u="none" strike="noStrike">
                          <a:effectLst/>
                        </a:rPr>
                        <a:t>f.</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nn-NO" sz="1600" u="none" strike="noStrike">
                          <a:effectLst/>
                        </a:rPr>
                        <a:t>Evaluasi Pengendalian Vektor dan Binatang Pengganggu Lainnya</a:t>
                      </a:r>
                      <a:endParaRPr lang="nn-NO"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2188731196"/>
                  </a:ext>
                </a:extLst>
              </a:tr>
            </a:tbl>
          </a:graphicData>
        </a:graphic>
      </p:graphicFrame>
      <p:sp>
        <p:nvSpPr>
          <p:cNvPr id="3" name="Slide Number Placeholder 2">
            <a:extLst>
              <a:ext uri="{FF2B5EF4-FFF2-40B4-BE49-F238E27FC236}">
                <a16:creationId xmlns:a16="http://schemas.microsoft.com/office/drawing/2014/main" xmlns="" id="{0202896F-E9A6-410D-8D69-2903FE0A0D3B}"/>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FB376035-3C7B-442C-8A01-A8237AA78729}"/>
              </a:ext>
            </a:extLst>
          </p:cNvPr>
          <p:cNvGraphicFramePr>
            <a:graphicFrameLocks noGrp="1"/>
          </p:cNvGraphicFramePr>
          <p:nvPr>
            <p:extLst>
              <p:ext uri="{D42A27DB-BD31-4B8C-83A1-F6EECF244321}">
                <p14:modId xmlns:p14="http://schemas.microsoft.com/office/powerpoint/2010/main" val="3947026162"/>
              </p:ext>
            </p:extLst>
          </p:nvPr>
        </p:nvGraphicFramePr>
        <p:xfrm>
          <a:off x="266319" y="535203"/>
          <a:ext cx="9182482" cy="5787594"/>
        </p:xfrm>
        <a:graphic>
          <a:graphicData uri="http://schemas.openxmlformats.org/drawingml/2006/table">
            <a:tbl>
              <a:tblPr firstRow="1" bandRow="1">
                <a:tableStyleId>{5C22544A-7EE6-4342-B048-85BDC9FD1C3A}</a:tableStyleId>
              </a:tblPr>
              <a:tblGrid>
                <a:gridCol w="370681">
                  <a:extLst>
                    <a:ext uri="{9D8B030D-6E8A-4147-A177-3AD203B41FA5}">
                      <a16:colId xmlns:a16="http://schemas.microsoft.com/office/drawing/2014/main" xmlns="" val="702605913"/>
                    </a:ext>
                  </a:extLst>
                </a:gridCol>
                <a:gridCol w="303284">
                  <a:extLst>
                    <a:ext uri="{9D8B030D-6E8A-4147-A177-3AD203B41FA5}">
                      <a16:colId xmlns:a16="http://schemas.microsoft.com/office/drawing/2014/main" xmlns="" val="1834504195"/>
                    </a:ext>
                  </a:extLst>
                </a:gridCol>
                <a:gridCol w="4852555">
                  <a:extLst>
                    <a:ext uri="{9D8B030D-6E8A-4147-A177-3AD203B41FA5}">
                      <a16:colId xmlns:a16="http://schemas.microsoft.com/office/drawing/2014/main" xmlns="" val="683306061"/>
                    </a:ext>
                  </a:extLst>
                </a:gridCol>
                <a:gridCol w="796950">
                  <a:extLst>
                    <a:ext uri="{9D8B030D-6E8A-4147-A177-3AD203B41FA5}">
                      <a16:colId xmlns:a16="http://schemas.microsoft.com/office/drawing/2014/main" xmlns="" val="1631072491"/>
                    </a:ext>
                  </a:extLst>
                </a:gridCol>
                <a:gridCol w="714753">
                  <a:extLst>
                    <a:ext uri="{9D8B030D-6E8A-4147-A177-3AD203B41FA5}">
                      <a16:colId xmlns:a16="http://schemas.microsoft.com/office/drawing/2014/main" xmlns="" val="601945788"/>
                    </a:ext>
                  </a:extLst>
                </a:gridCol>
                <a:gridCol w="714753">
                  <a:extLst>
                    <a:ext uri="{9D8B030D-6E8A-4147-A177-3AD203B41FA5}">
                      <a16:colId xmlns:a16="http://schemas.microsoft.com/office/drawing/2014/main" xmlns="" val="2014186296"/>
                    </a:ext>
                  </a:extLst>
                </a:gridCol>
                <a:gridCol w="714753">
                  <a:extLst>
                    <a:ext uri="{9D8B030D-6E8A-4147-A177-3AD203B41FA5}">
                      <a16:colId xmlns:a16="http://schemas.microsoft.com/office/drawing/2014/main" xmlns="" val="95651876"/>
                    </a:ext>
                  </a:extLst>
                </a:gridCol>
                <a:gridCol w="714753">
                  <a:extLst>
                    <a:ext uri="{9D8B030D-6E8A-4147-A177-3AD203B41FA5}">
                      <a16:colId xmlns:a16="http://schemas.microsoft.com/office/drawing/2014/main" xmlns="" val="3514983431"/>
                    </a:ext>
                  </a:extLst>
                </a:gridCol>
              </a:tblGrid>
              <a:tr h="224582">
                <a:tc gridSpan="8">
                  <a:txBody>
                    <a:bodyPr/>
                    <a:lstStyle/>
                    <a:p>
                      <a:pPr algn="l" fontAlgn="b"/>
                      <a:r>
                        <a:rPr lang="en-US" sz="1400" u="none" strike="noStrike" dirty="0">
                          <a:effectLst/>
                          <a:latin typeface="+mn-lt"/>
                        </a:rPr>
                        <a:t>4. </a:t>
                      </a:r>
                      <a:r>
                        <a:rPr lang="en-US" sz="1400" u="none" strike="noStrike" dirty="0" err="1">
                          <a:effectLst/>
                          <a:latin typeface="+mn-lt"/>
                        </a:rPr>
                        <a:t>Upaya</a:t>
                      </a:r>
                      <a:r>
                        <a:rPr lang="en-US" sz="1400" u="none" strike="noStrike" dirty="0">
                          <a:effectLst/>
                          <a:latin typeface="+mn-lt"/>
                        </a:rPr>
                        <a:t> </a:t>
                      </a:r>
                      <a:r>
                        <a:rPr lang="en-US" sz="1400" u="none" strike="noStrike" dirty="0" err="1">
                          <a:effectLst/>
                          <a:latin typeface="+mn-lt"/>
                        </a:rPr>
                        <a:t>Pengawasan</a:t>
                      </a:r>
                      <a:endParaRPr lang="en-US" sz="1400" b="0" i="0" u="none" strike="noStrike" dirty="0">
                        <a:solidFill>
                          <a:srgbClr val="000000"/>
                        </a:solidFill>
                        <a:effectLst/>
                        <a:latin typeface="+mn-lt"/>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extLst>
                  <a:ext uri="{0D108BD9-81ED-4DB2-BD59-A6C34878D82A}">
                    <a16:rowId xmlns:a16="http://schemas.microsoft.com/office/drawing/2014/main" xmlns="" val="2000793678"/>
                  </a:ext>
                </a:extLst>
              </a:tr>
              <a:tr h="224582">
                <a:tc>
                  <a:txBody>
                    <a:bodyPr/>
                    <a:lstStyle/>
                    <a:p>
                      <a:pPr algn="ctr" fontAlgn="b"/>
                      <a:r>
                        <a:rPr lang="en-US" sz="1400" u="none" strike="noStrike" dirty="0">
                          <a:effectLst/>
                          <a:latin typeface="+mn-lt"/>
                        </a:rPr>
                        <a:t>a.</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a:effectLst/>
                          <a:latin typeface="+mn-lt"/>
                        </a:rPr>
                        <a:t>Linen (Laundry)</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r>
                        <a:rPr lang="en-US" sz="1400" b="1" u="none" strike="noStrike" dirty="0">
                          <a:effectLst/>
                          <a:latin typeface="+mn-lt"/>
                        </a:rPr>
                        <a:t>APR </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u="none" strike="noStrike" dirty="0">
                          <a:effectLst/>
                          <a:latin typeface="+mn-lt"/>
                        </a:rPr>
                        <a:t> MEI</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i="0" u="none" strike="noStrike" dirty="0">
                          <a:solidFill>
                            <a:srgbClr val="000000"/>
                          </a:solidFill>
                          <a:effectLst/>
                          <a:latin typeface="+mn-lt"/>
                        </a:rPr>
                        <a:t>JUNI</a:t>
                      </a:r>
                    </a:p>
                  </a:txBody>
                  <a:tcPr marL="8617" marR="8617" marT="8617" marB="0" anchor="ctr"/>
                </a:tc>
                <a:tc>
                  <a:txBody>
                    <a:bodyPr/>
                    <a:lstStyle/>
                    <a:p>
                      <a:pPr algn="ctr" fontAlgn="ctr"/>
                      <a:r>
                        <a:rPr lang="en-US" sz="1400" b="1" i="0" u="none" strike="noStrike" dirty="0">
                          <a:solidFill>
                            <a:srgbClr val="000000"/>
                          </a:solidFill>
                          <a:effectLst/>
                          <a:latin typeface="+mn-lt"/>
                        </a:rPr>
                        <a:t>JULI</a:t>
                      </a:r>
                    </a:p>
                  </a:txBody>
                  <a:tcPr marL="8617" marR="8617" marT="8617" marB="0" anchor="ctr"/>
                </a:tc>
                <a:tc>
                  <a:txBody>
                    <a:bodyPr/>
                    <a:lstStyle/>
                    <a:p>
                      <a:pPr algn="ctr" fontAlgn="ctr"/>
                      <a:r>
                        <a:rPr lang="en-US" sz="1400" b="1" i="0" u="none" strike="noStrike" dirty="0">
                          <a:solidFill>
                            <a:srgbClr val="000000"/>
                          </a:solidFill>
                          <a:effectLst/>
                          <a:latin typeface="+mn-lt"/>
                        </a:rPr>
                        <a:t>AGS</a:t>
                      </a:r>
                    </a:p>
                  </a:txBody>
                  <a:tcPr marL="8617" marR="8617" marT="8617" marB="0" anchor="ctr"/>
                </a:tc>
                <a:extLst>
                  <a:ext uri="{0D108BD9-81ED-4DB2-BD59-A6C34878D82A}">
                    <a16:rowId xmlns:a16="http://schemas.microsoft.com/office/drawing/2014/main" xmlns="" val="2678091424"/>
                  </a:ext>
                </a:extLst>
              </a:tr>
              <a:tr h="336844">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dirty="0">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l" fontAlgn="t"/>
                      <a:r>
                        <a:rPr lang="fi-FI" sz="1400" u="none" strike="noStrike">
                          <a:effectLst/>
                          <a:latin typeface="+mn-lt"/>
                        </a:rPr>
                        <a:t>Pengisian checklist pelaksanaan pengelolaan linen 6 bulan sekali.</a:t>
                      </a:r>
                      <a:endParaRPr lang="fi-FI"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311182752"/>
                  </a:ext>
                </a:extLst>
              </a:tr>
              <a:tr h="485453">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Pemantauan</a:t>
                      </a:r>
                      <a:r>
                        <a:rPr lang="en-US" sz="1400" u="none" strike="noStrike" dirty="0">
                          <a:effectLst/>
                          <a:latin typeface="+mn-lt"/>
                        </a:rPr>
                        <a:t> </a:t>
                      </a:r>
                      <a:r>
                        <a:rPr lang="en-US" sz="1400" u="none" strike="noStrike" dirty="0" err="1">
                          <a:effectLst/>
                          <a:latin typeface="+mn-lt"/>
                        </a:rPr>
                        <a:t>penggunaan</a:t>
                      </a:r>
                      <a:r>
                        <a:rPr lang="en-US" sz="1400" u="none" strike="noStrike" dirty="0">
                          <a:effectLst/>
                          <a:latin typeface="+mn-lt"/>
                        </a:rPr>
                        <a:t> APD (masker, </a:t>
                      </a:r>
                      <a:r>
                        <a:rPr lang="en-US" sz="1400" u="none" strike="noStrike" dirty="0" err="1">
                          <a:effectLst/>
                          <a:latin typeface="+mn-lt"/>
                        </a:rPr>
                        <a:t>sarung</a:t>
                      </a:r>
                      <a:r>
                        <a:rPr lang="en-US" sz="1400" u="none" strike="noStrike" dirty="0">
                          <a:effectLst/>
                          <a:latin typeface="+mn-lt"/>
                        </a:rPr>
                        <a:t> </a:t>
                      </a:r>
                      <a:r>
                        <a:rPr lang="en-US" sz="1400" u="none" strike="noStrike" dirty="0" err="1">
                          <a:effectLst/>
                          <a:latin typeface="+mn-lt"/>
                        </a:rPr>
                        <a:t>tangan</a:t>
                      </a:r>
                      <a:r>
                        <a:rPr lang="en-US" sz="1400" u="none" strike="noStrike" dirty="0">
                          <a:effectLst/>
                          <a:latin typeface="+mn-lt"/>
                        </a:rPr>
                        <a:t>, apron, </a:t>
                      </a:r>
                      <a:r>
                        <a:rPr lang="en-US" sz="1400" u="none" strike="noStrike" dirty="0" err="1">
                          <a:effectLst/>
                          <a:latin typeface="+mn-lt"/>
                        </a:rPr>
                        <a:t>sepatu</a:t>
                      </a:r>
                      <a:r>
                        <a:rPr lang="en-US" sz="1400" u="none" strike="noStrike" dirty="0">
                          <a:effectLst/>
                          <a:latin typeface="+mn-lt"/>
                        </a:rPr>
                        <a:t> boot, </a:t>
                      </a:r>
                      <a:r>
                        <a:rPr lang="en-US" sz="1400" u="none" strike="noStrike" dirty="0" err="1">
                          <a:effectLst/>
                          <a:latin typeface="+mn-lt"/>
                        </a:rPr>
                        <a:t>penutup</a:t>
                      </a:r>
                      <a:r>
                        <a:rPr lang="en-US" sz="1400" u="none" strike="noStrike" dirty="0">
                          <a:effectLst/>
                          <a:latin typeface="+mn-lt"/>
                        </a:rPr>
                        <a:t> </a:t>
                      </a:r>
                      <a:r>
                        <a:rPr lang="en-US" sz="1400" u="none" strike="noStrike" dirty="0" err="1">
                          <a:effectLst/>
                          <a:latin typeface="+mn-lt"/>
                        </a:rPr>
                        <a:t>kepala</a:t>
                      </a:r>
                      <a:r>
                        <a:rPr lang="en-US" sz="1400" u="none" strike="noStrike" dirty="0">
                          <a:effectLst/>
                          <a:latin typeface="+mn-lt"/>
                        </a:rPr>
                        <a:t>) </a:t>
                      </a:r>
                      <a:r>
                        <a:rPr lang="en-US" sz="1400" u="none" strike="noStrike" dirty="0" err="1">
                          <a:effectLst/>
                          <a:latin typeface="+mn-lt"/>
                        </a:rPr>
                        <a:t>Petugas</a:t>
                      </a:r>
                      <a:r>
                        <a:rPr lang="en-US" sz="1400" u="none" strike="noStrike" dirty="0">
                          <a:effectLst/>
                          <a:latin typeface="+mn-lt"/>
                        </a:rPr>
                        <a:t> Laundry </a:t>
                      </a:r>
                      <a:r>
                        <a:rPr lang="en-US" sz="1400" u="none" strike="noStrike" dirty="0" err="1">
                          <a:effectLst/>
                          <a:latin typeface="+mn-lt"/>
                        </a:rPr>
                        <a:t>seminggu</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xmlns="" val="408783723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3</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pemeriksaaan kesehatan secara berkala petugas laundry.</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3244806374"/>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4</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imunisasi hepatitis B petugas laundry setiap 6 (enam) bulan sekali.</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1022680541"/>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5</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Pemeriksaan</a:t>
                      </a:r>
                      <a:r>
                        <a:rPr lang="en-US" sz="1400" u="none" strike="noStrike" dirty="0">
                          <a:effectLst/>
                          <a:latin typeface="+mn-lt"/>
                        </a:rPr>
                        <a:t> </a:t>
                      </a:r>
                      <a:r>
                        <a:rPr lang="en-US" sz="1400" u="none" strike="noStrike" dirty="0" err="1">
                          <a:effectLst/>
                          <a:latin typeface="+mn-lt"/>
                        </a:rPr>
                        <a:t>angka</a:t>
                      </a:r>
                      <a:r>
                        <a:rPr lang="en-US" sz="1400" u="none" strike="noStrike" dirty="0">
                          <a:effectLst/>
                          <a:latin typeface="+mn-lt"/>
                        </a:rPr>
                        <a:t> </a:t>
                      </a:r>
                      <a:r>
                        <a:rPr lang="en-US" sz="1400" u="none" strike="noStrike" dirty="0" err="1">
                          <a:effectLst/>
                          <a:latin typeface="+mn-lt"/>
                        </a:rPr>
                        <a:t>kuman</a:t>
                      </a:r>
                      <a:r>
                        <a:rPr lang="en-US" sz="1400" u="none" strike="noStrike" dirty="0">
                          <a:effectLst/>
                          <a:latin typeface="+mn-lt"/>
                        </a:rPr>
                        <a:t> (</a:t>
                      </a:r>
                      <a:r>
                        <a:rPr lang="en-US" sz="1400" u="none" strike="noStrike" dirty="0" err="1">
                          <a:effectLst/>
                          <a:latin typeface="+mn-lt"/>
                        </a:rPr>
                        <a:t>Usap</a:t>
                      </a:r>
                      <a:r>
                        <a:rPr lang="en-US" sz="1400" u="none" strike="noStrike" dirty="0">
                          <a:effectLst/>
                          <a:latin typeface="+mn-lt"/>
                        </a:rPr>
                        <a:t> linen </a:t>
                      </a:r>
                      <a:r>
                        <a:rPr lang="en-US" sz="1400" u="none" strike="noStrike" dirty="0" err="1">
                          <a:effectLst/>
                          <a:latin typeface="+mn-lt"/>
                        </a:rPr>
                        <a:t>bersih</a:t>
                      </a:r>
                      <a:r>
                        <a:rPr lang="en-US" sz="1400" u="none" strike="noStrike" dirty="0">
                          <a:effectLst/>
                          <a:latin typeface="+mn-lt"/>
                        </a:rPr>
                        <a:t>) </a:t>
                      </a:r>
                      <a:r>
                        <a:rPr lang="en-US" sz="1400" u="none" strike="noStrike" dirty="0" err="1">
                          <a:effectLst/>
                          <a:latin typeface="+mn-lt"/>
                        </a:rPr>
                        <a:t>pada</a:t>
                      </a:r>
                      <a:r>
                        <a:rPr lang="en-US" sz="1400" u="none" strike="noStrike" dirty="0">
                          <a:effectLst/>
                          <a:latin typeface="+mn-lt"/>
                        </a:rPr>
                        <a:t> IGD, </a:t>
                      </a:r>
                      <a:r>
                        <a:rPr lang="en-US" sz="1400" u="none" strike="noStrike" dirty="0" err="1">
                          <a:effectLst/>
                          <a:latin typeface="+mn-lt"/>
                        </a:rPr>
                        <a:t>Inst</a:t>
                      </a:r>
                      <a:r>
                        <a:rPr lang="en-US" sz="1400" u="none" strike="noStrike" dirty="0">
                          <a:effectLst/>
                          <a:latin typeface="+mn-lt"/>
                        </a:rPr>
                        <a:t> Laundry </a:t>
                      </a:r>
                      <a:r>
                        <a:rPr lang="en-US" sz="1400" u="none" strike="noStrike" dirty="0" err="1">
                          <a:effectLst/>
                          <a:latin typeface="+mn-lt"/>
                        </a:rPr>
                        <a:t>dan</a:t>
                      </a:r>
                      <a:r>
                        <a:rPr lang="en-US" sz="1400" u="none" strike="noStrike" dirty="0">
                          <a:effectLst/>
                          <a:latin typeface="+mn-lt"/>
                        </a:rPr>
                        <a:t> </a:t>
                      </a:r>
                      <a:r>
                        <a:rPr lang="en-US" sz="1400" u="none" strike="noStrike" dirty="0" err="1">
                          <a:effectLst/>
                          <a:latin typeface="+mn-lt"/>
                        </a:rPr>
                        <a:t>Inst</a:t>
                      </a:r>
                      <a:r>
                        <a:rPr lang="en-US" sz="1400" u="none" strike="noStrike" dirty="0">
                          <a:effectLst/>
                          <a:latin typeface="+mn-lt"/>
                        </a:rPr>
                        <a:t> </a:t>
                      </a:r>
                      <a:r>
                        <a:rPr lang="en-US" sz="1400" u="none" strike="noStrike" dirty="0" err="1">
                          <a:effectLst/>
                          <a:latin typeface="+mn-lt"/>
                        </a:rPr>
                        <a:t>Gizi</a:t>
                      </a:r>
                      <a:r>
                        <a:rPr lang="en-US" sz="1400" u="none" strike="noStrike" dirty="0">
                          <a:effectLst/>
                          <a:latin typeface="+mn-lt"/>
                        </a:rPr>
                        <a:t> (3) </a:t>
                      </a:r>
                      <a:r>
                        <a:rPr lang="en-US" sz="1400" u="none" strike="noStrike" dirty="0" err="1">
                          <a:effectLst/>
                          <a:latin typeface="+mn-lt"/>
                        </a:rPr>
                        <a:t>setiap</a:t>
                      </a:r>
                      <a:r>
                        <a:rPr lang="en-US" sz="1400" u="none" strike="noStrike" dirty="0">
                          <a:effectLst/>
                          <a:latin typeface="+mn-lt"/>
                        </a:rPr>
                        <a:t> 6 </a:t>
                      </a:r>
                      <a:r>
                        <a:rPr lang="en-US" sz="1400" u="none" strike="noStrike" dirty="0" err="1">
                          <a:effectLst/>
                          <a:latin typeface="+mn-lt"/>
                        </a:rPr>
                        <a:t>bulan</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135712229"/>
                  </a:ext>
                </a:extLst>
              </a:tr>
              <a:tr h="326937">
                <a:tc>
                  <a:txBody>
                    <a:bodyPr/>
                    <a:lstStyle/>
                    <a:p>
                      <a:pPr algn="ctr" fontAlgn="b"/>
                      <a:r>
                        <a:rPr lang="en-US" sz="1400" u="none" strike="noStrike" dirty="0">
                          <a:effectLst/>
                          <a:latin typeface="+mn-lt"/>
                        </a:rPr>
                        <a:t>b.</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en-US" sz="1400" u="none" strike="noStrike">
                          <a:effectLst/>
                          <a:latin typeface="+mn-lt"/>
                        </a:rPr>
                        <a:t>Pengawasan Proses Dekontaminasi Melalui Disinfeksi dan Sterilisasi</a:t>
                      </a:r>
                      <a:endParaRPr lang="en-US"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extLst>
                  <a:ext uri="{0D108BD9-81ED-4DB2-BD59-A6C34878D82A}">
                    <a16:rowId xmlns:a16="http://schemas.microsoft.com/office/drawing/2014/main" xmlns="" val="1160400943"/>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Pengisian checklist monitoring pelaksanaan dekontaminasi melalui desinfeksi dan sterilisasi sebulan sekali.</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3774813436"/>
                  </a:ext>
                </a:extLst>
              </a:tr>
              <a:tr h="911462">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Pemantauan kualitas hasil sterilisasi (Usap alat medis) 6 bulan sekali  pada ruang IGD (gunting, pinset,kom), pada ruang I Gigi (tang, exavator, pinset, bein, sonde, scaler) dan pada ruang ECT (opa, bite block, bite block oval, elektroda, face mouth</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xmlns="" val="2008110629"/>
                  </a:ext>
                </a:extLst>
              </a:tr>
              <a:tr h="224582">
                <a:tc>
                  <a:txBody>
                    <a:bodyPr/>
                    <a:lstStyle/>
                    <a:p>
                      <a:pPr algn="ctr" fontAlgn="b"/>
                      <a:r>
                        <a:rPr lang="en-US" sz="1400" u="none" strike="noStrike" dirty="0">
                          <a:effectLst/>
                          <a:latin typeface="+mn-lt"/>
                        </a:rPr>
                        <a:t>c.</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Konstruksi</a:t>
                      </a:r>
                      <a:r>
                        <a:rPr lang="en-US" sz="1400" u="none" strike="noStrike" dirty="0">
                          <a:effectLst/>
                          <a:latin typeface="+mn-lt"/>
                        </a:rPr>
                        <a:t>/</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extLst>
                  <a:ext uri="{0D108BD9-81ED-4DB2-BD59-A6C34878D82A}">
                    <a16:rowId xmlns:a16="http://schemas.microsoft.com/office/drawing/2014/main" xmlns="" val="3883663970"/>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Melaksanakan Pengawasan Keselamatan dan Kesehatan Kerja Fasilitas Kesehatan Lingkungan.</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343782301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Kontruksi</a:t>
                      </a:r>
                      <a:r>
                        <a:rPr lang="en-US" sz="1400" u="none" strike="noStrike" dirty="0">
                          <a:effectLst/>
                          <a:latin typeface="+mn-lt"/>
                        </a:rPr>
                        <a:t> </a:t>
                      </a:r>
                      <a:r>
                        <a:rPr lang="en-US" sz="1400" u="none" strike="noStrike" dirty="0" err="1">
                          <a:effectLst/>
                          <a:latin typeface="+mn-lt"/>
                        </a:rPr>
                        <a:t>atau</a:t>
                      </a:r>
                      <a:r>
                        <a:rPr lang="en-US" sz="1400" u="none" strike="noStrike" dirty="0">
                          <a:effectLst/>
                          <a:latin typeface="+mn-lt"/>
                        </a:rPr>
                        <a:t> </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627425034"/>
                  </a:ext>
                </a:extLst>
              </a:tr>
              <a:tr h="325318">
                <a:tc>
                  <a:txBody>
                    <a:bodyPr/>
                    <a:lstStyle/>
                    <a:p>
                      <a:pPr algn="ctr" fontAlgn="b"/>
                      <a:r>
                        <a:rPr lang="en-US" sz="1400" u="none" strike="noStrike" dirty="0">
                          <a:effectLst/>
                          <a:latin typeface="+mn-lt"/>
                        </a:rPr>
                        <a:t>d.</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sv-SE" sz="1400" u="none" strike="noStrike">
                          <a:effectLst/>
                          <a:latin typeface="+mn-lt"/>
                        </a:rPr>
                        <a:t>Pengawasan Rumah Sakit Ramah Lingkungan</a:t>
                      </a:r>
                      <a:endParaRPr lang="sv-SE"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xmlns="" val="2379640804"/>
                  </a:ext>
                </a:extLst>
              </a:tr>
            </a:tbl>
          </a:graphicData>
        </a:graphic>
      </p:graphicFrame>
      <p:sp>
        <p:nvSpPr>
          <p:cNvPr id="2" name="Slide Number Placeholder 1">
            <a:extLst>
              <a:ext uri="{FF2B5EF4-FFF2-40B4-BE49-F238E27FC236}">
                <a16:creationId xmlns:a16="http://schemas.microsoft.com/office/drawing/2014/main" xmlns="" id="{E24D5C5E-8706-4F5F-AA31-2AF6EED58A0F}"/>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301858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xmlns="" id="{5E446848-3513-4462-9102-A534BB49F219}"/>
              </a:ext>
            </a:extLst>
          </p:cNvPr>
          <p:cNvGraphicFramePr>
            <a:graphicFrameLocks/>
          </p:cNvGraphicFramePr>
          <p:nvPr>
            <p:extLst>
              <p:ext uri="{D42A27DB-BD31-4B8C-83A1-F6EECF244321}">
                <p14:modId xmlns:p14="http://schemas.microsoft.com/office/powerpoint/2010/main" val="3084493064"/>
              </p:ext>
            </p:extLst>
          </p:nvPr>
        </p:nvGraphicFramePr>
        <p:xfrm>
          <a:off x="216359" y="999184"/>
          <a:ext cx="9470980" cy="3250361"/>
        </p:xfrm>
        <a:graphic>
          <a:graphicData uri="http://schemas.openxmlformats.org/drawingml/2006/table">
            <a:tbl>
              <a:tblPr firstRow="1" bandRow="1"/>
              <a:tblGrid>
                <a:gridCol w="687408">
                  <a:extLst>
                    <a:ext uri="{9D8B030D-6E8A-4147-A177-3AD203B41FA5}">
                      <a16:colId xmlns:a16="http://schemas.microsoft.com/office/drawing/2014/main" xmlns="" val="20000"/>
                    </a:ext>
                  </a:extLst>
                </a:gridCol>
                <a:gridCol w="2277929">
                  <a:extLst>
                    <a:ext uri="{9D8B030D-6E8A-4147-A177-3AD203B41FA5}">
                      <a16:colId xmlns:a16="http://schemas.microsoft.com/office/drawing/2014/main" xmlns="" val="20001"/>
                    </a:ext>
                  </a:extLst>
                </a:gridCol>
                <a:gridCol w="993727">
                  <a:extLst>
                    <a:ext uri="{9D8B030D-6E8A-4147-A177-3AD203B41FA5}">
                      <a16:colId xmlns:a16="http://schemas.microsoft.com/office/drawing/2014/main" xmlns="" val="20002"/>
                    </a:ext>
                  </a:extLst>
                </a:gridCol>
                <a:gridCol w="764405">
                  <a:extLst>
                    <a:ext uri="{9D8B030D-6E8A-4147-A177-3AD203B41FA5}">
                      <a16:colId xmlns:a16="http://schemas.microsoft.com/office/drawing/2014/main" xmlns="" val="613652671"/>
                    </a:ext>
                  </a:extLst>
                </a:gridCol>
                <a:gridCol w="928566">
                  <a:extLst>
                    <a:ext uri="{9D8B030D-6E8A-4147-A177-3AD203B41FA5}">
                      <a16:colId xmlns:a16="http://schemas.microsoft.com/office/drawing/2014/main" xmlns="" val="3414419846"/>
                    </a:ext>
                  </a:extLst>
                </a:gridCol>
                <a:gridCol w="763789">
                  <a:extLst>
                    <a:ext uri="{9D8B030D-6E8A-4147-A177-3AD203B41FA5}">
                      <a16:colId xmlns:a16="http://schemas.microsoft.com/office/drawing/2014/main" xmlns="" val="3378410485"/>
                    </a:ext>
                  </a:extLst>
                </a:gridCol>
                <a:gridCol w="763789">
                  <a:extLst>
                    <a:ext uri="{9D8B030D-6E8A-4147-A177-3AD203B41FA5}">
                      <a16:colId xmlns:a16="http://schemas.microsoft.com/office/drawing/2014/main" xmlns="" val="3638923877"/>
                    </a:ext>
                  </a:extLst>
                </a:gridCol>
                <a:gridCol w="763789">
                  <a:extLst>
                    <a:ext uri="{9D8B030D-6E8A-4147-A177-3AD203B41FA5}">
                      <a16:colId xmlns:a16="http://schemas.microsoft.com/office/drawing/2014/main" xmlns="" val="1035506058"/>
                    </a:ext>
                  </a:extLst>
                </a:gridCol>
                <a:gridCol w="763789">
                  <a:extLst>
                    <a:ext uri="{9D8B030D-6E8A-4147-A177-3AD203B41FA5}">
                      <a16:colId xmlns:a16="http://schemas.microsoft.com/office/drawing/2014/main" xmlns="" val="3000633864"/>
                    </a:ext>
                  </a:extLst>
                </a:gridCol>
                <a:gridCol w="763789">
                  <a:extLst>
                    <a:ext uri="{9D8B030D-6E8A-4147-A177-3AD203B41FA5}">
                      <a16:colId xmlns:a16="http://schemas.microsoft.com/office/drawing/2014/main" xmlns="" val="2822331075"/>
                    </a:ext>
                  </a:extLst>
                </a:gridCol>
              </a:tblGrid>
              <a:tr h="298005">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JUL</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AGS</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42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309</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112</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56</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1"/>
                  </a:ext>
                </a:extLst>
              </a:tr>
              <a:tr h="25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535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602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3"/>
                  </a:ext>
                </a:extLst>
              </a:tr>
              <a:tr h="1602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580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5"/>
                  </a:ext>
                </a:extLst>
              </a:tr>
              <a:tr h="1602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602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7"/>
                  </a:ext>
                </a:extLst>
              </a:tr>
              <a:tr h="2033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45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0009"/>
                  </a:ext>
                </a:extLst>
              </a:tr>
              <a:tr h="2878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227221273"/>
                  </a:ext>
                </a:extLst>
              </a:tr>
              <a:tr h="2878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3 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xmlns="" val="193622887"/>
                  </a:ext>
                </a:extLst>
              </a:tr>
            </a:tbl>
          </a:graphicData>
        </a:graphic>
      </p:graphicFrame>
      <p:graphicFrame>
        <p:nvGraphicFramePr>
          <p:cNvPr id="4" name="Content Placeholder 4">
            <a:extLst>
              <a:ext uri="{FF2B5EF4-FFF2-40B4-BE49-F238E27FC236}">
                <a16:creationId xmlns:a16="http://schemas.microsoft.com/office/drawing/2014/main" xmlns="" id="{8D19E686-7D64-46A8-ABE5-546F34D8058C}"/>
              </a:ext>
            </a:extLst>
          </p:cNvPr>
          <p:cNvGraphicFramePr>
            <a:graphicFrameLocks/>
          </p:cNvGraphicFramePr>
          <p:nvPr>
            <p:extLst>
              <p:ext uri="{D42A27DB-BD31-4B8C-83A1-F6EECF244321}">
                <p14:modId xmlns:p14="http://schemas.microsoft.com/office/powerpoint/2010/main" val="843560298"/>
              </p:ext>
            </p:extLst>
          </p:nvPr>
        </p:nvGraphicFramePr>
        <p:xfrm>
          <a:off x="252053" y="5155477"/>
          <a:ext cx="9470982" cy="1218647"/>
        </p:xfrm>
        <a:graphic>
          <a:graphicData uri="http://schemas.openxmlformats.org/drawingml/2006/table">
            <a:tbl>
              <a:tblPr firstRow="1" bandRow="1"/>
              <a:tblGrid>
                <a:gridCol w="657664">
                  <a:extLst>
                    <a:ext uri="{9D8B030D-6E8A-4147-A177-3AD203B41FA5}">
                      <a16:colId xmlns:a16="http://schemas.microsoft.com/office/drawing/2014/main" xmlns="" val="20000"/>
                    </a:ext>
                  </a:extLst>
                </a:gridCol>
                <a:gridCol w="2033165">
                  <a:extLst>
                    <a:ext uri="{9D8B030D-6E8A-4147-A177-3AD203B41FA5}">
                      <a16:colId xmlns:a16="http://schemas.microsoft.com/office/drawing/2014/main" xmlns="" val="20001"/>
                    </a:ext>
                  </a:extLst>
                </a:gridCol>
                <a:gridCol w="608511">
                  <a:extLst>
                    <a:ext uri="{9D8B030D-6E8A-4147-A177-3AD203B41FA5}">
                      <a16:colId xmlns:a16="http://schemas.microsoft.com/office/drawing/2014/main" xmlns="" val="20002"/>
                    </a:ext>
                  </a:extLst>
                </a:gridCol>
                <a:gridCol w="731604">
                  <a:extLst>
                    <a:ext uri="{9D8B030D-6E8A-4147-A177-3AD203B41FA5}">
                      <a16:colId xmlns:a16="http://schemas.microsoft.com/office/drawing/2014/main" xmlns="" val="2561510065"/>
                    </a:ext>
                  </a:extLst>
                </a:gridCol>
                <a:gridCol w="608511">
                  <a:extLst>
                    <a:ext uri="{9D8B030D-6E8A-4147-A177-3AD203B41FA5}">
                      <a16:colId xmlns:a16="http://schemas.microsoft.com/office/drawing/2014/main" xmlns="" val="867155829"/>
                    </a:ext>
                  </a:extLst>
                </a:gridCol>
                <a:gridCol w="1001939">
                  <a:extLst>
                    <a:ext uri="{9D8B030D-6E8A-4147-A177-3AD203B41FA5}">
                      <a16:colId xmlns:a16="http://schemas.microsoft.com/office/drawing/2014/main" xmlns="" val="3778148887"/>
                    </a:ext>
                  </a:extLst>
                </a:gridCol>
                <a:gridCol w="874420">
                  <a:extLst>
                    <a:ext uri="{9D8B030D-6E8A-4147-A177-3AD203B41FA5}">
                      <a16:colId xmlns:a16="http://schemas.microsoft.com/office/drawing/2014/main" xmlns="" val="1440867889"/>
                    </a:ext>
                  </a:extLst>
                </a:gridCol>
                <a:gridCol w="985056">
                  <a:extLst>
                    <a:ext uri="{9D8B030D-6E8A-4147-A177-3AD203B41FA5}">
                      <a16:colId xmlns:a16="http://schemas.microsoft.com/office/drawing/2014/main" xmlns="" val="1358230118"/>
                    </a:ext>
                  </a:extLst>
                </a:gridCol>
                <a:gridCol w="985056">
                  <a:extLst>
                    <a:ext uri="{9D8B030D-6E8A-4147-A177-3AD203B41FA5}">
                      <a16:colId xmlns:a16="http://schemas.microsoft.com/office/drawing/2014/main" xmlns="" val="737240153"/>
                    </a:ext>
                  </a:extLst>
                </a:gridCol>
                <a:gridCol w="985056">
                  <a:extLst>
                    <a:ext uri="{9D8B030D-6E8A-4147-A177-3AD203B41FA5}">
                      <a16:colId xmlns:a16="http://schemas.microsoft.com/office/drawing/2014/main" xmlns="" val="4127050612"/>
                    </a:ext>
                  </a:extLst>
                </a:gridCol>
              </a:tblGrid>
              <a:tr h="3517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JULI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AGS</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89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a:rPr>
                        <a:t>Persentase</a:t>
                      </a:r>
                      <a:r>
                        <a:rPr lang="en-US" sz="1400" dirty="0">
                          <a:latin typeface="Tw Cen MT"/>
                        </a:rPr>
                        <a:t> </a:t>
                      </a:r>
                      <a:r>
                        <a:rPr lang="en-US" sz="1400" dirty="0" err="1">
                          <a:latin typeface="Tw Cen MT"/>
                        </a:rPr>
                        <a:t>pegawai</a:t>
                      </a:r>
                      <a:r>
                        <a:rPr lang="en-US" sz="1400" dirty="0">
                          <a:latin typeface="Tw Cen MT"/>
                        </a:rPr>
                        <a:t> yang </a:t>
                      </a:r>
                      <a:r>
                        <a:rPr lang="en-US" sz="1400" dirty="0" err="1">
                          <a:latin typeface="Tw Cen MT"/>
                        </a:rPr>
                        <a:t>mengikuti</a:t>
                      </a:r>
                      <a:r>
                        <a:rPr lang="en-US" sz="1400" dirty="0">
                          <a:latin typeface="Tw Cen MT"/>
                        </a:rPr>
                        <a:t> </a:t>
                      </a:r>
                      <a:r>
                        <a:rPr lang="en-US" sz="1400" dirty="0" err="1">
                          <a:latin typeface="Tw Cen MT"/>
                        </a:rPr>
                        <a:t>pelatihan</a:t>
                      </a:r>
                      <a:r>
                        <a:rPr lang="en-US" sz="1400" dirty="0">
                          <a:latin typeface="Tw Cen MT"/>
                        </a:rPr>
                        <a:t>/</a:t>
                      </a:r>
                      <a:r>
                        <a:rPr lang="en-US" sz="1400" baseline="0" dirty="0">
                          <a:latin typeface="Tw Cen MT"/>
                        </a:rPr>
                        <a:t> </a:t>
                      </a:r>
                      <a:r>
                        <a:rPr lang="en-US" sz="1400" baseline="0" dirty="0" err="1">
                          <a:latin typeface="Tw Cen MT"/>
                        </a:rPr>
                        <a:t>Bintek</a:t>
                      </a:r>
                      <a:r>
                        <a:rPr lang="en-US" sz="1400" baseline="0" dirty="0">
                          <a:latin typeface="Tw Cen MT"/>
                        </a:rPr>
                        <a:t> </a:t>
                      </a:r>
                      <a:r>
                        <a:rPr lang="en-US" sz="1400" baseline="0" dirty="0" err="1">
                          <a:latin typeface="Tw Cen MT"/>
                        </a:rPr>
                        <a:t>selama</a:t>
                      </a:r>
                      <a:r>
                        <a:rPr lang="en-US" sz="1400" baseline="0" dirty="0">
                          <a:latin typeface="Tw Cen MT"/>
                        </a:rPr>
                        <a:t> jam/ </a:t>
                      </a:r>
                      <a:r>
                        <a:rPr lang="en-US" sz="1400" baseline="0" dirty="0" err="1">
                          <a:latin typeface="Tw Cen MT"/>
                        </a:rPr>
                        <a:t>tahun</a:t>
                      </a:r>
                      <a:r>
                        <a:rPr lang="en-US" sz="1400" baseline="0" dirty="0">
                          <a:latin typeface="Tw Cen MT"/>
                        </a:rPr>
                        <a:t> (%)</a:t>
                      </a:r>
                      <a:endParaRPr lang="en-US" sz="1400" dirty="0">
                        <a:solidFill>
                          <a:schemeClr val="tx2"/>
                        </a:solidFill>
                        <a:latin typeface="Tw Cen MT"/>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xmlns="" val="10001"/>
                  </a:ext>
                </a:extLst>
              </a:tr>
            </a:tbl>
          </a:graphicData>
        </a:graphic>
      </p:graphicFrame>
      <p:grpSp>
        <p:nvGrpSpPr>
          <p:cNvPr id="5" name="Group 4">
            <a:extLst>
              <a:ext uri="{FF2B5EF4-FFF2-40B4-BE49-F238E27FC236}">
                <a16:creationId xmlns:a16="http://schemas.microsoft.com/office/drawing/2014/main" xmlns="" id="{CA7059E4-204D-4499-B4D2-F2FF303F9D93}"/>
              </a:ext>
            </a:extLst>
          </p:cNvPr>
          <p:cNvGrpSpPr/>
          <p:nvPr/>
        </p:nvGrpSpPr>
        <p:grpSpPr>
          <a:xfrm>
            <a:off x="1132633" y="536963"/>
            <a:ext cx="3911921" cy="419026"/>
            <a:chOff x="840099" y="204943"/>
            <a:chExt cx="3388715" cy="499186"/>
          </a:xfrm>
        </p:grpSpPr>
        <p:sp>
          <p:nvSpPr>
            <p:cNvPr id="6" name="Pentagon 6">
              <a:extLst>
                <a:ext uri="{FF2B5EF4-FFF2-40B4-BE49-F238E27FC236}">
                  <a16:creationId xmlns:a16="http://schemas.microsoft.com/office/drawing/2014/main" xmlns="" id="{7EC3B0AB-243F-4350-855D-BFCA71AD4147}"/>
                </a:ext>
              </a:extLst>
            </p:cNvPr>
            <p:cNvSpPr/>
            <p:nvPr/>
          </p:nvSpPr>
          <p:spPr>
            <a:xfrm>
              <a:off x="840099" y="20494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xmlns="" id="{A99327A8-E9FC-4B1B-9375-1276CE0F5CEB}"/>
                </a:ext>
              </a:extLst>
            </p:cNvPr>
            <p:cNvSpPr/>
            <p:nvPr/>
          </p:nvSpPr>
          <p:spPr>
            <a:xfrm>
              <a:off x="1778657" y="204943"/>
              <a:ext cx="2450157"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xmlns="" id="{FC639CA5-F366-4849-98DC-E525A73D69F1}"/>
              </a:ext>
            </a:extLst>
          </p:cNvPr>
          <p:cNvGrpSpPr/>
          <p:nvPr/>
        </p:nvGrpSpPr>
        <p:grpSpPr>
          <a:xfrm>
            <a:off x="252053" y="4590165"/>
            <a:ext cx="5104491" cy="419642"/>
            <a:chOff x="836612" y="4643035"/>
            <a:chExt cx="5562600" cy="502279"/>
          </a:xfrm>
        </p:grpSpPr>
        <p:sp>
          <p:nvSpPr>
            <p:cNvPr id="9" name="Pentagon 7">
              <a:extLst>
                <a:ext uri="{FF2B5EF4-FFF2-40B4-BE49-F238E27FC236}">
                  <a16:creationId xmlns:a16="http://schemas.microsoft.com/office/drawing/2014/main" xmlns=""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xmlns=""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pic>
        <p:nvPicPr>
          <p:cNvPr id="11" name="Picture 10">
            <a:extLst>
              <a:ext uri="{FF2B5EF4-FFF2-40B4-BE49-F238E27FC236}">
                <a16:creationId xmlns:a16="http://schemas.microsoft.com/office/drawing/2014/main" xmlns="" id="{251B12E1-9532-4A39-ABD0-F33ECC646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12" y="15966"/>
            <a:ext cx="880242" cy="880242"/>
          </a:xfrm>
          <a:prstGeom prst="rect">
            <a:avLst/>
          </a:prstGeom>
        </p:spPr>
      </p:pic>
      <p:sp>
        <p:nvSpPr>
          <p:cNvPr id="12" name="Rounded Rectangle 5">
            <a:extLst>
              <a:ext uri="{FF2B5EF4-FFF2-40B4-BE49-F238E27FC236}">
                <a16:creationId xmlns:a16="http://schemas.microsoft.com/office/drawing/2014/main" xmlns="" id="{635B9EBE-02F1-4C95-8B16-9D11D3C7EF4A}"/>
              </a:ext>
            </a:extLst>
          </p:cNvPr>
          <p:cNvSpPr/>
          <p:nvPr/>
        </p:nvSpPr>
        <p:spPr>
          <a:xfrm>
            <a:off x="4197192" y="74743"/>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xmlns="" id="{A7D7EA1A-E49C-4608-9521-49D323BA7AC8}"/>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spTree>
    <p:extLst>
      <p:ext uri="{BB962C8B-B14F-4D97-AF65-F5344CB8AC3E}">
        <p14:creationId xmlns:p14="http://schemas.microsoft.com/office/powerpoint/2010/main" val="523957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xmlns="" id="{80441A0E-4F54-4A04-9574-67F741EE09FB}"/>
              </a:ext>
            </a:extLst>
          </p:cNvPr>
          <p:cNvGraphicFramePr>
            <a:graphicFrameLocks/>
          </p:cNvGraphicFramePr>
          <p:nvPr>
            <p:extLst>
              <p:ext uri="{D42A27DB-BD31-4B8C-83A1-F6EECF244321}">
                <p14:modId xmlns:p14="http://schemas.microsoft.com/office/powerpoint/2010/main" val="3462257053"/>
              </p:ext>
            </p:extLst>
          </p:nvPr>
        </p:nvGraphicFramePr>
        <p:xfrm>
          <a:off x="400928" y="600034"/>
          <a:ext cx="8209673" cy="5242799"/>
        </p:xfrm>
        <a:graphic>
          <a:graphicData uri="http://schemas.openxmlformats.org/drawingml/2006/table">
            <a:tbl>
              <a:tblPr firstRow="1" bandRow="1"/>
              <a:tblGrid>
                <a:gridCol w="432070">
                  <a:extLst>
                    <a:ext uri="{9D8B030D-6E8A-4147-A177-3AD203B41FA5}">
                      <a16:colId xmlns:a16="http://schemas.microsoft.com/office/drawing/2014/main" xmlns="" val="20000"/>
                    </a:ext>
                  </a:extLst>
                </a:gridCol>
                <a:gridCol w="2580476">
                  <a:extLst>
                    <a:ext uri="{9D8B030D-6E8A-4147-A177-3AD203B41FA5}">
                      <a16:colId xmlns:a16="http://schemas.microsoft.com/office/drawing/2014/main" xmlns="" val="20001"/>
                    </a:ext>
                  </a:extLst>
                </a:gridCol>
                <a:gridCol w="702171">
                  <a:extLst>
                    <a:ext uri="{9D8B030D-6E8A-4147-A177-3AD203B41FA5}">
                      <a16:colId xmlns:a16="http://schemas.microsoft.com/office/drawing/2014/main" xmlns="" val="3158327203"/>
                    </a:ext>
                  </a:extLst>
                </a:gridCol>
                <a:gridCol w="654209">
                  <a:extLst>
                    <a:ext uri="{9D8B030D-6E8A-4147-A177-3AD203B41FA5}">
                      <a16:colId xmlns:a16="http://schemas.microsoft.com/office/drawing/2014/main" xmlns="" val="3071190412"/>
                    </a:ext>
                  </a:extLst>
                </a:gridCol>
                <a:gridCol w="654209">
                  <a:extLst>
                    <a:ext uri="{9D8B030D-6E8A-4147-A177-3AD203B41FA5}">
                      <a16:colId xmlns:a16="http://schemas.microsoft.com/office/drawing/2014/main" xmlns="" val="47082063"/>
                    </a:ext>
                  </a:extLst>
                </a:gridCol>
                <a:gridCol w="654209">
                  <a:extLst>
                    <a:ext uri="{9D8B030D-6E8A-4147-A177-3AD203B41FA5}">
                      <a16:colId xmlns:a16="http://schemas.microsoft.com/office/drawing/2014/main" xmlns="" val="3070263076"/>
                    </a:ext>
                  </a:extLst>
                </a:gridCol>
                <a:gridCol w="654209">
                  <a:extLst>
                    <a:ext uri="{9D8B030D-6E8A-4147-A177-3AD203B41FA5}">
                      <a16:colId xmlns:a16="http://schemas.microsoft.com/office/drawing/2014/main" xmlns="" val="1956453115"/>
                    </a:ext>
                  </a:extLst>
                </a:gridCol>
                <a:gridCol w="738712">
                  <a:extLst>
                    <a:ext uri="{9D8B030D-6E8A-4147-A177-3AD203B41FA5}">
                      <a16:colId xmlns:a16="http://schemas.microsoft.com/office/drawing/2014/main" xmlns="" val="317213167"/>
                    </a:ext>
                  </a:extLst>
                </a:gridCol>
                <a:gridCol w="569704">
                  <a:extLst>
                    <a:ext uri="{9D8B030D-6E8A-4147-A177-3AD203B41FA5}">
                      <a16:colId xmlns:a16="http://schemas.microsoft.com/office/drawing/2014/main" xmlns="" val="2977065873"/>
                    </a:ext>
                  </a:extLst>
                </a:gridCol>
                <a:gridCol w="569704">
                  <a:extLst>
                    <a:ext uri="{9D8B030D-6E8A-4147-A177-3AD203B41FA5}">
                      <a16:colId xmlns:a16="http://schemas.microsoft.com/office/drawing/2014/main" xmlns="" val="719744620"/>
                    </a:ext>
                  </a:extLst>
                </a:gridCol>
              </a:tblGrid>
              <a:tr h="26096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8">
                  <a:txBody>
                    <a:bodyPr/>
                    <a:lstStyle/>
                    <a:p>
                      <a:pPr algn="ctr"/>
                      <a:r>
                        <a:rPr lang="en-US" sz="1400" b="1" dirty="0">
                          <a:solidFill>
                            <a:schemeClr val="tx1"/>
                          </a:solidFill>
                          <a:latin typeface="Tw Cen MT" panose="020B0602020104020603" pitchFamily="34" charset="0"/>
                        </a:rPr>
                        <a:t>BULAN</a:t>
                      </a:r>
                      <a:endParaRPr lang="en-US" dirty="0"/>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noFill/>
                      <a:prstDash val="solid"/>
                    </a:lnL>
                  </a:tcPr>
                </a:tc>
                <a:tc hMerge="1">
                  <a:txBody>
                    <a:bodyPr/>
                    <a:lstStyle/>
                    <a:p>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79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rPr>
                        <a:t>JAN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MEI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JUNI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JULI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AGS</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1"/>
                  </a:ext>
                </a:extLst>
              </a:tr>
              <a:tr h="3209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49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168</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3"/>
                  </a:ext>
                </a:extLst>
              </a:tr>
              <a:tr h="591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panose="020B0602020104020603" pitchFamily="34" charset="0"/>
                        </a:rPr>
                        <a:t>21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161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pPr algn="l"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5"/>
                  </a:ext>
                </a:extLst>
              </a:tr>
              <a:tr h="3528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210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7"/>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60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540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9"/>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135</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6421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a:rPr>
                        <a:t>Menyiapkan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leaftlet</a:t>
                      </a:r>
                      <a:r>
                        <a:rPr lang="en-US" sz="1400" u="none" strike="noStrike" dirty="0">
                          <a:solidFill>
                            <a:schemeClr val="tx1"/>
                          </a:solidFill>
                          <a:effectLst/>
                          <a:latin typeface="Tw Cen MT"/>
                        </a:rPr>
                        <a:t> dan </a:t>
                      </a:r>
                      <a:r>
                        <a:rPr lang="en-US" sz="1400" u="none" strike="noStrike" dirty="0" err="1">
                          <a:solidFill>
                            <a:schemeClr val="tx1"/>
                          </a:solidFill>
                          <a:effectLst/>
                          <a:latin typeface="Tw Cen MT"/>
                        </a:rPr>
                        <a:t>kebutuhan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promosi</a:t>
                      </a:r>
                      <a:r>
                        <a:rPr lang="en-US" sz="1400" u="none" strike="noStrike" dirty="0">
                          <a:solidFill>
                            <a:schemeClr val="tx1"/>
                          </a:solidFill>
                          <a:effectLst/>
                          <a:latin typeface="Tw Cen MT"/>
                        </a:rPr>
                        <a:t> RS (</a:t>
                      </a:r>
                      <a:r>
                        <a:rPr lang="en-US" sz="1400" u="none" strike="noStrike" dirty="0" err="1">
                          <a:solidFill>
                            <a:schemeClr val="tx1"/>
                          </a:solidFill>
                          <a:effectLst/>
                          <a:latin typeface="Tw Cen MT"/>
                        </a:rPr>
                        <a:t>Instalasi</a:t>
                      </a:r>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panose="020B0602020104020603" pitchFamily="34" charset="0"/>
                        </a:rPr>
                        <a:t>20</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1"/>
                  </a:ext>
                </a:extLst>
              </a:tr>
            </a:tbl>
          </a:graphicData>
        </a:graphic>
      </p:graphicFrame>
      <p:pic>
        <p:nvPicPr>
          <p:cNvPr id="5" name="Picture 4">
            <a:extLst>
              <a:ext uri="{FF2B5EF4-FFF2-40B4-BE49-F238E27FC236}">
                <a16:creationId xmlns:a16="http://schemas.microsoft.com/office/drawing/2014/main" xmlns=""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sp>
        <p:nvSpPr>
          <p:cNvPr id="8" name="Rounded Rectangle 5">
            <a:extLst>
              <a:ext uri="{FF2B5EF4-FFF2-40B4-BE49-F238E27FC236}">
                <a16:creationId xmlns:a16="http://schemas.microsoft.com/office/drawing/2014/main" xmlns="" id="{44A4F41B-91E4-404D-B19B-88AFD8FB1904}"/>
              </a:ext>
            </a:extLst>
          </p:cNvPr>
          <p:cNvSpPr/>
          <p:nvPr/>
        </p:nvSpPr>
        <p:spPr>
          <a:xfrm>
            <a:off x="817625" y="66260"/>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xmlns="" id="{0337730D-75DA-4ABC-B066-A6F32B5CF4BA}"/>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spTree>
    <p:extLst>
      <p:ext uri="{BB962C8B-B14F-4D97-AF65-F5344CB8AC3E}">
        <p14:creationId xmlns:p14="http://schemas.microsoft.com/office/powerpoint/2010/main" val="3102947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graphicFrame>
        <p:nvGraphicFramePr>
          <p:cNvPr id="6" name="Content Placeholder 4">
            <a:extLst>
              <a:ext uri="{FF2B5EF4-FFF2-40B4-BE49-F238E27FC236}">
                <a16:creationId xmlns:a16="http://schemas.microsoft.com/office/drawing/2014/main" xmlns="" id="{B02C5C14-C0CE-47F3-89E1-FC0B8E6EEEA2}"/>
              </a:ext>
            </a:extLst>
          </p:cNvPr>
          <p:cNvGraphicFramePr>
            <a:graphicFrameLocks/>
          </p:cNvGraphicFramePr>
          <p:nvPr>
            <p:extLst>
              <p:ext uri="{D42A27DB-BD31-4B8C-83A1-F6EECF244321}">
                <p14:modId xmlns:p14="http://schemas.microsoft.com/office/powerpoint/2010/main" val="2412399508"/>
              </p:ext>
            </p:extLst>
          </p:nvPr>
        </p:nvGraphicFramePr>
        <p:xfrm>
          <a:off x="143900" y="484951"/>
          <a:ext cx="9583193" cy="6080760"/>
        </p:xfrm>
        <a:graphic>
          <a:graphicData uri="http://schemas.openxmlformats.org/drawingml/2006/table">
            <a:tbl>
              <a:tblPr firstRow="1" bandRow="1"/>
              <a:tblGrid>
                <a:gridCol w="494060">
                  <a:extLst>
                    <a:ext uri="{9D8B030D-6E8A-4147-A177-3AD203B41FA5}">
                      <a16:colId xmlns:a16="http://schemas.microsoft.com/office/drawing/2014/main" xmlns="" val="20000"/>
                    </a:ext>
                  </a:extLst>
                </a:gridCol>
                <a:gridCol w="2937567">
                  <a:extLst>
                    <a:ext uri="{9D8B030D-6E8A-4147-A177-3AD203B41FA5}">
                      <a16:colId xmlns:a16="http://schemas.microsoft.com/office/drawing/2014/main" xmlns="" val="20001"/>
                    </a:ext>
                  </a:extLst>
                </a:gridCol>
                <a:gridCol w="612515">
                  <a:extLst>
                    <a:ext uri="{9D8B030D-6E8A-4147-A177-3AD203B41FA5}">
                      <a16:colId xmlns:a16="http://schemas.microsoft.com/office/drawing/2014/main" xmlns="" val="20002"/>
                    </a:ext>
                  </a:extLst>
                </a:gridCol>
                <a:gridCol w="791293">
                  <a:extLst>
                    <a:ext uri="{9D8B030D-6E8A-4147-A177-3AD203B41FA5}">
                      <a16:colId xmlns:a16="http://schemas.microsoft.com/office/drawing/2014/main" xmlns="" val="230920148"/>
                    </a:ext>
                  </a:extLst>
                </a:gridCol>
                <a:gridCol w="791293">
                  <a:extLst>
                    <a:ext uri="{9D8B030D-6E8A-4147-A177-3AD203B41FA5}">
                      <a16:colId xmlns:a16="http://schemas.microsoft.com/office/drawing/2014/main" xmlns="" val="3813976223"/>
                    </a:ext>
                  </a:extLst>
                </a:gridCol>
                <a:gridCol w="791293">
                  <a:extLst>
                    <a:ext uri="{9D8B030D-6E8A-4147-A177-3AD203B41FA5}">
                      <a16:colId xmlns:a16="http://schemas.microsoft.com/office/drawing/2014/main" xmlns="" val="204732735"/>
                    </a:ext>
                  </a:extLst>
                </a:gridCol>
                <a:gridCol w="791293">
                  <a:extLst>
                    <a:ext uri="{9D8B030D-6E8A-4147-A177-3AD203B41FA5}">
                      <a16:colId xmlns:a16="http://schemas.microsoft.com/office/drawing/2014/main" xmlns="" val="4213200483"/>
                    </a:ext>
                  </a:extLst>
                </a:gridCol>
                <a:gridCol w="791293">
                  <a:extLst>
                    <a:ext uri="{9D8B030D-6E8A-4147-A177-3AD203B41FA5}">
                      <a16:colId xmlns:a16="http://schemas.microsoft.com/office/drawing/2014/main" xmlns="" val="3183401644"/>
                    </a:ext>
                  </a:extLst>
                </a:gridCol>
                <a:gridCol w="791293">
                  <a:extLst>
                    <a:ext uri="{9D8B030D-6E8A-4147-A177-3AD203B41FA5}">
                      <a16:colId xmlns:a16="http://schemas.microsoft.com/office/drawing/2014/main" xmlns="" val="1781022546"/>
                    </a:ext>
                  </a:extLst>
                </a:gridCol>
                <a:gridCol w="791293">
                  <a:extLst>
                    <a:ext uri="{9D8B030D-6E8A-4147-A177-3AD203B41FA5}">
                      <a16:colId xmlns:a16="http://schemas.microsoft.com/office/drawing/2014/main" xmlns="" val="16539132"/>
                    </a:ext>
                  </a:extLst>
                </a:gridCol>
              </a:tblGrid>
              <a:tr h="21538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5386">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AGS</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1"/>
                  </a:ext>
                </a:extLst>
              </a:tr>
              <a:tr h="290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Cetak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Leaftlet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a. Leaflet Lama</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3"/>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b. Leaflet Edukasi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90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c. Leaflet Instalasi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5"/>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d. MMT &amp; Banner</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66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Pemasaran ke</a:t>
                      </a:r>
                      <a:r>
                        <a:rPr lang="fi-FI" sz="1400" u="none" strike="noStrike" baseline="0" dirty="0">
                          <a:effectLst/>
                          <a:latin typeface="Tw Cen MT" panose="020B0602020104020603" pitchFamily="34" charset="0"/>
                        </a:rPr>
                        <a:t> Instansi Pemerintah dan Swasta</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7"/>
                  </a:ext>
                </a:extLst>
              </a:tr>
              <a:tr h="366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Data &amp; pengetikan tugas Instalasi</a:t>
                      </a:r>
                      <a:r>
                        <a:rPr lang="fi-FI" sz="1400" u="none" strike="noStrike" baseline="0" dirty="0">
                          <a:effectLst/>
                          <a:latin typeface="Tw Cen MT" panose="020B0602020104020603" pitchFamily="34" charset="0"/>
                        </a:rPr>
                        <a:t> Humas &amp; Pemasaran</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lnT w="12700" cmpd="sng">
                      <a:noFill/>
                      <a:prstDash val="soli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66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baseline="0" dirty="0">
                          <a:effectLst/>
                          <a:latin typeface="Tw Cen MT" panose="020B0602020104020603" pitchFamily="34" charset="0"/>
                        </a:rPr>
                        <a:t>a. Pengajuan Foto Twitter, Web, Facebook, Instagram dan Path</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9"/>
                  </a:ext>
                </a:extLst>
              </a:tr>
              <a:tr h="290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dirty="0">
                          <a:effectLst/>
                          <a:latin typeface="Tw Cen MT" panose="020B0602020104020603" pitchFamily="34" charset="0"/>
                        </a:rPr>
                        <a:t>b. Laporan Kegiatan Humas</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90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a:effectLst/>
                          <a:latin typeface="Tw Cen MT"/>
                        </a:rPr>
                        <a:t>c. Jadwal </a:t>
                      </a:r>
                      <a:r>
                        <a:rPr lang="en-US" sz="1400" u="none" strike="noStrike" dirty="0" err="1">
                          <a:effectLst/>
                          <a:latin typeface="Tw Cen MT"/>
                        </a:rPr>
                        <a:t>Penugasan</a:t>
                      </a:r>
                      <a:r>
                        <a:rPr lang="en-US" sz="1400" u="none" strike="noStrike" baseline="0" dirty="0">
                          <a:effectLst/>
                          <a:latin typeface="Tw Cen MT"/>
                        </a:rPr>
                        <a:t> </a:t>
                      </a:r>
                      <a:r>
                        <a:rPr lang="en-US" sz="1400" u="none" strike="noStrike" baseline="0" dirty="0" err="1">
                          <a:effectLst/>
                          <a:latin typeface="Tw Cen MT"/>
                        </a:rPr>
                        <a:t>Inspektur</a:t>
                      </a:r>
                      <a:r>
                        <a:rPr lang="en-US" sz="1400" u="none" strike="noStrike" baseline="0" dirty="0">
                          <a:effectLst/>
                          <a:latin typeface="Tw Cen MT"/>
                        </a:rPr>
                        <a:t>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1"/>
                  </a:ext>
                </a:extLst>
              </a:tr>
              <a:tr h="4401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Menyampaikan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kedinasan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dalam</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bentuk</a:t>
                      </a:r>
                      <a:r>
                        <a:rPr lang="en-US" sz="1400" u="none" strike="noStrike" baseline="0" dirty="0">
                          <a:effectLst/>
                          <a:latin typeface="Tw Cen MT" panose="020B0602020104020603" pitchFamily="34" charset="0"/>
                        </a:rPr>
                        <a:t> SMS Gateway</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4401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Pemberian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&amp; </a:t>
                      </a:r>
                      <a:r>
                        <a:rPr lang="en-US" sz="1400" u="none" strike="noStrike" baseline="0" dirty="0" err="1">
                          <a:effectLst/>
                          <a:latin typeface="Tw Cen MT" panose="020B0602020104020603" pitchFamily="34" charset="0"/>
                        </a:rPr>
                        <a:t>pelayanan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kepada</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pelanggan</a:t>
                      </a:r>
                      <a:r>
                        <a:rPr lang="en-US" sz="1400" u="none" strike="noStrike" baseline="0" dirty="0">
                          <a:effectLst/>
                          <a:latin typeface="Tw Cen MT" panose="020B0602020104020603" pitchFamily="34" charset="0"/>
                        </a:rPr>
                        <a:t> (Customer)</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13"/>
                  </a:ext>
                </a:extLst>
              </a:tr>
            </a:tbl>
          </a:graphicData>
        </a:graphic>
      </p:graphicFrame>
      <p:sp>
        <p:nvSpPr>
          <p:cNvPr id="8" name="Rounded Rectangle 5">
            <a:extLst>
              <a:ext uri="{FF2B5EF4-FFF2-40B4-BE49-F238E27FC236}">
                <a16:creationId xmlns:a16="http://schemas.microsoft.com/office/drawing/2014/main" xmlns="" id="{44A4F41B-91E4-404D-B19B-88AFD8FB1904}"/>
              </a:ext>
            </a:extLst>
          </p:cNvPr>
          <p:cNvSpPr/>
          <p:nvPr/>
        </p:nvSpPr>
        <p:spPr>
          <a:xfrm>
            <a:off x="965106" y="82983"/>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xmlns="" id="{7FE2FCA7-B914-4961-B0DB-C87DCCA70ECA}"/>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spTree>
    <p:extLst>
      <p:ext uri="{BB962C8B-B14F-4D97-AF65-F5344CB8AC3E}">
        <p14:creationId xmlns:p14="http://schemas.microsoft.com/office/powerpoint/2010/main" val="3113836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xmlns="" id="{FFE13B08-1E38-4D87-8326-BFF759AB55F4}"/>
              </a:ext>
            </a:extLst>
          </p:cNvPr>
          <p:cNvGraphicFramePr>
            <a:graphicFrameLocks/>
          </p:cNvGraphicFramePr>
          <p:nvPr>
            <p:extLst>
              <p:ext uri="{D42A27DB-BD31-4B8C-83A1-F6EECF244321}">
                <p14:modId xmlns:p14="http://schemas.microsoft.com/office/powerpoint/2010/main" val="1083347391"/>
              </p:ext>
            </p:extLst>
          </p:nvPr>
        </p:nvGraphicFramePr>
        <p:xfrm>
          <a:off x="872613" y="1012767"/>
          <a:ext cx="8324400" cy="2543227"/>
        </p:xfrm>
        <a:graphic>
          <a:graphicData uri="http://schemas.openxmlformats.org/drawingml/2006/table">
            <a:tbl>
              <a:tblPr firstRow="1" bandRow="1"/>
              <a:tblGrid>
                <a:gridCol w="511544">
                  <a:extLst>
                    <a:ext uri="{9D8B030D-6E8A-4147-A177-3AD203B41FA5}">
                      <a16:colId xmlns:a16="http://schemas.microsoft.com/office/drawing/2014/main" xmlns="" val="20000"/>
                    </a:ext>
                  </a:extLst>
                </a:gridCol>
                <a:gridCol w="2252696">
                  <a:extLst>
                    <a:ext uri="{9D8B030D-6E8A-4147-A177-3AD203B41FA5}">
                      <a16:colId xmlns:a16="http://schemas.microsoft.com/office/drawing/2014/main" xmlns="" val="20001"/>
                    </a:ext>
                  </a:extLst>
                </a:gridCol>
                <a:gridCol w="695020">
                  <a:extLst>
                    <a:ext uri="{9D8B030D-6E8A-4147-A177-3AD203B41FA5}">
                      <a16:colId xmlns:a16="http://schemas.microsoft.com/office/drawing/2014/main" xmlns="" val="20002"/>
                    </a:ext>
                  </a:extLst>
                </a:gridCol>
                <a:gridCol w="695020">
                  <a:extLst>
                    <a:ext uri="{9D8B030D-6E8A-4147-A177-3AD203B41FA5}">
                      <a16:colId xmlns:a16="http://schemas.microsoft.com/office/drawing/2014/main" xmlns="" val="2329988537"/>
                    </a:ext>
                  </a:extLst>
                </a:gridCol>
                <a:gridCol w="695020">
                  <a:extLst>
                    <a:ext uri="{9D8B030D-6E8A-4147-A177-3AD203B41FA5}">
                      <a16:colId xmlns:a16="http://schemas.microsoft.com/office/drawing/2014/main" xmlns="" val="3349757802"/>
                    </a:ext>
                  </a:extLst>
                </a:gridCol>
                <a:gridCol w="695020">
                  <a:extLst>
                    <a:ext uri="{9D8B030D-6E8A-4147-A177-3AD203B41FA5}">
                      <a16:colId xmlns:a16="http://schemas.microsoft.com/office/drawing/2014/main" xmlns="" val="2240633123"/>
                    </a:ext>
                  </a:extLst>
                </a:gridCol>
                <a:gridCol w="695020">
                  <a:extLst>
                    <a:ext uri="{9D8B030D-6E8A-4147-A177-3AD203B41FA5}">
                      <a16:colId xmlns:a16="http://schemas.microsoft.com/office/drawing/2014/main" xmlns="" val="537705930"/>
                    </a:ext>
                  </a:extLst>
                </a:gridCol>
                <a:gridCol w="695020">
                  <a:extLst>
                    <a:ext uri="{9D8B030D-6E8A-4147-A177-3AD203B41FA5}">
                      <a16:colId xmlns:a16="http://schemas.microsoft.com/office/drawing/2014/main" xmlns="" val="2500421398"/>
                    </a:ext>
                  </a:extLst>
                </a:gridCol>
                <a:gridCol w="695020">
                  <a:extLst>
                    <a:ext uri="{9D8B030D-6E8A-4147-A177-3AD203B41FA5}">
                      <a16:colId xmlns:a16="http://schemas.microsoft.com/office/drawing/2014/main" xmlns="" val="2160741538"/>
                    </a:ext>
                  </a:extLst>
                </a:gridCol>
                <a:gridCol w="695020">
                  <a:extLst>
                    <a:ext uri="{9D8B030D-6E8A-4147-A177-3AD203B41FA5}">
                      <a16:colId xmlns:a16="http://schemas.microsoft.com/office/drawing/2014/main" xmlns="" val="681663877"/>
                    </a:ext>
                  </a:extLst>
                </a:gridCol>
              </a:tblGrid>
              <a:tr h="33248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2513">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AGS</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1"/>
                  </a:ext>
                </a:extLst>
              </a:tr>
              <a:tr h="5212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5131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3"/>
                  </a:ext>
                </a:extLst>
              </a:tr>
              <a:tr h="299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61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xmlns="" val="10005"/>
                  </a:ext>
                </a:extLst>
              </a:tr>
            </a:tbl>
          </a:graphicData>
        </a:graphic>
      </p:graphicFrame>
      <p:sp>
        <p:nvSpPr>
          <p:cNvPr id="5" name="Rounded Rectangle 5">
            <a:extLst>
              <a:ext uri="{FF2B5EF4-FFF2-40B4-BE49-F238E27FC236}">
                <a16:creationId xmlns:a16="http://schemas.microsoft.com/office/drawing/2014/main" xmlns="" id="{61D2E709-DF4C-44C1-9A39-917B54FBB673}"/>
              </a:ext>
            </a:extLst>
          </p:cNvPr>
          <p:cNvSpPr/>
          <p:nvPr/>
        </p:nvSpPr>
        <p:spPr>
          <a:xfrm>
            <a:off x="872613" y="401035"/>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xmlns="" id="{2222C563-6793-4A7C-BEBD-0BD62059404B}"/>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spTree>
    <p:extLst>
      <p:ext uri="{BB962C8B-B14F-4D97-AF65-F5344CB8AC3E}">
        <p14:creationId xmlns:p14="http://schemas.microsoft.com/office/powerpoint/2010/main" val="283909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xmlns=""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xmlns="" id="{7B174A73-A2E1-497F-8B29-6B3905513613}"/>
              </a:ext>
            </a:extLst>
          </p:cNvPr>
          <p:cNvSpPr txBox="1"/>
          <p:nvPr>
            <p:custDataLst>
              <p:tags r:id="rId1"/>
            </p:custDataLst>
          </p:nvPr>
        </p:nvSpPr>
        <p:spPr>
          <a:xfrm>
            <a:off x="1200481"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5" name="Content Placeholder 5">
            <a:extLst>
              <a:ext uri="{FF2B5EF4-FFF2-40B4-BE49-F238E27FC236}">
                <a16:creationId xmlns:a16="http://schemas.microsoft.com/office/drawing/2014/main" xmlns="" id="{E39C22C6-9826-4A10-9A47-F57909771B02}"/>
              </a:ext>
            </a:extLst>
          </p:cNvPr>
          <p:cNvGraphicFramePr>
            <a:graphicFrameLocks/>
          </p:cNvGraphicFramePr>
          <p:nvPr>
            <p:extLst>
              <p:ext uri="{D42A27DB-BD31-4B8C-83A1-F6EECF244321}">
                <p14:modId xmlns:p14="http://schemas.microsoft.com/office/powerpoint/2010/main" val="85406682"/>
              </p:ext>
            </p:extLst>
          </p:nvPr>
        </p:nvGraphicFramePr>
        <p:xfrm>
          <a:off x="523135" y="995160"/>
          <a:ext cx="11188913" cy="3706260"/>
        </p:xfrm>
        <a:graphic>
          <a:graphicData uri="http://schemas.openxmlformats.org/drawingml/2006/table">
            <a:tbl>
              <a:tblPr firstRow="1" bandRow="1">
                <a:tableStyleId>{93296810-A885-4BE3-A3E7-6D5BEEA58F35}</a:tableStyleId>
              </a:tblPr>
              <a:tblGrid>
                <a:gridCol w="668594">
                  <a:extLst>
                    <a:ext uri="{9D8B030D-6E8A-4147-A177-3AD203B41FA5}">
                      <a16:colId xmlns:a16="http://schemas.microsoft.com/office/drawing/2014/main" xmlns="" val="20000"/>
                    </a:ext>
                  </a:extLst>
                </a:gridCol>
                <a:gridCol w="299157">
                  <a:extLst>
                    <a:ext uri="{9D8B030D-6E8A-4147-A177-3AD203B41FA5}">
                      <a16:colId xmlns:a16="http://schemas.microsoft.com/office/drawing/2014/main" xmlns="" val="20001"/>
                    </a:ext>
                  </a:extLst>
                </a:gridCol>
                <a:gridCol w="4379827">
                  <a:extLst>
                    <a:ext uri="{9D8B030D-6E8A-4147-A177-3AD203B41FA5}">
                      <a16:colId xmlns:a16="http://schemas.microsoft.com/office/drawing/2014/main" xmlns="" val="2404947718"/>
                    </a:ext>
                  </a:extLst>
                </a:gridCol>
                <a:gridCol w="1908313">
                  <a:extLst>
                    <a:ext uri="{9D8B030D-6E8A-4147-A177-3AD203B41FA5}">
                      <a16:colId xmlns:a16="http://schemas.microsoft.com/office/drawing/2014/main" xmlns="" val="3449215731"/>
                    </a:ext>
                  </a:extLst>
                </a:gridCol>
                <a:gridCol w="1974574">
                  <a:extLst>
                    <a:ext uri="{9D8B030D-6E8A-4147-A177-3AD203B41FA5}">
                      <a16:colId xmlns:a16="http://schemas.microsoft.com/office/drawing/2014/main" xmlns="" val="1236499144"/>
                    </a:ext>
                  </a:extLst>
                </a:gridCol>
                <a:gridCol w="1958448">
                  <a:extLst>
                    <a:ext uri="{9D8B030D-6E8A-4147-A177-3AD203B41FA5}">
                      <a16:colId xmlns:a16="http://schemas.microsoft.com/office/drawing/2014/main" xmlns="" val="883461505"/>
                    </a:ext>
                  </a:extLst>
                </a:gridCol>
              </a:tblGrid>
              <a:tr h="566246">
                <a:tc grid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hMerge="1">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KEUANGAN </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a:t>
                      </a:r>
                    </a:p>
                    <a:p>
                      <a:pPr algn="ctr"/>
                      <a:r>
                        <a:rPr lang="en-US" sz="1800" dirty="0">
                          <a:solidFill>
                            <a:schemeClr val="tx1"/>
                          </a:solidFill>
                        </a:rPr>
                        <a:t>FISIK</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xmlns="" val="10000"/>
                  </a:ext>
                </a:extLst>
              </a:tr>
              <a:tr h="409133">
                <a:tc gridSpan="6">
                  <a:txBody>
                    <a:bodyPr/>
                    <a:lstStyle/>
                    <a:p>
                      <a:pPr algn="l">
                        <a:lnSpc>
                          <a:spcPct val="150000"/>
                        </a:lnSpc>
                      </a:pPr>
                      <a:r>
                        <a:rPr lang="en-US" sz="1800" b="1" dirty="0"/>
                        <a:t>Program</a:t>
                      </a:r>
                      <a:r>
                        <a:rPr lang="en-US" sz="1800" b="1" baseline="0" dirty="0"/>
                        <a:t> </a:t>
                      </a:r>
                      <a:r>
                        <a:rPr lang="en-US" sz="1800" b="1" baseline="0" dirty="0" err="1"/>
                        <a:t>Promosi</a:t>
                      </a:r>
                      <a:r>
                        <a:rPr lang="en-US" sz="1800" b="1" baseline="0" dirty="0"/>
                        <a:t> </a:t>
                      </a:r>
                      <a:r>
                        <a:rPr lang="en-US" sz="1800" b="1" baseline="0" dirty="0" err="1"/>
                        <a:t>dan</a:t>
                      </a:r>
                      <a:r>
                        <a:rPr lang="en-US" sz="1800" b="1" baseline="0" dirty="0"/>
                        <a:t> </a:t>
                      </a:r>
                      <a:r>
                        <a:rPr lang="en-US" sz="1800" b="1" baseline="0" dirty="0" err="1"/>
                        <a:t>Pemberdayaan</a:t>
                      </a:r>
                      <a:r>
                        <a:rPr lang="en-US" sz="1800" b="1" baseline="0" dirty="0"/>
                        <a:t> </a:t>
                      </a:r>
                      <a:r>
                        <a:rPr lang="en-US" sz="1800" b="1" baseline="0" dirty="0" err="1"/>
                        <a:t>Masyarakat</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xmlns="" val="10005"/>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algn="just">
                        <a:lnSpc>
                          <a:spcPct val="150000"/>
                        </a:lnSpc>
                      </a:pPr>
                      <a:r>
                        <a:rPr lang="en-US" sz="1800" dirty="0" err="1"/>
                        <a:t>Kegiatan</a:t>
                      </a:r>
                      <a:r>
                        <a:rPr lang="en-US" sz="1800" dirty="0"/>
                        <a:t> </a:t>
                      </a:r>
                      <a:r>
                        <a:rPr lang="en-US" sz="1800" dirty="0" err="1"/>
                        <a:t>Penyelenggaraan</a:t>
                      </a:r>
                      <a:r>
                        <a:rPr lang="en-US" sz="1800" baseline="0" dirty="0"/>
                        <a:t> </a:t>
                      </a:r>
                      <a:r>
                        <a:rPr lang="en-US" sz="1800" baseline="0" dirty="0" err="1"/>
                        <a:t>Promosi</a:t>
                      </a:r>
                      <a:r>
                        <a:rPr lang="en-US" sz="1800" baseline="0" dirty="0"/>
                        <a:t> </a:t>
                      </a:r>
                      <a:r>
                        <a:rPr lang="en-US" sz="1800" baseline="0" dirty="0" err="1"/>
                        <a:t>dan</a:t>
                      </a:r>
                      <a:r>
                        <a:rPr lang="en-US" sz="1800" baseline="0" dirty="0"/>
                        <a:t> </a:t>
                      </a:r>
                      <a:r>
                        <a:rPr lang="en-US" sz="1800" baseline="0" dirty="0" err="1"/>
                        <a:t>Pemberdayaan</a:t>
                      </a:r>
                      <a:r>
                        <a:rPr lang="en-US" sz="1800" baseline="0" dirty="0"/>
                        <a:t> </a:t>
                      </a:r>
                      <a:r>
                        <a:rPr lang="en-US" sz="1800" baseline="0" dirty="0" err="1"/>
                        <a:t>Masyarakat</a:t>
                      </a:r>
                      <a:r>
                        <a:rPr lang="en-US" sz="1800" baseline="0" dirty="0"/>
                        <a:t>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pPr algn="just">
                        <a:lnSpc>
                          <a:spcPct val="150000"/>
                        </a:lnSpc>
                      </a:pP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t>500.000.000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207.631.265 (41,53%)</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420.020.000 (84,00%)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extLst>
                  <a:ext uri="{0D108BD9-81ED-4DB2-BD59-A6C34878D82A}">
                    <a16:rowId xmlns:a16="http://schemas.microsoft.com/office/drawing/2014/main" xmlns="" val="10006"/>
                  </a:ext>
                </a:extLst>
              </a:tr>
              <a:tr h="436767">
                <a:tc gridSpan="6">
                  <a:txBody>
                    <a:bodyPr/>
                    <a:lstStyle/>
                    <a:p>
                      <a:pPr marL="0" marR="0" indent="0" algn="l" defTabSz="918240" rtl="0" eaLnBrk="1" fontAlgn="auto" latinLnBrk="0" hangingPunct="1">
                        <a:lnSpc>
                          <a:spcPct val="150000"/>
                        </a:lnSpc>
                        <a:spcBef>
                          <a:spcPts val="0"/>
                        </a:spcBef>
                        <a:spcAft>
                          <a:spcPts val="0"/>
                        </a:spcAft>
                        <a:buClrTx/>
                        <a:buSzTx/>
                        <a:buFontTx/>
                        <a:buNone/>
                        <a:tabLst/>
                        <a:defRPr/>
                      </a:pPr>
                      <a:r>
                        <a:rPr lang="en-US" sz="1800" b="1" dirty="0"/>
                        <a:t>Program</a:t>
                      </a:r>
                      <a:r>
                        <a:rPr lang="en-US" sz="1800" b="1" baseline="0" dirty="0"/>
                        <a:t> </a:t>
                      </a:r>
                      <a:r>
                        <a:rPr lang="en-US" sz="1800" b="1" baseline="0" dirty="0" err="1"/>
                        <a:t>Pelayanan</a:t>
                      </a:r>
                      <a:r>
                        <a:rPr lang="en-US" sz="1800" b="1" baseline="0" dirty="0"/>
                        <a:t> </a:t>
                      </a:r>
                      <a:r>
                        <a:rPr lang="en-US" sz="1800" b="1" baseline="0" dirty="0" err="1"/>
                        <a:t>dan</a:t>
                      </a:r>
                      <a:r>
                        <a:rPr lang="en-US" sz="1800" b="1" baseline="0" dirty="0"/>
                        <a:t> </a:t>
                      </a:r>
                      <a:r>
                        <a:rPr lang="en-US" sz="1800" b="1" baseline="0" dirty="0" err="1"/>
                        <a:t>Pendukung</a:t>
                      </a:r>
                      <a:r>
                        <a:rPr lang="en-US" sz="1800" b="1" baseline="0" dirty="0"/>
                        <a:t> </a:t>
                      </a:r>
                      <a:r>
                        <a:rPr lang="en-US" sz="1800" b="1" baseline="0" dirty="0" err="1"/>
                        <a:t>Pelayanan</a:t>
                      </a:r>
                      <a:r>
                        <a:rPr lang="en-US" sz="1800" b="1" baseline="0" dirty="0"/>
                        <a:t> (BLUD)</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xmlns="" val="10007"/>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err="1"/>
                        <a:t>Kegiatan</a:t>
                      </a:r>
                      <a:r>
                        <a:rPr lang="en-US" sz="1800" dirty="0"/>
                        <a:t>  </a:t>
                      </a:r>
                      <a:r>
                        <a:rPr lang="en-US" sz="1800" baseline="0" dirty="0" err="1"/>
                        <a:t>Pelayanan</a:t>
                      </a:r>
                      <a:r>
                        <a:rPr lang="en-US" sz="1800" baseline="0" dirty="0"/>
                        <a:t> </a:t>
                      </a:r>
                      <a:r>
                        <a:rPr lang="en-US" sz="1800" baseline="0" dirty="0" err="1"/>
                        <a:t>dan</a:t>
                      </a:r>
                      <a:r>
                        <a:rPr lang="en-US" sz="1800" baseline="0" dirty="0"/>
                        <a:t> </a:t>
                      </a:r>
                      <a:r>
                        <a:rPr lang="en-US" sz="1800" baseline="0" dirty="0" err="1"/>
                        <a:t>Pendukung</a:t>
                      </a:r>
                      <a:r>
                        <a:rPr lang="en-US" sz="1800" baseline="0" dirty="0"/>
                        <a:t> </a:t>
                      </a:r>
                      <a:r>
                        <a:rPr lang="en-US" sz="1800" baseline="0" dirty="0" err="1"/>
                        <a:t>Pelayanan</a:t>
                      </a:r>
                      <a:r>
                        <a:rPr lang="en-US" sz="1800" baseline="0" dirty="0"/>
                        <a:t> (BLUD)</a:t>
                      </a:r>
                      <a:endParaRPr lang="en-US" sz="1800" b="0" dirty="0">
                        <a:solidFill>
                          <a:schemeClr val="tx2"/>
                        </a:solidFill>
                        <a:latin typeface="Tw Cen MT" panose="020B0602020104020603" pitchFamily="34" charset="0"/>
                      </a:endParaRPr>
                    </a:p>
                  </a:txBody>
                  <a:tcPr marL="182740" marR="182740" marT="68874" marB="68874"/>
                </a:tc>
                <a:tc hMerge="1">
                  <a:txBody>
                    <a:bodyPr/>
                    <a:lstStyle/>
                    <a:p>
                      <a:pPr marL="0" marR="0" indent="0" algn="just" defTabSz="918240" rtl="0" eaLnBrk="1" fontAlgn="auto" latinLnBrk="0" hangingPunct="1">
                        <a:lnSpc>
                          <a:spcPct val="150000"/>
                        </a:lnSpc>
                        <a:spcBef>
                          <a:spcPts val="0"/>
                        </a:spcBef>
                        <a:spcAft>
                          <a:spcPts val="0"/>
                        </a:spcAft>
                        <a:buClrTx/>
                        <a:buSzTx/>
                        <a:buFontTx/>
                        <a:buNone/>
                        <a:tabLst/>
                        <a:defRPr/>
                      </a:pP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a:t>21.553.705.000</a:t>
                      </a: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rPr>
                        <a:t>17.318.030.098 (80,35%)</a:t>
                      </a: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rPr>
                        <a:t>19.320.000.000 (89,64%)</a:t>
                      </a:r>
                      <a:endParaRPr lang="en-US" sz="1800" b="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xmlns="" val="10008"/>
                  </a:ext>
                </a:extLst>
              </a:tr>
            </a:tbl>
          </a:graphicData>
        </a:graphic>
      </p:graphicFrame>
      <p:sp>
        <p:nvSpPr>
          <p:cNvPr id="2" name="Slide Number Placeholder 1">
            <a:extLst>
              <a:ext uri="{FF2B5EF4-FFF2-40B4-BE49-F238E27FC236}">
                <a16:creationId xmlns:a16="http://schemas.microsoft.com/office/drawing/2014/main" xmlns=""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xmlns="" id="{F3A99784-774E-4F77-BA40-B559CC4DF512}"/>
              </a:ext>
            </a:extLst>
          </p:cNvPr>
          <p:cNvSpPr/>
          <p:nvPr/>
        </p:nvSpPr>
        <p:spPr>
          <a:xfrm>
            <a:off x="1343519" y="192423"/>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6" name="Content Placeholder 4">
            <a:extLst>
              <a:ext uri="{FF2B5EF4-FFF2-40B4-BE49-F238E27FC236}">
                <a16:creationId xmlns:a16="http://schemas.microsoft.com/office/drawing/2014/main" xmlns="" id="{3EF375C1-D33A-45A2-A259-5C6A186B47C5}"/>
              </a:ext>
            </a:extLst>
          </p:cNvPr>
          <p:cNvGraphicFramePr>
            <a:graphicFrameLocks/>
          </p:cNvGraphicFramePr>
          <p:nvPr>
            <p:extLst>
              <p:ext uri="{D42A27DB-BD31-4B8C-83A1-F6EECF244321}">
                <p14:modId xmlns:p14="http://schemas.microsoft.com/office/powerpoint/2010/main" val="2694241686"/>
              </p:ext>
            </p:extLst>
          </p:nvPr>
        </p:nvGraphicFramePr>
        <p:xfrm>
          <a:off x="858077" y="669286"/>
          <a:ext cx="8325679" cy="5687064"/>
        </p:xfrm>
        <a:graphic>
          <a:graphicData uri="http://schemas.openxmlformats.org/drawingml/2006/table">
            <a:tbl>
              <a:tblPr firstRow="1" bandRow="1"/>
              <a:tblGrid>
                <a:gridCol w="468990">
                  <a:extLst>
                    <a:ext uri="{9D8B030D-6E8A-4147-A177-3AD203B41FA5}">
                      <a16:colId xmlns:a16="http://schemas.microsoft.com/office/drawing/2014/main" xmlns="" val="20000"/>
                    </a:ext>
                  </a:extLst>
                </a:gridCol>
                <a:gridCol w="1350123">
                  <a:extLst>
                    <a:ext uri="{9D8B030D-6E8A-4147-A177-3AD203B41FA5}">
                      <a16:colId xmlns:a16="http://schemas.microsoft.com/office/drawing/2014/main" xmlns="" val="20001"/>
                    </a:ext>
                  </a:extLst>
                </a:gridCol>
                <a:gridCol w="762744">
                  <a:extLst>
                    <a:ext uri="{9D8B030D-6E8A-4147-A177-3AD203B41FA5}">
                      <a16:colId xmlns:a16="http://schemas.microsoft.com/office/drawing/2014/main" xmlns="" val="20002"/>
                    </a:ext>
                  </a:extLst>
                </a:gridCol>
                <a:gridCol w="820546">
                  <a:extLst>
                    <a:ext uri="{9D8B030D-6E8A-4147-A177-3AD203B41FA5}">
                      <a16:colId xmlns:a16="http://schemas.microsoft.com/office/drawing/2014/main" xmlns="" val="1667848866"/>
                    </a:ext>
                  </a:extLst>
                </a:gridCol>
                <a:gridCol w="820546">
                  <a:extLst>
                    <a:ext uri="{9D8B030D-6E8A-4147-A177-3AD203B41FA5}">
                      <a16:colId xmlns:a16="http://schemas.microsoft.com/office/drawing/2014/main" xmlns="" val="273928092"/>
                    </a:ext>
                  </a:extLst>
                </a:gridCol>
                <a:gridCol w="820546">
                  <a:extLst>
                    <a:ext uri="{9D8B030D-6E8A-4147-A177-3AD203B41FA5}">
                      <a16:colId xmlns:a16="http://schemas.microsoft.com/office/drawing/2014/main" xmlns="" val="1037953431"/>
                    </a:ext>
                  </a:extLst>
                </a:gridCol>
                <a:gridCol w="820546">
                  <a:extLst>
                    <a:ext uri="{9D8B030D-6E8A-4147-A177-3AD203B41FA5}">
                      <a16:colId xmlns:a16="http://schemas.microsoft.com/office/drawing/2014/main" xmlns="" val="1925964930"/>
                    </a:ext>
                  </a:extLst>
                </a:gridCol>
                <a:gridCol w="820546">
                  <a:extLst>
                    <a:ext uri="{9D8B030D-6E8A-4147-A177-3AD203B41FA5}">
                      <a16:colId xmlns:a16="http://schemas.microsoft.com/office/drawing/2014/main" xmlns="" val="2358488656"/>
                    </a:ext>
                  </a:extLst>
                </a:gridCol>
                <a:gridCol w="820546">
                  <a:extLst>
                    <a:ext uri="{9D8B030D-6E8A-4147-A177-3AD203B41FA5}">
                      <a16:colId xmlns:a16="http://schemas.microsoft.com/office/drawing/2014/main" xmlns="" val="2566746080"/>
                    </a:ext>
                  </a:extLst>
                </a:gridCol>
                <a:gridCol w="820546">
                  <a:extLst>
                    <a:ext uri="{9D8B030D-6E8A-4147-A177-3AD203B41FA5}">
                      <a16:colId xmlns:a16="http://schemas.microsoft.com/office/drawing/2014/main" xmlns="" val="4274918267"/>
                    </a:ext>
                  </a:extLst>
                </a:gridCol>
              </a:tblGrid>
              <a:tr h="33300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a:t>
                      </a:r>
                      <a:r>
                        <a:rPr lang="en-US" sz="1600" baseline="0" dirty="0">
                          <a:latin typeface="Tw Cen MT" panose="020B0602020104020603" pitchFamily="34" charset="0"/>
                        </a:rPr>
                        <a:t> </a:t>
                      </a:r>
                      <a:r>
                        <a:rPr lang="en-US" sz="1600" dirty="0">
                          <a:latin typeface="Tw Cen MT" panose="020B0602020104020603" pitchFamily="34" charset="0"/>
                        </a:rPr>
                        <a:t>KEGIATAN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BULAN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endParaRPr lang="en-US"/>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3300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MAR</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APR</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MEI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JUNI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JULI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AGS</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1"/>
                  </a:ext>
                </a:extLst>
              </a:tr>
              <a:tr h="4636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600" u="none" strike="noStrike" err="1">
                          <a:effectLst/>
                          <a:latin typeface="Tw Cen MT"/>
                        </a:rPr>
                        <a:t>Pengelolaan</a:t>
                      </a:r>
                      <a:r>
                        <a:rPr lang="en-US" sz="1600" u="none" strike="noStrike" baseline="0" dirty="0">
                          <a:effectLst/>
                          <a:latin typeface="Tw Cen MT"/>
                        </a:rPr>
                        <a:t> </a:t>
                      </a:r>
                      <a:r>
                        <a:rPr lang="en-US" sz="1600" u="none" strike="noStrike" baseline="0" err="1">
                          <a:effectLst/>
                          <a:latin typeface="Tw Cen MT"/>
                        </a:rPr>
                        <a:t>perangkat</a:t>
                      </a:r>
                      <a:r>
                        <a:rPr lang="en-US" sz="1600" u="none" strike="noStrike" baseline="0" dirty="0">
                          <a:effectLst/>
                          <a:latin typeface="Tw Cen MT"/>
                        </a:rPr>
                        <a:t> </a:t>
                      </a:r>
                      <a:r>
                        <a:rPr lang="en-US" sz="1600" u="none" strike="noStrike" baseline="0" err="1">
                          <a:effectLst/>
                          <a:latin typeface="Tw Cen MT"/>
                        </a:rPr>
                        <a:t>lunak</a:t>
                      </a:r>
                      <a:r>
                        <a:rPr lang="en-US" sz="1600" u="none" strike="noStrike" baseline="0" dirty="0">
                          <a:effectLst/>
                          <a:latin typeface="Tw Cen MT"/>
                        </a:rPr>
                        <a:t> (software)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61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41</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35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2</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err="1">
                          <a:effectLst/>
                          <a:latin typeface="Tw Cen MT"/>
                        </a:rPr>
                        <a:t>Pengelolaan</a:t>
                      </a:r>
                      <a:r>
                        <a:rPr lang="en-US" sz="1600" u="none" strike="noStrike" baseline="0" dirty="0">
                          <a:effectLst/>
                          <a:latin typeface="Tw Cen MT"/>
                        </a:rPr>
                        <a:t> </a:t>
                      </a:r>
                      <a:r>
                        <a:rPr lang="en-US" sz="1600" u="none" strike="noStrike" baseline="0" dirty="0" err="1">
                          <a:effectLst/>
                          <a:latin typeface="Tw Cen MT"/>
                        </a:rPr>
                        <a:t>perangkat</a:t>
                      </a:r>
                      <a:r>
                        <a:rPr lang="en-US" sz="1600" u="none" strike="noStrike" baseline="0" dirty="0">
                          <a:effectLst/>
                          <a:latin typeface="Tw Cen MT"/>
                        </a:rPr>
                        <a:t> </a:t>
                      </a:r>
                      <a:r>
                        <a:rPr lang="en-US" sz="1600" u="none" strike="noStrike" baseline="0" dirty="0" err="1">
                          <a:effectLst/>
                          <a:latin typeface="Tw Cen MT"/>
                        </a:rPr>
                        <a:t>keras</a:t>
                      </a:r>
                      <a:r>
                        <a:rPr lang="en-US" sz="1600" u="none" strike="noStrike" baseline="0" dirty="0">
                          <a:effectLst/>
                          <a:latin typeface="Tw Cen MT"/>
                        </a:rPr>
                        <a:t> (hardware)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25</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3"/>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3</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err="1">
                          <a:latin typeface="Tw Cen MT"/>
                        </a:rPr>
                        <a:t>Perbaikan</a:t>
                      </a:r>
                      <a:r>
                        <a:rPr lang="en-US" sz="1600" dirty="0">
                          <a:latin typeface="Tw Cen MT"/>
                        </a:rPr>
                        <a:t> Printer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42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59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27</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4</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panose="020B0602020104020603" pitchFamily="34" charset="0"/>
                        </a:rPr>
                        <a:t>Pengelolaan</a:t>
                      </a:r>
                      <a:r>
                        <a:rPr lang="en-US" sz="1600" baseline="0" dirty="0">
                          <a:latin typeface="Tw Cen MT" panose="020B0602020104020603" pitchFamily="34" charset="0"/>
                        </a:rPr>
                        <a:t> </a:t>
                      </a:r>
                      <a:r>
                        <a:rPr lang="en-US" sz="1600" baseline="0" dirty="0" err="1">
                          <a:latin typeface="Tw Cen MT" panose="020B0602020104020603" pitchFamily="34" charset="0"/>
                        </a:rPr>
                        <a:t>jaringan</a:t>
                      </a:r>
                      <a:endParaRPr lang="en-US" sz="16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13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20</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7</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5"/>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5</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Pencadangan</a:t>
                      </a:r>
                      <a:r>
                        <a:rPr lang="en-US" sz="1600" dirty="0">
                          <a:latin typeface="Tw Cen MT"/>
                        </a:rPr>
                        <a:t> data (backup)</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23</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6</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a:solidFill>
                            <a:schemeClr val="tx1"/>
                          </a:solidFill>
                          <a:latin typeface="Tw Cen MT"/>
                          <a:ea typeface="Verdana" pitchFamily="34" charset="0"/>
                          <a:cs typeface="Verdana" pitchFamily="34" charset="0"/>
                        </a:rPr>
                        <a:t>Programming</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7"/>
                  </a:ext>
                </a:extLst>
              </a:tr>
              <a:tr h="566424">
                <a:tc>
                  <a:txBody>
                    <a:bodyPr/>
                    <a:lstStyle/>
                    <a:p>
                      <a:pPr algn="ctr" fontAlgn="ctr">
                        <a:lnSpc>
                          <a:spcPct val="150000"/>
                        </a:lnSpc>
                      </a:pPr>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Pemeliharaan</a:t>
                      </a:r>
                      <a:r>
                        <a:rPr lang="en-US" sz="1600" dirty="0">
                          <a:latin typeface="Tw Cen MT"/>
                        </a:rPr>
                        <a:t> </a:t>
                      </a:r>
                      <a:r>
                        <a:rPr lang="en-US" sz="1600" dirty="0" err="1">
                          <a:latin typeface="Tw Cen MT"/>
                        </a:rPr>
                        <a:t>rutin</a:t>
                      </a:r>
                      <a:r>
                        <a:rPr lang="en-US" sz="1600" dirty="0">
                          <a:latin typeface="Tw Cen MT"/>
                        </a:rPr>
                        <a:t> </a:t>
                      </a:r>
                      <a:r>
                        <a:rPr lang="en-US" sz="1600" dirty="0" err="1">
                          <a:latin typeface="Tw Cen MT"/>
                        </a:rPr>
                        <a:t>komputer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128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832725955"/>
                  </a:ext>
                </a:extLst>
              </a:tr>
            </a:tbl>
          </a:graphicData>
        </a:graphic>
      </p:graphicFrame>
      <p:pic>
        <p:nvPicPr>
          <p:cNvPr id="7" name="Picture 6">
            <a:extLst>
              <a:ext uri="{FF2B5EF4-FFF2-40B4-BE49-F238E27FC236}">
                <a16:creationId xmlns:a16="http://schemas.microsoft.com/office/drawing/2014/main" xmlns="" id="{B1F66360-C112-4E66-80BE-126289C7A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74" y="49082"/>
            <a:ext cx="582639" cy="612111"/>
          </a:xfrm>
          <a:prstGeom prst="rect">
            <a:avLst/>
          </a:prstGeom>
        </p:spPr>
      </p:pic>
      <p:sp>
        <p:nvSpPr>
          <p:cNvPr id="2" name="Slide Number Placeholder 1">
            <a:extLst>
              <a:ext uri="{FF2B5EF4-FFF2-40B4-BE49-F238E27FC236}">
                <a16:creationId xmlns:a16="http://schemas.microsoft.com/office/drawing/2014/main" xmlns="" id="{E701F41F-9D5B-4B9B-8396-F853EC2D6D29}"/>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spTree>
    <p:extLst>
      <p:ext uri="{BB962C8B-B14F-4D97-AF65-F5344CB8AC3E}">
        <p14:creationId xmlns:p14="http://schemas.microsoft.com/office/powerpoint/2010/main" val="1473697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xmlns=""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pic>
        <p:nvPicPr>
          <p:cNvPr id="10" name="Picture 9">
            <a:extLst>
              <a:ext uri="{FF2B5EF4-FFF2-40B4-BE49-F238E27FC236}">
                <a16:creationId xmlns:a16="http://schemas.microsoft.com/office/drawing/2014/main" xmlns="" id="{FE47CBEC-1236-4EC6-AF40-6C812A2E9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7432">
            <a:off x="5895745" y="387699"/>
            <a:ext cx="5738349" cy="5738349"/>
          </a:xfrm>
          <a:prstGeom prst="rect">
            <a:avLst/>
          </a:prstGeom>
        </p:spPr>
      </p:pic>
      <p:pic>
        <p:nvPicPr>
          <p:cNvPr id="12" name="Picture 11">
            <a:extLst>
              <a:ext uri="{FF2B5EF4-FFF2-40B4-BE49-F238E27FC236}">
                <a16:creationId xmlns:a16="http://schemas.microsoft.com/office/drawing/2014/main" xmlns="" id="{3DFB926A-39FF-407B-ACAE-4B0F124D2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878" y="-1"/>
            <a:ext cx="2521527" cy="1893061"/>
          </a:xfrm>
          <a:prstGeom prst="rect">
            <a:avLst/>
          </a:prstGeom>
        </p:spPr>
      </p:pic>
      <p:sp>
        <p:nvSpPr>
          <p:cNvPr id="2" name="Slide Number Placeholder 1">
            <a:extLst>
              <a:ext uri="{FF2B5EF4-FFF2-40B4-BE49-F238E27FC236}">
                <a16:creationId xmlns:a16="http://schemas.microsoft.com/office/drawing/2014/main" xmlns="" id="{D20FB80E-341C-4925-8031-D010C0127DEE}"/>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spTree>
    <p:extLst>
      <p:ext uri="{BB962C8B-B14F-4D97-AF65-F5344CB8AC3E}">
        <p14:creationId xmlns:p14="http://schemas.microsoft.com/office/powerpoint/2010/main" val="858191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081A0C3E-7A5E-41F6-A06A-CE303648FE75}"/>
              </a:ext>
            </a:extLst>
          </p:cNvPr>
          <p:cNvGraphicFramePr>
            <a:graphicFrameLocks noGrp="1"/>
          </p:cNvGraphicFramePr>
          <p:nvPr>
            <p:extLst>
              <p:ext uri="{D42A27DB-BD31-4B8C-83A1-F6EECF244321}">
                <p14:modId xmlns:p14="http://schemas.microsoft.com/office/powerpoint/2010/main" val="144192770"/>
              </p:ext>
            </p:extLst>
          </p:nvPr>
        </p:nvGraphicFramePr>
        <p:xfrm>
          <a:off x="151819" y="519516"/>
          <a:ext cx="7322408" cy="5371922"/>
        </p:xfrm>
        <a:graphic>
          <a:graphicData uri="http://schemas.openxmlformats.org/drawingml/2006/table">
            <a:tbl>
              <a:tblPr firstRow="1" firstCol="1" bandRow="1">
                <a:tableStyleId>{B301B821-A1FF-4177-AEE7-76D212191A09}</a:tableStyleId>
              </a:tblPr>
              <a:tblGrid>
                <a:gridCol w="268173">
                  <a:extLst>
                    <a:ext uri="{9D8B030D-6E8A-4147-A177-3AD203B41FA5}">
                      <a16:colId xmlns:a16="http://schemas.microsoft.com/office/drawing/2014/main" xmlns="" val="20000"/>
                    </a:ext>
                  </a:extLst>
                </a:gridCol>
                <a:gridCol w="2176047">
                  <a:extLst>
                    <a:ext uri="{9D8B030D-6E8A-4147-A177-3AD203B41FA5}">
                      <a16:colId xmlns:a16="http://schemas.microsoft.com/office/drawing/2014/main" xmlns="" val="20001"/>
                    </a:ext>
                  </a:extLst>
                </a:gridCol>
                <a:gridCol w="940084">
                  <a:extLst>
                    <a:ext uri="{9D8B030D-6E8A-4147-A177-3AD203B41FA5}">
                      <a16:colId xmlns:a16="http://schemas.microsoft.com/office/drawing/2014/main" xmlns="" val="20002"/>
                    </a:ext>
                  </a:extLst>
                </a:gridCol>
                <a:gridCol w="492263">
                  <a:extLst>
                    <a:ext uri="{9D8B030D-6E8A-4147-A177-3AD203B41FA5}">
                      <a16:colId xmlns:a16="http://schemas.microsoft.com/office/drawing/2014/main" xmlns="" val="20003"/>
                    </a:ext>
                  </a:extLst>
                </a:gridCol>
                <a:gridCol w="492263">
                  <a:extLst>
                    <a:ext uri="{9D8B030D-6E8A-4147-A177-3AD203B41FA5}">
                      <a16:colId xmlns:a16="http://schemas.microsoft.com/office/drawing/2014/main" xmlns="" val="14836274"/>
                    </a:ext>
                  </a:extLst>
                </a:gridCol>
                <a:gridCol w="492263">
                  <a:extLst>
                    <a:ext uri="{9D8B030D-6E8A-4147-A177-3AD203B41FA5}">
                      <a16:colId xmlns:a16="http://schemas.microsoft.com/office/drawing/2014/main" xmlns="" val="1483459188"/>
                    </a:ext>
                  </a:extLst>
                </a:gridCol>
                <a:gridCol w="492263">
                  <a:extLst>
                    <a:ext uri="{9D8B030D-6E8A-4147-A177-3AD203B41FA5}">
                      <a16:colId xmlns:a16="http://schemas.microsoft.com/office/drawing/2014/main" xmlns="" val="3423769168"/>
                    </a:ext>
                  </a:extLst>
                </a:gridCol>
                <a:gridCol w="492263">
                  <a:extLst>
                    <a:ext uri="{9D8B030D-6E8A-4147-A177-3AD203B41FA5}">
                      <a16:colId xmlns:a16="http://schemas.microsoft.com/office/drawing/2014/main" xmlns="" val="4282359052"/>
                    </a:ext>
                  </a:extLst>
                </a:gridCol>
                <a:gridCol w="492263">
                  <a:extLst>
                    <a:ext uri="{9D8B030D-6E8A-4147-A177-3AD203B41FA5}">
                      <a16:colId xmlns:a16="http://schemas.microsoft.com/office/drawing/2014/main" xmlns="" val="241388137"/>
                    </a:ext>
                  </a:extLst>
                </a:gridCol>
                <a:gridCol w="492263">
                  <a:extLst>
                    <a:ext uri="{9D8B030D-6E8A-4147-A177-3AD203B41FA5}">
                      <a16:colId xmlns:a16="http://schemas.microsoft.com/office/drawing/2014/main" xmlns="" val="1506702966"/>
                    </a:ext>
                  </a:extLst>
                </a:gridCol>
                <a:gridCol w="492263">
                  <a:extLst>
                    <a:ext uri="{9D8B030D-6E8A-4147-A177-3AD203B41FA5}">
                      <a16:colId xmlns:a16="http://schemas.microsoft.com/office/drawing/2014/main" xmlns="" val="685883752"/>
                    </a:ext>
                  </a:extLst>
                </a:gridCol>
              </a:tblGrid>
              <a:tr h="9563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8">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xmlns="" val="10000"/>
                  </a:ext>
                </a:extLst>
              </a:tr>
              <a:tr h="14891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extLst>
                  <a:ext uri="{0D108BD9-81ED-4DB2-BD59-A6C34878D82A}">
                    <a16:rowId xmlns:a16="http://schemas.microsoft.com/office/drawing/2014/main" xmlns="" val="10001"/>
                  </a:ext>
                </a:extLst>
              </a:tr>
              <a:tr h="382911">
                <a:tc>
                  <a:txBody>
                    <a:bodyPr/>
                    <a:lstStyle/>
                    <a:p>
                      <a:pPr algn="ctr" fontAlgn="t"/>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xmlns="" val="10002"/>
                  </a:ext>
                </a:extLst>
              </a:tr>
              <a:tr h="255920">
                <a:tc>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xmlns="" val="10003"/>
                  </a:ext>
                </a:extLst>
              </a:tr>
              <a:tr h="510549">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Pemberi</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r>
                        <a:rPr lang="en-US" sz="1400" u="none" strike="noStrike" dirty="0">
                          <a:effectLst/>
                        </a:rPr>
                        <a:t> yang </a:t>
                      </a:r>
                      <a:r>
                        <a:rPr lang="en-US" sz="1400" u="none" strike="noStrike" dirty="0" err="1">
                          <a:effectLst/>
                        </a:rPr>
                        <a:t>bersertifikat</a:t>
                      </a:r>
                      <a:r>
                        <a:rPr lang="en-US" sz="1400" u="none" strike="noStrike" dirty="0">
                          <a:effectLst/>
                        </a:rPr>
                        <a:t> yang </a:t>
                      </a:r>
                      <a:r>
                        <a:rPr lang="en-US" sz="1400" u="none" strike="noStrike" dirty="0" err="1">
                          <a:effectLst/>
                        </a:rPr>
                        <a:t>masih</a:t>
                      </a:r>
                      <a:r>
                        <a:rPr lang="en-US" sz="1400" u="none" strike="noStrike" dirty="0">
                          <a:effectLst/>
                        </a:rPr>
                        <a:t> </a:t>
                      </a:r>
                      <a:r>
                        <a:rPr lang="en-US" sz="1400" u="none" strike="noStrike" dirty="0" err="1">
                          <a:effectLst/>
                        </a:rPr>
                        <a:t>berlaku</a:t>
                      </a:r>
                      <a:r>
                        <a:rPr lang="en-US" sz="1400" u="none" strike="noStrike" dirty="0">
                          <a:effectLst/>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xmlns="" val="10004"/>
                  </a:ext>
                </a:extLst>
              </a:tr>
              <a:tr h="383028">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Ketersediaan</a:t>
                      </a:r>
                      <a:r>
                        <a:rPr lang="en-US" sz="1400" u="none" strike="noStrike" dirty="0">
                          <a:effectLst/>
                        </a:rPr>
                        <a:t> </a:t>
                      </a:r>
                      <a:r>
                        <a:rPr lang="en-US" sz="1400" u="none" strike="noStrike" dirty="0" err="1">
                          <a:effectLst/>
                        </a:rPr>
                        <a:t>tim</a:t>
                      </a:r>
                      <a:r>
                        <a:rPr lang="en-US" sz="1400" u="none" strike="noStrike" dirty="0">
                          <a:effectLst/>
                        </a:rPr>
                        <a:t> </a:t>
                      </a:r>
                      <a:r>
                        <a:rPr lang="en-US" sz="1400" u="none" strike="noStrike" dirty="0" err="1">
                          <a:effectLst/>
                        </a:rPr>
                        <a:t>penanggulangan</a:t>
                      </a:r>
                      <a:r>
                        <a:rPr lang="en-US" sz="1400" u="none" strike="noStrike" dirty="0">
                          <a:effectLst/>
                        </a:rPr>
                        <a:t> </a:t>
                      </a:r>
                      <a:r>
                        <a:rPr lang="en-US" sz="1400" u="none" strike="noStrike" dirty="0" err="1">
                          <a:effectLst/>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xmlns="" val="10005"/>
                  </a:ext>
                </a:extLst>
              </a:tr>
              <a:tr h="767761">
                <a:tc>
                  <a:txBody>
                    <a:bodyPr/>
                    <a:lstStyle/>
                    <a:p>
                      <a:pPr algn="ctr" fontAlgn="t"/>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rPr>
                        <a:t>Waktu tanggap pelayanan Dokter </a:t>
                      </a:r>
                    </a:p>
                    <a:p>
                      <a:pPr algn="just" fontAlgn="t"/>
                      <a:r>
                        <a:rPr lang="nn-NO" sz="1400" u="none" strike="noStrike" dirty="0">
                          <a:effectLst/>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98.64%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99,59%</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xmlns="" val="10006"/>
                  </a:ext>
                </a:extLst>
              </a:tr>
              <a:tr h="255920">
                <a:tc>
                  <a:txBody>
                    <a:bodyPr/>
                    <a:lstStyle/>
                    <a:p>
                      <a:pPr algn="ctr" fontAlgn="ctr"/>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91.34%</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rPr>
                        <a:t>90,32%</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xmlns="" val="10007"/>
                  </a:ext>
                </a:extLst>
              </a:tr>
              <a:tr h="251282">
                <a:tc>
                  <a:txBody>
                    <a:bodyPr/>
                    <a:lstStyle/>
                    <a:p>
                      <a:pPr algn="ctr" fontAlgn="ctr"/>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Kematian</a:t>
                      </a:r>
                      <a:r>
                        <a:rPr lang="en-US" sz="1400" u="none" strike="noStrike" dirty="0">
                          <a:effectLst/>
                        </a:rPr>
                        <a:t> </a:t>
                      </a:r>
                      <a:r>
                        <a:rPr lang="en-US" sz="1400" u="none" strike="noStrike" dirty="0" err="1">
                          <a:effectLst/>
                        </a:rPr>
                        <a:t>Pasien</a:t>
                      </a:r>
                      <a:r>
                        <a:rPr lang="en-US" sz="1400" u="none" strike="noStrike" dirty="0">
                          <a:effectLst/>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xmlns="" val="10008"/>
                  </a:ext>
                </a:extLst>
              </a:tr>
              <a:tr h="283667">
                <a:tc>
                  <a:txBody>
                    <a:bodyPr/>
                    <a:lstStyle/>
                    <a:p>
                      <a:pPr algn="ctr" fontAlgn="ctr"/>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xmlns="" val="10009"/>
                  </a:ext>
                </a:extLst>
              </a:tr>
              <a:tr h="382911">
                <a:tc>
                  <a:txBody>
                    <a:bodyPr/>
                    <a:lstStyle/>
                    <a:p>
                      <a:pPr algn="ctr" fontAlgn="t"/>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Tidak</a:t>
                      </a:r>
                      <a:r>
                        <a:rPr lang="en-US" sz="1400" u="none" strike="noStrike" dirty="0">
                          <a:effectLst/>
                        </a:rPr>
                        <a:t> </a:t>
                      </a:r>
                      <a:r>
                        <a:rPr lang="en-US" sz="1400" u="none" strike="noStrike" dirty="0" err="1">
                          <a:effectLst/>
                        </a:rPr>
                        <a:t>adanya</a:t>
                      </a:r>
                      <a:r>
                        <a:rPr lang="en-US" sz="1400" u="none" strike="noStrike" dirty="0">
                          <a:effectLst/>
                        </a:rPr>
                        <a:t> </a:t>
                      </a:r>
                      <a:r>
                        <a:rPr lang="en-US" sz="1400" u="none" strike="noStrike" dirty="0" err="1">
                          <a:effectLst/>
                        </a:rPr>
                        <a:t>pasien</a:t>
                      </a:r>
                      <a:r>
                        <a:rPr lang="en-US" sz="1400" u="none" strike="noStrike" dirty="0">
                          <a:effectLst/>
                        </a:rPr>
                        <a:t> yang </a:t>
                      </a:r>
                      <a:r>
                        <a:rPr lang="en-US" sz="1400" u="none" strike="noStrike" dirty="0" err="1">
                          <a:effectLst/>
                        </a:rPr>
                        <a:t>diharuskan</a:t>
                      </a:r>
                      <a:r>
                        <a:rPr lang="en-US" sz="1400" u="none" strike="noStrike" dirty="0">
                          <a:effectLst/>
                        </a:rPr>
                        <a:t> </a:t>
                      </a:r>
                      <a:r>
                        <a:rPr lang="en-US" sz="1400" u="none" strike="noStrike" dirty="0" err="1">
                          <a:effectLst/>
                        </a:rPr>
                        <a:t>membayar</a:t>
                      </a:r>
                      <a:r>
                        <a:rPr lang="en-US" sz="1400" u="none" strike="noStrike" dirty="0">
                          <a:effectLst/>
                        </a:rPr>
                        <a:t> </a:t>
                      </a:r>
                      <a:r>
                        <a:rPr lang="en-US" sz="1400" u="none" strike="noStrike" dirty="0" err="1">
                          <a:effectLst/>
                        </a:rPr>
                        <a:t>uang</a:t>
                      </a:r>
                      <a:r>
                        <a:rPr lang="en-US" sz="1400" u="none" strike="noStrike" dirty="0">
                          <a:effectLst/>
                        </a:rPr>
                        <a:t> </a:t>
                      </a:r>
                      <a:r>
                        <a:rPr lang="en-US" sz="1400" u="none" strike="noStrike" dirty="0" err="1">
                          <a:effectLst/>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xmlns="" val="10010"/>
                  </a:ext>
                </a:extLst>
              </a:tr>
            </a:tbl>
          </a:graphicData>
        </a:graphic>
      </p:graphicFrame>
      <p:pic>
        <p:nvPicPr>
          <p:cNvPr id="13" name="Picture 12">
            <a:extLst>
              <a:ext uri="{FF2B5EF4-FFF2-40B4-BE49-F238E27FC236}">
                <a16:creationId xmlns:a16="http://schemas.microsoft.com/office/drawing/2014/main" xmlns="" id="{14A900F7-78D3-4C56-B970-51C8CDB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1410"/>
            <a:ext cx="911781" cy="576590"/>
          </a:xfrm>
          <a:prstGeom prst="rect">
            <a:avLst/>
          </a:prstGeom>
        </p:spPr>
      </p:pic>
      <p:sp>
        <p:nvSpPr>
          <p:cNvPr id="15" name="TextBox 14">
            <a:extLst>
              <a:ext uri="{FF2B5EF4-FFF2-40B4-BE49-F238E27FC236}">
                <a16:creationId xmlns:a16="http://schemas.microsoft.com/office/drawing/2014/main" xmlns="" id="{6935A6A8-3E23-4CC6-8184-B67D5706A287}"/>
              </a:ext>
            </a:extLst>
          </p:cNvPr>
          <p:cNvSpPr txBox="1"/>
          <p:nvPr/>
        </p:nvSpPr>
        <p:spPr>
          <a:xfrm>
            <a:off x="11191392" y="5509224"/>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xmlns="" id="{B99A77AC-885A-4033-8603-B6AEA203E5D4}"/>
              </a:ext>
            </a:extLst>
          </p:cNvPr>
          <p:cNvSpPr/>
          <p:nvPr/>
        </p:nvSpPr>
        <p:spPr>
          <a:xfrm>
            <a:off x="151819" y="61722"/>
            <a:ext cx="879353"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xmlns="" id="{CAA8B448-9A02-48DD-9F40-FFB2B436F24F}"/>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spTree>
    <p:extLst>
      <p:ext uri="{BB962C8B-B14F-4D97-AF65-F5344CB8AC3E}">
        <p14:creationId xmlns:p14="http://schemas.microsoft.com/office/powerpoint/2010/main" val="2217208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ABC737AC-39BC-42D8-862E-E708E74A8376}"/>
              </a:ext>
            </a:extLst>
          </p:cNvPr>
          <p:cNvGraphicFramePr>
            <a:graphicFrameLocks noGrp="1"/>
          </p:cNvGraphicFramePr>
          <p:nvPr>
            <p:extLst>
              <p:ext uri="{D42A27DB-BD31-4B8C-83A1-F6EECF244321}">
                <p14:modId xmlns:p14="http://schemas.microsoft.com/office/powerpoint/2010/main" val="368977261"/>
              </p:ext>
            </p:extLst>
          </p:nvPr>
        </p:nvGraphicFramePr>
        <p:xfrm>
          <a:off x="151817" y="494960"/>
          <a:ext cx="8899414" cy="6266938"/>
        </p:xfrm>
        <a:graphic>
          <a:graphicData uri="http://schemas.openxmlformats.org/drawingml/2006/table">
            <a:tbl>
              <a:tblPr firstRow="1" firstCol="1" bandRow="1">
                <a:tableStyleId>{10A1B5D5-9B99-4C35-A422-299274C87663}</a:tableStyleId>
              </a:tblPr>
              <a:tblGrid>
                <a:gridCol w="316074">
                  <a:extLst>
                    <a:ext uri="{9D8B030D-6E8A-4147-A177-3AD203B41FA5}">
                      <a16:colId xmlns:a16="http://schemas.microsoft.com/office/drawing/2014/main" xmlns="" val="20000"/>
                    </a:ext>
                  </a:extLst>
                </a:gridCol>
                <a:gridCol w="1771321">
                  <a:extLst>
                    <a:ext uri="{9D8B030D-6E8A-4147-A177-3AD203B41FA5}">
                      <a16:colId xmlns:a16="http://schemas.microsoft.com/office/drawing/2014/main" xmlns="" val="20001"/>
                    </a:ext>
                  </a:extLst>
                </a:gridCol>
                <a:gridCol w="1545339">
                  <a:extLst>
                    <a:ext uri="{9D8B030D-6E8A-4147-A177-3AD203B41FA5}">
                      <a16:colId xmlns:a16="http://schemas.microsoft.com/office/drawing/2014/main" xmlns="" val="20002"/>
                    </a:ext>
                  </a:extLst>
                </a:gridCol>
                <a:gridCol w="594488">
                  <a:extLst>
                    <a:ext uri="{9D8B030D-6E8A-4147-A177-3AD203B41FA5}">
                      <a16:colId xmlns:a16="http://schemas.microsoft.com/office/drawing/2014/main" xmlns="" val="20003"/>
                    </a:ext>
                  </a:extLst>
                </a:gridCol>
                <a:gridCol w="667456">
                  <a:extLst>
                    <a:ext uri="{9D8B030D-6E8A-4147-A177-3AD203B41FA5}">
                      <a16:colId xmlns:a16="http://schemas.microsoft.com/office/drawing/2014/main" xmlns="" val="4146226318"/>
                    </a:ext>
                  </a:extLst>
                </a:gridCol>
                <a:gridCol w="667456">
                  <a:extLst>
                    <a:ext uri="{9D8B030D-6E8A-4147-A177-3AD203B41FA5}">
                      <a16:colId xmlns:a16="http://schemas.microsoft.com/office/drawing/2014/main" xmlns="" val="2277099532"/>
                    </a:ext>
                  </a:extLst>
                </a:gridCol>
                <a:gridCol w="667456">
                  <a:extLst>
                    <a:ext uri="{9D8B030D-6E8A-4147-A177-3AD203B41FA5}">
                      <a16:colId xmlns:a16="http://schemas.microsoft.com/office/drawing/2014/main" xmlns="" val="1814286570"/>
                    </a:ext>
                  </a:extLst>
                </a:gridCol>
                <a:gridCol w="667456">
                  <a:extLst>
                    <a:ext uri="{9D8B030D-6E8A-4147-A177-3AD203B41FA5}">
                      <a16:colId xmlns:a16="http://schemas.microsoft.com/office/drawing/2014/main" xmlns="" val="328824570"/>
                    </a:ext>
                  </a:extLst>
                </a:gridCol>
                <a:gridCol w="667456">
                  <a:extLst>
                    <a:ext uri="{9D8B030D-6E8A-4147-A177-3AD203B41FA5}">
                      <a16:colId xmlns:a16="http://schemas.microsoft.com/office/drawing/2014/main" xmlns="" val="1775759450"/>
                    </a:ext>
                  </a:extLst>
                </a:gridCol>
                <a:gridCol w="667456">
                  <a:extLst>
                    <a:ext uri="{9D8B030D-6E8A-4147-A177-3AD203B41FA5}">
                      <a16:colId xmlns:a16="http://schemas.microsoft.com/office/drawing/2014/main" xmlns="" val="3566904808"/>
                    </a:ext>
                  </a:extLst>
                </a:gridCol>
                <a:gridCol w="667456">
                  <a:extLst>
                    <a:ext uri="{9D8B030D-6E8A-4147-A177-3AD203B41FA5}">
                      <a16:colId xmlns:a16="http://schemas.microsoft.com/office/drawing/2014/main" xmlns="" val="565367450"/>
                    </a:ext>
                  </a:extLst>
                </a:gridCol>
              </a:tblGrid>
              <a:tr h="113878">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8">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xmlns="" val="10000"/>
                  </a:ext>
                </a:extLst>
              </a:tr>
              <a:tr h="20873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extLst>
                  <a:ext uri="{0D108BD9-81ED-4DB2-BD59-A6C34878D82A}">
                    <a16:rowId xmlns:a16="http://schemas.microsoft.com/office/drawing/2014/main" xmlns="" val="10001"/>
                  </a:ext>
                </a:extLst>
              </a:tr>
              <a:tr h="626189">
                <a:tc>
                  <a:txBody>
                    <a:body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b"/>
                </a:tc>
                <a:tc>
                  <a:txBody>
                    <a:bodyPr/>
                    <a:lstStyle/>
                    <a:p>
                      <a:pPr algn="just" fontAlgn="ctr"/>
                      <a:r>
                        <a:rPr lang="nn-NO" sz="1400" u="none" strike="noStrike" dirty="0">
                          <a:effectLst/>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rPr>
                        <a:t>100% </a:t>
                      </a:r>
                      <a:r>
                        <a:rPr lang="en-US" sz="1400" u="none" strike="noStrike" dirty="0" err="1">
                          <a:effectLst/>
                        </a:rPr>
                        <a:t>Dokter</a:t>
                      </a:r>
                      <a:r>
                        <a:rPr lang="en-US" sz="1400" u="none" strike="noStrike" dirty="0">
                          <a:effectLst/>
                        </a:rPr>
                        <a:t> </a:t>
                      </a:r>
                      <a:r>
                        <a:rPr lang="en-US" sz="1400" u="none" strike="noStrike" dirty="0" err="1">
                          <a:effectLst/>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xmlns="" val="10002"/>
                  </a:ext>
                </a:extLst>
              </a:tr>
              <a:tr h="410336">
                <a:tc rowSpan="7">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rowSpan="7">
                  <a:txBody>
                    <a:bodyPr/>
                    <a:lstStyle/>
                    <a:p>
                      <a:pPr algn="l" fontAlgn="ctr"/>
                      <a:r>
                        <a:rPr lang="fi-FI" sz="1400" u="none" strike="noStrike" dirty="0">
                          <a:effectLst/>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rPr>
                        <a:t>a. </a:t>
                      </a:r>
                      <a:r>
                        <a:rPr lang="en-US" sz="1400" u="none" strike="noStrike" dirty="0" err="1">
                          <a:effectLst/>
                        </a:rPr>
                        <a:t>Anak</a:t>
                      </a:r>
                      <a:r>
                        <a:rPr lang="en-US" sz="1400" u="none" strike="noStrike" dirty="0">
                          <a:effectLst/>
                        </a:rPr>
                        <a:t> </a:t>
                      </a:r>
                      <a:r>
                        <a:rPr lang="en-US" sz="1400" u="none" strike="noStrike" dirty="0" err="1">
                          <a:effectLst/>
                        </a:rPr>
                        <a:t>Remaja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xmlns="" val="10003"/>
                  </a:ext>
                </a:extLst>
              </a:tr>
              <a:tr h="208730">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b. NAPZA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xmlns="" val="10004"/>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c. </a:t>
                      </a:r>
                      <a:r>
                        <a:rPr lang="en-US" sz="1400" u="none" strike="noStrike" dirty="0" err="1">
                          <a:effectLst/>
                        </a:rPr>
                        <a:t>Gangguan</a:t>
                      </a:r>
                      <a:r>
                        <a:rPr lang="en-US" sz="1400" u="none" strike="noStrike" dirty="0">
                          <a:effectLst/>
                        </a:rPr>
                        <a:t> </a:t>
                      </a:r>
                      <a:r>
                        <a:rPr lang="en-US" sz="1400" u="none" strike="noStrike" dirty="0" err="1">
                          <a:effectLst/>
                        </a:rPr>
                        <a:t>Psikotik</a:t>
                      </a:r>
                      <a:r>
                        <a:rPr lang="en-US" sz="1400" u="none" strike="noStrike" dirty="0">
                          <a:effectLst/>
                        </a:rPr>
                        <a:t>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xmlns="" val="10005"/>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d. </a:t>
                      </a:r>
                      <a:r>
                        <a:rPr lang="en-US" sz="1400" u="none" strike="noStrike" dirty="0" err="1">
                          <a:effectLst/>
                        </a:rPr>
                        <a:t>Gangguan</a:t>
                      </a:r>
                      <a:r>
                        <a:rPr lang="en-US" sz="1400" u="none" strike="noStrike" dirty="0">
                          <a:effectLst/>
                        </a:rPr>
                        <a:t> </a:t>
                      </a:r>
                      <a:r>
                        <a:rPr lang="en-US" sz="1400" u="none" strike="noStrike" dirty="0" err="1">
                          <a:effectLst/>
                        </a:rPr>
                        <a:t>Neurotik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xmlns="" val="10006"/>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e. Mental </a:t>
                      </a:r>
                      <a:r>
                        <a:rPr lang="en-US" sz="1400" u="none" strike="noStrike" dirty="0" err="1">
                          <a:effectLst/>
                        </a:rPr>
                        <a:t>Retardasi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xmlns="" val="10007"/>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f.  Mental Organik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xmlns="" val="10008"/>
                  </a:ext>
                </a:extLst>
              </a:tr>
              <a:tr h="402562">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g. </a:t>
                      </a:r>
                      <a:r>
                        <a:rPr lang="en-US" sz="1400" u="none" strike="noStrike" dirty="0" err="1">
                          <a:effectLst/>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xmlns="" val="10009"/>
                  </a:ext>
                </a:extLst>
              </a:tr>
              <a:tr h="1641343">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just" fontAlgn="t"/>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br>
                        <a:rPr lang="en-US" sz="1400" u="none" strike="noStrike" dirty="0">
                          <a:effectLst/>
                        </a:rPr>
                      </a:br>
                      <a:r>
                        <a:rPr lang="en-US" sz="1400" u="none" strike="noStrike" dirty="0">
                          <a:effectLst/>
                        </a:rPr>
                        <a:t>08.00 s/d 13.00</a:t>
                      </a:r>
                      <a:br>
                        <a:rPr lang="en-US" sz="1400" u="none" strike="noStrike" dirty="0">
                          <a:effectLst/>
                        </a:rPr>
                      </a:br>
                      <a:r>
                        <a:rPr lang="en-US" sz="1400" u="none" strike="noStrike" dirty="0" err="1">
                          <a:effectLst/>
                        </a:rPr>
                        <a:t>Setiap</a:t>
                      </a:r>
                      <a:r>
                        <a:rPr lang="en-US" sz="1400" u="none" strike="noStrike" dirty="0">
                          <a:effectLst/>
                        </a:rPr>
                        <a:t> Hari </a:t>
                      </a:r>
                      <a:r>
                        <a:rPr lang="en-US" sz="1400" u="none" strike="noStrike" dirty="0" err="1">
                          <a:effectLst/>
                        </a:rPr>
                        <a:t>Kerja</a:t>
                      </a:r>
                      <a:r>
                        <a:rPr lang="en-US" sz="1400" u="none" strike="noStrike" dirty="0">
                          <a:effectLst/>
                        </a:rPr>
                        <a:t> </a:t>
                      </a:r>
                      <a:r>
                        <a:rPr lang="en-US" sz="1400" u="none" strike="noStrike" dirty="0" err="1">
                          <a:effectLst/>
                        </a:rPr>
                        <a:t>kecuali</a:t>
                      </a:r>
                      <a:r>
                        <a:rPr lang="en-US" sz="1400" u="none" strike="noStrike" dirty="0">
                          <a:effectLst/>
                        </a:rPr>
                        <a:t> </a:t>
                      </a:r>
                      <a:r>
                        <a:rPr lang="en-US" sz="1400" u="none" strike="noStrike" dirty="0" err="1">
                          <a:effectLst/>
                        </a:rPr>
                        <a:t>Jumat</a:t>
                      </a:r>
                      <a:r>
                        <a:rPr lang="en-US" sz="1400" u="none" strike="noStrike" dirty="0">
                          <a:effectLst/>
                        </a:rPr>
                        <a:t> : 08.00 s/d 11.00;</a:t>
                      </a:r>
                      <a:br>
                        <a:rPr lang="en-US" sz="1400" u="none" strike="noStrike" dirty="0">
                          <a:effectLst/>
                        </a:rPr>
                      </a:br>
                      <a:r>
                        <a:rPr lang="en-US" sz="1400" u="none" strike="noStrike" dirty="0">
                          <a:effectLst/>
                        </a:rPr>
                        <a:t>dan </a:t>
                      </a:r>
                      <a:r>
                        <a:rPr lang="en-US" sz="1400" u="none" strike="noStrike" dirty="0" err="1">
                          <a:effectLst/>
                        </a:rPr>
                        <a:t>Sabtu</a:t>
                      </a:r>
                      <a:r>
                        <a:rPr lang="en-US" sz="1400" u="none" strike="noStrike" dirty="0">
                          <a:effectLst/>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xmlns="" val="10011"/>
                  </a:ext>
                </a:extLst>
              </a:tr>
              <a:tr h="417459">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err="1">
                          <a:effectLst/>
                        </a:rPr>
                        <a:t>Waktu</a:t>
                      </a:r>
                      <a:r>
                        <a:rPr lang="fi-FI" sz="1400" u="none" strike="noStrike" dirty="0">
                          <a:effectLst/>
                        </a:rPr>
                        <a:t> </a:t>
                      </a:r>
                      <a:r>
                        <a:rPr lang="fi-FI" sz="1400" u="none" strike="noStrike" dirty="0" err="1">
                          <a:effectLst/>
                        </a:rPr>
                        <a:t>tunggu</a:t>
                      </a:r>
                      <a:r>
                        <a:rPr lang="fi-FI" sz="1400" u="none" strike="noStrike" dirty="0">
                          <a:effectLst/>
                        </a:rPr>
                        <a:t> di </a:t>
                      </a:r>
                      <a:r>
                        <a:rPr lang="fi-FI" sz="1400" u="none" strike="noStrike" dirty="0" err="1">
                          <a:effectLst/>
                        </a:rPr>
                        <a:t>Rawat</a:t>
                      </a:r>
                      <a:r>
                        <a:rPr lang="fi-FI" sz="1400" u="none" strike="noStrike" dirty="0">
                          <a:effectLst/>
                        </a:rPr>
                        <a:t> Jalan </a:t>
                      </a:r>
                      <a:endParaRPr lang="fi-FI" sz="1400" b="0" i="0" u="none" strike="noStrike">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≤60 </a:t>
                      </a:r>
                      <a:r>
                        <a:rPr lang="en-US" sz="1400" u="none" strike="noStrike" dirty="0" err="1">
                          <a:effectLst/>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85,58%</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dirty="0">
                          <a:solidFill>
                            <a:srgbClr val="000000"/>
                          </a:solidFill>
                          <a:effectLst/>
                          <a:latin typeface="Tw Cen MT"/>
                          <a:ea typeface="Verdana"/>
                          <a:cs typeface="Verdana"/>
                        </a:rPr>
                        <a:t>84,40%</a:t>
                      </a: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89,73%</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80.10%</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90,75%</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87%</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90,59%</a:t>
                      </a:r>
                      <a:endParaRPr lang="id-ID" sz="1400" b="0" i="0" u="none" strike="noStrike" dirty="0">
                        <a:solidFill>
                          <a:srgbClr val="000000"/>
                        </a:solidFill>
                        <a:effectLst/>
                        <a:latin typeface="Tw Cen MT"/>
                        <a:ea typeface="Verdana"/>
                        <a:cs typeface="Verdana"/>
                      </a:endParaRPr>
                    </a:p>
                  </a:txBody>
                  <a:tcPr marL="0" marR="0" marT="0" marB="0" anchor="ctr" anchorCtr="1"/>
                </a:tc>
                <a:extLst>
                  <a:ext uri="{0D108BD9-81ED-4DB2-BD59-A6C34878D82A}">
                    <a16:rowId xmlns:a16="http://schemas.microsoft.com/office/drawing/2014/main" xmlns="" val="10012"/>
                  </a:ext>
                </a:extLst>
              </a:tr>
              <a:tr h="417459">
                <a:tc>
                  <a:txBody>
                    <a:bodyPr/>
                    <a:lstStyle/>
                    <a:p>
                      <a:pPr algn="ctr" fontAlgn="ctr"/>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90,06%</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90,2%</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extLst>
                  <a:ext uri="{0D108BD9-81ED-4DB2-BD59-A6C34878D82A}">
                    <a16:rowId xmlns:a16="http://schemas.microsoft.com/office/drawing/2014/main" xmlns="" val="10013"/>
                  </a:ext>
                </a:extLst>
              </a:tr>
            </a:tbl>
          </a:graphicData>
        </a:graphic>
      </p:graphicFrame>
      <p:sp>
        <p:nvSpPr>
          <p:cNvPr id="5" name="Rectangle: Diagonal Corners Rounded 4">
            <a:extLst>
              <a:ext uri="{FF2B5EF4-FFF2-40B4-BE49-F238E27FC236}">
                <a16:creationId xmlns:a16="http://schemas.microsoft.com/office/drawing/2014/main" xmlns="" id="{996458AF-1716-415B-B38E-3D22C6D21495}"/>
              </a:ext>
            </a:extLst>
          </p:cNvPr>
          <p:cNvSpPr/>
          <p:nvPr/>
        </p:nvSpPr>
        <p:spPr>
          <a:xfrm>
            <a:off x="151817" y="76250"/>
            <a:ext cx="1828800"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
        <p:nvSpPr>
          <p:cNvPr id="2" name="Slide Number Placeholder 1">
            <a:extLst>
              <a:ext uri="{FF2B5EF4-FFF2-40B4-BE49-F238E27FC236}">
                <a16:creationId xmlns:a16="http://schemas.microsoft.com/office/drawing/2014/main" xmlns="" id="{F74B4943-8C3E-4F49-BB50-96EF16DEF89E}"/>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spTree>
    <p:extLst>
      <p:ext uri="{BB962C8B-B14F-4D97-AF65-F5344CB8AC3E}">
        <p14:creationId xmlns:p14="http://schemas.microsoft.com/office/powerpoint/2010/main" val="3021585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5C9ADB83-5CED-47F3-AA81-2A06DE63E3BE}"/>
              </a:ext>
            </a:extLst>
          </p:cNvPr>
          <p:cNvGraphicFramePr>
            <a:graphicFrameLocks noGrp="1"/>
          </p:cNvGraphicFramePr>
          <p:nvPr>
            <p:extLst>
              <p:ext uri="{D42A27DB-BD31-4B8C-83A1-F6EECF244321}">
                <p14:modId xmlns:p14="http://schemas.microsoft.com/office/powerpoint/2010/main" val="2844413969"/>
              </p:ext>
            </p:extLst>
          </p:nvPr>
        </p:nvGraphicFramePr>
        <p:xfrm>
          <a:off x="331666" y="469902"/>
          <a:ext cx="9607465" cy="6105678"/>
        </p:xfrm>
        <a:graphic>
          <a:graphicData uri="http://schemas.openxmlformats.org/drawingml/2006/table">
            <a:tbl>
              <a:tblPr firstRow="1" firstCol="1" bandRow="1">
                <a:tableStyleId>{10A1B5D5-9B99-4C35-A422-299274C87663}</a:tableStyleId>
              </a:tblPr>
              <a:tblGrid>
                <a:gridCol w="434665">
                  <a:extLst>
                    <a:ext uri="{9D8B030D-6E8A-4147-A177-3AD203B41FA5}">
                      <a16:colId xmlns:a16="http://schemas.microsoft.com/office/drawing/2014/main" xmlns="" val="20000"/>
                    </a:ext>
                  </a:extLst>
                </a:gridCol>
                <a:gridCol w="910964">
                  <a:extLst>
                    <a:ext uri="{9D8B030D-6E8A-4147-A177-3AD203B41FA5}">
                      <a16:colId xmlns:a16="http://schemas.microsoft.com/office/drawing/2014/main" xmlns="" val="20001"/>
                    </a:ext>
                  </a:extLst>
                </a:gridCol>
                <a:gridCol w="1009220">
                  <a:extLst>
                    <a:ext uri="{9D8B030D-6E8A-4147-A177-3AD203B41FA5}">
                      <a16:colId xmlns:a16="http://schemas.microsoft.com/office/drawing/2014/main" xmlns="" val="20002"/>
                    </a:ext>
                  </a:extLst>
                </a:gridCol>
                <a:gridCol w="1024510">
                  <a:extLst>
                    <a:ext uri="{9D8B030D-6E8A-4147-A177-3AD203B41FA5}">
                      <a16:colId xmlns:a16="http://schemas.microsoft.com/office/drawing/2014/main" xmlns="" val="20003"/>
                    </a:ext>
                  </a:extLst>
                </a:gridCol>
                <a:gridCol w="989356">
                  <a:extLst>
                    <a:ext uri="{9D8B030D-6E8A-4147-A177-3AD203B41FA5}">
                      <a16:colId xmlns:a16="http://schemas.microsoft.com/office/drawing/2014/main" xmlns="" val="2326586104"/>
                    </a:ext>
                  </a:extLst>
                </a:gridCol>
                <a:gridCol w="983213">
                  <a:extLst>
                    <a:ext uri="{9D8B030D-6E8A-4147-A177-3AD203B41FA5}">
                      <a16:colId xmlns:a16="http://schemas.microsoft.com/office/drawing/2014/main" xmlns="" val="2807038767"/>
                    </a:ext>
                  </a:extLst>
                </a:gridCol>
                <a:gridCol w="763037">
                  <a:extLst>
                    <a:ext uri="{9D8B030D-6E8A-4147-A177-3AD203B41FA5}">
                      <a16:colId xmlns:a16="http://schemas.microsoft.com/office/drawing/2014/main" xmlns="" val="1292551224"/>
                    </a:ext>
                  </a:extLst>
                </a:gridCol>
                <a:gridCol w="873125">
                  <a:extLst>
                    <a:ext uri="{9D8B030D-6E8A-4147-A177-3AD203B41FA5}">
                      <a16:colId xmlns:a16="http://schemas.microsoft.com/office/drawing/2014/main" xmlns="" val="4057780194"/>
                    </a:ext>
                  </a:extLst>
                </a:gridCol>
                <a:gridCol w="873125">
                  <a:extLst>
                    <a:ext uri="{9D8B030D-6E8A-4147-A177-3AD203B41FA5}">
                      <a16:colId xmlns:a16="http://schemas.microsoft.com/office/drawing/2014/main" xmlns="" val="3338711737"/>
                    </a:ext>
                  </a:extLst>
                </a:gridCol>
                <a:gridCol w="873125">
                  <a:extLst>
                    <a:ext uri="{9D8B030D-6E8A-4147-A177-3AD203B41FA5}">
                      <a16:colId xmlns:a16="http://schemas.microsoft.com/office/drawing/2014/main" xmlns="" val="1447801153"/>
                    </a:ext>
                  </a:extLst>
                </a:gridCol>
                <a:gridCol w="873125">
                  <a:extLst>
                    <a:ext uri="{9D8B030D-6E8A-4147-A177-3AD203B41FA5}">
                      <a16:colId xmlns:a16="http://schemas.microsoft.com/office/drawing/2014/main" xmlns="" val="1641787837"/>
                    </a:ext>
                  </a:extLst>
                </a:gridCol>
              </a:tblGrid>
              <a:tr h="186221">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8">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0"/>
                  </a:ext>
                </a:extLst>
              </a:tr>
              <a:tr h="18622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tc>
                  <a:txBody>
                    <a:bodyPr/>
                    <a:lstStyle/>
                    <a:p>
                      <a:pPr lvl="0" algn="ctr">
                        <a:buNone/>
                      </a:pPr>
                      <a:r>
                        <a:rPr lang="en-US" sz="12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558662">
                <a:tc rowSpan="2">
                  <a:txBody>
                    <a:bodyPr/>
                    <a:lstStyle/>
                    <a:p>
                      <a:pPr algn="ctr" fontAlgn="t"/>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200" u="none" strike="noStrike" dirty="0" err="1">
                          <a:effectLst/>
                          <a:latin typeface="Tw Cen MT" panose="020B0602020104020603" pitchFamily="34" charset="0"/>
                        </a:rPr>
                        <a:t>Pemberi</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Pelayanan</a:t>
                      </a:r>
                      <a:r>
                        <a:rPr lang="it-IT" sz="1200" u="none" strike="noStrike" dirty="0">
                          <a:effectLst/>
                          <a:latin typeface="Tw Cen MT" panose="020B0602020104020603" pitchFamily="34" charset="0"/>
                        </a:rPr>
                        <a:t> di </a:t>
                      </a:r>
                      <a:r>
                        <a:rPr lang="it-IT" sz="1200" u="none" strike="noStrike" dirty="0" err="1">
                          <a:effectLst/>
                          <a:latin typeface="Tw Cen MT" panose="020B0602020104020603" pitchFamily="34" charset="0"/>
                        </a:rPr>
                        <a:t>Rawat</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Inap</a:t>
                      </a:r>
                      <a:endParaRPr lang="it-IT" sz="12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200" u="none" strike="noStrike" dirty="0">
                          <a:effectLst/>
                          <a:latin typeface="Tw Cen MT"/>
                        </a:rPr>
                        <a:t>a.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dan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Umum</a:t>
                      </a:r>
                      <a:endParaRPr lang="en-US" sz="1200" b="0" i="0" u="none" strike="noStrike" err="1">
                        <a:solidFill>
                          <a:srgbClr val="000000"/>
                        </a:solidFill>
                        <a:effectLst/>
                        <a:latin typeface="Tw Cen MT"/>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xmlns="" val="10002"/>
                  </a:ext>
                </a:extLst>
              </a:tr>
              <a:tr h="579189">
                <a:tc vMerge="1">
                  <a:txBody>
                    <a:bodyPr/>
                    <a:lstStyle/>
                    <a:p>
                      <a:endParaRPr lang="en-US"/>
                    </a:p>
                  </a:txBody>
                  <a:tcPr/>
                </a:tc>
                <a:tc vMerge="1">
                  <a:txBody>
                    <a:bodyPr/>
                    <a:lstStyle/>
                    <a:p>
                      <a:endParaRPr lang="en-US"/>
                    </a:p>
                  </a:txBody>
                  <a:tcPr/>
                </a:tc>
                <a:tc>
                  <a:txBody>
                    <a:bodyPr/>
                    <a:lstStyle/>
                    <a:p>
                      <a:pPr algn="l" fontAlgn="ctr"/>
                      <a:r>
                        <a:rPr lang="en-US" sz="1200" u="none" strike="noStrike" dirty="0">
                          <a:effectLst/>
                          <a:latin typeface="Tw Cen MT" panose="020B0602020104020603" pitchFamily="34" charset="0"/>
                        </a:rPr>
                        <a:t>b. </a:t>
                      </a:r>
                      <a:r>
                        <a:rPr lang="en-US" sz="1200" u="none" strike="noStrike" dirty="0" err="1">
                          <a:effectLst/>
                          <a:latin typeface="Tw Cen MT" panose="020B0602020104020603" pitchFamily="34" charset="0"/>
                        </a:rPr>
                        <a:t>Perawat</a:t>
                      </a:r>
                      <a:r>
                        <a:rPr lang="en-US" sz="1200" u="none" strike="noStrike" dirty="0">
                          <a:effectLst/>
                          <a:latin typeface="Tw Cen MT" panose="020B0602020104020603" pitchFamily="34" charset="0"/>
                        </a:rPr>
                        <a:t> minimal </a:t>
                      </a:r>
                      <a:r>
                        <a:rPr lang="en-US" sz="1200" u="none" strike="noStrike" dirty="0" err="1">
                          <a:effectLst/>
                          <a:latin typeface="Tw Cen MT" panose="020B0602020104020603" pitchFamily="34" charset="0"/>
                        </a:rPr>
                        <a:t>pendidikan</a:t>
                      </a:r>
                      <a:r>
                        <a:rPr lang="en-US" sz="1200" u="none" strike="noStrike" dirty="0">
                          <a:effectLst/>
                          <a:latin typeface="Tw Cen MT" panose="020B0602020104020603" pitchFamily="34" charset="0"/>
                        </a:rPr>
                        <a:t> D3</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98.41</a:t>
                      </a:r>
                      <a:r>
                        <a:rPr lang="en-US" sz="1200" u="none" strike="noStrike" dirty="0">
                          <a:effectLst/>
                          <a:latin typeface="Tw Cen MT" panose="020B0602020104020603" pitchFamily="34" charset="0"/>
                        </a:rPr>
                        <a:t>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60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59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98.54%</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99,11%</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99,11%</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xmlns="" val="10003"/>
                  </a:ext>
                </a:extLst>
              </a:tr>
              <a:tr h="744883">
                <a:tc>
                  <a:txBody>
                    <a:bodyPr/>
                    <a:lstStyle/>
                    <a:p>
                      <a:pPr algn="ctr"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Dokter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penanggung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jawab</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pasien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rawat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inap</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xmlns="" val="10004"/>
                  </a:ext>
                </a:extLst>
              </a:tr>
              <a:tr h="2310748">
                <a:tc>
                  <a:txBody>
                    <a:bodyPr/>
                    <a:lstStyle/>
                    <a:p>
                      <a:pPr algn="ctr" fontAlgn="t"/>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Ketersediaan</a:t>
                      </a:r>
                      <a:r>
                        <a:rPr lang="en-US" sz="1200" u="none" strike="noStrike" dirty="0">
                          <a:effectLst/>
                          <a:latin typeface="Tw Cen MT"/>
                        </a:rPr>
                        <a:t> </a:t>
                      </a:r>
                      <a:r>
                        <a:rPr lang="en-US" sz="1200" u="none" strike="noStrike" dirty="0" err="1">
                          <a:effectLst/>
                          <a:latin typeface="Tw Cen MT"/>
                        </a:rPr>
                        <a:t>Pelayanan</a:t>
                      </a:r>
                      <a:r>
                        <a:rPr lang="en-US" sz="1200" u="none" strike="noStrike" dirty="0">
                          <a:effectLst/>
                          <a:latin typeface="Tw Cen MT"/>
                        </a:rPr>
                        <a:t> </a:t>
                      </a:r>
                      <a:r>
                        <a:rPr lang="en-US" sz="1200" u="none" strike="noStrike" dirty="0" err="1">
                          <a:effectLst/>
                          <a:latin typeface="Tw Cen MT"/>
                        </a:rPr>
                        <a:t>rawat</a:t>
                      </a:r>
                      <a:r>
                        <a:rPr lang="en-US" sz="1200" u="none" strike="noStrike" dirty="0">
                          <a:effectLst/>
                          <a:latin typeface="Tw Cen MT"/>
                        </a:rPr>
                        <a:t> </a:t>
                      </a:r>
                      <a:r>
                        <a:rPr lang="en-US" sz="1200" u="none" strike="noStrike" dirty="0" err="1">
                          <a:effectLst/>
                          <a:latin typeface="Tw Cen MT"/>
                        </a:rPr>
                        <a:t>inap</a:t>
                      </a:r>
                      <a:r>
                        <a:rPr lang="en-US" sz="1200" u="none" strike="noStrike" dirty="0">
                          <a:effectLst/>
                          <a:latin typeface="Tw Cen MT"/>
                        </a:rPr>
                        <a:t> </a:t>
                      </a:r>
                      <a:endParaRPr lang="en-US" sz="1200" b="0" i="0" u="none" strike="noStrike" dirty="0">
                        <a:solidFill>
                          <a:srgbClr val="000000"/>
                        </a:solidFill>
                        <a:effectLst/>
                        <a:latin typeface="Tw Cen MT"/>
                      </a:endParaRPr>
                    </a:p>
                  </a:txBody>
                  <a:tcPr marL="0" marR="0" marT="0" marB="0"/>
                </a:tc>
                <a:tc>
                  <a:txBody>
                    <a:bodyPr/>
                    <a:lstStyle/>
                    <a:p>
                      <a:pPr algn="ctr" fontAlgn="ctr"/>
                      <a:r>
                        <a:rPr lang="en-US" sz="1200" u="none" strike="noStrike" dirty="0">
                          <a:effectLst/>
                          <a:latin typeface="Tw Cen MT" panose="020B0602020104020603" pitchFamily="34" charset="0"/>
                        </a:rPr>
                        <a:t>NAPZA,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Psikotik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Neurotik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Mental Organik.</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a:lnSpc>
                          <a:spcPct val="100000"/>
                        </a:lnSpc>
                        <a:spcBef>
                          <a:spcPts val="0"/>
                        </a:spcBef>
                        <a:spcAft>
                          <a:spcPts val="0"/>
                        </a:spcAft>
                        <a:buNone/>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marR="0" lvl="0" indent="0" algn="ctr" defTabSz="914400">
                        <a:lnSpc>
                          <a:spcPct val="100000"/>
                        </a:lnSpc>
                        <a:spcBef>
                          <a:spcPts val="0"/>
                        </a:spcBef>
                        <a:spcAft>
                          <a:spcPts val="0"/>
                        </a:spcAft>
                        <a:buClrTx/>
                        <a:buSzTx/>
                        <a:buFontTx/>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txBody>
                  <a:tcPr marL="0" marR="0" marT="0" marB="0" anchor="ctr"/>
                </a:tc>
                <a:extLst>
                  <a:ext uri="{0D108BD9-81ED-4DB2-BD59-A6C34878D82A}">
                    <a16:rowId xmlns:a16="http://schemas.microsoft.com/office/drawing/2014/main" xmlns="" val="10005"/>
                  </a:ext>
                </a:extLst>
              </a:tr>
              <a:tr h="558662">
                <a:tc>
                  <a:txBody>
                    <a:bodyPr/>
                    <a:lstStyle/>
                    <a:p>
                      <a:pPr algn="ctr" fontAlgn="t"/>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a:effectLst/>
                          <a:latin typeface="Tw Cen MT"/>
                        </a:rPr>
                        <a:t>Jam </a:t>
                      </a:r>
                      <a:r>
                        <a:rPr lang="en-US" sz="1200" u="none" strike="noStrike" err="1">
                          <a:effectLst/>
                          <a:latin typeface="Tw Cen MT"/>
                        </a:rPr>
                        <a:t>Visite</a:t>
                      </a:r>
                      <a:r>
                        <a:rPr lang="en-US" sz="1200" u="none" strike="noStrike" dirty="0">
                          <a:effectLst/>
                          <a:latin typeface="Tw Cen MT"/>
                        </a:rPr>
                        <a:t>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a:t>
                      </a:r>
                      <a:endParaRPr lang="en-US" sz="1200" b="0" i="0" u="none" strike="noStrike">
                        <a:solidFill>
                          <a:srgbClr val="000000"/>
                        </a:solidFill>
                        <a:effectLst/>
                        <a:latin typeface="Tw Cen MT"/>
                      </a:endParaRPr>
                    </a:p>
                  </a:txBody>
                  <a:tcPr marL="0" marR="0" marT="0" marB="0"/>
                </a:tc>
                <a:tc>
                  <a:txBody>
                    <a:bodyPr/>
                    <a:lstStyle/>
                    <a:p>
                      <a:pPr algn="ctr" fontAlgn="ctr"/>
                      <a:r>
                        <a:rPr lang="fi-FI" sz="1200" u="none" strike="noStrike" dirty="0">
                          <a:effectLst/>
                          <a:latin typeface="Tw Cen MT" panose="020B0602020104020603" pitchFamily="34" charset="0"/>
                        </a:rPr>
                        <a:t>08.00 s/d 14.00 setiap hari kerja</a:t>
                      </a:r>
                      <a:endParaRPr lang="fi-FI"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100 %</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xmlns="" val="10006"/>
                  </a:ext>
                </a:extLst>
              </a:tr>
            </a:tbl>
          </a:graphicData>
        </a:graphic>
      </p:graphicFrame>
      <p:pic>
        <p:nvPicPr>
          <p:cNvPr id="5" name="Picture 4">
            <a:extLst>
              <a:ext uri="{FF2B5EF4-FFF2-40B4-BE49-F238E27FC236}">
                <a16:creationId xmlns:a16="http://schemas.microsoft.com/office/drawing/2014/main" xmlns="" id="{6A84CEEE-52DF-4D58-BD14-4E8F998B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441" y="6046660"/>
            <a:ext cx="756559" cy="742448"/>
          </a:xfrm>
          <a:prstGeom prst="rect">
            <a:avLst/>
          </a:prstGeom>
        </p:spPr>
      </p:pic>
      <p:sp>
        <p:nvSpPr>
          <p:cNvPr id="6" name="TextBox 5">
            <a:extLst>
              <a:ext uri="{FF2B5EF4-FFF2-40B4-BE49-F238E27FC236}">
                <a16:creationId xmlns:a16="http://schemas.microsoft.com/office/drawing/2014/main" xmlns="" id="{A96F43CC-01B1-4BBA-87DA-CC22DA811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xmlns="" id="{AB1F9338-1BF2-4E56-AD35-4D72AB45FFD4}"/>
              </a:ext>
            </a:extLst>
          </p:cNvPr>
          <p:cNvSpPr/>
          <p:nvPr/>
        </p:nvSpPr>
        <p:spPr>
          <a:xfrm>
            <a:off x="331667" y="52001"/>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xmlns="" id="{5465BFF2-5E87-48DF-B4A3-9A83B0DF5988}"/>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spTree>
    <p:extLst>
      <p:ext uri="{BB962C8B-B14F-4D97-AF65-F5344CB8AC3E}">
        <p14:creationId xmlns:p14="http://schemas.microsoft.com/office/powerpoint/2010/main" val="142329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E2F6673C-22AF-45DD-AF92-BF611D2D2831}"/>
              </a:ext>
            </a:extLst>
          </p:cNvPr>
          <p:cNvGraphicFramePr>
            <a:graphicFrameLocks noGrp="1"/>
          </p:cNvGraphicFramePr>
          <p:nvPr>
            <p:extLst>
              <p:ext uri="{D42A27DB-BD31-4B8C-83A1-F6EECF244321}">
                <p14:modId xmlns:p14="http://schemas.microsoft.com/office/powerpoint/2010/main" val="367179430"/>
              </p:ext>
            </p:extLst>
          </p:nvPr>
        </p:nvGraphicFramePr>
        <p:xfrm>
          <a:off x="274151" y="164644"/>
          <a:ext cx="7597638" cy="6319326"/>
        </p:xfrm>
        <a:graphic>
          <a:graphicData uri="http://schemas.openxmlformats.org/drawingml/2006/table">
            <a:tbl>
              <a:tblPr firstRow="1" firstCol="1" bandRow="1">
                <a:tableStyleId>{10A1B5D5-9B99-4C35-A422-299274C87663}</a:tableStyleId>
              </a:tblPr>
              <a:tblGrid>
                <a:gridCol w="338534">
                  <a:extLst>
                    <a:ext uri="{9D8B030D-6E8A-4147-A177-3AD203B41FA5}">
                      <a16:colId xmlns:a16="http://schemas.microsoft.com/office/drawing/2014/main" xmlns="" val="20000"/>
                    </a:ext>
                  </a:extLst>
                </a:gridCol>
                <a:gridCol w="1333056">
                  <a:extLst>
                    <a:ext uri="{9D8B030D-6E8A-4147-A177-3AD203B41FA5}">
                      <a16:colId xmlns:a16="http://schemas.microsoft.com/office/drawing/2014/main" xmlns="" val="20001"/>
                    </a:ext>
                  </a:extLst>
                </a:gridCol>
                <a:gridCol w="913168">
                  <a:extLst>
                    <a:ext uri="{9D8B030D-6E8A-4147-A177-3AD203B41FA5}">
                      <a16:colId xmlns:a16="http://schemas.microsoft.com/office/drawing/2014/main" xmlns="" val="20002"/>
                    </a:ext>
                  </a:extLst>
                </a:gridCol>
                <a:gridCol w="626610">
                  <a:extLst>
                    <a:ext uri="{9D8B030D-6E8A-4147-A177-3AD203B41FA5}">
                      <a16:colId xmlns:a16="http://schemas.microsoft.com/office/drawing/2014/main" xmlns="" val="20003"/>
                    </a:ext>
                  </a:extLst>
                </a:gridCol>
                <a:gridCol w="626610">
                  <a:extLst>
                    <a:ext uri="{9D8B030D-6E8A-4147-A177-3AD203B41FA5}">
                      <a16:colId xmlns:a16="http://schemas.microsoft.com/office/drawing/2014/main" xmlns="" val="3554547462"/>
                    </a:ext>
                  </a:extLst>
                </a:gridCol>
                <a:gridCol w="626610">
                  <a:extLst>
                    <a:ext uri="{9D8B030D-6E8A-4147-A177-3AD203B41FA5}">
                      <a16:colId xmlns:a16="http://schemas.microsoft.com/office/drawing/2014/main" xmlns="" val="3081739999"/>
                    </a:ext>
                  </a:extLst>
                </a:gridCol>
                <a:gridCol w="626610">
                  <a:extLst>
                    <a:ext uri="{9D8B030D-6E8A-4147-A177-3AD203B41FA5}">
                      <a16:colId xmlns:a16="http://schemas.microsoft.com/office/drawing/2014/main" xmlns="" val="1633507983"/>
                    </a:ext>
                  </a:extLst>
                </a:gridCol>
                <a:gridCol w="626610">
                  <a:extLst>
                    <a:ext uri="{9D8B030D-6E8A-4147-A177-3AD203B41FA5}">
                      <a16:colId xmlns:a16="http://schemas.microsoft.com/office/drawing/2014/main" xmlns="" val="3756565944"/>
                    </a:ext>
                  </a:extLst>
                </a:gridCol>
                <a:gridCol w="626610">
                  <a:extLst>
                    <a:ext uri="{9D8B030D-6E8A-4147-A177-3AD203B41FA5}">
                      <a16:colId xmlns:a16="http://schemas.microsoft.com/office/drawing/2014/main" xmlns="" val="2442109327"/>
                    </a:ext>
                  </a:extLst>
                </a:gridCol>
                <a:gridCol w="626610">
                  <a:extLst>
                    <a:ext uri="{9D8B030D-6E8A-4147-A177-3AD203B41FA5}">
                      <a16:colId xmlns:a16="http://schemas.microsoft.com/office/drawing/2014/main" xmlns="" val="3279974230"/>
                    </a:ext>
                  </a:extLst>
                </a:gridCol>
                <a:gridCol w="626610">
                  <a:extLst>
                    <a:ext uri="{9D8B030D-6E8A-4147-A177-3AD203B41FA5}">
                      <a16:colId xmlns:a16="http://schemas.microsoft.com/office/drawing/2014/main" xmlns="" val="64569107"/>
                    </a:ext>
                  </a:extLst>
                </a:gridCol>
              </a:tblGrid>
              <a:tr h="338884">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8">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0"/>
                  </a:ext>
                </a:extLst>
              </a:tr>
              <a:tr h="17791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dirty="0">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dirty="0">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tc>
                  <a:txBody>
                    <a:bodyPr/>
                    <a:lstStyle/>
                    <a:p>
                      <a:pPr lvl="0" algn="ctr">
                        <a:buNone/>
                      </a:pPr>
                      <a:r>
                        <a:rPr lang="en-US" sz="12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587704">
                <a:tc>
                  <a:txBody>
                    <a:bodyPr/>
                    <a:lstStyle/>
                    <a:p>
                      <a:pPr algn="ctr" fontAlgn="ctr"/>
                      <a:r>
                        <a:rPr lang="en-US" sz="1200" u="none" strike="noStrike" dirty="0">
                          <a:effectLst/>
                          <a:latin typeface="Tw Cen MT" panose="020B0602020104020603" pitchFamily="34" charset="0"/>
                        </a:rPr>
                        <a:t>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Kejadian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Infeksi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Nosokomial</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200" u="none" strike="noStrike" dirty="0">
                          <a:effectLst/>
                          <a:latin typeface="Tw Cen MT"/>
                        </a:rPr>
                        <a:t>0%</a:t>
                      </a: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extLst>
                  <a:ext uri="{0D108BD9-81ED-4DB2-BD59-A6C34878D82A}">
                    <a16:rowId xmlns:a16="http://schemas.microsoft.com/office/drawing/2014/main" xmlns="" val="10002"/>
                  </a:ext>
                </a:extLst>
              </a:tr>
              <a:tr h="1067489">
                <a:tc>
                  <a:txBody>
                    <a:bodyPr/>
                    <a:lstStyle/>
                    <a:p>
                      <a:pPr algn="ctr" fontAlgn="t"/>
                      <a:r>
                        <a:rPr lang="en-US" sz="1200" u="none" strike="noStrike" dirty="0">
                          <a:effectLst/>
                          <a:latin typeface="Tw Cen MT" panose="020B0602020104020603" pitchFamily="34" charset="0"/>
                        </a:rPr>
                        <a:t>6.</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200" u="none" strike="noStrike" dirty="0">
                          <a:effectLst/>
                          <a:latin typeface="Tw Cen MT" panose="020B0602020104020603" pitchFamily="34" charset="0"/>
                        </a:rPr>
                        <a:t>Tidak adanya kejadian kematian pasien jatuh yang berakibat kecacatan/</a:t>
                      </a:r>
                    </a:p>
                    <a:p>
                      <a:pPr algn="just" fontAlgn="t"/>
                      <a:r>
                        <a:rPr lang="fi-FI" sz="1200" u="none" strike="noStrike" dirty="0">
                          <a:effectLst/>
                          <a:latin typeface="Tw Cen MT" panose="020B0602020104020603" pitchFamily="34" charset="0"/>
                        </a:rPr>
                        <a:t>kematian</a:t>
                      </a:r>
                      <a:endParaRPr lang="fi-FI" sz="12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xmlns="" val="10009"/>
                  </a:ext>
                </a:extLst>
              </a:tr>
              <a:tr h="469224">
                <a:tc>
                  <a:txBody>
                    <a:bodyPr/>
                    <a:lstStyle/>
                    <a:p>
                      <a:pPr algn="ctr" fontAlgn="ctr"/>
                      <a:r>
                        <a:rPr lang="en-US" sz="1200" u="none" strike="noStrike" dirty="0">
                          <a:effectLst/>
                          <a:latin typeface="Tw Cen MT" panose="020B0602020104020603" pitchFamily="34" charset="0"/>
                        </a:rPr>
                        <a:t>7.</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&gt; 48 Jam</a:t>
                      </a:r>
                      <a:endParaRPr lang="en-US" sz="1200" b="0" i="0" u="none" strike="noStrike" dirty="0">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0,24%</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0,54 %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rPr>
                        <a:t>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xmlns="" val="10003"/>
                  </a:ext>
                </a:extLst>
              </a:tr>
              <a:tr h="355830">
                <a:tc>
                  <a:txBody>
                    <a:bodyPr/>
                    <a:lstStyle/>
                    <a:p>
                      <a:pPr algn="ctr" fontAlgn="ctr"/>
                      <a:r>
                        <a:rPr lang="en-US" sz="1200" u="none" strike="noStrike" dirty="0">
                          <a:effectLst/>
                          <a:latin typeface="Tw Cen MT"/>
                        </a:rPr>
                        <a:t>8.</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Pulang</a:t>
                      </a:r>
                      <a:r>
                        <a:rPr lang="en-US" sz="1200" u="none" strike="noStrike" dirty="0">
                          <a:effectLst/>
                          <a:latin typeface="Tw Cen MT"/>
                        </a:rPr>
                        <a:t> </a:t>
                      </a:r>
                      <a:r>
                        <a:rPr lang="en-US" sz="1200" u="none" strike="noStrike" dirty="0" err="1">
                          <a:effectLst/>
                          <a:latin typeface="Tw Cen MT"/>
                        </a:rPr>
                        <a:t>Paksa</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5 %</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0.98</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2,71 %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1,48%</a:t>
                      </a:r>
                    </a:p>
                  </a:txBody>
                  <a:tcPr marL="0" marR="0" marT="0" marB="0" anchor="ctr"/>
                </a:tc>
                <a:tc>
                  <a:txBody>
                    <a:bodyPr/>
                    <a:lstStyle/>
                    <a:p>
                      <a:pPr lvl="0" algn="ctr">
                        <a:buNone/>
                      </a:pPr>
                      <a:r>
                        <a:rPr lang="en-US" sz="1200" b="0" i="0" u="none" strike="noStrike" dirty="0">
                          <a:solidFill>
                            <a:srgbClr val="000000"/>
                          </a:solidFill>
                          <a:effectLst/>
                          <a:latin typeface="Tw Cen MT"/>
                        </a:rPr>
                        <a:t>0,88%</a:t>
                      </a:r>
                    </a:p>
                  </a:txBody>
                  <a:tcPr marL="0" marR="0" marT="0" marB="0" anchor="ctr"/>
                </a:tc>
                <a:tc>
                  <a:txBody>
                    <a:bodyPr/>
                    <a:lstStyle/>
                    <a:p>
                      <a:pPr lvl="0" algn="ctr">
                        <a:buNone/>
                      </a:pPr>
                      <a:r>
                        <a:rPr lang="en-US" sz="1200" b="0" i="0" u="none" strike="noStrike" dirty="0">
                          <a:solidFill>
                            <a:srgbClr val="000000"/>
                          </a:solidFill>
                          <a:effectLst/>
                          <a:latin typeface="Tw Cen MT"/>
                        </a:rPr>
                        <a:t>1,76%</a:t>
                      </a:r>
                    </a:p>
                  </a:txBody>
                  <a:tcPr marL="0" marR="0" marT="0" marB="0" anchor="ctr"/>
                </a:tc>
                <a:tc>
                  <a:txBody>
                    <a:bodyPr/>
                    <a:lstStyle/>
                    <a:p>
                      <a:pPr lvl="0" algn="ctr">
                        <a:buNone/>
                      </a:pPr>
                      <a:r>
                        <a:rPr lang="en-US" sz="1200" b="0" i="0" u="none" strike="noStrike" dirty="0">
                          <a:solidFill>
                            <a:srgbClr val="000000"/>
                          </a:solidFill>
                          <a:effectLst/>
                          <a:latin typeface="Tw Cen MT"/>
                        </a:rPr>
                        <a:t>1,97%</a:t>
                      </a:r>
                    </a:p>
                  </a:txBody>
                  <a:tcPr marL="0" marR="0" marT="0" marB="0" anchor="ctr"/>
                </a:tc>
                <a:tc>
                  <a:txBody>
                    <a:bodyPr/>
                    <a:lstStyle/>
                    <a:p>
                      <a:pPr lvl="0" algn="ctr">
                        <a:buNone/>
                      </a:pPr>
                      <a:r>
                        <a:rPr lang="en-US" sz="1200" b="0" i="0" u="none" strike="noStrike" dirty="0">
                          <a:solidFill>
                            <a:srgbClr val="000000"/>
                          </a:solidFill>
                          <a:effectLst/>
                          <a:latin typeface="Tw Cen MT"/>
                        </a:rPr>
                        <a:t>0,64%</a:t>
                      </a:r>
                    </a:p>
                  </a:txBody>
                  <a:tcPr marL="0" marR="0" marT="0" marB="0" anchor="ctr"/>
                </a:tc>
                <a:tc>
                  <a:txBody>
                    <a:bodyPr/>
                    <a:lstStyle/>
                    <a:p>
                      <a:pPr lvl="0" algn="ctr">
                        <a:buNone/>
                      </a:pPr>
                      <a:r>
                        <a:rPr lang="en-US" sz="1200" b="0" i="0" u="none" strike="noStrike" dirty="0">
                          <a:solidFill>
                            <a:srgbClr val="000000"/>
                          </a:solidFill>
                          <a:effectLst/>
                          <a:latin typeface="Tw Cen MT"/>
                        </a:rPr>
                        <a:t>1,26%</a:t>
                      </a:r>
                    </a:p>
                  </a:txBody>
                  <a:tcPr marL="0" marR="0" marT="0" marB="0" anchor="ctr"/>
                </a:tc>
                <a:extLst>
                  <a:ext uri="{0D108BD9-81ED-4DB2-BD59-A6C34878D82A}">
                    <a16:rowId xmlns:a16="http://schemas.microsoft.com/office/drawing/2014/main" xmlns="" val="10010"/>
                  </a:ext>
                </a:extLst>
              </a:tr>
              <a:tr h="534394">
                <a:tc>
                  <a:txBody>
                    <a:bodyPr/>
                    <a:lstStyle/>
                    <a:p>
                      <a:pPr algn="ctr" fontAlgn="ctr"/>
                      <a:r>
                        <a:rPr lang="en-US" sz="1200" u="none" strike="noStrike" dirty="0">
                          <a:effectLst/>
                          <a:latin typeface="Tw Cen MT"/>
                        </a:rPr>
                        <a:t>9.</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Kepuasan</a:t>
                      </a:r>
                      <a:r>
                        <a:rPr lang="en-US" sz="1200" u="none" strike="noStrike" dirty="0">
                          <a:effectLst/>
                          <a:latin typeface="Tw Cen MT"/>
                        </a:rPr>
                        <a:t> </a:t>
                      </a:r>
                      <a:r>
                        <a:rPr lang="en-US" sz="1200" u="none" strike="noStrike" dirty="0" err="1">
                          <a:effectLst/>
                          <a:latin typeface="Tw Cen MT"/>
                        </a:rPr>
                        <a:t>Pelanggan</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90%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en-US" sz="1200" b="0" i="0" u="none" strike="noStrike" dirty="0">
                          <a:solidFill>
                            <a:srgbClr val="000000"/>
                          </a:solidFill>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90,06%</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90,31%</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a:t>
                      </a:r>
                    </a:p>
                  </a:txBody>
                  <a:tcPr marL="0" marR="0" marT="0" marB="0" anchor="ctr"/>
                </a:tc>
                <a:extLst>
                  <a:ext uri="{0D108BD9-81ED-4DB2-BD59-A6C34878D82A}">
                    <a16:rowId xmlns:a16="http://schemas.microsoft.com/office/drawing/2014/main" xmlns="" val="10011"/>
                  </a:ext>
                </a:extLst>
              </a:tr>
              <a:tr h="889574">
                <a:tc>
                  <a:txBody>
                    <a:bodyPr/>
                    <a:lstStyle/>
                    <a:p>
                      <a:pPr algn="ctr" fontAlgn="t"/>
                      <a:r>
                        <a:rPr lang="en-US" sz="1200" u="none" strike="noStrike" dirty="0">
                          <a:effectLst/>
                          <a:latin typeface="Tw Cen MT" panose="020B0602020104020603" pitchFamily="34" charset="0"/>
                        </a:rPr>
                        <a:t>10.</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Tidak</a:t>
                      </a:r>
                      <a:r>
                        <a:rPr lang="en-US" sz="1200" u="none" strike="noStrike" dirty="0">
                          <a:effectLst/>
                          <a:latin typeface="Tw Cen MT"/>
                        </a:rPr>
                        <a:t> </a:t>
                      </a:r>
                      <a:r>
                        <a:rPr lang="en-US" sz="1200" u="none" strike="noStrike" dirty="0" err="1">
                          <a:effectLst/>
                          <a:latin typeface="Tw Cen MT"/>
                        </a:rPr>
                        <a:t>adanya</a:t>
                      </a:r>
                      <a:r>
                        <a:rPr lang="en-US" sz="1200" u="none" strike="noStrike" dirty="0">
                          <a:effectLst/>
                          <a:latin typeface="Tw Cen MT"/>
                        </a:rPr>
                        <a:t> </a:t>
                      </a: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a:t>
                      </a:r>
                      <a:r>
                        <a:rPr lang="en-US" sz="1200" u="none" strike="noStrike" dirty="0" err="1">
                          <a:effectLst/>
                          <a:latin typeface="Tw Cen MT"/>
                        </a:rPr>
                        <a:t>gangguan</a:t>
                      </a:r>
                      <a:r>
                        <a:rPr lang="en-US" sz="1200" u="none" strike="noStrike" dirty="0">
                          <a:effectLst/>
                          <a:latin typeface="Tw Cen MT"/>
                        </a:rPr>
                        <a:t> </a:t>
                      </a:r>
                      <a:r>
                        <a:rPr lang="en-US" sz="1200" u="none" strike="noStrike" dirty="0" err="1">
                          <a:effectLst/>
                          <a:latin typeface="Tw Cen MT"/>
                        </a:rPr>
                        <a:t>jiwa</a:t>
                      </a:r>
                      <a:r>
                        <a:rPr lang="en-US" sz="1200" u="none" strike="noStrike" dirty="0">
                          <a:effectLst/>
                          <a:latin typeface="Tw Cen MT"/>
                        </a:rPr>
                        <a:t> </a:t>
                      </a:r>
                      <a:r>
                        <a:rPr lang="en-US" sz="1200" u="none" strike="noStrike" dirty="0" err="1">
                          <a:effectLst/>
                          <a:latin typeface="Tw Cen MT"/>
                        </a:rPr>
                        <a:t>karena</a:t>
                      </a:r>
                      <a:r>
                        <a:rPr lang="en-US" sz="1200" u="none" strike="noStrike" dirty="0">
                          <a:effectLst/>
                          <a:latin typeface="Tw Cen MT"/>
                        </a:rPr>
                        <a:t> </a:t>
                      </a:r>
                      <a:r>
                        <a:rPr lang="en-US" sz="1200" u="none" strike="noStrike" dirty="0" err="1">
                          <a:effectLst/>
                          <a:latin typeface="Tw Cen MT"/>
                        </a:rPr>
                        <a:t>bunuh</a:t>
                      </a:r>
                      <a:r>
                        <a:rPr lang="en-US" sz="1200" u="none" strike="noStrike" dirty="0">
                          <a:effectLst/>
                          <a:latin typeface="Tw Cen MT"/>
                        </a:rPr>
                        <a:t> </a:t>
                      </a:r>
                      <a:r>
                        <a:rPr lang="en-US" sz="1200" u="none" strike="noStrike" dirty="0" err="1">
                          <a:effectLst/>
                          <a:latin typeface="Tw Cen MT"/>
                        </a:rPr>
                        <a:t>diri</a:t>
                      </a:r>
                      <a:endParaRPr lang="en-US" sz="12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xmlns="" val="10006"/>
                  </a:ext>
                </a:extLst>
              </a:tr>
              <a:tr h="1245404">
                <a:tc>
                  <a:txBody>
                    <a:bodyPr/>
                    <a:lstStyle/>
                    <a:p>
                      <a:pPr algn="ctr" fontAlgn="t"/>
                      <a:r>
                        <a:rPr lang="en-US" sz="1200" u="none" strike="noStrike" dirty="0">
                          <a:effectLst/>
                          <a:latin typeface="Tw Cen MT"/>
                        </a:rPr>
                        <a:t>11.</a:t>
                      </a:r>
                      <a:endParaRPr lang="en-US" sz="1200" b="0" i="0" u="none" strike="noStrike" dirty="0">
                        <a:solidFill>
                          <a:srgbClr val="000000"/>
                        </a:solidFill>
                        <a:effectLst/>
                        <a:latin typeface="Tw Cen MT"/>
                      </a:endParaRPr>
                    </a:p>
                  </a:txBody>
                  <a:tcPr marL="0" marR="0" marT="0" marB="0"/>
                </a:tc>
                <a:tc>
                  <a:txBody>
                    <a:bodyPr/>
                    <a:lstStyle/>
                    <a:p>
                      <a:pPr algn="just" fontAlgn="t"/>
                      <a:r>
                        <a:rPr lang="en-US" sz="1200" u="none" strike="noStrike" err="1">
                          <a:effectLst/>
                          <a:latin typeface="Tw Cen MT"/>
                        </a:rPr>
                        <a:t>Kejadian</a:t>
                      </a:r>
                      <a:r>
                        <a:rPr lang="en-US" sz="1200" u="none" strike="noStrike" dirty="0">
                          <a:effectLst/>
                          <a:latin typeface="Tw Cen MT"/>
                        </a:rPr>
                        <a:t> re-admission </a:t>
                      </a:r>
                      <a:r>
                        <a:rPr lang="en-US" sz="1200" u="none" strike="noStrike" err="1">
                          <a:effectLst/>
                          <a:latin typeface="Tw Cen MT"/>
                        </a:rPr>
                        <a:t>pasien</a:t>
                      </a:r>
                      <a:r>
                        <a:rPr lang="en-US" sz="1200" u="none" strike="noStrike" dirty="0">
                          <a:effectLst/>
                          <a:latin typeface="Tw Cen MT"/>
                        </a:rPr>
                        <a:t> </a:t>
                      </a:r>
                      <a:r>
                        <a:rPr lang="en-US" sz="1200" u="none" strike="noStrike" err="1">
                          <a:effectLst/>
                          <a:latin typeface="Tw Cen MT"/>
                        </a:rPr>
                        <a:t>gangguan</a:t>
                      </a:r>
                      <a:r>
                        <a:rPr lang="en-US" sz="1200" u="none" strike="noStrike" dirty="0">
                          <a:effectLst/>
                          <a:latin typeface="Tw Cen MT"/>
                        </a:rPr>
                        <a:t> </a:t>
                      </a:r>
                      <a:r>
                        <a:rPr lang="en-US" sz="1200" u="none" strike="noStrike" err="1">
                          <a:effectLst/>
                          <a:latin typeface="Tw Cen MT"/>
                        </a:rPr>
                        <a:t>jiwa</a:t>
                      </a:r>
                      <a:r>
                        <a:rPr lang="en-US" sz="1200" u="none" strike="noStrike" dirty="0">
                          <a:effectLst/>
                          <a:latin typeface="Tw Cen MT"/>
                        </a:rPr>
                        <a:t> </a:t>
                      </a:r>
                      <a:r>
                        <a:rPr lang="en-US" sz="1200" u="none" strike="noStrike" err="1">
                          <a:effectLst/>
                          <a:latin typeface="Tw Cen MT"/>
                        </a:rPr>
                        <a:t>tidak</a:t>
                      </a:r>
                      <a:r>
                        <a:rPr lang="en-US" sz="1200" u="none" strike="noStrike" dirty="0">
                          <a:effectLst/>
                          <a:latin typeface="Tw Cen MT"/>
                        </a:rPr>
                        <a:t> </a:t>
                      </a:r>
                      <a:r>
                        <a:rPr lang="en-US" sz="1200" u="none" strike="noStrike" err="1">
                          <a:effectLst/>
                          <a:latin typeface="Tw Cen MT"/>
                        </a:rPr>
                        <a:t>kembali</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perawatan</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waktu</a:t>
                      </a:r>
                      <a:r>
                        <a:rPr lang="en-US" sz="1200" u="none" strike="noStrike" dirty="0">
                          <a:effectLst/>
                          <a:latin typeface="Tw Cen MT"/>
                        </a:rPr>
                        <a:t> ≤ 1 </a:t>
                      </a:r>
                      <a:r>
                        <a:rPr lang="en-US" sz="1200" u="none" strike="noStrike" err="1">
                          <a:effectLst/>
                          <a:latin typeface="Tw Cen MT"/>
                        </a:rPr>
                        <a:t>bulan</a:t>
                      </a:r>
                      <a:endParaRPr lang="en-US" sz="12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a:t>
                      </a:r>
                      <a:r>
                        <a:rPr lang="en-US" sz="1200" u="none" strike="noStrike" dirty="0">
                          <a:effectLst/>
                          <a:latin typeface="Tw Cen MT" panose="020B0602020104020603" pitchFamily="34" charset="0"/>
                        </a:rPr>
                        <a:t>8,7</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97,82 %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97,64%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94.11%</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96,12%</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97,5%</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98,4%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98,10%</a:t>
                      </a:r>
                    </a:p>
                  </a:txBody>
                  <a:tcPr marL="0" marR="0" marT="0" marB="0" anchor="ctr"/>
                </a:tc>
                <a:extLst>
                  <a:ext uri="{0D108BD9-81ED-4DB2-BD59-A6C34878D82A}">
                    <a16:rowId xmlns:a16="http://schemas.microsoft.com/office/drawing/2014/main" xmlns="" val="10007"/>
                  </a:ext>
                </a:extLst>
              </a:tr>
              <a:tr h="534394">
                <a:tc>
                  <a:txBody>
                    <a:bodyPr/>
                    <a:lstStyle/>
                    <a:p>
                      <a:pPr algn="ctr" fontAlgn="ctr"/>
                      <a:r>
                        <a:rPr lang="en-US" sz="1200" u="none" strike="noStrike" dirty="0">
                          <a:effectLst/>
                          <a:latin typeface="Tw Cen MT"/>
                        </a:rPr>
                        <a:t>12.</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fi-FI" sz="1200" u="none" strike="noStrike" dirty="0">
                          <a:effectLst/>
                          <a:latin typeface="Tw Cen MT"/>
                        </a:rPr>
                        <a:t>Lama hari </a:t>
                      </a:r>
                      <a:r>
                        <a:rPr lang="fi-FI" sz="1200" u="none" strike="noStrike" dirty="0" err="1">
                          <a:effectLst/>
                          <a:latin typeface="Tw Cen MT"/>
                        </a:rPr>
                        <a:t>perawatan</a:t>
                      </a:r>
                      <a:r>
                        <a:rPr lang="fi-FI" sz="1200" u="none" strike="noStrike" dirty="0">
                          <a:effectLst/>
                          <a:latin typeface="Tw Cen MT"/>
                        </a:rPr>
                        <a:t> </a:t>
                      </a:r>
                      <a:r>
                        <a:rPr lang="fi-FI" sz="1200" u="none" strike="noStrike" dirty="0" err="1">
                          <a:effectLst/>
                          <a:latin typeface="Tw Cen MT"/>
                        </a:rPr>
                        <a:t>pasien</a:t>
                      </a:r>
                      <a:r>
                        <a:rPr lang="fi-FI" sz="1200" u="none" strike="noStrike" dirty="0">
                          <a:effectLst/>
                          <a:latin typeface="Tw Cen MT"/>
                        </a:rPr>
                        <a:t> </a:t>
                      </a:r>
                      <a:r>
                        <a:rPr lang="fi-FI" sz="1200" u="none" strike="noStrike" dirty="0" err="1">
                          <a:effectLst/>
                          <a:latin typeface="Tw Cen MT"/>
                        </a:rPr>
                        <a:t>gangguan</a:t>
                      </a:r>
                      <a:r>
                        <a:rPr lang="fi-FI" sz="1200" u="none" strike="noStrike" dirty="0">
                          <a:effectLst/>
                          <a:latin typeface="Tw Cen MT"/>
                        </a:rPr>
                        <a:t> </a:t>
                      </a:r>
                      <a:r>
                        <a:rPr lang="fi-FI" sz="1200" u="none" strike="noStrike" dirty="0" err="1">
                          <a:effectLst/>
                          <a:latin typeface="Tw Cen MT"/>
                        </a:rPr>
                        <a:t>jiwa</a:t>
                      </a:r>
                      <a:r>
                        <a:rPr lang="fi-FI" sz="1200" u="none" strike="noStrike" dirty="0">
                          <a:effectLst/>
                          <a:latin typeface="Tw Cen MT"/>
                        </a:rPr>
                        <a:t> </a:t>
                      </a:r>
                      <a:endParaRPr lang="fi-FI"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minggu</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ea typeface="Verdana"/>
                        </a:rPr>
                        <a:t>4 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xmlns="" val="10008"/>
                  </a:ext>
                </a:extLst>
              </a:tr>
            </a:tbl>
          </a:graphicData>
        </a:graphic>
      </p:graphicFrame>
      <p:sp>
        <p:nvSpPr>
          <p:cNvPr id="2" name="Slide Number Placeholder 1">
            <a:extLst>
              <a:ext uri="{FF2B5EF4-FFF2-40B4-BE49-F238E27FC236}">
                <a16:creationId xmlns:a16="http://schemas.microsoft.com/office/drawing/2014/main" xmlns="" id="{553668EE-E33F-4B16-B8B9-40CF294CBE85}"/>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spTree>
    <p:extLst>
      <p:ext uri="{BB962C8B-B14F-4D97-AF65-F5344CB8AC3E}">
        <p14:creationId xmlns:p14="http://schemas.microsoft.com/office/powerpoint/2010/main" val="2451172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64930AB0-CC51-4F46-A17F-161DF1E0F204}"/>
              </a:ext>
            </a:extLst>
          </p:cNvPr>
          <p:cNvGraphicFramePr>
            <a:graphicFrameLocks noGrp="1"/>
          </p:cNvGraphicFramePr>
          <p:nvPr>
            <p:extLst>
              <p:ext uri="{D42A27DB-BD31-4B8C-83A1-F6EECF244321}">
                <p14:modId xmlns:p14="http://schemas.microsoft.com/office/powerpoint/2010/main" val="3890539703"/>
              </p:ext>
            </p:extLst>
          </p:nvPr>
        </p:nvGraphicFramePr>
        <p:xfrm>
          <a:off x="397357" y="864975"/>
          <a:ext cx="7169634" cy="4185906"/>
        </p:xfrm>
        <a:graphic>
          <a:graphicData uri="http://schemas.openxmlformats.org/drawingml/2006/table">
            <a:tbl>
              <a:tblPr firstRow="1" firstCol="1" bandRow="1">
                <a:tableStyleId>{10A1B5D5-9B99-4C35-A422-299274C87663}</a:tableStyleId>
              </a:tblPr>
              <a:tblGrid>
                <a:gridCol w="188142">
                  <a:extLst>
                    <a:ext uri="{9D8B030D-6E8A-4147-A177-3AD203B41FA5}">
                      <a16:colId xmlns:a16="http://schemas.microsoft.com/office/drawing/2014/main" xmlns="" val="20000"/>
                    </a:ext>
                  </a:extLst>
                </a:gridCol>
                <a:gridCol w="940716">
                  <a:extLst>
                    <a:ext uri="{9D8B030D-6E8A-4147-A177-3AD203B41FA5}">
                      <a16:colId xmlns:a16="http://schemas.microsoft.com/office/drawing/2014/main" xmlns="" val="20001"/>
                    </a:ext>
                  </a:extLst>
                </a:gridCol>
                <a:gridCol w="1034784">
                  <a:extLst>
                    <a:ext uri="{9D8B030D-6E8A-4147-A177-3AD203B41FA5}">
                      <a16:colId xmlns:a16="http://schemas.microsoft.com/office/drawing/2014/main" xmlns="" val="20002"/>
                    </a:ext>
                  </a:extLst>
                </a:gridCol>
                <a:gridCol w="595785">
                  <a:extLst>
                    <a:ext uri="{9D8B030D-6E8A-4147-A177-3AD203B41FA5}">
                      <a16:colId xmlns:a16="http://schemas.microsoft.com/office/drawing/2014/main" xmlns="" val="20003"/>
                    </a:ext>
                  </a:extLst>
                </a:gridCol>
                <a:gridCol w="595785">
                  <a:extLst>
                    <a:ext uri="{9D8B030D-6E8A-4147-A177-3AD203B41FA5}">
                      <a16:colId xmlns:a16="http://schemas.microsoft.com/office/drawing/2014/main" xmlns="" val="3455163096"/>
                    </a:ext>
                  </a:extLst>
                </a:gridCol>
                <a:gridCol w="635737">
                  <a:extLst>
                    <a:ext uri="{9D8B030D-6E8A-4147-A177-3AD203B41FA5}">
                      <a16:colId xmlns:a16="http://schemas.microsoft.com/office/drawing/2014/main" xmlns="" val="3514142936"/>
                    </a:ext>
                  </a:extLst>
                </a:gridCol>
                <a:gridCol w="635737">
                  <a:extLst>
                    <a:ext uri="{9D8B030D-6E8A-4147-A177-3AD203B41FA5}">
                      <a16:colId xmlns:a16="http://schemas.microsoft.com/office/drawing/2014/main" xmlns="" val="1306119283"/>
                    </a:ext>
                  </a:extLst>
                </a:gridCol>
                <a:gridCol w="635737">
                  <a:extLst>
                    <a:ext uri="{9D8B030D-6E8A-4147-A177-3AD203B41FA5}">
                      <a16:colId xmlns:a16="http://schemas.microsoft.com/office/drawing/2014/main" xmlns="" val="211407327"/>
                    </a:ext>
                  </a:extLst>
                </a:gridCol>
                <a:gridCol w="635737">
                  <a:extLst>
                    <a:ext uri="{9D8B030D-6E8A-4147-A177-3AD203B41FA5}">
                      <a16:colId xmlns:a16="http://schemas.microsoft.com/office/drawing/2014/main" xmlns="" val="3966734424"/>
                    </a:ext>
                  </a:extLst>
                </a:gridCol>
                <a:gridCol w="635737">
                  <a:extLst>
                    <a:ext uri="{9D8B030D-6E8A-4147-A177-3AD203B41FA5}">
                      <a16:colId xmlns:a16="http://schemas.microsoft.com/office/drawing/2014/main" xmlns="" val="3537034934"/>
                    </a:ext>
                  </a:extLst>
                </a:gridCol>
                <a:gridCol w="635737">
                  <a:extLst>
                    <a:ext uri="{9D8B030D-6E8A-4147-A177-3AD203B41FA5}">
                      <a16:colId xmlns:a16="http://schemas.microsoft.com/office/drawing/2014/main" xmlns="" val="3582686360"/>
                    </a:ext>
                  </a:extLst>
                </a:gridCol>
              </a:tblGrid>
              <a:tr h="23812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0"/>
                  </a:ext>
                </a:extLst>
              </a:tr>
              <a:tr h="23812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a:solidFill>
                          <a:schemeClr val="tx2"/>
                        </a:solidFill>
                        <a:effectLst/>
                        <a:latin typeface="Tw Cen MT"/>
                        <a:ea typeface="Verdana"/>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a:solidFill>
                          <a:schemeClr val="tx2"/>
                        </a:solidFill>
                        <a:effectLst/>
                        <a:latin typeface="Tw Cen MT"/>
                        <a:ea typeface="Verdana"/>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635545">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Hasil </a:t>
                      </a:r>
                      <a:r>
                        <a:rPr lang="en-US" sz="1600" u="none" strike="noStrike" dirty="0" err="1">
                          <a:effectLst/>
                          <a:latin typeface="Tw Cen MT"/>
                        </a:rPr>
                        <a:t>Pelayanan</a:t>
                      </a:r>
                      <a:r>
                        <a:rPr lang="en-US" sz="1600" u="none" strike="noStrike" dirty="0">
                          <a:effectLst/>
                          <a:latin typeface="Tw Cen MT"/>
                        </a:rPr>
                        <a:t> Thorax </a:t>
                      </a:r>
                      <a:r>
                        <a:rPr lang="en-US" sz="1600" u="none" strike="noStrike" dirty="0" err="1">
                          <a:effectLst/>
                          <a:latin typeface="Tw Cen MT"/>
                        </a:rPr>
                        <a:t>Foto</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3 Jam</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endParaRPr lang="en-US" sz="1600" u="none" strike="noStrike" dirty="0">
                        <a:effectLst/>
                        <a:latin typeface="Tw Cen MT" panose="020B0602020104020603" pitchFamily="34" charset="0"/>
                      </a:endParaRPr>
                    </a:p>
                  </a:txBody>
                  <a:tcPr marL="0" marR="0" marT="0" marB="0" anchor="ctr" anchorCtr="1"/>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r>
                        <a:rPr lang="id-ID" sz="1600" u="none" strike="noStrike" dirty="0">
                          <a:effectLst/>
                          <a:latin typeface="Tw Cen MT" panose="020B0602020104020603" pitchFamily="34" charset="0"/>
                        </a:rPr>
                        <a:t>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30 menit</a:t>
                      </a:r>
                    </a:p>
                  </a:txBody>
                  <a:tcPr marL="0" marR="0" marT="0" marB="0" anchor="ctr" anchorCtr="1"/>
                </a:tc>
                <a:tc>
                  <a:txBody>
                    <a:bodyPr/>
                    <a:lstStyle/>
                    <a:p>
                      <a:pPr lvl="0" algn="ctr">
                        <a:buNone/>
                      </a:pPr>
                      <a:r>
                        <a:rPr lang="en-US" sz="1600" u="none" strike="noStrike" dirty="0">
                          <a:effectLst/>
                          <a:latin typeface="Tw Cen MT"/>
                        </a:rPr>
                        <a:t>11,45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r>
                        <a:rPr lang="en-US" sz="1600" u="none" strike="noStrike" baseline="0" dirty="0">
                          <a:effectLst/>
                          <a:latin typeface="Tw Cen MT"/>
                        </a:rPr>
                        <a:t> </a:t>
                      </a:r>
                      <a:r>
                        <a:rPr lang="en-US" sz="1600" u="none" strike="noStrike" baseline="0"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xmlns="" val="10002"/>
                  </a:ext>
                </a:extLst>
              </a:tr>
              <a:tr h="589172">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Pelaksana</a:t>
                      </a:r>
                      <a:r>
                        <a:rPr lang="en-US" sz="1600" u="none" strike="noStrike" dirty="0">
                          <a:effectLst/>
                          <a:latin typeface="Tw Cen MT"/>
                        </a:rPr>
                        <a:t> </a:t>
                      </a:r>
                      <a:r>
                        <a:rPr lang="en-US" sz="1600" u="none" strike="noStrike" dirty="0" err="1">
                          <a:effectLst/>
                          <a:latin typeface="Tw Cen MT"/>
                        </a:rPr>
                        <a:t>Ekspertisi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a:rPr>
                        <a:t>Dokter</a:t>
                      </a:r>
                      <a:r>
                        <a:rPr lang="en-US" sz="1600" u="none" strike="noStrike" dirty="0">
                          <a:effectLst/>
                          <a:latin typeface="Tw Cen MT"/>
                        </a:rPr>
                        <a:t> </a:t>
                      </a:r>
                      <a:r>
                        <a:rPr lang="en-US" sz="1600" u="none" strike="noStrike" dirty="0" err="1">
                          <a:effectLst/>
                          <a:latin typeface="Tw Cen MT"/>
                        </a:rPr>
                        <a:t>Spesialis</a:t>
                      </a:r>
                      <a:r>
                        <a:rPr lang="en-US" sz="1600" u="none" strike="noStrike" dirty="0">
                          <a:effectLst/>
                          <a:latin typeface="Tw Cen MT"/>
                        </a:rPr>
                        <a:t> </a:t>
                      </a:r>
                      <a:r>
                        <a:rPr lang="en-US" sz="1600" u="none" strike="noStrike" dirty="0" err="1">
                          <a:effectLst/>
                          <a:latin typeface="Tw Cen MT"/>
                        </a:rPr>
                        <a:t>Radiologi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100%</a:t>
                      </a: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xmlns="" val="10003"/>
                  </a:ext>
                </a:extLst>
              </a:tr>
              <a:tr h="785562">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Kegagalan</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Rontgen</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600" u="none" strike="noStrike" dirty="0">
                          <a:effectLst/>
                          <a:latin typeface="Tw Cen MT"/>
                        </a:rPr>
                        <a:t> </a:t>
                      </a:r>
                      <a:r>
                        <a:rPr lang="en-US" sz="1600" u="none" strike="noStrike" dirty="0" err="1">
                          <a:effectLst/>
                          <a:latin typeface="Tw Cen MT"/>
                        </a:rPr>
                        <a:t>Kerusakan</a:t>
                      </a:r>
                      <a:r>
                        <a:rPr lang="en-US" sz="1600" u="none" strike="noStrike" dirty="0">
                          <a:effectLst/>
                          <a:latin typeface="Tw Cen MT"/>
                        </a:rPr>
                        <a:t> </a:t>
                      </a:r>
                      <a:r>
                        <a:rPr lang="en-US" sz="1600" u="none" strike="noStrike" dirty="0" err="1">
                          <a:effectLst/>
                          <a:latin typeface="Tw Cen MT"/>
                        </a:rPr>
                        <a:t>foto</a:t>
                      </a:r>
                      <a:r>
                        <a:rPr lang="en-US" sz="1600" u="none" strike="noStrike" dirty="0">
                          <a:effectLst/>
                          <a:latin typeface="Tw Cen MT"/>
                        </a:rPr>
                        <a:t> ≤ 2 %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0%</a:t>
                      </a: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xmlns="" val="10004"/>
                  </a:ext>
                </a:extLst>
              </a:tr>
              <a:tr h="528306">
                <a:tc>
                  <a:txBody>
                    <a:bodyPr/>
                    <a:lstStyle/>
                    <a:p>
                      <a:pPr algn="ctr" fontAlgn="ctr"/>
                      <a:r>
                        <a:rPr lang="en-US" sz="1600" u="none" strike="noStrike" dirty="0">
                          <a:effectLst/>
                          <a:latin typeface="Tw Cen MT"/>
                        </a:rPr>
                        <a:t>4.</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Kepuasan</a:t>
                      </a:r>
                      <a:r>
                        <a:rPr lang="en-US" sz="1600" u="none" strike="noStrike" dirty="0">
                          <a:effectLst/>
                          <a:latin typeface="Tw Cen MT"/>
                        </a:rPr>
                        <a:t> </a:t>
                      </a:r>
                      <a:r>
                        <a:rPr lang="en-US" sz="1600" u="none" strike="noStrike" dirty="0" err="1">
                          <a:effectLst/>
                          <a:latin typeface="Tw Cen MT"/>
                        </a:rPr>
                        <a:t>Pelanggan</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 80 %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en-US" sz="1600" u="none" strike="noStrike" dirty="0">
                          <a:effectLst/>
                          <a:latin typeface="Tw Cen MT"/>
                        </a:rPr>
                        <a:t>81,85%</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85,56%</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xmlns="" val="10005"/>
                  </a:ext>
                </a:extLst>
              </a:tr>
            </a:tbl>
          </a:graphicData>
        </a:graphic>
      </p:graphicFrame>
      <p:sp>
        <p:nvSpPr>
          <p:cNvPr id="6" name="Rectangle: Diagonal Corners Rounded 5">
            <a:extLst>
              <a:ext uri="{FF2B5EF4-FFF2-40B4-BE49-F238E27FC236}">
                <a16:creationId xmlns:a16="http://schemas.microsoft.com/office/drawing/2014/main" xmlns="" id="{3ADDC007-8F59-4999-BE63-8BAD0AA442F1}"/>
              </a:ext>
            </a:extLst>
          </p:cNvPr>
          <p:cNvSpPr/>
          <p:nvPr/>
        </p:nvSpPr>
        <p:spPr>
          <a:xfrm>
            <a:off x="397357" y="297328"/>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pic>
        <p:nvPicPr>
          <p:cNvPr id="8" name="Picture 7">
            <a:extLst>
              <a:ext uri="{FF2B5EF4-FFF2-40B4-BE49-F238E27FC236}">
                <a16:creationId xmlns:a16="http://schemas.microsoft.com/office/drawing/2014/main" xmlns="" id="{CEE0B18E-F28B-4C04-9CA2-E3378C8AF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9" name="TextBox 8">
            <a:extLst>
              <a:ext uri="{FF2B5EF4-FFF2-40B4-BE49-F238E27FC236}">
                <a16:creationId xmlns:a16="http://schemas.microsoft.com/office/drawing/2014/main" xmlns=""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xmlns="" id="{AB857689-BDC8-4C55-A5DC-8D46BE95C077}"/>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spTree>
    <p:extLst>
      <p:ext uri="{BB962C8B-B14F-4D97-AF65-F5344CB8AC3E}">
        <p14:creationId xmlns:p14="http://schemas.microsoft.com/office/powerpoint/2010/main" val="1788794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0FAD1EFC-27ED-4944-9C8E-FC2F2823AC36}"/>
              </a:ext>
            </a:extLst>
          </p:cNvPr>
          <p:cNvGraphicFramePr>
            <a:graphicFrameLocks noGrp="1"/>
          </p:cNvGraphicFramePr>
          <p:nvPr>
            <p:extLst>
              <p:ext uri="{D42A27DB-BD31-4B8C-83A1-F6EECF244321}">
                <p14:modId xmlns:p14="http://schemas.microsoft.com/office/powerpoint/2010/main" val="1987087285"/>
              </p:ext>
            </p:extLst>
          </p:nvPr>
        </p:nvGraphicFramePr>
        <p:xfrm>
          <a:off x="463825" y="758479"/>
          <a:ext cx="9051234" cy="4174390"/>
        </p:xfrm>
        <a:graphic>
          <a:graphicData uri="http://schemas.openxmlformats.org/drawingml/2006/table">
            <a:tbl>
              <a:tblPr firstRow="1" firstCol="1" bandRow="1">
                <a:tableStyleId>{B301B821-A1FF-4177-AEE7-76D212191A09}</a:tableStyleId>
              </a:tblPr>
              <a:tblGrid>
                <a:gridCol w="237542">
                  <a:extLst>
                    <a:ext uri="{9D8B030D-6E8A-4147-A177-3AD203B41FA5}">
                      <a16:colId xmlns:a16="http://schemas.microsoft.com/office/drawing/2014/main" xmlns="" val="20000"/>
                    </a:ext>
                  </a:extLst>
                </a:gridCol>
                <a:gridCol w="1485115">
                  <a:extLst>
                    <a:ext uri="{9D8B030D-6E8A-4147-A177-3AD203B41FA5}">
                      <a16:colId xmlns:a16="http://schemas.microsoft.com/office/drawing/2014/main" xmlns="" val="20001"/>
                    </a:ext>
                  </a:extLst>
                </a:gridCol>
                <a:gridCol w="948192">
                  <a:extLst>
                    <a:ext uri="{9D8B030D-6E8A-4147-A177-3AD203B41FA5}">
                      <a16:colId xmlns:a16="http://schemas.microsoft.com/office/drawing/2014/main" xmlns="" val="20002"/>
                    </a:ext>
                  </a:extLst>
                </a:gridCol>
                <a:gridCol w="694551">
                  <a:extLst>
                    <a:ext uri="{9D8B030D-6E8A-4147-A177-3AD203B41FA5}">
                      <a16:colId xmlns:a16="http://schemas.microsoft.com/office/drawing/2014/main" xmlns="" val="20003"/>
                    </a:ext>
                  </a:extLst>
                </a:gridCol>
                <a:gridCol w="812262">
                  <a:extLst>
                    <a:ext uri="{9D8B030D-6E8A-4147-A177-3AD203B41FA5}">
                      <a16:colId xmlns:a16="http://schemas.microsoft.com/office/drawing/2014/main" xmlns="" val="1464583710"/>
                    </a:ext>
                  </a:extLst>
                </a:gridCol>
                <a:gridCol w="812262">
                  <a:extLst>
                    <a:ext uri="{9D8B030D-6E8A-4147-A177-3AD203B41FA5}">
                      <a16:colId xmlns:a16="http://schemas.microsoft.com/office/drawing/2014/main" xmlns="" val="3399288927"/>
                    </a:ext>
                  </a:extLst>
                </a:gridCol>
                <a:gridCol w="812262">
                  <a:extLst>
                    <a:ext uri="{9D8B030D-6E8A-4147-A177-3AD203B41FA5}">
                      <a16:colId xmlns:a16="http://schemas.microsoft.com/office/drawing/2014/main" xmlns="" val="3349044173"/>
                    </a:ext>
                  </a:extLst>
                </a:gridCol>
                <a:gridCol w="812262">
                  <a:extLst>
                    <a:ext uri="{9D8B030D-6E8A-4147-A177-3AD203B41FA5}">
                      <a16:colId xmlns:a16="http://schemas.microsoft.com/office/drawing/2014/main" xmlns="" val="956457447"/>
                    </a:ext>
                  </a:extLst>
                </a:gridCol>
                <a:gridCol w="812262">
                  <a:extLst>
                    <a:ext uri="{9D8B030D-6E8A-4147-A177-3AD203B41FA5}">
                      <a16:colId xmlns:a16="http://schemas.microsoft.com/office/drawing/2014/main" xmlns="" val="3881368705"/>
                    </a:ext>
                  </a:extLst>
                </a:gridCol>
                <a:gridCol w="812262">
                  <a:extLst>
                    <a:ext uri="{9D8B030D-6E8A-4147-A177-3AD203B41FA5}">
                      <a16:colId xmlns:a16="http://schemas.microsoft.com/office/drawing/2014/main" xmlns="" val="1138613505"/>
                    </a:ext>
                  </a:extLst>
                </a:gridCol>
                <a:gridCol w="812262">
                  <a:extLst>
                    <a:ext uri="{9D8B030D-6E8A-4147-A177-3AD203B41FA5}">
                      <a16:colId xmlns:a16="http://schemas.microsoft.com/office/drawing/2014/main" xmlns="" val="2562505484"/>
                    </a:ext>
                  </a:extLst>
                </a:gridCol>
              </a:tblGrid>
              <a:tr h="244231">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8">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xmlns="" val="10000"/>
                  </a:ext>
                </a:extLst>
              </a:tr>
              <a:tr h="24423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782327">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a:t>
                      </a:r>
                      <a:r>
                        <a:rPr lang="en-US" sz="1600" u="none" strike="noStrike" dirty="0" err="1">
                          <a:effectLst/>
                          <a:latin typeface="Tw Cen MT"/>
                        </a:rPr>
                        <a:t>hasil</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a:t>
                      </a:r>
                      <a:r>
                        <a:rPr lang="en-US" sz="1600" u="none" strike="noStrike" dirty="0" err="1">
                          <a:effectLst/>
                          <a:latin typeface="Tw Cen MT"/>
                        </a:rPr>
                        <a:t>laboratorium</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l" fontAlgn="ctr"/>
                      <a:r>
                        <a:rPr lang="fi-FI" sz="1600" u="none" strike="noStrike" dirty="0">
                          <a:effectLst/>
                          <a:latin typeface="Tw Cen MT"/>
                        </a:rPr>
                        <a:t> ≥  140 menit          (</a:t>
                      </a:r>
                      <a:r>
                        <a:rPr lang="fi-FI" sz="1600" u="none" strike="noStrike" dirty="0" err="1">
                          <a:effectLst/>
                          <a:latin typeface="Tw Cen MT"/>
                        </a:rPr>
                        <a:t>kimia</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dan</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rutin</a:t>
                      </a:r>
                      <a:r>
                        <a:rPr lang="fi-FI" sz="1600" u="none" strike="noStrike" dirty="0">
                          <a:effectLst/>
                          <a:latin typeface="Tw Cen MT"/>
                        </a:rPr>
                        <a:t>)</a:t>
                      </a:r>
                      <a:endParaRPr lang="fi-FI"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69,57</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66,74</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66,65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55,56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65,91 </a:t>
                      </a:r>
                      <a:r>
                        <a:rPr lang="en-US" sz="1600" u="none" strike="noStrike" dirty="0" err="1">
                          <a:effectLst/>
                          <a:latin typeface="Tw Cen MT"/>
                        </a:rPr>
                        <a:t>Menit</a:t>
                      </a:r>
                    </a:p>
                  </a:txBody>
                  <a:tcPr marL="0" marR="0" marT="0" marB="0" anchor="ctr" anchorCtr="1"/>
                </a:tc>
                <a:tc>
                  <a:txBody>
                    <a:bodyPr/>
                    <a:lstStyle/>
                    <a:p>
                      <a:pPr lvl="0" algn="ctr">
                        <a:buNone/>
                      </a:pPr>
                      <a:r>
                        <a:rPr lang="en-US" sz="1600" u="none" strike="noStrike" dirty="0">
                          <a:effectLst/>
                          <a:latin typeface="Tw Cen MT"/>
                        </a:rPr>
                        <a:t>62,43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57,60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55,97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extLst>
                  <a:ext uri="{0D108BD9-81ED-4DB2-BD59-A6C34878D82A}">
                    <a16:rowId xmlns:a16="http://schemas.microsoft.com/office/drawing/2014/main" xmlns="" val="10002"/>
                  </a:ext>
                </a:extLst>
              </a:tr>
              <a:tr h="331637">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Pelaksana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ekspertisi</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err="1">
                          <a:effectLst/>
                          <a:latin typeface="Tw Cen MT"/>
                        </a:rPr>
                        <a:t>Dokter</a:t>
                      </a:r>
                      <a:r>
                        <a:rPr lang="en-US" sz="1600" u="none" strike="noStrike" dirty="0">
                          <a:effectLst/>
                          <a:latin typeface="Tw Cen MT"/>
                        </a:rPr>
                        <a:t> Sp. PK</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xmlns="" val="10003"/>
                  </a:ext>
                </a:extLst>
              </a:tr>
              <a:tr h="977909">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Kesalahan</a:t>
                      </a:r>
                      <a:r>
                        <a:rPr lang="en-US" sz="1600" u="none" strike="noStrike" dirty="0">
                          <a:effectLst/>
                          <a:latin typeface="Tw Cen MT"/>
                        </a:rPr>
                        <a:t> </a:t>
                      </a:r>
                      <a:r>
                        <a:rPr lang="en-US" sz="1600" u="none" strike="noStrike" err="1">
                          <a:effectLst/>
                          <a:latin typeface="Tw Cen MT"/>
                        </a:rPr>
                        <a:t>Penyerahan</a:t>
                      </a:r>
                      <a:r>
                        <a:rPr lang="en-US" sz="1600" u="none" strike="noStrike" dirty="0">
                          <a:effectLst/>
                          <a:latin typeface="Tw Cen MT"/>
                        </a:rPr>
                        <a:t> Hasil </a:t>
                      </a:r>
                      <a:r>
                        <a:rPr lang="en-US" sz="1600" u="none" strike="noStrike" err="1">
                          <a:effectLst/>
                          <a:latin typeface="Tw Cen MT"/>
                        </a:rPr>
                        <a:t>Pemeriksaan</a:t>
                      </a:r>
                      <a:r>
                        <a:rPr lang="en-US" sz="1600" u="none" strike="noStrike" dirty="0">
                          <a:effectLst/>
                          <a:latin typeface="Tw Cen MT"/>
                        </a:rPr>
                        <a:t> </a:t>
                      </a:r>
                      <a:r>
                        <a:rPr lang="en-US" sz="1600" u="none" strike="noStrike" err="1">
                          <a:effectLst/>
                          <a:latin typeface="Tw Cen MT"/>
                        </a:rPr>
                        <a:t>Laboratorium</a:t>
                      </a:r>
                      <a:endParaRPr lang="en-US" sz="1600" b="0" i="0" u="none" strike="noStrike">
                        <a:solidFill>
                          <a:srgbClr val="000000"/>
                        </a:solidFill>
                        <a:effectLst/>
                        <a:latin typeface="Tw Cen MT"/>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xmlns="" val="10004"/>
                  </a:ext>
                </a:extLst>
              </a:tr>
              <a:tr h="516008">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Kepuasan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Pelanggan</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80 %</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85,79%</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p>
                  </a:txBody>
                  <a:tcPr marL="0" marR="0" marT="0" marB="0" anchor="ctr" anchorCtr="1"/>
                </a:tc>
                <a:tc>
                  <a:txBody>
                    <a:bodyPr/>
                    <a:lstStyle/>
                    <a:p>
                      <a:pPr lvl="0" algn="ctr">
                        <a:buNone/>
                      </a:pPr>
                      <a:r>
                        <a:rPr lang="en-US" sz="1600" u="none" strike="noStrike" dirty="0">
                          <a:effectLst/>
                          <a:latin typeface="Tw Cen MT"/>
                        </a:rPr>
                        <a:t>86,06%</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extLst>
                  <a:ext uri="{0D108BD9-81ED-4DB2-BD59-A6C34878D82A}">
                    <a16:rowId xmlns:a16="http://schemas.microsoft.com/office/drawing/2014/main" xmlns="" val="10005"/>
                  </a:ext>
                </a:extLst>
              </a:tr>
            </a:tbl>
          </a:graphicData>
        </a:graphic>
      </p:graphicFrame>
      <p:sp>
        <p:nvSpPr>
          <p:cNvPr id="5" name="Rectangle: Diagonal Corners Rounded 4">
            <a:extLst>
              <a:ext uri="{FF2B5EF4-FFF2-40B4-BE49-F238E27FC236}">
                <a16:creationId xmlns:a16="http://schemas.microsoft.com/office/drawing/2014/main" xmlns="" id="{B08534AD-DADE-4132-A5AD-351EA8CC15FD}"/>
              </a:ext>
            </a:extLst>
          </p:cNvPr>
          <p:cNvSpPr/>
          <p:nvPr/>
        </p:nvSpPr>
        <p:spPr>
          <a:xfrm>
            <a:off x="463826" y="217815"/>
            <a:ext cx="379324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sp>
        <p:nvSpPr>
          <p:cNvPr id="2" name="Slide Number Placeholder 1">
            <a:extLst>
              <a:ext uri="{FF2B5EF4-FFF2-40B4-BE49-F238E27FC236}">
                <a16:creationId xmlns:a16="http://schemas.microsoft.com/office/drawing/2014/main" xmlns="" id="{7247AA8D-B993-4F93-BADD-313335096503}"/>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spTree>
    <p:extLst>
      <p:ext uri="{BB962C8B-B14F-4D97-AF65-F5344CB8AC3E}">
        <p14:creationId xmlns:p14="http://schemas.microsoft.com/office/powerpoint/2010/main" val="2337263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61E87447-1D1F-4AAA-ADD1-B1E3625374DC}"/>
              </a:ext>
            </a:extLst>
          </p:cNvPr>
          <p:cNvGraphicFramePr>
            <a:graphicFrameLocks noGrp="1"/>
          </p:cNvGraphicFramePr>
          <p:nvPr>
            <p:extLst>
              <p:ext uri="{D42A27DB-BD31-4B8C-83A1-F6EECF244321}">
                <p14:modId xmlns:p14="http://schemas.microsoft.com/office/powerpoint/2010/main" val="304184879"/>
              </p:ext>
            </p:extLst>
          </p:nvPr>
        </p:nvGraphicFramePr>
        <p:xfrm>
          <a:off x="431180" y="636104"/>
          <a:ext cx="8179421" cy="2353961"/>
        </p:xfrm>
        <a:graphic>
          <a:graphicData uri="http://schemas.openxmlformats.org/drawingml/2006/table">
            <a:tbl>
              <a:tblPr firstRow="1" firstCol="1" bandRow="1">
                <a:tableStyleId>{21E4AEA4-8DFA-4A89-87EB-49C32662AFE0}</a:tableStyleId>
              </a:tblPr>
              <a:tblGrid>
                <a:gridCol w="257993">
                  <a:extLst>
                    <a:ext uri="{9D8B030D-6E8A-4147-A177-3AD203B41FA5}">
                      <a16:colId xmlns:a16="http://schemas.microsoft.com/office/drawing/2014/main" xmlns="" val="20000"/>
                    </a:ext>
                  </a:extLst>
                </a:gridCol>
                <a:gridCol w="2248234">
                  <a:extLst>
                    <a:ext uri="{9D8B030D-6E8A-4147-A177-3AD203B41FA5}">
                      <a16:colId xmlns:a16="http://schemas.microsoft.com/office/drawing/2014/main" xmlns="" val="20001"/>
                    </a:ext>
                  </a:extLst>
                </a:gridCol>
                <a:gridCol w="982834">
                  <a:extLst>
                    <a:ext uri="{9D8B030D-6E8A-4147-A177-3AD203B41FA5}">
                      <a16:colId xmlns:a16="http://schemas.microsoft.com/office/drawing/2014/main" xmlns="" val="20002"/>
                    </a:ext>
                  </a:extLst>
                </a:gridCol>
                <a:gridCol w="586295">
                  <a:extLst>
                    <a:ext uri="{9D8B030D-6E8A-4147-A177-3AD203B41FA5}">
                      <a16:colId xmlns:a16="http://schemas.microsoft.com/office/drawing/2014/main" xmlns="" val="20003"/>
                    </a:ext>
                  </a:extLst>
                </a:gridCol>
                <a:gridCol w="586295">
                  <a:extLst>
                    <a:ext uri="{9D8B030D-6E8A-4147-A177-3AD203B41FA5}">
                      <a16:colId xmlns:a16="http://schemas.microsoft.com/office/drawing/2014/main" xmlns="" val="3493346741"/>
                    </a:ext>
                  </a:extLst>
                </a:gridCol>
                <a:gridCol w="586295">
                  <a:extLst>
                    <a:ext uri="{9D8B030D-6E8A-4147-A177-3AD203B41FA5}">
                      <a16:colId xmlns:a16="http://schemas.microsoft.com/office/drawing/2014/main" xmlns="" val="4179790128"/>
                    </a:ext>
                  </a:extLst>
                </a:gridCol>
                <a:gridCol w="586295">
                  <a:extLst>
                    <a:ext uri="{9D8B030D-6E8A-4147-A177-3AD203B41FA5}">
                      <a16:colId xmlns:a16="http://schemas.microsoft.com/office/drawing/2014/main" xmlns="" val="2024232755"/>
                    </a:ext>
                  </a:extLst>
                </a:gridCol>
                <a:gridCol w="586295">
                  <a:extLst>
                    <a:ext uri="{9D8B030D-6E8A-4147-A177-3AD203B41FA5}">
                      <a16:colId xmlns:a16="http://schemas.microsoft.com/office/drawing/2014/main" xmlns="" val="2285013398"/>
                    </a:ext>
                  </a:extLst>
                </a:gridCol>
                <a:gridCol w="586295">
                  <a:extLst>
                    <a:ext uri="{9D8B030D-6E8A-4147-A177-3AD203B41FA5}">
                      <a16:colId xmlns:a16="http://schemas.microsoft.com/office/drawing/2014/main" xmlns="" val="1900969263"/>
                    </a:ext>
                  </a:extLst>
                </a:gridCol>
                <a:gridCol w="586295">
                  <a:extLst>
                    <a:ext uri="{9D8B030D-6E8A-4147-A177-3AD203B41FA5}">
                      <a16:colId xmlns:a16="http://schemas.microsoft.com/office/drawing/2014/main" xmlns="" val="3826832660"/>
                    </a:ext>
                  </a:extLst>
                </a:gridCol>
                <a:gridCol w="586295">
                  <a:extLst>
                    <a:ext uri="{9D8B030D-6E8A-4147-A177-3AD203B41FA5}">
                      <a16:colId xmlns:a16="http://schemas.microsoft.com/office/drawing/2014/main" xmlns="" val="2910729806"/>
                    </a:ext>
                  </a:extLst>
                </a:gridCol>
              </a:tblGrid>
              <a:tr h="170030">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8">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xmlns=""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latin typeface="Tw Cen MT" panose="020B0602020104020603" pitchFamily="34" charset="0"/>
                        </a:rPr>
                        <a:t>MAR</a:t>
                      </a:r>
                    </a:p>
                  </a:txBody>
                  <a:tcPr marL="0" marR="0" marT="0" marB="0" anchor="ctr"/>
                </a:tc>
                <a:tc>
                  <a:txBody>
                    <a:bodyPr/>
                    <a:lstStyle/>
                    <a:p>
                      <a:pPr lvl="0" algn="ctr">
                        <a:buNone/>
                      </a:pPr>
                      <a:r>
                        <a:rPr lang="en-US" sz="1400" b="1" u="none" strike="noStrike" dirty="0">
                          <a:effectLst/>
                          <a:latin typeface="Tw Cen MT" panose="020B0602020104020603" pitchFamily="34" charset="0"/>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708364">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31,25%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22,9%</a:t>
                      </a:r>
                    </a:p>
                  </a:txBody>
                  <a:tcPr marL="0" marR="0" marT="0" marB="0" anchor="ctr"/>
                </a:tc>
                <a:tc>
                  <a:txBody>
                    <a:bodyPr/>
                    <a:lstStyle/>
                    <a:p>
                      <a:pPr lvl="0" algn="ctr">
                        <a:buNone/>
                      </a:pPr>
                      <a:r>
                        <a:rPr lang="en-US" sz="1400" u="none" strike="noStrike" dirty="0">
                          <a:effectLst/>
                          <a:latin typeface="Tw Cen MT" panose="020B0602020104020603" pitchFamily="34" charset="0"/>
                        </a:rPr>
                        <a:t>21%</a:t>
                      </a:r>
                    </a:p>
                  </a:txBody>
                  <a:tcPr marL="0" marR="0" marT="0" marB="0" anchor="ctr"/>
                </a:tc>
                <a:tc>
                  <a:txBody>
                    <a:bodyPr/>
                    <a:lstStyle/>
                    <a:p>
                      <a:pPr lvl="0" algn="ctr">
                        <a:buNone/>
                      </a:pPr>
                      <a:r>
                        <a:rPr lang="en-US" sz="1400" u="none" strike="noStrike" dirty="0">
                          <a:effectLst/>
                          <a:latin typeface="Tw Cen MT"/>
                        </a:rPr>
                        <a:t>20%</a:t>
                      </a:r>
                    </a:p>
                  </a:txBody>
                  <a:tcPr marL="0" marR="0" marT="0" marB="0" anchor="ctr"/>
                </a:tc>
                <a:tc>
                  <a:txBody>
                    <a:bodyPr/>
                    <a:lstStyle/>
                    <a:p>
                      <a:pPr lvl="0" algn="ctr">
                        <a:buNone/>
                      </a:pPr>
                      <a:r>
                        <a:rPr lang="en-US" sz="1400" u="none" strike="noStrike" dirty="0">
                          <a:effectLst/>
                          <a:latin typeface="Tw Cen MT"/>
                        </a:rPr>
                        <a:t>7,7%</a:t>
                      </a:r>
                    </a:p>
                  </a:txBody>
                  <a:tcPr marL="0" marR="0" marT="0" marB="0" anchor="ctr"/>
                </a:tc>
                <a:tc>
                  <a:txBody>
                    <a:bodyPr/>
                    <a:lstStyle/>
                    <a:p>
                      <a:pPr lvl="0" algn="ctr">
                        <a:buNone/>
                      </a:pPr>
                      <a:r>
                        <a:rPr lang="en-US" sz="1400" u="none" strike="noStrike" dirty="0">
                          <a:effectLst/>
                          <a:latin typeface="Tw Cen MT"/>
                        </a:rPr>
                        <a:t>28,5%</a:t>
                      </a:r>
                    </a:p>
                  </a:txBody>
                  <a:tcPr marL="0" marR="0" marT="0" marB="0" anchor="ctr"/>
                </a:tc>
                <a:tc>
                  <a:txBody>
                    <a:bodyPr/>
                    <a:lstStyle/>
                    <a:p>
                      <a:pPr lvl="0" algn="ctr">
                        <a:buNone/>
                      </a:pPr>
                      <a:r>
                        <a:rPr lang="en-US" sz="1400" u="none" strike="noStrike" dirty="0">
                          <a:effectLst/>
                          <a:latin typeface="Tw Cen MT"/>
                        </a:rPr>
                        <a:t>30,5%</a:t>
                      </a:r>
                    </a:p>
                  </a:txBody>
                  <a:tcPr marL="0" marR="0" marT="0" marB="0" anchor="ctr"/>
                </a:tc>
                <a:extLst>
                  <a:ext uri="{0D108BD9-81ED-4DB2-BD59-A6C34878D82A}">
                    <a16:rowId xmlns:a16="http://schemas.microsoft.com/office/drawing/2014/main" xmlns="" val="10002"/>
                  </a:ext>
                </a:extLst>
              </a:tr>
              <a:tr h="619348">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xmlns="" val="10003"/>
                  </a:ext>
                </a:extLst>
              </a:tr>
              <a:tr h="405194">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81,57%</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85,19%</a:t>
                      </a:r>
                      <a:endParaRPr lang="id-ID" sz="1400" u="none" strike="noStrike" dirty="0">
                        <a:effectLst/>
                        <a:latin typeface="Tw Cen MT"/>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latin typeface="Tw Cen MT"/>
                        </a:rPr>
                        <a:t>-</a:t>
                      </a:r>
                    </a:p>
                  </a:txBody>
                  <a:tcPr marL="0" marR="0" marT="0" marB="0" anchor="ctr"/>
                </a:tc>
                <a:extLst>
                  <a:ext uri="{0D108BD9-81ED-4DB2-BD59-A6C34878D82A}">
                    <a16:rowId xmlns:a16="http://schemas.microsoft.com/office/drawing/2014/main" xmlns="" val="10004"/>
                  </a:ext>
                </a:extLst>
              </a:tr>
            </a:tbl>
          </a:graphicData>
        </a:graphic>
      </p:graphicFrame>
      <p:graphicFrame>
        <p:nvGraphicFramePr>
          <p:cNvPr id="4" name="Table 3">
            <a:extLst>
              <a:ext uri="{FF2B5EF4-FFF2-40B4-BE49-F238E27FC236}">
                <a16:creationId xmlns:a16="http://schemas.microsoft.com/office/drawing/2014/main" xmlns="" id="{E45ACD32-5DAC-4494-AAB2-CA1A4A264BB1}"/>
              </a:ext>
            </a:extLst>
          </p:cNvPr>
          <p:cNvGraphicFramePr>
            <a:graphicFrameLocks noGrp="1"/>
          </p:cNvGraphicFramePr>
          <p:nvPr>
            <p:extLst>
              <p:ext uri="{D42A27DB-BD31-4B8C-83A1-F6EECF244321}">
                <p14:modId xmlns:p14="http://schemas.microsoft.com/office/powerpoint/2010/main" val="253094977"/>
              </p:ext>
            </p:extLst>
          </p:nvPr>
        </p:nvGraphicFramePr>
        <p:xfrm>
          <a:off x="402426" y="3468011"/>
          <a:ext cx="8208172" cy="3226002"/>
        </p:xfrm>
        <a:graphic>
          <a:graphicData uri="http://schemas.openxmlformats.org/drawingml/2006/table">
            <a:tbl>
              <a:tblPr firstRow="1" firstCol="1" bandRow="1">
                <a:tableStyleId>{93296810-A885-4BE3-A3E7-6D5BEEA58F35}</a:tableStyleId>
              </a:tblPr>
              <a:tblGrid>
                <a:gridCol w="259861">
                  <a:extLst>
                    <a:ext uri="{9D8B030D-6E8A-4147-A177-3AD203B41FA5}">
                      <a16:colId xmlns:a16="http://schemas.microsoft.com/office/drawing/2014/main" xmlns="" val="20000"/>
                    </a:ext>
                  </a:extLst>
                </a:gridCol>
                <a:gridCol w="1725980">
                  <a:extLst>
                    <a:ext uri="{9D8B030D-6E8A-4147-A177-3AD203B41FA5}">
                      <a16:colId xmlns:a16="http://schemas.microsoft.com/office/drawing/2014/main" xmlns="" val="20001"/>
                    </a:ext>
                  </a:extLst>
                </a:gridCol>
                <a:gridCol w="1007427">
                  <a:extLst>
                    <a:ext uri="{9D8B030D-6E8A-4147-A177-3AD203B41FA5}">
                      <a16:colId xmlns:a16="http://schemas.microsoft.com/office/drawing/2014/main" xmlns="" val="20002"/>
                    </a:ext>
                  </a:extLst>
                </a:gridCol>
                <a:gridCol w="651863">
                  <a:extLst>
                    <a:ext uri="{9D8B030D-6E8A-4147-A177-3AD203B41FA5}">
                      <a16:colId xmlns:a16="http://schemas.microsoft.com/office/drawing/2014/main" xmlns="" val="20003"/>
                    </a:ext>
                  </a:extLst>
                </a:gridCol>
                <a:gridCol w="651863">
                  <a:extLst>
                    <a:ext uri="{9D8B030D-6E8A-4147-A177-3AD203B41FA5}">
                      <a16:colId xmlns:a16="http://schemas.microsoft.com/office/drawing/2014/main" xmlns="" val="2140656391"/>
                    </a:ext>
                  </a:extLst>
                </a:gridCol>
                <a:gridCol w="651863">
                  <a:extLst>
                    <a:ext uri="{9D8B030D-6E8A-4147-A177-3AD203B41FA5}">
                      <a16:colId xmlns:a16="http://schemas.microsoft.com/office/drawing/2014/main" xmlns="" val="2155923961"/>
                    </a:ext>
                  </a:extLst>
                </a:gridCol>
                <a:gridCol w="651863">
                  <a:extLst>
                    <a:ext uri="{9D8B030D-6E8A-4147-A177-3AD203B41FA5}">
                      <a16:colId xmlns:a16="http://schemas.microsoft.com/office/drawing/2014/main" xmlns="" val="1522233019"/>
                    </a:ext>
                  </a:extLst>
                </a:gridCol>
                <a:gridCol w="651863">
                  <a:extLst>
                    <a:ext uri="{9D8B030D-6E8A-4147-A177-3AD203B41FA5}">
                      <a16:colId xmlns:a16="http://schemas.microsoft.com/office/drawing/2014/main" xmlns="" val="3240166275"/>
                    </a:ext>
                  </a:extLst>
                </a:gridCol>
                <a:gridCol w="651863">
                  <a:extLst>
                    <a:ext uri="{9D8B030D-6E8A-4147-A177-3AD203B41FA5}">
                      <a16:colId xmlns:a16="http://schemas.microsoft.com/office/drawing/2014/main" xmlns="" val="793735371"/>
                    </a:ext>
                  </a:extLst>
                </a:gridCol>
                <a:gridCol w="651863">
                  <a:extLst>
                    <a:ext uri="{9D8B030D-6E8A-4147-A177-3AD203B41FA5}">
                      <a16:colId xmlns:a16="http://schemas.microsoft.com/office/drawing/2014/main" xmlns="" val="2072372840"/>
                    </a:ext>
                  </a:extLst>
                </a:gridCol>
                <a:gridCol w="651863">
                  <a:extLst>
                    <a:ext uri="{9D8B030D-6E8A-4147-A177-3AD203B41FA5}">
                      <a16:colId xmlns:a16="http://schemas.microsoft.com/office/drawing/2014/main" xmlns="" val="1080798589"/>
                    </a:ext>
                  </a:extLst>
                </a:gridCol>
              </a:tblGrid>
              <a:tr h="24403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0"/>
                  </a:ext>
                </a:extLst>
              </a:tr>
              <a:tr h="2440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465579">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just"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14 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endParaRPr lang="en-US" sz="1400" u="none" strike="noStrike" dirty="0" err="1">
                        <a:effectLst/>
                        <a:latin typeface="Tw Cen MT"/>
                      </a:endParaRPr>
                    </a:p>
                  </a:txBody>
                  <a:tcPr marL="0" marR="0" marT="0" marB="0" anchor="ctr"/>
                </a:tc>
                <a:extLst>
                  <a:ext uri="{0D108BD9-81ED-4DB2-BD59-A6C34878D82A}">
                    <a16:rowId xmlns:a16="http://schemas.microsoft.com/office/drawing/2014/main" xmlns="" val="10002"/>
                  </a:ext>
                </a:extLst>
              </a:tr>
              <a:tr h="418347">
                <a:tc>
                  <a:txBody>
                    <a:bodyPr/>
                    <a:lstStyle/>
                    <a:p>
                      <a:endParaRPr lang="en-US" sz="1400" dirty="0">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28 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endParaRPr lang="en-US" sz="1400" u="none" strike="noStrike" dirty="0" err="1">
                        <a:effectLst/>
                        <a:latin typeface="Tw Cen MT"/>
                      </a:endParaRPr>
                    </a:p>
                  </a:txBody>
                  <a:tcPr marL="0" marR="0" marT="0" marB="0" anchor="ctr"/>
                </a:tc>
                <a:extLst>
                  <a:ext uri="{0D108BD9-81ED-4DB2-BD59-A6C34878D82A}">
                    <a16:rowId xmlns:a16="http://schemas.microsoft.com/office/drawing/2014/main" xmlns="" val="10004"/>
                  </a:ext>
                </a:extLst>
              </a:tr>
              <a:tr h="41834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99,98%</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endParaRPr lang="en-US" sz="1400" u="none" strike="noStrike" dirty="0">
                        <a:effectLst/>
                        <a:latin typeface="Tw Cen MT"/>
                      </a:endParaRPr>
                    </a:p>
                  </a:txBody>
                  <a:tcPr marL="0" marR="0" marT="0" marB="0" anchor="ctr"/>
                </a:tc>
                <a:extLst>
                  <a:ext uri="{0D108BD9-81ED-4DB2-BD59-A6C34878D82A}">
                    <a16:rowId xmlns:a16="http://schemas.microsoft.com/office/drawing/2014/main" xmlns="" val="10005"/>
                  </a:ext>
                </a:extLst>
              </a:tr>
              <a:tr h="390972">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83,61%</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84,91%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u="none" strike="noStrike" dirty="0">
                        <a:effectLst/>
                        <a:latin typeface="Tw Cen MT"/>
                      </a:endParaRPr>
                    </a:p>
                  </a:txBody>
                  <a:tcPr marL="0" marR="0" marT="0" marB="0" anchor="ctr"/>
                </a:tc>
                <a:extLst>
                  <a:ext uri="{0D108BD9-81ED-4DB2-BD59-A6C34878D82A}">
                    <a16:rowId xmlns:a16="http://schemas.microsoft.com/office/drawing/2014/main" xmlns="" val="10006"/>
                  </a:ext>
                </a:extLst>
              </a:tr>
              <a:tr h="41834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u="none" strike="noStrike" dirty="0">
                        <a:effectLst/>
                        <a:latin typeface="Tw Cen MT"/>
                      </a:endParaRPr>
                    </a:p>
                  </a:txBody>
                  <a:tcPr marL="0" marR="0" marT="0" marB="0" anchor="ctr"/>
                </a:tc>
                <a:extLst>
                  <a:ext uri="{0D108BD9-81ED-4DB2-BD59-A6C34878D82A}">
                    <a16:rowId xmlns:a16="http://schemas.microsoft.com/office/drawing/2014/main" xmlns="" val="10007"/>
                  </a:ext>
                </a:extLst>
              </a:tr>
            </a:tbl>
          </a:graphicData>
        </a:graphic>
      </p:graphicFrame>
      <p:sp>
        <p:nvSpPr>
          <p:cNvPr id="10" name="Rectangle: Diagonal Corners Rounded 9">
            <a:extLst>
              <a:ext uri="{FF2B5EF4-FFF2-40B4-BE49-F238E27FC236}">
                <a16:creationId xmlns:a16="http://schemas.microsoft.com/office/drawing/2014/main" xmlns="" id="{8568ED37-ACC2-467B-A3DB-0EF6984126C9}"/>
              </a:ext>
            </a:extLst>
          </p:cNvPr>
          <p:cNvSpPr/>
          <p:nvPr/>
        </p:nvSpPr>
        <p:spPr>
          <a:xfrm>
            <a:off x="431180" y="136155"/>
            <a:ext cx="2186767"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12" name="Rectangle: Diagonal Corners Rounded 11">
            <a:extLst>
              <a:ext uri="{FF2B5EF4-FFF2-40B4-BE49-F238E27FC236}">
                <a16:creationId xmlns:a16="http://schemas.microsoft.com/office/drawing/2014/main" xmlns="" id="{B39630F0-5365-4382-BEBA-F1F0EF1745DE}"/>
              </a:ext>
            </a:extLst>
          </p:cNvPr>
          <p:cNvSpPr/>
          <p:nvPr/>
        </p:nvSpPr>
        <p:spPr>
          <a:xfrm>
            <a:off x="431180" y="3041012"/>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pic>
        <p:nvPicPr>
          <p:cNvPr id="14" name="Picture 13">
            <a:extLst>
              <a:ext uri="{FF2B5EF4-FFF2-40B4-BE49-F238E27FC236}">
                <a16:creationId xmlns:a16="http://schemas.microsoft.com/office/drawing/2014/main" xmlns="" id="{9B056161-0789-41C2-AA3D-56125E90F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xmlns="" id="{E13582D5-7D8A-4FB2-B849-695BDDE01C3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xmlns="" id="{30ED63C7-9DC2-4890-A46C-25A316E31184}"/>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spTree>
    <p:extLst>
      <p:ext uri="{BB962C8B-B14F-4D97-AF65-F5344CB8AC3E}">
        <p14:creationId xmlns:p14="http://schemas.microsoft.com/office/powerpoint/2010/main" val="3420405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250280CA-8451-4524-B7CE-7B81E3428D7A}"/>
              </a:ext>
            </a:extLst>
          </p:cNvPr>
          <p:cNvGraphicFramePr>
            <a:graphicFrameLocks noGrp="1"/>
          </p:cNvGraphicFramePr>
          <p:nvPr>
            <p:extLst>
              <p:ext uri="{D42A27DB-BD31-4B8C-83A1-F6EECF244321}">
                <p14:modId xmlns:p14="http://schemas.microsoft.com/office/powerpoint/2010/main" val="1222556953"/>
              </p:ext>
            </p:extLst>
          </p:nvPr>
        </p:nvGraphicFramePr>
        <p:xfrm>
          <a:off x="386578" y="716959"/>
          <a:ext cx="9393522" cy="2285994"/>
        </p:xfrm>
        <a:graphic>
          <a:graphicData uri="http://schemas.openxmlformats.org/drawingml/2006/table">
            <a:tbl>
              <a:tblPr firstRow="1" firstCol="1" bandRow="1">
                <a:tableStyleId>{93296810-A885-4BE3-A3E7-6D5BEEA58F35}</a:tableStyleId>
              </a:tblPr>
              <a:tblGrid>
                <a:gridCol w="345134">
                  <a:extLst>
                    <a:ext uri="{9D8B030D-6E8A-4147-A177-3AD203B41FA5}">
                      <a16:colId xmlns:a16="http://schemas.microsoft.com/office/drawing/2014/main" xmlns="" val="20000"/>
                    </a:ext>
                  </a:extLst>
                </a:gridCol>
                <a:gridCol w="2938318">
                  <a:extLst>
                    <a:ext uri="{9D8B030D-6E8A-4147-A177-3AD203B41FA5}">
                      <a16:colId xmlns:a16="http://schemas.microsoft.com/office/drawing/2014/main" xmlns="" val="20001"/>
                    </a:ext>
                  </a:extLst>
                </a:gridCol>
                <a:gridCol w="640756">
                  <a:extLst>
                    <a:ext uri="{9D8B030D-6E8A-4147-A177-3AD203B41FA5}">
                      <a16:colId xmlns:a16="http://schemas.microsoft.com/office/drawing/2014/main" xmlns="" val="20002"/>
                    </a:ext>
                  </a:extLst>
                </a:gridCol>
                <a:gridCol w="882564">
                  <a:extLst>
                    <a:ext uri="{9D8B030D-6E8A-4147-A177-3AD203B41FA5}">
                      <a16:colId xmlns:a16="http://schemas.microsoft.com/office/drawing/2014/main" xmlns="" val="20003"/>
                    </a:ext>
                  </a:extLst>
                </a:gridCol>
                <a:gridCol w="655250">
                  <a:extLst>
                    <a:ext uri="{9D8B030D-6E8A-4147-A177-3AD203B41FA5}">
                      <a16:colId xmlns:a16="http://schemas.microsoft.com/office/drawing/2014/main" xmlns="" val="3844839141"/>
                    </a:ext>
                  </a:extLst>
                </a:gridCol>
                <a:gridCol w="655250">
                  <a:extLst>
                    <a:ext uri="{9D8B030D-6E8A-4147-A177-3AD203B41FA5}">
                      <a16:colId xmlns:a16="http://schemas.microsoft.com/office/drawing/2014/main" xmlns="" val="981078427"/>
                    </a:ext>
                  </a:extLst>
                </a:gridCol>
                <a:gridCol w="655250">
                  <a:extLst>
                    <a:ext uri="{9D8B030D-6E8A-4147-A177-3AD203B41FA5}">
                      <a16:colId xmlns:a16="http://schemas.microsoft.com/office/drawing/2014/main" xmlns="" val="1721601881"/>
                    </a:ext>
                  </a:extLst>
                </a:gridCol>
                <a:gridCol w="655250">
                  <a:extLst>
                    <a:ext uri="{9D8B030D-6E8A-4147-A177-3AD203B41FA5}">
                      <a16:colId xmlns:a16="http://schemas.microsoft.com/office/drawing/2014/main" xmlns="" val="1147631708"/>
                    </a:ext>
                  </a:extLst>
                </a:gridCol>
                <a:gridCol w="655250">
                  <a:extLst>
                    <a:ext uri="{9D8B030D-6E8A-4147-A177-3AD203B41FA5}">
                      <a16:colId xmlns:a16="http://schemas.microsoft.com/office/drawing/2014/main" xmlns="" val="2609345651"/>
                    </a:ext>
                  </a:extLst>
                </a:gridCol>
                <a:gridCol w="655250">
                  <a:extLst>
                    <a:ext uri="{9D8B030D-6E8A-4147-A177-3AD203B41FA5}">
                      <a16:colId xmlns:a16="http://schemas.microsoft.com/office/drawing/2014/main" xmlns="" val="1696119568"/>
                    </a:ext>
                  </a:extLst>
                </a:gridCol>
                <a:gridCol w="655250">
                  <a:extLst>
                    <a:ext uri="{9D8B030D-6E8A-4147-A177-3AD203B41FA5}">
                      <a16:colId xmlns:a16="http://schemas.microsoft.com/office/drawing/2014/main" xmlns="" val="1610333578"/>
                    </a:ext>
                  </a:extLst>
                </a:gridCol>
              </a:tblGrid>
              <a:tr h="26646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ndParaRPr>
                    </a:p>
                  </a:txBody>
                  <a:tcPr marL="0" marR="0" marT="0" marB="0" anchor="ctr"/>
                </a:tc>
                <a:tc gridSpan="8">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0"/>
                  </a:ext>
                </a:extLst>
              </a:tr>
              <a:tr h="26646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631103">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600" u="none" strike="noStrike" dirty="0" err="1">
                          <a:effectLst/>
                          <a:latin typeface="Tw Cen MT"/>
                        </a:rPr>
                        <a:t>Ketepatan</a:t>
                      </a:r>
                      <a:r>
                        <a:rPr lang="fi-FI" sz="1600" u="none" strike="noStrike" dirty="0">
                          <a:effectLst/>
                          <a:latin typeface="Tw Cen MT"/>
                        </a:rPr>
                        <a:t> </a:t>
                      </a:r>
                      <a:r>
                        <a:rPr lang="fi-FI" sz="1600" u="none" strike="noStrike" dirty="0" err="1">
                          <a:effectLst/>
                          <a:latin typeface="Tw Cen MT"/>
                        </a:rPr>
                        <a:t>Waktu</a:t>
                      </a:r>
                      <a:r>
                        <a:rPr lang="fi-FI" sz="1600" u="none" strike="noStrike" dirty="0">
                          <a:effectLst/>
                          <a:latin typeface="Tw Cen MT"/>
                        </a:rPr>
                        <a:t> </a:t>
                      </a:r>
                      <a:r>
                        <a:rPr lang="fi-FI" sz="1600" u="none" strike="noStrike" dirty="0" err="1">
                          <a:effectLst/>
                          <a:latin typeface="Tw Cen MT"/>
                        </a:rPr>
                        <a:t>Pemberian</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Kepada</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tc>
                <a:tc>
                  <a:txBody>
                    <a:bodyPr/>
                    <a:lstStyle/>
                    <a:p>
                      <a:pPr algn="ctr" fontAlgn="ctr"/>
                      <a:r>
                        <a:rPr lang="en-US" sz="1600" u="none" strike="noStrike" dirty="0">
                          <a:effectLst/>
                          <a:latin typeface="Tw Cen MT"/>
                        </a:rPr>
                        <a:t>≥  90%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xmlns="" val="10002"/>
                  </a:ext>
                </a:extLst>
              </a:tr>
              <a:tr h="631103">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fi-FI" sz="1600" u="none" strike="noStrike" dirty="0" err="1">
                          <a:effectLst/>
                          <a:latin typeface="Tw Cen MT"/>
                        </a:rPr>
                        <a:t>Sisa</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Yang</a:t>
                      </a:r>
                      <a:r>
                        <a:rPr lang="fi-FI" sz="1600" u="none" strike="noStrike" dirty="0">
                          <a:effectLst/>
                          <a:latin typeface="Tw Cen MT"/>
                        </a:rPr>
                        <a:t> </a:t>
                      </a:r>
                      <a:r>
                        <a:rPr lang="fi-FI" sz="1600" u="none" strike="noStrike" dirty="0" err="1">
                          <a:effectLst/>
                          <a:latin typeface="Tw Cen MT"/>
                        </a:rPr>
                        <a:t>Tidak</a:t>
                      </a:r>
                      <a:r>
                        <a:rPr lang="fi-FI" sz="1600" u="none" strike="noStrike" dirty="0">
                          <a:effectLst/>
                          <a:latin typeface="Tw Cen MT"/>
                        </a:rPr>
                        <a:t> </a:t>
                      </a:r>
                      <a:r>
                        <a:rPr lang="fi-FI" sz="1600" u="none" strike="noStrike" dirty="0" err="1">
                          <a:effectLst/>
                          <a:latin typeface="Tw Cen MT"/>
                        </a:rPr>
                        <a:t>Termakan</a:t>
                      </a:r>
                      <a:r>
                        <a:rPr lang="fi-FI" sz="1600" u="none" strike="noStrike" dirty="0">
                          <a:effectLst/>
                          <a:latin typeface="Tw Cen MT"/>
                        </a:rPr>
                        <a:t> </a:t>
                      </a:r>
                      <a:r>
                        <a:rPr lang="fi-FI" sz="1600" u="none" strike="noStrike" dirty="0" err="1">
                          <a:effectLst/>
                          <a:latin typeface="Tw Cen MT"/>
                        </a:rPr>
                        <a:t>Oleh</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a:rPr>
                        <a:t>≤ 20%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6.49%</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6.</a:t>
                      </a:r>
                      <a:r>
                        <a:rPr lang="en-US" sz="1400" u="none" strike="noStrike" dirty="0">
                          <a:effectLst/>
                          <a:latin typeface="Tw Cen MT" panose="020B0602020104020603" pitchFamily="34" charset="0"/>
                        </a:rPr>
                        <a:t>03</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6.01%</a:t>
                      </a:r>
                    </a:p>
                  </a:txBody>
                  <a:tcPr marL="0" marR="0" marT="0" marB="0" anchor="ctr"/>
                </a:tc>
                <a:tc>
                  <a:txBody>
                    <a:bodyPr/>
                    <a:lstStyle/>
                    <a:p>
                      <a:pPr lvl="0" algn="ctr">
                        <a:buNone/>
                      </a:pPr>
                      <a:r>
                        <a:rPr lang="id-ID" sz="1400" u="none" strike="noStrike" dirty="0">
                          <a:effectLst/>
                          <a:latin typeface="Tw Cen MT"/>
                        </a:rPr>
                        <a:t>6.98%</a:t>
                      </a:r>
                    </a:p>
                  </a:txBody>
                  <a:tcPr marL="0" marR="0" marT="0" marB="0" anchor="ctr"/>
                </a:tc>
                <a:tc>
                  <a:txBody>
                    <a:bodyPr/>
                    <a:lstStyle/>
                    <a:p>
                      <a:pPr lvl="0" algn="ctr">
                        <a:buNone/>
                      </a:pPr>
                      <a:r>
                        <a:rPr lang="id-ID" sz="1400" u="none" strike="noStrike" dirty="0">
                          <a:effectLst/>
                          <a:latin typeface="Tw Cen MT"/>
                        </a:rPr>
                        <a:t>6,33%</a:t>
                      </a:r>
                    </a:p>
                  </a:txBody>
                  <a:tcPr marL="0" marR="0" marT="0" marB="0" anchor="ctr"/>
                </a:tc>
                <a:tc>
                  <a:txBody>
                    <a:bodyPr/>
                    <a:lstStyle/>
                    <a:p>
                      <a:pPr lvl="0" algn="ctr">
                        <a:buNone/>
                      </a:pPr>
                      <a:r>
                        <a:rPr lang="en-US" sz="1400" u="none" strike="noStrike" dirty="0">
                          <a:effectLst/>
                          <a:latin typeface="Tw Cen MT"/>
                        </a:rPr>
                        <a:t>2.93%</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4,73%</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4,5%</a:t>
                      </a:r>
                      <a:endParaRPr lang="id-ID" sz="1400" u="none" strike="noStrike" dirty="0">
                        <a:effectLst/>
                        <a:latin typeface="Tw Cen MT"/>
                      </a:endParaRPr>
                    </a:p>
                  </a:txBody>
                  <a:tcPr marL="0" marR="0" marT="0" marB="0" anchor="ctr"/>
                </a:tc>
                <a:extLst>
                  <a:ext uri="{0D108BD9-81ED-4DB2-BD59-A6C34878D82A}">
                    <a16:rowId xmlns:a16="http://schemas.microsoft.com/office/drawing/2014/main" xmlns="" val="10003"/>
                  </a:ext>
                </a:extLst>
              </a:tr>
              <a:tr h="490858">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en-US" sz="1600" u="none" strike="noStrike" dirty="0" err="1">
                          <a:effectLst/>
                          <a:latin typeface="Tw Cen MT"/>
                        </a:rPr>
                        <a:t>Tidak</a:t>
                      </a:r>
                      <a:r>
                        <a:rPr lang="en-US" sz="1600" u="none" strike="noStrike" dirty="0">
                          <a:effectLst/>
                          <a:latin typeface="Tw Cen MT"/>
                        </a:rPr>
                        <a:t> </a:t>
                      </a:r>
                      <a:r>
                        <a:rPr lang="en-US" sz="1600" u="none" strike="noStrike" dirty="0" err="1">
                          <a:effectLst/>
                          <a:latin typeface="Tw Cen MT"/>
                        </a:rPr>
                        <a:t>Adanya</a:t>
                      </a:r>
                      <a:r>
                        <a:rPr lang="en-US" sz="1600" u="none" strike="noStrike" dirty="0">
                          <a:effectLst/>
                          <a:latin typeface="Tw Cen MT"/>
                        </a:rPr>
                        <a:t> </a:t>
                      </a: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Kesalahan</a:t>
                      </a:r>
                      <a:r>
                        <a:rPr lang="en-US" sz="1600" u="none" strike="noStrike" dirty="0">
                          <a:effectLst/>
                          <a:latin typeface="Tw Cen MT"/>
                        </a:rPr>
                        <a:t> </a:t>
                      </a:r>
                      <a:r>
                        <a:rPr lang="en-US" sz="1600" u="none" strike="noStrike" dirty="0" err="1">
                          <a:effectLst/>
                          <a:latin typeface="Tw Cen MT"/>
                        </a:rPr>
                        <a:t>Pemberian</a:t>
                      </a:r>
                      <a:r>
                        <a:rPr lang="en-US" sz="1600" u="none" strike="noStrike" dirty="0">
                          <a:effectLst/>
                          <a:latin typeface="Tw Cen MT"/>
                        </a:rPr>
                        <a:t> Diet</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xmlns="" val="10004"/>
                  </a:ext>
                </a:extLst>
              </a:tr>
            </a:tbl>
          </a:graphicData>
        </a:graphic>
      </p:graphicFrame>
      <p:graphicFrame>
        <p:nvGraphicFramePr>
          <p:cNvPr id="5" name="Table 4">
            <a:extLst>
              <a:ext uri="{FF2B5EF4-FFF2-40B4-BE49-F238E27FC236}">
                <a16:creationId xmlns:a16="http://schemas.microsoft.com/office/drawing/2014/main" xmlns="" id="{D475F56A-8EBD-4950-9EFF-84B2795A7006}"/>
              </a:ext>
            </a:extLst>
          </p:cNvPr>
          <p:cNvGraphicFramePr>
            <a:graphicFrameLocks noGrp="1"/>
          </p:cNvGraphicFramePr>
          <p:nvPr>
            <p:extLst>
              <p:ext uri="{D42A27DB-BD31-4B8C-83A1-F6EECF244321}">
                <p14:modId xmlns:p14="http://schemas.microsoft.com/office/powerpoint/2010/main" val="3063756500"/>
              </p:ext>
            </p:extLst>
          </p:nvPr>
        </p:nvGraphicFramePr>
        <p:xfrm>
          <a:off x="386579" y="4166859"/>
          <a:ext cx="9393525" cy="1673735"/>
        </p:xfrm>
        <a:graphic>
          <a:graphicData uri="http://schemas.openxmlformats.org/drawingml/2006/table">
            <a:tbl>
              <a:tblPr firstRow="1" firstCol="1" bandRow="1">
                <a:tableStyleId>{21E4AEA4-8DFA-4A89-87EB-49C32662AFE0}</a:tableStyleId>
              </a:tblPr>
              <a:tblGrid>
                <a:gridCol w="293192">
                  <a:extLst>
                    <a:ext uri="{9D8B030D-6E8A-4147-A177-3AD203B41FA5}">
                      <a16:colId xmlns:a16="http://schemas.microsoft.com/office/drawing/2014/main" xmlns="" val="20000"/>
                    </a:ext>
                  </a:extLst>
                </a:gridCol>
                <a:gridCol w="1859425">
                  <a:extLst>
                    <a:ext uri="{9D8B030D-6E8A-4147-A177-3AD203B41FA5}">
                      <a16:colId xmlns:a16="http://schemas.microsoft.com/office/drawing/2014/main" xmlns="" val="20001"/>
                    </a:ext>
                  </a:extLst>
                </a:gridCol>
                <a:gridCol w="1203812">
                  <a:extLst>
                    <a:ext uri="{9D8B030D-6E8A-4147-A177-3AD203B41FA5}">
                      <a16:colId xmlns:a16="http://schemas.microsoft.com/office/drawing/2014/main" xmlns="" val="20002"/>
                    </a:ext>
                  </a:extLst>
                </a:gridCol>
                <a:gridCol w="754637">
                  <a:extLst>
                    <a:ext uri="{9D8B030D-6E8A-4147-A177-3AD203B41FA5}">
                      <a16:colId xmlns:a16="http://schemas.microsoft.com/office/drawing/2014/main" xmlns="" val="20003"/>
                    </a:ext>
                  </a:extLst>
                </a:gridCol>
                <a:gridCol w="754637">
                  <a:extLst>
                    <a:ext uri="{9D8B030D-6E8A-4147-A177-3AD203B41FA5}">
                      <a16:colId xmlns:a16="http://schemas.microsoft.com/office/drawing/2014/main" xmlns="" val="3764958070"/>
                    </a:ext>
                  </a:extLst>
                </a:gridCol>
                <a:gridCol w="754637">
                  <a:extLst>
                    <a:ext uri="{9D8B030D-6E8A-4147-A177-3AD203B41FA5}">
                      <a16:colId xmlns:a16="http://schemas.microsoft.com/office/drawing/2014/main" xmlns="" val="1470690352"/>
                    </a:ext>
                  </a:extLst>
                </a:gridCol>
                <a:gridCol w="754637">
                  <a:extLst>
                    <a:ext uri="{9D8B030D-6E8A-4147-A177-3AD203B41FA5}">
                      <a16:colId xmlns:a16="http://schemas.microsoft.com/office/drawing/2014/main" xmlns="" val="4169245016"/>
                    </a:ext>
                  </a:extLst>
                </a:gridCol>
                <a:gridCol w="754637">
                  <a:extLst>
                    <a:ext uri="{9D8B030D-6E8A-4147-A177-3AD203B41FA5}">
                      <a16:colId xmlns:a16="http://schemas.microsoft.com/office/drawing/2014/main" xmlns="" val="3516268412"/>
                    </a:ext>
                  </a:extLst>
                </a:gridCol>
                <a:gridCol w="754637">
                  <a:extLst>
                    <a:ext uri="{9D8B030D-6E8A-4147-A177-3AD203B41FA5}">
                      <a16:colId xmlns:a16="http://schemas.microsoft.com/office/drawing/2014/main" xmlns="" val="1394864425"/>
                    </a:ext>
                  </a:extLst>
                </a:gridCol>
                <a:gridCol w="754637">
                  <a:extLst>
                    <a:ext uri="{9D8B030D-6E8A-4147-A177-3AD203B41FA5}">
                      <a16:colId xmlns:a16="http://schemas.microsoft.com/office/drawing/2014/main" xmlns="" val="990017524"/>
                    </a:ext>
                  </a:extLst>
                </a:gridCol>
                <a:gridCol w="754637">
                  <a:extLst>
                    <a:ext uri="{9D8B030D-6E8A-4147-A177-3AD203B41FA5}">
                      <a16:colId xmlns:a16="http://schemas.microsoft.com/office/drawing/2014/main" xmlns="" val="4176695713"/>
                    </a:ext>
                  </a:extLst>
                </a:gridCol>
              </a:tblGrid>
              <a:tr h="24886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ndParaRPr>
                    </a:p>
                  </a:txBody>
                  <a:tcPr marL="0" marR="0" marT="0" marB="0" anchor="ctr"/>
                </a:tc>
                <a:tc gridSpan="8">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0"/>
                  </a:ext>
                </a:extLst>
              </a:tr>
              <a:tr h="23652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extLst>
                  <a:ext uri="{0D108BD9-81ED-4DB2-BD59-A6C34878D82A}">
                    <a16:rowId xmlns:a16="http://schemas.microsoft.com/office/drawing/2014/main" xmlns="" val="10001"/>
                  </a:ext>
                </a:extLst>
              </a:tr>
              <a:tr h="715292">
                <a:tc>
                  <a:txBody>
                    <a:bodyPr/>
                    <a:lstStyle/>
                    <a:p>
                      <a:pPr algn="ctr" fontAlgn="ctr"/>
                      <a:r>
                        <a:rPr lang="en-US" sz="1400" u="none" strike="noStrike" dirty="0">
                          <a:effectLst/>
                        </a:rPr>
                        <a:t>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2"/>
                  </a:ext>
                </a:extLst>
              </a:tr>
              <a:tr h="473053">
                <a:tc>
                  <a:txBody>
                    <a:bodyPr/>
                    <a:lstStyle/>
                    <a:p>
                      <a:pPr algn="ctr" fontAlgn="ctr"/>
                      <a:r>
                        <a:rPr lang="en-US" sz="1400" u="none" strike="noStrike" dirty="0">
                          <a:effectLst/>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3"/>
                  </a:ext>
                </a:extLst>
              </a:tr>
            </a:tbl>
          </a:graphicData>
        </a:graphic>
      </p:graphicFrame>
      <p:sp>
        <p:nvSpPr>
          <p:cNvPr id="7" name="Rectangle: Diagonal Corners Rounded 6">
            <a:extLst>
              <a:ext uri="{FF2B5EF4-FFF2-40B4-BE49-F238E27FC236}">
                <a16:creationId xmlns:a16="http://schemas.microsoft.com/office/drawing/2014/main" xmlns="" id="{06271A66-02D1-4C1D-8037-97F532FB2729}"/>
              </a:ext>
            </a:extLst>
          </p:cNvPr>
          <p:cNvSpPr/>
          <p:nvPr/>
        </p:nvSpPr>
        <p:spPr>
          <a:xfrm>
            <a:off x="386580" y="3539218"/>
            <a:ext cx="2001831"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9" name="Rectangle: Diagonal Corners Rounded 8">
            <a:extLst>
              <a:ext uri="{FF2B5EF4-FFF2-40B4-BE49-F238E27FC236}">
                <a16:creationId xmlns:a16="http://schemas.microsoft.com/office/drawing/2014/main" xmlns="" id="{0655C779-295D-4160-A6C1-3577FBAA26A4}"/>
              </a:ext>
            </a:extLst>
          </p:cNvPr>
          <p:cNvSpPr/>
          <p:nvPr/>
        </p:nvSpPr>
        <p:spPr>
          <a:xfrm>
            <a:off x="386580" y="150529"/>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xmlns="" id="{3A966883-24AA-4F33-8385-11CFB8B3BF18}"/>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spTree>
    <p:extLst>
      <p:ext uri="{BB962C8B-B14F-4D97-AF65-F5344CB8AC3E}">
        <p14:creationId xmlns:p14="http://schemas.microsoft.com/office/powerpoint/2010/main" val="9862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xmlns=""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xmlns=""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xmlns="" id="{8752EDE6-F0DB-446B-9EB0-D1C377C44B88}"/>
              </a:ext>
            </a:extLst>
          </p:cNvPr>
          <p:cNvGraphicFramePr>
            <a:graphicFrameLocks/>
          </p:cNvGraphicFramePr>
          <p:nvPr>
            <p:extLst>
              <p:ext uri="{D42A27DB-BD31-4B8C-83A1-F6EECF244321}">
                <p14:modId xmlns:p14="http://schemas.microsoft.com/office/powerpoint/2010/main" val="293324438"/>
              </p:ext>
            </p:extLst>
          </p:nvPr>
        </p:nvGraphicFramePr>
        <p:xfrm>
          <a:off x="678753"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xmlns="" val="20000"/>
                    </a:ext>
                  </a:extLst>
                </a:gridCol>
                <a:gridCol w="3610763">
                  <a:extLst>
                    <a:ext uri="{9D8B030D-6E8A-4147-A177-3AD203B41FA5}">
                      <a16:colId xmlns:a16="http://schemas.microsoft.com/office/drawing/2014/main" xmlns="" val="20001"/>
                    </a:ext>
                  </a:extLst>
                </a:gridCol>
                <a:gridCol w="3008440">
                  <a:extLst>
                    <a:ext uri="{9D8B030D-6E8A-4147-A177-3AD203B41FA5}">
                      <a16:colId xmlns:a16="http://schemas.microsoft.com/office/drawing/2014/main" xmlns="" val="20002"/>
                    </a:ext>
                  </a:extLst>
                </a:gridCol>
                <a:gridCol w="2002128">
                  <a:extLst>
                    <a:ext uri="{9D8B030D-6E8A-4147-A177-3AD203B41FA5}">
                      <a16:colId xmlns:a16="http://schemas.microsoft.com/office/drawing/2014/main" xmlns="" val="20003"/>
                    </a:ext>
                  </a:extLst>
                </a:gridCol>
                <a:gridCol w="1736449">
                  <a:extLst>
                    <a:ext uri="{9D8B030D-6E8A-4147-A177-3AD203B41FA5}">
                      <a16:colId xmlns:a16="http://schemas.microsoft.com/office/drawing/2014/main" xmlns=""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xmlns=""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xmlns=""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7.000.000.000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rtl="0" fontAlgn="b"/>
                      <a:r>
                        <a:rPr lang="en-ID" sz="1800" b="0" i="0" u="none" strike="noStrike">
                          <a:solidFill>
                            <a:srgbClr val="000000"/>
                          </a:solidFill>
                          <a:effectLst/>
                          <a:latin typeface="Tw Cen MT" panose="020B0602020104020603" pitchFamily="34" charset="0"/>
                        </a:rPr>
                        <a:t>3.771.600.000</a:t>
                      </a:r>
                    </a:p>
                  </a:txBody>
                  <a:tcPr marL="9525" marR="9525" marT="9525" marB="0" anchor="ctr"/>
                </a:tc>
                <a:tc>
                  <a:txBody>
                    <a:bodyPr/>
                    <a:lstStyle/>
                    <a:p>
                      <a:pPr algn="ctr" rtl="0" fontAlgn="ctr"/>
                      <a:r>
                        <a:rPr lang="en-ID" sz="1800" b="0" i="0" u="none" strike="noStrike">
                          <a:solidFill>
                            <a:srgbClr val="000000"/>
                          </a:solidFill>
                          <a:effectLst/>
                          <a:latin typeface="Tw Cen MT" panose="020B0602020104020603" pitchFamily="34" charset="0"/>
                        </a:rPr>
                        <a:t>53,9</a:t>
                      </a:r>
                    </a:p>
                  </a:txBody>
                  <a:tcPr marL="9525" marR="9525" marT="9525" marB="0" anchor="ctr"/>
                </a:tc>
                <a:extLst>
                  <a:ext uri="{0D108BD9-81ED-4DB2-BD59-A6C34878D82A}">
                    <a16:rowId xmlns:a16="http://schemas.microsoft.com/office/drawing/2014/main" xmlns=""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29.000.000.000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rtl="0" fontAlgn="b"/>
                      <a:r>
                        <a:rPr lang="en-ID" sz="1800" b="0" i="0" u="none" strike="noStrike">
                          <a:solidFill>
                            <a:srgbClr val="000000"/>
                          </a:solidFill>
                          <a:effectLst/>
                          <a:latin typeface="Tw Cen MT" panose="020B0602020104020603" pitchFamily="34" charset="0"/>
                        </a:rPr>
                        <a:t>13.395.100.000</a:t>
                      </a:r>
                    </a:p>
                  </a:txBody>
                  <a:tcPr marL="9525" marR="9525" marT="9525" marB="0" anchor="ctr"/>
                </a:tc>
                <a:tc>
                  <a:txBody>
                    <a:bodyPr/>
                    <a:lstStyle/>
                    <a:p>
                      <a:pPr algn="ctr" rtl="0" fontAlgn="ctr"/>
                      <a:r>
                        <a:rPr lang="en-ID" sz="1800" b="0" i="0" u="none" strike="noStrike">
                          <a:solidFill>
                            <a:srgbClr val="000000"/>
                          </a:solidFill>
                          <a:effectLst/>
                          <a:latin typeface="Tw Cen MT" panose="020B0602020104020603" pitchFamily="34" charset="0"/>
                        </a:rPr>
                        <a:t>46,2</a:t>
                      </a:r>
                    </a:p>
                  </a:txBody>
                  <a:tcPr marL="9525" marR="9525" marT="9525" marB="0" anchor="ctr"/>
                </a:tc>
                <a:extLst>
                  <a:ext uri="{0D108BD9-81ED-4DB2-BD59-A6C34878D82A}">
                    <a16:rowId xmlns:a16="http://schemas.microsoft.com/office/drawing/2014/main" xmlns=""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rtl="0" fontAlgn="b"/>
                      <a:r>
                        <a:rPr lang="en-ID" sz="1800" b="0" i="0" u="none" strike="noStrike" dirty="0">
                          <a:solidFill>
                            <a:srgbClr val="000000"/>
                          </a:solidFill>
                          <a:effectLst/>
                          <a:latin typeface="Tw Cen MT" panose="020B0602020104020603" pitchFamily="34" charset="0"/>
                        </a:rPr>
                        <a:t>303.200.000</a:t>
                      </a:r>
                    </a:p>
                  </a:txBody>
                  <a:tcPr marL="9525" marR="9525" marT="9525" marB="0" anchor="ctr"/>
                </a:tc>
                <a:tc>
                  <a:txBody>
                    <a:bodyPr/>
                    <a:lstStyle/>
                    <a:p>
                      <a:pPr algn="ctr" rtl="0" fontAlgn="ctr"/>
                      <a:r>
                        <a:rPr lang="en-ID" sz="1800" b="0" i="0" u="none" strike="noStrike" dirty="0">
                          <a:solidFill>
                            <a:srgbClr val="000000"/>
                          </a:solidFill>
                          <a:effectLst/>
                          <a:latin typeface="Tw Cen MT" panose="020B0602020104020603" pitchFamily="34" charset="0"/>
                        </a:rPr>
                        <a:t>15,2</a:t>
                      </a:r>
                    </a:p>
                  </a:txBody>
                  <a:tcPr marL="9525" marR="9525" marT="9525" marB="0" anchor="ctr"/>
                </a:tc>
                <a:extLst>
                  <a:ext uri="{0D108BD9-81ED-4DB2-BD59-A6C34878D82A}">
                    <a16:rowId xmlns:a16="http://schemas.microsoft.com/office/drawing/2014/main" xmlns="" val="10004"/>
                  </a:ext>
                </a:extLst>
              </a:tr>
            </a:tbl>
          </a:graphicData>
        </a:graphic>
      </p:graphicFrame>
      <p:sp>
        <p:nvSpPr>
          <p:cNvPr id="2" name="Slide Number Placeholder 1">
            <a:extLst>
              <a:ext uri="{FF2B5EF4-FFF2-40B4-BE49-F238E27FC236}">
                <a16:creationId xmlns:a16="http://schemas.microsoft.com/office/drawing/2014/main" xmlns="" id="{208F79C2-1F0D-408B-9032-348617F28511}"/>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FC95D06-521A-4F06-976C-D8B1B44F1336}"/>
              </a:ext>
            </a:extLst>
          </p:cNvPr>
          <p:cNvGraphicFramePr>
            <a:graphicFrameLocks noGrp="1"/>
          </p:cNvGraphicFramePr>
          <p:nvPr>
            <p:extLst>
              <p:ext uri="{D42A27DB-BD31-4B8C-83A1-F6EECF244321}">
                <p14:modId xmlns:p14="http://schemas.microsoft.com/office/powerpoint/2010/main" val="3076625147"/>
              </p:ext>
            </p:extLst>
          </p:nvPr>
        </p:nvGraphicFramePr>
        <p:xfrm>
          <a:off x="287475" y="610117"/>
          <a:ext cx="10433534" cy="2926080"/>
        </p:xfrm>
        <a:graphic>
          <a:graphicData uri="http://schemas.openxmlformats.org/drawingml/2006/table">
            <a:tbl>
              <a:tblPr firstRow="1" firstCol="1" bandRow="1">
                <a:tableStyleId>{93296810-A885-4BE3-A3E7-6D5BEEA58F35}</a:tableStyleId>
              </a:tblPr>
              <a:tblGrid>
                <a:gridCol w="384331">
                  <a:extLst>
                    <a:ext uri="{9D8B030D-6E8A-4147-A177-3AD203B41FA5}">
                      <a16:colId xmlns:a16="http://schemas.microsoft.com/office/drawing/2014/main" xmlns="" val="20000"/>
                    </a:ext>
                  </a:extLst>
                </a:gridCol>
                <a:gridCol w="2916363">
                  <a:extLst>
                    <a:ext uri="{9D8B030D-6E8A-4147-A177-3AD203B41FA5}">
                      <a16:colId xmlns:a16="http://schemas.microsoft.com/office/drawing/2014/main" xmlns="" val="20001"/>
                    </a:ext>
                  </a:extLst>
                </a:gridCol>
                <a:gridCol w="1146920">
                  <a:extLst>
                    <a:ext uri="{9D8B030D-6E8A-4147-A177-3AD203B41FA5}">
                      <a16:colId xmlns:a16="http://schemas.microsoft.com/office/drawing/2014/main" xmlns="" val="20002"/>
                    </a:ext>
                  </a:extLst>
                </a:gridCol>
                <a:gridCol w="748240">
                  <a:extLst>
                    <a:ext uri="{9D8B030D-6E8A-4147-A177-3AD203B41FA5}">
                      <a16:colId xmlns:a16="http://schemas.microsoft.com/office/drawing/2014/main" xmlns="" val="20003"/>
                    </a:ext>
                  </a:extLst>
                </a:gridCol>
                <a:gridCol w="748240">
                  <a:extLst>
                    <a:ext uri="{9D8B030D-6E8A-4147-A177-3AD203B41FA5}">
                      <a16:colId xmlns:a16="http://schemas.microsoft.com/office/drawing/2014/main" xmlns="" val="1489538269"/>
                    </a:ext>
                  </a:extLst>
                </a:gridCol>
                <a:gridCol w="748240">
                  <a:extLst>
                    <a:ext uri="{9D8B030D-6E8A-4147-A177-3AD203B41FA5}">
                      <a16:colId xmlns:a16="http://schemas.microsoft.com/office/drawing/2014/main" xmlns="" val="2448264707"/>
                    </a:ext>
                  </a:extLst>
                </a:gridCol>
                <a:gridCol w="748240">
                  <a:extLst>
                    <a:ext uri="{9D8B030D-6E8A-4147-A177-3AD203B41FA5}">
                      <a16:colId xmlns:a16="http://schemas.microsoft.com/office/drawing/2014/main" xmlns="" val="3406605727"/>
                    </a:ext>
                  </a:extLst>
                </a:gridCol>
                <a:gridCol w="748240">
                  <a:extLst>
                    <a:ext uri="{9D8B030D-6E8A-4147-A177-3AD203B41FA5}">
                      <a16:colId xmlns:a16="http://schemas.microsoft.com/office/drawing/2014/main" xmlns="" val="968624254"/>
                    </a:ext>
                  </a:extLst>
                </a:gridCol>
                <a:gridCol w="748240">
                  <a:extLst>
                    <a:ext uri="{9D8B030D-6E8A-4147-A177-3AD203B41FA5}">
                      <a16:colId xmlns:a16="http://schemas.microsoft.com/office/drawing/2014/main" xmlns="" val="3079498454"/>
                    </a:ext>
                  </a:extLst>
                </a:gridCol>
                <a:gridCol w="748240">
                  <a:extLst>
                    <a:ext uri="{9D8B030D-6E8A-4147-A177-3AD203B41FA5}">
                      <a16:colId xmlns:a16="http://schemas.microsoft.com/office/drawing/2014/main" xmlns="" val="556105626"/>
                    </a:ext>
                  </a:extLst>
                </a:gridCol>
                <a:gridCol w="748240">
                  <a:extLst>
                    <a:ext uri="{9D8B030D-6E8A-4147-A177-3AD203B41FA5}">
                      <a16:colId xmlns:a16="http://schemas.microsoft.com/office/drawing/2014/main" xmlns="" val="1915332671"/>
                    </a:ext>
                  </a:extLst>
                </a:gridCol>
              </a:tblGrid>
              <a:tr h="187556">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0"/>
                  </a:ext>
                </a:extLst>
              </a:tr>
              <a:tr h="18755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482286">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600" u="none" strike="noStrike" dirty="0" err="1">
                          <a:effectLst/>
                          <a:latin typeface="Tw Cen MT"/>
                        </a:rPr>
                        <a:t>Kelengkapan</a:t>
                      </a:r>
                      <a:r>
                        <a:rPr lang="en-US" sz="1600" u="none" strike="noStrike" dirty="0">
                          <a:effectLst/>
                          <a:latin typeface="Tw Cen MT"/>
                        </a:rPr>
                        <a:t> </a:t>
                      </a:r>
                      <a:r>
                        <a:rPr lang="en-US" sz="1600" u="none" strike="noStrike" dirty="0" err="1">
                          <a:effectLst/>
                          <a:latin typeface="Tw Cen MT"/>
                        </a:rPr>
                        <a:t>Pengisian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24 Jam Setelah </a:t>
                      </a:r>
                      <a:r>
                        <a:rPr lang="en-US" sz="1600" u="none" strike="noStrike" dirty="0" err="1">
                          <a:effectLst/>
                          <a:latin typeface="Tw Cen MT"/>
                        </a:rPr>
                        <a:t>Selesai</a:t>
                      </a:r>
                      <a:r>
                        <a:rPr lang="en-US" sz="1600" u="none" strike="noStrike" dirty="0">
                          <a:effectLst/>
                          <a:latin typeface="Tw Cen MT"/>
                        </a:rPr>
                        <a:t> </a:t>
                      </a:r>
                      <a:r>
                        <a:rPr lang="en-US" sz="1600" u="none" strike="noStrike" dirty="0" err="1">
                          <a:effectLst/>
                          <a:latin typeface="Tw Cen MT"/>
                        </a:rPr>
                        <a:t>Pelayanan</a:t>
                      </a:r>
                      <a:endParaRPr lang="en-US" sz="16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extLst>
                  <a:ext uri="{0D108BD9-81ED-4DB2-BD59-A6C34878D82A}">
                    <a16:rowId xmlns:a16="http://schemas.microsoft.com/office/drawing/2014/main" xmlns="" val="10002"/>
                  </a:ext>
                </a:extLst>
              </a:tr>
              <a:tr h="482286">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err="1">
                          <a:effectLst/>
                          <a:latin typeface="Tw Cen MT" panose="020B0602020104020603" pitchFamily="34" charset="0"/>
                        </a:rPr>
                        <a:t>Kelengkapan</a:t>
                      </a:r>
                      <a:r>
                        <a:rPr lang="en-US" sz="1600" u="none" strike="noStrike" dirty="0">
                          <a:effectLst/>
                          <a:latin typeface="Tw Cen MT" panose="020B0602020104020603" pitchFamily="34" charset="0"/>
                        </a:rPr>
                        <a:t> Informed </a:t>
                      </a:r>
                      <a:r>
                        <a:rPr lang="en-US" sz="1600" u="none" strike="noStrike" dirty="0" err="1">
                          <a:effectLst/>
                          <a:latin typeface="Tw Cen MT" panose="020B0602020104020603" pitchFamily="34" charset="0"/>
                        </a:rPr>
                        <a:t>Concent</a:t>
                      </a:r>
                      <a:r>
                        <a:rPr lang="en-US" sz="1600" u="none" strike="noStrike" dirty="0">
                          <a:effectLst/>
                          <a:latin typeface="Tw Cen MT" panose="020B0602020104020603" pitchFamily="34" charset="0"/>
                        </a:rPr>
                        <a:t> Setelah </a:t>
                      </a:r>
                      <a:r>
                        <a:rPr lang="en-US" sz="1600" u="none" strike="noStrike" dirty="0" err="1">
                          <a:effectLst/>
                          <a:latin typeface="Tw Cen MT" panose="020B0602020104020603" pitchFamily="34" charset="0"/>
                        </a:rPr>
                        <a:t>Mendapatkan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Informasi</a:t>
                      </a:r>
                      <a:r>
                        <a:rPr lang="en-US" sz="1600" u="none" strike="noStrike" dirty="0">
                          <a:effectLst/>
                          <a:latin typeface="Tw Cen MT" panose="020B0602020104020603" pitchFamily="34" charset="0"/>
                        </a:rPr>
                        <a:t> Yang </a:t>
                      </a:r>
                      <a:r>
                        <a:rPr lang="en-US" sz="1600" u="none" strike="noStrike" dirty="0" err="1">
                          <a:effectLst/>
                          <a:latin typeface="Tw Cen MT" panose="020B0602020104020603" pitchFamily="34" charset="0"/>
                        </a:rPr>
                        <a:t>Jelas</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extLst>
                  <a:ext uri="{0D108BD9-81ED-4DB2-BD59-A6C34878D82A}">
                    <a16:rowId xmlns:a16="http://schemas.microsoft.com/office/drawing/2014/main" xmlns="" val="10003"/>
                  </a:ext>
                </a:extLst>
              </a:tr>
              <a:tr h="482286">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dirty="0" err="1">
                          <a:effectLst/>
                          <a:latin typeface="Tw Cen MT"/>
                        </a:rPr>
                        <a:t>Penyediaan</a:t>
                      </a:r>
                      <a:r>
                        <a:rPr lang="en-US" sz="1600" u="none" strike="noStrike" dirty="0">
                          <a:effectLst/>
                          <a:latin typeface="Tw Cen MT"/>
                        </a:rPr>
                        <a:t> </a:t>
                      </a:r>
                      <a:r>
                        <a:rPr lang="en-US" sz="1600" u="none" strike="noStrike" dirty="0" err="1">
                          <a:effectLst/>
                          <a:latin typeface="Tw Cen MT"/>
                        </a:rPr>
                        <a:t>Dokumen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a:t>
                      </a:r>
                      <a:r>
                        <a:rPr lang="en-US" sz="1600" u="none" strike="noStrike" dirty="0" err="1">
                          <a:effectLst/>
                          <a:latin typeface="Tw Cen MT"/>
                        </a:rPr>
                        <a:t>Pelayanan</a:t>
                      </a:r>
                      <a:r>
                        <a:rPr lang="en-US" sz="1600" u="none" strike="noStrike" dirty="0">
                          <a:effectLst/>
                          <a:latin typeface="Tw Cen MT"/>
                        </a:rPr>
                        <a:t> Rawat Jalan</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10 </a:t>
                      </a:r>
                      <a:r>
                        <a:rPr lang="en-US" sz="1600" u="none" strike="noStrike" dirty="0" err="1">
                          <a:effectLst/>
                          <a:latin typeface="Tw Cen MT"/>
                        </a:rPr>
                        <a:t>menit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extLst>
                  <a:ext uri="{0D108BD9-81ED-4DB2-BD59-A6C34878D82A}">
                    <a16:rowId xmlns:a16="http://schemas.microsoft.com/office/drawing/2014/main" xmlns="" val="10004"/>
                  </a:ext>
                </a:extLst>
              </a:tr>
              <a:tr h="482286">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err="1">
                          <a:effectLst/>
                          <a:latin typeface="Tw Cen MT"/>
                        </a:rPr>
                        <a:t>Penyediaan</a:t>
                      </a:r>
                      <a:r>
                        <a:rPr lang="en-US" sz="1600" u="none" strike="noStrike" dirty="0">
                          <a:effectLst/>
                          <a:latin typeface="Tw Cen MT"/>
                        </a:rPr>
                        <a:t> </a:t>
                      </a:r>
                      <a:r>
                        <a:rPr lang="en-US" sz="1600" u="none" strike="noStrike" err="1">
                          <a:effectLst/>
                          <a:latin typeface="Tw Cen MT"/>
                        </a:rPr>
                        <a:t>Dokumen</a:t>
                      </a:r>
                      <a:r>
                        <a:rPr lang="en-US" sz="1600" u="none" strike="noStrike" dirty="0">
                          <a:effectLst/>
                          <a:latin typeface="Tw Cen MT"/>
                        </a:rPr>
                        <a:t> </a:t>
                      </a:r>
                      <a:r>
                        <a:rPr lang="en-US" sz="1600" u="none" strike="noStrike" err="1">
                          <a:effectLst/>
                          <a:latin typeface="Tw Cen MT"/>
                        </a:rPr>
                        <a:t>Rekam</a:t>
                      </a:r>
                      <a:r>
                        <a:rPr lang="en-US" sz="1600" u="none" strike="noStrike" dirty="0">
                          <a:effectLst/>
                          <a:latin typeface="Tw Cen MT"/>
                        </a:rPr>
                        <a:t> Medik </a:t>
                      </a:r>
                      <a:r>
                        <a:rPr lang="en-US" sz="1600" u="none" strike="noStrike" err="1">
                          <a:effectLst/>
                          <a:latin typeface="Tw Cen MT"/>
                        </a:rPr>
                        <a:t>Pelayanan</a:t>
                      </a:r>
                      <a:r>
                        <a:rPr lang="en-US" sz="1600" u="none" strike="noStrike" dirty="0">
                          <a:effectLst/>
                          <a:latin typeface="Tw Cen MT"/>
                        </a:rPr>
                        <a:t> Rawat </a:t>
                      </a:r>
                      <a:r>
                        <a:rPr lang="en-US" sz="1600" u="none" strike="noStrike" err="1">
                          <a:effectLst/>
                          <a:latin typeface="Tw Cen MT"/>
                        </a:rPr>
                        <a:t>Inap</a:t>
                      </a:r>
                      <a:endParaRPr lang="en-US" sz="16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15 </a:t>
                      </a:r>
                      <a:r>
                        <a:rPr lang="en-US" sz="1600" u="none" strike="noStrike" dirty="0" err="1">
                          <a:effectLst/>
                          <a:latin typeface="Tw Cen MT"/>
                        </a:rPr>
                        <a:t>menit</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en-US" sz="1600" u="none" strike="noStrike" dirty="0">
                          <a:effectLst/>
                          <a:latin typeface="Tw Cen MT"/>
                        </a:rPr>
                        <a:t>5</a:t>
                      </a:r>
                      <a:r>
                        <a:rPr lang="id-ID" sz="1600" u="none" strike="noStrike" dirty="0">
                          <a:effectLst/>
                          <a:latin typeface="Tw Cen MT"/>
                        </a:rPr>
                        <a:t> menit</a:t>
                      </a:r>
                    </a:p>
                  </a:txBody>
                  <a:tcPr marL="0" marR="0" marT="0" marB="0" anchor="ctr"/>
                </a:tc>
                <a:extLst>
                  <a:ext uri="{0D108BD9-81ED-4DB2-BD59-A6C34878D82A}">
                    <a16:rowId xmlns:a16="http://schemas.microsoft.com/office/drawing/2014/main" xmlns="" val="10005"/>
                  </a:ext>
                </a:extLst>
              </a:tr>
            </a:tbl>
          </a:graphicData>
        </a:graphic>
      </p:graphicFrame>
      <p:graphicFrame>
        <p:nvGraphicFramePr>
          <p:cNvPr id="4" name="Table 3">
            <a:extLst>
              <a:ext uri="{FF2B5EF4-FFF2-40B4-BE49-F238E27FC236}">
                <a16:creationId xmlns:a16="http://schemas.microsoft.com/office/drawing/2014/main" xmlns="" id="{6EAEE364-339E-4C3B-AAC3-D7BECD0B54C7}"/>
              </a:ext>
            </a:extLst>
          </p:cNvPr>
          <p:cNvGraphicFramePr>
            <a:graphicFrameLocks noGrp="1"/>
          </p:cNvGraphicFramePr>
          <p:nvPr>
            <p:extLst>
              <p:ext uri="{D42A27DB-BD31-4B8C-83A1-F6EECF244321}">
                <p14:modId xmlns:p14="http://schemas.microsoft.com/office/powerpoint/2010/main" val="4019876134"/>
              </p:ext>
            </p:extLst>
          </p:nvPr>
        </p:nvGraphicFramePr>
        <p:xfrm>
          <a:off x="287473" y="4200340"/>
          <a:ext cx="10433536" cy="1960164"/>
        </p:xfrm>
        <a:graphic>
          <a:graphicData uri="http://schemas.openxmlformats.org/drawingml/2006/table">
            <a:tbl>
              <a:tblPr firstRow="1" firstCol="1" bandRow="1">
                <a:tableStyleId>{93296810-A885-4BE3-A3E7-6D5BEEA58F35}</a:tableStyleId>
              </a:tblPr>
              <a:tblGrid>
                <a:gridCol w="325523">
                  <a:extLst>
                    <a:ext uri="{9D8B030D-6E8A-4147-A177-3AD203B41FA5}">
                      <a16:colId xmlns:a16="http://schemas.microsoft.com/office/drawing/2014/main" xmlns="" val="20000"/>
                    </a:ext>
                  </a:extLst>
                </a:gridCol>
                <a:gridCol w="1803493">
                  <a:extLst>
                    <a:ext uri="{9D8B030D-6E8A-4147-A177-3AD203B41FA5}">
                      <a16:colId xmlns:a16="http://schemas.microsoft.com/office/drawing/2014/main" xmlns="" val="20001"/>
                    </a:ext>
                  </a:extLst>
                </a:gridCol>
                <a:gridCol w="1755128">
                  <a:extLst>
                    <a:ext uri="{9D8B030D-6E8A-4147-A177-3AD203B41FA5}">
                      <a16:colId xmlns:a16="http://schemas.microsoft.com/office/drawing/2014/main" xmlns="" val="20002"/>
                    </a:ext>
                  </a:extLst>
                </a:gridCol>
                <a:gridCol w="818674">
                  <a:extLst>
                    <a:ext uri="{9D8B030D-6E8A-4147-A177-3AD203B41FA5}">
                      <a16:colId xmlns:a16="http://schemas.microsoft.com/office/drawing/2014/main" xmlns="" val="20003"/>
                    </a:ext>
                  </a:extLst>
                </a:gridCol>
                <a:gridCol w="818674">
                  <a:extLst>
                    <a:ext uri="{9D8B030D-6E8A-4147-A177-3AD203B41FA5}">
                      <a16:colId xmlns:a16="http://schemas.microsoft.com/office/drawing/2014/main" xmlns="" val="116163288"/>
                    </a:ext>
                  </a:extLst>
                </a:gridCol>
                <a:gridCol w="818674">
                  <a:extLst>
                    <a:ext uri="{9D8B030D-6E8A-4147-A177-3AD203B41FA5}">
                      <a16:colId xmlns:a16="http://schemas.microsoft.com/office/drawing/2014/main" xmlns="" val="3947240514"/>
                    </a:ext>
                  </a:extLst>
                </a:gridCol>
                <a:gridCol w="818674">
                  <a:extLst>
                    <a:ext uri="{9D8B030D-6E8A-4147-A177-3AD203B41FA5}">
                      <a16:colId xmlns:a16="http://schemas.microsoft.com/office/drawing/2014/main" xmlns="" val="970290488"/>
                    </a:ext>
                  </a:extLst>
                </a:gridCol>
                <a:gridCol w="818674">
                  <a:extLst>
                    <a:ext uri="{9D8B030D-6E8A-4147-A177-3AD203B41FA5}">
                      <a16:colId xmlns:a16="http://schemas.microsoft.com/office/drawing/2014/main" xmlns="" val="497391758"/>
                    </a:ext>
                  </a:extLst>
                </a:gridCol>
                <a:gridCol w="818674">
                  <a:extLst>
                    <a:ext uri="{9D8B030D-6E8A-4147-A177-3AD203B41FA5}">
                      <a16:colId xmlns:a16="http://schemas.microsoft.com/office/drawing/2014/main" xmlns="" val="2228793104"/>
                    </a:ext>
                  </a:extLst>
                </a:gridCol>
                <a:gridCol w="818674">
                  <a:extLst>
                    <a:ext uri="{9D8B030D-6E8A-4147-A177-3AD203B41FA5}">
                      <a16:colId xmlns:a16="http://schemas.microsoft.com/office/drawing/2014/main" xmlns="" val="1547444145"/>
                    </a:ext>
                  </a:extLst>
                </a:gridCol>
                <a:gridCol w="818674">
                  <a:extLst>
                    <a:ext uri="{9D8B030D-6E8A-4147-A177-3AD203B41FA5}">
                      <a16:colId xmlns:a16="http://schemas.microsoft.com/office/drawing/2014/main" xmlns="" val="4279571399"/>
                    </a:ext>
                  </a:extLst>
                </a:gridCol>
              </a:tblGrid>
              <a:tr h="148090">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0"/>
                  </a:ext>
                </a:extLst>
              </a:tr>
              <a:tr h="14809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226668">
                <a:tc rowSpan="4">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rowSpan="4">
                  <a:txBody>
                    <a:bodyPr/>
                    <a:lstStyle/>
                    <a:p>
                      <a:pPr algn="l" fontAlgn="t"/>
                      <a:r>
                        <a:rPr lang="en-US" sz="1400" u="none" strike="noStrike" dirty="0">
                          <a:effectLst/>
                          <a:latin typeface="Tw Cen MT"/>
                        </a:rPr>
                        <a:t>Baku </a:t>
                      </a:r>
                      <a:r>
                        <a:rPr lang="en-US" sz="1400" u="none" strike="noStrike" err="1">
                          <a:effectLst/>
                          <a:latin typeface="Tw Cen MT"/>
                        </a:rPr>
                        <a:t>mutu</a:t>
                      </a:r>
                      <a:r>
                        <a:rPr lang="en-US" sz="1400" u="none" strike="noStrike" dirty="0">
                          <a:effectLst/>
                          <a:latin typeface="Tw Cen MT"/>
                        </a:rPr>
                        <a:t> </a:t>
                      </a:r>
                      <a:r>
                        <a:rPr lang="en-US" sz="1400" u="none" strike="noStrike" err="1">
                          <a:effectLst/>
                          <a:latin typeface="Tw Cen MT"/>
                        </a:rPr>
                        <a:t>limbah</a:t>
                      </a:r>
                      <a:r>
                        <a:rPr lang="en-US" sz="1400" u="none" strike="noStrike" dirty="0">
                          <a:effectLst/>
                          <a:latin typeface="Tw Cen MT"/>
                        </a:rPr>
                        <a:t> </a:t>
                      </a:r>
                      <a:r>
                        <a:rPr lang="en-US" sz="1400" u="none" strike="noStrike" err="1">
                          <a:effectLst/>
                          <a:latin typeface="Tw Cen MT"/>
                        </a:rPr>
                        <a:t>cair</a:t>
                      </a:r>
                      <a:endParaRPr lang="en-US" sz="1400" b="0" i="0" u="none" strike="noStrike" err="1">
                        <a:solidFill>
                          <a:srgbClr val="000000"/>
                        </a:solidFill>
                        <a:effectLst/>
                        <a:latin typeface="Tw Cen MT"/>
                        <a:ea typeface="Verdana" panose="020B0604030504040204" pitchFamily="34" charset="0"/>
                      </a:endParaRPr>
                    </a:p>
                  </a:txBody>
                  <a:tcPr marL="0" marR="0" marT="0" marB="0"/>
                </a:tc>
                <a:tc>
                  <a:txBody>
                    <a:bodyPr/>
                    <a:lstStyle/>
                    <a:p>
                      <a:pPr algn="just" fontAlgn="ctr"/>
                      <a:r>
                        <a:rPr lang="en-US" sz="1400" u="none" strike="noStrike" err="1">
                          <a:effectLst/>
                          <a:latin typeface="Tw Cen MT"/>
                        </a:rPr>
                        <a:t>a.BOD</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endParaRPr lang="id-ID" sz="1400" u="none" strike="noStrike" dirty="0">
                        <a:effectLst/>
                        <a:latin typeface="Tw Cen MT"/>
                      </a:endParaRPr>
                    </a:p>
                  </a:txBody>
                  <a:tcPr marL="0" marR="0" marT="0" marB="0" anchor="ctr"/>
                </a:tc>
                <a:extLst>
                  <a:ext uri="{0D108BD9-81ED-4DB2-BD59-A6C34878D82A}">
                    <a16:rowId xmlns:a16="http://schemas.microsoft.com/office/drawing/2014/main" xmlns="" val="10002"/>
                  </a:ext>
                </a:extLst>
              </a:tr>
              <a:tr h="226668">
                <a:tc vMerge="1">
                  <a:txBody>
                    <a:bodyPr/>
                    <a:lstStyle/>
                    <a:p>
                      <a:endParaRPr lang="en-US"/>
                    </a:p>
                  </a:txBody>
                  <a:tcPr/>
                </a:tc>
                <a:tc vMerge="1">
                  <a:txBody>
                    <a:bodyPr/>
                    <a:lstStyle/>
                    <a:p>
                      <a:endParaRPr lang="en-US"/>
                    </a:p>
                  </a:txBody>
                  <a:tcPr/>
                </a:tc>
                <a:tc>
                  <a:txBody>
                    <a:bodyPr/>
                    <a:lstStyle/>
                    <a:p>
                      <a:pPr algn="just"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extLst>
                  <a:ext uri="{0D108BD9-81ED-4DB2-BD59-A6C34878D82A}">
                    <a16:rowId xmlns:a16="http://schemas.microsoft.com/office/drawing/2014/main" xmlns="" val="10003"/>
                  </a:ext>
                </a:extLst>
              </a:tr>
              <a:tr h="226668">
                <a:tc vMerge="1">
                  <a:txBody>
                    <a:bodyPr/>
                    <a:lstStyle/>
                    <a:p>
                      <a:endParaRPr lang="en-US"/>
                    </a:p>
                  </a:txBody>
                  <a:tcPr/>
                </a:tc>
                <a:tc vMerge="1">
                  <a:txBody>
                    <a:bodyPr/>
                    <a:lstStyle/>
                    <a:p>
                      <a:endParaRPr lang="en-US"/>
                    </a:p>
                  </a:txBody>
                  <a:tcPr/>
                </a:tc>
                <a:tc>
                  <a:txBody>
                    <a:bodyPr/>
                    <a:lstStyle/>
                    <a:p>
                      <a:pPr algn="just" fontAlgn="ctr"/>
                      <a:r>
                        <a:rPr lang="en-US" sz="1400" u="none" strike="noStrike" err="1">
                          <a:effectLst/>
                          <a:latin typeface="Tw Cen MT"/>
                        </a:rPr>
                        <a:t>c.TSS</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extLst>
                  <a:ext uri="{0D108BD9-81ED-4DB2-BD59-A6C34878D82A}">
                    <a16:rowId xmlns:a16="http://schemas.microsoft.com/office/drawing/2014/main" xmlns="" val="10004"/>
                  </a:ext>
                </a:extLst>
              </a:tr>
              <a:tr h="148090">
                <a:tc vMerge="1">
                  <a:txBody>
                    <a:bodyPr/>
                    <a:lstStyle/>
                    <a:p>
                      <a:endParaRPr lang="en-US"/>
                    </a:p>
                  </a:txBody>
                  <a:tcPr/>
                </a:tc>
                <a:tc vMerge="1">
                  <a:txBody>
                    <a:bodyPr/>
                    <a:lstStyle/>
                    <a:p>
                      <a:endParaRPr lang="en-US"/>
                    </a:p>
                  </a:txBody>
                  <a:tcPr/>
                </a:tc>
                <a:tc>
                  <a:txBody>
                    <a:bodyPr/>
                    <a:lstStyle/>
                    <a:p>
                      <a:pPr algn="just"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extLst>
                  <a:ext uri="{0D108BD9-81ED-4DB2-BD59-A6C34878D82A}">
                    <a16:rowId xmlns:a16="http://schemas.microsoft.com/office/drawing/2014/main" xmlns="" val="10005"/>
                  </a:ext>
                </a:extLst>
              </a:tr>
              <a:tr h="453336">
                <a:tc>
                  <a:txBody>
                    <a:bodyPr/>
                    <a:lstStyle/>
                    <a:p>
                      <a:pPr algn="ctr" fontAlgn="t"/>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en-US" sz="1400" u="none" strike="noStrike" dirty="0" err="1">
                          <a:effectLst/>
                          <a:latin typeface="Tw Cen MT"/>
                        </a:rPr>
                        <a:t>Pengelolaan</a:t>
                      </a:r>
                      <a:r>
                        <a:rPr lang="en-US" sz="1400" u="none" strike="noStrike" dirty="0">
                          <a:effectLst/>
                          <a:latin typeface="Tw Cen MT"/>
                        </a:rPr>
                        <a:t> </a:t>
                      </a:r>
                      <a:r>
                        <a:rPr lang="en-US" sz="1400" u="none" strike="noStrike" dirty="0" err="1">
                          <a:effectLst/>
                          <a:latin typeface="Tw Cen MT"/>
                        </a:rPr>
                        <a:t>Limbah</a:t>
                      </a:r>
                      <a:r>
                        <a:rPr lang="en-US" sz="1400" u="none" strike="noStrike" dirty="0">
                          <a:effectLst/>
                          <a:latin typeface="Tw Cen MT"/>
                        </a:rPr>
                        <a:t> </a:t>
                      </a:r>
                      <a:r>
                        <a:rPr lang="en-US" sz="1400" u="none" strike="noStrike" dirty="0" err="1">
                          <a:effectLst/>
                          <a:latin typeface="Tw Cen MT"/>
                        </a:rPr>
                        <a:t>Padat</a:t>
                      </a:r>
                      <a:r>
                        <a:rPr lang="en-US" sz="1400" u="none" strike="noStrike" dirty="0">
                          <a:effectLst/>
                          <a:latin typeface="Tw Cen MT"/>
                        </a:rPr>
                        <a:t> </a:t>
                      </a:r>
                      <a:r>
                        <a:rPr lang="en-US" sz="1400" u="none" strike="noStrike" dirty="0" err="1">
                          <a:effectLst/>
                          <a:latin typeface="Tw Cen MT"/>
                        </a:rPr>
                        <a:t>Infeksius</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dengan</a:t>
                      </a:r>
                      <a:r>
                        <a:rPr lang="en-US" sz="1400" u="none" strike="noStrike" dirty="0">
                          <a:effectLst/>
                          <a:latin typeface="Tw Cen MT"/>
                        </a:rPr>
                        <a:t> </a:t>
                      </a:r>
                      <a:r>
                        <a:rPr lang="en-US" sz="1400" u="none" strike="noStrike" dirty="0" err="1">
                          <a:effectLst/>
                          <a:latin typeface="Tw Cen MT"/>
                        </a:rPr>
                        <a:t>Aturan</a:t>
                      </a:r>
                      <a:endParaRPr lang="en-US" sz="14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endParaRPr lang="id-ID" sz="1400" u="none" strike="noStrike" dirty="0">
                        <a:effectLst/>
                        <a:latin typeface="Tw Cen MT"/>
                      </a:endParaRPr>
                    </a:p>
                  </a:txBody>
                  <a:tcPr marL="0" marR="0" marT="0" marB="0" anchor="ctr"/>
                </a:tc>
                <a:extLst>
                  <a:ext uri="{0D108BD9-81ED-4DB2-BD59-A6C34878D82A}">
                    <a16:rowId xmlns:a16="http://schemas.microsoft.com/office/drawing/2014/main" xmlns="" val="10006"/>
                  </a:ext>
                </a:extLst>
              </a:tr>
            </a:tbl>
          </a:graphicData>
        </a:graphic>
      </p:graphicFrame>
      <p:sp>
        <p:nvSpPr>
          <p:cNvPr id="8" name="Rectangle: Diagonal Corners Rounded 7">
            <a:extLst>
              <a:ext uri="{FF2B5EF4-FFF2-40B4-BE49-F238E27FC236}">
                <a16:creationId xmlns:a16="http://schemas.microsoft.com/office/drawing/2014/main" xmlns="" id="{8F350D81-2830-41AD-8056-B16826D82BD7}"/>
              </a:ext>
            </a:extLst>
          </p:cNvPr>
          <p:cNvSpPr/>
          <p:nvPr/>
        </p:nvSpPr>
        <p:spPr>
          <a:xfrm>
            <a:off x="287474" y="184427"/>
            <a:ext cx="1658726" cy="29950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9" name="Rectangle: Diagonal Corners Rounded 8">
            <a:extLst>
              <a:ext uri="{FF2B5EF4-FFF2-40B4-BE49-F238E27FC236}">
                <a16:creationId xmlns:a16="http://schemas.microsoft.com/office/drawing/2014/main" xmlns="" id="{61A251D2-249F-4831-B9DF-C87BB5C327FF}"/>
              </a:ext>
            </a:extLst>
          </p:cNvPr>
          <p:cNvSpPr/>
          <p:nvPr/>
        </p:nvSpPr>
        <p:spPr>
          <a:xfrm>
            <a:off x="287476" y="3688695"/>
            <a:ext cx="2498762"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pic>
        <p:nvPicPr>
          <p:cNvPr id="11" name="Picture 10">
            <a:extLst>
              <a:ext uri="{FF2B5EF4-FFF2-40B4-BE49-F238E27FC236}">
                <a16:creationId xmlns:a16="http://schemas.microsoft.com/office/drawing/2014/main" xmlns="" id="{18E58FB9-47BD-4D24-9E5F-1AC15E518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6184959"/>
            <a:ext cx="911781" cy="618259"/>
          </a:xfrm>
          <a:prstGeom prst="rect">
            <a:avLst/>
          </a:prstGeom>
        </p:spPr>
      </p:pic>
      <p:sp>
        <p:nvSpPr>
          <p:cNvPr id="12" name="TextBox 11">
            <a:extLst>
              <a:ext uri="{FF2B5EF4-FFF2-40B4-BE49-F238E27FC236}">
                <a16:creationId xmlns:a16="http://schemas.microsoft.com/office/drawing/2014/main" xmlns="" id="{9EFA1A38-1D7B-4915-B367-B07B5CCCB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xmlns="" id="{E4C342D2-E874-46CE-B3F4-081C337E638E}"/>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spTree>
    <p:extLst>
      <p:ext uri="{BB962C8B-B14F-4D97-AF65-F5344CB8AC3E}">
        <p14:creationId xmlns:p14="http://schemas.microsoft.com/office/powerpoint/2010/main" val="3858784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5859E9B2-7A64-4321-B800-D0E8E287873F}"/>
              </a:ext>
            </a:extLst>
          </p:cNvPr>
          <p:cNvGraphicFramePr>
            <a:graphicFrameLocks noGrp="1"/>
          </p:cNvGraphicFramePr>
          <p:nvPr>
            <p:extLst>
              <p:ext uri="{D42A27DB-BD31-4B8C-83A1-F6EECF244321}">
                <p14:modId xmlns:p14="http://schemas.microsoft.com/office/powerpoint/2010/main" val="1782518217"/>
              </p:ext>
            </p:extLst>
          </p:nvPr>
        </p:nvGraphicFramePr>
        <p:xfrm>
          <a:off x="322392" y="526976"/>
          <a:ext cx="9802272" cy="5769697"/>
        </p:xfrm>
        <a:graphic>
          <a:graphicData uri="http://schemas.openxmlformats.org/drawingml/2006/table">
            <a:tbl>
              <a:tblPr firstRow="1" firstCol="1" bandRow="1">
                <a:tableStyleId>{21E4AEA4-8DFA-4A89-87EB-49C32662AFE0}</a:tableStyleId>
              </a:tblPr>
              <a:tblGrid>
                <a:gridCol w="331333">
                  <a:extLst>
                    <a:ext uri="{9D8B030D-6E8A-4147-A177-3AD203B41FA5}">
                      <a16:colId xmlns:a16="http://schemas.microsoft.com/office/drawing/2014/main" xmlns="" val="20000"/>
                    </a:ext>
                  </a:extLst>
                </a:gridCol>
                <a:gridCol w="2053003">
                  <a:extLst>
                    <a:ext uri="{9D8B030D-6E8A-4147-A177-3AD203B41FA5}">
                      <a16:colId xmlns:a16="http://schemas.microsoft.com/office/drawing/2014/main" xmlns="" val="20001"/>
                    </a:ext>
                  </a:extLst>
                </a:gridCol>
                <a:gridCol w="1014891">
                  <a:extLst>
                    <a:ext uri="{9D8B030D-6E8A-4147-A177-3AD203B41FA5}">
                      <a16:colId xmlns:a16="http://schemas.microsoft.com/office/drawing/2014/main" xmlns="" val="20002"/>
                    </a:ext>
                  </a:extLst>
                </a:gridCol>
                <a:gridCol w="839592">
                  <a:extLst>
                    <a:ext uri="{9D8B030D-6E8A-4147-A177-3AD203B41FA5}">
                      <a16:colId xmlns:a16="http://schemas.microsoft.com/office/drawing/2014/main" xmlns="" val="20003"/>
                    </a:ext>
                  </a:extLst>
                </a:gridCol>
                <a:gridCol w="794779">
                  <a:extLst>
                    <a:ext uri="{9D8B030D-6E8A-4147-A177-3AD203B41FA5}">
                      <a16:colId xmlns:a16="http://schemas.microsoft.com/office/drawing/2014/main" xmlns="" val="3954604249"/>
                    </a:ext>
                  </a:extLst>
                </a:gridCol>
                <a:gridCol w="794779">
                  <a:extLst>
                    <a:ext uri="{9D8B030D-6E8A-4147-A177-3AD203B41FA5}">
                      <a16:colId xmlns:a16="http://schemas.microsoft.com/office/drawing/2014/main" xmlns="" val="2380755432"/>
                    </a:ext>
                  </a:extLst>
                </a:gridCol>
                <a:gridCol w="794779">
                  <a:extLst>
                    <a:ext uri="{9D8B030D-6E8A-4147-A177-3AD203B41FA5}">
                      <a16:colId xmlns:a16="http://schemas.microsoft.com/office/drawing/2014/main" xmlns="" val="3135097391"/>
                    </a:ext>
                  </a:extLst>
                </a:gridCol>
                <a:gridCol w="794779">
                  <a:extLst>
                    <a:ext uri="{9D8B030D-6E8A-4147-A177-3AD203B41FA5}">
                      <a16:colId xmlns:a16="http://schemas.microsoft.com/office/drawing/2014/main" xmlns="" val="156321021"/>
                    </a:ext>
                  </a:extLst>
                </a:gridCol>
                <a:gridCol w="794779">
                  <a:extLst>
                    <a:ext uri="{9D8B030D-6E8A-4147-A177-3AD203B41FA5}">
                      <a16:colId xmlns:a16="http://schemas.microsoft.com/office/drawing/2014/main" xmlns="" val="3632747425"/>
                    </a:ext>
                  </a:extLst>
                </a:gridCol>
                <a:gridCol w="794779">
                  <a:extLst>
                    <a:ext uri="{9D8B030D-6E8A-4147-A177-3AD203B41FA5}">
                      <a16:colId xmlns:a16="http://schemas.microsoft.com/office/drawing/2014/main" xmlns="" val="421409069"/>
                    </a:ext>
                  </a:extLst>
                </a:gridCol>
                <a:gridCol w="794779">
                  <a:extLst>
                    <a:ext uri="{9D8B030D-6E8A-4147-A177-3AD203B41FA5}">
                      <a16:colId xmlns:a16="http://schemas.microsoft.com/office/drawing/2014/main" xmlns="" val="2524681803"/>
                    </a:ext>
                  </a:extLst>
                </a:gridCol>
              </a:tblGrid>
              <a:tr h="209729">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0"/>
                  </a:ext>
                </a:extLst>
              </a:tr>
              <a:tr h="1905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effectLst/>
                          <a:latin typeface="Tw Cen MT"/>
                        </a:rPr>
                        <a:t>JAN</a:t>
                      </a:r>
                      <a:endParaRPr lang="en-US" sz="1400" b="1" i="0" u="none" strike="noStrike">
                        <a:solidFill>
                          <a:schemeClr val="tx2"/>
                        </a:solidFill>
                        <a:effectLst/>
                        <a:latin typeface="Tw Cen MT"/>
                        <a:ea typeface="Verdana"/>
                      </a:endParaRPr>
                    </a:p>
                  </a:txBody>
                  <a:tcPr marL="0" marR="0" marT="0" marB="0" anchor="ctr"/>
                </a:tc>
                <a:tc>
                  <a:txBody>
                    <a:bodyPr/>
                    <a:lstStyle/>
                    <a:p>
                      <a:pPr algn="ctr" fontAlgn="ctr"/>
                      <a:r>
                        <a:rPr lang="en-US" sz="1400" b="1" i="0" u="none" strike="noStrike" dirty="0">
                          <a:effectLst/>
                          <a:latin typeface="Tw Cen MT"/>
                        </a:rPr>
                        <a:t>FEB</a:t>
                      </a:r>
                      <a:endParaRPr lang="en-US" sz="1400" b="1" i="0" u="none" strike="noStrike">
                        <a:solidFill>
                          <a:schemeClr val="tx2"/>
                        </a:solidFill>
                        <a:effectLst/>
                        <a:latin typeface="Tw Cen MT"/>
                        <a:ea typeface="Verdana"/>
                      </a:endParaRPr>
                    </a:p>
                  </a:txBody>
                  <a:tcPr marL="0" marR="0" marT="0" marB="0" anchor="ctr"/>
                </a:tc>
                <a:tc>
                  <a:txBody>
                    <a:bodyPr/>
                    <a:lstStyle/>
                    <a:p>
                      <a:pPr lvl="0" algn="ctr">
                        <a:buNone/>
                      </a:pPr>
                      <a:r>
                        <a:rPr lang="en-US" sz="1400" b="1" i="0" u="none" strike="noStrike" dirty="0">
                          <a:effectLst/>
                          <a:latin typeface="Tw Cen MT"/>
                        </a:rPr>
                        <a:t>MAR</a:t>
                      </a:r>
                    </a:p>
                  </a:txBody>
                  <a:tcPr marL="0" marR="0" marT="0" marB="0" anchor="ctr"/>
                </a:tc>
                <a:tc>
                  <a:txBody>
                    <a:bodyPr/>
                    <a:lstStyle/>
                    <a:p>
                      <a:pPr lvl="0" algn="ctr">
                        <a:buNone/>
                      </a:pPr>
                      <a:r>
                        <a:rPr lang="en-US" sz="1400" b="1" i="0" u="none" strike="noStrike" dirty="0">
                          <a:effectLst/>
                          <a:latin typeface="Tw Cen MT"/>
                        </a:rPr>
                        <a:t>APR</a:t>
                      </a:r>
                    </a:p>
                  </a:txBody>
                  <a:tcPr marL="0" marR="0" marT="0" marB="0" anchor="ctr"/>
                </a:tc>
                <a:tc>
                  <a:txBody>
                    <a:bodyPr/>
                    <a:lstStyle/>
                    <a:p>
                      <a:pPr lvl="0" algn="ctr">
                        <a:buNone/>
                      </a:pPr>
                      <a:r>
                        <a:rPr lang="en-US" sz="1400" b="1" i="0" u="none" strike="noStrike" dirty="0">
                          <a:effectLst/>
                          <a:latin typeface="Tw Cen MT"/>
                        </a:rPr>
                        <a:t>MEI</a:t>
                      </a:r>
                    </a:p>
                  </a:txBody>
                  <a:tcPr marL="0" marR="0" marT="0" marB="0" anchor="ctr"/>
                </a:tc>
                <a:tc>
                  <a:txBody>
                    <a:bodyPr/>
                    <a:lstStyle/>
                    <a:p>
                      <a:pPr lvl="0" algn="ctr">
                        <a:buNone/>
                      </a:pPr>
                      <a:r>
                        <a:rPr lang="en-US" sz="1400" b="1" i="0" u="none" strike="noStrike" dirty="0">
                          <a:effectLst/>
                          <a:latin typeface="Tw Cen MT"/>
                        </a:rPr>
                        <a:t>JUNI</a:t>
                      </a:r>
                    </a:p>
                  </a:txBody>
                  <a:tcPr marL="0" marR="0" marT="0" marB="0" anchor="ctr"/>
                </a:tc>
                <a:tc>
                  <a:txBody>
                    <a:bodyPr/>
                    <a:lstStyle/>
                    <a:p>
                      <a:pPr lvl="0" algn="ctr">
                        <a:buNone/>
                      </a:pPr>
                      <a:r>
                        <a:rPr lang="en-US" sz="1400" b="1" i="0" u="none" strike="noStrike" dirty="0">
                          <a:effectLst/>
                          <a:latin typeface="Tw Cen MT"/>
                        </a:rPr>
                        <a:t>JULI</a:t>
                      </a:r>
                    </a:p>
                  </a:txBody>
                  <a:tcPr marL="0" marR="0" marT="0" marB="0" anchor="ctr"/>
                </a:tc>
                <a:tc>
                  <a:txBody>
                    <a:bodyPr/>
                    <a:lstStyle/>
                    <a:p>
                      <a:pPr lvl="0" algn="ctr">
                        <a:buNone/>
                      </a:pPr>
                      <a:r>
                        <a:rPr lang="en-US" sz="1400" b="1" i="0"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572891">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Tindak</a:t>
                      </a:r>
                      <a:r>
                        <a:rPr lang="en-US" sz="1400" u="none" strike="noStrike" dirty="0">
                          <a:effectLst/>
                          <a:latin typeface="Tw Cen MT"/>
                        </a:rPr>
                        <a:t> </a:t>
                      </a:r>
                      <a:r>
                        <a:rPr lang="en-US" sz="1400" u="none" strike="noStrike" dirty="0" err="1">
                          <a:effectLst/>
                          <a:latin typeface="Tw Cen MT"/>
                        </a:rPr>
                        <a:t>Lanjut</a:t>
                      </a:r>
                      <a:r>
                        <a:rPr lang="en-US" sz="1400" u="none" strike="noStrike" dirty="0">
                          <a:effectLst/>
                          <a:latin typeface="Tw Cen MT"/>
                        </a:rPr>
                        <a:t> </a:t>
                      </a:r>
                      <a:r>
                        <a:rPr lang="en-US" sz="1400" u="none" strike="noStrike" dirty="0" err="1">
                          <a:effectLst/>
                          <a:latin typeface="Tw Cen MT"/>
                        </a:rPr>
                        <a:t>Penyelesaian</a:t>
                      </a:r>
                      <a:r>
                        <a:rPr lang="en-US" sz="1400" u="none" strike="noStrike" dirty="0">
                          <a:effectLst/>
                          <a:latin typeface="Tw Cen MT"/>
                        </a:rPr>
                        <a:t> Hasil </a:t>
                      </a:r>
                      <a:r>
                        <a:rPr lang="en-US" sz="1400" u="none" strike="noStrike" dirty="0" err="1">
                          <a:effectLst/>
                          <a:latin typeface="Tw Cen MT"/>
                        </a:rPr>
                        <a:t>Pertemuan</a:t>
                      </a:r>
                      <a:r>
                        <a:rPr lang="en-US" sz="1400" u="none" strike="noStrike" dirty="0">
                          <a:effectLst/>
                          <a:latin typeface="Tw Cen MT"/>
                        </a:rPr>
                        <a:t> </a:t>
                      </a:r>
                      <a:r>
                        <a:rPr lang="en-US" sz="1400" u="none" strike="noStrike" dirty="0" err="1">
                          <a:effectLst/>
                          <a:latin typeface="Tw Cen MT"/>
                        </a:rPr>
                        <a:t>Direksi</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2"/>
                  </a:ext>
                </a:extLst>
              </a:tr>
              <a:tr h="524657">
                <a:tc>
                  <a:txBody>
                    <a:body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3"/>
                  </a:ext>
                </a:extLst>
              </a:tr>
              <a:tr h="572891">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4"/>
                  </a:ext>
                </a:extLst>
              </a:tr>
              <a:tr h="52465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Pengurusan</a:t>
                      </a:r>
                      <a:r>
                        <a:rPr lang="en-US" sz="1400" u="none" strike="noStrike" dirty="0">
                          <a:effectLst/>
                          <a:latin typeface="Tw Cen MT"/>
                        </a:rPr>
                        <a:t> </a:t>
                      </a:r>
                      <a:r>
                        <a:rPr lang="en-US" sz="1400" u="none" strike="noStrike" dirty="0" err="1">
                          <a:effectLst/>
                          <a:latin typeface="Tw Cen MT"/>
                        </a:rPr>
                        <a:t>Gaji</a:t>
                      </a:r>
                      <a:r>
                        <a:rPr lang="en-US" sz="1400" u="none" strike="noStrike" dirty="0">
                          <a:effectLst/>
                          <a:latin typeface="Tw Cen MT"/>
                        </a:rPr>
                        <a:t> </a:t>
                      </a:r>
                      <a:r>
                        <a:rPr lang="en-US" sz="1400" u="none" strike="noStrike" dirty="0" err="1">
                          <a:effectLst/>
                          <a:latin typeface="Tw Cen MT"/>
                        </a:rPr>
                        <a:t>Berkala</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5"/>
                  </a:ext>
                </a:extLst>
              </a:tr>
              <a:tr h="699544">
                <a:tc>
                  <a:txBody>
                    <a:bodyPr/>
                    <a:lstStyle/>
                    <a:p>
                      <a:pPr algn="ctr" fontAlgn="t"/>
                      <a:r>
                        <a:rPr lang="en-US" sz="1400" u="none" strike="noStrike" dirty="0">
                          <a:effectLst/>
                          <a:latin typeface="Tw Cen MT"/>
                        </a:rPr>
                        <a:t>5.</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60 %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extLst>
                  <a:ext uri="{0D108BD9-81ED-4DB2-BD59-A6C34878D82A}">
                    <a16:rowId xmlns:a16="http://schemas.microsoft.com/office/drawing/2014/main" xmlns="" val="10006"/>
                  </a:ext>
                </a:extLst>
              </a:tr>
              <a:tr h="162311">
                <a:tc>
                  <a:txBody>
                    <a:body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194,51 %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292,03 %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80,50%</a:t>
                      </a:r>
                    </a:p>
                  </a:txBody>
                  <a:tcPr marL="0" marR="0" marT="0" marB="0" anchor="ctr"/>
                </a:tc>
                <a:tc>
                  <a:txBody>
                    <a:bodyPr/>
                    <a:lstStyle/>
                    <a:p>
                      <a:pPr lvl="0" algn="ctr">
                        <a:buNone/>
                      </a:pPr>
                      <a:r>
                        <a:rPr lang="en-US" sz="1400" u="none" strike="noStrike" dirty="0">
                          <a:effectLst/>
                          <a:latin typeface="Tw Cen MT"/>
                        </a:rPr>
                        <a:t>181,78%</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7,67%</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202,44%</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211,11%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113,26%</a:t>
                      </a:r>
                    </a:p>
                  </a:txBody>
                  <a:tcPr marL="0" marR="0" marT="0" marB="0" anchor="ctr"/>
                </a:tc>
                <a:extLst>
                  <a:ext uri="{0D108BD9-81ED-4DB2-BD59-A6C34878D82A}">
                    <a16:rowId xmlns:a16="http://schemas.microsoft.com/office/drawing/2014/main" xmlns="" val="10007"/>
                  </a:ext>
                </a:extLst>
              </a:tr>
              <a:tr h="572891">
                <a:tc>
                  <a:txBody>
                    <a:body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Penyusunan</a:t>
                      </a:r>
                      <a:r>
                        <a:rPr lang="en-US" sz="1400" u="none" strike="noStrike" dirty="0">
                          <a:effectLst/>
                          <a:latin typeface="Tw Cen MT"/>
                        </a:rPr>
                        <a:t> </a:t>
                      </a:r>
                      <a:r>
                        <a:rPr lang="en-US" sz="1400" u="none" strike="noStrike" dirty="0" err="1">
                          <a:effectLst/>
                          <a:latin typeface="Tw Cen MT"/>
                        </a:rPr>
                        <a:t>Laporan</a:t>
                      </a:r>
                      <a:r>
                        <a:rPr lang="en-US" sz="1400" u="none" strike="noStrike" dirty="0">
                          <a:effectLst/>
                          <a:latin typeface="Tw Cen MT"/>
                        </a:rPr>
                        <a:t> </a:t>
                      </a:r>
                      <a:r>
                        <a:rPr lang="en-US" sz="1400" u="none" strike="noStrike" dirty="0" err="1">
                          <a:effectLst/>
                          <a:latin typeface="Tw Cen MT"/>
                        </a:rPr>
                        <a:t>Keuangan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xmlns="" val="10008"/>
                  </a:ext>
                </a:extLst>
              </a:tr>
              <a:tr h="763854">
                <a:tc>
                  <a:txBody>
                    <a:bodyPr/>
                    <a:lstStyle/>
                    <a:p>
                      <a:pPr algn="ctr" fontAlgn="t"/>
                      <a:r>
                        <a:rPr lang="en-US" sz="1400" u="none" strike="noStrike" dirty="0">
                          <a:effectLst/>
                          <a:latin typeface="Tw Cen MT"/>
                        </a:rPr>
                        <a:t>8.</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a:rPr>
                        <a:t>Kecepatan</a:t>
                      </a:r>
                      <a:r>
                        <a:rPr lang="sv-SE" sz="1400" u="none" strike="noStrike" dirty="0">
                          <a:effectLst/>
                          <a:latin typeface="Tw Cen MT"/>
                        </a:rPr>
                        <a:t> </a:t>
                      </a:r>
                      <a:r>
                        <a:rPr lang="sv-SE" sz="1400" u="none" strike="noStrike" dirty="0" err="1">
                          <a:effectLst/>
                          <a:latin typeface="Tw Cen MT"/>
                        </a:rPr>
                        <a:t>Waktu</a:t>
                      </a:r>
                      <a:r>
                        <a:rPr lang="sv-SE" sz="1400" u="none" strike="noStrike" dirty="0">
                          <a:effectLst/>
                          <a:latin typeface="Tw Cen MT"/>
                        </a:rPr>
                        <a:t> </a:t>
                      </a:r>
                      <a:r>
                        <a:rPr lang="sv-SE" sz="1400" u="none" strike="noStrike" dirty="0" err="1">
                          <a:effectLst/>
                          <a:latin typeface="Tw Cen MT"/>
                        </a:rPr>
                        <a:t>Pemberian</a:t>
                      </a:r>
                      <a:r>
                        <a:rPr lang="sv-SE" sz="1400" u="none" strike="noStrike" dirty="0">
                          <a:effectLst/>
                          <a:latin typeface="Tw Cen MT"/>
                        </a:rPr>
                        <a:t> </a:t>
                      </a:r>
                      <a:r>
                        <a:rPr lang="sv-SE" sz="1400" u="none" strike="noStrike" dirty="0" err="1">
                          <a:effectLst/>
                          <a:latin typeface="Tw Cen MT"/>
                        </a:rPr>
                        <a:t>Informasi</a:t>
                      </a:r>
                      <a:r>
                        <a:rPr lang="sv-SE" sz="1400" u="none" strike="noStrike" dirty="0">
                          <a:effectLst/>
                          <a:latin typeface="Tw Cen MT"/>
                        </a:rPr>
                        <a:t> </a:t>
                      </a:r>
                      <a:r>
                        <a:rPr lang="sv-SE" sz="1400" u="none" strike="noStrike" dirty="0" err="1">
                          <a:effectLst/>
                          <a:latin typeface="Tw Cen MT"/>
                        </a:rPr>
                        <a:t>Tentang</a:t>
                      </a:r>
                      <a:r>
                        <a:rPr lang="sv-SE" sz="1400" u="none" strike="noStrike" dirty="0">
                          <a:effectLst/>
                          <a:latin typeface="Tw Cen MT"/>
                        </a:rPr>
                        <a:t> </a:t>
                      </a:r>
                      <a:r>
                        <a:rPr lang="sv-SE" sz="1400" u="none" strike="noStrike" dirty="0" err="1">
                          <a:effectLst/>
                          <a:latin typeface="Tw Cen MT"/>
                        </a:rPr>
                        <a:t>Tagihan</a:t>
                      </a:r>
                      <a:r>
                        <a:rPr lang="sv-SE" sz="1400" u="none" strike="noStrike" dirty="0">
                          <a:effectLst/>
                          <a:latin typeface="Tw Cen MT"/>
                        </a:rPr>
                        <a:t> </a:t>
                      </a:r>
                      <a:r>
                        <a:rPr lang="sv-SE" sz="1400" u="none" strike="noStrike" dirty="0" err="1">
                          <a:effectLst/>
                          <a:latin typeface="Tw Cen MT"/>
                        </a:rPr>
                        <a:t>Pasien</a:t>
                      </a:r>
                      <a:r>
                        <a:rPr lang="sv-SE" sz="1400" u="none" strike="noStrike" dirty="0">
                          <a:effectLst/>
                          <a:latin typeface="Tw Cen MT"/>
                        </a:rPr>
                        <a:t> </a:t>
                      </a:r>
                      <a:r>
                        <a:rPr lang="sv-SE" sz="1400" u="none" strike="noStrike" dirty="0" err="1">
                          <a:effectLst/>
                          <a:latin typeface="Tw Cen MT"/>
                        </a:rPr>
                        <a:t>Rawat</a:t>
                      </a:r>
                      <a:r>
                        <a:rPr lang="sv-SE" sz="1400" u="none" strike="noStrike" dirty="0">
                          <a:effectLst/>
                          <a:latin typeface="Tw Cen MT"/>
                        </a:rPr>
                        <a:t> </a:t>
                      </a:r>
                      <a:r>
                        <a:rPr lang="sv-SE" sz="1400" u="none" strike="noStrike" dirty="0" err="1">
                          <a:effectLst/>
                          <a:latin typeface="Tw Cen MT"/>
                        </a:rPr>
                        <a:t>Inap</a:t>
                      </a:r>
                      <a:endParaRPr lang="sv-SE"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xmlns="" val="10009"/>
                  </a:ext>
                </a:extLst>
              </a:tr>
              <a:tr h="763854">
                <a:tc>
                  <a:txBody>
                    <a:bodyPr/>
                    <a:lstStyle/>
                    <a:p>
                      <a:pPr algn="ctr" fontAlgn="t"/>
                      <a:r>
                        <a:rPr lang="en-US" sz="1400" u="none" strike="noStrike" dirty="0">
                          <a:effectLst/>
                          <a:latin typeface="Tw Cen MT"/>
                        </a:rPr>
                        <a:t>9.</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Imbalan</a:t>
                      </a:r>
                      <a:r>
                        <a:rPr lang="en-US" sz="1400" u="none" strike="noStrike" dirty="0">
                          <a:effectLst/>
                          <a:latin typeface="Tw Cen MT"/>
                        </a:rPr>
                        <a:t> (</a:t>
                      </a:r>
                      <a:r>
                        <a:rPr lang="en-US" sz="1400" u="none" strike="noStrike" dirty="0" err="1">
                          <a:effectLst/>
                          <a:latin typeface="Tw Cen MT"/>
                        </a:rPr>
                        <a:t>Insentif</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Kesepakatan</a:t>
                      </a:r>
                      <a:r>
                        <a:rPr lang="en-US" sz="1400" u="none" strike="noStrike" dirty="0">
                          <a:effectLst/>
                          <a:latin typeface="Tw Cen MT"/>
                        </a:rPr>
                        <a:t> Waktu</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xmlns="" val="10010"/>
                  </a:ext>
                </a:extLst>
              </a:tr>
            </a:tbl>
          </a:graphicData>
        </a:graphic>
      </p:graphicFrame>
      <p:sp>
        <p:nvSpPr>
          <p:cNvPr id="5" name="Rectangle: Diagonal Corners Rounded 4">
            <a:extLst>
              <a:ext uri="{FF2B5EF4-FFF2-40B4-BE49-F238E27FC236}">
                <a16:creationId xmlns:a16="http://schemas.microsoft.com/office/drawing/2014/main" xmlns="" id="{016EC180-EBC3-4C0F-A7EE-B579F64E33A6}"/>
              </a:ext>
            </a:extLst>
          </p:cNvPr>
          <p:cNvSpPr/>
          <p:nvPr/>
        </p:nvSpPr>
        <p:spPr>
          <a:xfrm>
            <a:off x="322392" y="48588"/>
            <a:ext cx="346363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xmlns="" id="{43635437-602F-49DB-9C57-299546D9BCE5}"/>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spTree>
    <p:extLst>
      <p:ext uri="{BB962C8B-B14F-4D97-AF65-F5344CB8AC3E}">
        <p14:creationId xmlns:p14="http://schemas.microsoft.com/office/powerpoint/2010/main" val="4171758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6BEC19D-09C0-4A51-8081-134F4EF0F6B5}"/>
              </a:ext>
            </a:extLst>
          </p:cNvPr>
          <p:cNvGraphicFramePr>
            <a:graphicFrameLocks noGrp="1"/>
          </p:cNvGraphicFramePr>
          <p:nvPr>
            <p:extLst>
              <p:ext uri="{D42A27DB-BD31-4B8C-83A1-F6EECF244321}">
                <p14:modId xmlns:p14="http://schemas.microsoft.com/office/powerpoint/2010/main" val="3455259169"/>
              </p:ext>
            </p:extLst>
          </p:nvPr>
        </p:nvGraphicFramePr>
        <p:xfrm>
          <a:off x="182654" y="495460"/>
          <a:ext cx="10048020" cy="2743200"/>
        </p:xfrm>
        <a:graphic>
          <a:graphicData uri="http://schemas.openxmlformats.org/drawingml/2006/table">
            <a:tbl>
              <a:tblPr firstRow="1" firstCol="1" bandRow="1">
                <a:tableStyleId>{93296810-A885-4BE3-A3E7-6D5BEEA58F35}</a:tableStyleId>
              </a:tblPr>
              <a:tblGrid>
                <a:gridCol w="377819">
                  <a:extLst>
                    <a:ext uri="{9D8B030D-6E8A-4147-A177-3AD203B41FA5}">
                      <a16:colId xmlns:a16="http://schemas.microsoft.com/office/drawing/2014/main" xmlns="" val="20000"/>
                    </a:ext>
                  </a:extLst>
                </a:gridCol>
                <a:gridCol w="3070630">
                  <a:extLst>
                    <a:ext uri="{9D8B030D-6E8A-4147-A177-3AD203B41FA5}">
                      <a16:colId xmlns:a16="http://schemas.microsoft.com/office/drawing/2014/main" xmlns="" val="20001"/>
                    </a:ext>
                  </a:extLst>
                </a:gridCol>
                <a:gridCol w="1156627">
                  <a:extLst>
                    <a:ext uri="{9D8B030D-6E8A-4147-A177-3AD203B41FA5}">
                      <a16:colId xmlns:a16="http://schemas.microsoft.com/office/drawing/2014/main" xmlns="" val="20002"/>
                    </a:ext>
                  </a:extLst>
                </a:gridCol>
                <a:gridCol w="680368">
                  <a:extLst>
                    <a:ext uri="{9D8B030D-6E8A-4147-A177-3AD203B41FA5}">
                      <a16:colId xmlns:a16="http://schemas.microsoft.com/office/drawing/2014/main" xmlns="" val="20003"/>
                    </a:ext>
                  </a:extLst>
                </a:gridCol>
                <a:gridCol w="680368">
                  <a:extLst>
                    <a:ext uri="{9D8B030D-6E8A-4147-A177-3AD203B41FA5}">
                      <a16:colId xmlns:a16="http://schemas.microsoft.com/office/drawing/2014/main" xmlns="" val="2984994318"/>
                    </a:ext>
                  </a:extLst>
                </a:gridCol>
                <a:gridCol w="680368">
                  <a:extLst>
                    <a:ext uri="{9D8B030D-6E8A-4147-A177-3AD203B41FA5}">
                      <a16:colId xmlns:a16="http://schemas.microsoft.com/office/drawing/2014/main" xmlns="" val="3109412713"/>
                    </a:ext>
                  </a:extLst>
                </a:gridCol>
                <a:gridCol w="680368">
                  <a:extLst>
                    <a:ext uri="{9D8B030D-6E8A-4147-A177-3AD203B41FA5}">
                      <a16:colId xmlns:a16="http://schemas.microsoft.com/office/drawing/2014/main" xmlns="" val="936895431"/>
                    </a:ext>
                  </a:extLst>
                </a:gridCol>
                <a:gridCol w="680368">
                  <a:extLst>
                    <a:ext uri="{9D8B030D-6E8A-4147-A177-3AD203B41FA5}">
                      <a16:colId xmlns:a16="http://schemas.microsoft.com/office/drawing/2014/main" xmlns="" val="996892229"/>
                    </a:ext>
                  </a:extLst>
                </a:gridCol>
                <a:gridCol w="680368">
                  <a:extLst>
                    <a:ext uri="{9D8B030D-6E8A-4147-A177-3AD203B41FA5}">
                      <a16:colId xmlns:a16="http://schemas.microsoft.com/office/drawing/2014/main" xmlns="" val="1965546348"/>
                    </a:ext>
                  </a:extLst>
                </a:gridCol>
                <a:gridCol w="680368">
                  <a:extLst>
                    <a:ext uri="{9D8B030D-6E8A-4147-A177-3AD203B41FA5}">
                      <a16:colId xmlns:a16="http://schemas.microsoft.com/office/drawing/2014/main" xmlns="" val="324890461"/>
                    </a:ext>
                  </a:extLst>
                </a:gridCol>
                <a:gridCol w="680368">
                  <a:extLst>
                    <a:ext uri="{9D8B030D-6E8A-4147-A177-3AD203B41FA5}">
                      <a16:colId xmlns:a16="http://schemas.microsoft.com/office/drawing/2014/main" xmlns="" val="3420268238"/>
                    </a:ext>
                  </a:extLst>
                </a:gridCol>
              </a:tblGrid>
              <a:tr h="238125">
                <a:tc rowSpan="2" gridSpan="2">
                  <a:txBody>
                    <a:bodyPr/>
                    <a:lstStyle/>
                    <a:p>
                      <a:pPr algn="ctr" fontAlgn="ctr"/>
                      <a:r>
                        <a:rPr lang="en-US" sz="1800" u="none" strike="noStrike" dirty="0">
                          <a:effectLst/>
                          <a:latin typeface="Tw Cen MT" panose="020B0602020104020603" pitchFamily="34" charset="0"/>
                        </a:rPr>
                        <a:t>INDIKATOR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800" u="none" strike="noStrike" dirty="0">
                          <a:effectLst/>
                          <a:latin typeface="Tw Cen MT" panose="020B0602020104020603" pitchFamily="34" charset="0"/>
                        </a:rPr>
                        <a:t>STANDAR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800" u="none" strike="noStrike" dirty="0">
                          <a:effectLst/>
                          <a:latin typeface="Tw Cen MT" panose="020B0602020104020603" pitchFamily="34" charset="0"/>
                        </a:rPr>
                        <a:t>BULAN</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0"/>
                  </a:ext>
                </a:extLst>
              </a:tr>
              <a:tr h="21945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effectLst/>
                          <a:latin typeface="Tw Cen MT" panose="020B0602020104020603" pitchFamily="34" charset="0"/>
                        </a:rPr>
                        <a:t>JAN</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800" b="1" u="none" strike="noStrike" dirty="0">
                          <a:effectLst/>
                          <a:latin typeface="Tw Cen MT" panose="020B0602020104020603" pitchFamily="34" charset="0"/>
                        </a:rPr>
                        <a:t>FEB</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lvl="0" algn="ctr">
                        <a:buNone/>
                      </a:pPr>
                      <a:r>
                        <a:rPr lang="en-US" sz="1800" b="1" u="none" strike="noStrike" dirty="0">
                          <a:effectLst/>
                          <a:latin typeface="Tw Cen MT" panose="020B0602020104020603" pitchFamily="34" charset="0"/>
                        </a:rPr>
                        <a:t>MAR</a:t>
                      </a:r>
                    </a:p>
                  </a:txBody>
                  <a:tcPr marL="0" marR="0" marT="0" marB="0" anchor="ctr"/>
                </a:tc>
                <a:tc>
                  <a:txBody>
                    <a:bodyPr/>
                    <a:lstStyle/>
                    <a:p>
                      <a:pPr lvl="0" algn="ctr">
                        <a:buNone/>
                      </a:pPr>
                      <a:r>
                        <a:rPr lang="en-US" sz="1800" b="1" u="none" strike="noStrike" dirty="0">
                          <a:effectLst/>
                          <a:latin typeface="Tw Cen MT" panose="020B0602020104020603" pitchFamily="34" charset="0"/>
                        </a:rPr>
                        <a:t>APR</a:t>
                      </a:r>
                    </a:p>
                  </a:txBody>
                  <a:tcPr marL="0" marR="0" marT="0" marB="0" anchor="ctr"/>
                </a:tc>
                <a:tc>
                  <a:txBody>
                    <a:bodyPr/>
                    <a:lstStyle/>
                    <a:p>
                      <a:pPr lvl="0" algn="ctr">
                        <a:buNone/>
                      </a:pPr>
                      <a:r>
                        <a:rPr lang="en-US" sz="1800" b="1" u="none" strike="noStrike" dirty="0">
                          <a:effectLst/>
                          <a:latin typeface="Tw Cen MT" panose="020B0602020104020603" pitchFamily="34" charset="0"/>
                        </a:rPr>
                        <a:t>MEI</a:t>
                      </a:r>
                    </a:p>
                  </a:txBody>
                  <a:tcPr marL="0" marR="0" marT="0" marB="0" anchor="ctr"/>
                </a:tc>
                <a:tc>
                  <a:txBody>
                    <a:bodyPr/>
                    <a:lstStyle/>
                    <a:p>
                      <a:pPr lvl="0" algn="ctr">
                        <a:buNone/>
                      </a:pPr>
                      <a:r>
                        <a:rPr lang="en-US" sz="1800" b="1" u="none" strike="noStrike" dirty="0">
                          <a:effectLst/>
                          <a:latin typeface="Tw Cen MT" panose="020B0602020104020603" pitchFamily="34" charset="0"/>
                        </a:rPr>
                        <a:t>JUN</a:t>
                      </a:r>
                    </a:p>
                  </a:txBody>
                  <a:tcPr marL="0" marR="0" marT="0" marB="0" anchor="ctr"/>
                </a:tc>
                <a:tc>
                  <a:txBody>
                    <a:bodyPr/>
                    <a:lstStyle/>
                    <a:p>
                      <a:pPr lvl="0" algn="ctr">
                        <a:buNone/>
                      </a:pPr>
                      <a:r>
                        <a:rPr lang="en-US" sz="1800" b="1" u="none" strike="noStrike" dirty="0">
                          <a:effectLst/>
                          <a:latin typeface="Tw Cen MT" panose="020B0602020104020603" pitchFamily="34" charset="0"/>
                        </a:rPr>
                        <a:t>JUL</a:t>
                      </a:r>
                    </a:p>
                  </a:txBody>
                  <a:tcPr marL="0" marR="0" marT="0" marB="0" anchor="ctr"/>
                </a:tc>
                <a:tc>
                  <a:txBody>
                    <a:bodyPr/>
                    <a:lstStyle/>
                    <a:p>
                      <a:pPr lvl="0" algn="ctr">
                        <a:buNone/>
                      </a:pPr>
                      <a:r>
                        <a:rPr lang="en-US" sz="1800" b="1" u="none" strike="noStrike" dirty="0">
                          <a:effectLst/>
                          <a:latin typeface="Tw Cen MT" panose="020B0602020104020603" pitchFamily="34" charset="0"/>
                        </a:rPr>
                        <a:t>AGS</a:t>
                      </a:r>
                    </a:p>
                  </a:txBody>
                  <a:tcPr marL="0" marR="0" marT="0" marB="0" anchor="ctr"/>
                </a:tc>
                <a:extLst>
                  <a:ext uri="{0D108BD9-81ED-4DB2-BD59-A6C34878D82A}">
                    <a16:rowId xmlns:a16="http://schemas.microsoft.com/office/drawing/2014/main" xmlns="" val="10001"/>
                  </a:ext>
                </a:extLst>
              </a:tr>
              <a:tr h="438564">
                <a:tc>
                  <a:txBody>
                    <a:bodyPr/>
                    <a:lstStyle/>
                    <a:p>
                      <a:pPr algn="ctr" fontAlgn="t"/>
                      <a:r>
                        <a:rPr lang="en-US" sz="1800" u="none" strike="noStrike" dirty="0">
                          <a:effectLst/>
                          <a:latin typeface="Tw Cen MT" panose="020B0602020104020603" pitchFamily="34" charset="0"/>
                        </a:rPr>
                        <a:t>1.</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endParaRPr lang="en-US" sz="18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24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2"/>
                  </a:ext>
                </a:extLst>
              </a:tr>
              <a:tr h="550513">
                <a:tc>
                  <a:txBody>
                    <a:bodyPr/>
                    <a:lstStyle/>
                    <a:p>
                      <a:pPr algn="ctr" fontAlgn="t"/>
                      <a:r>
                        <a:rPr lang="en-US" sz="1800" u="none" strike="noStrike" dirty="0">
                          <a:effectLst/>
                          <a:latin typeface="Tw Cen MT" panose="020B0602020104020603" pitchFamily="34" charset="0"/>
                        </a:rPr>
                        <a:t>2.</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err="1">
                          <a:effectLst/>
                          <a:latin typeface="Tw Cen MT" panose="020B0602020104020603" pitchFamily="34" charset="0"/>
                        </a:rPr>
                        <a:t>Kecepatan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Memberikan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r>
                        <a:rPr lang="en-US" sz="1800" u="none" strike="noStrike" dirty="0">
                          <a:effectLst/>
                          <a:latin typeface="Tw Cen MT" panose="020B0602020104020603" pitchFamily="34" charset="0"/>
                        </a:rPr>
                        <a:t> di </a:t>
                      </a:r>
                      <a:r>
                        <a:rPr lang="en-US" sz="1800" u="none" strike="noStrike" err="1">
                          <a:effectLst/>
                          <a:latin typeface="Tw Cen MT" panose="020B0602020104020603" pitchFamily="34" charset="0"/>
                        </a:rPr>
                        <a:t>Rumah</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Sakit</a:t>
                      </a:r>
                      <a:endParaRPr lang="en-US" sz="1800" b="0" i="0" u="none" strike="noStrike"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Maks.</a:t>
                      </a:r>
                    </a:p>
                    <a:p>
                      <a:pPr algn="ctr" fontAlgn="ctr"/>
                      <a:r>
                        <a:rPr lang="en-US" sz="1800" u="none" strike="noStrike" dirty="0">
                          <a:effectLst/>
                          <a:latin typeface="Tw Cen MT" panose="020B0602020104020603" pitchFamily="34" charset="0"/>
                        </a:rPr>
                        <a:t>30 </a:t>
                      </a:r>
                      <a:r>
                        <a:rPr lang="en-US" sz="1800" u="none" strike="noStrike" dirty="0" err="1">
                          <a:effectLst/>
                          <a:latin typeface="Tw Cen MT" panose="020B0602020104020603" pitchFamily="34" charset="0"/>
                        </a:rPr>
                        <a:t>menit</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3"/>
                  </a:ext>
                </a:extLst>
              </a:tr>
              <a:tr h="520285">
                <a:tc>
                  <a:txBody>
                    <a:bodyPr/>
                    <a:lstStyle/>
                    <a:p>
                      <a:pPr algn="ctr" fontAlgn="t"/>
                      <a:r>
                        <a:rPr lang="en-US" sz="1800" u="none" strike="noStrike" dirty="0">
                          <a:effectLst/>
                          <a:latin typeface="Tw Cen MT" panose="020B0602020104020603" pitchFamily="34" charset="0"/>
                        </a:rPr>
                        <a:t>3.</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err="1">
                          <a:effectLst/>
                          <a:latin typeface="Tw Cen MT" panose="020B0602020104020603" pitchFamily="34" charset="0"/>
                        </a:rPr>
                        <a:t>Tanggap</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oleh Masyarakat Yang </a:t>
                      </a:r>
                      <a:r>
                        <a:rPr lang="en-US" sz="1800" u="none" strike="noStrike" err="1">
                          <a:effectLst/>
                          <a:latin typeface="Tw Cen MT" panose="020B0602020104020603" pitchFamily="34" charset="0"/>
                        </a:rPr>
                        <a:t>Membutuhkan</a:t>
                      </a:r>
                      <a:endParaRPr lang="en-US" sz="18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 60 </a:t>
                      </a:r>
                      <a:r>
                        <a:rPr lang="en-US" sz="1800" u="none" strike="noStrike" err="1">
                          <a:effectLst/>
                          <a:latin typeface="Tw Cen MT" panose="020B0602020104020603" pitchFamily="34" charset="0"/>
                        </a:rPr>
                        <a:t>Menit</a:t>
                      </a:r>
                      <a:r>
                        <a:rPr lang="en-US" sz="1800" u="none" strike="noStrike" dirty="0">
                          <a:effectLst/>
                          <a:latin typeface="Tw Cen MT" panose="020B0602020104020603" pitchFamily="34" charset="0"/>
                        </a:rPr>
                        <a:t>      </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 </a:t>
                      </a:r>
                      <a:r>
                        <a:rPr lang="en-US" sz="1800" u="none" strike="noStrike" dirty="0" err="1">
                          <a:effectLst/>
                          <a:latin typeface="Tw Cen MT" panose="020B0602020104020603" pitchFamily="34" charset="0"/>
                        </a:rPr>
                        <a:t>mnt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xmlns="" val="10004"/>
                  </a:ext>
                </a:extLst>
              </a:tr>
            </a:tbl>
          </a:graphicData>
        </a:graphic>
      </p:graphicFrame>
      <p:graphicFrame>
        <p:nvGraphicFramePr>
          <p:cNvPr id="5" name="Table 4">
            <a:extLst>
              <a:ext uri="{FF2B5EF4-FFF2-40B4-BE49-F238E27FC236}">
                <a16:creationId xmlns:a16="http://schemas.microsoft.com/office/drawing/2014/main" xmlns="" id="{2FDDC16A-BBEC-4F4A-A7CE-D173E011B777}"/>
              </a:ext>
            </a:extLst>
          </p:cNvPr>
          <p:cNvGraphicFramePr>
            <a:graphicFrameLocks noGrp="1"/>
          </p:cNvGraphicFramePr>
          <p:nvPr>
            <p:extLst>
              <p:ext uri="{D42A27DB-BD31-4B8C-83A1-F6EECF244321}">
                <p14:modId xmlns:p14="http://schemas.microsoft.com/office/powerpoint/2010/main" val="542063360"/>
              </p:ext>
            </p:extLst>
          </p:nvPr>
        </p:nvGraphicFramePr>
        <p:xfrm>
          <a:off x="175499" y="3978262"/>
          <a:ext cx="10048024" cy="1129114"/>
        </p:xfrm>
        <a:graphic>
          <a:graphicData uri="http://schemas.openxmlformats.org/drawingml/2006/table">
            <a:tbl>
              <a:tblPr firstRow="1" firstCol="1" bandRow="1">
                <a:tableStyleId>{93296810-A885-4BE3-A3E7-6D5BEEA58F35}</a:tableStyleId>
              </a:tblPr>
              <a:tblGrid>
                <a:gridCol w="2773829">
                  <a:extLst>
                    <a:ext uri="{9D8B030D-6E8A-4147-A177-3AD203B41FA5}">
                      <a16:colId xmlns:a16="http://schemas.microsoft.com/office/drawing/2014/main" xmlns="" val="20000"/>
                    </a:ext>
                  </a:extLst>
                </a:gridCol>
                <a:gridCol w="969891">
                  <a:extLst>
                    <a:ext uri="{9D8B030D-6E8A-4147-A177-3AD203B41FA5}">
                      <a16:colId xmlns:a16="http://schemas.microsoft.com/office/drawing/2014/main" xmlns="" val="20001"/>
                    </a:ext>
                  </a:extLst>
                </a:gridCol>
                <a:gridCol w="788038">
                  <a:extLst>
                    <a:ext uri="{9D8B030D-6E8A-4147-A177-3AD203B41FA5}">
                      <a16:colId xmlns:a16="http://schemas.microsoft.com/office/drawing/2014/main" xmlns="" val="20002"/>
                    </a:ext>
                  </a:extLst>
                </a:gridCol>
                <a:gridCol w="788038">
                  <a:extLst>
                    <a:ext uri="{9D8B030D-6E8A-4147-A177-3AD203B41FA5}">
                      <a16:colId xmlns:a16="http://schemas.microsoft.com/office/drawing/2014/main" xmlns="" val="3490933406"/>
                    </a:ext>
                  </a:extLst>
                </a:gridCol>
                <a:gridCol w="788038">
                  <a:extLst>
                    <a:ext uri="{9D8B030D-6E8A-4147-A177-3AD203B41FA5}">
                      <a16:colId xmlns:a16="http://schemas.microsoft.com/office/drawing/2014/main" xmlns="" val="2328188463"/>
                    </a:ext>
                  </a:extLst>
                </a:gridCol>
                <a:gridCol w="788038">
                  <a:extLst>
                    <a:ext uri="{9D8B030D-6E8A-4147-A177-3AD203B41FA5}">
                      <a16:colId xmlns:a16="http://schemas.microsoft.com/office/drawing/2014/main" xmlns="" val="2335756504"/>
                    </a:ext>
                  </a:extLst>
                </a:gridCol>
                <a:gridCol w="788038">
                  <a:extLst>
                    <a:ext uri="{9D8B030D-6E8A-4147-A177-3AD203B41FA5}">
                      <a16:colId xmlns:a16="http://schemas.microsoft.com/office/drawing/2014/main" xmlns="" val="3085097858"/>
                    </a:ext>
                  </a:extLst>
                </a:gridCol>
                <a:gridCol w="788038">
                  <a:extLst>
                    <a:ext uri="{9D8B030D-6E8A-4147-A177-3AD203B41FA5}">
                      <a16:colId xmlns:a16="http://schemas.microsoft.com/office/drawing/2014/main" xmlns="" val="3019001920"/>
                    </a:ext>
                  </a:extLst>
                </a:gridCol>
                <a:gridCol w="788038">
                  <a:extLst>
                    <a:ext uri="{9D8B030D-6E8A-4147-A177-3AD203B41FA5}">
                      <a16:colId xmlns:a16="http://schemas.microsoft.com/office/drawing/2014/main" xmlns="" val="3358662586"/>
                    </a:ext>
                  </a:extLst>
                </a:gridCol>
                <a:gridCol w="788038">
                  <a:extLst>
                    <a:ext uri="{9D8B030D-6E8A-4147-A177-3AD203B41FA5}">
                      <a16:colId xmlns:a16="http://schemas.microsoft.com/office/drawing/2014/main" xmlns="" val="782096167"/>
                    </a:ext>
                  </a:extLst>
                </a:gridCol>
              </a:tblGrid>
              <a:tr h="278896">
                <a:tc rowSpan="2">
                  <a:txBody>
                    <a:bodyPr/>
                    <a:lstStyle/>
                    <a:p>
                      <a:pPr algn="ctr" fontAlgn="ctr"/>
                      <a:r>
                        <a:rPr lang="en-US" sz="1800" u="none" strike="noStrike" dirty="0">
                          <a:solidFill>
                            <a:srgbClr val="000000"/>
                          </a:solidFill>
                          <a:effectLst/>
                          <a:latin typeface="Tw Cen MT" panose="020B0602020104020603" pitchFamily="34" charset="0"/>
                        </a:rPr>
                        <a:t>INDIKATOR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800" u="none" strike="noStrike" dirty="0">
                          <a:solidFill>
                            <a:srgbClr val="000000"/>
                          </a:solidFill>
                          <a:effectLst/>
                          <a:latin typeface="Tw Cen MT" panose="020B0602020104020603" pitchFamily="34" charset="0"/>
                        </a:rPr>
                        <a:t>STANDAR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800" u="none" strike="noStrike" dirty="0">
                          <a:solidFill>
                            <a:srgbClr val="000000"/>
                          </a:solidFill>
                          <a:effectLst/>
                          <a:latin typeface="Tw Cen MT" panose="020B0602020104020603" pitchFamily="34" charset="0"/>
                        </a:rPr>
                        <a:t>BULAN</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0"/>
                  </a:ext>
                </a:extLst>
              </a:tr>
              <a:tr h="278896">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solidFill>
                            <a:srgbClr val="000000"/>
                          </a:solidFill>
                          <a:effectLst/>
                          <a:latin typeface="Tw Cen MT"/>
                        </a:rPr>
                        <a:t>JAN</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b="1" u="none" strike="noStrike" dirty="0">
                          <a:solidFill>
                            <a:srgbClr val="000000"/>
                          </a:solidFill>
                          <a:effectLst/>
                          <a:latin typeface="Tw Cen MT"/>
                        </a:rPr>
                        <a:t>FEB</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lvl="0" algn="ctr">
                        <a:buNone/>
                      </a:pPr>
                      <a:r>
                        <a:rPr lang="en-US" sz="1800" b="1" u="none" strike="noStrike" dirty="0">
                          <a:solidFill>
                            <a:srgbClr val="000000"/>
                          </a:solidFill>
                          <a:effectLst/>
                          <a:latin typeface="Tw Cen MT"/>
                        </a:rPr>
                        <a:t>MAR</a:t>
                      </a:r>
                    </a:p>
                  </a:txBody>
                  <a:tcPr marL="0" marR="0" marT="0" marB="0" anchor="ctr"/>
                </a:tc>
                <a:tc>
                  <a:txBody>
                    <a:bodyPr/>
                    <a:lstStyle/>
                    <a:p>
                      <a:pPr lvl="0" algn="ctr">
                        <a:buNone/>
                      </a:pPr>
                      <a:r>
                        <a:rPr lang="en-US" sz="1800" b="1" u="none" strike="noStrike" dirty="0">
                          <a:solidFill>
                            <a:srgbClr val="000000"/>
                          </a:solidFill>
                          <a:effectLst/>
                          <a:latin typeface="Tw Cen MT"/>
                        </a:rPr>
                        <a:t>APR</a:t>
                      </a:r>
                    </a:p>
                  </a:txBody>
                  <a:tcPr marL="0" marR="0" marT="0" marB="0" anchor="ctr"/>
                </a:tc>
                <a:tc>
                  <a:txBody>
                    <a:bodyPr/>
                    <a:lstStyle/>
                    <a:p>
                      <a:pPr lvl="0" algn="ctr">
                        <a:buNone/>
                      </a:pPr>
                      <a:r>
                        <a:rPr lang="en-US" sz="1800" b="1" u="none" strike="noStrike" dirty="0">
                          <a:solidFill>
                            <a:srgbClr val="000000"/>
                          </a:solidFill>
                          <a:effectLst/>
                          <a:latin typeface="Tw Cen MT"/>
                        </a:rPr>
                        <a:t>MEI</a:t>
                      </a:r>
                    </a:p>
                  </a:txBody>
                  <a:tcPr marL="0" marR="0" marT="0" marB="0" anchor="ctr"/>
                </a:tc>
                <a:tc>
                  <a:txBody>
                    <a:bodyPr/>
                    <a:lstStyle/>
                    <a:p>
                      <a:pPr lvl="0" algn="ctr">
                        <a:buNone/>
                      </a:pPr>
                      <a:r>
                        <a:rPr lang="en-US" sz="1800" b="1" u="none" strike="noStrike" dirty="0">
                          <a:solidFill>
                            <a:srgbClr val="000000"/>
                          </a:solidFill>
                          <a:effectLst/>
                          <a:latin typeface="Tw Cen MT"/>
                        </a:rPr>
                        <a:t>JUN</a:t>
                      </a:r>
                    </a:p>
                  </a:txBody>
                  <a:tcPr marL="0" marR="0" marT="0" marB="0" anchor="ctr"/>
                </a:tc>
                <a:tc>
                  <a:txBody>
                    <a:bodyPr/>
                    <a:lstStyle/>
                    <a:p>
                      <a:pPr lvl="0" algn="ctr">
                        <a:buNone/>
                      </a:pPr>
                      <a:r>
                        <a:rPr lang="en-US" sz="1800" b="1" u="none" strike="noStrike" dirty="0">
                          <a:solidFill>
                            <a:srgbClr val="000000"/>
                          </a:solidFill>
                          <a:effectLst/>
                          <a:latin typeface="Tw Cen MT"/>
                        </a:rPr>
                        <a:t>JUL</a:t>
                      </a:r>
                    </a:p>
                  </a:txBody>
                  <a:tcPr marL="0" marR="0" marT="0" marB="0" anchor="ctr"/>
                </a:tc>
                <a:tc>
                  <a:txBody>
                    <a:bodyPr/>
                    <a:lstStyle/>
                    <a:p>
                      <a:pPr lvl="0" algn="ctr">
                        <a:buNone/>
                      </a:pPr>
                      <a:r>
                        <a:rPr lang="en-US" sz="1800" b="1" u="none" strike="noStrike" dirty="0">
                          <a:solidFill>
                            <a:srgbClr val="000000"/>
                          </a:solidFill>
                          <a:effectLst/>
                          <a:latin typeface="Tw Cen MT"/>
                        </a:rPr>
                        <a:t>AGS</a:t>
                      </a:r>
                    </a:p>
                  </a:txBody>
                  <a:tcPr marL="0" marR="0" marT="0" marB="0" anchor="ctr"/>
                </a:tc>
                <a:extLst>
                  <a:ext uri="{0D108BD9-81ED-4DB2-BD59-A6C34878D82A}">
                    <a16:rowId xmlns:a16="http://schemas.microsoft.com/office/drawing/2014/main" xmlns="" val="10001"/>
                  </a:ext>
                </a:extLst>
              </a:tr>
              <a:tr h="571322">
                <a:tc>
                  <a:txBody>
                    <a:bodyPr/>
                    <a:lstStyle/>
                    <a:p>
                      <a:pPr algn="l" fontAlgn="ctr"/>
                      <a:r>
                        <a:rPr lang="en-US" sz="1800" b="0" u="none" strike="noStrike" dirty="0">
                          <a:solidFill>
                            <a:srgbClr val="000000"/>
                          </a:solidFill>
                          <a:effectLst/>
                          <a:latin typeface="Tw Cen MT"/>
                        </a:rPr>
                        <a:t>Waktu </a:t>
                      </a:r>
                      <a:r>
                        <a:rPr lang="en-US" sz="1800" b="0" u="none" strike="noStrike" dirty="0" err="1">
                          <a:solidFill>
                            <a:srgbClr val="000000"/>
                          </a:solidFill>
                          <a:effectLst/>
                          <a:latin typeface="Tw Cen MT"/>
                        </a:rPr>
                        <a:t>Tanggap</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Pelayanan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Pemulasaraan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Jenazah</a:t>
                      </a:r>
                      <a:endParaRPr lang="en-US" sz="18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u="none" strike="noStrike" dirty="0">
                          <a:solidFill>
                            <a:srgbClr val="000000"/>
                          </a:solidFill>
                          <a:effectLst/>
                          <a:latin typeface="Tw Cen MT" panose="020B0602020104020603" pitchFamily="34" charset="0"/>
                        </a:rPr>
                        <a:t>≤ 2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extLst>
                  <a:ext uri="{0D108BD9-81ED-4DB2-BD59-A6C34878D82A}">
                    <a16:rowId xmlns:a16="http://schemas.microsoft.com/office/drawing/2014/main" xmlns="" val="10002"/>
                  </a:ext>
                </a:extLst>
              </a:tr>
            </a:tbl>
          </a:graphicData>
        </a:graphic>
      </p:graphicFrame>
      <p:sp>
        <p:nvSpPr>
          <p:cNvPr id="10" name="Rectangle: Diagonal Corners Rounded 9">
            <a:extLst>
              <a:ext uri="{FF2B5EF4-FFF2-40B4-BE49-F238E27FC236}">
                <a16:creationId xmlns:a16="http://schemas.microsoft.com/office/drawing/2014/main" xmlns="" id="{21674BDD-A139-454A-864F-943F9CACDF21}"/>
              </a:ext>
            </a:extLst>
          </p:cNvPr>
          <p:cNvSpPr/>
          <p:nvPr/>
        </p:nvSpPr>
        <p:spPr>
          <a:xfrm>
            <a:off x="182654" y="65403"/>
            <a:ext cx="327287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12" name="Rectangle: Diagonal Corners Rounded 11">
            <a:extLst>
              <a:ext uri="{FF2B5EF4-FFF2-40B4-BE49-F238E27FC236}">
                <a16:creationId xmlns:a16="http://schemas.microsoft.com/office/drawing/2014/main" xmlns="" id="{EC19A802-745B-4AA7-B72E-B61F384CF6A4}"/>
              </a:ext>
            </a:extLst>
          </p:cNvPr>
          <p:cNvSpPr/>
          <p:nvPr/>
        </p:nvSpPr>
        <p:spPr>
          <a:xfrm>
            <a:off x="182654" y="3456281"/>
            <a:ext cx="281615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pic>
        <p:nvPicPr>
          <p:cNvPr id="14" name="Picture 13">
            <a:extLst>
              <a:ext uri="{FF2B5EF4-FFF2-40B4-BE49-F238E27FC236}">
                <a16:creationId xmlns:a16="http://schemas.microsoft.com/office/drawing/2014/main" xmlns="" id="{6FA90334-ACDB-44BB-96B7-0CDF17B72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xmlns="" id="{1BE1431B-C267-43AF-BB01-CB29C0A5A583}"/>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xmlns="" id="{B8C5357A-A1C2-4BEF-B321-F4A40D53E2AF}"/>
              </a:ext>
            </a:extLst>
          </p:cNvPr>
          <p:cNvSpPr>
            <a:spLocks noGrp="1"/>
          </p:cNvSpPr>
          <p:nvPr>
            <p:ph type="sldNum" sz="quarter" idx="12"/>
          </p:nvPr>
        </p:nvSpPr>
        <p:spPr/>
        <p:txBody>
          <a:bodyPr/>
          <a:lstStyle/>
          <a:p>
            <a:fld id="{565CE74E-AB26-4998-AD42-012C4C1AD076}" type="slidenum">
              <a:rPr lang="zh-CN" altLang="en-US" smtClean="0"/>
              <a:t>62</a:t>
            </a:fld>
            <a:endParaRPr lang="zh-CN" altLang="en-US"/>
          </a:p>
        </p:txBody>
      </p:sp>
    </p:spTree>
    <p:extLst>
      <p:ext uri="{BB962C8B-B14F-4D97-AF65-F5344CB8AC3E}">
        <p14:creationId xmlns:p14="http://schemas.microsoft.com/office/powerpoint/2010/main" val="2202508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1AAB34C9-7162-4DC2-838E-FD1504808EA9}"/>
              </a:ext>
            </a:extLst>
          </p:cNvPr>
          <p:cNvGraphicFramePr>
            <a:graphicFrameLocks noGrp="1"/>
          </p:cNvGraphicFramePr>
          <p:nvPr>
            <p:extLst>
              <p:ext uri="{D42A27DB-BD31-4B8C-83A1-F6EECF244321}">
                <p14:modId xmlns:p14="http://schemas.microsoft.com/office/powerpoint/2010/main" val="2224204628"/>
              </p:ext>
            </p:extLst>
          </p:nvPr>
        </p:nvGraphicFramePr>
        <p:xfrm>
          <a:off x="396120" y="668023"/>
          <a:ext cx="10112852" cy="2682240"/>
        </p:xfrm>
        <a:graphic>
          <a:graphicData uri="http://schemas.openxmlformats.org/drawingml/2006/table">
            <a:tbl>
              <a:tblPr firstRow="1" firstCol="1" bandRow="1">
                <a:tableStyleId>{93296810-A885-4BE3-A3E7-6D5BEEA58F35}</a:tableStyleId>
              </a:tblPr>
              <a:tblGrid>
                <a:gridCol w="364898">
                  <a:extLst>
                    <a:ext uri="{9D8B030D-6E8A-4147-A177-3AD203B41FA5}">
                      <a16:colId xmlns:a16="http://schemas.microsoft.com/office/drawing/2014/main" xmlns="" val="20000"/>
                    </a:ext>
                  </a:extLst>
                </a:gridCol>
                <a:gridCol w="2966429">
                  <a:extLst>
                    <a:ext uri="{9D8B030D-6E8A-4147-A177-3AD203B41FA5}">
                      <a16:colId xmlns:a16="http://schemas.microsoft.com/office/drawing/2014/main" xmlns="" val="20001"/>
                    </a:ext>
                  </a:extLst>
                </a:gridCol>
                <a:gridCol w="1047549">
                  <a:extLst>
                    <a:ext uri="{9D8B030D-6E8A-4147-A177-3AD203B41FA5}">
                      <a16:colId xmlns:a16="http://schemas.microsoft.com/office/drawing/2014/main" xmlns="" val="20002"/>
                    </a:ext>
                  </a:extLst>
                </a:gridCol>
                <a:gridCol w="716747">
                  <a:extLst>
                    <a:ext uri="{9D8B030D-6E8A-4147-A177-3AD203B41FA5}">
                      <a16:colId xmlns:a16="http://schemas.microsoft.com/office/drawing/2014/main" xmlns="" val="20003"/>
                    </a:ext>
                  </a:extLst>
                </a:gridCol>
                <a:gridCol w="716747">
                  <a:extLst>
                    <a:ext uri="{9D8B030D-6E8A-4147-A177-3AD203B41FA5}">
                      <a16:colId xmlns:a16="http://schemas.microsoft.com/office/drawing/2014/main" xmlns="" val="4133318773"/>
                    </a:ext>
                  </a:extLst>
                </a:gridCol>
                <a:gridCol w="716747">
                  <a:extLst>
                    <a:ext uri="{9D8B030D-6E8A-4147-A177-3AD203B41FA5}">
                      <a16:colId xmlns:a16="http://schemas.microsoft.com/office/drawing/2014/main" xmlns="" val="707254132"/>
                    </a:ext>
                  </a:extLst>
                </a:gridCol>
                <a:gridCol w="716747">
                  <a:extLst>
                    <a:ext uri="{9D8B030D-6E8A-4147-A177-3AD203B41FA5}">
                      <a16:colId xmlns:a16="http://schemas.microsoft.com/office/drawing/2014/main" xmlns="" val="3104462214"/>
                    </a:ext>
                  </a:extLst>
                </a:gridCol>
                <a:gridCol w="716747">
                  <a:extLst>
                    <a:ext uri="{9D8B030D-6E8A-4147-A177-3AD203B41FA5}">
                      <a16:colId xmlns:a16="http://schemas.microsoft.com/office/drawing/2014/main" xmlns="" val="1003710095"/>
                    </a:ext>
                  </a:extLst>
                </a:gridCol>
                <a:gridCol w="716747">
                  <a:extLst>
                    <a:ext uri="{9D8B030D-6E8A-4147-A177-3AD203B41FA5}">
                      <a16:colId xmlns:a16="http://schemas.microsoft.com/office/drawing/2014/main" xmlns="" val="1628353339"/>
                    </a:ext>
                  </a:extLst>
                </a:gridCol>
                <a:gridCol w="716747">
                  <a:extLst>
                    <a:ext uri="{9D8B030D-6E8A-4147-A177-3AD203B41FA5}">
                      <a16:colId xmlns:a16="http://schemas.microsoft.com/office/drawing/2014/main" xmlns="" val="991430929"/>
                    </a:ext>
                  </a:extLst>
                </a:gridCol>
                <a:gridCol w="716747">
                  <a:extLst>
                    <a:ext uri="{9D8B030D-6E8A-4147-A177-3AD203B41FA5}">
                      <a16:colId xmlns:a16="http://schemas.microsoft.com/office/drawing/2014/main" xmlns="" val="408469658"/>
                    </a:ext>
                  </a:extLst>
                </a:gridCol>
              </a:tblGrid>
              <a:tr h="188132">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385390">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600" u="none" strike="noStrike" dirty="0">
                          <a:effectLst/>
                          <a:latin typeface="Tw Cen MT" panose="020B0602020104020603" pitchFamily="34" charset="0"/>
                        </a:rPr>
                        <a:t>Kecepatan Waktu menanggapi Kerusakan Alat </a:t>
                      </a:r>
                      <a:endParaRPr lang="fi-FI"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 80%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id-ID" sz="1600" u="none" strike="noStrike" dirty="0">
                          <a:effectLst/>
                          <a:latin typeface="Tw Cen MT" panose="020B0602020104020603" pitchFamily="34" charset="0"/>
                        </a:rPr>
                        <a:t>9</a:t>
                      </a:r>
                      <a:r>
                        <a:rPr lang="en-US" sz="1600" u="none" strike="noStrike" dirty="0">
                          <a:effectLst/>
                          <a:latin typeface="Tw Cen MT" panose="020B0602020104020603" pitchFamily="34" charset="0"/>
                        </a:rPr>
                        <a:t>4.6 </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94,48%</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94,47%</a:t>
                      </a:r>
                    </a:p>
                  </a:txBody>
                  <a:tcPr marL="0" marR="0" marT="0" marB="0" anchor="ctr"/>
                </a:tc>
                <a:tc>
                  <a:txBody>
                    <a:bodyPr/>
                    <a:lstStyle/>
                    <a:p>
                      <a:pPr lvl="0" algn="ctr">
                        <a:buNone/>
                      </a:pPr>
                      <a:r>
                        <a:rPr lang="en-US" sz="1600" u="none" strike="noStrike" dirty="0">
                          <a:effectLst/>
                          <a:latin typeface="Tw Cen MT"/>
                        </a:rPr>
                        <a:t>94,34%</a:t>
                      </a:r>
                    </a:p>
                  </a:txBody>
                  <a:tcPr marL="0" marR="0" marT="0" marB="0" anchor="ctr"/>
                </a:tc>
                <a:tc>
                  <a:txBody>
                    <a:bodyPr/>
                    <a:lstStyle/>
                    <a:p>
                      <a:pPr lvl="0" algn="ctr">
                        <a:buNone/>
                      </a:pPr>
                      <a:r>
                        <a:rPr lang="en-US" sz="1600" u="none" strike="noStrike" dirty="0">
                          <a:effectLst/>
                          <a:latin typeface="Tw Cen MT"/>
                        </a:rPr>
                        <a:t>94,73%</a:t>
                      </a:r>
                    </a:p>
                  </a:txBody>
                  <a:tcPr marL="0" marR="0" marT="0" marB="0" anchor="ctr"/>
                </a:tc>
                <a:tc>
                  <a:txBody>
                    <a:bodyPr/>
                    <a:lstStyle/>
                    <a:p>
                      <a:pPr lvl="0" algn="ctr">
                        <a:buNone/>
                      </a:pPr>
                      <a:r>
                        <a:rPr lang="en-US" sz="1600" u="none" strike="noStrike" dirty="0">
                          <a:effectLst/>
                          <a:latin typeface="Tw Cen MT"/>
                        </a:rPr>
                        <a:t>94,95%</a:t>
                      </a:r>
                    </a:p>
                  </a:txBody>
                  <a:tcPr marL="0" marR="0" marT="0" marB="0" anchor="ctr"/>
                </a:tc>
                <a:tc>
                  <a:txBody>
                    <a:bodyPr/>
                    <a:lstStyle/>
                    <a:p>
                      <a:pPr lvl="0" algn="ctr">
                        <a:buNone/>
                      </a:pPr>
                      <a:r>
                        <a:rPr lang="en-US" sz="1600" u="none" strike="noStrike" dirty="0">
                          <a:effectLst/>
                          <a:latin typeface="Tw Cen MT"/>
                        </a:rPr>
                        <a:t>94,23%</a:t>
                      </a:r>
                    </a:p>
                  </a:txBody>
                  <a:tcPr marL="0" marR="0" marT="0" marB="0" anchor="ctr"/>
                </a:tc>
                <a:tc>
                  <a:txBody>
                    <a:bodyPr/>
                    <a:lstStyle/>
                    <a:p>
                      <a:pPr lvl="0" algn="ctr">
                        <a:buNone/>
                      </a:pPr>
                      <a:r>
                        <a:rPr lang="en-US" sz="1600" u="none" strike="noStrike" dirty="0">
                          <a:effectLst/>
                          <a:latin typeface="Tw Cen MT"/>
                        </a:rPr>
                        <a:t>94,54%</a:t>
                      </a:r>
                    </a:p>
                  </a:txBody>
                  <a:tcPr marL="0" marR="0" marT="0" marB="0" anchor="ctr"/>
                </a:tc>
                <a:extLst>
                  <a:ext uri="{0D108BD9-81ED-4DB2-BD59-A6C34878D82A}">
                    <a16:rowId xmlns:a16="http://schemas.microsoft.com/office/drawing/2014/main" xmlns="" val="10002"/>
                  </a:ext>
                </a:extLst>
              </a:tr>
              <a:tr h="385390">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Ketepatan</a:t>
                      </a:r>
                      <a:r>
                        <a:rPr lang="en-US" sz="1600" u="none" strike="noStrike" dirty="0">
                          <a:effectLst/>
                          <a:latin typeface="Tw Cen MT"/>
                        </a:rPr>
                        <a:t> Waktu </a:t>
                      </a:r>
                      <a:r>
                        <a:rPr lang="en-US" sz="1600" u="none" strike="noStrike" dirty="0" err="1">
                          <a:effectLst/>
                          <a:latin typeface="Tw Cen MT"/>
                        </a:rPr>
                        <a:t>Pemeliharaan</a:t>
                      </a:r>
                      <a:r>
                        <a:rPr lang="en-US" sz="1600" u="none" strike="noStrike" dirty="0">
                          <a:effectLst/>
                          <a:latin typeface="Tw Cen MT"/>
                        </a:rPr>
                        <a:t> </a:t>
                      </a:r>
                      <a:r>
                        <a:rPr lang="en-US" sz="1600" u="none" strike="noStrike" dirty="0" err="1">
                          <a:effectLst/>
                          <a:latin typeface="Tw Cen MT"/>
                        </a:rPr>
                        <a:t>Alat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3"/>
                  </a:ext>
                </a:extLst>
              </a:tr>
              <a:tr h="869180">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sv-SE" sz="16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4"/>
                  </a:ext>
                </a:extLst>
              </a:tr>
            </a:tbl>
          </a:graphicData>
        </a:graphic>
      </p:graphicFrame>
      <p:graphicFrame>
        <p:nvGraphicFramePr>
          <p:cNvPr id="5" name="Table 4">
            <a:extLst>
              <a:ext uri="{FF2B5EF4-FFF2-40B4-BE49-F238E27FC236}">
                <a16:creationId xmlns:a16="http://schemas.microsoft.com/office/drawing/2014/main" xmlns="" id="{18397A8B-FA7D-4A74-8202-02DCBC4DF650}"/>
              </a:ext>
            </a:extLst>
          </p:cNvPr>
          <p:cNvGraphicFramePr>
            <a:graphicFrameLocks noGrp="1"/>
          </p:cNvGraphicFramePr>
          <p:nvPr>
            <p:extLst>
              <p:ext uri="{D42A27DB-BD31-4B8C-83A1-F6EECF244321}">
                <p14:modId xmlns:p14="http://schemas.microsoft.com/office/powerpoint/2010/main" val="877763404"/>
              </p:ext>
            </p:extLst>
          </p:nvPr>
        </p:nvGraphicFramePr>
        <p:xfrm>
          <a:off x="396120" y="4287274"/>
          <a:ext cx="10112853" cy="1740618"/>
        </p:xfrm>
        <a:graphic>
          <a:graphicData uri="http://schemas.openxmlformats.org/drawingml/2006/table">
            <a:tbl>
              <a:tblPr firstRow="1" firstCol="1" bandRow="1">
                <a:tableStyleId>{9DCAF9ED-07DC-4A11-8D7F-57B35C25682E}</a:tableStyleId>
              </a:tblPr>
              <a:tblGrid>
                <a:gridCol w="389481">
                  <a:extLst>
                    <a:ext uri="{9D8B030D-6E8A-4147-A177-3AD203B41FA5}">
                      <a16:colId xmlns:a16="http://schemas.microsoft.com/office/drawing/2014/main" xmlns="" val="20000"/>
                    </a:ext>
                  </a:extLst>
                </a:gridCol>
                <a:gridCol w="2783878">
                  <a:extLst>
                    <a:ext uri="{9D8B030D-6E8A-4147-A177-3AD203B41FA5}">
                      <a16:colId xmlns:a16="http://schemas.microsoft.com/office/drawing/2014/main" xmlns="" val="20001"/>
                    </a:ext>
                  </a:extLst>
                </a:gridCol>
                <a:gridCol w="1076526">
                  <a:extLst>
                    <a:ext uri="{9D8B030D-6E8A-4147-A177-3AD203B41FA5}">
                      <a16:colId xmlns:a16="http://schemas.microsoft.com/office/drawing/2014/main" xmlns="" val="20002"/>
                    </a:ext>
                  </a:extLst>
                </a:gridCol>
                <a:gridCol w="732871">
                  <a:extLst>
                    <a:ext uri="{9D8B030D-6E8A-4147-A177-3AD203B41FA5}">
                      <a16:colId xmlns:a16="http://schemas.microsoft.com/office/drawing/2014/main" xmlns="" val="20003"/>
                    </a:ext>
                  </a:extLst>
                </a:gridCol>
                <a:gridCol w="732871">
                  <a:extLst>
                    <a:ext uri="{9D8B030D-6E8A-4147-A177-3AD203B41FA5}">
                      <a16:colId xmlns:a16="http://schemas.microsoft.com/office/drawing/2014/main" xmlns="" val="306967323"/>
                    </a:ext>
                  </a:extLst>
                </a:gridCol>
                <a:gridCol w="732871">
                  <a:extLst>
                    <a:ext uri="{9D8B030D-6E8A-4147-A177-3AD203B41FA5}">
                      <a16:colId xmlns:a16="http://schemas.microsoft.com/office/drawing/2014/main" xmlns="" val="3809824432"/>
                    </a:ext>
                  </a:extLst>
                </a:gridCol>
                <a:gridCol w="732871">
                  <a:extLst>
                    <a:ext uri="{9D8B030D-6E8A-4147-A177-3AD203B41FA5}">
                      <a16:colId xmlns:a16="http://schemas.microsoft.com/office/drawing/2014/main" xmlns="" val="1736967618"/>
                    </a:ext>
                  </a:extLst>
                </a:gridCol>
                <a:gridCol w="732871">
                  <a:extLst>
                    <a:ext uri="{9D8B030D-6E8A-4147-A177-3AD203B41FA5}">
                      <a16:colId xmlns:a16="http://schemas.microsoft.com/office/drawing/2014/main" xmlns="" val="1762509864"/>
                    </a:ext>
                  </a:extLst>
                </a:gridCol>
                <a:gridCol w="732871">
                  <a:extLst>
                    <a:ext uri="{9D8B030D-6E8A-4147-A177-3AD203B41FA5}">
                      <a16:colId xmlns:a16="http://schemas.microsoft.com/office/drawing/2014/main" xmlns="" val="3439450865"/>
                    </a:ext>
                  </a:extLst>
                </a:gridCol>
                <a:gridCol w="732871">
                  <a:extLst>
                    <a:ext uri="{9D8B030D-6E8A-4147-A177-3AD203B41FA5}">
                      <a16:colId xmlns:a16="http://schemas.microsoft.com/office/drawing/2014/main" xmlns="" val="2666850065"/>
                    </a:ext>
                  </a:extLst>
                </a:gridCol>
                <a:gridCol w="732871">
                  <a:extLst>
                    <a:ext uri="{9D8B030D-6E8A-4147-A177-3AD203B41FA5}">
                      <a16:colId xmlns:a16="http://schemas.microsoft.com/office/drawing/2014/main" xmlns="" val="3973639048"/>
                    </a:ext>
                  </a:extLst>
                </a:gridCol>
              </a:tblGrid>
              <a:tr h="221208">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521418">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Kejadian</a:t>
                      </a:r>
                      <a:r>
                        <a:rPr lang="en-US" sz="1600" u="none" strike="noStrike" dirty="0">
                          <a:effectLst/>
                          <a:latin typeface="Tw Cen MT"/>
                        </a:rPr>
                        <a:t> Linen Yang </a:t>
                      </a:r>
                      <a:r>
                        <a:rPr lang="en-US" sz="1600" u="none" strike="noStrike" err="1">
                          <a:effectLst/>
                          <a:latin typeface="Tw Cen MT"/>
                        </a:rPr>
                        <a:t>Hilang</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99.</a:t>
                      </a:r>
                      <a:r>
                        <a:rPr lang="en-US" sz="1600" u="none" strike="noStrike" dirty="0">
                          <a:effectLst/>
                          <a:latin typeface="Tw Cen MT" panose="020B0602020104020603" pitchFamily="34" charset="0"/>
                        </a:rPr>
                        <a:t>9</a:t>
                      </a: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99,92%</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99,97%</a:t>
                      </a:r>
                    </a:p>
                  </a:txBody>
                  <a:tcPr marL="0" marR="0" marT="0" marB="0" anchor="ctr"/>
                </a:tc>
                <a:tc>
                  <a:txBody>
                    <a:bodyPr/>
                    <a:lstStyle/>
                    <a:p>
                      <a:pPr lvl="0" algn="ctr">
                        <a:buNone/>
                      </a:pPr>
                      <a:r>
                        <a:rPr lang="en-US" sz="1600" u="none" strike="noStrike" dirty="0">
                          <a:effectLst/>
                          <a:latin typeface="Tw Cen MT"/>
                        </a:rPr>
                        <a:t>99,95%</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extLst>
                  <a:ext uri="{0D108BD9-81ED-4DB2-BD59-A6C34878D82A}">
                    <a16:rowId xmlns:a16="http://schemas.microsoft.com/office/drawing/2014/main" xmlns="" val="10002"/>
                  </a:ext>
                </a:extLst>
              </a:tr>
              <a:tr h="695224">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Ketepatan</a:t>
                      </a:r>
                      <a:r>
                        <a:rPr lang="en-US" sz="1600" u="none" strike="noStrike" dirty="0">
                          <a:effectLst/>
                          <a:latin typeface="Tw Cen MT"/>
                        </a:rPr>
                        <a:t> Waktu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Penyediaan</a:t>
                      </a:r>
                      <a:r>
                        <a:rPr lang="en-US" sz="1600" u="none" strike="noStrike" dirty="0">
                          <a:effectLst/>
                          <a:latin typeface="Tw Cen MT"/>
                        </a:rPr>
                        <a:t> Linen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Ruang</a:t>
                      </a:r>
                      <a:r>
                        <a:rPr lang="en-US" sz="1600" u="none" strike="noStrike" dirty="0">
                          <a:effectLst/>
                          <a:latin typeface="Tw Cen MT"/>
                        </a:rPr>
                        <a:t> Rawat </a:t>
                      </a:r>
                      <a:r>
                        <a:rPr lang="en-US" sz="1600" u="none" strike="noStrike" err="1">
                          <a:effectLst/>
                          <a:latin typeface="Tw Cen MT"/>
                        </a:rPr>
                        <a:t>Inap</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extLst>
                  <a:ext uri="{0D108BD9-81ED-4DB2-BD59-A6C34878D82A}">
                    <a16:rowId xmlns:a16="http://schemas.microsoft.com/office/drawing/2014/main" xmlns="" val="10003"/>
                  </a:ext>
                </a:extLst>
              </a:tr>
            </a:tbl>
          </a:graphicData>
        </a:graphic>
      </p:graphicFrame>
      <p:sp>
        <p:nvSpPr>
          <p:cNvPr id="7" name="Rectangle: Diagonal Corners Rounded 6">
            <a:extLst>
              <a:ext uri="{FF2B5EF4-FFF2-40B4-BE49-F238E27FC236}">
                <a16:creationId xmlns:a16="http://schemas.microsoft.com/office/drawing/2014/main" xmlns="" id="{BF9D81CD-0E30-4EEB-921F-D827A048BCC0}"/>
              </a:ext>
            </a:extLst>
          </p:cNvPr>
          <p:cNvSpPr/>
          <p:nvPr/>
        </p:nvSpPr>
        <p:spPr>
          <a:xfrm>
            <a:off x="396121" y="241549"/>
            <a:ext cx="3898184"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9" name="Rectangle: Diagonal Corners Rounded 8">
            <a:extLst>
              <a:ext uri="{FF2B5EF4-FFF2-40B4-BE49-F238E27FC236}">
                <a16:creationId xmlns:a16="http://schemas.microsoft.com/office/drawing/2014/main" xmlns="" id="{2F5ADA25-6BAC-481C-BFDC-D018DB4EDAE5}"/>
              </a:ext>
            </a:extLst>
          </p:cNvPr>
          <p:cNvSpPr/>
          <p:nvPr/>
        </p:nvSpPr>
        <p:spPr>
          <a:xfrm>
            <a:off x="396121" y="3811878"/>
            <a:ext cx="2372125"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sp>
        <p:nvSpPr>
          <p:cNvPr id="10" name="Slide Number Placeholder 9">
            <a:extLst>
              <a:ext uri="{FF2B5EF4-FFF2-40B4-BE49-F238E27FC236}">
                <a16:creationId xmlns:a16="http://schemas.microsoft.com/office/drawing/2014/main" xmlns="" id="{54EDA0AF-4B3F-48A8-B2E1-AF155DFAC0B2}"/>
              </a:ext>
            </a:extLst>
          </p:cNvPr>
          <p:cNvSpPr>
            <a:spLocks noGrp="1"/>
          </p:cNvSpPr>
          <p:nvPr>
            <p:ph type="sldNum" sz="quarter" idx="12"/>
          </p:nvPr>
        </p:nvSpPr>
        <p:spPr/>
        <p:txBody>
          <a:bodyPr/>
          <a:lstStyle/>
          <a:p>
            <a:fld id="{565CE74E-AB26-4998-AD42-012C4C1AD076}" type="slidenum">
              <a:rPr lang="zh-CN" altLang="en-US" smtClean="0"/>
              <a:t>63</a:t>
            </a:fld>
            <a:endParaRPr lang="zh-CN" altLang="en-US"/>
          </a:p>
        </p:txBody>
      </p:sp>
    </p:spTree>
    <p:extLst>
      <p:ext uri="{BB962C8B-B14F-4D97-AF65-F5344CB8AC3E}">
        <p14:creationId xmlns:p14="http://schemas.microsoft.com/office/powerpoint/2010/main" val="4219209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96A5BDC-3277-4D60-8CF6-298455297E54}"/>
              </a:ext>
            </a:extLst>
          </p:cNvPr>
          <p:cNvGraphicFramePr>
            <a:graphicFrameLocks noGrp="1"/>
          </p:cNvGraphicFramePr>
          <p:nvPr>
            <p:extLst>
              <p:ext uri="{D42A27DB-BD31-4B8C-83A1-F6EECF244321}">
                <p14:modId xmlns:p14="http://schemas.microsoft.com/office/powerpoint/2010/main" val="3752855059"/>
              </p:ext>
            </p:extLst>
          </p:nvPr>
        </p:nvGraphicFramePr>
        <p:xfrm>
          <a:off x="215156" y="986375"/>
          <a:ext cx="10121541" cy="3028412"/>
        </p:xfrm>
        <a:graphic>
          <a:graphicData uri="http://schemas.openxmlformats.org/drawingml/2006/table">
            <a:tbl>
              <a:tblPr firstRow="1" firstCol="1" bandRow="1">
                <a:tableStyleId>{93296810-A885-4BE3-A3E7-6D5BEEA58F35}</a:tableStyleId>
              </a:tblPr>
              <a:tblGrid>
                <a:gridCol w="251777">
                  <a:extLst>
                    <a:ext uri="{9D8B030D-6E8A-4147-A177-3AD203B41FA5}">
                      <a16:colId xmlns:a16="http://schemas.microsoft.com/office/drawing/2014/main" xmlns="" val="20000"/>
                    </a:ext>
                  </a:extLst>
                </a:gridCol>
                <a:gridCol w="2556503">
                  <a:extLst>
                    <a:ext uri="{9D8B030D-6E8A-4147-A177-3AD203B41FA5}">
                      <a16:colId xmlns:a16="http://schemas.microsoft.com/office/drawing/2014/main" xmlns="" val="20001"/>
                    </a:ext>
                  </a:extLst>
                </a:gridCol>
                <a:gridCol w="1226367">
                  <a:extLst>
                    <a:ext uri="{9D8B030D-6E8A-4147-A177-3AD203B41FA5}">
                      <a16:colId xmlns:a16="http://schemas.microsoft.com/office/drawing/2014/main" xmlns="" val="20002"/>
                    </a:ext>
                  </a:extLst>
                </a:gridCol>
                <a:gridCol w="799521">
                  <a:extLst>
                    <a:ext uri="{9D8B030D-6E8A-4147-A177-3AD203B41FA5}">
                      <a16:colId xmlns:a16="http://schemas.microsoft.com/office/drawing/2014/main" xmlns="" val="20003"/>
                    </a:ext>
                  </a:extLst>
                </a:gridCol>
                <a:gridCol w="755339">
                  <a:extLst>
                    <a:ext uri="{9D8B030D-6E8A-4147-A177-3AD203B41FA5}">
                      <a16:colId xmlns:a16="http://schemas.microsoft.com/office/drawing/2014/main" xmlns="" val="180953647"/>
                    </a:ext>
                  </a:extLst>
                </a:gridCol>
                <a:gridCol w="755339">
                  <a:extLst>
                    <a:ext uri="{9D8B030D-6E8A-4147-A177-3AD203B41FA5}">
                      <a16:colId xmlns:a16="http://schemas.microsoft.com/office/drawing/2014/main" xmlns="" val="2871895191"/>
                    </a:ext>
                  </a:extLst>
                </a:gridCol>
                <a:gridCol w="755339">
                  <a:extLst>
                    <a:ext uri="{9D8B030D-6E8A-4147-A177-3AD203B41FA5}">
                      <a16:colId xmlns:a16="http://schemas.microsoft.com/office/drawing/2014/main" xmlns="" val="3930554186"/>
                    </a:ext>
                  </a:extLst>
                </a:gridCol>
                <a:gridCol w="755339">
                  <a:extLst>
                    <a:ext uri="{9D8B030D-6E8A-4147-A177-3AD203B41FA5}">
                      <a16:colId xmlns:a16="http://schemas.microsoft.com/office/drawing/2014/main" xmlns="" val="458439125"/>
                    </a:ext>
                  </a:extLst>
                </a:gridCol>
                <a:gridCol w="755339">
                  <a:extLst>
                    <a:ext uri="{9D8B030D-6E8A-4147-A177-3AD203B41FA5}">
                      <a16:colId xmlns:a16="http://schemas.microsoft.com/office/drawing/2014/main" xmlns="" val="3895813072"/>
                    </a:ext>
                  </a:extLst>
                </a:gridCol>
                <a:gridCol w="755339">
                  <a:extLst>
                    <a:ext uri="{9D8B030D-6E8A-4147-A177-3AD203B41FA5}">
                      <a16:colId xmlns:a16="http://schemas.microsoft.com/office/drawing/2014/main" xmlns="" val="677854674"/>
                    </a:ext>
                  </a:extLst>
                </a:gridCol>
                <a:gridCol w="755339">
                  <a:extLst>
                    <a:ext uri="{9D8B030D-6E8A-4147-A177-3AD203B41FA5}">
                      <a16:colId xmlns:a16="http://schemas.microsoft.com/office/drawing/2014/main" xmlns="" val="255031936"/>
                    </a:ext>
                  </a:extLst>
                </a:gridCol>
              </a:tblGrid>
              <a:tr h="269423">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8">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xmlns="" val="10000"/>
                  </a:ext>
                </a:extLst>
              </a:tr>
              <a:tr h="26942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extLst>
                  <a:ext uri="{0D108BD9-81ED-4DB2-BD59-A6C34878D82A}">
                    <a16:rowId xmlns:a16="http://schemas.microsoft.com/office/drawing/2014/main" xmlns="" val="10001"/>
                  </a:ext>
                </a:extLst>
              </a:tr>
              <a:tr h="705361">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sv-SE" sz="1600" u="none" strike="noStrike" dirty="0">
                          <a:effectLst/>
                          <a:latin typeface="Tw Cen MT" panose="020B0602020104020603" pitchFamily="34" charset="0"/>
                        </a:rPr>
                        <a:t>Ada anggota Tim PPI yang terlatih</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panose="020B0602020104020603" pitchFamily="34" charset="0"/>
                        </a:rPr>
                        <a:t>Anggota</a:t>
                      </a:r>
                      <a:r>
                        <a:rPr lang="en-US" sz="1600" u="none" strike="noStrike" dirty="0">
                          <a:effectLst/>
                          <a:latin typeface="Tw Cen MT" panose="020B0602020104020603" pitchFamily="34" charset="0"/>
                        </a:rPr>
                        <a:t> Tim PPI yang </a:t>
                      </a:r>
                      <a:r>
                        <a:rPr lang="en-US" sz="1600" u="none" strike="noStrike" dirty="0" err="1">
                          <a:effectLst/>
                          <a:latin typeface="Tw Cen MT" panose="020B0602020104020603" pitchFamily="34" charset="0"/>
                        </a:rPr>
                        <a:t>terlatih</a:t>
                      </a:r>
                      <a:r>
                        <a:rPr lang="en-US" sz="1600" u="none" strike="noStrike" dirty="0">
                          <a:effectLst/>
                          <a:latin typeface="Tw Cen MT" panose="020B0602020104020603" pitchFamily="34" charset="0"/>
                        </a:rPr>
                        <a:t> 75 %</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2"/>
                  </a:ext>
                </a:extLst>
              </a:tr>
              <a:tr h="538846">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it-IT" sz="1600" u="none" strike="noStrike" dirty="0" err="1">
                          <a:effectLst/>
                          <a:latin typeface="Tw Cen MT"/>
                        </a:rPr>
                        <a:t>Tersedia</a:t>
                      </a:r>
                      <a:r>
                        <a:rPr lang="it-IT" sz="1600" u="none" strike="noStrike" dirty="0">
                          <a:effectLst/>
                          <a:latin typeface="Tw Cen MT"/>
                        </a:rPr>
                        <a:t> APD di </a:t>
                      </a:r>
                      <a:r>
                        <a:rPr lang="it-IT" sz="1600" u="none" strike="noStrike" dirty="0" err="1">
                          <a:effectLst/>
                          <a:latin typeface="Tw Cen MT"/>
                        </a:rPr>
                        <a:t>setiap</a:t>
                      </a:r>
                      <a:r>
                        <a:rPr lang="it-IT" sz="1600" u="none" strike="noStrike" dirty="0">
                          <a:effectLst/>
                          <a:latin typeface="Tw Cen MT"/>
                        </a:rPr>
                        <a:t> </a:t>
                      </a:r>
                      <a:r>
                        <a:rPr lang="it-IT" sz="1600" u="none" strike="noStrike" dirty="0" err="1">
                          <a:effectLst/>
                          <a:latin typeface="Tw Cen MT"/>
                        </a:rPr>
                        <a:t>instalasi</a:t>
                      </a:r>
                      <a:r>
                        <a:rPr lang="it-IT" sz="1600" u="none" strike="noStrike" dirty="0">
                          <a:effectLst/>
                          <a:latin typeface="Tw Cen MT"/>
                        </a:rPr>
                        <a:t> / </a:t>
                      </a:r>
                      <a:r>
                        <a:rPr lang="it-IT" sz="1600" u="none" strike="noStrike" dirty="0" err="1">
                          <a:effectLst/>
                          <a:latin typeface="Tw Cen MT"/>
                        </a:rPr>
                        <a:t>departemen</a:t>
                      </a:r>
                      <a:endParaRPr lang="it-IT"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60%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3"/>
                  </a:ext>
                </a:extLst>
              </a:tr>
              <a:tr h="1077691">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en-US" sz="1600" u="none" strike="noStrike" dirty="0" err="1">
                          <a:effectLst/>
                          <a:latin typeface="Tw Cen MT"/>
                        </a:rPr>
                        <a:t>Kegiatan</a:t>
                      </a:r>
                      <a:r>
                        <a:rPr lang="en-US" sz="1600" u="none" strike="noStrike" dirty="0">
                          <a:effectLst/>
                          <a:latin typeface="Tw Cen MT"/>
                        </a:rPr>
                        <a:t> </a:t>
                      </a:r>
                      <a:r>
                        <a:rPr lang="en-US" sz="1600" u="none" strike="noStrike" dirty="0" err="1">
                          <a:effectLst/>
                          <a:latin typeface="Tw Cen MT"/>
                        </a:rPr>
                        <a:t>pencatatan</a:t>
                      </a:r>
                      <a:r>
                        <a:rPr lang="en-US" sz="1600" u="none" strike="noStrike" dirty="0">
                          <a:effectLst/>
                          <a:latin typeface="Tw Cen MT"/>
                        </a:rPr>
                        <a:t> dan </a:t>
                      </a:r>
                      <a:r>
                        <a:rPr lang="en-US" sz="1600" u="none" strike="noStrike" dirty="0" err="1">
                          <a:effectLst/>
                          <a:latin typeface="Tw Cen MT"/>
                        </a:rPr>
                        <a:t>pelaporan</a:t>
                      </a:r>
                      <a:r>
                        <a:rPr lang="en-US" sz="1600" u="none" strike="noStrike" dirty="0">
                          <a:effectLst/>
                          <a:latin typeface="Tw Cen MT"/>
                        </a:rPr>
                        <a:t> </a:t>
                      </a:r>
                      <a:r>
                        <a:rPr lang="en-US" sz="1600" u="none" strike="noStrike" dirty="0" err="1">
                          <a:effectLst/>
                          <a:latin typeface="Tw Cen MT"/>
                        </a:rPr>
                        <a:t>infeksi</a:t>
                      </a:r>
                      <a:r>
                        <a:rPr lang="en-US" sz="1600" u="none" strike="noStrike" dirty="0">
                          <a:effectLst/>
                          <a:latin typeface="Tw Cen MT"/>
                        </a:rPr>
                        <a:t> </a:t>
                      </a:r>
                      <a:r>
                        <a:rPr lang="en-US" sz="1600" u="none" strike="noStrike" dirty="0" err="1">
                          <a:effectLst/>
                          <a:latin typeface="Tw Cen MT"/>
                        </a:rPr>
                        <a:t>nosokomial</a:t>
                      </a:r>
                      <a:r>
                        <a:rPr lang="en-US" sz="1600" u="none" strike="noStrike" dirty="0">
                          <a:effectLst/>
                          <a:latin typeface="Tw Cen MT"/>
                        </a:rPr>
                        <a:t> / HAI ( Health Care Associated Infection) di RS ( Min 1 parameter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75%</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xmlns="" val="10004"/>
                  </a:ext>
                </a:extLst>
              </a:tr>
            </a:tbl>
          </a:graphicData>
        </a:graphic>
      </p:graphicFrame>
      <p:sp>
        <p:nvSpPr>
          <p:cNvPr id="4" name="Rectangle: Diagonal Corners Rounded 3">
            <a:extLst>
              <a:ext uri="{FF2B5EF4-FFF2-40B4-BE49-F238E27FC236}">
                <a16:creationId xmlns:a16="http://schemas.microsoft.com/office/drawing/2014/main" xmlns="" id="{8CFDD419-BE61-4223-9162-10944A1520CB}"/>
              </a:ext>
            </a:extLst>
          </p:cNvPr>
          <p:cNvSpPr/>
          <p:nvPr/>
        </p:nvSpPr>
        <p:spPr>
          <a:xfrm>
            <a:off x="215156" y="188640"/>
            <a:ext cx="3847744" cy="57606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pic>
        <p:nvPicPr>
          <p:cNvPr id="5" name="Picture 4">
            <a:extLst>
              <a:ext uri="{FF2B5EF4-FFF2-40B4-BE49-F238E27FC236}">
                <a16:creationId xmlns:a16="http://schemas.microsoft.com/office/drawing/2014/main" xmlns="" id="{7AE1C38A-BFC5-4A60-9AD0-5C93A653F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xmlns="" id="{B65154B2-74F3-4897-AC32-4DE81591F9E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xmlns="" id="{AAF3EE02-CE6F-4127-AAA4-D13E642F3827}"/>
              </a:ext>
            </a:extLst>
          </p:cNvPr>
          <p:cNvSpPr>
            <a:spLocks noGrp="1"/>
          </p:cNvSpPr>
          <p:nvPr>
            <p:ph type="sldNum" sz="quarter" idx="12"/>
          </p:nvPr>
        </p:nvSpPr>
        <p:spPr/>
        <p:txBody>
          <a:bodyPr/>
          <a:lstStyle/>
          <a:p>
            <a:fld id="{565CE74E-AB26-4998-AD42-012C4C1AD076}" type="slidenum">
              <a:rPr lang="zh-CN" altLang="en-US" smtClean="0"/>
              <a:t>64</a:t>
            </a:fld>
            <a:endParaRPr lang="zh-CN" altLang="en-US"/>
          </a:p>
        </p:txBody>
      </p:sp>
    </p:spTree>
    <p:extLst>
      <p:ext uri="{BB962C8B-B14F-4D97-AF65-F5344CB8AC3E}">
        <p14:creationId xmlns:p14="http://schemas.microsoft.com/office/powerpoint/2010/main" val="2790553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86" r="14286"/>
          <a:stretch>
            <a:fillRect/>
          </a:stretch>
        </p:blipFill>
        <p:spPr/>
      </p:pic>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098" r="26098"/>
          <a:stretch>
            <a:fillRect/>
          </a:stretch>
        </p:blipFill>
        <p:spPr/>
      </p:pic>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xmlns=""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xmlns=""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xmlns=""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xmlns=""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xmlns="" id="{F9C10BF0-7F99-48A1-94CF-D99EE3B7BF66}"/>
              </a:ext>
            </a:extLst>
          </p:cNvPr>
          <p:cNvGraphicFramePr/>
          <p:nvPr>
            <p:extLst>
              <p:ext uri="{D42A27DB-BD31-4B8C-83A1-F6EECF244321}">
                <p14:modId xmlns:p14="http://schemas.microsoft.com/office/powerpoint/2010/main" val="1838243298"/>
              </p:ext>
            </p:extLst>
          </p:nvPr>
        </p:nvGraphicFramePr>
        <p:xfrm>
          <a:off x="247173" y="1446132"/>
          <a:ext cx="11233248"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xmlns="" id="{BA5CBF17-0D42-4B8B-849F-8997CD0259D7}"/>
              </a:ext>
            </a:extLst>
          </p:cNvPr>
          <p:cNvSpPr>
            <a:spLocks noGrp="1"/>
          </p:cNvSpPr>
          <p:nvPr>
            <p:ph type="sldNum" sz="quarter" idx="12"/>
          </p:nvPr>
        </p:nvSpPr>
        <p:spPr/>
        <p:txBody>
          <a:bodyPr/>
          <a:lstStyle/>
          <a:p>
            <a:fld id="{565CE74E-AB26-4998-AD42-012C4C1AD076}" type="slidenum">
              <a:rPr lang="zh-CN" altLang="en-US" smtClean="0"/>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xmlns=""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xmlns=""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xmlns="" id="{F7F74AE1-36F5-4FE5-9D79-EED926904D80}"/>
              </a:ext>
            </a:extLst>
          </p:cNvPr>
          <p:cNvGrpSpPr/>
          <p:nvPr/>
        </p:nvGrpSpPr>
        <p:grpSpPr>
          <a:xfrm>
            <a:off x="143755" y="1016000"/>
            <a:ext cx="8205115" cy="4866436"/>
            <a:chOff x="3545632" y="1770086"/>
            <a:chExt cx="8775231" cy="5149852"/>
          </a:xfrm>
          <a:effectLst/>
        </p:grpSpPr>
        <p:grpSp>
          <p:nvGrpSpPr>
            <p:cNvPr id="40" name="Group 39">
              <a:extLst>
                <a:ext uri="{FF2B5EF4-FFF2-40B4-BE49-F238E27FC236}">
                  <a16:creationId xmlns:a16="http://schemas.microsoft.com/office/drawing/2014/main" xmlns="" id="{58CFA62E-1F6F-4187-B14D-E904B06C4D56}"/>
                </a:ext>
              </a:extLst>
            </p:cNvPr>
            <p:cNvGrpSpPr/>
            <p:nvPr/>
          </p:nvGrpSpPr>
          <p:grpSpPr>
            <a:xfrm>
              <a:off x="3545632" y="1770086"/>
              <a:ext cx="8775231" cy="4495108"/>
              <a:chOff x="3545632" y="2274142"/>
              <a:chExt cx="8775231" cy="4495108"/>
            </a:xfrm>
          </p:grpSpPr>
          <p:graphicFrame>
            <p:nvGraphicFramePr>
              <p:cNvPr id="55" name="Chart 54">
                <a:extLst>
                  <a:ext uri="{FF2B5EF4-FFF2-40B4-BE49-F238E27FC236}">
                    <a16:creationId xmlns:a16="http://schemas.microsoft.com/office/drawing/2014/main" xmlns="" id="{C9977585-55B9-4E3E-B63D-1B9AB137FA70}"/>
                  </a:ext>
                </a:extLst>
              </p:cNvPr>
              <p:cNvGraphicFramePr/>
              <p:nvPr>
                <p:extLst>
                  <p:ext uri="{D42A27DB-BD31-4B8C-83A1-F6EECF244321}">
                    <p14:modId xmlns:p14="http://schemas.microsoft.com/office/powerpoint/2010/main" val="2887725241"/>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xmlns="" id="{E5989785-541D-49F6-B759-00E769567F85}"/>
                  </a:ext>
                </a:extLst>
              </p:cNvPr>
              <p:cNvGraphicFramePr/>
              <p:nvPr>
                <p:extLst>
                  <p:ext uri="{D42A27DB-BD31-4B8C-83A1-F6EECF244321}">
                    <p14:modId xmlns:p14="http://schemas.microsoft.com/office/powerpoint/2010/main" val="3314731661"/>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xmlns="" id="{817FED50-5941-4AA6-B6FC-E2F79BFABDAA}"/>
                  </a:ext>
                </a:extLst>
              </p:cNvPr>
              <p:cNvGraphicFramePr/>
              <p:nvPr>
                <p:extLst>
                  <p:ext uri="{D42A27DB-BD31-4B8C-83A1-F6EECF244321}">
                    <p14:modId xmlns:p14="http://schemas.microsoft.com/office/powerpoint/2010/main" val="273720887"/>
                  </p:ext>
                </p:extLst>
              </p:nvPr>
            </p:nvGraphicFramePr>
            <p:xfrm>
              <a:off x="9471711" y="2304753"/>
              <a:ext cx="284915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xmlns=""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111,05 %</a:t>
              </a:r>
            </a:p>
          </p:txBody>
        </p:sp>
        <p:sp>
          <p:nvSpPr>
            <p:cNvPr id="53" name="Rectangle: Diagonal Corners Rounded 52">
              <a:extLst>
                <a:ext uri="{FF2B5EF4-FFF2-40B4-BE49-F238E27FC236}">
                  <a16:creationId xmlns:a16="http://schemas.microsoft.com/office/drawing/2014/main" xmlns=""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56,64 %</a:t>
              </a:r>
            </a:p>
          </p:txBody>
        </p:sp>
        <p:sp>
          <p:nvSpPr>
            <p:cNvPr id="54" name="Rectangle: Diagonal Corners Rounded 53">
              <a:extLst>
                <a:ext uri="{FF2B5EF4-FFF2-40B4-BE49-F238E27FC236}">
                  <a16:creationId xmlns:a16="http://schemas.microsoft.com/office/drawing/2014/main" xmlns=""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111,15 %</a:t>
              </a:r>
            </a:p>
          </p:txBody>
        </p:sp>
      </p:grpSp>
      <p:graphicFrame>
        <p:nvGraphicFramePr>
          <p:cNvPr id="58" name="Diagram 57">
            <a:extLst>
              <a:ext uri="{FF2B5EF4-FFF2-40B4-BE49-F238E27FC236}">
                <a16:creationId xmlns:a16="http://schemas.microsoft.com/office/drawing/2014/main" xmlns="" id="{59D09F27-958B-47C1-B06E-F73D586815A7}"/>
              </a:ext>
            </a:extLst>
          </p:cNvPr>
          <p:cNvGraphicFramePr/>
          <p:nvPr>
            <p:extLst>
              <p:ext uri="{D42A27DB-BD31-4B8C-83A1-F6EECF244321}">
                <p14:modId xmlns:p14="http://schemas.microsoft.com/office/powerpoint/2010/main" val="1018951169"/>
              </p:ext>
            </p:extLst>
          </p:nvPr>
        </p:nvGraphicFramePr>
        <p:xfrm>
          <a:off x="8555246" y="1597294"/>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xmlns="" id="{1762EC3B-7625-45BC-AD23-B9B1E839DF3F}"/>
              </a:ext>
            </a:extLst>
          </p:cNvPr>
          <p:cNvGraphicFramePr/>
          <p:nvPr>
            <p:extLst>
              <p:ext uri="{D42A27DB-BD31-4B8C-83A1-F6EECF244321}">
                <p14:modId xmlns:p14="http://schemas.microsoft.com/office/powerpoint/2010/main" val="3633725665"/>
              </p:ext>
            </p:extLst>
          </p:nvPr>
        </p:nvGraphicFramePr>
        <p:xfrm>
          <a:off x="8568955" y="2749422"/>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xmlns="" id="{AC8ABB2A-DD80-4FD2-A3B0-1F0C4B2613BC}"/>
              </a:ext>
            </a:extLst>
          </p:cNvPr>
          <p:cNvGraphicFramePr/>
          <p:nvPr>
            <p:extLst>
              <p:ext uri="{D42A27DB-BD31-4B8C-83A1-F6EECF244321}">
                <p14:modId xmlns:p14="http://schemas.microsoft.com/office/powerpoint/2010/main" val="2862369530"/>
              </p:ext>
            </p:extLst>
          </p:nvPr>
        </p:nvGraphicFramePr>
        <p:xfrm>
          <a:off x="8568779" y="3855810"/>
          <a:ext cx="3916960" cy="18942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Slide Number Placeholder 1">
            <a:extLst>
              <a:ext uri="{FF2B5EF4-FFF2-40B4-BE49-F238E27FC236}">
                <a16:creationId xmlns:a16="http://schemas.microsoft.com/office/drawing/2014/main" xmlns="" id="{5B916B7D-A294-41D7-B12C-0C078ECE9506}"/>
              </a:ext>
            </a:extLst>
          </p:cNvPr>
          <p:cNvSpPr>
            <a:spLocks noGrp="1"/>
          </p:cNvSpPr>
          <p:nvPr>
            <p:ph type="sldNum" sz="quarter" idx="12"/>
          </p:nvPr>
        </p:nvSpPr>
        <p:spPr>
          <a:xfrm>
            <a:off x="-5684824" y="2330584"/>
            <a:ext cx="1618675" cy="399056"/>
          </a:xfrm>
        </p:spPr>
        <p:txBody>
          <a:bodyPr/>
          <a:lstStyle/>
          <a:p>
            <a:fld id="{565CE74E-AB26-4998-AD42-012C4C1AD076}" type="slidenum">
              <a:rPr lang="zh-CN" altLang="en-US" smtClean="0"/>
              <a:t>9</a:t>
            </a:fld>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5951</TotalTime>
  <Words>10423</Words>
  <Application>Microsoft Office PowerPoint</Application>
  <PresentationFormat>Widescreen</PresentationFormat>
  <Paragraphs>6343</Paragraphs>
  <Slides>65</Slides>
  <Notes>49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65</vt:i4>
      </vt:variant>
    </vt:vector>
  </HeadingPairs>
  <TitlesOfParts>
    <vt:vector size="82" baseType="lpstr">
      <vt:lpstr>맑은 고딕</vt:lpstr>
      <vt:lpstr>微软雅黑</vt:lpstr>
      <vt:lpstr>Arial</vt:lpstr>
      <vt:lpstr>Arial Black</vt:lpstr>
      <vt:lpstr>Arial Narrow</vt:lpstr>
      <vt:lpstr>Calibri</vt:lpstr>
      <vt:lpstr>Calibri Light</vt:lpstr>
      <vt:lpstr>KBPlanetEarth</vt:lpstr>
      <vt:lpstr>Tahoma</vt:lpstr>
      <vt:lpstr>TW Cen MT</vt:lpstr>
      <vt:lpstr>TW Cen MT</vt:lpstr>
      <vt:lpstr>Tw Cen MT Condensed</vt:lpstr>
      <vt:lpstr>Tw Cen MT Condensed Extra Bold</vt:lpstr>
      <vt:lpstr>Verdana</vt:lpstr>
      <vt:lpstr>汉仪旗黑-85S</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heru</cp:lastModifiedBy>
  <cp:revision>1511</cp:revision>
  <cp:lastPrinted>2020-09-21T04:32:11Z</cp:lastPrinted>
  <dcterms:created xsi:type="dcterms:W3CDTF">2019-08-28T08:39:00Z</dcterms:created>
  <dcterms:modified xsi:type="dcterms:W3CDTF">2020-10-19T07:23:22Z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