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6.xml" ContentType="application/vnd.openxmlformats-officedocument.presentationml.tag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74" r:id="rId2"/>
    <p:sldId id="289" r:id="rId3"/>
    <p:sldId id="290" r:id="rId4"/>
    <p:sldId id="275" r:id="rId5"/>
    <p:sldId id="310" r:id="rId6"/>
    <p:sldId id="277" r:id="rId7"/>
    <p:sldId id="297" r:id="rId8"/>
    <p:sldId id="278" r:id="rId9"/>
    <p:sldId id="279" r:id="rId10"/>
    <p:sldId id="281" r:id="rId11"/>
    <p:sldId id="291" r:id="rId12"/>
    <p:sldId id="293" r:id="rId13"/>
    <p:sldId id="292" r:id="rId14"/>
    <p:sldId id="294" r:id="rId15"/>
    <p:sldId id="311" r:id="rId16"/>
    <p:sldId id="312" r:id="rId17"/>
    <p:sldId id="313" r:id="rId18"/>
    <p:sldId id="314" r:id="rId19"/>
    <p:sldId id="315" r:id="rId20"/>
    <p:sldId id="305" r:id="rId21"/>
    <p:sldId id="316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6" r:id="rId30"/>
    <p:sldId id="327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299" r:id="rId41"/>
    <p:sldId id="338" r:id="rId42"/>
    <p:sldId id="328" r:id="rId43"/>
    <p:sldId id="339" r:id="rId44"/>
    <p:sldId id="340" r:id="rId45"/>
    <p:sldId id="343" r:id="rId46"/>
    <p:sldId id="342" r:id="rId47"/>
    <p:sldId id="341" r:id="rId48"/>
    <p:sldId id="309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阮 幸云" initials="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B89E"/>
    <a:srgbClr val="A66BD3"/>
    <a:srgbClr val="CE6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4399396429160441E-2"/>
          <c:w val="0.94272229710325683"/>
          <c:h val="0.690611987701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   Anggaran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8-448B-A077-FB494E9CB9F7}"/>
                </c:ext>
              </c:extLst>
            </c:dLbl>
            <c:dLbl>
              <c:idx val="1"/>
              <c:layout>
                <c:manualLayout>
                  <c:x val="1.6783939335500105E-2"/>
                  <c:y val="-4.87335705105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8-448B-A077-FB494E9CB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C0C0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72935143000</c:v>
                </c:pt>
                <c:pt idx="1">
                  <c:v>44582388000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98-448B-A077-FB494E9CB9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8.1555114565814532E-2"/>
                  <c:y val="-0.13333215437693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8-448B-A077-FB494E9CB9F7}"/>
                </c:ext>
              </c:extLst>
            </c:dLbl>
            <c:dLbl>
              <c:idx val="1"/>
              <c:layout>
                <c:manualLayout>
                  <c:x val="8.727646161920706E-2"/>
                  <c:y val="-0.1537764920755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8-448B-A077-FB494E9CB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8605917741</c:v>
                </c:pt>
                <c:pt idx="1">
                  <c:v>3304346427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98-448B-A077-FB494E9CB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997968"/>
        <c:axId val="320998360"/>
        <c:axId val="0"/>
      </c:bar3DChart>
      <c:catAx>
        <c:axId val="3209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998360"/>
        <c:crosses val="autoZero"/>
        <c:auto val="1"/>
        <c:lblAlgn val="ctr"/>
        <c:lblOffset val="100"/>
        <c:noMultiLvlLbl val="0"/>
      </c:catAx>
      <c:valAx>
        <c:axId val="32099836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2099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1642749571035316E-2"/>
          <c:w val="0.9521953935317734"/>
          <c:h val="0.59180863961975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636-4152-AF9D-7B4C69B64466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636-4152-AF9D-7B4C69B6446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636-4152-AF9D-7B4C69B64466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636-4152-AF9D-7B4C69B6446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636-4152-AF9D-7B4C69B64466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636-4152-AF9D-7B4C69B64466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636-4152-AF9D-7B4C69B64466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636-4152-AF9D-7B4C69B64466}"/>
              </c:ext>
            </c:extLst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B636-4152-AF9D-7B4C69B64466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B636-4152-AF9D-7B4C69B64466}"/>
              </c:ext>
            </c:extLst>
          </c:dPt>
          <c:dPt>
            <c:idx val="11"/>
            <c:invertIfNegative val="0"/>
            <c:bubble3D val="0"/>
            <c:spPr>
              <a:solidFill>
                <a:srgbClr val="9900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B636-4152-AF9D-7B4C69B64466}"/>
              </c:ext>
            </c:extLst>
          </c:dPt>
          <c:dLbls>
            <c:dLbl>
              <c:idx val="0"/>
              <c:layout>
                <c:manualLayout>
                  <c:x val="-2.261144773087882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6-4152-AF9D-7B4C69B64466}"/>
                </c:ext>
              </c:extLst>
            </c:dLbl>
            <c:dLbl>
              <c:idx val="1"/>
              <c:layout>
                <c:manualLayout>
                  <c:x val="-1.359686886642225E-2"/>
                  <c:y val="-2.050042279252922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6-4152-AF9D-7B4C69B64466}"/>
                </c:ext>
              </c:extLst>
            </c:dLbl>
            <c:dLbl>
              <c:idx val="2"/>
              <c:layout>
                <c:manualLayout>
                  <c:x val="-7.2194613703890449E-3"/>
                  <c:y val="-7.1498228591884899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36-4152-AF9D-7B4C69B64466}"/>
                </c:ext>
              </c:extLst>
            </c:dLbl>
            <c:dLbl>
              <c:idx val="3"/>
              <c:layout>
                <c:manualLayout>
                  <c:x val="-4.0404520580334384E-2"/>
                  <c:y val="-3.171233288893828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6-4152-AF9D-7B4C69B64466}"/>
                </c:ext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36-4152-AF9D-7B4C69B64466}"/>
                </c:ext>
              </c:extLst>
            </c:dLbl>
            <c:dLbl>
              <c:idx val="5"/>
              <c:layout>
                <c:manualLayout>
                  <c:x val="-3.7661050398079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36-4152-AF9D-7B4C69B64466}"/>
                </c:ext>
              </c:extLst>
            </c:dLbl>
            <c:dLbl>
              <c:idx val="6"/>
              <c:layout>
                <c:manualLayout>
                  <c:x val="-2.500247479624771E-2"/>
                  <c:y val="-2.5239286684195582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36-4152-AF9D-7B4C69B64466}"/>
                </c:ext>
              </c:extLst>
            </c:dLbl>
            <c:dLbl>
              <c:idx val="7"/>
              <c:layout>
                <c:manualLayout>
                  <c:x val="-2.2360852355436209E-2"/>
                  <c:y val="-6.8454199533385163E-2"/>
                </c:manualLayout>
              </c:layout>
              <c:spPr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36-4152-AF9D-7B4C69B64466}"/>
                </c:ext>
              </c:extLst>
            </c:dLbl>
            <c:dLbl>
              <c:idx val="8"/>
              <c:layout>
                <c:manualLayout>
                  <c:x val="-8.6805703924635151E-3"/>
                  <c:y val="-8.26623044970312E-2"/>
                </c:manualLayout>
              </c:layout>
              <c:spPr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36-4152-AF9D-7B4C69B64466}"/>
                </c:ext>
              </c:extLst>
            </c:dLbl>
            <c:dLbl>
              <c:idx val="9"/>
              <c:layout>
                <c:manualLayout>
                  <c:x val="8.4706578186468477E-3"/>
                  <c:y val="-1.1587254193978446E-2"/>
                </c:manualLayout>
              </c:layout>
              <c:spPr>
                <a:solidFill>
                  <a:srgbClr val="FF99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36-4152-AF9D-7B4C69B64466}"/>
                </c:ext>
              </c:extLst>
            </c:dLbl>
            <c:dLbl>
              <c:idx val="10"/>
              <c:layout>
                <c:manualLayout>
                  <c:x val="4.9090877366901424E-3"/>
                  <c:y val="0.15635319069486103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36-4152-AF9D-7B4C69B64466}"/>
                </c:ext>
              </c:extLst>
            </c:dLbl>
            <c:dLbl>
              <c:idx val="11"/>
              <c:layout>
                <c:manualLayout>
                  <c:x val="4.1879873034050184E-2"/>
                  <c:y val="3.06871767334490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A85B2208-13E8-4B13-9295-E86F393C8D0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99009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636-4152-AF9D-7B4C69B64466}"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2"/>
                <c:pt idx="0">
                  <c:v>JAN</c:v>
                </c:pt>
                <c:pt idx="1">
                  <c:v>FEB</c:v>
                </c:pt>
              </c:strCache>
            </c:strRef>
          </c:cat>
          <c:val>
            <c:numRef>
              <c:f>Sheet1!$B$2:$B$13</c:f>
              <c:numCache>
                <c:formatCode>_(* #,##0_);_(* \(#,##0\);_(* "-"_);_(@_)</c:formatCode>
                <c:ptCount val="12"/>
                <c:pt idx="0">
                  <c:v>2875904004</c:v>
                </c:pt>
                <c:pt idx="1">
                  <c:v>4839114595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636-4152-AF9D-7B4C69B64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0997576"/>
        <c:axId val="321322016"/>
        <c:axId val="0"/>
      </c:bar3DChart>
      <c:catAx>
        <c:axId val="32099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21322016"/>
        <c:crosses val="autoZero"/>
        <c:auto val="1"/>
        <c:lblAlgn val="ctr"/>
        <c:lblOffset val="100"/>
        <c:noMultiLvlLbl val="0"/>
      </c:catAx>
      <c:valAx>
        <c:axId val="32132201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20997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400" b="1">
                <a:solidFill>
                  <a:schemeClr val="accent1"/>
                </a:solidFill>
                <a:latin typeface="Tw Cen MT Condensed" panose="020B0606020104020203" pitchFamily="34" charset="0"/>
              </a:defRPr>
            </a:pPr>
            <a:r>
              <a:rPr lang="en-US" sz="2400" b="1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Pelayanan</a:t>
            </a:r>
            <a:r>
              <a:rPr lang="en-US" sz="2400" b="1" baseline="0" dirty="0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 </a:t>
            </a:r>
            <a:r>
              <a:rPr lang="en-US" sz="2400" b="1" baseline="0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Kesehatan</a:t>
            </a:r>
            <a:endParaRPr lang="en-US" sz="2400" b="1" dirty="0">
              <a:solidFill>
                <a:schemeClr val="accent1"/>
              </a:solidFill>
              <a:latin typeface="Tw Cen MT Condensed" panose="020B0606020104020203" pitchFamily="34" charset="0"/>
              <a:ea typeface="Verdana" pitchFamily="34" charset="0"/>
            </a:endParaRPr>
          </a:p>
        </c:rich>
      </c:tx>
      <c:layout>
        <c:manualLayout>
          <c:xMode val="edge"/>
          <c:yMode val="edge"/>
          <c:x val="0.12094975260157204"/>
          <c:y val="3.9568896354936114E-2"/>
        </c:manualLayout>
      </c:layout>
      <c:overlay val="1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36080019000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3-4A15-9460-FDDDD010C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7263132412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3-4A15-9460-FDDDD010CB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4829280"/>
        <c:axId val="324829672"/>
        <c:axId val="0"/>
      </c:bar3DChart>
      <c:catAx>
        <c:axId val="32482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829672"/>
        <c:crosses val="autoZero"/>
        <c:auto val="1"/>
        <c:lblAlgn val="ctr"/>
        <c:lblOffset val="100"/>
        <c:noMultiLvlLbl val="0"/>
      </c:catAx>
      <c:valAx>
        <c:axId val="32482967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24829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ctr">
              <a:defRPr sz="2400" b="1">
                <a:solidFill>
                  <a:schemeClr val="accent1"/>
                </a:solidFill>
                <a:latin typeface="Tw Cen MT Condensed" panose="020B0606020104020203" pitchFamily="34" charset="0"/>
              </a:defRPr>
            </a:pPr>
            <a:r>
              <a:rPr lang="en-US" sz="2400" b="1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Pendidikan</a:t>
            </a:r>
            <a:r>
              <a:rPr lang="en-US" sz="2400" b="1" dirty="0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 &amp; </a:t>
            </a:r>
            <a:r>
              <a:rPr lang="en-US" sz="2400" b="1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Pelatihan</a:t>
            </a:r>
            <a:endParaRPr lang="en-US" sz="2400" b="1" dirty="0">
              <a:solidFill>
                <a:schemeClr val="accent1"/>
              </a:solidFill>
              <a:latin typeface="Tw Cen MT Condensed" panose="020B0606020104020203" pitchFamily="34" charset="0"/>
              <a:ea typeface="Verdana" pitchFamily="34" charset="0"/>
            </a:endParaRPr>
          </a:p>
        </c:rich>
      </c:tx>
      <c:layout>
        <c:manualLayout>
          <c:xMode val="edge"/>
          <c:yMode val="edge"/>
          <c:x val="0.20124732364995826"/>
          <c:y val="3.9568896354936114E-2"/>
        </c:manualLayout>
      </c:layout>
      <c:overlay val="1"/>
      <c:spPr>
        <a:noFill/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1330481000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3-4999-8745-8DDE188193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330800000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3-4999-8745-8DDE188193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4830456"/>
        <c:axId val="325574952"/>
        <c:axId val="0"/>
      </c:bar3DChart>
      <c:catAx>
        <c:axId val="324830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5574952"/>
        <c:crosses val="autoZero"/>
        <c:auto val="1"/>
        <c:lblAlgn val="ctr"/>
        <c:lblOffset val="100"/>
        <c:noMultiLvlLbl val="0"/>
      </c:catAx>
      <c:valAx>
        <c:axId val="32557495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24830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400" b="1">
                <a:solidFill>
                  <a:schemeClr val="accent1"/>
                </a:solidFill>
                <a:latin typeface="Tw Cen MT Condensed" panose="020B0606020104020203" pitchFamily="34" charset="0"/>
              </a:defRPr>
            </a:pPr>
            <a:r>
              <a:rPr lang="en-US" sz="2400" b="1" dirty="0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Lain-lain</a:t>
            </a:r>
          </a:p>
        </c:rich>
      </c:tx>
      <c:layout>
        <c:manualLayout>
          <c:xMode val="edge"/>
          <c:yMode val="edge"/>
          <c:x val="0.31061729931044557"/>
          <c:y val="4.2292131006952456E-2"/>
        </c:manualLayout>
      </c:layout>
      <c:overlay val="1"/>
      <c:spPr>
        <a:noFill/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22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589500000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0-43D3-8C43-AD2E39611D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121086187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0-43D3-8C43-AD2E39611D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5575736"/>
        <c:axId val="325576128"/>
        <c:axId val="0"/>
      </c:bar3DChart>
      <c:catAx>
        <c:axId val="325575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5576128"/>
        <c:crosses val="autoZero"/>
        <c:auto val="1"/>
        <c:lblAlgn val="ctr"/>
        <c:lblOffset val="100"/>
        <c:noMultiLvlLbl val="0"/>
      </c:catAx>
      <c:valAx>
        <c:axId val="32557612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25575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/>
      <dgm:t>
        <a:bodyPr/>
        <a:lstStyle/>
        <a:p>
          <a:r>
            <a:rPr lang="en-US" sz="3200" b="1" dirty="0" err="1">
              <a:latin typeface="Tw Cen MT Condensed" panose="020B0606020104020203" pitchFamily="34" charset="0"/>
            </a:rPr>
            <a:t>Anggaran</a:t>
          </a:r>
          <a:r>
            <a:rPr lang="en-US" sz="3200" b="1" dirty="0">
              <a:latin typeface="Tw Cen MT Condensed" panose="020B0606020104020203" pitchFamily="34" charset="0"/>
            </a:rPr>
            <a:t> </a:t>
          </a:r>
          <a:r>
            <a:rPr lang="en-US" sz="3200" b="1" dirty="0" err="1">
              <a:latin typeface="Tw Cen MT Condensed" panose="020B0606020104020203" pitchFamily="34" charset="0"/>
            </a:rPr>
            <a:t>Belanja</a:t>
          </a:r>
          <a:endParaRPr lang="en-US" sz="3200" b="1" dirty="0">
            <a:latin typeface="Tw Cen MT Condensed" panose="020B0606020104020203" pitchFamily="34" charset="0"/>
          </a:endParaRP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/>
      <dgm:spPr/>
      <dgm:t>
        <a:bodyPr/>
        <a:lstStyle/>
        <a:p>
          <a:r>
            <a:rPr lang="en-US" dirty="0"/>
            <a:t>117.517.531.000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LinFactNeighborX="72019" custLinFactNeighborY="13637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/>
      <dgm:t>
        <a:bodyPr/>
        <a:lstStyle/>
        <a:p>
          <a:pPr algn="ctr">
            <a:buFontTx/>
            <a:buNone/>
          </a:pPr>
          <a:r>
            <a:rPr lang="en-US" sz="2400" b="1"/>
            <a:t>38.000.000.000</a:t>
          </a:r>
          <a:endParaRPr lang="en-US" sz="2400" b="1" dirty="0"/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/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/>
      <dgm:t>
        <a:bodyPr/>
        <a:lstStyle/>
        <a:p>
          <a:pPr algn="ctr">
            <a:buNone/>
          </a:pPr>
          <a:r>
            <a:rPr lang="en-US" sz="2400" b="1"/>
            <a:t>7.715.018.599</a:t>
          </a:r>
          <a:endParaRPr lang="en-US" sz="2400" b="1" dirty="0"/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/>
      <dgm:t>
        <a:bodyPr/>
        <a:lstStyle/>
        <a:p>
          <a:pPr algn="ctr">
            <a:buNone/>
          </a:pPr>
          <a:r>
            <a:rPr lang="en-US" sz="2800" b="1"/>
            <a:t>20,30 %</a:t>
          </a:r>
          <a:endParaRPr lang="en-US" sz="2800" b="1" dirty="0"/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45594"/>
          <a:ext cx="453736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50" tIns="624840" rIns="35215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117.517.531.000</a:t>
          </a:r>
        </a:p>
      </dsp:txBody>
      <dsp:txXfrm>
        <a:off x="0" y="445594"/>
        <a:ext cx="4537362" cy="1275750"/>
      </dsp:txXfrm>
    </dsp:sp>
    <dsp:sp modelId="{A3D7C0DC-1F39-47DD-9578-2CF42B4B9963}">
      <dsp:nvSpPr>
        <dsp:cNvPr id="0" name=""/>
        <dsp:cNvSpPr/>
      </dsp:nvSpPr>
      <dsp:spPr>
        <a:xfrm>
          <a:off x="390256" y="123564"/>
          <a:ext cx="317615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51" tIns="0" rIns="120051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w Cen MT Condensed" panose="020B0606020104020203" pitchFamily="34" charset="0"/>
            </a:rPr>
            <a:t>Anggaran</a:t>
          </a:r>
          <a:r>
            <a:rPr lang="en-US" sz="3200" b="1" kern="1200" dirty="0">
              <a:latin typeface="Tw Cen MT Condensed" panose="020B0606020104020203" pitchFamily="34" charset="0"/>
            </a:rPr>
            <a:t> </a:t>
          </a:r>
          <a:r>
            <a:rPr lang="en-US" sz="3200" b="1" kern="1200" dirty="0" err="1">
              <a:latin typeface="Tw Cen MT Condensed" panose="020B0606020104020203" pitchFamily="34" charset="0"/>
            </a:rPr>
            <a:t>Belanja</a:t>
          </a:r>
          <a:endParaRPr lang="en-US" sz="3200" b="1" kern="1200" dirty="0">
            <a:latin typeface="Tw Cen MT Condensed" panose="020B0606020104020203" pitchFamily="34" charset="0"/>
          </a:endParaRPr>
        </a:p>
      </dsp:txBody>
      <dsp:txXfrm>
        <a:off x="433487" y="166795"/>
        <a:ext cx="3089691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b="1" kern="1200"/>
            <a:t>38.000.000.000</a:t>
          </a:r>
          <a:endParaRPr lang="en-US" sz="2400" b="1" kern="1200" dirty="0"/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/>
            <a:t>7.715.018.599</a:t>
          </a:r>
          <a:endParaRPr lang="en-US" sz="2400" b="1" kern="1200" dirty="0"/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44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/>
            <a:t>20,30 %</a:t>
          </a:r>
          <a:endParaRPr lang="en-US" sz="2800" b="1" kern="1200" dirty="0"/>
        </a:p>
      </dsp:txBody>
      <dsp:txXfrm>
        <a:off x="0" y="474795"/>
        <a:ext cx="3069447" cy="944175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FFC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%</a:t>
          </a:r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0.58076</cdr:x>
      <cdr:y>0.59909</cdr:y>
    </cdr:from>
    <cdr:to>
      <cdr:x>0.7176</cdr:x>
      <cdr:y>0.68422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1005" y="2913392"/>
          <a:ext cx="1143015" cy="413992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FFC000"/>
        </a:solidFill>
        <a:ln xmlns:a="http://schemas.openxmlformats.org/drawingml/2006/main"/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ea typeface="Verdana" panose="020B0604030504040204" pitchFamily="34" charset="0"/>
              <a:cs typeface="Verdana" panose="020B0604030504040204" pitchFamily="34" charset="0"/>
            </a:rPr>
            <a:t>7,41%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0.12179</cdr:x>
      <cdr:y>0.71387</cdr:y>
    </cdr:from>
    <cdr:to>
      <cdr:x>0.20987</cdr:x>
      <cdr:y>0.76908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5AEB2F-ECEB-4230-ADDD-C62E16E10921}"/>
            </a:ext>
          </a:extLst>
        </cdr:cNvPr>
        <cdr:cNvSpPr txBox="1"/>
      </cdr:nvSpPr>
      <cdr:spPr>
        <a:xfrm xmlns:a="http://schemas.openxmlformats.org/drawingml/2006/main">
          <a:off x="1368152" y="3701098"/>
          <a:ext cx="98937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20,30%</a:t>
          </a:r>
        </a:p>
      </cdr:txBody>
    </cdr:sp>
  </cdr:relSizeAnchor>
  <cdr:relSizeAnchor xmlns:cdr="http://schemas.openxmlformats.org/drawingml/2006/chartDrawing">
    <cdr:from>
      <cdr:x>0.02247</cdr:x>
      <cdr:y>0.70963</cdr:y>
    </cdr:from>
    <cdr:to>
      <cdr:x>0.09913</cdr:x>
      <cdr:y>0.76484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36F3838-547A-49A6-BEA0-FAA0BBB6107C}"/>
            </a:ext>
          </a:extLst>
        </cdr:cNvPr>
        <cdr:cNvSpPr txBox="1"/>
      </cdr:nvSpPr>
      <cdr:spPr>
        <a:xfrm xmlns:a="http://schemas.openxmlformats.org/drawingml/2006/main">
          <a:off x="252372" y="3679143"/>
          <a:ext cx="861133" cy="28623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7,57%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36.080.019.000</a:t>
          </a:r>
        </a:p>
      </cdr:txBody>
    </cdr:sp>
  </cdr:relSizeAnchor>
  <cdr:relSizeAnchor xmlns:cdr="http://schemas.openxmlformats.org/drawingml/2006/chartDrawing">
    <cdr:from>
      <cdr:x>0.44817</cdr:x>
      <cdr:y>0.4058</cdr:y>
    </cdr:from>
    <cdr:to>
      <cdr:x>1</cdr:x>
      <cdr:y>0.48059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23" y="1562958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7.263.132.412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0.08762</cdr:x>
      <cdr:y>0.20297</cdr:y>
    </cdr:from>
    <cdr:to>
      <cdr:x>0.61888</cdr:x>
      <cdr:y>0.30241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256129" y="781739"/>
          <a:ext cx="1552899" cy="38299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1.330.481.000</a:t>
          </a:r>
        </a:p>
      </cdr:txBody>
    </cdr:sp>
  </cdr:relSizeAnchor>
  <cdr:relSizeAnchor xmlns:cdr="http://schemas.openxmlformats.org/drawingml/2006/chartDrawing">
    <cdr:from>
      <cdr:x>0.49648</cdr:x>
      <cdr:y>0.65102</cdr:y>
    </cdr:from>
    <cdr:to>
      <cdr:x>0.99211</cdr:x>
      <cdr:y>0.7445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1249" y="2507429"/>
          <a:ext cx="1448751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330.800.000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0.08799</cdr:x>
      <cdr:y>0.19958</cdr:y>
    </cdr:from>
    <cdr:to>
      <cdr:x>0.69559</cdr:x>
      <cdr:y>0.29417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260259" y="768701"/>
          <a:ext cx="1797206" cy="364284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589.500.000</a:t>
          </a:r>
        </a:p>
      </cdr:txBody>
    </cdr:sp>
  </cdr:relSizeAnchor>
  <cdr:relSizeAnchor xmlns:cdr="http://schemas.openxmlformats.org/drawingml/2006/chartDrawing">
    <cdr:from>
      <cdr:x>0.39239</cdr:x>
      <cdr:y>0.61457</cdr:y>
    </cdr:from>
    <cdr:to>
      <cdr:x>1</cdr:x>
      <cdr:y>0.72514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160646" y="2367026"/>
          <a:ext cx="1797206" cy="42586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121.086.187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07DC-8211-4A0A-85CC-E03E8EEF3A5D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A563C-622C-4938-8742-547735845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4228" y="3533689"/>
            <a:ext cx="5229829" cy="320317"/>
          </a:xfrm>
        </p:spPr>
        <p:txBody>
          <a:bodyPr anchor="ctr">
            <a:noAutofit/>
          </a:bodyPr>
          <a:lstStyle>
            <a:lvl1pPr marL="0" indent="0" algn="dist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31" name="任意多边形: 形状 30"/>
          <p:cNvSpPr/>
          <p:nvPr userDrawn="1"/>
        </p:nvSpPr>
        <p:spPr>
          <a:xfrm rot="20367676">
            <a:off x="6927308" y="-850753"/>
            <a:ext cx="5763409" cy="5759446"/>
          </a:xfrm>
          <a:custGeom>
            <a:avLst/>
            <a:gdLst>
              <a:gd name="connsiteX0" fmla="*/ 978549 w 5763409"/>
              <a:gd name="connsiteY0" fmla="*/ 0 h 5759446"/>
              <a:gd name="connsiteX1" fmla="*/ 3610297 w 5763409"/>
              <a:gd name="connsiteY1" fmla="*/ 985999 h 5759446"/>
              <a:gd name="connsiteX2" fmla="*/ 5763409 w 5763409"/>
              <a:gd name="connsiteY2" fmla="*/ 1980339 h 5759446"/>
              <a:gd name="connsiteX3" fmla="*/ 5091884 w 5763409"/>
              <a:gd name="connsiteY3" fmla="*/ 3772718 h 5759446"/>
              <a:gd name="connsiteX4" fmla="*/ 4182409 w 5763409"/>
              <a:gd name="connsiteY4" fmla="*/ 5759446 h 5759446"/>
              <a:gd name="connsiteX5" fmla="*/ 951530 w 5763409"/>
              <a:gd name="connsiteY5" fmla="*/ 5759446 h 5759446"/>
              <a:gd name="connsiteX6" fmla="*/ 0 w 5763409"/>
              <a:gd name="connsiteY6" fmla="*/ 4799519 h 5759446"/>
              <a:gd name="connsiteX7" fmla="*/ 0 w 5763409"/>
              <a:gd name="connsiteY7" fmla="*/ 959927 h 5759446"/>
              <a:gd name="connsiteX8" fmla="*/ 951531 w 5763409"/>
              <a:gd name="connsiteY8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09" h="5759446">
                <a:moveTo>
                  <a:pt x="978549" y="0"/>
                </a:moveTo>
                <a:lnTo>
                  <a:pt x="3610297" y="985999"/>
                </a:lnTo>
                <a:lnTo>
                  <a:pt x="5763409" y="1980339"/>
                </a:lnTo>
                <a:lnTo>
                  <a:pt x="5091884" y="3772718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0"/>
          </p:nvPr>
        </p:nvSpPr>
        <p:spPr>
          <a:xfrm>
            <a:off x="6471500" y="0"/>
            <a:ext cx="5720500" cy="5338728"/>
          </a:xfrm>
          <a:custGeom>
            <a:avLst/>
            <a:gdLst>
              <a:gd name="connsiteX0" fmla="*/ 1116115 w 5720500"/>
              <a:gd name="connsiteY0" fmla="*/ 0 h 5338728"/>
              <a:gd name="connsiteX1" fmla="*/ 5720500 w 5720500"/>
              <a:gd name="connsiteY1" fmla="*/ 0 h 5338728"/>
              <a:gd name="connsiteX2" fmla="*/ 5720500 w 5720500"/>
              <a:gd name="connsiteY2" fmla="*/ 3906235 h 5338728"/>
              <a:gd name="connsiteX3" fmla="*/ 2872857 w 5720500"/>
              <a:gd name="connsiteY3" fmla="*/ 5250786 h 5338728"/>
              <a:gd name="connsiteX4" fmla="*/ 1652939 w 5720500"/>
              <a:gd name="connsiteY4" fmla="*/ 4813390 h 5338728"/>
              <a:gd name="connsiteX5" fmla="*/ 87942 w 5720500"/>
              <a:gd name="connsiteY5" fmla="*/ 1498861 h 5338728"/>
              <a:gd name="connsiteX6" fmla="*/ 525337 w 5720500"/>
              <a:gd name="connsiteY6" fmla="*/ 278944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500" h="5338728">
                <a:moveTo>
                  <a:pt x="1116115" y="0"/>
                </a:moveTo>
                <a:lnTo>
                  <a:pt x="5720500" y="0"/>
                </a:lnTo>
                <a:lnTo>
                  <a:pt x="5720500" y="3906235"/>
                </a:lnTo>
                <a:lnTo>
                  <a:pt x="2872857" y="5250786"/>
                </a:lnTo>
                <a:cubicBezTo>
                  <a:pt x="2415203" y="5466875"/>
                  <a:pt x="1869027" y="5271046"/>
                  <a:pt x="1652939" y="4813390"/>
                </a:cubicBezTo>
                <a:lnTo>
                  <a:pt x="87942" y="1498861"/>
                </a:lnTo>
                <a:cubicBezTo>
                  <a:pt x="-128146" y="1041207"/>
                  <a:pt x="67683" y="495031"/>
                  <a:pt x="525337" y="2789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9798" y="2641430"/>
            <a:ext cx="5720499" cy="9058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600">
                <a:latin typeface="汉仪旗黑-8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27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709798" y="3968257"/>
            <a:ext cx="5720499" cy="734372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1" y="12700"/>
            <a:ext cx="5720499" cy="5338728"/>
          </a:xfrm>
          <a:custGeom>
            <a:avLst/>
            <a:gdLst>
              <a:gd name="connsiteX0" fmla="*/ 0 w 5720499"/>
              <a:gd name="connsiteY0" fmla="*/ 0 h 5338728"/>
              <a:gd name="connsiteX1" fmla="*/ 4604385 w 5720499"/>
              <a:gd name="connsiteY1" fmla="*/ 0 h 5338728"/>
              <a:gd name="connsiteX2" fmla="*/ 5195163 w 5720499"/>
              <a:gd name="connsiteY2" fmla="*/ 278944 h 5338728"/>
              <a:gd name="connsiteX3" fmla="*/ 5632558 w 5720499"/>
              <a:gd name="connsiteY3" fmla="*/ 1498861 h 5338728"/>
              <a:gd name="connsiteX4" fmla="*/ 4067561 w 5720499"/>
              <a:gd name="connsiteY4" fmla="*/ 4813390 h 5338728"/>
              <a:gd name="connsiteX5" fmla="*/ 2847643 w 5720499"/>
              <a:gd name="connsiteY5" fmla="*/ 5250786 h 5338728"/>
              <a:gd name="connsiteX6" fmla="*/ 0 w 5720499"/>
              <a:gd name="connsiteY6" fmla="*/ 3906235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499" h="5338728">
                <a:moveTo>
                  <a:pt x="0" y="0"/>
                </a:moveTo>
                <a:lnTo>
                  <a:pt x="4604385" y="0"/>
                </a:lnTo>
                <a:lnTo>
                  <a:pt x="5195163" y="278944"/>
                </a:lnTo>
                <a:cubicBezTo>
                  <a:pt x="5652817" y="495031"/>
                  <a:pt x="5848646" y="1041207"/>
                  <a:pt x="5632558" y="1498861"/>
                </a:cubicBezTo>
                <a:lnTo>
                  <a:pt x="4067561" y="4813390"/>
                </a:lnTo>
                <a:cubicBezTo>
                  <a:pt x="3851473" y="5271046"/>
                  <a:pt x="3305297" y="5466875"/>
                  <a:pt x="2847643" y="5250786"/>
                </a:cubicBezTo>
                <a:lnTo>
                  <a:pt x="0" y="39062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 rot="1232324" flipH="1">
            <a:off x="-494559" y="-838053"/>
            <a:ext cx="5763409" cy="5759446"/>
          </a:xfrm>
          <a:custGeom>
            <a:avLst/>
            <a:gdLst>
              <a:gd name="connsiteX0" fmla="*/ 978549 w 5763409"/>
              <a:gd name="connsiteY0" fmla="*/ 0 h 5759446"/>
              <a:gd name="connsiteX1" fmla="*/ 3610297 w 5763409"/>
              <a:gd name="connsiteY1" fmla="*/ 985999 h 5759446"/>
              <a:gd name="connsiteX2" fmla="*/ 5763409 w 5763409"/>
              <a:gd name="connsiteY2" fmla="*/ 1980339 h 5759446"/>
              <a:gd name="connsiteX3" fmla="*/ 5091884 w 5763409"/>
              <a:gd name="connsiteY3" fmla="*/ 3772718 h 5759446"/>
              <a:gd name="connsiteX4" fmla="*/ 4182409 w 5763409"/>
              <a:gd name="connsiteY4" fmla="*/ 5759446 h 5759446"/>
              <a:gd name="connsiteX5" fmla="*/ 951530 w 5763409"/>
              <a:gd name="connsiteY5" fmla="*/ 5759446 h 5759446"/>
              <a:gd name="connsiteX6" fmla="*/ 0 w 5763409"/>
              <a:gd name="connsiteY6" fmla="*/ 4799519 h 5759446"/>
              <a:gd name="connsiteX7" fmla="*/ 0 w 5763409"/>
              <a:gd name="connsiteY7" fmla="*/ 959927 h 5759446"/>
              <a:gd name="connsiteX8" fmla="*/ 951531 w 5763409"/>
              <a:gd name="connsiteY8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09" h="5759446">
                <a:moveTo>
                  <a:pt x="978549" y="0"/>
                </a:moveTo>
                <a:lnTo>
                  <a:pt x="3610297" y="985999"/>
                </a:lnTo>
                <a:lnTo>
                  <a:pt x="5763409" y="1980339"/>
                </a:lnTo>
                <a:lnTo>
                  <a:pt x="5091884" y="3772718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0"/>
          </p:nvPr>
        </p:nvSpPr>
        <p:spPr>
          <a:xfrm>
            <a:off x="0" y="12700"/>
            <a:ext cx="5240982" cy="4891212"/>
          </a:xfrm>
          <a:custGeom>
            <a:avLst/>
            <a:gdLst>
              <a:gd name="connsiteX0" fmla="*/ 0 w 5240982"/>
              <a:gd name="connsiteY0" fmla="*/ 0 h 4891212"/>
              <a:gd name="connsiteX1" fmla="*/ 4218425 w 5240982"/>
              <a:gd name="connsiteY1" fmla="*/ 0 h 4891212"/>
              <a:gd name="connsiteX2" fmla="*/ 4759681 w 5240982"/>
              <a:gd name="connsiteY2" fmla="*/ 255562 h 4891212"/>
              <a:gd name="connsiteX3" fmla="*/ 5160412 w 5240982"/>
              <a:gd name="connsiteY3" fmla="*/ 1373220 h 4891212"/>
              <a:gd name="connsiteX4" fmla="*/ 3726600 w 5240982"/>
              <a:gd name="connsiteY4" fmla="*/ 4409910 h 4891212"/>
              <a:gd name="connsiteX5" fmla="*/ 2608941 w 5240982"/>
              <a:gd name="connsiteY5" fmla="*/ 4810642 h 4891212"/>
              <a:gd name="connsiteX6" fmla="*/ 0 w 5240982"/>
              <a:gd name="connsiteY6" fmla="*/ 3578797 h 489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0982" h="4891212">
                <a:moveTo>
                  <a:pt x="0" y="0"/>
                </a:moveTo>
                <a:lnTo>
                  <a:pt x="4218425" y="0"/>
                </a:lnTo>
                <a:lnTo>
                  <a:pt x="4759681" y="255562"/>
                </a:lnTo>
                <a:cubicBezTo>
                  <a:pt x="5178973" y="453535"/>
                  <a:pt x="5358386" y="953929"/>
                  <a:pt x="5160412" y="1373220"/>
                </a:cubicBezTo>
                <a:lnTo>
                  <a:pt x="3726600" y="4409910"/>
                </a:lnTo>
                <a:cubicBezTo>
                  <a:pt x="3528625" y="4829204"/>
                  <a:pt x="3028232" y="5008617"/>
                  <a:pt x="2608941" y="4810642"/>
                </a:cubicBezTo>
                <a:lnTo>
                  <a:pt x="0" y="35787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43"/>
          <p:cNvSpPr/>
          <p:nvPr userDrawn="1"/>
        </p:nvSpPr>
        <p:spPr>
          <a:xfrm rot="1469657" flipH="1">
            <a:off x="10973589" y="-160767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28"/>
          <p:cNvSpPr>
            <a:spLocks noGrp="1"/>
          </p:cNvSpPr>
          <p:nvPr>
            <p:ph type="body" sz="quarter" idx="15"/>
          </p:nvPr>
        </p:nvSpPr>
        <p:spPr>
          <a:xfrm>
            <a:off x="6095999" y="3449579"/>
            <a:ext cx="4474140" cy="82119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6"/>
          <p:cNvSpPr>
            <a:spLocks noGrp="1"/>
          </p:cNvSpPr>
          <p:nvPr>
            <p:ph type="body" sz="quarter" idx="14"/>
          </p:nvPr>
        </p:nvSpPr>
        <p:spPr>
          <a:xfrm>
            <a:off x="6095999" y="2413625"/>
            <a:ext cx="4997427" cy="14465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400" b="0">
                <a:solidFill>
                  <a:schemeClr val="tx1"/>
                </a:solidFill>
                <a:latin typeface="汉仪旗黑-85S" panose="00020600040101010101" charset="-122"/>
              </a:defRPr>
            </a:lvl1pPr>
          </a:lstStyle>
          <a:p>
            <a:pPr lvl="0"/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15"/>
          <p:cNvSpPr/>
          <p:nvPr userDrawn="1"/>
        </p:nvSpPr>
        <p:spPr>
          <a:xfrm rot="9302750">
            <a:off x="10948188" y="5839500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23"/>
          <p:cNvSpPr/>
          <p:nvPr userDrawn="1"/>
        </p:nvSpPr>
        <p:spPr>
          <a:xfrm rot="20130343">
            <a:off x="-315558" y="-14997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21"/>
          <p:cNvSpPr/>
          <p:nvPr userDrawn="1"/>
        </p:nvSpPr>
        <p:spPr>
          <a:xfrm rot="20124172">
            <a:off x="6923398" y="-872327"/>
            <a:ext cx="5886392" cy="5759446"/>
          </a:xfrm>
          <a:custGeom>
            <a:avLst/>
            <a:gdLst>
              <a:gd name="connsiteX0" fmla="*/ 1475246 w 5886392"/>
              <a:gd name="connsiteY0" fmla="*/ 0 h 5759446"/>
              <a:gd name="connsiteX1" fmla="*/ 5886392 w 5886392"/>
              <a:gd name="connsiteY1" fmla="*/ 2037134 h 5759446"/>
              <a:gd name="connsiteX2" fmla="*/ 4182409 w 5886392"/>
              <a:gd name="connsiteY2" fmla="*/ 5759446 h 5759446"/>
              <a:gd name="connsiteX3" fmla="*/ 951530 w 5886392"/>
              <a:gd name="connsiteY3" fmla="*/ 5759446 h 5759446"/>
              <a:gd name="connsiteX4" fmla="*/ 0 w 5886392"/>
              <a:gd name="connsiteY4" fmla="*/ 4799519 h 5759446"/>
              <a:gd name="connsiteX5" fmla="*/ 0 w 5886392"/>
              <a:gd name="connsiteY5" fmla="*/ 959927 h 5759446"/>
              <a:gd name="connsiteX6" fmla="*/ 951531 w 5886392"/>
              <a:gd name="connsiteY6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6392" h="5759446">
                <a:moveTo>
                  <a:pt x="1475246" y="0"/>
                </a:moveTo>
                <a:lnTo>
                  <a:pt x="5886392" y="2037134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>
            <a:spLocks noGrp="1"/>
          </p:cNvSpPr>
          <p:nvPr>
            <p:ph type="pic" sz="quarter" idx="10"/>
          </p:nvPr>
        </p:nvSpPr>
        <p:spPr>
          <a:xfrm>
            <a:off x="1" y="756953"/>
            <a:ext cx="5344087" cy="6101047"/>
          </a:xfrm>
          <a:custGeom>
            <a:avLst/>
            <a:gdLst>
              <a:gd name="connsiteX0" fmla="*/ 3364679 w 5344087"/>
              <a:gd name="connsiteY0" fmla="*/ 233 h 6101047"/>
              <a:gd name="connsiteX1" fmla="*/ 4257726 w 5344087"/>
              <a:gd name="connsiteY1" fmla="*/ 689265 h 6101047"/>
              <a:gd name="connsiteX2" fmla="*/ 5306962 w 5344087"/>
              <a:gd name="connsiteY2" fmla="*/ 4346974 h 6101047"/>
              <a:gd name="connsiteX3" fmla="*/ 4654824 w 5344087"/>
              <a:gd name="connsiteY3" fmla="*/ 5523746 h 6101047"/>
              <a:gd name="connsiteX4" fmla="*/ 2642314 w 5344087"/>
              <a:gd name="connsiteY4" fmla="*/ 6101047 h 6101047"/>
              <a:gd name="connsiteX5" fmla="*/ 0 w 5344087"/>
              <a:gd name="connsiteY5" fmla="*/ 6101047 h 6101047"/>
              <a:gd name="connsiteX6" fmla="*/ 0 w 5344087"/>
              <a:gd name="connsiteY6" fmla="*/ 920916 h 6101047"/>
              <a:gd name="connsiteX7" fmla="*/ 3080954 w 5344087"/>
              <a:gd name="connsiteY7" fmla="*/ 37126 h 6101047"/>
              <a:gd name="connsiteX8" fmla="*/ 3364679 w 5344087"/>
              <a:gd name="connsiteY8" fmla="*/ 233 h 610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4087" h="6101047">
                <a:moveTo>
                  <a:pt x="3364679" y="233"/>
                </a:moveTo>
                <a:cubicBezTo>
                  <a:pt x="3770137" y="9233"/>
                  <a:pt x="4140017" y="278920"/>
                  <a:pt x="4257726" y="689265"/>
                </a:cubicBezTo>
                <a:lnTo>
                  <a:pt x="5306962" y="4346974"/>
                </a:lnTo>
                <a:cubicBezTo>
                  <a:pt x="5451836" y="4852014"/>
                  <a:pt x="5159863" y="5378873"/>
                  <a:pt x="4654824" y="5523746"/>
                </a:cubicBezTo>
                <a:lnTo>
                  <a:pt x="2642314" y="6101047"/>
                </a:lnTo>
                <a:lnTo>
                  <a:pt x="0" y="6101047"/>
                </a:lnTo>
                <a:lnTo>
                  <a:pt x="0" y="920916"/>
                </a:lnTo>
                <a:lnTo>
                  <a:pt x="3080954" y="37126"/>
                </a:lnTo>
                <a:cubicBezTo>
                  <a:pt x="3175649" y="9962"/>
                  <a:pt x="3271112" y="-1844"/>
                  <a:pt x="3364679" y="2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 rot="21142631">
            <a:off x="-381471" y="856244"/>
            <a:ext cx="5272529" cy="5707895"/>
          </a:xfrm>
          <a:custGeom>
            <a:avLst/>
            <a:gdLst>
              <a:gd name="connsiteX0" fmla="*/ 4512921 w 5272529"/>
              <a:gd name="connsiteY0" fmla="*/ 19328 h 5707895"/>
              <a:gd name="connsiteX1" fmla="*/ 5272529 w 5272529"/>
              <a:gd name="connsiteY1" fmla="*/ 951335 h 5707895"/>
              <a:gd name="connsiteX2" fmla="*/ 5272529 w 5272529"/>
              <a:gd name="connsiteY2" fmla="*/ 4756560 h 5707895"/>
              <a:gd name="connsiteX3" fmla="*/ 4321194 w 5272529"/>
              <a:gd name="connsiteY3" fmla="*/ 5707895 h 5707895"/>
              <a:gd name="connsiteX4" fmla="*/ 515969 w 5272529"/>
              <a:gd name="connsiteY4" fmla="*/ 5707895 h 5707895"/>
              <a:gd name="connsiteX5" fmla="*/ 145667 w 5272529"/>
              <a:gd name="connsiteY5" fmla="*/ 5633134 h 5707895"/>
              <a:gd name="connsiteX6" fmla="*/ 0 w 5272529"/>
              <a:gd name="connsiteY6" fmla="*/ 5554070 h 5707895"/>
              <a:gd name="connsiteX7" fmla="*/ 743323 w 5272529"/>
              <a:gd name="connsiteY7" fmla="*/ 0 h 5707895"/>
              <a:gd name="connsiteX8" fmla="*/ 4321194 w 5272529"/>
              <a:gd name="connsiteY8" fmla="*/ 0 h 5707895"/>
              <a:gd name="connsiteX9" fmla="*/ 4512921 w 5272529"/>
              <a:gd name="connsiteY9" fmla="*/ 19328 h 57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2529" h="5707895">
                <a:moveTo>
                  <a:pt x="4512921" y="19328"/>
                </a:moveTo>
                <a:cubicBezTo>
                  <a:pt x="4946429" y="108036"/>
                  <a:pt x="5272529" y="491603"/>
                  <a:pt x="5272529" y="951335"/>
                </a:cubicBezTo>
                <a:lnTo>
                  <a:pt x="5272529" y="4756560"/>
                </a:lnTo>
                <a:cubicBezTo>
                  <a:pt x="5272529" y="5281968"/>
                  <a:pt x="4846602" y="5707895"/>
                  <a:pt x="4321194" y="5707895"/>
                </a:cubicBezTo>
                <a:lnTo>
                  <a:pt x="515969" y="5707895"/>
                </a:lnTo>
                <a:cubicBezTo>
                  <a:pt x="384617" y="5707895"/>
                  <a:pt x="259483" y="5681274"/>
                  <a:pt x="145667" y="5633134"/>
                </a:cubicBezTo>
                <a:lnTo>
                  <a:pt x="0" y="5554070"/>
                </a:lnTo>
                <a:lnTo>
                  <a:pt x="743323" y="0"/>
                </a:lnTo>
                <a:lnTo>
                  <a:pt x="4321194" y="0"/>
                </a:lnTo>
                <a:cubicBezTo>
                  <a:pt x="4386870" y="0"/>
                  <a:pt x="4450992" y="6655"/>
                  <a:pt x="4512921" y="19328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/>
        </p:nvSpPr>
        <p:spPr>
          <a:xfrm rot="21142631">
            <a:off x="11430530" y="-56538"/>
            <a:ext cx="811318" cy="912069"/>
          </a:xfrm>
          <a:custGeom>
            <a:avLst/>
            <a:gdLst>
              <a:gd name="connsiteX0" fmla="*/ 9825 w 811318"/>
              <a:gd name="connsiteY0" fmla="*/ 0 h 912069"/>
              <a:gd name="connsiteX1" fmla="*/ 811318 w 811318"/>
              <a:gd name="connsiteY1" fmla="*/ 107267 h 912069"/>
              <a:gd name="connsiteX2" fmla="*/ 703609 w 811318"/>
              <a:gd name="connsiteY2" fmla="*/ 912069 h 912069"/>
              <a:gd name="connsiteX3" fmla="*/ 172684 w 811318"/>
              <a:gd name="connsiteY3" fmla="*/ 912069 h 912069"/>
              <a:gd name="connsiteX4" fmla="*/ 0 w 811318"/>
              <a:gd name="connsiteY4" fmla="*/ 739385 h 912069"/>
              <a:gd name="connsiteX5" fmla="*/ 0 w 811318"/>
              <a:gd name="connsiteY5" fmla="*/ 48668 h 9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318" h="912069">
                <a:moveTo>
                  <a:pt x="9825" y="0"/>
                </a:moveTo>
                <a:lnTo>
                  <a:pt x="811318" y="107267"/>
                </a:lnTo>
                <a:lnTo>
                  <a:pt x="703609" y="912069"/>
                </a:lnTo>
                <a:lnTo>
                  <a:pt x="172684" y="912069"/>
                </a:lnTo>
                <a:cubicBezTo>
                  <a:pt x="77313" y="912069"/>
                  <a:pt x="0" y="834756"/>
                  <a:pt x="0" y="739385"/>
                </a:cubicBezTo>
                <a:lnTo>
                  <a:pt x="0" y="486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/>
          <p:cNvSpPr/>
          <p:nvPr userDrawn="1"/>
        </p:nvSpPr>
        <p:spPr>
          <a:xfrm rot="21142631">
            <a:off x="11303004" y="-53655"/>
            <a:ext cx="945887" cy="1020481"/>
          </a:xfrm>
          <a:custGeom>
            <a:avLst/>
            <a:gdLst>
              <a:gd name="connsiteX0" fmla="*/ 102451 w 945887"/>
              <a:gd name="connsiteY0" fmla="*/ 0 h 1020481"/>
              <a:gd name="connsiteX1" fmla="*/ 945887 w 945887"/>
              <a:gd name="connsiteY1" fmla="*/ 112880 h 1020481"/>
              <a:gd name="connsiteX2" fmla="*/ 824420 w 945887"/>
              <a:gd name="connsiteY2" fmla="*/ 1020481 h 1020481"/>
              <a:gd name="connsiteX3" fmla="*/ 172684 w 945887"/>
              <a:gd name="connsiteY3" fmla="*/ 1020481 h 1020481"/>
              <a:gd name="connsiteX4" fmla="*/ 0 w 945887"/>
              <a:gd name="connsiteY4" fmla="*/ 847797 h 1020481"/>
              <a:gd name="connsiteX5" fmla="*/ 0 w 945887"/>
              <a:gd name="connsiteY5" fmla="*/ 157080 h 1020481"/>
              <a:gd name="connsiteX6" fmla="*/ 50577 w 945887"/>
              <a:gd name="connsiteY6" fmla="*/ 34974 h 102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887" h="1020481">
                <a:moveTo>
                  <a:pt x="102451" y="0"/>
                </a:moveTo>
                <a:lnTo>
                  <a:pt x="945887" y="112880"/>
                </a:lnTo>
                <a:lnTo>
                  <a:pt x="824420" y="1020481"/>
                </a:lnTo>
                <a:lnTo>
                  <a:pt x="172684" y="1020481"/>
                </a:lnTo>
                <a:cubicBezTo>
                  <a:pt x="77313" y="1020481"/>
                  <a:pt x="0" y="943168"/>
                  <a:pt x="0" y="847797"/>
                </a:cubicBezTo>
                <a:lnTo>
                  <a:pt x="0" y="157080"/>
                </a:lnTo>
                <a:cubicBezTo>
                  <a:pt x="-1" y="109394"/>
                  <a:pt x="19328" y="66223"/>
                  <a:pt x="50577" y="34974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5706016" y="3334855"/>
            <a:ext cx="5595938" cy="7493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0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6335" y="2146269"/>
            <a:ext cx="5575300" cy="157349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800"/>
            </a:lvl1pPr>
          </a:lstStyle>
          <a:p>
            <a:pPr lvl="0"/>
            <a:r>
              <a:rPr lang="zh-CN" altLang="en-US" dirty="0"/>
              <a:t>单击编辑文本</a:t>
            </a:r>
          </a:p>
        </p:txBody>
      </p:sp>
      <p:sp>
        <p:nvSpPr>
          <p:cNvPr id="31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7372031" y="68686"/>
            <a:ext cx="4819968" cy="6720626"/>
          </a:xfrm>
          <a:custGeom>
            <a:avLst/>
            <a:gdLst>
              <a:gd name="connsiteX0" fmla="*/ 3360313 w 4819968"/>
              <a:gd name="connsiteY0" fmla="*/ 0 h 6720626"/>
              <a:gd name="connsiteX1" fmla="*/ 3980973 w 4819968"/>
              <a:gd name="connsiteY1" fmla="*/ 257086 h 6720626"/>
              <a:gd name="connsiteX2" fmla="*/ 4819968 w 4819968"/>
              <a:gd name="connsiteY2" fmla="*/ 1096081 h 6720626"/>
              <a:gd name="connsiteX3" fmla="*/ 4819968 w 4819968"/>
              <a:gd name="connsiteY3" fmla="*/ 5624545 h 6720626"/>
              <a:gd name="connsiteX4" fmla="*/ 3980973 w 4819968"/>
              <a:gd name="connsiteY4" fmla="*/ 6463540 h 6720626"/>
              <a:gd name="connsiteX5" fmla="*/ 2739653 w 4819968"/>
              <a:gd name="connsiteY5" fmla="*/ 6463540 h 6720626"/>
              <a:gd name="connsiteX6" fmla="*/ 257086 w 4819968"/>
              <a:gd name="connsiteY6" fmla="*/ 3980973 h 6720626"/>
              <a:gd name="connsiteX7" fmla="*/ 257086 w 4819968"/>
              <a:gd name="connsiteY7" fmla="*/ 2739653 h 6720626"/>
              <a:gd name="connsiteX8" fmla="*/ 2739653 w 4819968"/>
              <a:gd name="connsiteY8" fmla="*/ 257086 h 6720626"/>
              <a:gd name="connsiteX9" fmla="*/ 3360313 w 4819968"/>
              <a:gd name="connsiteY9" fmla="*/ 0 h 672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9968" h="6720626">
                <a:moveTo>
                  <a:pt x="3360313" y="0"/>
                </a:moveTo>
                <a:cubicBezTo>
                  <a:pt x="3584948" y="0"/>
                  <a:pt x="3809582" y="85695"/>
                  <a:pt x="3980973" y="257086"/>
                </a:cubicBezTo>
                <a:lnTo>
                  <a:pt x="4819968" y="1096081"/>
                </a:lnTo>
                <a:lnTo>
                  <a:pt x="4819968" y="5624545"/>
                </a:lnTo>
                <a:lnTo>
                  <a:pt x="3980973" y="6463540"/>
                </a:lnTo>
                <a:cubicBezTo>
                  <a:pt x="3638192" y="6806322"/>
                  <a:pt x="3082434" y="6806322"/>
                  <a:pt x="2739653" y="6463540"/>
                </a:cubicBezTo>
                <a:lnTo>
                  <a:pt x="257086" y="3980973"/>
                </a:lnTo>
                <a:cubicBezTo>
                  <a:pt x="-85695" y="3638192"/>
                  <a:pt x="-85695" y="3082435"/>
                  <a:pt x="257086" y="2739653"/>
                </a:cubicBezTo>
                <a:lnTo>
                  <a:pt x="2739653" y="257086"/>
                </a:lnTo>
                <a:cubicBezTo>
                  <a:pt x="2911044" y="85695"/>
                  <a:pt x="3135678" y="0"/>
                  <a:pt x="33603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37"/>
          <p:cNvSpPr/>
          <p:nvPr userDrawn="1"/>
        </p:nvSpPr>
        <p:spPr>
          <a:xfrm rot="20083528">
            <a:off x="5598599" y="3255638"/>
            <a:ext cx="7831706" cy="4622435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任意多边形: 形状 12"/>
          <p:cNvSpPr/>
          <p:nvPr userDrawn="1"/>
        </p:nvSpPr>
        <p:spPr>
          <a:xfrm rot="20083528">
            <a:off x="7365523" y="4241488"/>
            <a:ext cx="5718404" cy="3364014"/>
          </a:xfrm>
          <a:custGeom>
            <a:avLst/>
            <a:gdLst>
              <a:gd name="connsiteX0" fmla="*/ 5483214 w 5718404"/>
              <a:gd name="connsiteY0" fmla="*/ 73570 h 3364014"/>
              <a:gd name="connsiteX1" fmla="*/ 5714308 w 5718404"/>
              <a:gd name="connsiteY1" fmla="*/ 213778 h 3364014"/>
              <a:gd name="connsiteX2" fmla="*/ 5718404 w 5718404"/>
              <a:gd name="connsiteY2" fmla="*/ 217683 h 3364014"/>
              <a:gd name="connsiteX3" fmla="*/ 4232850 w 5718404"/>
              <a:gd name="connsiteY3" fmla="*/ 3364014 h 3364014"/>
              <a:gd name="connsiteX4" fmla="*/ 2 w 5718404"/>
              <a:gd name="connsiteY4" fmla="*/ 1365457 h 3364014"/>
              <a:gd name="connsiteX5" fmla="*/ 0 w 5718404"/>
              <a:gd name="connsiteY5" fmla="*/ 936180 h 3364014"/>
              <a:gd name="connsiteX6" fmla="*/ 936181 w 5718404"/>
              <a:gd name="connsiteY6" fmla="*/ 0 h 3364014"/>
              <a:gd name="connsiteX7" fmla="*/ 5118811 w 5718404"/>
              <a:gd name="connsiteY7" fmla="*/ 0 h 3364014"/>
              <a:gd name="connsiteX8" fmla="*/ 5483214 w 5718404"/>
              <a:gd name="connsiteY8" fmla="*/ 73570 h 33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8404" h="3364014">
                <a:moveTo>
                  <a:pt x="5483214" y="73570"/>
                </a:moveTo>
                <a:cubicBezTo>
                  <a:pt x="5567216" y="109100"/>
                  <a:pt x="5644952" y="156541"/>
                  <a:pt x="5714308" y="213778"/>
                </a:cubicBezTo>
                <a:lnTo>
                  <a:pt x="5718404" y="217683"/>
                </a:lnTo>
                <a:lnTo>
                  <a:pt x="4232850" y="3364014"/>
                </a:lnTo>
                <a:lnTo>
                  <a:pt x="2" y="1365457"/>
                </a:lnTo>
                <a:lnTo>
                  <a:pt x="0" y="936180"/>
                </a:lnTo>
                <a:cubicBezTo>
                  <a:pt x="0" y="419143"/>
                  <a:pt x="419143" y="2"/>
                  <a:pt x="936181" y="0"/>
                </a:cubicBezTo>
                <a:lnTo>
                  <a:pt x="5118811" y="0"/>
                </a:lnTo>
                <a:cubicBezTo>
                  <a:pt x="5248069" y="0"/>
                  <a:pt x="5371210" y="26197"/>
                  <a:pt x="5483214" y="735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43"/>
          <p:cNvSpPr/>
          <p:nvPr userDrawn="1"/>
        </p:nvSpPr>
        <p:spPr>
          <a:xfrm rot="20130343">
            <a:off x="-240452" y="-118847"/>
            <a:ext cx="1158586" cy="877457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 rot="19492083">
            <a:off x="7072658" y="4413201"/>
            <a:ext cx="6554635" cy="3366038"/>
          </a:xfrm>
          <a:custGeom>
            <a:avLst/>
            <a:gdLst>
              <a:gd name="connsiteX0" fmla="*/ 6468760 w 6554635"/>
              <a:gd name="connsiteY0" fmla="*/ 165290 h 3366038"/>
              <a:gd name="connsiteX1" fmla="*/ 6554635 w 6554635"/>
              <a:gd name="connsiteY1" fmla="*/ 226344 h 3366038"/>
              <a:gd name="connsiteX2" fmla="*/ 4345404 w 6554635"/>
              <a:gd name="connsiteY2" fmla="*/ 3366038 h 3366038"/>
              <a:gd name="connsiteX3" fmla="*/ 0 w 6554635"/>
              <a:gd name="connsiteY3" fmla="*/ 308415 h 3366038"/>
              <a:gd name="connsiteX4" fmla="*/ 137474 w 6554635"/>
              <a:gd name="connsiteY4" fmla="*/ 194988 h 3366038"/>
              <a:gd name="connsiteX5" fmla="*/ 775819 w 6554635"/>
              <a:gd name="connsiteY5" fmla="*/ 0 h 3366038"/>
              <a:gd name="connsiteX6" fmla="*/ 5876738 w 6554635"/>
              <a:gd name="connsiteY6" fmla="*/ 0 h 3366038"/>
              <a:gd name="connsiteX7" fmla="*/ 6321147 w 6554635"/>
              <a:gd name="connsiteY7" fmla="*/ 89722 h 3366038"/>
              <a:gd name="connsiteX8" fmla="*/ 6468760 w 6554635"/>
              <a:gd name="connsiteY8" fmla="*/ 165290 h 336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635" h="3366038">
                <a:moveTo>
                  <a:pt x="6468760" y="165290"/>
                </a:moveTo>
                <a:lnTo>
                  <a:pt x="6554635" y="226344"/>
                </a:lnTo>
                <a:lnTo>
                  <a:pt x="4345404" y="3366038"/>
                </a:lnTo>
                <a:lnTo>
                  <a:pt x="0" y="308415"/>
                </a:lnTo>
                <a:lnTo>
                  <a:pt x="137474" y="194988"/>
                </a:lnTo>
                <a:cubicBezTo>
                  <a:pt x="319693" y="71884"/>
                  <a:pt x="539361" y="1"/>
                  <a:pt x="775819" y="0"/>
                </a:cubicBezTo>
                <a:lnTo>
                  <a:pt x="5876738" y="0"/>
                </a:lnTo>
                <a:cubicBezTo>
                  <a:pt x="6034376" y="0"/>
                  <a:pt x="6184553" y="31948"/>
                  <a:pt x="6321147" y="89722"/>
                </a:cubicBezTo>
                <a:cubicBezTo>
                  <a:pt x="6372369" y="111388"/>
                  <a:pt x="6421681" y="136685"/>
                  <a:pt x="6468760" y="165290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 rot="2700000">
            <a:off x="7624640" y="116801"/>
            <a:ext cx="6329286" cy="7336869"/>
          </a:xfrm>
          <a:custGeom>
            <a:avLst/>
            <a:gdLst>
              <a:gd name="connsiteX0" fmla="*/ 0 w 6329286"/>
              <a:gd name="connsiteY0" fmla="*/ 1479948 h 7336869"/>
              <a:gd name="connsiteX1" fmla="*/ 1479949 w 6329286"/>
              <a:gd name="connsiteY1" fmla="*/ 0 h 7336869"/>
              <a:gd name="connsiteX2" fmla="*/ 6329286 w 6329286"/>
              <a:gd name="connsiteY2" fmla="*/ 4849338 h 7336869"/>
              <a:gd name="connsiteX3" fmla="*/ 3841755 w 6329286"/>
              <a:gd name="connsiteY3" fmla="*/ 7336869 h 7336869"/>
              <a:gd name="connsiteX4" fmla="*/ 1240797 w 6329286"/>
              <a:gd name="connsiteY4" fmla="*/ 7336869 h 7336869"/>
              <a:gd name="connsiteX5" fmla="*/ 0 w 6329286"/>
              <a:gd name="connsiteY5" fmla="*/ 6096072 h 733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9286" h="7336869">
                <a:moveTo>
                  <a:pt x="0" y="1479948"/>
                </a:moveTo>
                <a:lnTo>
                  <a:pt x="1479949" y="0"/>
                </a:lnTo>
                <a:lnTo>
                  <a:pt x="6329286" y="4849338"/>
                </a:lnTo>
                <a:lnTo>
                  <a:pt x="3841755" y="7336869"/>
                </a:lnTo>
                <a:lnTo>
                  <a:pt x="1240797" y="7336869"/>
                </a:lnTo>
                <a:cubicBezTo>
                  <a:pt x="555524" y="7336869"/>
                  <a:pt x="1" y="6781345"/>
                  <a:pt x="0" y="609607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rot="4748385">
            <a:off x="-221653" y="-78173"/>
            <a:ext cx="1805547" cy="1733478"/>
          </a:xfrm>
          <a:custGeom>
            <a:avLst/>
            <a:gdLst>
              <a:gd name="connsiteX0" fmla="*/ 0 w 1805547"/>
              <a:gd name="connsiteY0" fmla="*/ 1387083 h 1733478"/>
              <a:gd name="connsiteX1" fmla="*/ 266112 w 1805547"/>
              <a:gd name="connsiteY1" fmla="*/ 0 h 1733478"/>
              <a:gd name="connsiteX2" fmla="*/ 1399931 w 1805547"/>
              <a:gd name="connsiteY2" fmla="*/ 0 h 1733478"/>
              <a:gd name="connsiteX3" fmla="*/ 1805547 w 1805547"/>
              <a:gd name="connsiteY3" fmla="*/ 405616 h 1733478"/>
              <a:gd name="connsiteX4" fmla="*/ 1805547 w 1805547"/>
              <a:gd name="connsiteY4" fmla="*/ 1733478 h 173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547" h="1733478">
                <a:moveTo>
                  <a:pt x="0" y="1387083"/>
                </a:moveTo>
                <a:lnTo>
                  <a:pt x="266112" y="0"/>
                </a:lnTo>
                <a:lnTo>
                  <a:pt x="1399931" y="0"/>
                </a:lnTo>
                <a:cubicBezTo>
                  <a:pt x="1623947" y="0"/>
                  <a:pt x="1805547" y="181600"/>
                  <a:pt x="1805547" y="405616"/>
                </a:cubicBezTo>
                <a:lnTo>
                  <a:pt x="1805547" y="1733478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 userDrawn="1"/>
        </p:nvSpPr>
        <p:spPr>
          <a:xfrm rot="2700000">
            <a:off x="1191607" y="1025236"/>
            <a:ext cx="1068649" cy="10686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 rot="4748385">
            <a:off x="369648" y="5507074"/>
            <a:ext cx="1124395" cy="1968489"/>
          </a:xfrm>
          <a:custGeom>
            <a:avLst/>
            <a:gdLst>
              <a:gd name="connsiteX0" fmla="*/ 8241 w 1124395"/>
              <a:gd name="connsiteY0" fmla="*/ 323870 h 1968489"/>
              <a:gd name="connsiteX1" fmla="*/ 405616 w 1124395"/>
              <a:gd name="connsiteY1" fmla="*/ 0 h 1968489"/>
              <a:gd name="connsiteX2" fmla="*/ 1124395 w 1124395"/>
              <a:gd name="connsiteY2" fmla="*/ 0 h 1968489"/>
              <a:gd name="connsiteX3" fmla="*/ 746740 w 1124395"/>
              <a:gd name="connsiteY3" fmla="*/ 1968489 h 1968489"/>
              <a:gd name="connsiteX4" fmla="*/ 0 w 1124395"/>
              <a:gd name="connsiteY4" fmla="*/ 1825227 h 1968489"/>
              <a:gd name="connsiteX5" fmla="*/ 0 w 1124395"/>
              <a:gd name="connsiteY5" fmla="*/ 405616 h 1968489"/>
              <a:gd name="connsiteX6" fmla="*/ 8241 w 1124395"/>
              <a:gd name="connsiteY6" fmla="*/ 323870 h 19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395" h="1968489">
                <a:moveTo>
                  <a:pt x="8241" y="323870"/>
                </a:moveTo>
                <a:cubicBezTo>
                  <a:pt x="46063" y="139037"/>
                  <a:pt x="209602" y="0"/>
                  <a:pt x="405616" y="0"/>
                </a:cubicBezTo>
                <a:lnTo>
                  <a:pt x="1124395" y="0"/>
                </a:lnTo>
                <a:lnTo>
                  <a:pt x="746740" y="1968489"/>
                </a:lnTo>
                <a:lnTo>
                  <a:pt x="0" y="1825227"/>
                </a:lnTo>
                <a:lnTo>
                  <a:pt x="0" y="405616"/>
                </a:lnTo>
                <a:cubicBezTo>
                  <a:pt x="0" y="377614"/>
                  <a:pt x="2837" y="350275"/>
                  <a:pt x="8241" y="323870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 rot="7086780">
            <a:off x="1769212" y="6294635"/>
            <a:ext cx="686245" cy="986117"/>
          </a:xfrm>
          <a:custGeom>
            <a:avLst/>
            <a:gdLst>
              <a:gd name="connsiteX0" fmla="*/ 12945 w 686245"/>
              <a:gd name="connsiteY0" fmla="*/ 885512 h 986117"/>
              <a:gd name="connsiteX1" fmla="*/ 0 w 686245"/>
              <a:gd name="connsiteY1" fmla="*/ 821395 h 986117"/>
              <a:gd name="connsiteX2" fmla="*/ 0 w 686245"/>
              <a:gd name="connsiteY2" fmla="*/ 162526 h 986117"/>
              <a:gd name="connsiteX3" fmla="*/ 48246 w 686245"/>
              <a:gd name="connsiteY3" fmla="*/ 46050 h 986117"/>
              <a:gd name="connsiteX4" fmla="*/ 159420 w 686245"/>
              <a:gd name="connsiteY4" fmla="*/ 0 h 986117"/>
              <a:gd name="connsiteX5" fmla="*/ 686245 w 686245"/>
              <a:gd name="connsiteY5" fmla="*/ 986117 h 986117"/>
              <a:gd name="connsiteX6" fmla="*/ 164722 w 686245"/>
              <a:gd name="connsiteY6" fmla="*/ 986117 h 986117"/>
              <a:gd name="connsiteX7" fmla="*/ 12945 w 686245"/>
              <a:gd name="connsiteY7" fmla="*/ 885512 h 9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245" h="986117">
                <a:moveTo>
                  <a:pt x="12945" y="885512"/>
                </a:moveTo>
                <a:cubicBezTo>
                  <a:pt x="4609" y="865805"/>
                  <a:pt x="0" y="844138"/>
                  <a:pt x="0" y="821395"/>
                </a:cubicBezTo>
                <a:lnTo>
                  <a:pt x="0" y="162526"/>
                </a:lnTo>
                <a:cubicBezTo>
                  <a:pt x="0" y="117039"/>
                  <a:pt x="18437" y="75859"/>
                  <a:pt x="48246" y="46050"/>
                </a:cubicBezTo>
                <a:lnTo>
                  <a:pt x="159420" y="0"/>
                </a:lnTo>
                <a:lnTo>
                  <a:pt x="686245" y="986117"/>
                </a:lnTo>
                <a:lnTo>
                  <a:pt x="164722" y="986117"/>
                </a:lnTo>
                <a:cubicBezTo>
                  <a:pt x="96492" y="986117"/>
                  <a:pt x="37951" y="944633"/>
                  <a:pt x="12945" y="88551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5905128" y="461469"/>
            <a:ext cx="1334432" cy="1056395"/>
            <a:chOff x="4555965" y="-531967"/>
            <a:chExt cx="2564468" cy="2030146"/>
          </a:xfrm>
        </p:grpSpPr>
        <p:sp>
          <p:nvSpPr>
            <p:cNvPr id="26" name="矩形: 圆角 25"/>
            <p:cNvSpPr/>
            <p:nvPr/>
          </p:nvSpPr>
          <p:spPr>
            <a:xfrm rot="4748385">
              <a:off x="4555965" y="-531967"/>
              <a:ext cx="2030146" cy="2030145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/>
            <p:cNvSpPr/>
            <p:nvPr/>
          </p:nvSpPr>
          <p:spPr>
            <a:xfrm rot="7086780">
              <a:off x="6132120" y="-31514"/>
              <a:ext cx="988313" cy="988313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9610408" y="5938064"/>
            <a:ext cx="2657792" cy="1201695"/>
            <a:chOff x="-52399" y="5929121"/>
            <a:chExt cx="2657792" cy="1201695"/>
          </a:xfrm>
        </p:grpSpPr>
        <p:sp>
          <p:nvSpPr>
            <p:cNvPr id="8" name="任意多边形: 形状 7"/>
            <p:cNvSpPr/>
            <p:nvPr userDrawn="1"/>
          </p:nvSpPr>
          <p:spPr>
            <a:xfrm rot="4748385">
              <a:off x="369648" y="5507074"/>
              <a:ext cx="1124395" cy="1968489"/>
            </a:xfrm>
            <a:custGeom>
              <a:avLst/>
              <a:gdLst>
                <a:gd name="connsiteX0" fmla="*/ 8241 w 1124395"/>
                <a:gd name="connsiteY0" fmla="*/ 323870 h 1968489"/>
                <a:gd name="connsiteX1" fmla="*/ 405616 w 1124395"/>
                <a:gd name="connsiteY1" fmla="*/ 0 h 1968489"/>
                <a:gd name="connsiteX2" fmla="*/ 1124395 w 1124395"/>
                <a:gd name="connsiteY2" fmla="*/ 0 h 1968489"/>
                <a:gd name="connsiteX3" fmla="*/ 746740 w 1124395"/>
                <a:gd name="connsiteY3" fmla="*/ 1968489 h 1968489"/>
                <a:gd name="connsiteX4" fmla="*/ 0 w 1124395"/>
                <a:gd name="connsiteY4" fmla="*/ 1825227 h 1968489"/>
                <a:gd name="connsiteX5" fmla="*/ 0 w 1124395"/>
                <a:gd name="connsiteY5" fmla="*/ 405616 h 1968489"/>
                <a:gd name="connsiteX6" fmla="*/ 8241 w 1124395"/>
                <a:gd name="connsiteY6" fmla="*/ 323870 h 19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395" h="1968489">
                  <a:moveTo>
                    <a:pt x="8241" y="323870"/>
                  </a:moveTo>
                  <a:cubicBezTo>
                    <a:pt x="46063" y="139037"/>
                    <a:pt x="209602" y="0"/>
                    <a:pt x="405616" y="0"/>
                  </a:cubicBezTo>
                  <a:lnTo>
                    <a:pt x="1124395" y="0"/>
                  </a:lnTo>
                  <a:lnTo>
                    <a:pt x="746740" y="1968489"/>
                  </a:lnTo>
                  <a:lnTo>
                    <a:pt x="0" y="1825227"/>
                  </a:lnTo>
                  <a:lnTo>
                    <a:pt x="0" y="405616"/>
                  </a:lnTo>
                  <a:cubicBezTo>
                    <a:pt x="0" y="377614"/>
                    <a:pt x="2837" y="350275"/>
                    <a:pt x="8241" y="32387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/>
          </p:nvSpPr>
          <p:spPr>
            <a:xfrm rot="7086780">
              <a:off x="1769212" y="6294635"/>
              <a:ext cx="686245" cy="986117"/>
            </a:xfrm>
            <a:custGeom>
              <a:avLst/>
              <a:gdLst>
                <a:gd name="connsiteX0" fmla="*/ 12945 w 686245"/>
                <a:gd name="connsiteY0" fmla="*/ 885512 h 986117"/>
                <a:gd name="connsiteX1" fmla="*/ 0 w 686245"/>
                <a:gd name="connsiteY1" fmla="*/ 821395 h 986117"/>
                <a:gd name="connsiteX2" fmla="*/ 0 w 686245"/>
                <a:gd name="connsiteY2" fmla="*/ 162526 h 986117"/>
                <a:gd name="connsiteX3" fmla="*/ 48246 w 686245"/>
                <a:gd name="connsiteY3" fmla="*/ 46050 h 986117"/>
                <a:gd name="connsiteX4" fmla="*/ 159420 w 686245"/>
                <a:gd name="connsiteY4" fmla="*/ 0 h 986117"/>
                <a:gd name="connsiteX5" fmla="*/ 686245 w 686245"/>
                <a:gd name="connsiteY5" fmla="*/ 986117 h 986117"/>
                <a:gd name="connsiteX6" fmla="*/ 164722 w 686245"/>
                <a:gd name="connsiteY6" fmla="*/ 986117 h 986117"/>
                <a:gd name="connsiteX7" fmla="*/ 12945 w 686245"/>
                <a:gd name="connsiteY7" fmla="*/ 885512 h 98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245" h="986117">
                  <a:moveTo>
                    <a:pt x="12945" y="885512"/>
                  </a:moveTo>
                  <a:cubicBezTo>
                    <a:pt x="4609" y="865805"/>
                    <a:pt x="0" y="844138"/>
                    <a:pt x="0" y="821395"/>
                  </a:cubicBezTo>
                  <a:lnTo>
                    <a:pt x="0" y="162526"/>
                  </a:lnTo>
                  <a:cubicBezTo>
                    <a:pt x="0" y="117039"/>
                    <a:pt x="18437" y="75859"/>
                    <a:pt x="48246" y="46050"/>
                  </a:cubicBezTo>
                  <a:lnTo>
                    <a:pt x="159420" y="0"/>
                  </a:lnTo>
                  <a:lnTo>
                    <a:pt x="686245" y="986117"/>
                  </a:lnTo>
                  <a:lnTo>
                    <a:pt x="164722" y="986117"/>
                  </a:lnTo>
                  <a:cubicBezTo>
                    <a:pt x="96492" y="986117"/>
                    <a:pt x="37951" y="944633"/>
                    <a:pt x="12945" y="885512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591379" cy="6858000"/>
          </a:xfrm>
          <a:custGeom>
            <a:avLst/>
            <a:gdLst>
              <a:gd name="connsiteX0" fmla="*/ 0 w 5591379"/>
              <a:gd name="connsiteY0" fmla="*/ 0 h 6858000"/>
              <a:gd name="connsiteX1" fmla="*/ 2377442 w 5591379"/>
              <a:gd name="connsiteY1" fmla="*/ 0 h 6858000"/>
              <a:gd name="connsiteX2" fmla="*/ 5234558 w 5591379"/>
              <a:gd name="connsiteY2" fmla="*/ 2857117 h 6858000"/>
              <a:gd name="connsiteX3" fmla="*/ 5234558 w 5591379"/>
              <a:gd name="connsiteY3" fmla="*/ 4580002 h 6858000"/>
              <a:gd name="connsiteX4" fmla="*/ 2956560 w 5591379"/>
              <a:gd name="connsiteY4" fmla="*/ 6858000 h 6858000"/>
              <a:gd name="connsiteX5" fmla="*/ 0 w 559137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1379" h="6858000">
                <a:moveTo>
                  <a:pt x="0" y="0"/>
                </a:moveTo>
                <a:lnTo>
                  <a:pt x="2377442" y="0"/>
                </a:lnTo>
                <a:lnTo>
                  <a:pt x="5234558" y="2857117"/>
                </a:lnTo>
                <a:cubicBezTo>
                  <a:pt x="5710320" y="3332879"/>
                  <a:pt x="5710320" y="4104240"/>
                  <a:pt x="5234558" y="4580002"/>
                </a:cubicBezTo>
                <a:lnTo>
                  <a:pt x="29565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4595299" y="510141"/>
            <a:ext cx="1334432" cy="1056395"/>
            <a:chOff x="4555965" y="-531967"/>
            <a:chExt cx="2564468" cy="2030146"/>
          </a:xfrm>
        </p:grpSpPr>
        <p:sp>
          <p:nvSpPr>
            <p:cNvPr id="16" name="矩形: 圆角 15"/>
            <p:cNvSpPr/>
            <p:nvPr/>
          </p:nvSpPr>
          <p:spPr>
            <a:xfrm rot="4748385">
              <a:off x="4555965" y="-531967"/>
              <a:ext cx="2030146" cy="2030145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 rot="7086780">
              <a:off x="6132120" y="-31514"/>
              <a:ext cx="988313" cy="988313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slideLayout" Target="../slideLayouts/slideLayout8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chart" Target="../charts/chart3.xml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tags" Target="../tags/tag6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chart" Target="../charts/chart5.xml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chart" Target="../charts/chart4.xml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2624" y="2411401"/>
            <a:ext cx="5720499" cy="905885"/>
          </a:xfrm>
        </p:spPr>
        <p:txBody>
          <a:bodyPr/>
          <a:lstStyle/>
          <a:p>
            <a:r>
              <a:rPr lang="en-US" altLang="zh-CN" sz="6600" dirty="0">
                <a:latin typeface="Stencil Std" panose="00000800000000000000" pitchFamily="50" charset="0"/>
                <a:ea typeface="KBPlanetEarth" panose="02000603000000000000" pitchFamily="2" charset="0"/>
                <a:sym typeface="Arial" panose="020B0604020202020204" pitchFamily="34" charset="0"/>
              </a:rPr>
              <a:t>LAPORAN KINERJA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96885" y="4396447"/>
            <a:ext cx="5229829" cy="320317"/>
          </a:xfrm>
          <a:solidFill>
            <a:schemeClr val="accent2"/>
          </a:solidFill>
        </p:spPr>
        <p:txBody>
          <a:bodyPr/>
          <a:lstStyle/>
          <a:p>
            <a:pPr algn="dist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RSJD DR. ARIF ZAINUDIN SURAKARTA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10427" y="4721108"/>
            <a:ext cx="5720499" cy="734372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Enter your subtitle here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consectetuer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adipiscing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. Maecenas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porttitor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congue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massa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Fusce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posuere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, magna sed pulvinar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ultricies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purus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lectus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malesuada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libero, sit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commodo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magna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eros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quis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urna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2624" y="3374984"/>
            <a:ext cx="4693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February 2020</a:t>
            </a: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C4856FC5-9143-4FED-9133-9D74477DD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6344469" y="11191"/>
            <a:ext cx="5847532" cy="5849282"/>
          </a:xfrm>
          <a:custGeom>
            <a:avLst/>
            <a:gdLst>
              <a:gd name="connsiteX0" fmla="*/ 1116115 w 5720500"/>
              <a:gd name="connsiteY0" fmla="*/ 0 h 5338728"/>
              <a:gd name="connsiteX1" fmla="*/ 5720500 w 5720500"/>
              <a:gd name="connsiteY1" fmla="*/ 0 h 5338728"/>
              <a:gd name="connsiteX2" fmla="*/ 5720500 w 5720500"/>
              <a:gd name="connsiteY2" fmla="*/ 3906235 h 5338728"/>
              <a:gd name="connsiteX3" fmla="*/ 2872857 w 5720500"/>
              <a:gd name="connsiteY3" fmla="*/ 5250786 h 5338728"/>
              <a:gd name="connsiteX4" fmla="*/ 1652939 w 5720500"/>
              <a:gd name="connsiteY4" fmla="*/ 4813390 h 5338728"/>
              <a:gd name="connsiteX5" fmla="*/ 87942 w 5720500"/>
              <a:gd name="connsiteY5" fmla="*/ 1498861 h 5338728"/>
              <a:gd name="connsiteX6" fmla="*/ 525337 w 5720500"/>
              <a:gd name="connsiteY6" fmla="*/ 278944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500" h="5338728">
                <a:moveTo>
                  <a:pt x="1116115" y="0"/>
                </a:moveTo>
                <a:lnTo>
                  <a:pt x="5720500" y="0"/>
                </a:lnTo>
                <a:lnTo>
                  <a:pt x="5720500" y="3906235"/>
                </a:lnTo>
                <a:lnTo>
                  <a:pt x="2872857" y="5250786"/>
                </a:lnTo>
                <a:cubicBezTo>
                  <a:pt x="2415203" y="5466875"/>
                  <a:pt x="1869027" y="5271046"/>
                  <a:pt x="1652939" y="4813390"/>
                </a:cubicBezTo>
                <a:lnTo>
                  <a:pt x="87942" y="1498861"/>
                </a:lnTo>
                <a:cubicBezTo>
                  <a:pt x="-128146" y="1041207"/>
                  <a:pt x="67683" y="495031"/>
                  <a:pt x="525337" y="278944"/>
                </a:cubicBezTo>
                <a:close/>
              </a:path>
            </a:pathLst>
          </a:cu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446BBE35-E980-4F16-AC81-4F58523BEADE}"/>
              </a:ext>
            </a:extLst>
          </p:cNvPr>
          <p:cNvGrpSpPr>
            <a:grpSpLocks/>
          </p:cNvGrpSpPr>
          <p:nvPr/>
        </p:nvGrpSpPr>
        <p:grpSpPr bwMode="auto">
          <a:xfrm>
            <a:off x="2389695" y="320991"/>
            <a:ext cx="956512" cy="462237"/>
            <a:chOff x="960438" y="2263776"/>
            <a:chExt cx="1646237" cy="844550"/>
          </a:xfrm>
        </p:grpSpPr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D47C3C99-8C0A-412F-A16D-5302E50E9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76AD3849-A8B4-45B4-BB9D-0CBD946E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59C4C9E2-D6A1-4F09-9F13-455B017C5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AE330874-A196-48F4-B403-5DD6CA583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7FEFA611-A451-49E0-B5F9-76C4BECD2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A7787C5D-5576-4473-AF54-5C4BCE970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337679C0-9D76-4747-A34D-56D66F486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F59562E3-1907-46E1-B417-871D25D2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94265673-D20B-4AB3-AC31-45A1EA3D0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D869E23B-0138-4B00-8699-54AF661F7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8291786E-BEBB-4EF2-BCC3-53D16AA40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5" name="Picture 37">
            <a:extLst>
              <a:ext uri="{FF2B5EF4-FFF2-40B4-BE49-F238E27FC236}">
                <a16:creationId xmlns:a16="http://schemas.microsoft.com/office/drawing/2014/main" id="{2F157F6A-3768-4DBF-85F1-50400470E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34" y="127606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A0597A99-49B9-4DE6-AC73-CA776EF6C423}"/>
              </a:ext>
            </a:extLst>
          </p:cNvPr>
          <p:cNvSpPr txBox="1">
            <a:spLocks/>
          </p:cNvSpPr>
          <p:nvPr/>
        </p:nvSpPr>
        <p:spPr>
          <a:xfrm>
            <a:off x="1700497" y="3233519"/>
            <a:ext cx="5595938" cy="2414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Capaian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Kinerja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Cara Bayar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Kunjungan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Wilayah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Diagnosis 10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Besar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Penyakit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sp>
        <p:nvSpPr>
          <p:cNvPr id="48" name="文本占位符 3">
            <a:extLst>
              <a:ext uri="{FF2B5EF4-FFF2-40B4-BE49-F238E27FC236}">
                <a16:creationId xmlns:a16="http://schemas.microsoft.com/office/drawing/2014/main" id="{12829929-C979-4236-A3FD-150C1400A3F4}"/>
              </a:ext>
            </a:extLst>
          </p:cNvPr>
          <p:cNvSpPr txBox="1">
            <a:spLocks/>
          </p:cNvSpPr>
          <p:nvPr/>
        </p:nvSpPr>
        <p:spPr>
          <a:xfrm>
            <a:off x="1721135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 PELAYANAN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BFEE6-D906-4589-8F10-2180EFADA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987" y="-6795"/>
            <a:ext cx="46610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0" name="直接连接符 6">
            <a:extLst>
              <a:ext uri="{FF2B5EF4-FFF2-40B4-BE49-F238E27FC236}">
                <a16:creationId xmlns:a16="http://schemas.microsoft.com/office/drawing/2014/main" id="{C2348AD1-30C1-4FF7-89BD-3E77DF239736}"/>
              </a:ext>
            </a:extLst>
          </p:cNvPr>
          <p:cNvCxnSpPr>
            <a:cxnSpLocks/>
          </p:cNvCxnSpPr>
          <p:nvPr/>
        </p:nvCxnSpPr>
        <p:spPr>
          <a:xfrm>
            <a:off x="424085" y="694957"/>
            <a:ext cx="2491086" cy="0"/>
          </a:xfrm>
          <a:prstGeom prst="line">
            <a:avLst/>
          </a:prstGeom>
          <a:ln w="38100">
            <a:solidFill>
              <a:srgbClr val="CE6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7">
            <a:extLst>
              <a:ext uri="{FF2B5EF4-FFF2-40B4-BE49-F238E27FC236}">
                <a16:creationId xmlns:a16="http://schemas.microsoft.com/office/drawing/2014/main" id="{F4BC599C-D206-47D5-AEA7-21F6BABA19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4262" y="0"/>
            <a:ext cx="4572000" cy="694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Capaian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Kinerja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endParaRPr lang="en-US" altLang="zh-CN" sz="3600" b="1" dirty="0">
              <a:ln w="12700">
                <a:noFill/>
                <a:prstDash val="solid"/>
              </a:ln>
              <a:solidFill>
                <a:srgbClr val="CE694E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8" name="Content Placeholder 3">
            <a:extLst>
              <a:ext uri="{FF2B5EF4-FFF2-40B4-BE49-F238E27FC236}">
                <a16:creationId xmlns:a16="http://schemas.microsoft.com/office/drawing/2014/main" id="{B255C18E-2EE6-4309-A8EC-A4247713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286117"/>
              </p:ext>
            </p:extLst>
          </p:nvPr>
        </p:nvGraphicFramePr>
        <p:xfrm>
          <a:off x="424085" y="914600"/>
          <a:ext cx="4252355" cy="574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51">
                  <a:extLst>
                    <a:ext uri="{9D8B030D-6E8A-4147-A177-3AD203B41FA5}">
                      <a16:colId xmlns:a16="http://schemas.microsoft.com/office/drawing/2014/main" val="2762576774"/>
                    </a:ext>
                  </a:extLst>
                </a:gridCol>
                <a:gridCol w="660411">
                  <a:extLst>
                    <a:ext uri="{9D8B030D-6E8A-4147-A177-3AD203B41FA5}">
                      <a16:colId xmlns:a16="http://schemas.microsoft.com/office/drawing/2014/main" val="2577652153"/>
                    </a:ext>
                  </a:extLst>
                </a:gridCol>
                <a:gridCol w="660411">
                  <a:extLst>
                    <a:ext uri="{9D8B030D-6E8A-4147-A177-3AD203B41FA5}">
                      <a16:colId xmlns:a16="http://schemas.microsoft.com/office/drawing/2014/main" val="3176716562"/>
                    </a:ext>
                  </a:extLst>
                </a:gridCol>
                <a:gridCol w="9648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22" marB="45722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JUMLAH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2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JALAN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w Cen MT" panose="020B0602020104020603" pitchFamily="34" charset="0"/>
                        </a:rPr>
                        <a:t>PENGUNJUNG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3.203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3.079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w Cen MT" panose="020B0602020104020603" pitchFamily="34" charset="0"/>
                        </a:rPr>
                        <a:t>KUNJUNGAN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3.435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3.432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6.867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2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RAWAT INAP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>
                          <a:latin typeface="Tw Cen MT" panose="020B0602020104020603" pitchFamily="34" charset="0"/>
                        </a:rPr>
                        <a:t>KAPASITAS  TT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baseline="0">
                          <a:latin typeface="Tw Cen MT" panose="020B0602020104020603" pitchFamily="34" charset="0"/>
                        </a:rPr>
                        <a:t> KELUAR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247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258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BOR (%)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70,83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67,54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69,24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LOS (Hari) 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Tw Cen MT" panose="020B0602020104020603" pitchFamily="34" charset="0"/>
                        </a:rPr>
                        <a:t>28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25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TOI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LAMA DIRAWAT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6.920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6.422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13.342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HARI PERAWATAN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6.521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5.817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12.338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PASIEN MENINGGAL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6">
            <a:extLst>
              <a:ext uri="{FF2B5EF4-FFF2-40B4-BE49-F238E27FC236}">
                <a16:creationId xmlns:a16="http://schemas.microsoft.com/office/drawing/2014/main" id="{FA513DDD-AEA4-4121-9B83-996996507575}"/>
              </a:ext>
            </a:extLst>
          </p:cNvPr>
          <p:cNvCxnSpPr>
            <a:cxnSpLocks/>
          </p:cNvCxnSpPr>
          <p:nvPr/>
        </p:nvCxnSpPr>
        <p:spPr>
          <a:xfrm>
            <a:off x="366029" y="694957"/>
            <a:ext cx="2491086" cy="0"/>
          </a:xfrm>
          <a:prstGeom prst="line">
            <a:avLst/>
          </a:prstGeom>
          <a:ln w="38100">
            <a:solidFill>
              <a:srgbClr val="CE6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7">
            <a:extLst>
              <a:ext uri="{FF2B5EF4-FFF2-40B4-BE49-F238E27FC236}">
                <a16:creationId xmlns:a16="http://schemas.microsoft.com/office/drawing/2014/main" id="{F8AFB39D-1118-4FCA-AD86-CBFECBB6A16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4262" y="0"/>
            <a:ext cx="5831738" cy="694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Cara Bayar</a:t>
            </a:r>
          </a:p>
        </p:txBody>
      </p:sp>
      <p:graphicFrame>
        <p:nvGraphicFramePr>
          <p:cNvPr id="39" name="Table Placeholder 5">
            <a:extLst>
              <a:ext uri="{FF2B5EF4-FFF2-40B4-BE49-F238E27FC236}">
                <a16:creationId xmlns:a16="http://schemas.microsoft.com/office/drawing/2014/main" id="{3FE5D367-5584-4C08-BDD9-02F84BFFE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165343"/>
              </p:ext>
            </p:extLst>
          </p:nvPr>
        </p:nvGraphicFramePr>
        <p:xfrm>
          <a:off x="713978" y="3913462"/>
          <a:ext cx="4320481" cy="2706684"/>
        </p:xfrm>
        <a:graphic>
          <a:graphicData uri="http://schemas.openxmlformats.org/drawingml/2006/table">
            <a:tbl>
              <a:tblPr firstRow="1" bandRow="1"/>
              <a:tblGrid>
                <a:gridCol w="904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763">
                  <a:extLst>
                    <a:ext uri="{9D8B030D-6E8A-4147-A177-3AD203B41FA5}">
                      <a16:colId xmlns:a16="http://schemas.microsoft.com/office/drawing/2014/main" val="2405092699"/>
                    </a:ext>
                  </a:extLst>
                </a:gridCol>
              </a:tblGrid>
              <a:tr h="32185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CARA BAYAR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aseline="0" dirty="0">
                          <a:latin typeface="Tw Cen MT" panose="020B0602020104020603" pitchFamily="34" charset="0"/>
                        </a:rPr>
                        <a:t>RAWAT JALAN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UMUM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1.251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NPBI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689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1.183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1,099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JKD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80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BKMKS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 err="1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Asuransi</a:t>
                      </a: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 Lain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30000"/>
                  </a:ext>
                </a:extLst>
              </a:tr>
            </a:tbl>
          </a:graphicData>
        </a:graphic>
      </p:graphicFrame>
      <p:graphicFrame>
        <p:nvGraphicFramePr>
          <p:cNvPr id="40" name="Table Placeholder 5">
            <a:extLst>
              <a:ext uri="{FF2B5EF4-FFF2-40B4-BE49-F238E27FC236}">
                <a16:creationId xmlns:a16="http://schemas.microsoft.com/office/drawing/2014/main" id="{DB6E2A8F-0576-43E3-85DC-A45BD932B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702760"/>
              </p:ext>
            </p:extLst>
          </p:nvPr>
        </p:nvGraphicFramePr>
        <p:xfrm>
          <a:off x="696874" y="985935"/>
          <a:ext cx="4320481" cy="2845521"/>
        </p:xfrm>
        <a:graphic>
          <a:graphicData uri="http://schemas.openxmlformats.org/drawingml/2006/table">
            <a:tbl>
              <a:tblPr firstRow="1" bandRow="1"/>
              <a:tblGrid>
                <a:gridCol w="86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val="1182742288"/>
                    </a:ext>
                  </a:extLst>
                </a:gridCol>
              </a:tblGrid>
              <a:tr h="3410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 err="1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Asuransi</a:t>
                      </a: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 Lain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4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6">
            <a:extLst>
              <a:ext uri="{FF2B5EF4-FFF2-40B4-BE49-F238E27FC236}">
                <a16:creationId xmlns:a16="http://schemas.microsoft.com/office/drawing/2014/main" id="{A4C09BB0-9D98-412F-9E4D-2E4610B7C238}"/>
              </a:ext>
            </a:extLst>
          </p:cNvPr>
          <p:cNvCxnSpPr>
            <a:cxnSpLocks/>
          </p:cNvCxnSpPr>
          <p:nvPr/>
        </p:nvCxnSpPr>
        <p:spPr>
          <a:xfrm>
            <a:off x="9528807" y="647764"/>
            <a:ext cx="2491086" cy="0"/>
          </a:xfrm>
          <a:prstGeom prst="line">
            <a:avLst/>
          </a:prstGeom>
          <a:ln w="38100">
            <a:solidFill>
              <a:srgbClr val="CE6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7">
            <a:extLst>
              <a:ext uri="{FF2B5EF4-FFF2-40B4-BE49-F238E27FC236}">
                <a16:creationId xmlns:a16="http://schemas.microsoft.com/office/drawing/2014/main" id="{78265F39-85C8-48A3-85B6-2EC43789A82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96601" y="-47181"/>
            <a:ext cx="6020424" cy="694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Kunjungan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Cara Bayar</a:t>
            </a:r>
          </a:p>
        </p:txBody>
      </p:sp>
      <p:graphicFrame>
        <p:nvGraphicFramePr>
          <p:cNvPr id="49" name="Content Placeholder 4">
            <a:extLst>
              <a:ext uri="{FF2B5EF4-FFF2-40B4-BE49-F238E27FC236}">
                <a16:creationId xmlns:a16="http://schemas.microsoft.com/office/drawing/2014/main" id="{41DE2BD6-85D3-4DA6-A5DB-5A3BA909B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090118"/>
              </p:ext>
            </p:extLst>
          </p:nvPr>
        </p:nvGraphicFramePr>
        <p:xfrm>
          <a:off x="548984" y="661548"/>
          <a:ext cx="3672408" cy="6153580"/>
        </p:xfrm>
        <a:graphic>
          <a:graphicData uri="http://schemas.openxmlformats.org/drawingml/2006/table">
            <a:tbl>
              <a:tblPr firstRow="1" bandRow="1"/>
              <a:tblGrid>
                <a:gridCol w="75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21238043"/>
                    </a:ext>
                  </a:extLst>
                </a:gridCol>
              </a:tblGrid>
              <a:tr h="3076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KOTA ASAL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RAWAT JALAN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79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 w="12700" cmpd="sng">
                      <a:solidFill>
                        <a:srgbClr val="FFC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SURAKARTA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631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527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WONOGIRI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187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123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SUKOHARJO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>
                          <a:effectLst/>
                          <a:latin typeface="Tw Cen MT" panose="020B0602020104020603" pitchFamily="34" charset="0"/>
                        </a:rPr>
                        <a:t>664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510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KARANGANYAR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699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681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SRAGEN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697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547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BOYOLALI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KLATEN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BLORA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9.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GROBOGAN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10.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LL</a:t>
                      </a:r>
                      <a:r>
                        <a:rPr lang="en-US" sz="1100" b="1" baseline="0" dirty="0">
                          <a:latin typeface="Tw Cen MT" panose="020B0602020104020603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NGAWI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MAGETAN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MADIUN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PONOROGO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PACITAN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BOJONEGORO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LL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18.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Tw Cen MT" panose="020B0602020104020603" pitchFamily="34" charset="0"/>
                        </a:rPr>
                        <a:t>LL JATENG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142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50" name="Content Placeholder 4">
            <a:extLst>
              <a:ext uri="{FF2B5EF4-FFF2-40B4-BE49-F238E27FC236}">
                <a16:creationId xmlns:a16="http://schemas.microsoft.com/office/drawing/2014/main" id="{E867FC32-A092-4621-B8D0-5C9E5A23A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63163"/>
              </p:ext>
            </p:extLst>
          </p:nvPr>
        </p:nvGraphicFramePr>
        <p:xfrm>
          <a:off x="4333891" y="661548"/>
          <a:ext cx="3725419" cy="6153580"/>
        </p:xfrm>
        <a:graphic>
          <a:graphicData uri="http://schemas.openxmlformats.org/drawingml/2006/table">
            <a:tbl>
              <a:tblPr firstRow="1" bandRow="1"/>
              <a:tblGrid>
                <a:gridCol w="688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08">
                  <a:extLst>
                    <a:ext uri="{9D8B030D-6E8A-4147-A177-3AD203B41FA5}">
                      <a16:colId xmlns:a16="http://schemas.microsoft.com/office/drawing/2014/main" val="2333277892"/>
                    </a:ext>
                  </a:extLst>
                </a:gridCol>
              </a:tblGrid>
              <a:tr h="2796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68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>
                    <a:lnL w="12700" cmpd="sng">
                      <a:solidFill>
                        <a:srgbClr val="70AD4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2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1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A26CF0-F22D-4390-AA04-AF23C4DEDE27}"/>
              </a:ext>
            </a:extLst>
          </p:cNvPr>
          <p:cNvSpPr/>
          <p:nvPr/>
        </p:nvSpPr>
        <p:spPr>
          <a:xfrm>
            <a:off x="4448931" y="149889"/>
            <a:ext cx="2655655" cy="4120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C731D9-1124-4AD4-9ACF-DA5422E43DF0}"/>
              </a:ext>
            </a:extLst>
          </p:cNvPr>
          <p:cNvGrpSpPr/>
          <p:nvPr/>
        </p:nvGrpSpPr>
        <p:grpSpPr>
          <a:xfrm>
            <a:off x="34564" y="1763608"/>
            <a:ext cx="2019158" cy="3381279"/>
            <a:chOff x="7500134" y="1441118"/>
            <a:chExt cx="2262714" cy="326708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86FC01C-4E58-48B4-A25A-81C865052FC0}"/>
                </a:ext>
              </a:extLst>
            </p:cNvPr>
            <p:cNvGrpSpPr/>
            <p:nvPr/>
          </p:nvGrpSpPr>
          <p:grpSpPr>
            <a:xfrm>
              <a:off x="7500134" y="1441118"/>
              <a:ext cx="2262714" cy="471872"/>
              <a:chOff x="7500131" y="1441117"/>
              <a:chExt cx="2262714" cy="471872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35FDD61-D2E8-4090-8506-755CEBC38F6B}"/>
                  </a:ext>
                </a:extLst>
              </p:cNvPr>
              <p:cNvGrpSpPr/>
              <p:nvPr/>
            </p:nvGrpSpPr>
            <p:grpSpPr>
              <a:xfrm>
                <a:off x="7500131" y="1441117"/>
                <a:ext cx="414801" cy="351701"/>
                <a:chOff x="11531407" y="4832617"/>
                <a:chExt cx="433725" cy="380793"/>
              </a:xfrm>
            </p:grpSpPr>
            <p:sp>
              <p:nvSpPr>
                <p:cNvPr id="74" name="Teardrop 73">
                  <a:extLst>
                    <a:ext uri="{FF2B5EF4-FFF2-40B4-BE49-F238E27FC236}">
                      <a16:creationId xmlns:a16="http://schemas.microsoft.com/office/drawing/2014/main" id="{8614EE06-E378-4149-A65F-52D36DB38275}"/>
                    </a:ext>
                  </a:extLst>
                </p:cNvPr>
                <p:cNvSpPr/>
                <p:nvPr/>
              </p:nvSpPr>
              <p:spPr>
                <a:xfrm rot="8222429">
                  <a:off x="11531407" y="4832617"/>
                  <a:ext cx="433725" cy="38079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47391A6-B73C-460A-8A74-A93E5976295B}"/>
                    </a:ext>
                  </a:extLst>
                </p:cNvPr>
                <p:cNvSpPr/>
                <p:nvPr/>
              </p:nvSpPr>
              <p:spPr>
                <a:xfrm>
                  <a:off x="11621919" y="4895044"/>
                  <a:ext cx="246453" cy="2375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0F02883-8981-4A5C-A6CF-072643273201}"/>
                  </a:ext>
                </a:extLst>
              </p:cNvPr>
              <p:cNvSpPr txBox="1"/>
              <p:nvPr/>
            </p:nvSpPr>
            <p:spPr>
              <a:xfrm>
                <a:off x="7993070" y="1456391"/>
                <a:ext cx="1769775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1.268</a:t>
                </a:r>
                <a:endPara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BBDE0AB-A725-4A82-B93C-894C0224300D}"/>
                </a:ext>
              </a:extLst>
            </p:cNvPr>
            <p:cNvGrpSpPr/>
            <p:nvPr/>
          </p:nvGrpSpPr>
          <p:grpSpPr>
            <a:xfrm>
              <a:off x="7540020" y="2172764"/>
              <a:ext cx="419653" cy="361498"/>
              <a:chOff x="11527477" y="4832879"/>
              <a:chExt cx="432343" cy="367743"/>
            </a:xfrm>
          </p:grpSpPr>
          <p:sp>
            <p:nvSpPr>
              <p:cNvPr id="70" name="Teardrop 69">
                <a:extLst>
                  <a:ext uri="{FF2B5EF4-FFF2-40B4-BE49-F238E27FC236}">
                    <a16:creationId xmlns:a16="http://schemas.microsoft.com/office/drawing/2014/main" id="{AD88F0EA-999D-4F8C-AD3F-3518B1BAFBFE}"/>
                  </a:ext>
                </a:extLst>
              </p:cNvPr>
              <p:cNvSpPr/>
              <p:nvPr/>
            </p:nvSpPr>
            <p:spPr>
              <a:xfrm rot="8222429">
                <a:off x="11527477" y="4832879"/>
                <a:ext cx="432343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2389B0E-5917-4D34-803F-B3C059C68F1E}"/>
                  </a:ext>
                </a:extLst>
              </p:cNvPr>
              <p:cNvSpPr/>
              <p:nvPr/>
            </p:nvSpPr>
            <p:spPr>
              <a:xfrm>
                <a:off x="11634934" y="4909755"/>
                <a:ext cx="216430" cy="2071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2175BE4-86AD-46CA-ACF5-A001D332459E}"/>
                </a:ext>
              </a:extLst>
            </p:cNvPr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1.063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7C55288-DA53-4140-B7E3-D2ED2B3A136C}"/>
                </a:ext>
              </a:extLst>
            </p:cNvPr>
            <p:cNvGrpSpPr/>
            <p:nvPr/>
          </p:nvGrpSpPr>
          <p:grpSpPr>
            <a:xfrm>
              <a:off x="7528351" y="2889086"/>
              <a:ext cx="410603" cy="367743"/>
              <a:chOff x="11546302" y="4826975"/>
              <a:chExt cx="410603" cy="367743"/>
            </a:xfrm>
          </p:grpSpPr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EFED2E5B-4310-441E-BB6F-8BC612122961}"/>
                  </a:ext>
                </a:extLst>
              </p:cNvPr>
              <p:cNvSpPr/>
              <p:nvPr/>
            </p:nvSpPr>
            <p:spPr>
              <a:xfrm rot="8222429">
                <a:off x="11546302" y="4826975"/>
                <a:ext cx="410603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9D52648-6F13-46E0-A962-08F9FE530D02}"/>
                  </a:ext>
                </a:extLst>
              </p:cNvPr>
              <p:cNvSpPr/>
              <p:nvPr/>
            </p:nvSpPr>
            <p:spPr>
              <a:xfrm>
                <a:off x="11662274" y="4909754"/>
                <a:ext cx="189091" cy="201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83E0621-47E3-429E-822B-9BE4C887BB06}"/>
                </a:ext>
              </a:extLst>
            </p:cNvPr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1.136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8CD920-146E-4450-89B0-9D1C588697C6}"/>
                </a:ext>
              </a:extLst>
            </p:cNvPr>
            <p:cNvGrpSpPr/>
            <p:nvPr/>
          </p:nvGrpSpPr>
          <p:grpSpPr>
            <a:xfrm>
              <a:off x="7555307" y="3578462"/>
              <a:ext cx="412775" cy="367743"/>
              <a:chOff x="11544422" y="4827593"/>
              <a:chExt cx="412775" cy="367743"/>
            </a:xfrm>
          </p:grpSpPr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812CBAA0-3C05-4B38-ACC6-4735ADF39183}"/>
                  </a:ext>
                </a:extLst>
              </p:cNvPr>
              <p:cNvSpPr/>
              <p:nvPr/>
            </p:nvSpPr>
            <p:spPr>
              <a:xfrm rot="8222429">
                <a:off x="11544422" y="4827593"/>
                <a:ext cx="412775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686BB6E-E71C-46A2-BCAF-E521319A4B17}"/>
                  </a:ext>
                </a:extLst>
              </p:cNvPr>
              <p:cNvSpPr/>
              <p:nvPr/>
            </p:nvSpPr>
            <p:spPr>
              <a:xfrm>
                <a:off x="11647821" y="4896169"/>
                <a:ext cx="219808" cy="214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6A2468-E150-42D7-A2E3-8FCCADECE0DB}"/>
                </a:ext>
              </a:extLst>
            </p:cNvPr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1.069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7A9C44D-44BA-4B5D-9ABF-5A144344CBC8}"/>
                </a:ext>
              </a:extLst>
            </p:cNvPr>
            <p:cNvGrpSpPr/>
            <p:nvPr/>
          </p:nvGrpSpPr>
          <p:grpSpPr>
            <a:xfrm>
              <a:off x="7535080" y="4251605"/>
              <a:ext cx="2203177" cy="456599"/>
              <a:chOff x="7535080" y="4347538"/>
              <a:chExt cx="2203177" cy="45659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A584069-4FBE-4882-AF0C-5B7890C0B167}"/>
                  </a:ext>
                </a:extLst>
              </p:cNvPr>
              <p:cNvGrpSpPr/>
              <p:nvPr/>
            </p:nvGrpSpPr>
            <p:grpSpPr>
              <a:xfrm>
                <a:off x="7535080" y="4371862"/>
                <a:ext cx="429739" cy="367743"/>
                <a:chOff x="11529731" y="4832422"/>
                <a:chExt cx="429739" cy="367743"/>
              </a:xfrm>
            </p:grpSpPr>
            <p:sp>
              <p:nvSpPr>
                <p:cNvPr id="64" name="Teardrop 63">
                  <a:extLst>
                    <a:ext uri="{FF2B5EF4-FFF2-40B4-BE49-F238E27FC236}">
                      <a16:creationId xmlns:a16="http://schemas.microsoft.com/office/drawing/2014/main" id="{0573EC4B-4E0F-4DF2-98E1-0B86BF6F3ADF}"/>
                    </a:ext>
                  </a:extLst>
                </p:cNvPr>
                <p:cNvSpPr/>
                <p:nvPr/>
              </p:nvSpPr>
              <p:spPr>
                <a:xfrm rot="8222429">
                  <a:off x="11529731" y="4832422"/>
                  <a:ext cx="429739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CEC63CA4-C604-402D-970A-4A4EAD85DC5A}"/>
                    </a:ext>
                  </a:extLst>
                </p:cNvPr>
                <p:cNvSpPr/>
                <p:nvPr/>
              </p:nvSpPr>
              <p:spPr>
                <a:xfrm>
                  <a:off x="11638975" y="4909755"/>
                  <a:ext cx="212390" cy="211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4882CD4-4241-4860-AAA6-C5A82EFB0708}"/>
                  </a:ext>
                </a:extLst>
              </p:cNvPr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556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44AEDB0-F4DE-4DD2-98E7-851F2ABA46C4}"/>
              </a:ext>
            </a:extLst>
          </p:cNvPr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77" name="Content Placeholder 4">
              <a:extLst>
                <a:ext uri="{FF2B5EF4-FFF2-40B4-BE49-F238E27FC236}">
                  <a16:creationId xmlns:a16="http://schemas.microsoft.com/office/drawing/2014/main" id="{EE624317-D8FF-48F0-9EAB-738341BD7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309E186-2900-47CA-AC9B-D1B05BC6D65B}"/>
                </a:ext>
              </a:extLst>
            </p:cNvPr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106" name="Teardrop 105">
                <a:extLst>
                  <a:ext uri="{FF2B5EF4-FFF2-40B4-BE49-F238E27FC236}">
                    <a16:creationId xmlns:a16="http://schemas.microsoft.com/office/drawing/2014/main" id="{E5D85769-838D-454F-BF2F-5856339267CB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1B20726-EEF0-4E3E-B98F-FA8A492709B6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BB8C344-5A45-42DC-8EAC-C777D84839CD}"/>
                </a:ext>
              </a:extLst>
            </p:cNvPr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104" name="Teardrop 103">
                <a:extLst>
                  <a:ext uri="{FF2B5EF4-FFF2-40B4-BE49-F238E27FC236}">
                    <a16:creationId xmlns:a16="http://schemas.microsoft.com/office/drawing/2014/main" id="{B968B3B1-F3D7-4F35-B57B-8CF49F68189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63C47A9-B769-44EA-AB39-52167F064C74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509902E-9001-45B9-97E6-CDA1FB6B20D7}"/>
                </a:ext>
              </a:extLst>
            </p:cNvPr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02" name="Teardrop 101">
                <a:extLst>
                  <a:ext uri="{FF2B5EF4-FFF2-40B4-BE49-F238E27FC236}">
                    <a16:creationId xmlns:a16="http://schemas.microsoft.com/office/drawing/2014/main" id="{33A36EA4-A8C7-4EC9-8D25-BE4129EADFA7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6608CBF-AF92-4483-B69E-894A42548FC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D74129D-EF48-418D-990F-37E3BB480C9B}"/>
                </a:ext>
              </a:extLst>
            </p:cNvPr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100" name="Teardrop 99">
                <a:extLst>
                  <a:ext uri="{FF2B5EF4-FFF2-40B4-BE49-F238E27FC236}">
                    <a16:creationId xmlns:a16="http://schemas.microsoft.com/office/drawing/2014/main" id="{AA773F99-761E-4F09-99A5-55E072F8B8F2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7E03889-88DB-4539-8331-1608EB20EF3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B51AB8F-2180-427E-9824-16DCB6A9309E}"/>
                </a:ext>
              </a:extLst>
            </p:cNvPr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98" name="Teardrop 97">
                <a:extLst>
                  <a:ext uri="{FF2B5EF4-FFF2-40B4-BE49-F238E27FC236}">
                    <a16:creationId xmlns:a16="http://schemas.microsoft.com/office/drawing/2014/main" id="{F9AFAB68-57FA-48E6-A547-5DD7F183B96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B81E7A4-CFD6-47C3-9FF9-C0C7E5093049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FAF5CE1-C363-4143-8F57-F74440A5BF26}"/>
                </a:ext>
              </a:extLst>
            </p:cNvPr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96" name="Teardrop 95">
                <a:extLst>
                  <a:ext uri="{FF2B5EF4-FFF2-40B4-BE49-F238E27FC236}">
                    <a16:creationId xmlns:a16="http://schemas.microsoft.com/office/drawing/2014/main" id="{00845255-33C9-4B41-B9CB-25954699DAB2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C109BC3-775A-4C94-B49C-A472ECC96AA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B1F0902-1277-4813-8A7E-5882332C75B0}"/>
                </a:ext>
              </a:extLst>
            </p:cNvPr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94" name="Teardrop 93">
                <a:extLst>
                  <a:ext uri="{FF2B5EF4-FFF2-40B4-BE49-F238E27FC236}">
                    <a16:creationId xmlns:a16="http://schemas.microsoft.com/office/drawing/2014/main" id="{52D1A315-9442-49C6-93C5-9F8D61F36738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06766DA-E75A-47EF-A3FD-0551A89E630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CFFEA80-0303-47D7-9FA3-7846AC44B2FD}"/>
                </a:ext>
              </a:extLst>
            </p:cNvPr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92" name="Teardrop 91">
                <a:extLst>
                  <a:ext uri="{FF2B5EF4-FFF2-40B4-BE49-F238E27FC236}">
                    <a16:creationId xmlns:a16="http://schemas.microsoft.com/office/drawing/2014/main" id="{265C80F9-48C6-4998-9259-52E956183E6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0AAE8B6-D1CD-48AC-A36C-1644CF269A1D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4BE3515-5941-42F4-A631-81EAFB3E9450}"/>
                </a:ext>
              </a:extLst>
            </p:cNvPr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90" name="Teardrop 89">
                <a:extLst>
                  <a:ext uri="{FF2B5EF4-FFF2-40B4-BE49-F238E27FC236}">
                    <a16:creationId xmlns:a16="http://schemas.microsoft.com/office/drawing/2014/main" id="{26F6AEBD-638A-4E93-8446-EEAB68F5E70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0AD4EF1-B693-464A-91FE-026CD5FD8792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BFB05E6-CBB3-45BF-9946-5B15E66F345C}"/>
                </a:ext>
              </a:extLst>
            </p:cNvPr>
            <p:cNvGrpSpPr/>
            <p:nvPr/>
          </p:nvGrpSpPr>
          <p:grpSpPr>
            <a:xfrm>
              <a:off x="6720462" y="1948487"/>
              <a:ext cx="378441" cy="361981"/>
              <a:chOff x="11618500" y="4831242"/>
              <a:chExt cx="378441" cy="361981"/>
            </a:xfrm>
          </p:grpSpPr>
          <p:sp>
            <p:nvSpPr>
              <p:cNvPr id="88" name="Teardrop 87">
                <a:extLst>
                  <a:ext uri="{FF2B5EF4-FFF2-40B4-BE49-F238E27FC236}">
                    <a16:creationId xmlns:a16="http://schemas.microsoft.com/office/drawing/2014/main" id="{84CCB090-3C47-42BC-BCF9-A1CC1D47B6FC}"/>
                  </a:ext>
                </a:extLst>
              </p:cNvPr>
              <p:cNvSpPr/>
              <p:nvPr/>
            </p:nvSpPr>
            <p:spPr>
              <a:xfrm rot="8222429">
                <a:off x="11618500" y="4831242"/>
                <a:ext cx="378441" cy="361981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17BDE24-E2FC-4D3B-A417-1CE59EFCFB79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254840" cy="1917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A65196A-49AD-47B0-B44D-0828A5367C62}"/>
              </a:ext>
            </a:extLst>
          </p:cNvPr>
          <p:cNvGrpSpPr/>
          <p:nvPr/>
        </p:nvGrpSpPr>
        <p:grpSpPr>
          <a:xfrm>
            <a:off x="10088993" y="1714804"/>
            <a:ext cx="1817676" cy="3281611"/>
            <a:chOff x="10088993" y="1714862"/>
            <a:chExt cx="1817676" cy="3298259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F6C3246-C5B5-41D7-A997-661EC0E19C04}"/>
                </a:ext>
              </a:extLst>
            </p:cNvPr>
            <p:cNvGrpSpPr/>
            <p:nvPr/>
          </p:nvGrpSpPr>
          <p:grpSpPr>
            <a:xfrm>
              <a:off x="10192158" y="4546170"/>
              <a:ext cx="1570494" cy="466951"/>
              <a:chOff x="2551651" y="5688176"/>
              <a:chExt cx="1759931" cy="52327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D401261C-2B29-4C7D-878F-0079815A20E4}"/>
                  </a:ext>
                </a:extLst>
              </p:cNvPr>
              <p:cNvGrpSpPr/>
              <p:nvPr/>
            </p:nvGrpSpPr>
            <p:grpSpPr>
              <a:xfrm>
                <a:off x="2551651" y="5688176"/>
                <a:ext cx="323917" cy="334707"/>
                <a:chOff x="11481568" y="1653715"/>
                <a:chExt cx="323917" cy="334707"/>
              </a:xfrm>
            </p:grpSpPr>
            <p:sp>
              <p:nvSpPr>
                <p:cNvPr id="132" name="Teardrop 131">
                  <a:extLst>
                    <a:ext uri="{FF2B5EF4-FFF2-40B4-BE49-F238E27FC236}">
                      <a16:creationId xmlns:a16="http://schemas.microsoft.com/office/drawing/2014/main" id="{74D0C671-817A-4EA6-8789-9EFB447AEB90}"/>
                    </a:ext>
                  </a:extLst>
                </p:cNvPr>
                <p:cNvSpPr/>
                <p:nvPr/>
              </p:nvSpPr>
              <p:spPr>
                <a:xfrm rot="8222429">
                  <a:off x="11481568" y="1653715"/>
                  <a:ext cx="323917" cy="334707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4E8F1D32-AA7D-44CA-B630-6D3ACA226632}"/>
                    </a:ext>
                  </a:extLst>
                </p:cNvPr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2B0984E-1B83-4CFC-B94E-0F435C1727A4}"/>
                  </a:ext>
                </a:extLst>
              </p:cNvPr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257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6EA8-998E-42D2-9458-F5EE31E0E4E5}"/>
                </a:ext>
              </a:extLst>
            </p:cNvPr>
            <p:cNvGrpSpPr/>
            <p:nvPr/>
          </p:nvGrpSpPr>
          <p:grpSpPr>
            <a:xfrm>
              <a:off x="10088993" y="2391887"/>
              <a:ext cx="1673659" cy="449407"/>
              <a:chOff x="3578251" y="5789808"/>
              <a:chExt cx="2158501" cy="518962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B52B784-396B-4F25-A668-8F7427581996}"/>
                  </a:ext>
                </a:extLst>
              </p:cNvPr>
              <p:cNvGrpSpPr/>
              <p:nvPr/>
            </p:nvGrpSpPr>
            <p:grpSpPr>
              <a:xfrm>
                <a:off x="3578251" y="5789808"/>
                <a:ext cx="388840" cy="361581"/>
                <a:chOff x="11562813" y="4822391"/>
                <a:chExt cx="388840" cy="361581"/>
              </a:xfrm>
            </p:grpSpPr>
            <p:sp>
              <p:nvSpPr>
                <p:cNvPr id="128" name="Teardrop 127">
                  <a:extLst>
                    <a:ext uri="{FF2B5EF4-FFF2-40B4-BE49-F238E27FC236}">
                      <a16:creationId xmlns:a16="http://schemas.microsoft.com/office/drawing/2014/main" id="{EF0772FC-1FAA-4313-A6C3-373ACD7CFDF6}"/>
                    </a:ext>
                  </a:extLst>
                </p:cNvPr>
                <p:cNvSpPr/>
                <p:nvPr/>
              </p:nvSpPr>
              <p:spPr>
                <a:xfrm rot="8222429">
                  <a:off x="11562813" y="4822391"/>
                  <a:ext cx="388840" cy="361581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94FA55D6-205C-4C36-AD2C-E58AE79F9CFE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8132598-BFE7-4529-BB45-91911DD77776}"/>
                  </a:ext>
                </a:extLst>
              </p:cNvPr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80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699DCFD-F6D5-4249-987F-7DC56BE19979}"/>
                </a:ext>
              </a:extLst>
            </p:cNvPr>
            <p:cNvGrpSpPr/>
            <p:nvPr/>
          </p:nvGrpSpPr>
          <p:grpSpPr>
            <a:xfrm>
              <a:off x="10094612" y="1714862"/>
              <a:ext cx="1668041" cy="458517"/>
              <a:chOff x="3618316" y="5764086"/>
              <a:chExt cx="2197962" cy="568687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6A9E551-88AF-45C6-B2AD-C4B8E588A8ED}"/>
                  </a:ext>
                </a:extLst>
              </p:cNvPr>
              <p:cNvGrpSpPr/>
              <p:nvPr/>
            </p:nvGrpSpPr>
            <p:grpSpPr>
              <a:xfrm>
                <a:off x="3618316" y="5764086"/>
                <a:ext cx="425833" cy="434816"/>
                <a:chOff x="11557271" y="4825056"/>
                <a:chExt cx="425833" cy="434816"/>
              </a:xfrm>
            </p:grpSpPr>
            <p:sp>
              <p:nvSpPr>
                <p:cNvPr id="124" name="Teardrop 123">
                  <a:extLst>
                    <a:ext uri="{FF2B5EF4-FFF2-40B4-BE49-F238E27FC236}">
                      <a16:creationId xmlns:a16="http://schemas.microsoft.com/office/drawing/2014/main" id="{8702A848-FCE5-420E-8BF7-6622C100D988}"/>
                    </a:ext>
                  </a:extLst>
                </p:cNvPr>
                <p:cNvSpPr/>
                <p:nvPr/>
              </p:nvSpPr>
              <p:spPr>
                <a:xfrm rot="8222429">
                  <a:off x="11557271" y="4825056"/>
                  <a:ext cx="425833" cy="434816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02451CE-7EFC-49BB-9EAA-75033D7501E0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60BA654-21C4-4135-80C5-5E29634C7AE6}"/>
                  </a:ext>
                </a:extLst>
              </p:cNvPr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27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B54D13E-0670-4141-9F37-F5D83E8DE8F3}"/>
                </a:ext>
              </a:extLst>
            </p:cNvPr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1D7E24E2-A8CD-415E-8EE3-97C1AAA62D45}"/>
                  </a:ext>
                </a:extLst>
              </p:cNvPr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120" name="Teardrop 119">
                  <a:extLst>
                    <a:ext uri="{FF2B5EF4-FFF2-40B4-BE49-F238E27FC236}">
                      <a16:creationId xmlns:a16="http://schemas.microsoft.com/office/drawing/2014/main" id="{58BA80CD-7417-4217-A3E4-9B92681A481F}"/>
                    </a:ext>
                  </a:extLst>
                </p:cNvPr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672E956D-12B8-41C9-8192-4030E71F8EA8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6153A55-E112-4161-A75C-6FCAE3EE08DC}"/>
                  </a:ext>
                </a:extLst>
              </p:cNvPr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121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5CDAE99-D416-4104-B55E-30E864939783}"/>
                </a:ext>
              </a:extLst>
            </p:cNvPr>
            <p:cNvGrpSpPr/>
            <p:nvPr/>
          </p:nvGrpSpPr>
          <p:grpSpPr>
            <a:xfrm>
              <a:off x="10104882" y="3070631"/>
              <a:ext cx="1657769" cy="482840"/>
              <a:chOff x="8516348" y="5424320"/>
              <a:chExt cx="1983681" cy="511347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7A94599-B55C-41FA-8F44-4B7129727F8A}"/>
                  </a:ext>
                </a:extLst>
              </p:cNvPr>
              <p:cNvGrpSpPr/>
              <p:nvPr/>
            </p:nvGrpSpPr>
            <p:grpSpPr>
              <a:xfrm>
                <a:off x="8516348" y="5424320"/>
                <a:ext cx="363378" cy="347361"/>
                <a:chOff x="11579387" y="4816455"/>
                <a:chExt cx="363378" cy="347361"/>
              </a:xfrm>
            </p:grpSpPr>
            <p:sp>
              <p:nvSpPr>
                <p:cNvPr id="116" name="Teardrop 115">
                  <a:extLst>
                    <a:ext uri="{FF2B5EF4-FFF2-40B4-BE49-F238E27FC236}">
                      <a16:creationId xmlns:a16="http://schemas.microsoft.com/office/drawing/2014/main" id="{B561CB4E-A417-4B96-A162-DA6E6DC899B6}"/>
                    </a:ext>
                  </a:extLst>
                </p:cNvPr>
                <p:cNvSpPr/>
                <p:nvPr/>
              </p:nvSpPr>
              <p:spPr>
                <a:xfrm rot="8222429">
                  <a:off x="11579387" y="4816455"/>
                  <a:ext cx="363378" cy="347361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16772658-B790-468C-8E62-6607BA84D2AF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4F306E9-4C16-4FA5-BA30-C288127CBAAD}"/>
                  </a:ext>
                </a:extLst>
              </p:cNvPr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44</a:t>
                </a:r>
              </a:p>
            </p:txBody>
          </p:sp>
        </p:grpSp>
      </p:grp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CCC94D05-6F94-44C9-A11C-282A9A5DE173}"/>
              </a:ext>
            </a:extLst>
          </p:cNvPr>
          <p:cNvSpPr/>
          <p:nvPr/>
        </p:nvSpPr>
        <p:spPr>
          <a:xfrm>
            <a:off x="2975307" y="686955"/>
            <a:ext cx="5715974" cy="5682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256B802-3C3B-4F88-A063-788CDAC608D1}"/>
              </a:ext>
            </a:extLst>
          </p:cNvPr>
          <p:cNvGrpSpPr/>
          <p:nvPr/>
        </p:nvGrpSpPr>
        <p:grpSpPr>
          <a:xfrm>
            <a:off x="528836" y="1464893"/>
            <a:ext cx="1948180" cy="4221925"/>
            <a:chOff x="134750" y="1526079"/>
            <a:chExt cx="2183175" cy="4731184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17B795E-52E5-4FC1-BF25-C9053F2E095A}"/>
                </a:ext>
              </a:extLst>
            </p:cNvPr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162" name="Teardrop 161">
                <a:extLst>
                  <a:ext uri="{FF2B5EF4-FFF2-40B4-BE49-F238E27FC236}">
                    <a16:creationId xmlns:a16="http://schemas.microsoft.com/office/drawing/2014/main" id="{2BDA7563-4ACB-4867-B256-CCC68CFF499C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4A2FACF-E846-4A06-B1BE-64B72C036CA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2AEC114-8FC2-4CF8-8DA6-742E6A536D4F}"/>
                </a:ext>
              </a:extLst>
            </p:cNvPr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43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D655AB4-1F28-476D-9816-3C5C7BDADD60}"/>
                </a:ext>
              </a:extLst>
            </p:cNvPr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160" name="Teardrop 159">
                <a:extLst>
                  <a:ext uri="{FF2B5EF4-FFF2-40B4-BE49-F238E27FC236}">
                    <a16:creationId xmlns:a16="http://schemas.microsoft.com/office/drawing/2014/main" id="{67C0BBE3-0253-45DC-B162-BA686E96DD4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F7B667C8-D376-4D51-AFA6-7B71604C2AA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A1060D0-D522-4D22-8882-160A1AD1F737}"/>
                </a:ext>
              </a:extLst>
            </p:cNvPr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171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797C5D0-96C1-4EF5-A9B1-74E4CAC68B6A}"/>
                </a:ext>
              </a:extLst>
            </p:cNvPr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158" name="Teardrop 157">
                <a:extLst>
                  <a:ext uri="{FF2B5EF4-FFF2-40B4-BE49-F238E27FC236}">
                    <a16:creationId xmlns:a16="http://schemas.microsoft.com/office/drawing/2014/main" id="{DE608AEE-1247-4A8E-B544-FFA475464CCE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F30ED81-37B4-453C-A272-7B3BB818155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C64B48A-4CED-4C17-A295-4DF9606AFDA3}"/>
                </a:ext>
              </a:extLst>
            </p:cNvPr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124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9823673-FB7E-4189-886B-3FDB1D79118E}"/>
                </a:ext>
              </a:extLst>
            </p:cNvPr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156" name="Teardrop 155">
                <a:extLst>
                  <a:ext uri="{FF2B5EF4-FFF2-40B4-BE49-F238E27FC236}">
                    <a16:creationId xmlns:a16="http://schemas.microsoft.com/office/drawing/2014/main" id="{5C657ED8-9DA2-4236-88EB-BE3086812F9F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08EDA3E5-661D-49E8-ACF6-AA14BBA866A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D311946-DE9F-4F5A-AD3A-08BFF5EE0EE9}"/>
                </a:ext>
              </a:extLst>
            </p:cNvPr>
            <p:cNvSpPr txBox="1"/>
            <p:nvPr/>
          </p:nvSpPr>
          <p:spPr>
            <a:xfrm>
              <a:off x="571646" y="3640161"/>
              <a:ext cx="1724083" cy="5380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58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2F457B9-14D3-4BB7-B97C-C0600A0569FE}"/>
                </a:ext>
              </a:extLst>
            </p:cNvPr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154" name="Teardrop 153">
                <a:extLst>
                  <a:ext uri="{FF2B5EF4-FFF2-40B4-BE49-F238E27FC236}">
                    <a16:creationId xmlns:a16="http://schemas.microsoft.com/office/drawing/2014/main" id="{15E711E2-7C97-418D-BE73-000B93E7F3BB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B0291067-E8D1-40CA-885E-D8F9A8485CC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8E0F28-3253-45FE-A27B-04FE8E4EFD75}"/>
                </a:ext>
              </a:extLst>
            </p:cNvPr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43</a:t>
              </a: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B1A3B98-1D21-4937-B336-93DAF2BDDE1F}"/>
                </a:ext>
              </a:extLst>
            </p:cNvPr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52" name="Teardrop 151">
                <a:extLst>
                  <a:ext uri="{FF2B5EF4-FFF2-40B4-BE49-F238E27FC236}">
                    <a16:creationId xmlns:a16="http://schemas.microsoft.com/office/drawing/2014/main" id="{89F696B6-E929-42A5-A49D-56E812F4F82D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6575AC8-686D-4C7F-BDE9-5295070501D0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345E6B0-68EF-4291-AAF9-6986400FF06F}"/>
                </a:ext>
              </a:extLst>
            </p:cNvPr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27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8133E1D-3AC6-4691-A8D8-866E1E30DD71}"/>
                </a:ext>
              </a:extLst>
            </p:cNvPr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50" name="Teardrop 149">
                <a:extLst>
                  <a:ext uri="{FF2B5EF4-FFF2-40B4-BE49-F238E27FC236}">
                    <a16:creationId xmlns:a16="http://schemas.microsoft.com/office/drawing/2014/main" id="{DF0A661B-9691-49FC-B77C-48EBCAC653B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AD8B1EB-7D8C-4FD2-9156-E048D96A266E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0AD55B8-430F-4856-B887-C7F46AFD79DC}"/>
                </a:ext>
              </a:extLst>
            </p:cNvPr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ED2E40A-39B3-4E48-A7BE-85D9472A290D}"/>
              </a:ext>
            </a:extLst>
          </p:cNvPr>
          <p:cNvGrpSpPr/>
          <p:nvPr/>
        </p:nvGrpSpPr>
        <p:grpSpPr>
          <a:xfrm>
            <a:off x="2863721" y="1454178"/>
            <a:ext cx="8440063" cy="4444854"/>
            <a:chOff x="3664571" y="1477098"/>
            <a:chExt cx="9746157" cy="5300183"/>
          </a:xfrm>
        </p:grpSpPr>
        <p:pic>
          <p:nvPicPr>
            <p:cNvPr id="165" name="Content Placeholder 3">
              <a:extLst>
                <a:ext uri="{FF2B5EF4-FFF2-40B4-BE49-F238E27FC236}">
                  <a16:creationId xmlns:a16="http://schemas.microsoft.com/office/drawing/2014/main" id="{287ABDD1-08BE-4106-BEDB-E462944B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B552182-DCB6-4866-963D-DC782D0174F1}"/>
                </a:ext>
              </a:extLst>
            </p:cNvPr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85" name="Teardrop 184">
                <a:extLst>
                  <a:ext uri="{FF2B5EF4-FFF2-40B4-BE49-F238E27FC236}">
                    <a16:creationId xmlns:a16="http://schemas.microsoft.com/office/drawing/2014/main" id="{656A07E6-069B-4833-A71A-A9BBAC4C06D5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B7CC2680-7576-4469-BC91-7BA923FD3E7C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368E44A-3B15-423B-957A-9EE6F3CA3EC4}"/>
                </a:ext>
              </a:extLst>
            </p:cNvPr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83" name="Teardrop 182">
                <a:extLst>
                  <a:ext uri="{FF2B5EF4-FFF2-40B4-BE49-F238E27FC236}">
                    <a16:creationId xmlns:a16="http://schemas.microsoft.com/office/drawing/2014/main" id="{024A4652-4B84-4FE8-998E-6A7E65B0388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F780B5FB-9315-4054-A13E-B587CB5D1FA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059AD79-8868-4F5B-80A9-EBE04ED360E8}"/>
                </a:ext>
              </a:extLst>
            </p:cNvPr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81" name="Teardrop 180">
                <a:extLst>
                  <a:ext uri="{FF2B5EF4-FFF2-40B4-BE49-F238E27FC236}">
                    <a16:creationId xmlns:a16="http://schemas.microsoft.com/office/drawing/2014/main" id="{B22C91F9-674A-436D-9FB8-2318A5B97037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87A6472-2604-498A-B62C-250FC8E7CE51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5C33857-7426-4CC9-956D-9A69C6BD3B30}"/>
                </a:ext>
              </a:extLst>
            </p:cNvPr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79" name="Teardrop 178">
                <a:extLst>
                  <a:ext uri="{FF2B5EF4-FFF2-40B4-BE49-F238E27FC236}">
                    <a16:creationId xmlns:a16="http://schemas.microsoft.com/office/drawing/2014/main" id="{C546C5A7-0B35-43F7-B258-E9D727428D3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58855189-FEE0-4E84-83FA-C89BA8B6253D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9E6132D-2CF6-4A81-96A9-0403D6722F81}"/>
                </a:ext>
              </a:extLst>
            </p:cNvPr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77" name="Teardrop 176">
                <a:extLst>
                  <a:ext uri="{FF2B5EF4-FFF2-40B4-BE49-F238E27FC236}">
                    <a16:creationId xmlns:a16="http://schemas.microsoft.com/office/drawing/2014/main" id="{ADAEB416-D890-4689-B2FE-DD176302FEE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68BE0C08-CED0-482E-BE09-4FEC5934CCC4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1FCF289-32F8-400F-9D99-063365B0B754}"/>
                </a:ext>
              </a:extLst>
            </p:cNvPr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75" name="Teardrop 174">
                <a:extLst>
                  <a:ext uri="{FF2B5EF4-FFF2-40B4-BE49-F238E27FC236}">
                    <a16:creationId xmlns:a16="http://schemas.microsoft.com/office/drawing/2014/main" id="{F7F3FB7B-F9CE-4954-AD4B-346AEEE5CD16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A46F060-1483-4AE9-A30C-35FC736F62B7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A15938F-4612-4B07-B550-0CC72D416FED}"/>
                </a:ext>
              </a:extLst>
            </p:cNvPr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73" name="Teardrop 172">
                <a:extLst>
                  <a:ext uri="{FF2B5EF4-FFF2-40B4-BE49-F238E27FC236}">
                    <a16:creationId xmlns:a16="http://schemas.microsoft.com/office/drawing/2014/main" id="{5FAD4174-9114-4D30-9DD2-3165600FC29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95B7F0BA-A0BE-4292-91E1-86A7EDBF8A7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611DA04B-A231-4D47-A4CF-8AE7BAAA848E}"/>
              </a:ext>
            </a:extLst>
          </p:cNvPr>
          <p:cNvSpPr txBox="1"/>
          <p:nvPr/>
        </p:nvSpPr>
        <p:spPr>
          <a:xfrm>
            <a:off x="948088" y="5912989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  <a:endParaRPr lang="en-US" sz="1606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189</a:t>
            </a:r>
            <a:endParaRPr lang="en-US" sz="1249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6836651-0657-4786-BAC0-2487C97E8EEE}"/>
              </a:ext>
            </a:extLst>
          </p:cNvPr>
          <p:cNvGrpSpPr/>
          <p:nvPr/>
        </p:nvGrpSpPr>
        <p:grpSpPr>
          <a:xfrm>
            <a:off x="563676" y="5808462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189" name="Teardrop 188">
              <a:extLst>
                <a:ext uri="{FF2B5EF4-FFF2-40B4-BE49-F238E27FC236}">
                  <a16:creationId xmlns:a16="http://schemas.microsoft.com/office/drawing/2014/main" id="{B8B9EDDC-C137-4730-AFC9-CD3F5A932D66}"/>
                </a:ext>
              </a:extLst>
            </p:cNvPr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9BF2311-09A3-4131-976C-7B2332159E12}"/>
                </a:ext>
              </a:extLst>
            </p:cNvPr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5D92474C-5280-4E4D-875E-F95E8EC2C0E8}"/>
              </a:ext>
            </a:extLst>
          </p:cNvPr>
          <p:cNvSpPr/>
          <p:nvPr/>
        </p:nvSpPr>
        <p:spPr>
          <a:xfrm>
            <a:off x="670618" y="59129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8E6B48C3-0BA4-4874-A8EA-342B40749294}"/>
              </a:ext>
            </a:extLst>
          </p:cNvPr>
          <p:cNvSpPr/>
          <p:nvPr/>
        </p:nvSpPr>
        <p:spPr>
          <a:xfrm>
            <a:off x="2863721" y="448216"/>
            <a:ext cx="5715974" cy="5682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</p:spTree>
    <p:extLst>
      <p:ext uri="{BB962C8B-B14F-4D97-AF65-F5344CB8AC3E}">
        <p14:creationId xmlns:p14="http://schemas.microsoft.com/office/powerpoint/2010/main" val="3486969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3A30882-3FD9-4B7B-B444-2791C8C6AB5C}"/>
              </a:ext>
            </a:extLst>
          </p:cNvPr>
          <p:cNvSpPr/>
          <p:nvPr/>
        </p:nvSpPr>
        <p:spPr>
          <a:xfrm>
            <a:off x="4855088" y="156392"/>
            <a:ext cx="2195795" cy="412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7E48E4B-0AA6-4786-BD02-4BC2F6236E98}"/>
              </a:ext>
            </a:extLst>
          </p:cNvPr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6CF0AE0-D9AC-4EDA-916D-902D205C483D}"/>
                </a:ext>
              </a:extLst>
            </p:cNvPr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39" name="Teardrop 138">
                <a:extLst>
                  <a:ext uri="{FF2B5EF4-FFF2-40B4-BE49-F238E27FC236}">
                    <a16:creationId xmlns:a16="http://schemas.microsoft.com/office/drawing/2014/main" id="{12CF8067-4178-41C4-A4B7-53AD69D2B3F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4410D0F-3E37-489F-9AAF-1F197A7FE8E7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60FD6D4-A4A0-4F46-944C-FE35265D4F28}"/>
                </a:ext>
              </a:extLst>
            </p:cNvPr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63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F79CAF5-5CEE-4B1B-ADAB-8A62AE1FF6CE}"/>
              </a:ext>
            </a:extLst>
          </p:cNvPr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8980F7E-3526-4CCF-8D8D-69FCB167F5AC}"/>
                </a:ext>
              </a:extLst>
            </p:cNvPr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144" name="Teardrop 143">
                <a:extLst>
                  <a:ext uri="{FF2B5EF4-FFF2-40B4-BE49-F238E27FC236}">
                    <a16:creationId xmlns:a16="http://schemas.microsoft.com/office/drawing/2014/main" id="{582E9E8C-428F-43A5-BF2A-0A7676848F0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4201215-7920-423F-A4B3-D522C132EEB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CA49ED3-F903-4EBC-B119-C7D59EB9CB93}"/>
                </a:ext>
              </a:extLst>
            </p:cNvPr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57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244B0BF-0786-4805-A775-208F5710F128}"/>
              </a:ext>
            </a:extLst>
          </p:cNvPr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16E62F9-8FE8-42B3-9E1B-962677F8E65A}"/>
                </a:ext>
              </a:extLst>
            </p:cNvPr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149" name="Teardrop 148">
                <a:extLst>
                  <a:ext uri="{FF2B5EF4-FFF2-40B4-BE49-F238E27FC236}">
                    <a16:creationId xmlns:a16="http://schemas.microsoft.com/office/drawing/2014/main" id="{CB18ADB5-6436-4F88-8CA5-D42AF2CE72B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4C82195-FD5D-44BD-B435-2F8037425E6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122C535-FB69-4614-8ECA-331727155D63}"/>
                </a:ext>
              </a:extLst>
            </p:cNvPr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88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5FA6089-AC99-4C3E-BCF0-691866AE9452}"/>
              </a:ext>
            </a:extLst>
          </p:cNvPr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742344AB-4E6A-4B9E-AF54-BD8E809FDA7B}"/>
                </a:ext>
              </a:extLst>
            </p:cNvPr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154" name="Teardrop 153">
                <a:extLst>
                  <a:ext uri="{FF2B5EF4-FFF2-40B4-BE49-F238E27FC236}">
                    <a16:creationId xmlns:a16="http://schemas.microsoft.com/office/drawing/2014/main" id="{C560C262-DD94-404E-B1E8-1F9618E383BD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AF83C15-70E2-409C-9DB2-D62933D3D2B7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4587891-304B-4DEB-9F86-7CE84B60986E}"/>
                </a:ext>
              </a:extLst>
            </p:cNvPr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57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A4FAE26-2DC6-4F0A-A047-DEB787097A1A}"/>
              </a:ext>
            </a:extLst>
          </p:cNvPr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45CD4BC-0A63-4CD0-AEBA-F382FF02CC15}"/>
                </a:ext>
              </a:extLst>
            </p:cNvPr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59" name="Teardrop 158">
                <a:extLst>
                  <a:ext uri="{FF2B5EF4-FFF2-40B4-BE49-F238E27FC236}">
                    <a16:creationId xmlns:a16="http://schemas.microsoft.com/office/drawing/2014/main" id="{01ED5E1D-D9AA-4ECC-8E19-4E5A83A8451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1BB2B5C-AF39-4069-AA56-6FC172EBBCA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89AA341-82E3-426E-B90F-D3C17BF7E4F1}"/>
                </a:ext>
              </a:extLst>
            </p:cNvPr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42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272C486-ABFC-46A3-83C8-0623352A9C1A}"/>
              </a:ext>
            </a:extLst>
          </p:cNvPr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35B5A27-F82D-4299-827E-018A62AD6615}"/>
                </a:ext>
              </a:extLst>
            </p:cNvPr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164" name="Teardrop 163">
                <a:extLst>
                  <a:ext uri="{FF2B5EF4-FFF2-40B4-BE49-F238E27FC236}">
                    <a16:creationId xmlns:a16="http://schemas.microsoft.com/office/drawing/2014/main" id="{A6A27650-4686-4527-9EC9-B0B1C8A9459A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51B57CE-499E-47CF-B3CC-F4C615B2BE07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F591437A-947B-415B-9CDC-5B76A7E0EF87}"/>
                </a:ext>
              </a:extLst>
            </p:cNvPr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38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3B2A2EF-DEF3-4871-B8FB-90817F0F6D79}"/>
              </a:ext>
            </a:extLst>
          </p:cNvPr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49C2A22-2180-4306-BF4F-C8BBC3BF902D}"/>
                </a:ext>
              </a:extLst>
            </p:cNvPr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169" name="Teardrop 168">
                <a:extLst>
                  <a:ext uri="{FF2B5EF4-FFF2-40B4-BE49-F238E27FC236}">
                    <a16:creationId xmlns:a16="http://schemas.microsoft.com/office/drawing/2014/main" id="{F8B04E61-AE01-4F0C-8D88-49D52B48FA8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BBE0A63-3DDC-4BED-9882-23B8648EA2CF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331285E-E0DD-476D-B7E5-933AD0B35166}"/>
                </a:ext>
              </a:extLst>
            </p:cNvPr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8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178298E-55F0-474F-8DBC-5CF97A1D0759}"/>
              </a:ext>
            </a:extLst>
          </p:cNvPr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4AE89DC-654E-4F22-9249-89726C488BBA}"/>
                </a:ext>
              </a:extLst>
            </p:cNvPr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174" name="Teardrop 173">
                <a:extLst>
                  <a:ext uri="{FF2B5EF4-FFF2-40B4-BE49-F238E27FC236}">
                    <a16:creationId xmlns:a16="http://schemas.microsoft.com/office/drawing/2014/main" id="{BA7196DC-6CFD-4781-BE80-A5AA461BD42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8C0963D-815F-4891-833F-0F6DAD355FDE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F14EBA5-3294-4686-B738-76A34ADEBF37}"/>
                </a:ext>
              </a:extLst>
            </p:cNvPr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E0CA3A5-D2F9-45DC-8024-655E879D1998}"/>
              </a:ext>
            </a:extLst>
          </p:cNvPr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177" name="Content Placeholder 4">
              <a:extLst>
                <a:ext uri="{FF2B5EF4-FFF2-40B4-BE49-F238E27FC236}">
                  <a16:creationId xmlns:a16="http://schemas.microsoft.com/office/drawing/2014/main" id="{8D186868-124B-40B7-AA74-2C8E3486B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A0603414-3EA7-4C0C-8953-0E13DF6BAF1B}"/>
                </a:ext>
              </a:extLst>
            </p:cNvPr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206" name="Teardrop 205">
                <a:extLst>
                  <a:ext uri="{FF2B5EF4-FFF2-40B4-BE49-F238E27FC236}">
                    <a16:creationId xmlns:a16="http://schemas.microsoft.com/office/drawing/2014/main" id="{8DA5089C-1364-4AF8-839A-0E337897DB7E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C882A256-D2EE-4FCC-8DBD-CE190C4501A4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6AFCC9A-36AC-4E2D-8422-A875D6CC4007}"/>
                </a:ext>
              </a:extLst>
            </p:cNvPr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204" name="Teardrop 203">
                <a:extLst>
                  <a:ext uri="{FF2B5EF4-FFF2-40B4-BE49-F238E27FC236}">
                    <a16:creationId xmlns:a16="http://schemas.microsoft.com/office/drawing/2014/main" id="{FE998295-415D-4A7B-952A-A73E19C1311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A6765AB0-5C3C-474C-87D7-C5080A21A66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28F7054-ECFE-4659-AEC6-B7261BF9549B}"/>
                </a:ext>
              </a:extLst>
            </p:cNvPr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202" name="Teardrop 201">
                <a:extLst>
                  <a:ext uri="{FF2B5EF4-FFF2-40B4-BE49-F238E27FC236}">
                    <a16:creationId xmlns:a16="http://schemas.microsoft.com/office/drawing/2014/main" id="{70DFB87F-6A85-47E5-8C89-0724D48F6A7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44A8EBA5-0ED3-4A0D-B041-2138548FAD4C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39B22F0-F16F-49AC-9481-B430A7752F7B}"/>
                </a:ext>
              </a:extLst>
            </p:cNvPr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200" name="Teardrop 199">
                <a:extLst>
                  <a:ext uri="{FF2B5EF4-FFF2-40B4-BE49-F238E27FC236}">
                    <a16:creationId xmlns:a16="http://schemas.microsoft.com/office/drawing/2014/main" id="{23C642C1-0C7E-4FCA-AC36-5DAE5715C7EE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8C00C4F-CCA4-43FB-B821-59A7E5E766DA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6D2C075-AE3D-40EF-946E-B5F1AF8302B0}"/>
                </a:ext>
              </a:extLst>
            </p:cNvPr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198" name="Teardrop 197">
                <a:extLst>
                  <a:ext uri="{FF2B5EF4-FFF2-40B4-BE49-F238E27FC236}">
                    <a16:creationId xmlns:a16="http://schemas.microsoft.com/office/drawing/2014/main" id="{884FDA7A-9B9B-412C-9176-84E2F167FB3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D8C29EAD-28A2-4065-AC59-A901C92E1EB2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9993CA8-0A58-49F5-8BB8-564AB6E514D1}"/>
                </a:ext>
              </a:extLst>
            </p:cNvPr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196" name="Teardrop 195">
                <a:extLst>
                  <a:ext uri="{FF2B5EF4-FFF2-40B4-BE49-F238E27FC236}">
                    <a16:creationId xmlns:a16="http://schemas.microsoft.com/office/drawing/2014/main" id="{77549A6B-D9A5-45C8-B360-378FFD339177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52F9CF86-47AE-495F-B481-71B4BCD1F4A3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9C8B54C-0A26-4925-ABBC-E957E1F73B1C}"/>
                </a:ext>
              </a:extLst>
            </p:cNvPr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194" name="Teardrop 193">
                <a:extLst>
                  <a:ext uri="{FF2B5EF4-FFF2-40B4-BE49-F238E27FC236}">
                    <a16:creationId xmlns:a16="http://schemas.microsoft.com/office/drawing/2014/main" id="{887AB993-0557-490D-932C-2FFA8CE66EC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DB9927E3-B4F7-4624-8F91-EEF619D2022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56C99CA-B443-4230-98ED-F70CF52D20DA}"/>
                </a:ext>
              </a:extLst>
            </p:cNvPr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192" name="Teardrop 191">
                <a:extLst>
                  <a:ext uri="{FF2B5EF4-FFF2-40B4-BE49-F238E27FC236}">
                    <a16:creationId xmlns:a16="http://schemas.microsoft.com/office/drawing/2014/main" id="{84079C55-2DFD-44DA-9EF8-C6FC5F85A8E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911E4789-8516-4224-9DF5-A9931B367B18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21C8068-A48D-47F8-9C86-EEB74E9BC256}"/>
                </a:ext>
              </a:extLst>
            </p:cNvPr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190" name="Teardrop 189">
                <a:extLst>
                  <a:ext uri="{FF2B5EF4-FFF2-40B4-BE49-F238E27FC236}">
                    <a16:creationId xmlns:a16="http://schemas.microsoft.com/office/drawing/2014/main" id="{02AB2BC7-BA91-43C2-A238-2011857C17E8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648EC6BE-C257-4D6E-90A1-8200DC103B9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BDC89E8-4A23-416A-879F-17735B993CF9}"/>
                </a:ext>
              </a:extLst>
            </p:cNvPr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88" name="Teardrop 187">
                <a:extLst>
                  <a:ext uri="{FF2B5EF4-FFF2-40B4-BE49-F238E27FC236}">
                    <a16:creationId xmlns:a16="http://schemas.microsoft.com/office/drawing/2014/main" id="{E9A8D9C4-3308-4EDE-AA0A-7ED870A0CCBC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D522EF57-50AB-4FC0-B813-BE77E5D6966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F1AACA0-8F28-4A38-953A-274E3AEBB323}"/>
              </a:ext>
            </a:extLst>
          </p:cNvPr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C744E47-3C19-4D9A-9CFD-E70E49D01F1E}"/>
                </a:ext>
              </a:extLst>
            </p:cNvPr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211" name="Teardrop 210">
                <a:extLst>
                  <a:ext uri="{FF2B5EF4-FFF2-40B4-BE49-F238E27FC236}">
                    <a16:creationId xmlns:a16="http://schemas.microsoft.com/office/drawing/2014/main" id="{5BBE9EA5-E5A4-4DCA-987A-DA357C5F2EFB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29E58A6-64B7-46C3-A4C4-AF62300DC09C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9E9315A-4DAE-4953-BA62-36E88B0E5699}"/>
                </a:ext>
              </a:extLst>
            </p:cNvPr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23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8DBB997-EA00-49DB-B229-51254BED0E53}"/>
              </a:ext>
            </a:extLst>
          </p:cNvPr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76E98CC-C606-4655-9BC8-A983A2A84E24}"/>
                </a:ext>
              </a:extLst>
            </p:cNvPr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216" name="Teardrop 215">
                <a:extLst>
                  <a:ext uri="{FF2B5EF4-FFF2-40B4-BE49-F238E27FC236}">
                    <a16:creationId xmlns:a16="http://schemas.microsoft.com/office/drawing/2014/main" id="{BDE7B0B6-CFE0-48F4-A47E-4D16BA7F3EF5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A23FE5F9-90A4-49BD-8E18-B525E2B59FE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B02F71F7-BAFD-4B08-8EE7-292963B5548D}"/>
                </a:ext>
              </a:extLst>
            </p:cNvPr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54</a:t>
              </a:r>
            </a:p>
          </p:txBody>
        </p:sp>
      </p:grp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0A0F981-3E84-4D52-95E7-E73FCE5B9975}"/>
              </a:ext>
            </a:extLst>
          </p:cNvPr>
          <p:cNvSpPr/>
          <p:nvPr/>
        </p:nvSpPr>
        <p:spPr>
          <a:xfrm>
            <a:off x="3236297" y="811728"/>
            <a:ext cx="5616061" cy="59126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9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C4C8D15-CAA4-4A0F-A6F3-B64F8A7E08DC}"/>
              </a:ext>
            </a:extLst>
          </p:cNvPr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10527D3-0CDD-4907-AEDF-69E98AC92A18}"/>
                </a:ext>
              </a:extLst>
            </p:cNvPr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138" name="Teardrop 137">
                <a:extLst>
                  <a:ext uri="{FF2B5EF4-FFF2-40B4-BE49-F238E27FC236}">
                    <a16:creationId xmlns:a16="http://schemas.microsoft.com/office/drawing/2014/main" id="{BD2AA9CF-688E-47D8-A162-20253A2A246F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4E87952-B6C7-420A-B442-21CDC4AFC84F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5230C2A-9B8F-4741-B970-54609AE83820}"/>
                </a:ext>
              </a:extLst>
            </p:cNvPr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16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655F778-C743-4574-A9F0-31025F4B9C96}"/>
              </a:ext>
            </a:extLst>
          </p:cNvPr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B0EE452-BE08-4710-9950-D27ECD84E50F}"/>
                </a:ext>
              </a:extLst>
            </p:cNvPr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143" name="Teardrop 142">
                <a:extLst>
                  <a:ext uri="{FF2B5EF4-FFF2-40B4-BE49-F238E27FC236}">
                    <a16:creationId xmlns:a16="http://schemas.microsoft.com/office/drawing/2014/main" id="{26193336-EFD2-408B-8C8D-989104C9732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C92B78D-3850-44E3-AAC6-24561D946C9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0821311-E385-4388-9DDF-F6B86AA870D9}"/>
                </a:ext>
              </a:extLst>
            </p:cNvPr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12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BAA4378-7994-4C56-9439-590E23A3BCDF}"/>
              </a:ext>
            </a:extLst>
          </p:cNvPr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1B8B1A8-EF3F-466D-B8CE-714F7EA7C953}"/>
                </a:ext>
              </a:extLst>
            </p:cNvPr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148" name="Teardrop 147">
                <a:extLst>
                  <a:ext uri="{FF2B5EF4-FFF2-40B4-BE49-F238E27FC236}">
                    <a16:creationId xmlns:a16="http://schemas.microsoft.com/office/drawing/2014/main" id="{9ED03400-7FC0-4023-8C11-361AA7CE16D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449CD47-F3DB-4C55-9D75-B64BFB6AE0E8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80F9A72-1006-42BA-8411-33C2F2AF247B}"/>
                </a:ext>
              </a:extLst>
            </p:cNvPr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10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E07ABCD-2611-4DE7-A922-959C9E1A0F06}"/>
              </a:ext>
            </a:extLst>
          </p:cNvPr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5047D3F-2F7D-4400-B657-A2B24A8D38EB}"/>
                </a:ext>
              </a:extLst>
            </p:cNvPr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153" name="Teardrop 152">
                <a:extLst>
                  <a:ext uri="{FF2B5EF4-FFF2-40B4-BE49-F238E27FC236}">
                    <a16:creationId xmlns:a16="http://schemas.microsoft.com/office/drawing/2014/main" id="{38C618DD-0BAD-4EAD-9DA8-4CF129768712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76E8F6C-EDB5-4CC7-8F43-A78F1D909CEE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B8667C8-4A74-47DD-AC2F-3A868DA94C32}"/>
                </a:ext>
              </a:extLst>
            </p:cNvPr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10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E834A1E-CD0D-49C3-9563-CDE04A00E847}"/>
              </a:ext>
            </a:extLst>
          </p:cNvPr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C01D949-D065-4473-9419-FF4D0A2B46CB}"/>
                </a:ext>
              </a:extLst>
            </p:cNvPr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58" name="Teardrop 157">
                <a:extLst>
                  <a:ext uri="{FF2B5EF4-FFF2-40B4-BE49-F238E27FC236}">
                    <a16:creationId xmlns:a16="http://schemas.microsoft.com/office/drawing/2014/main" id="{65548555-A6E5-4324-B990-57A87FC87726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AA83EFB3-C019-468B-A738-F0335811F124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704B0C7-4EE7-4026-8630-A21F713BD68F}"/>
                </a:ext>
              </a:extLst>
            </p:cNvPr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13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C1EC7D1-FE33-4DEE-91C5-58AE19D3BE47}"/>
              </a:ext>
            </a:extLst>
          </p:cNvPr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61" name="Content Placeholder 3">
              <a:extLst>
                <a:ext uri="{FF2B5EF4-FFF2-40B4-BE49-F238E27FC236}">
                  <a16:creationId xmlns:a16="http://schemas.microsoft.com/office/drawing/2014/main" id="{028693F2-D010-4D90-BDF1-2A8D8B731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7E366E0-F14F-402A-AF5B-C73C5ABBBFF0}"/>
                </a:ext>
              </a:extLst>
            </p:cNvPr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78" name="Teardrop 177">
                <a:extLst>
                  <a:ext uri="{FF2B5EF4-FFF2-40B4-BE49-F238E27FC236}">
                    <a16:creationId xmlns:a16="http://schemas.microsoft.com/office/drawing/2014/main" id="{0A339A7E-91CB-42E5-9DF5-2E78D288366E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FB4E616-AB84-4908-AACE-462E5E58C56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98A08BC-CB12-45B5-A716-075F90DDFF48}"/>
                </a:ext>
              </a:extLst>
            </p:cNvPr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76" name="Teardrop 175">
                <a:extLst>
                  <a:ext uri="{FF2B5EF4-FFF2-40B4-BE49-F238E27FC236}">
                    <a16:creationId xmlns:a16="http://schemas.microsoft.com/office/drawing/2014/main" id="{06B487B8-3062-4E14-B7D6-711951F0E60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31B7894-19F3-4589-88DE-F2276708037A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E778428-66B1-46E6-A496-AC9929585BF7}"/>
                </a:ext>
              </a:extLst>
            </p:cNvPr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74" name="Teardrop 173">
                <a:extLst>
                  <a:ext uri="{FF2B5EF4-FFF2-40B4-BE49-F238E27FC236}">
                    <a16:creationId xmlns:a16="http://schemas.microsoft.com/office/drawing/2014/main" id="{888F9740-7EA5-4E15-9D2A-02315407960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9D241F09-5F75-47DC-B8A2-322103815B0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040D8BF-D0AE-4B78-BE6A-658C13A9159C}"/>
                </a:ext>
              </a:extLst>
            </p:cNvPr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72" name="Teardrop 171">
                <a:extLst>
                  <a:ext uri="{FF2B5EF4-FFF2-40B4-BE49-F238E27FC236}">
                    <a16:creationId xmlns:a16="http://schemas.microsoft.com/office/drawing/2014/main" id="{9632586C-0B5C-465B-8EC7-F474748C098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5D12CEBA-8223-4D12-8A6E-7D6C0E101CD2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FB84266-66AA-4DC4-86BC-00B497F99F58}"/>
                </a:ext>
              </a:extLst>
            </p:cNvPr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70" name="Teardrop 169">
                <a:extLst>
                  <a:ext uri="{FF2B5EF4-FFF2-40B4-BE49-F238E27FC236}">
                    <a16:creationId xmlns:a16="http://schemas.microsoft.com/office/drawing/2014/main" id="{ADBDB262-668B-4FD9-9BBC-8CE4636B125D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EAD25D7C-AE6D-4CE5-B4A6-79ACE653E370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F896D1E-34A8-4147-875E-D9E920608022}"/>
                </a:ext>
              </a:extLst>
            </p:cNvPr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68" name="Teardrop 167">
                <a:extLst>
                  <a:ext uri="{FF2B5EF4-FFF2-40B4-BE49-F238E27FC236}">
                    <a16:creationId xmlns:a16="http://schemas.microsoft.com/office/drawing/2014/main" id="{C4A58BC6-E3ED-4E88-9781-64E2C1E6657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1FBABD18-7B2B-4FFF-9908-FB00199C4368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180" name="Teardrop 179">
            <a:extLst>
              <a:ext uri="{FF2B5EF4-FFF2-40B4-BE49-F238E27FC236}">
                <a16:creationId xmlns:a16="http://schemas.microsoft.com/office/drawing/2014/main" id="{3ED94E5E-318C-4FE1-9D5C-B05F48181D6C}"/>
              </a:ext>
            </a:extLst>
          </p:cNvPr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4C3066E6-927A-4F18-944A-DFED56E08967}"/>
              </a:ext>
            </a:extLst>
          </p:cNvPr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DC3D339-0640-4BB5-8EC3-B3F0F3D81894}"/>
              </a:ext>
            </a:extLst>
          </p:cNvPr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2EB8309-330E-46E9-84F7-A785746A5C2B}"/>
              </a:ext>
            </a:extLst>
          </p:cNvPr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87854C6-FDA4-4FE9-905F-116CA4C970C1}"/>
                </a:ext>
              </a:extLst>
            </p:cNvPr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186" name="Teardrop 185">
                <a:extLst>
                  <a:ext uri="{FF2B5EF4-FFF2-40B4-BE49-F238E27FC236}">
                    <a16:creationId xmlns:a16="http://schemas.microsoft.com/office/drawing/2014/main" id="{9A515943-80D2-458B-9FC2-EE6E3D86DFD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78564B82-2D05-4F47-B752-485BA76E6457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2999287E-413C-416D-B093-646C33C6676D}"/>
                </a:ext>
              </a:extLst>
            </p:cNvPr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0</a:t>
              </a:r>
            </a:p>
          </p:txBody>
        </p: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2629BA04-7AF2-4475-9737-054EC596041C}"/>
              </a:ext>
            </a:extLst>
          </p:cNvPr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89" name="Teardrop 188">
            <a:extLst>
              <a:ext uri="{FF2B5EF4-FFF2-40B4-BE49-F238E27FC236}">
                <a16:creationId xmlns:a16="http://schemas.microsoft.com/office/drawing/2014/main" id="{25EDF46D-A538-4104-8FE5-A64947ECF97B}"/>
              </a:ext>
            </a:extLst>
          </p:cNvPr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EB59C7A8-2D2E-47D6-A08A-0751F575DFC9}"/>
              </a:ext>
            </a:extLst>
          </p:cNvPr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667F23B-2EE9-473B-BD46-CB18BD2182CE}"/>
              </a:ext>
            </a:extLst>
          </p:cNvPr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192" name="Teardrop 191">
              <a:extLst>
                <a:ext uri="{FF2B5EF4-FFF2-40B4-BE49-F238E27FC236}">
                  <a16:creationId xmlns:a16="http://schemas.microsoft.com/office/drawing/2014/main" id="{7553253C-3AB9-4306-A050-F299C92CB39B}"/>
                </a:ext>
              </a:extLst>
            </p:cNvPr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C175F37-4AC9-487F-BFA4-C6EE42B6EBAE}"/>
                </a:ext>
              </a:extLst>
            </p:cNvPr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9738B21B-E5A8-4EB4-80B3-64AC7214BC3C}"/>
              </a:ext>
            </a:extLst>
          </p:cNvPr>
          <p:cNvSpPr txBox="1"/>
          <p:nvPr/>
        </p:nvSpPr>
        <p:spPr>
          <a:xfrm>
            <a:off x="5049970" y="5925018"/>
            <a:ext cx="264490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9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974597A-92DC-425B-B122-18F034989E21}"/>
              </a:ext>
            </a:extLst>
          </p:cNvPr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DA90CB04-68DC-4DE1-B05E-62A11B4C75ED}"/>
              </a:ext>
            </a:extLst>
          </p:cNvPr>
          <p:cNvSpPr/>
          <p:nvPr/>
        </p:nvSpPr>
        <p:spPr>
          <a:xfrm>
            <a:off x="3311781" y="398407"/>
            <a:ext cx="5616061" cy="59126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7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321EE85-74FC-4848-94F0-5FA8FAA3EE81}"/>
              </a:ext>
            </a:extLst>
          </p:cNvPr>
          <p:cNvSpPr txBox="1">
            <a:spLocks/>
          </p:cNvSpPr>
          <p:nvPr/>
        </p:nvSpPr>
        <p:spPr>
          <a:xfrm>
            <a:off x="761962" y="214290"/>
            <a:ext cx="10501386" cy="7858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JALAN </a:t>
            </a:r>
            <a:b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FEBRUARI 2020</a:t>
            </a:r>
            <a:endParaRPr lang="en-US" sz="2409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460F1C-0590-470D-B213-5F581499F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2706"/>
              </p:ext>
            </p:extLst>
          </p:nvPr>
        </p:nvGraphicFramePr>
        <p:xfrm>
          <a:off x="1367284" y="1268760"/>
          <a:ext cx="9145016" cy="5184577"/>
        </p:xfrm>
        <a:graphic>
          <a:graphicData uri="http://schemas.openxmlformats.org/drawingml/2006/table">
            <a:tbl>
              <a:tblPr firstRow="1" firstCol="1" bandRow="1"/>
              <a:tblGrid>
                <a:gridCol w="768361">
                  <a:extLst>
                    <a:ext uri="{9D8B030D-6E8A-4147-A177-3AD203B41FA5}">
                      <a16:colId xmlns:a16="http://schemas.microsoft.com/office/drawing/2014/main" val="3831023148"/>
                    </a:ext>
                  </a:extLst>
                </a:gridCol>
                <a:gridCol w="5765227">
                  <a:extLst>
                    <a:ext uri="{9D8B030D-6E8A-4147-A177-3AD203B41FA5}">
                      <a16:colId xmlns:a16="http://schemas.microsoft.com/office/drawing/2014/main" val="2217795575"/>
                    </a:ext>
                  </a:extLst>
                </a:gridCol>
                <a:gridCol w="1305714">
                  <a:extLst>
                    <a:ext uri="{9D8B030D-6E8A-4147-A177-3AD203B41FA5}">
                      <a16:colId xmlns:a16="http://schemas.microsoft.com/office/drawing/2014/main" val="231442461"/>
                    </a:ext>
                  </a:extLst>
                </a:gridCol>
                <a:gridCol w="1305714">
                  <a:extLst>
                    <a:ext uri="{9D8B030D-6E8A-4147-A177-3AD203B41FA5}">
                      <a16:colId xmlns:a16="http://schemas.microsoft.com/office/drawing/2014/main" val="271031548"/>
                    </a:ext>
                  </a:extLst>
                </a:gridCol>
              </a:tblGrid>
              <a:tr h="471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DIAGNOSA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KODE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528236"/>
                  </a:ext>
                </a:extLst>
              </a:tr>
              <a:tr h="448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tak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terinci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1665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810374"/>
                  </a:ext>
                </a:extLst>
              </a:tr>
              <a:tr h="426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residual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684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708770"/>
                  </a:ext>
                </a:extLst>
              </a:tr>
              <a:tr h="426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paranoid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468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80580"/>
                  </a:ext>
                </a:extLst>
              </a:tr>
              <a:tr h="852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mental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akibat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kerusakan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disfungsi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otak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penyakit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fisik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F06.8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900099"/>
                  </a:ext>
                </a:extLst>
              </a:tr>
              <a:tr h="426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95898"/>
                  </a:ext>
                </a:extLst>
              </a:tr>
              <a:tr h="426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skizoafektif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tipe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depresif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F25.1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585777"/>
                  </a:ext>
                </a:extLst>
              </a:tr>
              <a:tr h="426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afektif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bipolar,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kini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remisi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F31.7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78319"/>
                  </a:ext>
                </a:extLst>
              </a:tr>
              <a:tr h="426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skizoafektif tipe manik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F25.0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048155"/>
                  </a:ext>
                </a:extLst>
              </a:tr>
              <a:tr h="426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hebefrenik</a:t>
                      </a:r>
                      <a:endParaRPr lang="en-US" sz="2000" b="0" i="0" u="none" strike="noStrike">
                        <a:solidFill>
                          <a:srgbClr val="22222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F20.1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52312"/>
                  </a:ext>
                </a:extLst>
              </a:tr>
              <a:tr h="426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afektif bipolar</a:t>
                      </a:r>
                      <a:endParaRPr lang="en-US" sz="2000" b="0" i="0" u="none" strike="noStrike">
                        <a:solidFill>
                          <a:srgbClr val="22222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60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2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546205B-EDA9-4D5F-AE7D-03C349677D9A}"/>
              </a:ext>
            </a:extLst>
          </p:cNvPr>
          <p:cNvSpPr txBox="1">
            <a:spLocks/>
          </p:cNvSpPr>
          <p:nvPr/>
        </p:nvSpPr>
        <p:spPr>
          <a:xfrm>
            <a:off x="761962" y="214290"/>
            <a:ext cx="10501386" cy="7858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INAP</a:t>
            </a:r>
            <a:b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FEBRUARI 2020</a:t>
            </a:r>
            <a:endParaRPr lang="en-US" sz="2409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A452D5-E80D-483E-904A-1DF47BEE7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73972"/>
              </p:ext>
            </p:extLst>
          </p:nvPr>
        </p:nvGraphicFramePr>
        <p:xfrm>
          <a:off x="935236" y="1340769"/>
          <a:ext cx="10081120" cy="5145138"/>
        </p:xfrm>
        <a:graphic>
          <a:graphicData uri="http://schemas.openxmlformats.org/drawingml/2006/table">
            <a:tbl>
              <a:tblPr firstRow="1" firstCol="1" bandRow="1"/>
              <a:tblGrid>
                <a:gridCol w="847012">
                  <a:extLst>
                    <a:ext uri="{9D8B030D-6E8A-4147-A177-3AD203B41FA5}">
                      <a16:colId xmlns:a16="http://schemas.microsoft.com/office/drawing/2014/main" val="3338753188"/>
                    </a:ext>
                  </a:extLst>
                </a:gridCol>
                <a:gridCol w="6355368">
                  <a:extLst>
                    <a:ext uri="{9D8B030D-6E8A-4147-A177-3AD203B41FA5}">
                      <a16:colId xmlns:a16="http://schemas.microsoft.com/office/drawing/2014/main" val="1835879681"/>
                    </a:ext>
                  </a:extLst>
                </a:gridCol>
                <a:gridCol w="1439370">
                  <a:extLst>
                    <a:ext uri="{9D8B030D-6E8A-4147-A177-3AD203B41FA5}">
                      <a16:colId xmlns:a16="http://schemas.microsoft.com/office/drawing/2014/main" val="3371804097"/>
                    </a:ext>
                  </a:extLst>
                </a:gridCol>
                <a:gridCol w="1439370">
                  <a:extLst>
                    <a:ext uri="{9D8B030D-6E8A-4147-A177-3AD203B41FA5}">
                      <a16:colId xmlns:a16="http://schemas.microsoft.com/office/drawing/2014/main" val="4178562552"/>
                    </a:ext>
                  </a:extLst>
                </a:gridCol>
              </a:tblGrid>
              <a:tr h="493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DIAGNOSA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KODE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719041"/>
                  </a:ext>
                </a:extLst>
              </a:tr>
              <a:tr h="278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tak terinci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64856"/>
                  </a:ext>
                </a:extLst>
              </a:tr>
              <a:tr h="278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paranoid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839878"/>
                  </a:ext>
                </a:extLst>
              </a:tr>
              <a:tr h="736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mental akibat kerusakan &amp; disfungsi otak &amp; penyakit fisik lainnya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F06.8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34842"/>
                  </a:ext>
                </a:extLst>
              </a:tr>
              <a:tr h="548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afektif bipolar, episode kini manik dengan gejala psikotik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F31.2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638626"/>
                  </a:ext>
                </a:extLst>
              </a:tr>
              <a:tr h="278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lainnya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66596"/>
                  </a:ext>
                </a:extLst>
              </a:tr>
              <a:tr h="278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skizoafektif tipe manik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F25.0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763819"/>
                  </a:ext>
                </a:extLst>
              </a:tr>
              <a:tr h="278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hebefrenik</a:t>
                      </a:r>
                      <a:endParaRPr lang="en-US" sz="2000" b="0" i="0" u="none" strike="noStrike">
                        <a:solidFill>
                          <a:srgbClr val="22222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61598"/>
                  </a:ext>
                </a:extLst>
              </a:tr>
              <a:tr h="493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sv-SE" sz="2000" u="none" strike="noStrike">
                          <a:effectLst/>
                          <a:latin typeface="Tw Cen MT" panose="020B0602020104020603" pitchFamily="34" charset="0"/>
                        </a:rPr>
                        <a:t>Gangguan psikotik polimorfik akut tanpa gejala skizofrenia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828295"/>
                  </a:ext>
                </a:extLst>
              </a:tr>
              <a:tr h="493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skizoafektif tipe depresif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F25.1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79437"/>
                  </a:ext>
                </a:extLst>
              </a:tr>
              <a:tr h="736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afektif bipolar, episode terkini depresi berat dengan gejala psikotik</a:t>
                      </a:r>
                      <a:endParaRPr lang="en-US" sz="2000" b="0" i="0" u="none" strike="noStrike">
                        <a:solidFill>
                          <a:srgbClr val="22222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F31.5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329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55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r="20804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238314" y="3316803"/>
            <a:ext cx="5595938" cy="241477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Anggaran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Belanja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Langsung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Anggaran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BLUD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5719127" y="1606120"/>
            <a:ext cx="5575300" cy="1573498"/>
          </a:xfrm>
        </p:spPr>
        <p:txBody>
          <a:bodyPr/>
          <a:lstStyle/>
          <a:p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 ANGGARAN</a:t>
            </a: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7698086" y="3316803"/>
            <a:ext cx="161738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 rot="2700000">
            <a:off x="9608541" y="131549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041191" y="172078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Farmasi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 rot="2700000">
            <a:off x="6694714" y="307977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 rot="2700000">
            <a:off x="6327328" y="3701949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占位符 3"/>
          <p:cNvSpPr txBox="1"/>
          <p:nvPr/>
        </p:nvSpPr>
        <p:spPr>
          <a:xfrm>
            <a:off x="1373426" y="3740910"/>
            <a:ext cx="4500693" cy="2004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Enter your subtitle here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sed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et dolore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Ut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enim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ad minim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veniam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quis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nostrud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exercitation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ullamco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laboris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nisi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aliquip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ex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commodo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consequat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文本占位符 1"/>
          <p:cNvSpPr txBox="1"/>
          <p:nvPr/>
        </p:nvSpPr>
        <p:spPr>
          <a:xfrm>
            <a:off x="1744079" y="1167888"/>
            <a:ext cx="4114800" cy="160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8800" dirty="0" err="1">
                <a:solidFill>
                  <a:schemeClr val="accent2"/>
                </a:solidFill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</a:t>
            </a:r>
            <a:r>
              <a:rPr lang="en-US" altLang="zh-CN" sz="8800" dirty="0">
                <a:solidFill>
                  <a:schemeClr val="accent2"/>
                </a:solidFill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altLang="zh-CN" sz="8800" dirty="0" err="1">
                <a:solidFill>
                  <a:schemeClr val="accent2"/>
                </a:solidFill>
                <a:latin typeface="Tw Cen MT Condensed Extra Bold" panose="020B0803020202020204" pitchFamily="34" charset="0"/>
                <a:sym typeface="Arial" panose="020B0604020202020204" pitchFamily="34" charset="0"/>
              </a:rPr>
              <a:t>Instalasi</a:t>
            </a:r>
            <a:endParaRPr lang="en-US" altLang="zh-CN" sz="8800" dirty="0">
              <a:solidFill>
                <a:schemeClr val="accent1"/>
              </a:solidFill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99935" y="3740910"/>
            <a:ext cx="164592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008"/>
          <p:cNvGrpSpPr>
            <a:grpSpLocks noChangeAspect="1"/>
          </p:cNvGrpSpPr>
          <p:nvPr/>
        </p:nvGrpSpPr>
        <p:grpSpPr bwMode="auto">
          <a:xfrm>
            <a:off x="1492620" y="1360521"/>
            <a:ext cx="502918" cy="434744"/>
            <a:chOff x="-3982" y="41"/>
            <a:chExt cx="2641" cy="2283"/>
          </a:xfrm>
          <a:solidFill>
            <a:schemeClr val="bg1"/>
          </a:solidFill>
        </p:grpSpPr>
        <p:sp>
          <p:nvSpPr>
            <p:cNvPr id="15" name="Freeform 1010"/>
            <p:cNvSpPr>
              <a:spLocks noEditPoints="1"/>
            </p:cNvSpPr>
            <p:nvPr/>
          </p:nvSpPr>
          <p:spPr bwMode="auto">
            <a:xfrm>
              <a:off x="-3982" y="41"/>
              <a:ext cx="2641" cy="2283"/>
            </a:xfrm>
            <a:custGeom>
              <a:avLst/>
              <a:gdLst>
                <a:gd name="T0" fmla="*/ 383 w 5282"/>
                <a:gd name="T1" fmla="*/ 3127 h 4566"/>
                <a:gd name="T2" fmla="*/ 4899 w 5282"/>
                <a:gd name="T3" fmla="*/ 384 h 4566"/>
                <a:gd name="T4" fmla="*/ 257 w 5282"/>
                <a:gd name="T5" fmla="*/ 0 h 4566"/>
                <a:gd name="T6" fmla="*/ 5072 w 5282"/>
                <a:gd name="T7" fmla="*/ 4 h 4566"/>
                <a:gd name="T8" fmla="*/ 5156 w 5282"/>
                <a:gd name="T9" fmla="*/ 36 h 4566"/>
                <a:gd name="T10" fmla="*/ 5221 w 5282"/>
                <a:gd name="T11" fmla="*/ 90 h 4566"/>
                <a:gd name="T12" fmla="*/ 5266 w 5282"/>
                <a:gd name="T13" fmla="*/ 168 h 4566"/>
                <a:gd name="T14" fmla="*/ 5282 w 5282"/>
                <a:gd name="T15" fmla="*/ 256 h 4566"/>
                <a:gd name="T16" fmla="*/ 5278 w 5282"/>
                <a:gd name="T17" fmla="*/ 3300 h 4566"/>
                <a:gd name="T18" fmla="*/ 5247 w 5282"/>
                <a:gd name="T19" fmla="*/ 3384 h 4566"/>
                <a:gd name="T20" fmla="*/ 5191 w 5282"/>
                <a:gd name="T21" fmla="*/ 3451 h 4566"/>
                <a:gd name="T22" fmla="*/ 5116 w 5282"/>
                <a:gd name="T23" fmla="*/ 3494 h 4566"/>
                <a:gd name="T24" fmla="*/ 5026 w 5282"/>
                <a:gd name="T25" fmla="*/ 3511 h 4566"/>
                <a:gd name="T26" fmla="*/ 3243 w 5282"/>
                <a:gd name="T27" fmla="*/ 4092 h 4566"/>
                <a:gd name="T28" fmla="*/ 3985 w 5282"/>
                <a:gd name="T29" fmla="*/ 4097 h 4566"/>
                <a:gd name="T30" fmla="*/ 4068 w 5282"/>
                <a:gd name="T31" fmla="*/ 4132 h 4566"/>
                <a:gd name="T32" fmla="*/ 4133 w 5282"/>
                <a:gd name="T33" fmla="*/ 4196 h 4566"/>
                <a:gd name="T34" fmla="*/ 4168 w 5282"/>
                <a:gd name="T35" fmla="*/ 4280 h 4566"/>
                <a:gd name="T36" fmla="*/ 4168 w 5282"/>
                <a:gd name="T37" fmla="*/ 4376 h 4566"/>
                <a:gd name="T38" fmla="*/ 4133 w 5282"/>
                <a:gd name="T39" fmla="*/ 4462 h 4566"/>
                <a:gd name="T40" fmla="*/ 4068 w 5282"/>
                <a:gd name="T41" fmla="*/ 4524 h 4566"/>
                <a:gd name="T42" fmla="*/ 3985 w 5282"/>
                <a:gd name="T43" fmla="*/ 4561 h 4566"/>
                <a:gd name="T44" fmla="*/ 1345 w 5282"/>
                <a:gd name="T45" fmla="*/ 4566 h 4566"/>
                <a:gd name="T46" fmla="*/ 1254 w 5282"/>
                <a:gd name="T47" fmla="*/ 4547 h 4566"/>
                <a:gd name="T48" fmla="*/ 1179 w 5282"/>
                <a:gd name="T49" fmla="*/ 4495 h 4566"/>
                <a:gd name="T50" fmla="*/ 1127 w 5282"/>
                <a:gd name="T51" fmla="*/ 4421 h 4566"/>
                <a:gd name="T52" fmla="*/ 1110 w 5282"/>
                <a:gd name="T53" fmla="*/ 4328 h 4566"/>
                <a:gd name="T54" fmla="*/ 1127 w 5282"/>
                <a:gd name="T55" fmla="*/ 4237 h 4566"/>
                <a:gd name="T56" fmla="*/ 1179 w 5282"/>
                <a:gd name="T57" fmla="*/ 4161 h 4566"/>
                <a:gd name="T58" fmla="*/ 1254 w 5282"/>
                <a:gd name="T59" fmla="*/ 4110 h 4566"/>
                <a:gd name="T60" fmla="*/ 1345 w 5282"/>
                <a:gd name="T61" fmla="*/ 4092 h 4566"/>
                <a:gd name="T62" fmla="*/ 2040 w 5282"/>
                <a:gd name="T63" fmla="*/ 3511 h 4566"/>
                <a:gd name="T64" fmla="*/ 210 w 5282"/>
                <a:gd name="T65" fmla="*/ 3507 h 4566"/>
                <a:gd name="T66" fmla="*/ 127 w 5282"/>
                <a:gd name="T67" fmla="*/ 3475 h 4566"/>
                <a:gd name="T68" fmla="*/ 61 w 5282"/>
                <a:gd name="T69" fmla="*/ 3419 h 4566"/>
                <a:gd name="T70" fmla="*/ 16 w 5282"/>
                <a:gd name="T71" fmla="*/ 3343 h 4566"/>
                <a:gd name="T72" fmla="*/ 0 w 5282"/>
                <a:gd name="T73" fmla="*/ 3255 h 4566"/>
                <a:gd name="T74" fmla="*/ 5 w 5282"/>
                <a:gd name="T75" fmla="*/ 211 h 4566"/>
                <a:gd name="T76" fmla="*/ 35 w 5282"/>
                <a:gd name="T77" fmla="*/ 127 h 4566"/>
                <a:gd name="T78" fmla="*/ 91 w 5282"/>
                <a:gd name="T79" fmla="*/ 60 h 4566"/>
                <a:gd name="T80" fmla="*/ 167 w 5282"/>
                <a:gd name="T81" fmla="*/ 17 h 4566"/>
                <a:gd name="T82" fmla="*/ 257 w 5282"/>
                <a:gd name="T83" fmla="*/ 0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82" h="4566">
                  <a:moveTo>
                    <a:pt x="383" y="384"/>
                  </a:moveTo>
                  <a:lnTo>
                    <a:pt x="383" y="3127"/>
                  </a:lnTo>
                  <a:lnTo>
                    <a:pt x="4899" y="3127"/>
                  </a:lnTo>
                  <a:lnTo>
                    <a:pt x="4899" y="384"/>
                  </a:lnTo>
                  <a:lnTo>
                    <a:pt x="383" y="384"/>
                  </a:lnTo>
                  <a:close/>
                  <a:moveTo>
                    <a:pt x="257" y="0"/>
                  </a:moveTo>
                  <a:lnTo>
                    <a:pt x="5026" y="0"/>
                  </a:lnTo>
                  <a:lnTo>
                    <a:pt x="5072" y="4"/>
                  </a:lnTo>
                  <a:lnTo>
                    <a:pt x="5116" y="17"/>
                  </a:lnTo>
                  <a:lnTo>
                    <a:pt x="5156" y="36"/>
                  </a:lnTo>
                  <a:lnTo>
                    <a:pt x="5191" y="60"/>
                  </a:lnTo>
                  <a:lnTo>
                    <a:pt x="5221" y="90"/>
                  </a:lnTo>
                  <a:lnTo>
                    <a:pt x="5247" y="127"/>
                  </a:lnTo>
                  <a:lnTo>
                    <a:pt x="5266" y="168"/>
                  </a:lnTo>
                  <a:lnTo>
                    <a:pt x="5278" y="211"/>
                  </a:lnTo>
                  <a:lnTo>
                    <a:pt x="5282" y="256"/>
                  </a:lnTo>
                  <a:lnTo>
                    <a:pt x="5282" y="3255"/>
                  </a:lnTo>
                  <a:lnTo>
                    <a:pt x="5278" y="3300"/>
                  </a:lnTo>
                  <a:lnTo>
                    <a:pt x="5266" y="3343"/>
                  </a:lnTo>
                  <a:lnTo>
                    <a:pt x="5247" y="3384"/>
                  </a:lnTo>
                  <a:lnTo>
                    <a:pt x="5221" y="3419"/>
                  </a:lnTo>
                  <a:lnTo>
                    <a:pt x="5191" y="3451"/>
                  </a:lnTo>
                  <a:lnTo>
                    <a:pt x="5156" y="3475"/>
                  </a:lnTo>
                  <a:lnTo>
                    <a:pt x="5116" y="3494"/>
                  </a:lnTo>
                  <a:lnTo>
                    <a:pt x="5072" y="3507"/>
                  </a:lnTo>
                  <a:lnTo>
                    <a:pt x="5026" y="3511"/>
                  </a:lnTo>
                  <a:lnTo>
                    <a:pt x="3243" y="3511"/>
                  </a:lnTo>
                  <a:lnTo>
                    <a:pt x="3243" y="4092"/>
                  </a:lnTo>
                  <a:lnTo>
                    <a:pt x="3937" y="4092"/>
                  </a:lnTo>
                  <a:lnTo>
                    <a:pt x="3985" y="4097"/>
                  </a:lnTo>
                  <a:lnTo>
                    <a:pt x="4028" y="4110"/>
                  </a:lnTo>
                  <a:lnTo>
                    <a:pt x="4068" y="4132"/>
                  </a:lnTo>
                  <a:lnTo>
                    <a:pt x="4104" y="4161"/>
                  </a:lnTo>
                  <a:lnTo>
                    <a:pt x="4133" y="4196"/>
                  </a:lnTo>
                  <a:lnTo>
                    <a:pt x="4155" y="4237"/>
                  </a:lnTo>
                  <a:lnTo>
                    <a:pt x="4168" y="4280"/>
                  </a:lnTo>
                  <a:lnTo>
                    <a:pt x="4173" y="4328"/>
                  </a:lnTo>
                  <a:lnTo>
                    <a:pt x="4168" y="4376"/>
                  </a:lnTo>
                  <a:lnTo>
                    <a:pt x="4155" y="4421"/>
                  </a:lnTo>
                  <a:lnTo>
                    <a:pt x="4133" y="4462"/>
                  </a:lnTo>
                  <a:lnTo>
                    <a:pt x="4104" y="4495"/>
                  </a:lnTo>
                  <a:lnTo>
                    <a:pt x="4068" y="4524"/>
                  </a:lnTo>
                  <a:lnTo>
                    <a:pt x="4028" y="4547"/>
                  </a:lnTo>
                  <a:lnTo>
                    <a:pt x="3985" y="4561"/>
                  </a:lnTo>
                  <a:lnTo>
                    <a:pt x="3937" y="4566"/>
                  </a:lnTo>
                  <a:lnTo>
                    <a:pt x="1345" y="4566"/>
                  </a:lnTo>
                  <a:lnTo>
                    <a:pt x="1297" y="4561"/>
                  </a:lnTo>
                  <a:lnTo>
                    <a:pt x="1254" y="4547"/>
                  </a:lnTo>
                  <a:lnTo>
                    <a:pt x="1214" y="4524"/>
                  </a:lnTo>
                  <a:lnTo>
                    <a:pt x="1179" y="4495"/>
                  </a:lnTo>
                  <a:lnTo>
                    <a:pt x="1150" y="4462"/>
                  </a:lnTo>
                  <a:lnTo>
                    <a:pt x="1127" y="4421"/>
                  </a:lnTo>
                  <a:lnTo>
                    <a:pt x="1115" y="4376"/>
                  </a:lnTo>
                  <a:lnTo>
                    <a:pt x="1110" y="4328"/>
                  </a:lnTo>
                  <a:lnTo>
                    <a:pt x="1115" y="4280"/>
                  </a:lnTo>
                  <a:lnTo>
                    <a:pt x="1127" y="4237"/>
                  </a:lnTo>
                  <a:lnTo>
                    <a:pt x="1150" y="4196"/>
                  </a:lnTo>
                  <a:lnTo>
                    <a:pt x="1179" y="4161"/>
                  </a:lnTo>
                  <a:lnTo>
                    <a:pt x="1214" y="4132"/>
                  </a:lnTo>
                  <a:lnTo>
                    <a:pt x="1254" y="4110"/>
                  </a:lnTo>
                  <a:lnTo>
                    <a:pt x="1297" y="4097"/>
                  </a:lnTo>
                  <a:lnTo>
                    <a:pt x="1345" y="4092"/>
                  </a:lnTo>
                  <a:lnTo>
                    <a:pt x="2040" y="4092"/>
                  </a:lnTo>
                  <a:lnTo>
                    <a:pt x="2040" y="3511"/>
                  </a:lnTo>
                  <a:lnTo>
                    <a:pt x="257" y="3511"/>
                  </a:lnTo>
                  <a:lnTo>
                    <a:pt x="210" y="3507"/>
                  </a:lnTo>
                  <a:lnTo>
                    <a:pt x="167" y="3494"/>
                  </a:lnTo>
                  <a:lnTo>
                    <a:pt x="127" y="3475"/>
                  </a:lnTo>
                  <a:lnTo>
                    <a:pt x="91" y="3451"/>
                  </a:lnTo>
                  <a:lnTo>
                    <a:pt x="61" y="3419"/>
                  </a:lnTo>
                  <a:lnTo>
                    <a:pt x="35" y="3384"/>
                  </a:lnTo>
                  <a:lnTo>
                    <a:pt x="16" y="3343"/>
                  </a:lnTo>
                  <a:lnTo>
                    <a:pt x="5" y="3300"/>
                  </a:lnTo>
                  <a:lnTo>
                    <a:pt x="0" y="3255"/>
                  </a:lnTo>
                  <a:lnTo>
                    <a:pt x="0" y="256"/>
                  </a:lnTo>
                  <a:lnTo>
                    <a:pt x="5" y="211"/>
                  </a:lnTo>
                  <a:lnTo>
                    <a:pt x="16" y="168"/>
                  </a:lnTo>
                  <a:lnTo>
                    <a:pt x="35" y="127"/>
                  </a:lnTo>
                  <a:lnTo>
                    <a:pt x="61" y="90"/>
                  </a:lnTo>
                  <a:lnTo>
                    <a:pt x="91" y="60"/>
                  </a:lnTo>
                  <a:lnTo>
                    <a:pt x="127" y="36"/>
                  </a:lnTo>
                  <a:lnTo>
                    <a:pt x="167" y="17"/>
                  </a:lnTo>
                  <a:lnTo>
                    <a:pt x="210" y="4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1011"/>
            <p:cNvSpPr/>
            <p:nvPr/>
          </p:nvSpPr>
          <p:spPr bwMode="auto">
            <a:xfrm>
              <a:off x="-3422" y="648"/>
              <a:ext cx="560" cy="539"/>
            </a:xfrm>
            <a:custGeom>
              <a:avLst/>
              <a:gdLst>
                <a:gd name="T0" fmla="*/ 964 w 1121"/>
                <a:gd name="T1" fmla="*/ 0 h 1078"/>
                <a:gd name="T2" fmla="*/ 993 w 1121"/>
                <a:gd name="T3" fmla="*/ 4 h 1078"/>
                <a:gd name="T4" fmla="*/ 1022 w 1121"/>
                <a:gd name="T5" fmla="*/ 12 h 1078"/>
                <a:gd name="T6" fmla="*/ 1048 w 1121"/>
                <a:gd name="T7" fmla="*/ 26 h 1078"/>
                <a:gd name="T8" fmla="*/ 1073 w 1121"/>
                <a:gd name="T9" fmla="*/ 45 h 1078"/>
                <a:gd name="T10" fmla="*/ 1094 w 1121"/>
                <a:gd name="T11" fmla="*/ 69 h 1078"/>
                <a:gd name="T12" fmla="*/ 1108 w 1121"/>
                <a:gd name="T13" fmla="*/ 97 h 1078"/>
                <a:gd name="T14" fmla="*/ 1118 w 1121"/>
                <a:gd name="T15" fmla="*/ 126 h 1078"/>
                <a:gd name="T16" fmla="*/ 1121 w 1121"/>
                <a:gd name="T17" fmla="*/ 158 h 1078"/>
                <a:gd name="T18" fmla="*/ 1121 w 1121"/>
                <a:gd name="T19" fmla="*/ 161 h 1078"/>
                <a:gd name="T20" fmla="*/ 1116 w 1121"/>
                <a:gd name="T21" fmla="*/ 198 h 1078"/>
                <a:gd name="T22" fmla="*/ 1105 w 1121"/>
                <a:gd name="T23" fmla="*/ 230 h 1078"/>
                <a:gd name="T24" fmla="*/ 1086 w 1121"/>
                <a:gd name="T25" fmla="*/ 261 h 1078"/>
                <a:gd name="T26" fmla="*/ 1060 w 1121"/>
                <a:gd name="T27" fmla="*/ 285 h 1078"/>
                <a:gd name="T28" fmla="*/ 1030 w 1121"/>
                <a:gd name="T29" fmla="*/ 304 h 1078"/>
                <a:gd name="T30" fmla="*/ 525 w 1121"/>
                <a:gd name="T31" fmla="*/ 538 h 1078"/>
                <a:gd name="T32" fmla="*/ 1030 w 1121"/>
                <a:gd name="T33" fmla="*/ 775 h 1078"/>
                <a:gd name="T34" fmla="*/ 1060 w 1121"/>
                <a:gd name="T35" fmla="*/ 792 h 1078"/>
                <a:gd name="T36" fmla="*/ 1086 w 1121"/>
                <a:gd name="T37" fmla="*/ 818 h 1078"/>
                <a:gd name="T38" fmla="*/ 1105 w 1121"/>
                <a:gd name="T39" fmla="*/ 847 h 1078"/>
                <a:gd name="T40" fmla="*/ 1116 w 1121"/>
                <a:gd name="T41" fmla="*/ 881 h 1078"/>
                <a:gd name="T42" fmla="*/ 1121 w 1121"/>
                <a:gd name="T43" fmla="*/ 916 h 1078"/>
                <a:gd name="T44" fmla="*/ 1121 w 1121"/>
                <a:gd name="T45" fmla="*/ 921 h 1078"/>
                <a:gd name="T46" fmla="*/ 1118 w 1121"/>
                <a:gd name="T47" fmla="*/ 953 h 1078"/>
                <a:gd name="T48" fmla="*/ 1108 w 1121"/>
                <a:gd name="T49" fmla="*/ 982 h 1078"/>
                <a:gd name="T50" fmla="*/ 1094 w 1121"/>
                <a:gd name="T51" fmla="*/ 1009 h 1078"/>
                <a:gd name="T52" fmla="*/ 1073 w 1121"/>
                <a:gd name="T53" fmla="*/ 1033 h 1078"/>
                <a:gd name="T54" fmla="*/ 1048 w 1121"/>
                <a:gd name="T55" fmla="*/ 1053 h 1078"/>
                <a:gd name="T56" fmla="*/ 1022 w 1121"/>
                <a:gd name="T57" fmla="*/ 1067 h 1078"/>
                <a:gd name="T58" fmla="*/ 993 w 1121"/>
                <a:gd name="T59" fmla="*/ 1075 h 1078"/>
                <a:gd name="T60" fmla="*/ 964 w 1121"/>
                <a:gd name="T61" fmla="*/ 1078 h 1078"/>
                <a:gd name="T62" fmla="*/ 930 w 1121"/>
                <a:gd name="T63" fmla="*/ 1073 h 1078"/>
                <a:gd name="T64" fmla="*/ 898 w 1121"/>
                <a:gd name="T65" fmla="*/ 1064 h 1078"/>
                <a:gd name="T66" fmla="*/ 90 w 1121"/>
                <a:gd name="T67" fmla="*/ 688 h 1078"/>
                <a:gd name="T68" fmla="*/ 60 w 1121"/>
                <a:gd name="T69" fmla="*/ 669 h 1078"/>
                <a:gd name="T70" fmla="*/ 36 w 1121"/>
                <a:gd name="T71" fmla="*/ 643 h 1078"/>
                <a:gd name="T72" fmla="*/ 16 w 1121"/>
                <a:gd name="T73" fmla="*/ 614 h 1078"/>
                <a:gd name="T74" fmla="*/ 4 w 1121"/>
                <a:gd name="T75" fmla="*/ 580 h 1078"/>
                <a:gd name="T76" fmla="*/ 0 w 1121"/>
                <a:gd name="T77" fmla="*/ 545 h 1078"/>
                <a:gd name="T78" fmla="*/ 0 w 1121"/>
                <a:gd name="T79" fmla="*/ 534 h 1078"/>
                <a:gd name="T80" fmla="*/ 4 w 1121"/>
                <a:gd name="T81" fmla="*/ 498 h 1078"/>
                <a:gd name="T82" fmla="*/ 16 w 1121"/>
                <a:gd name="T83" fmla="*/ 465 h 1078"/>
                <a:gd name="T84" fmla="*/ 36 w 1121"/>
                <a:gd name="T85" fmla="*/ 434 h 1078"/>
                <a:gd name="T86" fmla="*/ 60 w 1121"/>
                <a:gd name="T87" fmla="*/ 410 h 1078"/>
                <a:gd name="T88" fmla="*/ 90 w 1121"/>
                <a:gd name="T89" fmla="*/ 391 h 1078"/>
                <a:gd name="T90" fmla="*/ 898 w 1121"/>
                <a:gd name="T91" fmla="*/ 15 h 1078"/>
                <a:gd name="T92" fmla="*/ 930 w 1121"/>
                <a:gd name="T93" fmla="*/ 5 h 1078"/>
                <a:gd name="T94" fmla="*/ 964 w 1121"/>
                <a:gd name="T95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1" h="1078">
                  <a:moveTo>
                    <a:pt x="964" y="0"/>
                  </a:moveTo>
                  <a:lnTo>
                    <a:pt x="993" y="4"/>
                  </a:lnTo>
                  <a:lnTo>
                    <a:pt x="1022" y="12"/>
                  </a:lnTo>
                  <a:lnTo>
                    <a:pt x="1048" y="26"/>
                  </a:lnTo>
                  <a:lnTo>
                    <a:pt x="1073" y="45"/>
                  </a:lnTo>
                  <a:lnTo>
                    <a:pt x="1094" y="69"/>
                  </a:lnTo>
                  <a:lnTo>
                    <a:pt x="1108" y="97"/>
                  </a:lnTo>
                  <a:lnTo>
                    <a:pt x="1118" y="126"/>
                  </a:lnTo>
                  <a:lnTo>
                    <a:pt x="1121" y="158"/>
                  </a:lnTo>
                  <a:lnTo>
                    <a:pt x="1121" y="161"/>
                  </a:lnTo>
                  <a:lnTo>
                    <a:pt x="1116" y="198"/>
                  </a:lnTo>
                  <a:lnTo>
                    <a:pt x="1105" y="230"/>
                  </a:lnTo>
                  <a:lnTo>
                    <a:pt x="1086" y="261"/>
                  </a:lnTo>
                  <a:lnTo>
                    <a:pt x="1060" y="285"/>
                  </a:lnTo>
                  <a:lnTo>
                    <a:pt x="1030" y="304"/>
                  </a:lnTo>
                  <a:lnTo>
                    <a:pt x="525" y="538"/>
                  </a:lnTo>
                  <a:lnTo>
                    <a:pt x="1030" y="775"/>
                  </a:lnTo>
                  <a:lnTo>
                    <a:pt x="1060" y="792"/>
                  </a:lnTo>
                  <a:lnTo>
                    <a:pt x="1086" y="818"/>
                  </a:lnTo>
                  <a:lnTo>
                    <a:pt x="1105" y="847"/>
                  </a:lnTo>
                  <a:lnTo>
                    <a:pt x="1116" y="881"/>
                  </a:lnTo>
                  <a:lnTo>
                    <a:pt x="1121" y="916"/>
                  </a:lnTo>
                  <a:lnTo>
                    <a:pt x="1121" y="921"/>
                  </a:lnTo>
                  <a:lnTo>
                    <a:pt x="1118" y="953"/>
                  </a:lnTo>
                  <a:lnTo>
                    <a:pt x="1108" y="982"/>
                  </a:lnTo>
                  <a:lnTo>
                    <a:pt x="1094" y="1009"/>
                  </a:lnTo>
                  <a:lnTo>
                    <a:pt x="1073" y="1033"/>
                  </a:lnTo>
                  <a:lnTo>
                    <a:pt x="1048" y="1053"/>
                  </a:lnTo>
                  <a:lnTo>
                    <a:pt x="1022" y="1067"/>
                  </a:lnTo>
                  <a:lnTo>
                    <a:pt x="993" y="1075"/>
                  </a:lnTo>
                  <a:lnTo>
                    <a:pt x="964" y="1078"/>
                  </a:lnTo>
                  <a:lnTo>
                    <a:pt x="930" y="1073"/>
                  </a:lnTo>
                  <a:lnTo>
                    <a:pt x="898" y="1064"/>
                  </a:lnTo>
                  <a:lnTo>
                    <a:pt x="90" y="688"/>
                  </a:lnTo>
                  <a:lnTo>
                    <a:pt x="60" y="669"/>
                  </a:lnTo>
                  <a:lnTo>
                    <a:pt x="36" y="643"/>
                  </a:lnTo>
                  <a:lnTo>
                    <a:pt x="16" y="614"/>
                  </a:lnTo>
                  <a:lnTo>
                    <a:pt x="4" y="580"/>
                  </a:lnTo>
                  <a:lnTo>
                    <a:pt x="0" y="545"/>
                  </a:lnTo>
                  <a:lnTo>
                    <a:pt x="0" y="534"/>
                  </a:lnTo>
                  <a:lnTo>
                    <a:pt x="4" y="498"/>
                  </a:lnTo>
                  <a:lnTo>
                    <a:pt x="16" y="465"/>
                  </a:lnTo>
                  <a:lnTo>
                    <a:pt x="36" y="434"/>
                  </a:lnTo>
                  <a:lnTo>
                    <a:pt x="60" y="410"/>
                  </a:lnTo>
                  <a:lnTo>
                    <a:pt x="90" y="391"/>
                  </a:lnTo>
                  <a:lnTo>
                    <a:pt x="898" y="15"/>
                  </a:lnTo>
                  <a:lnTo>
                    <a:pt x="930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1012"/>
            <p:cNvSpPr/>
            <p:nvPr/>
          </p:nvSpPr>
          <p:spPr bwMode="auto">
            <a:xfrm>
              <a:off x="-2873" y="424"/>
              <a:ext cx="423" cy="982"/>
            </a:xfrm>
            <a:custGeom>
              <a:avLst/>
              <a:gdLst>
                <a:gd name="T0" fmla="*/ 686 w 847"/>
                <a:gd name="T1" fmla="*/ 0 h 1963"/>
                <a:gd name="T2" fmla="*/ 691 w 847"/>
                <a:gd name="T3" fmla="*/ 0 h 1963"/>
                <a:gd name="T4" fmla="*/ 728 w 847"/>
                <a:gd name="T5" fmla="*/ 3 h 1963"/>
                <a:gd name="T6" fmla="*/ 762 w 847"/>
                <a:gd name="T7" fmla="*/ 16 h 1963"/>
                <a:gd name="T8" fmla="*/ 792 w 847"/>
                <a:gd name="T9" fmla="*/ 37 h 1963"/>
                <a:gd name="T10" fmla="*/ 818 w 847"/>
                <a:gd name="T11" fmla="*/ 64 h 1963"/>
                <a:gd name="T12" fmla="*/ 835 w 847"/>
                <a:gd name="T13" fmla="*/ 96 h 1963"/>
                <a:gd name="T14" fmla="*/ 845 w 847"/>
                <a:gd name="T15" fmla="*/ 131 h 1963"/>
                <a:gd name="T16" fmla="*/ 847 w 847"/>
                <a:gd name="T17" fmla="*/ 168 h 1963"/>
                <a:gd name="T18" fmla="*/ 840 w 847"/>
                <a:gd name="T19" fmla="*/ 204 h 1963"/>
                <a:gd name="T20" fmla="*/ 309 w 847"/>
                <a:gd name="T21" fmla="*/ 1854 h 1963"/>
                <a:gd name="T22" fmla="*/ 295 w 847"/>
                <a:gd name="T23" fmla="*/ 1884 h 1963"/>
                <a:gd name="T24" fmla="*/ 276 w 847"/>
                <a:gd name="T25" fmla="*/ 1911 h 1963"/>
                <a:gd name="T26" fmla="*/ 252 w 847"/>
                <a:gd name="T27" fmla="*/ 1934 h 1963"/>
                <a:gd name="T28" fmla="*/ 224 w 847"/>
                <a:gd name="T29" fmla="*/ 1950 h 1963"/>
                <a:gd name="T30" fmla="*/ 192 w 847"/>
                <a:gd name="T31" fmla="*/ 1960 h 1963"/>
                <a:gd name="T32" fmla="*/ 160 w 847"/>
                <a:gd name="T33" fmla="*/ 1963 h 1963"/>
                <a:gd name="T34" fmla="*/ 155 w 847"/>
                <a:gd name="T35" fmla="*/ 1963 h 1963"/>
                <a:gd name="T36" fmla="*/ 118 w 847"/>
                <a:gd name="T37" fmla="*/ 1960 h 1963"/>
                <a:gd name="T38" fmla="*/ 85 w 847"/>
                <a:gd name="T39" fmla="*/ 1947 h 1963"/>
                <a:gd name="T40" fmla="*/ 54 w 847"/>
                <a:gd name="T41" fmla="*/ 1926 h 1963"/>
                <a:gd name="T42" fmla="*/ 29 w 847"/>
                <a:gd name="T43" fmla="*/ 1899 h 1963"/>
                <a:gd name="T44" fmla="*/ 11 w 847"/>
                <a:gd name="T45" fmla="*/ 1866 h 1963"/>
                <a:gd name="T46" fmla="*/ 1 w 847"/>
                <a:gd name="T47" fmla="*/ 1831 h 1963"/>
                <a:gd name="T48" fmla="*/ 0 w 847"/>
                <a:gd name="T49" fmla="*/ 1794 h 1963"/>
                <a:gd name="T50" fmla="*/ 6 w 847"/>
                <a:gd name="T51" fmla="*/ 1759 h 1963"/>
                <a:gd name="T52" fmla="*/ 537 w 847"/>
                <a:gd name="T53" fmla="*/ 109 h 1963"/>
                <a:gd name="T54" fmla="*/ 551 w 847"/>
                <a:gd name="T55" fmla="*/ 77 h 1963"/>
                <a:gd name="T56" fmla="*/ 571 w 847"/>
                <a:gd name="T57" fmla="*/ 51 h 1963"/>
                <a:gd name="T58" fmla="*/ 595 w 847"/>
                <a:gd name="T59" fmla="*/ 29 h 1963"/>
                <a:gd name="T60" fmla="*/ 622 w 847"/>
                <a:gd name="T61" fmla="*/ 13 h 1963"/>
                <a:gd name="T62" fmla="*/ 654 w 847"/>
                <a:gd name="T63" fmla="*/ 3 h 1963"/>
                <a:gd name="T64" fmla="*/ 686 w 847"/>
                <a:gd name="T65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7" h="1963">
                  <a:moveTo>
                    <a:pt x="686" y="0"/>
                  </a:moveTo>
                  <a:lnTo>
                    <a:pt x="691" y="0"/>
                  </a:lnTo>
                  <a:lnTo>
                    <a:pt x="728" y="3"/>
                  </a:lnTo>
                  <a:lnTo>
                    <a:pt x="762" y="16"/>
                  </a:lnTo>
                  <a:lnTo>
                    <a:pt x="792" y="37"/>
                  </a:lnTo>
                  <a:lnTo>
                    <a:pt x="818" y="64"/>
                  </a:lnTo>
                  <a:lnTo>
                    <a:pt x="835" y="96"/>
                  </a:lnTo>
                  <a:lnTo>
                    <a:pt x="845" y="131"/>
                  </a:lnTo>
                  <a:lnTo>
                    <a:pt x="847" y="168"/>
                  </a:lnTo>
                  <a:lnTo>
                    <a:pt x="840" y="204"/>
                  </a:lnTo>
                  <a:lnTo>
                    <a:pt x="309" y="1854"/>
                  </a:lnTo>
                  <a:lnTo>
                    <a:pt x="295" y="1884"/>
                  </a:lnTo>
                  <a:lnTo>
                    <a:pt x="276" y="1911"/>
                  </a:lnTo>
                  <a:lnTo>
                    <a:pt x="252" y="1934"/>
                  </a:lnTo>
                  <a:lnTo>
                    <a:pt x="224" y="1950"/>
                  </a:lnTo>
                  <a:lnTo>
                    <a:pt x="192" y="1960"/>
                  </a:lnTo>
                  <a:lnTo>
                    <a:pt x="160" y="1963"/>
                  </a:lnTo>
                  <a:lnTo>
                    <a:pt x="155" y="1963"/>
                  </a:lnTo>
                  <a:lnTo>
                    <a:pt x="118" y="1960"/>
                  </a:lnTo>
                  <a:lnTo>
                    <a:pt x="85" y="1947"/>
                  </a:lnTo>
                  <a:lnTo>
                    <a:pt x="54" y="1926"/>
                  </a:lnTo>
                  <a:lnTo>
                    <a:pt x="29" y="1899"/>
                  </a:lnTo>
                  <a:lnTo>
                    <a:pt x="11" y="1866"/>
                  </a:lnTo>
                  <a:lnTo>
                    <a:pt x="1" y="1831"/>
                  </a:lnTo>
                  <a:lnTo>
                    <a:pt x="0" y="1794"/>
                  </a:lnTo>
                  <a:lnTo>
                    <a:pt x="6" y="1759"/>
                  </a:lnTo>
                  <a:lnTo>
                    <a:pt x="537" y="109"/>
                  </a:lnTo>
                  <a:lnTo>
                    <a:pt x="551" y="77"/>
                  </a:lnTo>
                  <a:lnTo>
                    <a:pt x="571" y="51"/>
                  </a:lnTo>
                  <a:lnTo>
                    <a:pt x="595" y="29"/>
                  </a:lnTo>
                  <a:lnTo>
                    <a:pt x="622" y="13"/>
                  </a:lnTo>
                  <a:lnTo>
                    <a:pt x="654" y="3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013"/>
            <p:cNvSpPr/>
            <p:nvPr/>
          </p:nvSpPr>
          <p:spPr bwMode="auto">
            <a:xfrm>
              <a:off x="-2461" y="648"/>
              <a:ext cx="561" cy="539"/>
            </a:xfrm>
            <a:custGeom>
              <a:avLst/>
              <a:gdLst>
                <a:gd name="T0" fmla="*/ 157 w 1121"/>
                <a:gd name="T1" fmla="*/ 0 h 1078"/>
                <a:gd name="T2" fmla="*/ 191 w 1121"/>
                <a:gd name="T3" fmla="*/ 5 h 1078"/>
                <a:gd name="T4" fmla="*/ 223 w 1121"/>
                <a:gd name="T5" fmla="*/ 15 h 1078"/>
                <a:gd name="T6" fmla="*/ 1031 w 1121"/>
                <a:gd name="T7" fmla="*/ 391 h 1078"/>
                <a:gd name="T8" fmla="*/ 1062 w 1121"/>
                <a:gd name="T9" fmla="*/ 410 h 1078"/>
                <a:gd name="T10" fmla="*/ 1086 w 1121"/>
                <a:gd name="T11" fmla="*/ 434 h 1078"/>
                <a:gd name="T12" fmla="*/ 1105 w 1121"/>
                <a:gd name="T13" fmla="*/ 465 h 1078"/>
                <a:gd name="T14" fmla="*/ 1118 w 1121"/>
                <a:gd name="T15" fmla="*/ 498 h 1078"/>
                <a:gd name="T16" fmla="*/ 1121 w 1121"/>
                <a:gd name="T17" fmla="*/ 534 h 1078"/>
                <a:gd name="T18" fmla="*/ 1121 w 1121"/>
                <a:gd name="T19" fmla="*/ 545 h 1078"/>
                <a:gd name="T20" fmla="*/ 1118 w 1121"/>
                <a:gd name="T21" fmla="*/ 580 h 1078"/>
                <a:gd name="T22" fmla="*/ 1105 w 1121"/>
                <a:gd name="T23" fmla="*/ 614 h 1078"/>
                <a:gd name="T24" fmla="*/ 1086 w 1121"/>
                <a:gd name="T25" fmla="*/ 643 h 1078"/>
                <a:gd name="T26" fmla="*/ 1062 w 1121"/>
                <a:gd name="T27" fmla="*/ 669 h 1078"/>
                <a:gd name="T28" fmla="*/ 1031 w 1121"/>
                <a:gd name="T29" fmla="*/ 688 h 1078"/>
                <a:gd name="T30" fmla="*/ 223 w 1121"/>
                <a:gd name="T31" fmla="*/ 1064 h 1078"/>
                <a:gd name="T32" fmla="*/ 191 w 1121"/>
                <a:gd name="T33" fmla="*/ 1073 h 1078"/>
                <a:gd name="T34" fmla="*/ 157 w 1121"/>
                <a:gd name="T35" fmla="*/ 1078 h 1078"/>
                <a:gd name="T36" fmla="*/ 128 w 1121"/>
                <a:gd name="T37" fmla="*/ 1075 h 1078"/>
                <a:gd name="T38" fmla="*/ 100 w 1121"/>
                <a:gd name="T39" fmla="*/ 1067 h 1078"/>
                <a:gd name="T40" fmla="*/ 74 w 1121"/>
                <a:gd name="T41" fmla="*/ 1053 h 1078"/>
                <a:gd name="T42" fmla="*/ 48 w 1121"/>
                <a:gd name="T43" fmla="*/ 1033 h 1078"/>
                <a:gd name="T44" fmla="*/ 27 w 1121"/>
                <a:gd name="T45" fmla="*/ 1009 h 1078"/>
                <a:gd name="T46" fmla="*/ 13 w 1121"/>
                <a:gd name="T47" fmla="*/ 982 h 1078"/>
                <a:gd name="T48" fmla="*/ 3 w 1121"/>
                <a:gd name="T49" fmla="*/ 953 h 1078"/>
                <a:gd name="T50" fmla="*/ 0 w 1121"/>
                <a:gd name="T51" fmla="*/ 921 h 1078"/>
                <a:gd name="T52" fmla="*/ 0 w 1121"/>
                <a:gd name="T53" fmla="*/ 916 h 1078"/>
                <a:gd name="T54" fmla="*/ 5 w 1121"/>
                <a:gd name="T55" fmla="*/ 881 h 1078"/>
                <a:gd name="T56" fmla="*/ 16 w 1121"/>
                <a:gd name="T57" fmla="*/ 847 h 1078"/>
                <a:gd name="T58" fmla="*/ 35 w 1121"/>
                <a:gd name="T59" fmla="*/ 818 h 1078"/>
                <a:gd name="T60" fmla="*/ 61 w 1121"/>
                <a:gd name="T61" fmla="*/ 792 h 1078"/>
                <a:gd name="T62" fmla="*/ 92 w 1121"/>
                <a:gd name="T63" fmla="*/ 775 h 1078"/>
                <a:gd name="T64" fmla="*/ 597 w 1121"/>
                <a:gd name="T65" fmla="*/ 538 h 1078"/>
                <a:gd name="T66" fmla="*/ 92 w 1121"/>
                <a:gd name="T67" fmla="*/ 304 h 1078"/>
                <a:gd name="T68" fmla="*/ 61 w 1121"/>
                <a:gd name="T69" fmla="*/ 285 h 1078"/>
                <a:gd name="T70" fmla="*/ 35 w 1121"/>
                <a:gd name="T71" fmla="*/ 261 h 1078"/>
                <a:gd name="T72" fmla="*/ 16 w 1121"/>
                <a:gd name="T73" fmla="*/ 230 h 1078"/>
                <a:gd name="T74" fmla="*/ 5 w 1121"/>
                <a:gd name="T75" fmla="*/ 198 h 1078"/>
                <a:gd name="T76" fmla="*/ 0 w 1121"/>
                <a:gd name="T77" fmla="*/ 161 h 1078"/>
                <a:gd name="T78" fmla="*/ 0 w 1121"/>
                <a:gd name="T79" fmla="*/ 158 h 1078"/>
                <a:gd name="T80" fmla="*/ 3 w 1121"/>
                <a:gd name="T81" fmla="*/ 126 h 1078"/>
                <a:gd name="T82" fmla="*/ 13 w 1121"/>
                <a:gd name="T83" fmla="*/ 97 h 1078"/>
                <a:gd name="T84" fmla="*/ 27 w 1121"/>
                <a:gd name="T85" fmla="*/ 69 h 1078"/>
                <a:gd name="T86" fmla="*/ 48 w 1121"/>
                <a:gd name="T87" fmla="*/ 45 h 1078"/>
                <a:gd name="T88" fmla="*/ 74 w 1121"/>
                <a:gd name="T89" fmla="*/ 24 h 1078"/>
                <a:gd name="T90" fmla="*/ 100 w 1121"/>
                <a:gd name="T91" fmla="*/ 12 h 1078"/>
                <a:gd name="T92" fmla="*/ 128 w 1121"/>
                <a:gd name="T93" fmla="*/ 4 h 1078"/>
                <a:gd name="T94" fmla="*/ 157 w 1121"/>
                <a:gd name="T95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1" h="1078">
                  <a:moveTo>
                    <a:pt x="157" y="0"/>
                  </a:moveTo>
                  <a:lnTo>
                    <a:pt x="191" y="5"/>
                  </a:lnTo>
                  <a:lnTo>
                    <a:pt x="223" y="15"/>
                  </a:lnTo>
                  <a:lnTo>
                    <a:pt x="1031" y="391"/>
                  </a:lnTo>
                  <a:lnTo>
                    <a:pt x="1062" y="410"/>
                  </a:lnTo>
                  <a:lnTo>
                    <a:pt x="1086" y="434"/>
                  </a:lnTo>
                  <a:lnTo>
                    <a:pt x="1105" y="465"/>
                  </a:lnTo>
                  <a:lnTo>
                    <a:pt x="1118" y="498"/>
                  </a:lnTo>
                  <a:lnTo>
                    <a:pt x="1121" y="534"/>
                  </a:lnTo>
                  <a:lnTo>
                    <a:pt x="1121" y="545"/>
                  </a:lnTo>
                  <a:lnTo>
                    <a:pt x="1118" y="580"/>
                  </a:lnTo>
                  <a:lnTo>
                    <a:pt x="1105" y="614"/>
                  </a:lnTo>
                  <a:lnTo>
                    <a:pt x="1086" y="643"/>
                  </a:lnTo>
                  <a:lnTo>
                    <a:pt x="1062" y="669"/>
                  </a:lnTo>
                  <a:lnTo>
                    <a:pt x="1031" y="688"/>
                  </a:lnTo>
                  <a:lnTo>
                    <a:pt x="223" y="1064"/>
                  </a:lnTo>
                  <a:lnTo>
                    <a:pt x="191" y="1073"/>
                  </a:lnTo>
                  <a:lnTo>
                    <a:pt x="157" y="1078"/>
                  </a:lnTo>
                  <a:lnTo>
                    <a:pt x="128" y="1075"/>
                  </a:lnTo>
                  <a:lnTo>
                    <a:pt x="100" y="1067"/>
                  </a:lnTo>
                  <a:lnTo>
                    <a:pt x="74" y="1053"/>
                  </a:lnTo>
                  <a:lnTo>
                    <a:pt x="48" y="1033"/>
                  </a:lnTo>
                  <a:lnTo>
                    <a:pt x="27" y="1009"/>
                  </a:lnTo>
                  <a:lnTo>
                    <a:pt x="13" y="982"/>
                  </a:lnTo>
                  <a:lnTo>
                    <a:pt x="3" y="953"/>
                  </a:lnTo>
                  <a:lnTo>
                    <a:pt x="0" y="921"/>
                  </a:lnTo>
                  <a:lnTo>
                    <a:pt x="0" y="916"/>
                  </a:lnTo>
                  <a:lnTo>
                    <a:pt x="5" y="881"/>
                  </a:lnTo>
                  <a:lnTo>
                    <a:pt x="16" y="847"/>
                  </a:lnTo>
                  <a:lnTo>
                    <a:pt x="35" y="818"/>
                  </a:lnTo>
                  <a:lnTo>
                    <a:pt x="61" y="792"/>
                  </a:lnTo>
                  <a:lnTo>
                    <a:pt x="92" y="775"/>
                  </a:lnTo>
                  <a:lnTo>
                    <a:pt x="597" y="538"/>
                  </a:lnTo>
                  <a:lnTo>
                    <a:pt x="92" y="304"/>
                  </a:lnTo>
                  <a:lnTo>
                    <a:pt x="61" y="285"/>
                  </a:lnTo>
                  <a:lnTo>
                    <a:pt x="35" y="261"/>
                  </a:lnTo>
                  <a:lnTo>
                    <a:pt x="16" y="230"/>
                  </a:lnTo>
                  <a:lnTo>
                    <a:pt x="5" y="198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3" y="126"/>
                  </a:lnTo>
                  <a:lnTo>
                    <a:pt x="13" y="97"/>
                  </a:lnTo>
                  <a:lnTo>
                    <a:pt x="27" y="69"/>
                  </a:lnTo>
                  <a:lnTo>
                    <a:pt x="48" y="45"/>
                  </a:lnTo>
                  <a:lnTo>
                    <a:pt x="74" y="24"/>
                  </a:lnTo>
                  <a:lnTo>
                    <a:pt x="100" y="12"/>
                  </a:lnTo>
                  <a:lnTo>
                    <a:pt x="128" y="4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: 圆角 4">
            <a:extLst>
              <a:ext uri="{FF2B5EF4-FFF2-40B4-BE49-F238E27FC236}">
                <a16:creationId xmlns:a16="http://schemas.microsoft.com/office/drawing/2014/main" id="{B3013D50-25F1-4267-8C97-B93BAC7CD0D4}"/>
              </a:ext>
            </a:extLst>
          </p:cNvPr>
          <p:cNvSpPr/>
          <p:nvPr/>
        </p:nvSpPr>
        <p:spPr>
          <a:xfrm rot="2700000">
            <a:off x="9137554" y="621810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: 圆角 4">
            <a:extLst>
              <a:ext uri="{FF2B5EF4-FFF2-40B4-BE49-F238E27FC236}">
                <a16:creationId xmlns:a16="http://schemas.microsoft.com/office/drawing/2014/main" id="{5787EE75-A6BB-497F-9A1E-B4E8B477360B}"/>
              </a:ext>
            </a:extLst>
          </p:cNvPr>
          <p:cNvSpPr/>
          <p:nvPr/>
        </p:nvSpPr>
        <p:spPr>
          <a:xfrm rot="2700000">
            <a:off x="8682522" y="1097686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: 圆角 4">
            <a:extLst>
              <a:ext uri="{FF2B5EF4-FFF2-40B4-BE49-F238E27FC236}">
                <a16:creationId xmlns:a16="http://schemas.microsoft.com/office/drawing/2014/main" id="{F6DD810C-7633-4F82-B56D-9FEAF5E9F6C1}"/>
              </a:ext>
            </a:extLst>
          </p:cNvPr>
          <p:cNvSpPr/>
          <p:nvPr/>
        </p:nvSpPr>
        <p:spPr>
          <a:xfrm rot="2700000">
            <a:off x="8145590" y="1600603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: 圆角 4">
            <a:extLst>
              <a:ext uri="{FF2B5EF4-FFF2-40B4-BE49-F238E27FC236}">
                <a16:creationId xmlns:a16="http://schemas.microsoft.com/office/drawing/2014/main" id="{577537F1-1F73-41D9-BF8B-3276C9BF6F47}"/>
              </a:ext>
            </a:extLst>
          </p:cNvPr>
          <p:cNvSpPr/>
          <p:nvPr/>
        </p:nvSpPr>
        <p:spPr>
          <a:xfrm rot="2700000">
            <a:off x="7695159" y="2072024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矩形: 圆角 4">
            <a:extLst>
              <a:ext uri="{FF2B5EF4-FFF2-40B4-BE49-F238E27FC236}">
                <a16:creationId xmlns:a16="http://schemas.microsoft.com/office/drawing/2014/main" id="{5A34FC6F-18C4-42AC-9F00-AD6AB862E9C0}"/>
              </a:ext>
            </a:extLst>
          </p:cNvPr>
          <p:cNvSpPr/>
          <p:nvPr/>
        </p:nvSpPr>
        <p:spPr>
          <a:xfrm rot="2700000">
            <a:off x="7216458" y="2576858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: 圆角 4">
            <a:extLst>
              <a:ext uri="{FF2B5EF4-FFF2-40B4-BE49-F238E27FC236}">
                <a16:creationId xmlns:a16="http://schemas.microsoft.com/office/drawing/2014/main" id="{924BAF99-D9D6-44CE-BE71-6A6E6D9D81CF}"/>
              </a:ext>
            </a:extLst>
          </p:cNvPr>
          <p:cNvSpPr/>
          <p:nvPr/>
        </p:nvSpPr>
        <p:spPr>
          <a:xfrm rot="2700000">
            <a:off x="6373038" y="435616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: 圆角 4">
            <a:extLst>
              <a:ext uri="{FF2B5EF4-FFF2-40B4-BE49-F238E27FC236}">
                <a16:creationId xmlns:a16="http://schemas.microsoft.com/office/drawing/2014/main" id="{2F5B5277-5108-4021-92B9-6455F97CAE97}"/>
              </a:ext>
            </a:extLst>
          </p:cNvPr>
          <p:cNvSpPr/>
          <p:nvPr/>
        </p:nvSpPr>
        <p:spPr>
          <a:xfrm rot="2700000">
            <a:off x="6768201" y="4924385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: 圆角 4">
            <a:extLst>
              <a:ext uri="{FF2B5EF4-FFF2-40B4-BE49-F238E27FC236}">
                <a16:creationId xmlns:a16="http://schemas.microsoft.com/office/drawing/2014/main" id="{950BE2D6-95F9-454A-9936-F5D142415CED}"/>
              </a:ext>
            </a:extLst>
          </p:cNvPr>
          <p:cNvSpPr/>
          <p:nvPr/>
        </p:nvSpPr>
        <p:spPr>
          <a:xfrm rot="2700000">
            <a:off x="7216458" y="5409076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: 圆角 4">
            <a:extLst>
              <a:ext uri="{FF2B5EF4-FFF2-40B4-BE49-F238E27FC236}">
                <a16:creationId xmlns:a16="http://schemas.microsoft.com/office/drawing/2014/main" id="{40C5FD28-9B66-4B16-AC8C-ADB3AB33ECD7}"/>
              </a:ext>
            </a:extLst>
          </p:cNvPr>
          <p:cNvSpPr/>
          <p:nvPr/>
        </p:nvSpPr>
        <p:spPr>
          <a:xfrm rot="2700000">
            <a:off x="7719375" y="5917637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: 圆角 4">
            <a:extLst>
              <a:ext uri="{FF2B5EF4-FFF2-40B4-BE49-F238E27FC236}">
                <a16:creationId xmlns:a16="http://schemas.microsoft.com/office/drawing/2014/main" id="{4BEFED6F-E7DD-411F-9F9D-9D04463A37DC}"/>
              </a:ext>
            </a:extLst>
          </p:cNvPr>
          <p:cNvSpPr/>
          <p:nvPr/>
        </p:nvSpPr>
        <p:spPr>
          <a:xfrm rot="2700000">
            <a:off x="8222292" y="642055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文本框 2">
            <a:extLst>
              <a:ext uri="{FF2B5EF4-FFF2-40B4-BE49-F238E27FC236}">
                <a16:creationId xmlns:a16="http://schemas.microsoft.com/office/drawing/2014/main" id="{8659AA62-0E9F-41F0-BD21-CD40FAD748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534890" y="69083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Laboratorium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0" name="文本框 2">
            <a:extLst>
              <a:ext uri="{FF2B5EF4-FFF2-40B4-BE49-F238E27FC236}">
                <a16:creationId xmlns:a16="http://schemas.microsoft.com/office/drawing/2014/main" id="{527CC74F-3714-49CF-B18E-0055BBBB0F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063903" y="1166307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Radiologi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60395ED3-88B6-4B59-BB6D-DB6AFAEFCB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79052" y="167244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Fisiteraphy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2133B8AF-C541-45F2-8A8B-8AF865D3E0F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07956" y="214245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Psikologi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3" name="文本框 2">
            <a:extLst>
              <a:ext uri="{FF2B5EF4-FFF2-40B4-BE49-F238E27FC236}">
                <a16:creationId xmlns:a16="http://schemas.microsoft.com/office/drawing/2014/main" id="{33AA6466-CDDE-49A5-8A1E-8303AA6253F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45724" y="2627143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Napza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4" name="文本框 2">
            <a:extLst>
              <a:ext uri="{FF2B5EF4-FFF2-40B4-BE49-F238E27FC236}">
                <a16:creationId xmlns:a16="http://schemas.microsoft.com/office/drawing/2014/main" id="{CBDEC001-3C0C-4B60-BF47-4E597609B71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06497" y="3122037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Psikogeriatri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5" name="文本框 2">
            <a:extLst>
              <a:ext uri="{FF2B5EF4-FFF2-40B4-BE49-F238E27FC236}">
                <a16:creationId xmlns:a16="http://schemas.microsoft.com/office/drawing/2014/main" id="{4A081944-8D90-441A-B9CC-B7EB14F1FD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751065" y="372299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Rawat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Inap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6" name="文本框 2">
            <a:extLst>
              <a:ext uri="{FF2B5EF4-FFF2-40B4-BE49-F238E27FC236}">
                <a16:creationId xmlns:a16="http://schemas.microsoft.com/office/drawing/2014/main" id="{8D1628D5-2D8F-4934-A206-CB5322E5009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92750" y="4321413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Gigi dan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Mulut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7" name="文本框 2">
            <a:extLst>
              <a:ext uri="{FF2B5EF4-FFF2-40B4-BE49-F238E27FC236}">
                <a16:creationId xmlns:a16="http://schemas.microsoft.com/office/drawing/2014/main" id="{342C74C2-FEE9-42C9-B05B-77C2C6FB95D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145484" y="5048650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Tumbuh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Kembang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Anak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文本框 2">
            <a:extLst>
              <a:ext uri="{FF2B5EF4-FFF2-40B4-BE49-F238E27FC236}">
                <a16:creationId xmlns:a16="http://schemas.microsoft.com/office/drawing/2014/main" id="{4FBC40BB-C599-4170-9CC6-7E2DEF118EA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652340" y="5350521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Gawat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Darurat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9" name="文本框 2">
            <a:extLst>
              <a:ext uri="{FF2B5EF4-FFF2-40B4-BE49-F238E27FC236}">
                <a16:creationId xmlns:a16="http://schemas.microsoft.com/office/drawing/2014/main" id="{BABF2AFE-5E07-4F99-BB1E-58AFF05EEEB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190226" y="5832935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Elektromedik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40" name="文本框 2">
            <a:extLst>
              <a:ext uri="{FF2B5EF4-FFF2-40B4-BE49-F238E27FC236}">
                <a16:creationId xmlns:a16="http://schemas.microsoft.com/office/drawing/2014/main" id="{38048753-D06E-421F-9346-CA244B6BB21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651559" y="6346904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Keswamas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0BE019F-C801-47FC-9B02-403A4F0C8A71}"/>
              </a:ext>
            </a:extLst>
          </p:cNvPr>
          <p:cNvSpPr/>
          <p:nvPr/>
        </p:nvSpPr>
        <p:spPr>
          <a:xfrm>
            <a:off x="8984276" y="754742"/>
            <a:ext cx="2945175" cy="5921828"/>
          </a:xfrm>
          <a:custGeom>
            <a:avLst/>
            <a:gdLst>
              <a:gd name="connsiteX0" fmla="*/ 3251268 w 3251268"/>
              <a:gd name="connsiteY0" fmla="*/ 0 h 5921828"/>
              <a:gd name="connsiteX1" fmla="*/ 68 w 3251268"/>
              <a:gd name="connsiteY1" fmla="*/ 3149600 h 5921828"/>
              <a:gd name="connsiteX2" fmla="*/ 3178697 w 3251268"/>
              <a:gd name="connsiteY2" fmla="*/ 5921828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268" h="5921828">
                <a:moveTo>
                  <a:pt x="3251268" y="0"/>
                </a:moveTo>
                <a:cubicBezTo>
                  <a:pt x="1631715" y="1081314"/>
                  <a:pt x="12163" y="2162629"/>
                  <a:pt x="68" y="3149600"/>
                </a:cubicBezTo>
                <a:cubicBezTo>
                  <a:pt x="-12027" y="4136571"/>
                  <a:pt x="1583335" y="5029199"/>
                  <a:pt x="3178697" y="5921828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: 圆角 4">
            <a:extLst>
              <a:ext uri="{FF2B5EF4-FFF2-40B4-BE49-F238E27FC236}">
                <a16:creationId xmlns:a16="http://schemas.microsoft.com/office/drawing/2014/main" id="{17A5E13F-71E9-4AE6-8F6D-4D3E67361322}"/>
              </a:ext>
            </a:extLst>
          </p:cNvPr>
          <p:cNvSpPr/>
          <p:nvPr/>
        </p:nvSpPr>
        <p:spPr>
          <a:xfrm rot="2700000">
            <a:off x="10917949" y="1161877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矩形: 圆角 4">
            <a:extLst>
              <a:ext uri="{FF2B5EF4-FFF2-40B4-BE49-F238E27FC236}">
                <a16:creationId xmlns:a16="http://schemas.microsoft.com/office/drawing/2014/main" id="{AF0555DA-A5C3-459A-ADC2-D7DA26D03435}"/>
              </a:ext>
            </a:extLst>
          </p:cNvPr>
          <p:cNvSpPr/>
          <p:nvPr/>
        </p:nvSpPr>
        <p:spPr>
          <a:xfrm rot="2700000">
            <a:off x="10321171" y="1632183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矩形: 圆角 4">
            <a:extLst>
              <a:ext uri="{FF2B5EF4-FFF2-40B4-BE49-F238E27FC236}">
                <a16:creationId xmlns:a16="http://schemas.microsoft.com/office/drawing/2014/main" id="{CC772250-338B-41C3-9EE1-610730C223F3}"/>
              </a:ext>
            </a:extLst>
          </p:cNvPr>
          <p:cNvSpPr/>
          <p:nvPr/>
        </p:nvSpPr>
        <p:spPr>
          <a:xfrm rot="2700000">
            <a:off x="9696147" y="2210319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矩形: 圆角 4">
            <a:extLst>
              <a:ext uri="{FF2B5EF4-FFF2-40B4-BE49-F238E27FC236}">
                <a16:creationId xmlns:a16="http://schemas.microsoft.com/office/drawing/2014/main" id="{10968292-7E1B-4961-88AD-06B63F8D72C8}"/>
              </a:ext>
            </a:extLst>
          </p:cNvPr>
          <p:cNvSpPr/>
          <p:nvPr/>
        </p:nvSpPr>
        <p:spPr>
          <a:xfrm rot="2700000">
            <a:off x="9148629" y="2835597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: 圆角 4">
            <a:extLst>
              <a:ext uri="{FF2B5EF4-FFF2-40B4-BE49-F238E27FC236}">
                <a16:creationId xmlns:a16="http://schemas.microsoft.com/office/drawing/2014/main" id="{9C25F2E5-774D-4D83-BD55-A542798C6272}"/>
              </a:ext>
            </a:extLst>
          </p:cNvPr>
          <p:cNvSpPr/>
          <p:nvPr/>
        </p:nvSpPr>
        <p:spPr>
          <a:xfrm rot="2700000">
            <a:off x="8798704" y="3552022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矩形: 圆角 4">
            <a:extLst>
              <a:ext uri="{FF2B5EF4-FFF2-40B4-BE49-F238E27FC236}">
                <a16:creationId xmlns:a16="http://schemas.microsoft.com/office/drawing/2014/main" id="{69F691E7-C583-422C-A09F-E23F588D26E3}"/>
              </a:ext>
            </a:extLst>
          </p:cNvPr>
          <p:cNvSpPr/>
          <p:nvPr/>
        </p:nvSpPr>
        <p:spPr>
          <a:xfrm rot="2700000">
            <a:off x="8963942" y="4314085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矩形: 圆角 4">
            <a:extLst>
              <a:ext uri="{FF2B5EF4-FFF2-40B4-BE49-F238E27FC236}">
                <a16:creationId xmlns:a16="http://schemas.microsoft.com/office/drawing/2014/main" id="{2D278829-4208-4E43-AE05-B6C309B395A9}"/>
              </a:ext>
            </a:extLst>
          </p:cNvPr>
          <p:cNvSpPr/>
          <p:nvPr/>
        </p:nvSpPr>
        <p:spPr>
          <a:xfrm rot="2700000">
            <a:off x="9438839" y="4905426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矩形: 圆角 4">
            <a:extLst>
              <a:ext uri="{FF2B5EF4-FFF2-40B4-BE49-F238E27FC236}">
                <a16:creationId xmlns:a16="http://schemas.microsoft.com/office/drawing/2014/main" id="{82421F02-FF6C-4FC8-880D-DC20AFF4B18B}"/>
              </a:ext>
            </a:extLst>
          </p:cNvPr>
          <p:cNvSpPr/>
          <p:nvPr/>
        </p:nvSpPr>
        <p:spPr>
          <a:xfrm rot="2700000">
            <a:off x="10082136" y="5409076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矩形: 圆角 4">
            <a:extLst>
              <a:ext uri="{FF2B5EF4-FFF2-40B4-BE49-F238E27FC236}">
                <a16:creationId xmlns:a16="http://schemas.microsoft.com/office/drawing/2014/main" id="{7E702D5E-0056-4087-AF51-60FB9DC6205E}"/>
              </a:ext>
            </a:extLst>
          </p:cNvPr>
          <p:cNvSpPr/>
          <p:nvPr/>
        </p:nvSpPr>
        <p:spPr>
          <a:xfrm rot="2700000">
            <a:off x="10790594" y="590658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文本框 2">
            <a:extLst>
              <a:ext uri="{FF2B5EF4-FFF2-40B4-BE49-F238E27FC236}">
                <a16:creationId xmlns:a16="http://schemas.microsoft.com/office/drawing/2014/main" id="{C6157585-932A-4144-8A29-0B0E175EBB1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1154852" y="1205246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Rehabilitasi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58" name="文本框 2">
            <a:extLst>
              <a:ext uri="{FF2B5EF4-FFF2-40B4-BE49-F238E27FC236}">
                <a16:creationId xmlns:a16="http://schemas.microsoft.com/office/drawing/2014/main" id="{0241990E-85D4-4E62-A0F2-D050AF491A5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0564575" y="1769474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Rawat Jalan</a:t>
            </a:r>
          </a:p>
        </p:txBody>
      </p:sp>
      <p:sp>
        <p:nvSpPr>
          <p:cNvPr id="59" name="文本框 2">
            <a:extLst>
              <a:ext uri="{FF2B5EF4-FFF2-40B4-BE49-F238E27FC236}">
                <a16:creationId xmlns:a16="http://schemas.microsoft.com/office/drawing/2014/main" id="{9D4A69C2-670F-4740-9CF3-AC230FCC81A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998494" y="2285409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Gizi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0" name="文本框 2">
            <a:extLst>
              <a:ext uri="{FF2B5EF4-FFF2-40B4-BE49-F238E27FC236}">
                <a16:creationId xmlns:a16="http://schemas.microsoft.com/office/drawing/2014/main" id="{E668E884-5CDA-4837-8AFC-CDB399B5FC1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466149" y="2838159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Laundry</a:t>
            </a:r>
          </a:p>
        </p:txBody>
      </p:sp>
      <p:sp>
        <p:nvSpPr>
          <p:cNvPr id="61" name="文本框 2">
            <a:extLst>
              <a:ext uri="{FF2B5EF4-FFF2-40B4-BE49-F238E27FC236}">
                <a16:creationId xmlns:a16="http://schemas.microsoft.com/office/drawing/2014/main" id="{28D036B8-9A5B-47FA-B409-68012BC8053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169449" y="3435244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IPS RS</a:t>
            </a:r>
          </a:p>
        </p:txBody>
      </p:sp>
      <p:sp>
        <p:nvSpPr>
          <p:cNvPr id="62" name="文本框 2">
            <a:extLst>
              <a:ext uri="{FF2B5EF4-FFF2-40B4-BE49-F238E27FC236}">
                <a16:creationId xmlns:a16="http://schemas.microsoft.com/office/drawing/2014/main" id="{F5CE14E2-F66F-43C8-BD3A-EEF7C912322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346461" y="4075757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Sanitasi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3" name="文本框 2">
            <a:extLst>
              <a:ext uri="{FF2B5EF4-FFF2-40B4-BE49-F238E27FC236}">
                <a16:creationId xmlns:a16="http://schemas.microsoft.com/office/drawing/2014/main" id="{C23D3882-8593-43A7-B92F-9E332EAE28D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837249" y="4613647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Diklat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4" name="文本框 2">
            <a:extLst>
              <a:ext uri="{FF2B5EF4-FFF2-40B4-BE49-F238E27FC236}">
                <a16:creationId xmlns:a16="http://schemas.microsoft.com/office/drawing/2014/main" id="{CEEC6F90-64ED-4B8A-87B5-321B9D6BEED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0454203" y="5159958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Humas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5" name="文本框 2">
            <a:extLst>
              <a:ext uri="{FF2B5EF4-FFF2-40B4-BE49-F238E27FC236}">
                <a16:creationId xmlns:a16="http://schemas.microsoft.com/office/drawing/2014/main" id="{0FD286E6-2F15-46B0-A00D-19EEB551944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1096919" y="5704804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SIM 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2DBFF443-1667-4E09-8FE0-11D984699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107793"/>
              </p:ext>
            </p:extLst>
          </p:nvPr>
        </p:nvGraphicFramePr>
        <p:xfrm>
          <a:off x="1065326" y="613696"/>
          <a:ext cx="3902398" cy="190580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498">
                  <a:extLst>
                    <a:ext uri="{9D8B030D-6E8A-4147-A177-3AD203B41FA5}">
                      <a16:colId xmlns:a16="http://schemas.microsoft.com/office/drawing/2014/main" val="1214208160"/>
                    </a:ext>
                  </a:extLst>
                </a:gridCol>
              </a:tblGrid>
              <a:tr h="434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  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Obat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Rawat Jalan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2,881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2,637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Obat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Rawat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1,499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1,504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Obat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IGD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362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369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4C3066B-D96A-40CF-A16E-228B27BE8DD3}"/>
              </a:ext>
            </a:extLst>
          </p:cNvPr>
          <p:cNvSpPr/>
          <p:nvPr/>
        </p:nvSpPr>
        <p:spPr>
          <a:xfrm>
            <a:off x="1276577" y="134233"/>
            <a:ext cx="329025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4150E-1E59-42C2-BA3A-CB88FF20C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4" y="0"/>
            <a:ext cx="848586" cy="848586"/>
          </a:xfrm>
          <a:prstGeom prst="rect">
            <a:avLst/>
          </a:prstGeom>
        </p:spPr>
      </p:pic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FF3A40EC-2DCF-4C63-8323-9DAB10DE1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200122"/>
              </p:ext>
            </p:extLst>
          </p:nvPr>
        </p:nvGraphicFramePr>
        <p:xfrm>
          <a:off x="755943" y="3088419"/>
          <a:ext cx="4211781" cy="3635348"/>
        </p:xfrm>
        <a:graphic>
          <a:graphicData uri="http://schemas.openxmlformats.org/drawingml/2006/table">
            <a:tbl>
              <a:tblPr firstRow="1" bandRow="1"/>
              <a:tblGrid>
                <a:gridCol w="637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442586926"/>
                    </a:ext>
                  </a:extLst>
                </a:gridCol>
              </a:tblGrid>
              <a:tr h="495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Faeces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Rutin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Hematologi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302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245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Hematologi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Sederhana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Kimia Klinik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1,386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1,268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Narkoba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182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131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Urine Analisa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38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Serologi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Mikrobiologi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Imunologi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Imunoserologi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F56B7AE7-B537-4A81-B893-39F9D976F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734576"/>
              </p:ext>
            </p:extLst>
          </p:nvPr>
        </p:nvGraphicFramePr>
        <p:xfrm>
          <a:off x="6338827" y="665439"/>
          <a:ext cx="3701648" cy="6016639"/>
        </p:xfrm>
        <a:graphic>
          <a:graphicData uri="http://schemas.openxmlformats.org/drawingml/2006/table">
            <a:tbl>
              <a:tblPr firstRow="1" bandRow="1"/>
              <a:tblGrid>
                <a:gridCol w="647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708">
                  <a:extLst>
                    <a:ext uri="{9D8B030D-6E8A-4147-A177-3AD203B41FA5}">
                      <a16:colId xmlns:a16="http://schemas.microsoft.com/office/drawing/2014/main" val="4255208392"/>
                    </a:ext>
                  </a:extLst>
                </a:gridCol>
              </a:tblGrid>
              <a:tr h="538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Cranium AP/LAT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Thorax AP/LAT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Abdomen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BNO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Cervical AP/LAT/OBLIQ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Vert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Thoracal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Vert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Thoracolumbal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Vert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Lumbalis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Vert Lumbosacral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Os Sacrum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Os Coccygeus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Extremitas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Superior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Extremitas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Inferior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Colon In Loop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IVP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USG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Panoramic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Pelvis/ Hip Joint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BMD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21696"/>
                  </a:ext>
                </a:extLst>
              </a:tr>
              <a:tr h="248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CT Scan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0D70BAC-9318-48FD-BB0E-9EF7B285B269}"/>
              </a:ext>
            </a:extLst>
          </p:cNvPr>
          <p:cNvSpPr/>
          <p:nvPr/>
        </p:nvSpPr>
        <p:spPr>
          <a:xfrm>
            <a:off x="1198582" y="2584664"/>
            <a:ext cx="376914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A54EEB96-0B8A-4FA2-A543-49351430EE06}"/>
              </a:ext>
            </a:extLst>
          </p:cNvPr>
          <p:cNvSpPr/>
          <p:nvPr/>
        </p:nvSpPr>
        <p:spPr>
          <a:xfrm>
            <a:off x="6338827" y="149483"/>
            <a:ext cx="329025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4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BD5607-2977-448F-A5FF-30D682B68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3" y="149350"/>
            <a:ext cx="813989" cy="81398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C3A3C4-9901-4C88-917F-F0CD70E3D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68220"/>
              </p:ext>
            </p:extLst>
          </p:nvPr>
        </p:nvGraphicFramePr>
        <p:xfrm>
          <a:off x="1223268" y="943973"/>
          <a:ext cx="2937510" cy="5802324"/>
        </p:xfrm>
        <a:graphic>
          <a:graphicData uri="http://schemas.openxmlformats.org/drawingml/2006/table">
            <a:tbl>
              <a:tblPr firstRow="1" bandRow="1"/>
              <a:tblGrid>
                <a:gridCol w="46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838">
                  <a:extLst>
                    <a:ext uri="{9D8B030D-6E8A-4147-A177-3AD203B41FA5}">
                      <a16:colId xmlns:a16="http://schemas.microsoft.com/office/drawing/2014/main" val="3510624716"/>
                    </a:ext>
                  </a:extLst>
                </a:gridCol>
              </a:tblGrid>
              <a:tr h="38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5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1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A88E5AA-4302-4F1D-AB1D-497B53CB0548}"/>
              </a:ext>
            </a:extLst>
          </p:cNvPr>
          <p:cNvSpPr/>
          <p:nvPr/>
        </p:nvSpPr>
        <p:spPr>
          <a:xfrm>
            <a:off x="1269451" y="303215"/>
            <a:ext cx="329025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F9F4E549-241B-4B40-9DEB-D094D8D1F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626068"/>
              </p:ext>
            </p:extLst>
          </p:nvPr>
        </p:nvGraphicFramePr>
        <p:xfrm>
          <a:off x="7107406" y="963339"/>
          <a:ext cx="3697127" cy="4408529"/>
        </p:xfrm>
        <a:graphic>
          <a:graphicData uri="http://schemas.openxmlformats.org/drawingml/2006/table">
            <a:tbl>
              <a:tblPr firstRow="1" bandRow="1"/>
              <a:tblGrid>
                <a:gridCol w="58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459">
                  <a:extLst>
                    <a:ext uri="{9D8B030D-6E8A-4147-A177-3AD203B41FA5}">
                      <a16:colId xmlns:a16="http://schemas.microsoft.com/office/drawing/2014/main" val="2812892459"/>
                    </a:ext>
                  </a:extLst>
                </a:gridCol>
              </a:tblGrid>
              <a:tr h="535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9B41C526-4460-4049-AC3F-4C1666CB9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35" y="140184"/>
            <a:ext cx="803971" cy="80397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46EB661-1C49-4FB9-A6D0-4D32599CA0A1}"/>
              </a:ext>
            </a:extLst>
          </p:cNvPr>
          <p:cNvSpPr/>
          <p:nvPr/>
        </p:nvSpPr>
        <p:spPr>
          <a:xfrm>
            <a:off x="7206006" y="346831"/>
            <a:ext cx="2794337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2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AC2C9B-48F8-4A61-A698-760EAB21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84961"/>
              </p:ext>
            </p:extLst>
          </p:nvPr>
        </p:nvGraphicFramePr>
        <p:xfrm>
          <a:off x="6522809" y="722240"/>
          <a:ext cx="4677499" cy="5687770"/>
        </p:xfrm>
        <a:graphic>
          <a:graphicData uri="http://schemas.openxmlformats.org/drawingml/2006/table">
            <a:tbl>
              <a:tblPr firstRow="1" bandRow="1"/>
              <a:tblGrid>
                <a:gridCol w="283484">
                  <a:extLst>
                    <a:ext uri="{9D8B030D-6E8A-4147-A177-3AD203B41FA5}">
                      <a16:colId xmlns:a16="http://schemas.microsoft.com/office/drawing/2014/main" val="1280969347"/>
                    </a:ext>
                  </a:extLst>
                </a:gridCol>
                <a:gridCol w="271673">
                  <a:extLst>
                    <a:ext uri="{9D8B030D-6E8A-4147-A177-3AD203B41FA5}">
                      <a16:colId xmlns:a16="http://schemas.microsoft.com/office/drawing/2014/main" val="4145935298"/>
                    </a:ext>
                  </a:extLst>
                </a:gridCol>
                <a:gridCol w="271673">
                  <a:extLst>
                    <a:ext uri="{9D8B030D-6E8A-4147-A177-3AD203B41FA5}">
                      <a16:colId xmlns:a16="http://schemas.microsoft.com/office/drawing/2014/main" val="2878606583"/>
                    </a:ext>
                  </a:extLst>
                </a:gridCol>
                <a:gridCol w="2338749">
                  <a:extLst>
                    <a:ext uri="{9D8B030D-6E8A-4147-A177-3AD203B41FA5}">
                      <a16:colId xmlns:a16="http://schemas.microsoft.com/office/drawing/2014/main" val="2419108088"/>
                    </a:ext>
                  </a:extLst>
                </a:gridCol>
                <a:gridCol w="755960">
                  <a:extLst>
                    <a:ext uri="{9D8B030D-6E8A-4147-A177-3AD203B41FA5}">
                      <a16:colId xmlns:a16="http://schemas.microsoft.com/office/drawing/2014/main" val="4292614314"/>
                    </a:ext>
                  </a:extLst>
                </a:gridCol>
                <a:gridCol w="755960">
                  <a:extLst>
                    <a:ext uri="{9D8B030D-6E8A-4147-A177-3AD203B41FA5}">
                      <a16:colId xmlns:a16="http://schemas.microsoft.com/office/drawing/2014/main" val="207725043"/>
                    </a:ext>
                  </a:extLst>
                </a:gridCol>
              </a:tblGrid>
              <a:tr h="31572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689248"/>
                  </a:ext>
                </a:extLst>
              </a:tr>
              <a:tr h="332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C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13718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485874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Ceramah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08917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Balita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62060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Sosial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62115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Pesta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Rakyat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921357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Sosial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08661"/>
                  </a:ext>
                </a:extLst>
              </a:tr>
              <a:tr h="619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Training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atau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607678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Lintas unit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85936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249279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26536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80440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170796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02209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Visit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83742"/>
                  </a:ext>
                </a:extLst>
              </a:tr>
              <a:tr h="315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57409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23A4CBD-CDC4-4807-9C89-300A2A7B4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5" y="138995"/>
            <a:ext cx="804977" cy="80497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58953F-6398-4608-93E9-A81ED2D41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87886"/>
              </p:ext>
            </p:extLst>
          </p:nvPr>
        </p:nvGraphicFramePr>
        <p:xfrm>
          <a:off x="991692" y="722240"/>
          <a:ext cx="5104308" cy="5966816"/>
        </p:xfrm>
        <a:graphic>
          <a:graphicData uri="http://schemas.openxmlformats.org/drawingml/2006/table">
            <a:tbl>
              <a:tblPr firstRow="1" bandRow="1"/>
              <a:tblGrid>
                <a:gridCol w="277864">
                  <a:extLst>
                    <a:ext uri="{9D8B030D-6E8A-4147-A177-3AD203B41FA5}">
                      <a16:colId xmlns:a16="http://schemas.microsoft.com/office/drawing/2014/main" val="3017034530"/>
                    </a:ext>
                  </a:extLst>
                </a:gridCol>
                <a:gridCol w="266286">
                  <a:extLst>
                    <a:ext uri="{9D8B030D-6E8A-4147-A177-3AD203B41FA5}">
                      <a16:colId xmlns:a16="http://schemas.microsoft.com/office/drawing/2014/main" val="2646266038"/>
                    </a:ext>
                  </a:extLst>
                </a:gridCol>
                <a:gridCol w="266286">
                  <a:extLst>
                    <a:ext uri="{9D8B030D-6E8A-4147-A177-3AD203B41FA5}">
                      <a16:colId xmlns:a16="http://schemas.microsoft.com/office/drawing/2014/main" val="298071"/>
                    </a:ext>
                  </a:extLst>
                </a:gridCol>
                <a:gridCol w="2403927">
                  <a:extLst>
                    <a:ext uri="{9D8B030D-6E8A-4147-A177-3AD203B41FA5}">
                      <a16:colId xmlns:a16="http://schemas.microsoft.com/office/drawing/2014/main" val="1678641331"/>
                    </a:ext>
                  </a:extLst>
                </a:gridCol>
                <a:gridCol w="629409">
                  <a:extLst>
                    <a:ext uri="{9D8B030D-6E8A-4147-A177-3AD203B41FA5}">
                      <a16:colId xmlns:a16="http://schemas.microsoft.com/office/drawing/2014/main" val="1248146667"/>
                    </a:ext>
                  </a:extLst>
                </a:gridCol>
                <a:gridCol w="1260536">
                  <a:extLst>
                    <a:ext uri="{9D8B030D-6E8A-4147-A177-3AD203B41FA5}">
                      <a16:colId xmlns:a16="http://schemas.microsoft.com/office/drawing/2014/main" val="3619718761"/>
                    </a:ext>
                  </a:extLst>
                </a:gridCol>
              </a:tblGrid>
              <a:tr h="22570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355048"/>
                  </a:ext>
                </a:extLst>
              </a:tr>
              <a:tr h="320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 w="12700" cmpd="sng">
                      <a:solidFill>
                        <a:srgbClr val="FFC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41000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400060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16827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843389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84437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615736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80045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110485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Jiwa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40179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754143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65217"/>
                  </a:ext>
                </a:extLst>
              </a:tr>
              <a:tr h="300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</a:t>
                      </a:r>
                      <a:r>
                        <a:rPr lang="fr-FR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fr-FR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fr-FR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/Tes </a:t>
                      </a:r>
                      <a:r>
                        <a:rPr lang="fr-FR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fr-FR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729119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Individual/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Klasikal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04797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/IQ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253043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Sekolah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83927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876163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82446"/>
                  </a:ext>
                </a:extLst>
              </a:tr>
              <a:tr h="32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Psikologi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756014"/>
                  </a:ext>
                </a:extLst>
              </a:tr>
            </a:tbl>
          </a:graphicData>
        </a:graphic>
      </p:graphicFrame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19690FF5-DE82-426A-92A5-79E6973681FB}"/>
              </a:ext>
            </a:extLst>
          </p:cNvPr>
          <p:cNvSpPr/>
          <p:nvPr/>
        </p:nvSpPr>
        <p:spPr>
          <a:xfrm>
            <a:off x="1254937" y="213998"/>
            <a:ext cx="314289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33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7AFBB6F-B37E-46BD-B2C1-420BCC01F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126371"/>
              </p:ext>
            </p:extLst>
          </p:nvPr>
        </p:nvGraphicFramePr>
        <p:xfrm>
          <a:off x="1151328" y="836712"/>
          <a:ext cx="3702297" cy="4927979"/>
        </p:xfrm>
        <a:graphic>
          <a:graphicData uri="http://schemas.openxmlformats.org/drawingml/2006/table">
            <a:tbl>
              <a:tblPr firstRow="1" bandRow="1"/>
              <a:tblGrid>
                <a:gridCol w="796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037">
                  <a:extLst>
                    <a:ext uri="{9D8B030D-6E8A-4147-A177-3AD203B41FA5}">
                      <a16:colId xmlns:a16="http://schemas.microsoft.com/office/drawing/2014/main" val="1624585791"/>
                    </a:ext>
                  </a:extLst>
                </a:gridCol>
              </a:tblGrid>
              <a:tr h="653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Intensif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Maksimal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Pasang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75F9AD3-9358-4B2E-B713-7A334A2CE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0" y="124909"/>
            <a:ext cx="917410" cy="917410"/>
          </a:xfrm>
          <a:prstGeom prst="rect">
            <a:avLst/>
          </a:prstGeom>
        </p:spPr>
      </p:pic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DC466C7-A7CB-4F40-920A-4DCBD1303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906544"/>
              </p:ext>
            </p:extLst>
          </p:nvPr>
        </p:nvGraphicFramePr>
        <p:xfrm>
          <a:off x="6474106" y="794708"/>
          <a:ext cx="4614192" cy="5844294"/>
        </p:xfrm>
        <a:graphic>
          <a:graphicData uri="http://schemas.openxmlformats.org/drawingml/2006/table">
            <a:tbl>
              <a:tblPr firstRow="1" bandRow="1"/>
              <a:tblGrid>
                <a:gridCol w="560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603">
                  <a:extLst>
                    <a:ext uri="{9D8B030D-6E8A-4147-A177-3AD203B41FA5}">
                      <a16:colId xmlns:a16="http://schemas.microsoft.com/office/drawing/2014/main" val="1715344992"/>
                    </a:ext>
                  </a:extLst>
                </a:gridCol>
              </a:tblGrid>
              <a:tr h="489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sv-SE" sz="1400" u="none" strike="noStrike" dirty="0">
                          <a:latin typeface="Tw Cen MT" panose="020B0602020104020603" pitchFamily="34" charset="0"/>
                        </a:rPr>
                        <a:t>Penanganan pasien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latin typeface="Tw Cen MT" panose="020B0602020104020603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>
                          <a:latin typeface="Tw Cen MT" panose="020B0602020104020603" pitchFamily="34" charset="0"/>
                        </a:rPr>
                        <a:t>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fi-FI" sz="1400" u="none" strike="noStrike" dirty="0">
                          <a:latin typeface="Tw Cen MT" panose="020B0602020104020603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latin typeface="Tw Cen MT" panose="020B0602020104020603" pitchFamily="34" charset="0"/>
                        </a:rPr>
                      </a:b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CF56A1D-A912-4D0C-9E5A-3EBCAF925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26" y="106215"/>
            <a:ext cx="936104" cy="936104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5F3156D-16EB-42C3-B4B2-782AC2F85B44}"/>
              </a:ext>
            </a:extLst>
          </p:cNvPr>
          <p:cNvSpPr/>
          <p:nvPr/>
        </p:nvSpPr>
        <p:spPr>
          <a:xfrm>
            <a:off x="1254937" y="213998"/>
            <a:ext cx="3598688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C4065B70-4F73-4DA6-AF0A-21E26D28AB85}"/>
              </a:ext>
            </a:extLst>
          </p:cNvPr>
          <p:cNvSpPr/>
          <p:nvPr/>
        </p:nvSpPr>
        <p:spPr>
          <a:xfrm>
            <a:off x="7049006" y="213997"/>
            <a:ext cx="3464391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1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109BD025-8D54-4A19-B717-FE3A5F952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540073"/>
              </p:ext>
            </p:extLst>
          </p:nvPr>
        </p:nvGraphicFramePr>
        <p:xfrm>
          <a:off x="1254936" y="699143"/>
          <a:ext cx="3600400" cy="4968551"/>
        </p:xfrm>
        <a:graphic>
          <a:graphicData uri="http://schemas.openxmlformats.org/drawingml/2006/table">
            <a:tbl>
              <a:tblPr firstRow="1" bandRow="1"/>
              <a:tblGrid>
                <a:gridCol w="66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697">
                  <a:extLst>
                    <a:ext uri="{9D8B030D-6E8A-4147-A177-3AD203B41FA5}">
                      <a16:colId xmlns:a16="http://schemas.microsoft.com/office/drawing/2014/main" val="926076466"/>
                    </a:ext>
                  </a:extLst>
                </a:gridCol>
              </a:tblGrid>
              <a:tr h="578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7CB333-81C6-4C6C-B2F2-B6B64EB1D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350017"/>
              </p:ext>
            </p:extLst>
          </p:nvPr>
        </p:nvGraphicFramePr>
        <p:xfrm>
          <a:off x="6132137" y="624657"/>
          <a:ext cx="5544615" cy="6201025"/>
        </p:xfrm>
        <a:graphic>
          <a:graphicData uri="http://schemas.openxmlformats.org/drawingml/2006/table">
            <a:tbl>
              <a:tblPr firstRow="1" bandRow="1"/>
              <a:tblGrid>
                <a:gridCol w="57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7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909">
                  <a:extLst>
                    <a:ext uri="{9D8B030D-6E8A-4147-A177-3AD203B41FA5}">
                      <a16:colId xmlns:a16="http://schemas.microsoft.com/office/drawing/2014/main" val="4242205583"/>
                    </a:ext>
                  </a:extLst>
                </a:gridCol>
              </a:tblGrid>
              <a:tr h="31651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Psikotes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Psikometri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Kompleks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(&gt; 1 jam)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Sedang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(½ - 1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Sederhana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( &lt; ½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8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 WICARA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Bahasa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Bicara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Laku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Menelan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Suara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005401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16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 OKUPASI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Snooslen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Room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Semsory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Integrasi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Latihan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aktifitas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kehidupan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sehari-hari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Proper Body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Mekanik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>
                          <a:latin typeface="Tw Cen MT" panose="020B0602020104020603" pitchFamily="34" charset="0"/>
                        </a:rPr>
                        <a:t>Pembuatan Alat Lontar dan Adaptasi Alat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Latihan Rileksasi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9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it-IT" sz="1400" u="none" strike="noStrike">
                          <a:latin typeface="Tw Cen MT" panose="020B0602020104020603" pitchFamily="34" charset="0"/>
                        </a:rPr>
                        <a:t>Analisa &amp; Intervensi, Persepsi, Kognitif, Psikomotor</a:t>
                      </a:r>
                      <a:endParaRPr lang="it-IT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Terapi Modalitas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Orthopedagoge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Biofeedback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400" u="none" strike="noStrike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latin typeface="Tw Cen MT" panose="020B0602020104020603" pitchFamily="34" charset="0"/>
                        </a:rPr>
                        <a:t>Neurofeedback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A7E280F-CCC5-4E72-ADE5-A4F6118E9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13" y="88876"/>
            <a:ext cx="833587" cy="833587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DE5654BC-1B83-4BFF-B0A4-A04B19D96565}"/>
              </a:ext>
            </a:extLst>
          </p:cNvPr>
          <p:cNvSpPr/>
          <p:nvPr/>
        </p:nvSpPr>
        <p:spPr>
          <a:xfrm>
            <a:off x="1254936" y="213998"/>
            <a:ext cx="3491235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A4B69393-0D5B-4517-AEB4-C39F70D9CFB7}"/>
              </a:ext>
            </a:extLst>
          </p:cNvPr>
          <p:cNvSpPr/>
          <p:nvPr/>
        </p:nvSpPr>
        <p:spPr>
          <a:xfrm>
            <a:off x="6225842" y="124240"/>
            <a:ext cx="5078591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7327A0-BA4F-4EFB-AD04-CFA5B2C74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6" y="24478"/>
            <a:ext cx="897985" cy="8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46A3B5F-EFEB-4E0D-8DC7-9BF8CF675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646575"/>
              </p:ext>
            </p:extLst>
          </p:nvPr>
        </p:nvGraphicFramePr>
        <p:xfrm>
          <a:off x="791220" y="602553"/>
          <a:ext cx="4608512" cy="6138815"/>
        </p:xfrm>
        <a:graphic>
          <a:graphicData uri="http://schemas.openxmlformats.org/drawingml/2006/table">
            <a:tbl>
              <a:tblPr firstRow="1" bandRow="1"/>
              <a:tblGrid>
                <a:gridCol w="814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682">
                  <a:extLst>
                    <a:ext uri="{9D8B030D-6E8A-4147-A177-3AD203B41FA5}">
                      <a16:colId xmlns:a16="http://schemas.microsoft.com/office/drawing/2014/main" val="1011874381"/>
                    </a:ext>
                  </a:extLst>
                </a:gridCol>
              </a:tblGrid>
              <a:tr h="490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Luka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Baru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04367"/>
                  </a:ext>
                </a:extLst>
              </a:tr>
              <a:tr h="363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Luka Lama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&lt;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&gt;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up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Askep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Critical 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Penggunaan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Ambulance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NGT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DC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Pemakaian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EKG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Ekstraksik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Kuku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Nebulizer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71799"/>
                  </a:ext>
                </a:extLst>
              </a:tr>
              <a:tr h="29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kateter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543831"/>
                  </a:ext>
                </a:extLst>
              </a:tr>
              <a:tr h="29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Penjemputan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payjem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22562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CDD32A-8BC0-4B41-B7D1-0F60EF96D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686947"/>
              </p:ext>
            </p:extLst>
          </p:nvPr>
        </p:nvGraphicFramePr>
        <p:xfrm>
          <a:off x="6733864" y="641035"/>
          <a:ext cx="4465574" cy="2787965"/>
        </p:xfrm>
        <a:graphic>
          <a:graphicData uri="http://schemas.openxmlformats.org/drawingml/2006/table">
            <a:tbl>
              <a:tblPr firstRow="1" bandRow="1"/>
              <a:tblGrid>
                <a:gridCol w="791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845">
                  <a:extLst>
                    <a:ext uri="{9D8B030D-6E8A-4147-A177-3AD203B41FA5}">
                      <a16:colId xmlns:a16="http://schemas.microsoft.com/office/drawing/2014/main" val="1313781890"/>
                    </a:ext>
                  </a:extLst>
                </a:gridCol>
              </a:tblGrid>
              <a:tr h="626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ECT KONVENSIONAL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MECTA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EKG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EEG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STRESS ANALISER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TMS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EMG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ACECE89-A0C2-4418-B830-FF6B63A7F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2" y="84245"/>
            <a:ext cx="720080" cy="720080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DF24014B-82EB-4755-8720-9A2C7B0654E1}"/>
              </a:ext>
            </a:extLst>
          </p:cNvPr>
          <p:cNvSpPr/>
          <p:nvPr/>
        </p:nvSpPr>
        <p:spPr>
          <a:xfrm>
            <a:off x="1262907" y="124195"/>
            <a:ext cx="395790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CB36DB96-0FB3-45A5-95D6-1E0A540FDABE}"/>
              </a:ext>
            </a:extLst>
          </p:cNvPr>
          <p:cNvSpPr/>
          <p:nvPr/>
        </p:nvSpPr>
        <p:spPr>
          <a:xfrm>
            <a:off x="6734129" y="154500"/>
            <a:ext cx="3491235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B3843E-B5C2-4D51-A25A-EEAB7642F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" y="-56355"/>
            <a:ext cx="1172978" cy="11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8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26713A-40E9-4D49-A290-C0392C1E3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91478"/>
              </p:ext>
            </p:extLst>
          </p:nvPr>
        </p:nvGraphicFramePr>
        <p:xfrm>
          <a:off x="1251665" y="476880"/>
          <a:ext cx="5076563" cy="6364581"/>
        </p:xfrm>
        <a:graphic>
          <a:graphicData uri="http://schemas.openxmlformats.org/drawingml/2006/table">
            <a:tbl>
              <a:tblPr firstRow="1" bandRow="1"/>
              <a:tblGrid>
                <a:gridCol w="56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138">
                  <a:extLst>
                    <a:ext uri="{9D8B030D-6E8A-4147-A177-3AD203B41FA5}">
                      <a16:colId xmlns:a16="http://schemas.microsoft.com/office/drawing/2014/main" val="2764178990"/>
                    </a:ext>
                  </a:extLst>
                </a:gridCol>
                <a:gridCol w="468138">
                  <a:extLst>
                    <a:ext uri="{9D8B030D-6E8A-4147-A177-3AD203B41FA5}">
                      <a16:colId xmlns:a16="http://schemas.microsoft.com/office/drawing/2014/main" val="3458668737"/>
                    </a:ext>
                  </a:extLst>
                </a:gridCol>
              </a:tblGrid>
              <a:tr h="37189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KEG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PAS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1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PROMOSI KESEHATAN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Penyuluhan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media radio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Penyuluhan Kesehatan Jiwa ke masyarakat</a:t>
                      </a:r>
                      <a:endParaRPr lang="fi-F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Support Group 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Konsultasi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keluarga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rumah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PKRS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jalan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55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Pembuatan Media Penyuluhan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835335"/>
                  </a:ext>
                </a:extLst>
              </a:tr>
              <a:tr h="223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Pembentukan Wilayah Binaan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40769"/>
                  </a:ext>
                </a:extLst>
              </a:tr>
              <a:tr h="3671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INTEGRASI PELAYANAN KESEHATAN JIWA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8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KERJASAMA LINTAS SEKTOR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Penerimaan PGOT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Penerimaan pasien panti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Penjemputan pasien pasung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Pendampingan korban kekerasan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Rapat Koordinasi Lintas Sektor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Pelatihan Kader Kesehatan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UPSK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224E84E-BD38-402A-A2B3-698A2B59054D}"/>
              </a:ext>
            </a:extLst>
          </p:cNvPr>
          <p:cNvSpPr/>
          <p:nvPr/>
        </p:nvSpPr>
        <p:spPr>
          <a:xfrm>
            <a:off x="1312565" y="24268"/>
            <a:ext cx="3288464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DC99F-19FB-4C34-A573-249DD5F2C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" y="0"/>
            <a:ext cx="1146629" cy="11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263502F-E394-4E86-AABF-13674409A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547060"/>
              </p:ext>
            </p:extLst>
          </p:nvPr>
        </p:nvGraphicFramePr>
        <p:xfrm>
          <a:off x="1012930" y="592854"/>
          <a:ext cx="4938833" cy="6167495"/>
        </p:xfrm>
        <a:graphic>
          <a:graphicData uri="http://schemas.openxmlformats.org/drawingml/2006/table">
            <a:tbl>
              <a:tblPr firstRow="1" bandRow="1"/>
              <a:tblGrid>
                <a:gridCol w="359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214">
                  <a:extLst>
                    <a:ext uri="{9D8B030D-6E8A-4147-A177-3AD203B41FA5}">
                      <a16:colId xmlns:a16="http://schemas.microsoft.com/office/drawing/2014/main" val="2867970434"/>
                    </a:ext>
                  </a:extLst>
                </a:gridCol>
              </a:tblGrid>
              <a:tr h="52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Laki-laki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Kerja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Peternakan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Perikanan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Okupasi Terapi Kerja</a:t>
                      </a:r>
                      <a:r>
                        <a:rPr lang="fi-FI" sz="1300" u="none" strike="noStrike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Cuci Motor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Okupasi Terapi Kerja Kewirausahaan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d. Okupasi Terapi Pertanian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Okupasi Terapi</a:t>
                      </a:r>
                      <a:r>
                        <a:rPr lang="fi-FI" sz="1300" u="none" strike="noStrike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kebersihan Lingkungan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Perempuan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a. Okupasi Terapi Kerja Menyulam/Menjahit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Okupasi Terapi Kerja Memasak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Okupasi Terapi Kerja Membuat Telor Asin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d.</a:t>
                      </a:r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Okupasi Terapi Kerja 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Rumah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Tangga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Okupasi Terapi Kerja Mainan Anak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f. Okupasi Terapi Kerja Kerajinan  Tangan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Laki-laki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Perempuan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Gerak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         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Musik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Agama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Permainan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Kelompok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f.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Rekreasi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g.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Family Gathering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h. Day Care   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3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i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.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Home Visit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765D9A2-ED1B-4F24-836F-C9A55FE6AC00}"/>
              </a:ext>
            </a:extLst>
          </p:cNvPr>
          <p:cNvSpPr/>
          <p:nvPr/>
        </p:nvSpPr>
        <p:spPr>
          <a:xfrm>
            <a:off x="992352" y="97651"/>
            <a:ext cx="4471083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EA44E-68E5-4F5D-8387-58831F60A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" y="96001"/>
            <a:ext cx="917529" cy="9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3A8222-6CC6-4A71-928B-3736633C9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39820"/>
              </p:ext>
            </p:extLst>
          </p:nvPr>
        </p:nvGraphicFramePr>
        <p:xfrm>
          <a:off x="1117506" y="665731"/>
          <a:ext cx="4673918" cy="5499715"/>
        </p:xfrm>
        <a:graphic>
          <a:graphicData uri="http://schemas.openxmlformats.org/drawingml/2006/table">
            <a:tbl>
              <a:tblPr firstRow="1" bandRow="1"/>
              <a:tblGrid>
                <a:gridCol w="33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740">
                  <a:extLst>
                    <a:ext uri="{9D8B030D-6E8A-4147-A177-3AD203B41FA5}">
                      <a16:colId xmlns:a16="http://schemas.microsoft.com/office/drawing/2014/main" val="817353992"/>
                    </a:ext>
                  </a:extLst>
                </a:gridCol>
              </a:tblGrid>
              <a:tr h="21561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Dewasa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2474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Geriatri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Narkoba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Fisik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Ripertum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061326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37362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Saraf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969636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Kelamin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15016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Dalam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850494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Kebidanan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31112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Medik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90108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Tindakan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57362"/>
                  </a:ext>
                </a:extLst>
              </a:tr>
              <a:tr h="240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Suntik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844048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81BA5F-99AE-4203-AAF3-FA826DDBE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571048"/>
              </p:ext>
            </p:extLst>
          </p:nvPr>
        </p:nvGraphicFramePr>
        <p:xfrm>
          <a:off x="6945552" y="673951"/>
          <a:ext cx="4387215" cy="4445997"/>
        </p:xfrm>
        <a:graphic>
          <a:graphicData uri="http://schemas.openxmlformats.org/drawingml/2006/table">
            <a:tbl>
              <a:tblPr firstRow="1" bandRow="1"/>
              <a:tblGrid>
                <a:gridCol w="75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3737928040"/>
                    </a:ext>
                  </a:extLst>
                </a:gridCol>
              </a:tblGrid>
              <a:tr h="58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dirty="0">
                          <a:latin typeface="Tw Cen MT" panose="020B0602020104020603" pitchFamily="34" charset="0"/>
                        </a:rPr>
                        <a:t>Permintaan makanan pasien rawat inap</a:t>
                      </a:r>
                      <a:endParaRPr lang="fi-FI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dirty="0">
                          <a:latin typeface="Tw Cen MT" panose="020B0602020104020603" pitchFamily="34" charset="0"/>
                        </a:rPr>
                        <a:t>Jumlah Porsi</a:t>
                      </a:r>
                      <a:endParaRPr lang="fi-FI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19,674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17,691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dirty="0">
                          <a:latin typeface="Tw Cen MT" panose="020B0602020104020603" pitchFamily="34" charset="0"/>
                        </a:rPr>
                        <a:t>Jumlah Orang</a:t>
                      </a:r>
                      <a:endParaRPr lang="fi-FI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6,558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5,897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Survey Diet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Porsi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3,924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4,083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Orang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Edukasi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Konsultasi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Asesment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Awal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baru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Tepat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tepat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14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EB81707-0B74-4389-8ADA-D6B10EC01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10" y="87440"/>
            <a:ext cx="866556" cy="866556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1B82799-111B-4128-A077-A1AC45A3A166}"/>
              </a:ext>
            </a:extLst>
          </p:cNvPr>
          <p:cNvSpPr/>
          <p:nvPr/>
        </p:nvSpPr>
        <p:spPr>
          <a:xfrm>
            <a:off x="1117506" y="137780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7B30C3A-7246-4131-8C28-31EDDD55D2DE}"/>
              </a:ext>
            </a:extLst>
          </p:cNvPr>
          <p:cNvSpPr/>
          <p:nvPr/>
        </p:nvSpPr>
        <p:spPr>
          <a:xfrm>
            <a:off x="6945552" y="126947"/>
            <a:ext cx="247334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669E7-0898-4FD5-A83A-84CBEFC72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04" y="-140076"/>
            <a:ext cx="1760332" cy="13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>
            <a:cxnSpLocks/>
          </p:cNvCxnSpPr>
          <p:nvPr/>
        </p:nvCxnSpPr>
        <p:spPr>
          <a:xfrm>
            <a:off x="283840" y="1129897"/>
            <a:ext cx="356687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130"/>
          <p:cNvSpPr/>
          <p:nvPr/>
        </p:nvSpPr>
        <p:spPr>
          <a:xfrm>
            <a:off x="3850716" y="2731678"/>
            <a:ext cx="453794" cy="45585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5" name="Content Placeholder 16">
            <a:extLst>
              <a:ext uri="{FF2B5EF4-FFF2-40B4-BE49-F238E27FC236}">
                <a16:creationId xmlns:a16="http://schemas.microsoft.com/office/drawing/2014/main" id="{9743D906-0A3D-4A90-A437-67F4D681D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374376"/>
              </p:ext>
            </p:extLst>
          </p:nvPr>
        </p:nvGraphicFramePr>
        <p:xfrm>
          <a:off x="673487" y="1629595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1">
            <a:extLst>
              <a:ext uri="{FF2B5EF4-FFF2-40B4-BE49-F238E27FC236}">
                <a16:creationId xmlns:a16="http://schemas.microsoft.com/office/drawing/2014/main" id="{5F910A19-21FE-4EF6-99E5-A070156D2F7F}"/>
              </a:ext>
            </a:extLst>
          </p:cNvPr>
          <p:cNvSpPr txBox="1"/>
          <p:nvPr/>
        </p:nvSpPr>
        <p:spPr>
          <a:xfrm>
            <a:off x="2263479" y="4477192"/>
            <a:ext cx="1259144" cy="479787"/>
          </a:xfrm>
          <a:prstGeom prst="round2Diag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11,79%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6CE58639-D0F2-4FBE-81CD-F9B1B06DF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255327"/>
              </p:ext>
            </p:extLst>
          </p:nvPr>
        </p:nvGraphicFramePr>
        <p:xfrm>
          <a:off x="6823365" y="1495255"/>
          <a:ext cx="4537362" cy="172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6861" y="223416"/>
            <a:ext cx="6719456" cy="83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Anggaran</a:t>
            </a:r>
            <a:endParaRPr lang="en-US" altLang="zh-C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9E61D657-FA72-4590-942B-9C51D1874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311844"/>
              </p:ext>
            </p:extLst>
          </p:nvPr>
        </p:nvGraphicFramePr>
        <p:xfrm>
          <a:off x="809618" y="763240"/>
          <a:ext cx="4329620" cy="2927559"/>
        </p:xfrm>
        <a:graphic>
          <a:graphicData uri="http://schemas.openxmlformats.org/drawingml/2006/table">
            <a:tbl>
              <a:tblPr firstRow="1" bandRow="1"/>
              <a:tblGrid>
                <a:gridCol w="67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723">
                  <a:extLst>
                    <a:ext uri="{9D8B030D-6E8A-4147-A177-3AD203B41FA5}">
                      <a16:colId xmlns:a16="http://schemas.microsoft.com/office/drawing/2014/main" val="2637998076"/>
                    </a:ext>
                  </a:extLst>
                </a:gridCol>
              </a:tblGrid>
              <a:tr h="657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Non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6,248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5,840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Umum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Ulang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Rusak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Afkir Linen Rusak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67298F1-0745-412F-8F38-043F2F995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A23D2-61DF-46E4-8FEC-D6A8D6043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6" y="211968"/>
            <a:ext cx="651479" cy="65147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19E444-238F-4E23-ADD6-552466B6D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60055"/>
              </p:ext>
            </p:extLst>
          </p:nvPr>
        </p:nvGraphicFramePr>
        <p:xfrm>
          <a:off x="6334224" y="763240"/>
          <a:ext cx="5615857" cy="5333293"/>
        </p:xfrm>
        <a:graphic>
          <a:graphicData uri="http://schemas.openxmlformats.org/drawingml/2006/table">
            <a:tbl>
              <a:tblPr firstRow="1" bandRow="1"/>
              <a:tblGrid>
                <a:gridCol w="468363">
                  <a:extLst>
                    <a:ext uri="{9D8B030D-6E8A-4147-A177-3AD203B41FA5}">
                      <a16:colId xmlns:a16="http://schemas.microsoft.com/office/drawing/2014/main" val="1202661107"/>
                    </a:ext>
                  </a:extLst>
                </a:gridCol>
                <a:gridCol w="378294">
                  <a:extLst>
                    <a:ext uri="{9D8B030D-6E8A-4147-A177-3AD203B41FA5}">
                      <a16:colId xmlns:a16="http://schemas.microsoft.com/office/drawing/2014/main" val="2806811701"/>
                    </a:ext>
                  </a:extLst>
                </a:gridCol>
                <a:gridCol w="3715382">
                  <a:extLst>
                    <a:ext uri="{9D8B030D-6E8A-4147-A177-3AD203B41FA5}">
                      <a16:colId xmlns:a16="http://schemas.microsoft.com/office/drawing/2014/main" val="71449140"/>
                    </a:ext>
                  </a:extLst>
                </a:gridCol>
                <a:gridCol w="526909">
                  <a:extLst>
                    <a:ext uri="{9D8B030D-6E8A-4147-A177-3AD203B41FA5}">
                      <a16:colId xmlns:a16="http://schemas.microsoft.com/office/drawing/2014/main" val="1486579512"/>
                    </a:ext>
                  </a:extLst>
                </a:gridCol>
                <a:gridCol w="526909">
                  <a:extLst>
                    <a:ext uri="{9D8B030D-6E8A-4147-A177-3AD203B41FA5}">
                      <a16:colId xmlns:a16="http://schemas.microsoft.com/office/drawing/2014/main" val="3217838377"/>
                    </a:ext>
                  </a:extLst>
                </a:gridCol>
              </a:tblGrid>
              <a:tr h="2953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786622"/>
                  </a:ext>
                </a:extLst>
              </a:tr>
              <a:tr h="295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7693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rutin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843265"/>
                  </a:ext>
                </a:extLst>
              </a:tr>
              <a:tr h="573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0270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661768"/>
                  </a:ext>
                </a:extLst>
              </a:tr>
              <a:tr h="590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Laundry dan Kitchen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96628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022022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Elektronika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584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Listrik dan 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306066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 dan Kitchen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66892"/>
                  </a:ext>
                </a:extLst>
              </a:tr>
              <a:tr h="625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393264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99882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Telepon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532915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84972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pompa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IPAL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866279"/>
                  </a:ext>
                </a:extLst>
              </a:tr>
            </a:tbl>
          </a:graphicData>
        </a:graphic>
      </p:graphicFrame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BEFF418C-4724-4C01-B278-2F0F959AFC31}"/>
              </a:ext>
            </a:extLst>
          </p:cNvPr>
          <p:cNvSpPr/>
          <p:nvPr/>
        </p:nvSpPr>
        <p:spPr>
          <a:xfrm>
            <a:off x="826072" y="211968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F76CAE5-7749-4ACF-A336-91107302166E}"/>
              </a:ext>
            </a:extLst>
          </p:cNvPr>
          <p:cNvSpPr/>
          <p:nvPr/>
        </p:nvSpPr>
        <p:spPr>
          <a:xfrm>
            <a:off x="6334224" y="211967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3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D0D0022-8BE8-4654-BB82-ABA3FC6D3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91709"/>
              </p:ext>
            </p:extLst>
          </p:nvPr>
        </p:nvGraphicFramePr>
        <p:xfrm>
          <a:off x="209362" y="77480"/>
          <a:ext cx="10374945" cy="6538777"/>
        </p:xfrm>
        <a:graphic>
          <a:graphicData uri="http://schemas.openxmlformats.org/drawingml/2006/table">
            <a:tbl>
              <a:tblPr firstRow="1" bandRow="1"/>
              <a:tblGrid>
                <a:gridCol w="687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5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842">
                  <a:extLst>
                    <a:ext uri="{9D8B030D-6E8A-4147-A177-3AD203B41FA5}">
                      <a16:colId xmlns:a16="http://schemas.microsoft.com/office/drawing/2014/main" val="4008319627"/>
                    </a:ext>
                  </a:extLst>
                </a:gridCol>
                <a:gridCol w="925842">
                  <a:extLst>
                    <a:ext uri="{9D8B030D-6E8A-4147-A177-3AD203B41FA5}">
                      <a16:colId xmlns:a16="http://schemas.microsoft.com/office/drawing/2014/main" val="3741991461"/>
                    </a:ext>
                  </a:extLst>
                </a:gridCol>
              </a:tblGrid>
              <a:tr h="3811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strike="noStrike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0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0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8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sv-SE" sz="1400" dirty="0">
                          <a:latin typeface="Tw Cen MT" panose="020B0602020104020603" pitchFamily="34" charset="0"/>
                        </a:rPr>
                        <a:t>a.    Monitoring penyehatan ruang bangunan dan halaman rumah sakit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		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Bangunan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seluruh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area.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luar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gedung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seluruh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area.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pencahayaan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Medis,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Laundry,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IGD, Inst. 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2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Koridor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Copy,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1/2/3,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Belakang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Aula,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Poliklinik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2 Kantor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Gudang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Barang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Toilet.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pada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Gigi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IGD,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Kamar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Jenazah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Aula.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kelembaban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Gigi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IGD,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dan 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6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kebisingan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Medis,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   Inst. Gigi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Laundry,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IGD,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Koridor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Copy,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1/2/3,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Belakang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Aula,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Poliklinik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Kantor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dan Gudang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Barang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udara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Sterilisasi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Gigi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Dapur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Medis) dan 2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tingkat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kebersihan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tingkat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kebersihan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dinding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udara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Ambient dan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Emisi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6 bulan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RSJD Surakarta dan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Genzet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Pentagon 7">
            <a:extLst>
              <a:ext uri="{FF2B5EF4-FFF2-40B4-BE49-F238E27FC236}">
                <a16:creationId xmlns:a16="http://schemas.microsoft.com/office/drawing/2014/main" id="{673980D5-D469-407A-BFD2-D081BD2ED76F}"/>
              </a:ext>
            </a:extLst>
          </p:cNvPr>
          <p:cNvSpPr/>
          <p:nvPr/>
        </p:nvSpPr>
        <p:spPr>
          <a:xfrm>
            <a:off x="1047685" y="100486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EF082-E3D3-4882-B198-7C588F68F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44624"/>
            <a:ext cx="648072" cy="648072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40CEBF4-BE2F-40B3-9295-1E3704BED2D4}"/>
              </a:ext>
            </a:extLst>
          </p:cNvPr>
          <p:cNvSpPr/>
          <p:nvPr/>
        </p:nvSpPr>
        <p:spPr>
          <a:xfrm>
            <a:off x="2118931" y="140566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8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7CD2E900-CC53-44BD-B94F-51AE6B6973C3}"/>
              </a:ext>
            </a:extLst>
          </p:cNvPr>
          <p:cNvSpPr/>
          <p:nvPr/>
        </p:nvSpPr>
        <p:spPr>
          <a:xfrm>
            <a:off x="308877" y="231588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27626ED1-EF5A-41AD-B02E-CF23AA8F8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22946"/>
              </p:ext>
            </p:extLst>
          </p:nvPr>
        </p:nvGraphicFramePr>
        <p:xfrm>
          <a:off x="514487" y="936732"/>
          <a:ext cx="6532881" cy="5491379"/>
        </p:xfrm>
        <a:graphic>
          <a:graphicData uri="http://schemas.openxmlformats.org/drawingml/2006/table">
            <a:tbl>
              <a:tblPr firstRow="1" bandRow="1"/>
              <a:tblGrid>
                <a:gridCol w="58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7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39">
                  <a:extLst>
                    <a:ext uri="{9D8B030D-6E8A-4147-A177-3AD203B41FA5}">
                      <a16:colId xmlns:a16="http://schemas.microsoft.com/office/drawing/2014/main" val="3031868288"/>
                    </a:ext>
                  </a:extLst>
                </a:gridCol>
                <a:gridCol w="889039">
                  <a:extLst>
                    <a:ext uri="{9D8B030D-6E8A-4147-A177-3AD203B41FA5}">
                      <a16:colId xmlns:a16="http://schemas.microsoft.com/office/drawing/2014/main" val="1370724376"/>
                    </a:ext>
                  </a:extLst>
                </a:gridCol>
              </a:tblGrid>
              <a:tr h="3120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65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b.     Monitoring higiene dan sanitasi makanan dan minuman.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pelaksanaan hygiene sanitasi makanan dan minuman 6 bulan sekali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(Nasi,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sayur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hewani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nabati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ringan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total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 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Piring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sendok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mangkok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lepek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gelas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total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 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masak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Wajan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Panci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Sotel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Telenan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Pisau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Staphylococcus dan Salmonella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logam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residu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antibiotik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bakery (ALT, Enterobacteria, Salmonella, Staphylococcus Aureus,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Kapang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Khamir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416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43C777A5-0F98-41F5-9874-5A346F25D3E2}"/>
              </a:ext>
            </a:extLst>
          </p:cNvPr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C9B232D-D371-4E90-9AAA-6CAAB53A2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75084"/>
              </p:ext>
            </p:extLst>
          </p:nvPr>
        </p:nvGraphicFramePr>
        <p:xfrm>
          <a:off x="439835" y="608763"/>
          <a:ext cx="6374447" cy="5835422"/>
        </p:xfrm>
        <a:graphic>
          <a:graphicData uri="http://schemas.openxmlformats.org/drawingml/2006/table">
            <a:tbl>
              <a:tblPr firstRow="1" bandRow="1"/>
              <a:tblGrid>
                <a:gridCol w="39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517">
                  <a:extLst>
                    <a:ext uri="{9D8B030D-6E8A-4147-A177-3AD203B41FA5}">
                      <a16:colId xmlns:a16="http://schemas.microsoft.com/office/drawing/2014/main" val="959739490"/>
                    </a:ext>
                  </a:extLst>
                </a:gridCol>
                <a:gridCol w="957517">
                  <a:extLst>
                    <a:ext uri="{9D8B030D-6E8A-4147-A177-3AD203B41FA5}">
                      <a16:colId xmlns:a16="http://schemas.microsoft.com/office/drawing/2014/main" val="3615057658"/>
                    </a:ext>
                  </a:extLst>
                </a:gridCol>
              </a:tblGrid>
              <a:tr h="3602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88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c.    Penyehatan air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tandon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reservoir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(ground tank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tandon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2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sisa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chlor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pH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dicurigai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pencemaran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(Ground tank,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Laundry)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2 kali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bakteriologis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(AB) dan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(AM)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resevoir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kantin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IGD, AB reservoir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Gigi,  AB reservoir Poli Chandra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Kirana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kimia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fisika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(AB) dan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(AM)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resevoir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kantin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IGD, AB reservoir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Gigi,  AB reservoir Poli Chandra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Kirana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Pengurasan Tandon di Ground tank, tandon psikologi, tandon rehabilitasi dan tandon laundry 6 bulan sekali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494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2F823ECC-D3F8-4B8B-853F-9EC7E119B313}"/>
              </a:ext>
            </a:extLst>
          </p:cNvPr>
          <p:cNvSpPr/>
          <p:nvPr/>
        </p:nvSpPr>
        <p:spPr>
          <a:xfrm>
            <a:off x="658889" y="96135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66AE826-F1B9-49B5-8BF4-355A5B6C0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501321"/>
              </p:ext>
            </p:extLst>
          </p:nvPr>
        </p:nvGraphicFramePr>
        <p:xfrm>
          <a:off x="658889" y="777884"/>
          <a:ext cx="6613050" cy="5872863"/>
        </p:xfrm>
        <a:graphic>
          <a:graphicData uri="http://schemas.openxmlformats.org/drawingml/2006/table">
            <a:tbl>
              <a:tblPr firstRow="1" bandRow="1"/>
              <a:tblGrid>
                <a:gridCol w="415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884">
                  <a:extLst>
                    <a:ext uri="{9D8B030D-6E8A-4147-A177-3AD203B41FA5}">
                      <a16:colId xmlns:a16="http://schemas.microsoft.com/office/drawing/2014/main" val="4245906840"/>
                    </a:ext>
                  </a:extLst>
                </a:gridCol>
                <a:gridCol w="928884">
                  <a:extLst>
                    <a:ext uri="{9D8B030D-6E8A-4147-A177-3AD203B41FA5}">
                      <a16:colId xmlns:a16="http://schemas.microsoft.com/office/drawing/2014/main" val="837007797"/>
                    </a:ext>
                  </a:extLst>
                </a:gridCol>
              </a:tblGrid>
              <a:tr h="3190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d.</a:t>
                      </a:r>
                      <a:r>
                        <a:rPr lang="fi-FI" sz="1400" baseline="0" dirty="0">
                          <a:latin typeface="Tw Cen MT" panose="020B0602020104020603" pitchFamily="34" charset="0"/>
                        </a:rPr>
                        <a:t> Pengelolaan Limbah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0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Tw Cen MT" panose="020B0602020104020603" pitchFamily="34" charset="0"/>
                        </a:rPr>
                        <a:t>Padat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non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khusus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khusus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Cair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dua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Pengukuran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debit, pH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Pemeliharaan/perbaikan IPAL kerja sama dengan pihak rekanan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875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1A8A2508-E87A-41C3-B0D1-E560D86A93C6}"/>
              </a:ext>
            </a:extLst>
          </p:cNvPr>
          <p:cNvSpPr/>
          <p:nvPr/>
        </p:nvSpPr>
        <p:spPr>
          <a:xfrm>
            <a:off x="575196" y="75323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02BDD193-CE13-40B2-A9F1-963EAF625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612534"/>
              </p:ext>
            </p:extLst>
          </p:nvPr>
        </p:nvGraphicFramePr>
        <p:xfrm>
          <a:off x="575196" y="659258"/>
          <a:ext cx="7920881" cy="5563612"/>
        </p:xfrm>
        <a:graphic>
          <a:graphicData uri="http://schemas.openxmlformats.org/drawingml/2006/table">
            <a:tbl>
              <a:tblPr firstRow="1" bandRow="1"/>
              <a:tblGrid>
                <a:gridCol w="475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259">
                  <a:extLst>
                    <a:ext uri="{9D8B030D-6E8A-4147-A177-3AD203B41FA5}">
                      <a16:colId xmlns:a16="http://schemas.microsoft.com/office/drawing/2014/main" val="1841465476"/>
                    </a:ext>
                  </a:extLst>
                </a:gridCol>
                <a:gridCol w="1041259">
                  <a:extLst>
                    <a:ext uri="{9D8B030D-6E8A-4147-A177-3AD203B41FA5}">
                      <a16:colId xmlns:a16="http://schemas.microsoft.com/office/drawing/2014/main" val="3180502347"/>
                    </a:ext>
                  </a:extLst>
                </a:gridCol>
              </a:tblGrid>
              <a:tr h="37147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600" dirty="0">
                          <a:latin typeface="Tw Cen MT" panose="020B0602020104020603" pitchFamily="34" charset="0"/>
                        </a:rPr>
                        <a:t>e.</a:t>
                      </a:r>
                      <a:r>
                        <a:rPr lang="fi-FI" sz="1600" baseline="0" dirty="0">
                          <a:latin typeface="Tw Cen MT" panose="020B0602020104020603" pitchFamily="34" charset="0"/>
                        </a:rPr>
                        <a:t>   Monitoring Pengelolaan linen (laundry)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pelaksanaan pengelolaan linen 6 bulan sekali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 pada IGD, Inst Laundry dan Inst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(3)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 pada Inst Laundry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7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f.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Pengendalian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serangga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tikus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binatang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pengganggu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Survey jentik untuk semua ruangan / unit seminggu sekali bekerja sama dengan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Survei kecoak untuk semua ruangan / unit setiap 2 minggu sekali bekerja sama dengan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Survei tikus untuk semua ruangan / unit setiap 2 bulan sekali bekerja sama dengan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Mengukur kepadatan lalat dengan fly grill pada TPS, IPAL, kantin dan dapur setahun sekali pada musim lalat.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Melaksanakan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pengendalian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serangga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tikus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binatang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insidentil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ketika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terjadi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populasi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99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BC532AA5-B06B-4AB3-B158-F7C13E1A289D}"/>
              </a:ext>
            </a:extLst>
          </p:cNvPr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ECA98424-6C61-47FC-AEF4-73A9231E5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390389"/>
              </p:ext>
            </p:extLst>
          </p:nvPr>
        </p:nvGraphicFramePr>
        <p:xfrm>
          <a:off x="883784" y="908720"/>
          <a:ext cx="6903187" cy="4825821"/>
        </p:xfrm>
        <a:graphic>
          <a:graphicData uri="http://schemas.openxmlformats.org/drawingml/2006/table">
            <a:tbl>
              <a:tblPr firstRow="1" bandRow="1"/>
              <a:tblGrid>
                <a:gridCol w="39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010">
                  <a:extLst>
                    <a:ext uri="{9D8B030D-6E8A-4147-A177-3AD203B41FA5}">
                      <a16:colId xmlns:a16="http://schemas.microsoft.com/office/drawing/2014/main" val="4246287659"/>
                    </a:ext>
                  </a:extLst>
                </a:gridCol>
                <a:gridCol w="968010">
                  <a:extLst>
                    <a:ext uri="{9D8B030D-6E8A-4147-A177-3AD203B41FA5}">
                      <a16:colId xmlns:a16="http://schemas.microsoft.com/office/drawing/2014/main" val="643202848"/>
                    </a:ext>
                  </a:extLst>
                </a:gridCol>
              </a:tblGrid>
              <a:tr h="3190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600" dirty="0">
                          <a:latin typeface="Tw Cen MT" panose="020B0602020104020603" pitchFamily="34" charset="0"/>
                        </a:rPr>
                        <a:t>g.</a:t>
                      </a:r>
                      <a:r>
                        <a:rPr lang="fi-FI" sz="1600" baseline="0" dirty="0">
                          <a:latin typeface="Tw Cen MT" panose="020B0602020104020603" pitchFamily="34" charset="0"/>
                        </a:rPr>
                        <a:t>  Monitoring dekontaminasi melalui desinfeksi dan sterilisasi 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monitoring pelaksanaan dekontaminasi melalui desinfeksi dan sterilisasi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medis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hasil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sterilisasi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2 kali pada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IGD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gunting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pinset,kom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), pada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I Gigi (tang,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exavator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pinset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bein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sonde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scaler)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h.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Pengamanan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radiasi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monitoring pelaksanaan pengamanan radiasi sebulan sekali.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Upaya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promosi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Sosialisasi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RSJD Surakarta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melalui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pagi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Pemasangan/ penggantian tulisan himbauan perilaku hidup bersih sehat setahun 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242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E446848-3513-4462-9102-A534BB49F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369865"/>
              </p:ext>
            </p:extLst>
          </p:nvPr>
        </p:nvGraphicFramePr>
        <p:xfrm>
          <a:off x="1237952" y="1497748"/>
          <a:ext cx="4283583" cy="4222910"/>
        </p:xfrm>
        <a:graphic>
          <a:graphicData uri="http://schemas.openxmlformats.org/drawingml/2006/table">
            <a:tbl>
              <a:tblPr firstRow="1" bandRow="1"/>
              <a:tblGrid>
                <a:gridCol w="60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310">
                  <a:extLst>
                    <a:ext uri="{9D8B030D-6E8A-4147-A177-3AD203B41FA5}">
                      <a16:colId xmlns:a16="http://schemas.microsoft.com/office/drawing/2014/main" val="613652671"/>
                    </a:ext>
                  </a:extLst>
                </a:gridCol>
              </a:tblGrid>
              <a:tr h="457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PENGELOLAAN ASRAMA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PRAKTEKAN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DOKTER MUDA (ORANG)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MAGANG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PRAPENELITIAN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PENELITIAN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KUNJUNGAN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SURAT KETERANGAN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MOU (DOKUMEN)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DIKLAT INTERNAL  (PESERTA)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221273"/>
                  </a:ext>
                </a:extLst>
              </a:tr>
              <a:tr h="441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DIKLAT EKSTERNAL  (PESERTA)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2887"/>
                  </a:ext>
                </a:extLst>
              </a:tr>
            </a:tbl>
          </a:graphicData>
        </a:graphic>
      </p:graphicFrame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D19E686-7D64-46A8-ABE5-546F34D80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399311"/>
              </p:ext>
            </p:extLst>
          </p:nvPr>
        </p:nvGraphicFramePr>
        <p:xfrm>
          <a:off x="6653868" y="1497748"/>
          <a:ext cx="4650520" cy="1127207"/>
        </p:xfrm>
        <a:graphic>
          <a:graphicData uri="http://schemas.openxmlformats.org/drawingml/2006/table">
            <a:tbl>
              <a:tblPr firstRow="1" bandRow="1"/>
              <a:tblGrid>
                <a:gridCol w="74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278">
                  <a:extLst>
                    <a:ext uri="{9D8B030D-6E8A-4147-A177-3AD203B41FA5}">
                      <a16:colId xmlns:a16="http://schemas.microsoft.com/office/drawing/2014/main" val="2561510065"/>
                    </a:ext>
                  </a:extLst>
                </a:gridCol>
              </a:tblGrid>
              <a:tr h="351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Persentase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pegawai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mengikuti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Bintek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selama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jam/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tahun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(%)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A7059E4-204D-4499-B4D2-F2FF303F9D93}"/>
              </a:ext>
            </a:extLst>
          </p:cNvPr>
          <p:cNvGrpSpPr/>
          <p:nvPr/>
        </p:nvGrpSpPr>
        <p:grpSpPr>
          <a:xfrm>
            <a:off x="1348217" y="852069"/>
            <a:ext cx="3911921" cy="419026"/>
            <a:chOff x="840099" y="204943"/>
            <a:chExt cx="3388715" cy="499186"/>
          </a:xfrm>
        </p:grpSpPr>
        <p:sp>
          <p:nvSpPr>
            <p:cNvPr id="6" name="Pentagon 6">
              <a:extLst>
                <a:ext uri="{FF2B5EF4-FFF2-40B4-BE49-F238E27FC236}">
                  <a16:creationId xmlns:a16="http://schemas.microsoft.com/office/drawing/2014/main" id="{7EC3B0AB-243F-4350-855D-BFCA71AD4147}"/>
                </a:ext>
              </a:extLst>
            </p:cNvPr>
            <p:cNvSpPr/>
            <p:nvPr/>
          </p:nvSpPr>
          <p:spPr>
            <a:xfrm>
              <a:off x="840099" y="204943"/>
              <a:ext cx="1071246" cy="499186"/>
            </a:xfrm>
            <a:prstGeom prst="homePlat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A99327A8-E9FC-4B1B-9375-1276CE0F5CEB}"/>
                </a:ext>
              </a:extLst>
            </p:cNvPr>
            <p:cNvSpPr/>
            <p:nvPr/>
          </p:nvSpPr>
          <p:spPr>
            <a:xfrm>
              <a:off x="1778657" y="204943"/>
              <a:ext cx="2450157" cy="48665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KEGIATAN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639CA5-F366-4849-98DC-E525A73D69F1}"/>
              </a:ext>
            </a:extLst>
          </p:cNvPr>
          <p:cNvGrpSpPr/>
          <p:nvPr/>
        </p:nvGrpSpPr>
        <p:grpSpPr>
          <a:xfrm>
            <a:off x="6653868" y="852069"/>
            <a:ext cx="5104491" cy="419642"/>
            <a:chOff x="836612" y="4643035"/>
            <a:chExt cx="5562600" cy="502279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FBA94941-CDE3-43B8-B3E7-4CADE624C3FF}"/>
                </a:ext>
              </a:extLst>
            </p:cNvPr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" name="Chevron 12">
              <a:extLst>
                <a:ext uri="{FF2B5EF4-FFF2-40B4-BE49-F238E27FC236}">
                  <a16:creationId xmlns:a16="http://schemas.microsoft.com/office/drawing/2014/main" id="{2F221B31-8C44-4027-9761-27C857C7F976}"/>
                </a:ext>
              </a:extLst>
            </p:cNvPr>
            <p:cNvSpPr/>
            <p:nvPr/>
          </p:nvSpPr>
          <p:spPr>
            <a:xfrm>
              <a:off x="1785710" y="4643035"/>
              <a:ext cx="4613502" cy="484631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PENINGKATAN MUTU SDM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51B12E1-9532-4A39-ABD0-F33ECC646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" y="15966"/>
            <a:ext cx="880242" cy="880242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35B9EBE-02F1-4C95-8B16-9D11D3C7EF4A}"/>
              </a:ext>
            </a:extLst>
          </p:cNvPr>
          <p:cNvSpPr/>
          <p:nvPr/>
        </p:nvSpPr>
        <p:spPr>
          <a:xfrm>
            <a:off x="1348217" y="233555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DIKLITBANG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57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0441A0E-4F54-4A04-9574-67F741EE0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217384"/>
              </p:ext>
            </p:extLst>
          </p:nvPr>
        </p:nvGraphicFramePr>
        <p:xfrm>
          <a:off x="143900" y="632553"/>
          <a:ext cx="3448137" cy="5882879"/>
        </p:xfrm>
        <a:graphic>
          <a:graphicData uri="http://schemas.openxmlformats.org/drawingml/2006/table">
            <a:tbl>
              <a:tblPr firstRow="1" bandRow="1"/>
              <a:tblGrid>
                <a:gridCol w="34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158327203"/>
                    </a:ext>
                  </a:extLst>
                </a:gridCol>
                <a:gridCol w="516328">
                  <a:extLst>
                    <a:ext uri="{9D8B030D-6E8A-4147-A177-3AD203B41FA5}">
                      <a16:colId xmlns:a16="http://schemas.microsoft.com/office/drawing/2014/main" val="3071190412"/>
                    </a:ext>
                  </a:extLst>
                </a:gridCol>
              </a:tblGrid>
              <a:tr h="2609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BULAN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2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C208DE8-31BB-4EA6-8335-624E3CA6D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02C5C14-C0CE-47F3-89E1-FC0B8E6EE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493507"/>
              </p:ext>
            </p:extLst>
          </p:nvPr>
        </p:nvGraphicFramePr>
        <p:xfrm>
          <a:off x="3834306" y="622849"/>
          <a:ext cx="4523388" cy="6080760"/>
        </p:xfrm>
        <a:graphic>
          <a:graphicData uri="http://schemas.openxmlformats.org/drawingml/2006/table">
            <a:tbl>
              <a:tblPr firstRow="1" bandRow="1"/>
              <a:tblGrid>
                <a:gridCol w="46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30920148"/>
                    </a:ext>
                  </a:extLst>
                </a:gridCol>
              </a:tblGrid>
              <a:tr h="2663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47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Cetak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>
                        <a:latin typeface="Tw Cen MT" panose="020B0602020104020603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>
                        <a:latin typeface="Tw Cen MT" panose="020B0602020104020603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Pemasaran ke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Jadwal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Penugasan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Inspektur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5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Menyampaikan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kedinasan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bentuk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5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kepada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4708C17-AD9D-40D2-B3D7-A1091F8ED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251347"/>
              </p:ext>
            </p:extLst>
          </p:nvPr>
        </p:nvGraphicFramePr>
        <p:xfrm>
          <a:off x="8599962" y="622849"/>
          <a:ext cx="3317285" cy="3029969"/>
        </p:xfrm>
        <a:graphic>
          <a:graphicData uri="http://schemas.openxmlformats.org/drawingml/2006/table">
            <a:tbl>
              <a:tblPr firstRow="1" bandRow="1"/>
              <a:tblGrid>
                <a:gridCol w="40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329988537"/>
                    </a:ext>
                  </a:extLst>
                </a:gridCol>
              </a:tblGrid>
              <a:tr h="3324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13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Membuat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jadwal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penugasan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Inspektur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&amp; Pembina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Publikasi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4A4F41B-91E4-404D-B19B-88AFD8FB1904}"/>
              </a:ext>
            </a:extLst>
          </p:cNvPr>
          <p:cNvSpPr/>
          <p:nvPr/>
        </p:nvSpPr>
        <p:spPr>
          <a:xfrm>
            <a:off x="965106" y="109444"/>
            <a:ext cx="5130894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47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3A99784-774E-4F77-BA40-B559CC4DF512}"/>
              </a:ext>
            </a:extLst>
          </p:cNvPr>
          <p:cNvSpPr/>
          <p:nvPr/>
        </p:nvSpPr>
        <p:spPr>
          <a:xfrm>
            <a:off x="1343519" y="192423"/>
            <a:ext cx="3210491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3EF375C1-D33A-45A2-A259-5C6A186B4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105819"/>
              </p:ext>
            </p:extLst>
          </p:nvPr>
        </p:nvGraphicFramePr>
        <p:xfrm>
          <a:off x="1343519" y="784860"/>
          <a:ext cx="4312863" cy="4983480"/>
        </p:xfrm>
        <a:graphic>
          <a:graphicData uri="http://schemas.openxmlformats.org/drawingml/2006/table">
            <a:tbl>
              <a:tblPr firstRow="1" bandRow="1"/>
              <a:tblGrid>
                <a:gridCol w="51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001">
                  <a:extLst>
                    <a:ext uri="{9D8B030D-6E8A-4147-A177-3AD203B41FA5}">
                      <a16:colId xmlns:a16="http://schemas.microsoft.com/office/drawing/2014/main" val="1667848866"/>
                    </a:ext>
                  </a:extLst>
                </a:gridCol>
              </a:tblGrid>
              <a:tr h="33300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perangkat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lunak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(software)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perangkat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keras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(hardware)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Printer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72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jaringan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Pencadangan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data (backup)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Pemeliharaan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rutin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komputer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F66360-C112-4E66-80BE-126289C7A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9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6">
            <a:extLst>
              <a:ext uri="{FF2B5EF4-FFF2-40B4-BE49-F238E27FC236}">
                <a16:creationId xmlns:a16="http://schemas.microsoft.com/office/drawing/2014/main" id="{055BEDA3-C911-4D1B-B3CE-7A4E824BA166}"/>
              </a:ext>
            </a:extLst>
          </p:cNvPr>
          <p:cNvCxnSpPr>
            <a:cxnSpLocks/>
          </p:cNvCxnSpPr>
          <p:nvPr/>
        </p:nvCxnSpPr>
        <p:spPr>
          <a:xfrm>
            <a:off x="1360478" y="774103"/>
            <a:ext cx="2491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74043755-2FB8-4401-B207-DD4EEA763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927098"/>
              </p:ext>
            </p:extLst>
          </p:nvPr>
        </p:nvGraphicFramePr>
        <p:xfrm>
          <a:off x="235526" y="916926"/>
          <a:ext cx="11540838" cy="51317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PROGRAM/KEGIATAN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ANGGARAN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REALISASI KEUANGAN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FISIK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Program </a:t>
                      </a:r>
                      <a:r>
                        <a:rPr lang="en-US" sz="1800" b="1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Tw Cen MT" panose="020B0602020104020603" pitchFamily="34" charset="0"/>
                        </a:rPr>
                        <a:t>Kesehatan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Derajat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Masyarakat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Fasillitas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Bagi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Penderita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Akibat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Dampak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Asap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Rokok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4.0000.000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0,14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17,63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Pemenuhan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Sarana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Prasarana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Rujukan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( DAK )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1.082.388.000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0,00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0,00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3. 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Mutu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Kesehatan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250.000.000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15,37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16,00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4.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Honorarium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Premi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BPJS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bagi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Tenaga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Harlep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Kesehatan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750.000.000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9,51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16,73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文本框 7">
            <a:extLst>
              <a:ext uri="{FF2B5EF4-FFF2-40B4-BE49-F238E27FC236}">
                <a16:creationId xmlns:a16="http://schemas.microsoft.com/office/drawing/2014/main" id="{13EE4917-21E0-4674-922A-2C06009CA0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4335" y="62894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Belanja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Langsung</a:t>
            </a:r>
            <a:endParaRPr lang="en-US" altLang="zh-CN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D37B5673-E004-4FD7-A89A-F217299BEE36}"/>
              </a:ext>
            </a:extLst>
          </p:cNvPr>
          <p:cNvSpPr txBox="1">
            <a:spLocks/>
          </p:cNvSpPr>
          <p:nvPr/>
        </p:nvSpPr>
        <p:spPr>
          <a:xfrm>
            <a:off x="1721135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STANDAR PELAYANAN MINIMAL</a:t>
            </a:r>
          </a:p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(SPM)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7CBEC-1236-4EC6-AF40-6C812A2E9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432">
            <a:off x="5895745" y="286099"/>
            <a:ext cx="5738349" cy="5738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FB926A-39FF-407B-ACAE-4B0F124D2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78" y="-1"/>
            <a:ext cx="2521527" cy="189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91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1A0C3E-7A5E-41F6-A06A-CE303648F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166792"/>
              </p:ext>
            </p:extLst>
          </p:nvPr>
        </p:nvGraphicFramePr>
        <p:xfrm>
          <a:off x="325992" y="833621"/>
          <a:ext cx="5382080" cy="439024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3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432">
                  <a:extLst>
                    <a:ext uri="{9D8B030D-6E8A-4147-A177-3AD203B41FA5}">
                      <a16:colId xmlns:a16="http://schemas.microsoft.com/office/drawing/2014/main" val="14836274"/>
                    </a:ext>
                  </a:extLst>
                </a:gridCol>
              </a:tblGrid>
              <a:tr h="956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1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400" u="none" strike="noStrike" dirty="0">
                          <a:effectLst/>
                        </a:rPr>
                        <a:t>Kemampuan menangani   life saving anak dan dewasa</a:t>
                      </a:r>
                      <a:endParaRPr lang="nl-NL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Darurat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24 Jam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24 Jam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3.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Pemberi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bersertifikat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masih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berlaku</a:t>
                      </a:r>
                      <a:r>
                        <a:rPr lang="en-US" sz="1400" u="none" strike="noStrike" dirty="0">
                          <a:effectLst/>
                        </a:rPr>
                        <a:t> BLS/PPGD/GELS/ALS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Ketersediaan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tim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penanggulangan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bencana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 Tim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 Tim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 Tim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7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5.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400" u="none" strike="noStrike" dirty="0">
                          <a:effectLst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400" u="none" strike="noStrike" dirty="0">
                          <a:effectLst/>
                        </a:rPr>
                        <a:t>di Gawat Darurat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400" u="none" strike="noStrike" dirty="0">
                          <a:effectLst/>
                        </a:rPr>
                        <a:t>≤ 5 menit terlayani setelah pasien datang</a:t>
                      </a:r>
                      <a:endParaRPr lang="nb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98.64%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98.64%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≥ 70 %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Kematian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</a:rPr>
                        <a:t> &lt; 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2 ‰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effectLst/>
                        </a:rPr>
                        <a:t>Pasien dapat ditenangkan dalam waktu ≤  48 Jam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96.69%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9.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diharuskan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membayar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uang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muka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</a:p>
                    <a:p>
                      <a:pPr algn="ctr" fontAlgn="ctr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E7E4E7-58E5-44BF-B43C-F1EAEC093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72071"/>
              </p:ext>
            </p:extLst>
          </p:nvPr>
        </p:nvGraphicFramePr>
        <p:xfrm>
          <a:off x="6126928" y="833621"/>
          <a:ext cx="4824535" cy="577416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1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891">
                  <a:extLst>
                    <a:ext uri="{9D8B030D-6E8A-4147-A177-3AD203B41FA5}">
                      <a16:colId xmlns:a16="http://schemas.microsoft.com/office/drawing/2014/main" val="4146226318"/>
                    </a:ext>
                  </a:extLst>
                </a:gridCol>
              </a:tblGrid>
              <a:tr h="18943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3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400" u="none" strike="noStrike" dirty="0">
                          <a:effectLst/>
                        </a:rPr>
                        <a:t>Dokter pemberi pelayanan di Poliklinik Spesialis 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Spesialis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5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</a:rPr>
                        <a:t>Ketersediaan Pelayanan di Rawat Jalan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a. </a:t>
                      </a:r>
                      <a:r>
                        <a:rPr lang="en-US" sz="1400" u="none" strike="noStrike" dirty="0" err="1">
                          <a:effectLst/>
                        </a:rPr>
                        <a:t>Anak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Remaja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b. 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Ada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Ada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c. </a:t>
                      </a:r>
                      <a:r>
                        <a:rPr lang="en-US" sz="1400" u="none" strike="noStrike" dirty="0" err="1">
                          <a:effectLst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Psikotik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d. </a:t>
                      </a:r>
                      <a:r>
                        <a:rPr lang="en-US" sz="1400" u="none" strike="noStrike" dirty="0" err="1">
                          <a:effectLst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Neurotik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e. Mental </a:t>
                      </a:r>
                      <a:r>
                        <a:rPr lang="en-US" sz="1400" u="none" strike="noStrike" dirty="0" err="1">
                          <a:effectLst/>
                        </a:rPr>
                        <a:t>Retardasi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f.  Mental </a:t>
                      </a:r>
                      <a:r>
                        <a:rPr lang="en-US" sz="1400" u="none" strike="noStrike" dirty="0" err="1">
                          <a:effectLst/>
                        </a:rPr>
                        <a:t>Organik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Ada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Ada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g. </a:t>
                      </a:r>
                      <a:r>
                        <a:rPr lang="en-US" sz="1400" u="none" strike="noStrike" dirty="0" err="1">
                          <a:effectLst/>
                        </a:rPr>
                        <a:t>Psikogeriatri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Ada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>
                          <a:effectLst/>
                        </a:rPr>
                        <a:t>Ada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14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08.00 s/d 13.00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err="1">
                          <a:effectLst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kecuali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Jumat</a:t>
                      </a:r>
                      <a:r>
                        <a:rPr lang="en-US" sz="1400" u="none" strike="noStrike" dirty="0">
                          <a:effectLst/>
                        </a:rPr>
                        <a:t> : 08.00 s/d 11.00;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err="1"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Sabtu</a:t>
                      </a:r>
                      <a:r>
                        <a:rPr lang="en-US" sz="1400" u="none" strike="noStrike" dirty="0">
                          <a:effectLst/>
                        </a:rPr>
                        <a:t> : 08.00 s/d 12.00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>
                          <a:effectLst/>
                        </a:rPr>
                        <a:t>Waktu tunggu di Rawat Jalan 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≤60 Menit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85,58%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≤90%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4A900F7-78D3-4C56-B970-51C8CDB7D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35A6A8-3E23-4CC6-8184-B67D5706A287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B99A77AC-885A-4033-8603-B6AEA203E5D4}"/>
              </a:ext>
            </a:extLst>
          </p:cNvPr>
          <p:cNvSpPr/>
          <p:nvPr/>
        </p:nvSpPr>
        <p:spPr>
          <a:xfrm>
            <a:off x="325992" y="271769"/>
            <a:ext cx="879353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IGD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AEE2F79-58FC-49C1-B73D-9E15C3ED7918}"/>
              </a:ext>
            </a:extLst>
          </p:cNvPr>
          <p:cNvSpPr/>
          <p:nvPr/>
        </p:nvSpPr>
        <p:spPr>
          <a:xfrm>
            <a:off x="6126929" y="271769"/>
            <a:ext cx="1828800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JALAN</a:t>
            </a:r>
          </a:p>
        </p:txBody>
      </p:sp>
    </p:spTree>
    <p:extLst>
      <p:ext uri="{BB962C8B-B14F-4D97-AF65-F5344CB8AC3E}">
        <p14:creationId xmlns:p14="http://schemas.microsoft.com/office/powerpoint/2010/main" val="2217208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9ADB83-5CED-47F3-AA81-2A06DE63E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66885"/>
              </p:ext>
            </p:extLst>
          </p:nvPr>
        </p:nvGraphicFramePr>
        <p:xfrm>
          <a:off x="779674" y="548680"/>
          <a:ext cx="4415779" cy="553412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105">
                  <a:extLst>
                    <a:ext uri="{9D8B030D-6E8A-4147-A177-3AD203B41FA5}">
                      <a16:colId xmlns:a16="http://schemas.microsoft.com/office/drawing/2014/main" val="2326586104"/>
                    </a:ext>
                  </a:extLst>
                </a:gridCol>
              </a:tblGrid>
              <a:tr h="1903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5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Pemberi</a:t>
                      </a:r>
                      <a:r>
                        <a:rPr lang="it-IT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it-IT" sz="12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it-IT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it-IT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Umum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b.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Perawat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minimal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pendidikan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D3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98.41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98.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60 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penanggung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jawab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Ketersediaan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NAPZA,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Neurotik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Mental Organik.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Visite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08.00 s/d 14.00 setiap hari kerja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Nosokomial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≤1,5%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70A65C-874F-4A78-8F24-B28E60CEA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12351"/>
              </p:ext>
            </p:extLst>
          </p:nvPr>
        </p:nvGraphicFramePr>
        <p:xfrm>
          <a:off x="5904637" y="548680"/>
          <a:ext cx="3458442" cy="585971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5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644">
                  <a:extLst>
                    <a:ext uri="{9D8B030D-6E8A-4147-A177-3AD203B41FA5}">
                      <a16:colId xmlns:a16="http://schemas.microsoft.com/office/drawing/2014/main" val="3554547462"/>
                    </a:ext>
                  </a:extLst>
                </a:gridCol>
              </a:tblGrid>
              <a:tr h="36573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2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7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Tidak adanya kejadian kematian pasien jatuh yang berakibat kecacatan/</a:t>
                      </a:r>
                    </a:p>
                    <a:p>
                      <a:pPr algn="just" fontAlgn="t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Kematian Pasien &gt; 48 Jam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0,24%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0,54 %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8.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Kejadian Pulang Paksa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5 %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0.98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2,71 %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9.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Kepuasan Pelanggan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≥ 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jiwa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karena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bunuh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11.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re-admission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jiwa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kembali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≤ 1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97.50%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97,82 %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12.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>
                          <a:effectLst/>
                          <a:latin typeface="Tw Cen MT" panose="020B0602020104020603" pitchFamily="34" charset="0"/>
                        </a:rPr>
                        <a:t>Lama hari perawatan pasien gangguan jiwa 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6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3,9 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M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A84CEEE-52DF-4D58-BD14-4E8F998B2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F43CC-01B1-4BBA-87DA-CC22DA8114AD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AB1F9338-1BF2-4E56-AD35-4D72AB45FFD4}"/>
              </a:ext>
            </a:extLst>
          </p:cNvPr>
          <p:cNvSpPr/>
          <p:nvPr/>
        </p:nvSpPr>
        <p:spPr>
          <a:xfrm>
            <a:off x="779674" y="72138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INAP</a:t>
            </a:r>
          </a:p>
        </p:txBody>
      </p:sp>
    </p:spTree>
    <p:extLst>
      <p:ext uri="{BB962C8B-B14F-4D97-AF65-F5344CB8AC3E}">
        <p14:creationId xmlns:p14="http://schemas.microsoft.com/office/powerpoint/2010/main" val="1423295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930AB0-CC51-4F46-A17F-161DF1E0F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07840"/>
              </p:ext>
            </p:extLst>
          </p:nvPr>
        </p:nvGraphicFramePr>
        <p:xfrm>
          <a:off x="238332" y="692696"/>
          <a:ext cx="4596904" cy="355587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272">
                  <a:extLst>
                    <a:ext uri="{9D8B030D-6E8A-4147-A177-3AD203B41FA5}">
                      <a16:colId xmlns:a16="http://schemas.microsoft.com/office/drawing/2014/main" val="3455163096"/>
                    </a:ext>
                  </a:extLst>
                </a:gridCol>
              </a:tblGrid>
              <a:tr h="23987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7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Waktu Tunggu Hasil Pelayanan Thorax Foto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≤ 3 Jam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6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l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6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l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Pelaksana Ekspertisi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Dokter Spesialis Radiologi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Kejadian Kegagalan  Pelayanan Rontgen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 Kerusakan foto ≤ 2 %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Kepuasan Pelanggan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68A841-54C6-46ED-A676-D7A01C0B4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37167"/>
              </p:ext>
            </p:extLst>
          </p:nvPr>
        </p:nvGraphicFramePr>
        <p:xfrm>
          <a:off x="5759772" y="692218"/>
          <a:ext cx="5074484" cy="393055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667">
                  <a:extLst>
                    <a:ext uri="{9D8B030D-6E8A-4147-A177-3AD203B41FA5}">
                      <a16:colId xmlns:a16="http://schemas.microsoft.com/office/drawing/2014/main" val="1464583710"/>
                    </a:ext>
                  </a:extLst>
                </a:gridCol>
              </a:tblGrid>
              <a:tr h="24423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3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hasil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>
                          <a:effectLst/>
                          <a:latin typeface="Tw Cen MT" panose="020B0602020104020603" pitchFamily="34" charset="0"/>
                        </a:rPr>
                        <a:t> ≥  140 menit          (kimia darah dan darah rutin)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47,29 Menit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66,74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Menit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Pelaksana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ekspertisi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Sp. PK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Kesalahan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Penyerahan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Hasil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ADDC007-8F59-4999-BE63-8BAD0AA442F1}"/>
              </a:ext>
            </a:extLst>
          </p:cNvPr>
          <p:cNvSpPr/>
          <p:nvPr/>
        </p:nvSpPr>
        <p:spPr>
          <a:xfrm>
            <a:off x="484268" y="151554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RADIOLOGI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2C870C3-D2A9-4405-9345-25EBDBA8FE0B}"/>
              </a:ext>
            </a:extLst>
          </p:cNvPr>
          <p:cNvSpPr/>
          <p:nvPr/>
        </p:nvSpPr>
        <p:spPr>
          <a:xfrm>
            <a:off x="5759772" y="151554"/>
            <a:ext cx="379324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LABORATORIUM PATOLOGI KLINIK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0B18E-F28B-4C04-9CA2-E3378C8AF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4E3AD-FC77-4F86-847D-7E27FFFC7F77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1788794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E87447-1D1F-4AAA-ADD1-B1E362537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17608"/>
              </p:ext>
            </p:extLst>
          </p:nvPr>
        </p:nvGraphicFramePr>
        <p:xfrm>
          <a:off x="431180" y="564247"/>
          <a:ext cx="4593181" cy="23824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682">
                  <a:extLst>
                    <a:ext uri="{9D8B030D-6E8A-4147-A177-3AD203B41FA5}">
                      <a16:colId xmlns:a16="http://schemas.microsoft.com/office/drawing/2014/main" val="3493346741"/>
                    </a:ext>
                  </a:extLst>
                </a:gridCol>
              </a:tblGrid>
              <a:tr h="24188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8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</a:rPr>
                        <a:t> Drop Out </a:t>
                      </a:r>
                      <a:r>
                        <a:rPr lang="en-US" sz="1400" u="none" strike="noStrike" dirty="0" err="1"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Terhadap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Medik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Direncanakan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11.11%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31,25%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2.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>
                          <a:effectLst/>
                        </a:rPr>
                        <a:t>Tidak Adanya Kejadian Kesalahan Tindakan Rehabilitasi Medik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3.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5ACD32-5DAC-4494-AAB2-CA1A4A264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79192"/>
              </p:ext>
            </p:extLst>
          </p:nvPr>
        </p:nvGraphicFramePr>
        <p:xfrm>
          <a:off x="431180" y="3702276"/>
          <a:ext cx="4503521" cy="30126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195">
                  <a:extLst>
                    <a:ext uri="{9D8B030D-6E8A-4147-A177-3AD203B41FA5}">
                      <a16:colId xmlns:a16="http://schemas.microsoft.com/office/drawing/2014/main" val="2140656391"/>
                    </a:ext>
                  </a:extLst>
                </a:gridCol>
              </a:tblGrid>
              <a:tr h="244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a.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30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endParaRPr lang="en-US" sz="1400" dirty="0"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Racikan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Tidak Adanya Kesalahan Pemberian Obat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Kepuasan Pelanggan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Penulisan Resep Sesuai Formularium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5FB4F9-9BC7-4B3B-B7A7-FD4E59E5E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36022"/>
              </p:ext>
            </p:extLst>
          </p:nvPr>
        </p:nvGraphicFramePr>
        <p:xfrm>
          <a:off x="6827136" y="564246"/>
          <a:ext cx="4593180" cy="198647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020">
                  <a:extLst>
                    <a:ext uri="{9D8B030D-6E8A-4147-A177-3AD203B41FA5}">
                      <a16:colId xmlns:a16="http://schemas.microsoft.com/office/drawing/2014/main" val="3844839141"/>
                    </a:ext>
                  </a:extLst>
                </a:gridCol>
              </a:tblGrid>
              <a:tr h="26412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2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400" u="none" strike="noStrike">
                          <a:effectLst/>
                          <a:latin typeface="Tw Cen MT" panose="020B0602020104020603" pitchFamily="34" charset="0"/>
                        </a:rPr>
                        <a:t>Ketepatan Waktu Pemberian Makanan Kepada Pasien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≥  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>
                          <a:effectLst/>
                          <a:latin typeface="Tw Cen MT" panose="020B0602020104020603" pitchFamily="34" charset="0"/>
                        </a:rPr>
                        <a:t>Sisa Makanan Yang Tidak Termakan Oleh Pasien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≤ 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6.49%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03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Tidak Adanya Kejadian Kesalahan Pemberian Diet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AA30D3-882D-4A78-BFAE-9577C9A34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03935"/>
              </p:ext>
            </p:extLst>
          </p:nvPr>
        </p:nvGraphicFramePr>
        <p:xfrm>
          <a:off x="6827137" y="3729538"/>
          <a:ext cx="4593179" cy="16737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353">
                  <a:extLst>
                    <a:ext uri="{9D8B030D-6E8A-4147-A177-3AD203B41FA5}">
                      <a16:colId xmlns:a16="http://schemas.microsoft.com/office/drawing/2014/main" val="3764958070"/>
                    </a:ext>
                  </a:extLst>
                </a:gridCol>
              </a:tblGrid>
              <a:tr h="24886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2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Kebutuhan darah bagi setiap pelayanan transfusi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100% Terpenuhi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reaksi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tranfusi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0,01%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8568ED37-ACC2-467B-A3DB-0EF6984126C9}"/>
              </a:ext>
            </a:extLst>
          </p:cNvPr>
          <p:cNvSpPr/>
          <p:nvPr/>
        </p:nvSpPr>
        <p:spPr>
          <a:xfrm>
            <a:off x="431180" y="136155"/>
            <a:ext cx="2186767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REHABILITASI MEDIK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CC0051E-3CBE-40E7-BD88-EE01750D0BDB}"/>
              </a:ext>
            </a:extLst>
          </p:cNvPr>
          <p:cNvSpPr/>
          <p:nvPr/>
        </p:nvSpPr>
        <p:spPr>
          <a:xfrm>
            <a:off x="6827136" y="3217328"/>
            <a:ext cx="2001831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TRANSFUSI DARAH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39630F0-5365-4382-BEBA-F1F0EF1745DE}"/>
              </a:ext>
            </a:extLst>
          </p:cNvPr>
          <p:cNvSpPr/>
          <p:nvPr/>
        </p:nvSpPr>
        <p:spPr>
          <a:xfrm>
            <a:off x="431180" y="3238775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FARMASI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9109AF1-6A8C-49FA-AA33-DBC8EEB2AFCB}"/>
              </a:ext>
            </a:extLst>
          </p:cNvPr>
          <p:cNvSpPr/>
          <p:nvPr/>
        </p:nvSpPr>
        <p:spPr>
          <a:xfrm>
            <a:off x="6827137" y="96643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GIZI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056161-0789-41C2-AA3D-56125E90F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3582D5-7D8A-4FB2-B849-695BDDE01C3E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3420405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C95D06-521A-4F06-976C-D8B1B44F1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37211"/>
              </p:ext>
            </p:extLst>
          </p:nvPr>
        </p:nvGraphicFramePr>
        <p:xfrm>
          <a:off x="501433" y="549435"/>
          <a:ext cx="4319948" cy="3200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793">
                  <a:extLst>
                    <a:ext uri="{9D8B030D-6E8A-4147-A177-3AD203B41FA5}">
                      <a16:colId xmlns:a16="http://schemas.microsoft.com/office/drawing/2014/main" val="1489538269"/>
                    </a:ext>
                  </a:extLst>
                </a:gridCol>
              </a:tblGrid>
              <a:tr h="1875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5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Kelengkapan Pengisian Rekam Medik 24 Jam Setelah Selesai Pelayanan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Informed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Concent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Setelah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Mendapatkan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Jelas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Waktu Penyediaan Dokumen Rekam Medik Pelayanan Rawat Jalan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≤ 10 menit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Dokumen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Medik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15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AEE364-339E-4C3B-AAC3-D7BECD0B5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70728"/>
              </p:ext>
            </p:extLst>
          </p:nvPr>
        </p:nvGraphicFramePr>
        <p:xfrm>
          <a:off x="501433" y="4286749"/>
          <a:ext cx="4032447" cy="248067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1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014">
                  <a:extLst>
                    <a:ext uri="{9D8B030D-6E8A-4147-A177-3AD203B41FA5}">
                      <a16:colId xmlns:a16="http://schemas.microsoft.com/office/drawing/2014/main" val="116163288"/>
                    </a:ext>
                  </a:extLst>
                </a:gridCol>
              </a:tblGrid>
              <a:tr h="21679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3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43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Baku mutu limbah cair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a.BOD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b.COD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80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c.TSS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d.PH 6-9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Pengelolaan Limbah Padat Infeksius Sesuai dengan Aturan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4009EF-8DED-45D6-A0F4-862A4FA96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63588"/>
              </p:ext>
            </p:extLst>
          </p:nvPr>
        </p:nvGraphicFramePr>
        <p:xfrm>
          <a:off x="5543748" y="587735"/>
          <a:ext cx="3744416" cy="60761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224">
                  <a:extLst>
                    <a:ext uri="{9D8B030D-6E8A-4147-A177-3AD203B41FA5}">
                      <a16:colId xmlns:a16="http://schemas.microsoft.com/office/drawing/2014/main" val="3954604249"/>
                    </a:ext>
                  </a:extLst>
                </a:gridCol>
              </a:tblGrid>
              <a:tr h="40169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9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Tindak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Lanjut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Penyelesaian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Hasil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Pertemuan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Laporan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Akuntabilitas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Ketepatan Waktu Pengusulan Kenaikan Pangkat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Pengurusan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Gaji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5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Karyawan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Mendapat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Minimal 20 Jam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≥ 60 %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Cost Recovery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≥ 40 %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194.51 %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292,03 %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Ketepatan Waktu Penyusunan Laporan Keuangan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8.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u="none" strike="noStrike">
                          <a:effectLst/>
                          <a:latin typeface="Tw Cen MT" panose="020B0602020104020603" pitchFamily="34" charset="0"/>
                        </a:rPr>
                        <a:t>Kecepatan Waktu Pemberian Informasi Tentang Tagihan Pasien Rawat Inap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 2 Jam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9.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Pemberian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Imbalan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Insentif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)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Sesuai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Kesepakatan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F350D81-2830-41AD-8056-B16826D82BD7}"/>
              </a:ext>
            </a:extLst>
          </p:cNvPr>
          <p:cNvSpPr/>
          <p:nvPr/>
        </p:nvSpPr>
        <p:spPr>
          <a:xfrm>
            <a:off x="501433" y="72138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REKAM MEDIK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61A251D2-249F-4831-B9DF-C87BB5C327FF}"/>
              </a:ext>
            </a:extLst>
          </p:cNvPr>
          <p:cNvSpPr/>
          <p:nvPr/>
        </p:nvSpPr>
        <p:spPr>
          <a:xfrm>
            <a:off x="501433" y="3871864"/>
            <a:ext cx="2498762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PENGELOLAAN LIMBAH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8725462-AFD4-4312-B7F0-73B0DE45EB45}"/>
              </a:ext>
            </a:extLst>
          </p:cNvPr>
          <p:cNvSpPr/>
          <p:nvPr/>
        </p:nvSpPr>
        <p:spPr>
          <a:xfrm>
            <a:off x="5543748" y="72138"/>
            <a:ext cx="346363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ADMINISTRASI DAN MANAJEMEN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E58FB9-47BD-4D24-9E5F-1AC15E518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FA1A38-1D7B-4915-B367-B07B5CCCB4AD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3858784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BEC19D-09C0-4A51-8081-134F4EF0F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21234"/>
              </p:ext>
            </p:extLst>
          </p:nvPr>
        </p:nvGraphicFramePr>
        <p:xfrm>
          <a:off x="294765" y="692827"/>
          <a:ext cx="5155658" cy="21576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6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974">
                  <a:extLst>
                    <a:ext uri="{9D8B030D-6E8A-4147-A177-3AD203B41FA5}">
                      <a16:colId xmlns:a16="http://schemas.microsoft.com/office/drawing/2014/main" val="2984994318"/>
                    </a:ext>
                  </a:extLst>
                </a:gridCol>
              </a:tblGrid>
              <a:tr h="21945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</a:rPr>
                        <a:t>Waktu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Ambulance / </a:t>
                      </a:r>
                      <a:r>
                        <a:rPr lang="en-US" sz="1400" u="none" strike="noStrike" dirty="0" err="1">
                          <a:effectLst/>
                        </a:rPr>
                        <a:t>Kereta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2.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>
                          <a:effectLst/>
                        </a:rPr>
                        <a:t>Kecepatan Memberikan Pelayanan Ambulance / Kereta Jenazah di Rumah Sakit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Maks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 </a:t>
                      </a:r>
                      <a:r>
                        <a:rPr lang="en-US" sz="1400" u="none" strike="noStrike" dirty="0" err="1">
                          <a:effectLst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3.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</a:rPr>
                        <a:t>Waktu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Tanggap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Ambulance </a:t>
                      </a:r>
                      <a:r>
                        <a:rPr lang="en-US" sz="1400" u="none" strike="noStrike" dirty="0" err="1">
                          <a:effectLst/>
                        </a:rPr>
                        <a:t>oleh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Masyarakat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Membutuhkan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60 </a:t>
                      </a:r>
                      <a:r>
                        <a:rPr lang="en-US" sz="1400" u="none" strike="noStrike" dirty="0" err="1">
                          <a:effectLst/>
                        </a:rPr>
                        <a:t>Menit</a:t>
                      </a:r>
                      <a:r>
                        <a:rPr lang="en-US" sz="1400" u="none" strike="noStrike" dirty="0">
                          <a:effectLst/>
                        </a:rPr>
                        <a:t>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DDC16A-BBEC-4F4A-A7CE-D173E011B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15004"/>
              </p:ext>
            </p:extLst>
          </p:nvPr>
        </p:nvGraphicFramePr>
        <p:xfrm>
          <a:off x="294765" y="4135613"/>
          <a:ext cx="5155659" cy="11291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8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724">
                  <a:extLst>
                    <a:ext uri="{9D8B030D-6E8A-4147-A177-3AD203B41FA5}">
                      <a16:colId xmlns:a16="http://schemas.microsoft.com/office/drawing/2014/main" val="3490933406"/>
                    </a:ext>
                  </a:extLst>
                </a:gridCol>
              </a:tblGrid>
              <a:tr h="278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96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Tanggap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Pemulasaraan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≤ 2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C61427-60F4-424C-B002-D44700F75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53566"/>
              </p:ext>
            </p:extLst>
          </p:nvPr>
        </p:nvGraphicFramePr>
        <p:xfrm>
          <a:off x="6560223" y="657211"/>
          <a:ext cx="4959834" cy="23469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1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616">
                  <a:extLst>
                    <a:ext uri="{9D8B030D-6E8A-4147-A177-3AD203B41FA5}">
                      <a16:colId xmlns:a16="http://schemas.microsoft.com/office/drawing/2014/main" val="4133318773"/>
                    </a:ext>
                  </a:extLst>
                </a:gridCol>
              </a:tblGrid>
              <a:tr h="1881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3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Kecepatan Waktu menanggapi Kerusakan Alat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4.6 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94,48%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Ketepatan Waktu Pemeliharaan Alat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1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Peralatan Laboratorium, Elektromedik, Alkes Lain Dan Alat Ukur Yang Digunakan Dalam Pelayanan Terkalibrasi Tepat Waktu Sesuai Ketentuan Kalibrasi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316CE8-E3CA-46DF-8DFC-524EDA49A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64597"/>
              </p:ext>
            </p:extLst>
          </p:nvPr>
        </p:nvGraphicFramePr>
        <p:xfrm>
          <a:off x="6560223" y="4135613"/>
          <a:ext cx="4959833" cy="16561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3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961">
                  <a:extLst>
                    <a:ext uri="{9D8B030D-6E8A-4147-A177-3AD203B41FA5}">
                      <a16:colId xmlns:a16="http://schemas.microsoft.com/office/drawing/2014/main" val="306967323"/>
                    </a:ext>
                  </a:extLst>
                </a:gridCol>
              </a:tblGrid>
              <a:tr h="22120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Linen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Hilang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99.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7%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99,92%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1674BDD-A139-454A-864F-943F9CACDF21}"/>
              </a:ext>
            </a:extLst>
          </p:cNvPr>
          <p:cNvSpPr/>
          <p:nvPr/>
        </p:nvSpPr>
        <p:spPr>
          <a:xfrm>
            <a:off x="294765" y="184215"/>
            <a:ext cx="327287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AMBULANCE/MOBIL JENAZAH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E0FAA01-056B-46E9-A003-841EA542ADE6}"/>
              </a:ext>
            </a:extLst>
          </p:cNvPr>
          <p:cNvSpPr/>
          <p:nvPr/>
        </p:nvSpPr>
        <p:spPr>
          <a:xfrm>
            <a:off x="6560223" y="172438"/>
            <a:ext cx="3898184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PELAYANAN PEMELIHARAAN SARANA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EC19A802-745B-4AA7-B72E-B61F384CF6A4}"/>
              </a:ext>
            </a:extLst>
          </p:cNvPr>
          <p:cNvSpPr/>
          <p:nvPr/>
        </p:nvSpPr>
        <p:spPr>
          <a:xfrm>
            <a:off x="294765" y="3641834"/>
            <a:ext cx="281615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PEMULASARAN JENAZAH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2657B11-27EE-4578-B38F-A8B7C31AD150}"/>
              </a:ext>
            </a:extLst>
          </p:cNvPr>
          <p:cNvSpPr/>
          <p:nvPr/>
        </p:nvSpPr>
        <p:spPr>
          <a:xfrm>
            <a:off x="6560223" y="3648366"/>
            <a:ext cx="2372125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PELAYANAN LAUNDRY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A90334-ACDB-44BB-96B7-0CDF17B7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E1431B-C267-43AF-BB01-CB29C0A5A583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2202508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6A5BDC-3277-4D60-8CF6-298455297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68120"/>
              </p:ext>
            </p:extLst>
          </p:nvPr>
        </p:nvGraphicFramePr>
        <p:xfrm>
          <a:off x="215156" y="986375"/>
          <a:ext cx="7072335" cy="28607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721">
                  <a:extLst>
                    <a:ext uri="{9D8B030D-6E8A-4147-A177-3AD203B41FA5}">
                      <a16:colId xmlns:a16="http://schemas.microsoft.com/office/drawing/2014/main" val="180953647"/>
                    </a:ext>
                  </a:extLst>
                </a:gridCol>
              </a:tblGrid>
              <a:tr h="2694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2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u="none" strike="noStrike" dirty="0">
                          <a:effectLst/>
                          <a:latin typeface="Tw Cen MT" panose="020B0602020104020603" pitchFamily="34" charset="0"/>
                        </a:rPr>
                        <a:t>Ada anggota Tim PPI yang terlatih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Anggota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Tim PPI yang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terlatih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75 %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600" u="none" strike="noStrike">
                          <a:effectLst/>
                          <a:latin typeface="Tw Cen MT" panose="020B0602020104020603" pitchFamily="34" charset="0"/>
                        </a:rPr>
                        <a:t>Tersedia APD di setiap instalasi / departemen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7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pencatatan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pelaporan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nosokomial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/ HAI ( Health Care Associated Infection) di RS ( Min 1 parameter 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75%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CFDD419-BE61-4223-9162-10944A1520CB}"/>
              </a:ext>
            </a:extLst>
          </p:cNvPr>
          <p:cNvSpPr/>
          <p:nvPr/>
        </p:nvSpPr>
        <p:spPr>
          <a:xfrm>
            <a:off x="215156" y="188640"/>
            <a:ext cx="3847744" cy="576064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PENCEGAHAN DAN PENGENDALIAN INFEKSI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1C38A-BFC5-4A60-9AD0-5C93A653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154B2-74F3-4897-AC32-4DE81591F9EE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2790553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6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095999" y="3449579"/>
            <a:ext cx="3532910" cy="821191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“</a:t>
            </a:r>
            <a:r>
              <a:rPr lang="en-US" altLang="zh-CN" sz="2800" dirty="0" err="1">
                <a:latin typeface="Tw Cen MT" panose="020B0602020104020603" pitchFamily="34" charset="0"/>
                <a:sym typeface="Arial" panose="020B0604020202020204" pitchFamily="34" charset="0"/>
              </a:rPr>
              <a:t>Melayani</a:t>
            </a:r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Tw Cen MT" panose="020B0602020104020603" pitchFamily="34" charset="0"/>
                <a:sym typeface="Arial" panose="020B0604020202020204" pitchFamily="34" charset="0"/>
              </a:rPr>
              <a:t>lebih</a:t>
            </a:r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Tw Cen MT" panose="020B0602020104020603" pitchFamily="34" charset="0"/>
                <a:sym typeface="Arial" panose="020B0604020202020204" pitchFamily="34" charset="0"/>
              </a:rPr>
              <a:t>baik</a:t>
            </a:r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sz="6600" dirty="0" err="1">
                <a:latin typeface="Tw Cen MT Condensed Extra Bold" panose="020B0803020202020204" pitchFamily="34" charset="0"/>
                <a:sym typeface="Arial" panose="020B0604020202020204" pitchFamily="34" charset="0"/>
              </a:rPr>
              <a:t>Terima</a:t>
            </a:r>
            <a:r>
              <a:rPr lang="en-US" altLang="zh-CN" sz="66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6600" dirty="0" err="1">
                <a:latin typeface="Tw Cen MT Condensed Extra Bold" panose="020B0803020202020204" pitchFamily="34" charset="0"/>
                <a:sym typeface="Arial" panose="020B0604020202020204" pitchFamily="34" charset="0"/>
              </a:rPr>
              <a:t>kasih</a:t>
            </a:r>
            <a:endParaRPr lang="zh-CN" altLang="en-US" sz="6600" dirty="0"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49509" y="3371647"/>
            <a:ext cx="103491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6">
            <a:extLst>
              <a:ext uri="{FF2B5EF4-FFF2-40B4-BE49-F238E27FC236}">
                <a16:creationId xmlns:a16="http://schemas.microsoft.com/office/drawing/2014/main" id="{055BEDA3-C911-4D1B-B3CE-7A4E824BA166}"/>
              </a:ext>
            </a:extLst>
          </p:cNvPr>
          <p:cNvCxnSpPr>
            <a:cxnSpLocks/>
          </p:cNvCxnSpPr>
          <p:nvPr/>
        </p:nvCxnSpPr>
        <p:spPr>
          <a:xfrm>
            <a:off x="1360478" y="774103"/>
            <a:ext cx="2491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7">
            <a:extLst>
              <a:ext uri="{FF2B5EF4-FFF2-40B4-BE49-F238E27FC236}">
                <a16:creationId xmlns:a16="http://schemas.microsoft.com/office/drawing/2014/main" id="{7B174A73-A2E1-497F-8B29-6B390551361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00481" y="96983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Belanja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Langsung</a:t>
            </a:r>
            <a:endParaRPr lang="en-US" altLang="zh-CN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39C22C6-9826-4A10-9A47-F57909771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883534"/>
              </p:ext>
            </p:extLst>
          </p:nvPr>
        </p:nvGraphicFramePr>
        <p:xfrm>
          <a:off x="523135" y="995160"/>
          <a:ext cx="11145730" cy="38088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1074">
                  <a:extLst>
                    <a:ext uri="{9D8B030D-6E8A-4147-A177-3AD203B41FA5}">
                      <a16:colId xmlns:a16="http://schemas.microsoft.com/office/drawing/2014/main" val="2404947718"/>
                    </a:ext>
                  </a:extLst>
                </a:gridCol>
                <a:gridCol w="2040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PROGRAM/KEGIATAN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PROGRAM/KEGIATAN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ANGGARAN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REALISASI KEUANGAN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FISIK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33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/>
                        <a:t>Program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Promosi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Pemberdayaan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Masyarakat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Penyelenggaraan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Promosi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Pemberdayaan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Masyarakat</a:t>
                      </a:r>
                      <a:r>
                        <a:rPr lang="en-US" sz="1800" baseline="0" dirty="0"/>
                        <a:t> 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500.000.000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10,70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40,34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767">
                <a:tc gridSpan="6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Program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Pendukung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(BLUD)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gridSpan="2"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Pendukung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(BLUD)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38.000.000.000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8,25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16,23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6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6">
            <a:extLst>
              <a:ext uri="{FF2B5EF4-FFF2-40B4-BE49-F238E27FC236}">
                <a16:creationId xmlns:a16="http://schemas.microsoft.com/office/drawing/2014/main" id="{A34E421C-8800-4E87-8862-257A70FC46C0}"/>
              </a:ext>
            </a:extLst>
          </p:cNvPr>
          <p:cNvCxnSpPr>
            <a:cxnSpLocks/>
          </p:cNvCxnSpPr>
          <p:nvPr/>
        </p:nvCxnSpPr>
        <p:spPr>
          <a:xfrm>
            <a:off x="1360478" y="774103"/>
            <a:ext cx="2491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7">
            <a:extLst>
              <a:ext uri="{FF2B5EF4-FFF2-40B4-BE49-F238E27FC236}">
                <a16:creationId xmlns:a16="http://schemas.microsoft.com/office/drawing/2014/main" id="{7017022C-0546-4D17-9970-BDC54266E87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92660" y="96983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Anggaran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BLUD</a:t>
            </a:r>
          </a:p>
        </p:txBody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8752EDE6-F0DB-446B-9EB0-D1C377C44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971226"/>
              </p:ext>
            </p:extLst>
          </p:nvPr>
        </p:nvGraphicFramePr>
        <p:xfrm>
          <a:off x="678753" y="1308514"/>
          <a:ext cx="11073308" cy="294058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URAIAN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ANGGARAN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REALISASI KEUANGAN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(</a:t>
                      </a:r>
                      <a:r>
                        <a:rPr lang="en-US" sz="1800" dirty="0" err="1"/>
                        <a:t>Rp</a:t>
                      </a:r>
                      <a:r>
                        <a:rPr lang="en-US" sz="1800" dirty="0"/>
                        <a:t>.)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Pegawai</a:t>
                      </a:r>
                      <a:r>
                        <a:rPr lang="en-US" sz="1800" dirty="0"/>
                        <a:t> BLUD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739.440.000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10,56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Barang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Jasa</a:t>
                      </a:r>
                      <a:r>
                        <a:rPr lang="en-US" sz="1800" baseline="0" dirty="0"/>
                        <a:t> BLUD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29.000.000.000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2.359.361.758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8,14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Modal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36.780.000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3,68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8" r="26098"/>
          <a:stretch>
            <a:fillRect/>
          </a:stretch>
        </p:blipFill>
        <p:spPr/>
      </p:pic>
      <p:sp>
        <p:nvSpPr>
          <p:cNvPr id="5" name="任意多边形: 形状 4"/>
          <p:cNvSpPr/>
          <p:nvPr/>
        </p:nvSpPr>
        <p:spPr>
          <a:xfrm rot="3439287">
            <a:off x="7912286" y="795813"/>
            <a:ext cx="5266372" cy="5266372"/>
          </a:xfrm>
          <a:custGeom>
            <a:avLst/>
            <a:gdLst>
              <a:gd name="connsiteX0" fmla="*/ 149906 w 5266372"/>
              <a:gd name="connsiteY0" fmla="*/ 386989 h 5266372"/>
              <a:gd name="connsiteX1" fmla="*/ 877746 w 5266372"/>
              <a:gd name="connsiteY1" fmla="*/ 0 h 5266372"/>
              <a:gd name="connsiteX2" fmla="*/ 1577745 w 5266372"/>
              <a:gd name="connsiteY2" fmla="*/ 0 h 5266372"/>
              <a:gd name="connsiteX3" fmla="*/ 5266372 w 5266372"/>
              <a:gd name="connsiteY3" fmla="*/ 2366108 h 5266372"/>
              <a:gd name="connsiteX4" fmla="*/ 5266372 w 5266372"/>
              <a:gd name="connsiteY4" fmla="*/ 4388626 h 5266372"/>
              <a:gd name="connsiteX5" fmla="*/ 4388626 w 5266372"/>
              <a:gd name="connsiteY5" fmla="*/ 5266372 h 5266372"/>
              <a:gd name="connsiteX6" fmla="*/ 877746 w 5266372"/>
              <a:gd name="connsiteY6" fmla="*/ 5266372 h 5266372"/>
              <a:gd name="connsiteX7" fmla="*/ 0 w 5266372"/>
              <a:gd name="connsiteY7" fmla="*/ 4388626 h 5266372"/>
              <a:gd name="connsiteX8" fmla="*/ 0 w 5266372"/>
              <a:gd name="connsiteY8" fmla="*/ 877746 h 5266372"/>
              <a:gd name="connsiteX9" fmla="*/ 149906 w 5266372"/>
              <a:gd name="connsiteY9" fmla="*/ 386989 h 52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6372" h="5266372">
                <a:moveTo>
                  <a:pt x="149906" y="386989"/>
                </a:moveTo>
                <a:cubicBezTo>
                  <a:pt x="307643" y="153508"/>
                  <a:pt x="574767" y="1"/>
                  <a:pt x="877746" y="0"/>
                </a:cubicBezTo>
                <a:lnTo>
                  <a:pt x="1577745" y="0"/>
                </a:lnTo>
                <a:lnTo>
                  <a:pt x="5266372" y="2366108"/>
                </a:lnTo>
                <a:lnTo>
                  <a:pt x="5266372" y="4388626"/>
                </a:lnTo>
                <a:cubicBezTo>
                  <a:pt x="5266372" y="4873392"/>
                  <a:pt x="4873392" y="5266372"/>
                  <a:pt x="4388626" y="5266372"/>
                </a:cubicBezTo>
                <a:lnTo>
                  <a:pt x="877746" y="5266372"/>
                </a:lnTo>
                <a:cubicBezTo>
                  <a:pt x="392980" y="5266372"/>
                  <a:pt x="0" y="4873392"/>
                  <a:pt x="0" y="4388626"/>
                </a:cubicBezTo>
                <a:lnTo>
                  <a:pt x="0" y="877746"/>
                </a:lnTo>
                <a:cubicBezTo>
                  <a:pt x="0" y="695959"/>
                  <a:pt x="55263" y="527079"/>
                  <a:pt x="149906" y="386989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6" name="Group 150"/>
          <p:cNvGrpSpPr/>
          <p:nvPr/>
        </p:nvGrpSpPr>
        <p:grpSpPr>
          <a:xfrm>
            <a:off x="768841" y="1798270"/>
            <a:ext cx="358677" cy="359283"/>
            <a:chOff x="301625" y="3662363"/>
            <a:chExt cx="939800" cy="941387"/>
          </a:xfrm>
          <a:solidFill>
            <a:schemeClr val="bg1"/>
          </a:solidFill>
        </p:grpSpPr>
        <p:sp>
          <p:nvSpPr>
            <p:cNvPr id="67" name="Freeform 1422"/>
            <p:cNvSpPr/>
            <p:nvPr/>
          </p:nvSpPr>
          <p:spPr bwMode="auto">
            <a:xfrm>
              <a:off x="811213" y="3811588"/>
              <a:ext cx="26988" cy="63500"/>
            </a:xfrm>
            <a:custGeom>
              <a:avLst/>
              <a:gdLst>
                <a:gd name="T0" fmla="*/ 103 w 103"/>
                <a:gd name="T1" fmla="*/ 0 h 242"/>
                <a:gd name="T2" fmla="*/ 103 w 103"/>
                <a:gd name="T3" fmla="*/ 242 h 242"/>
                <a:gd name="T4" fmla="*/ 75 w 103"/>
                <a:gd name="T5" fmla="*/ 234 h 242"/>
                <a:gd name="T6" fmla="*/ 52 w 103"/>
                <a:gd name="T7" fmla="*/ 223 h 242"/>
                <a:gd name="T8" fmla="*/ 35 w 103"/>
                <a:gd name="T9" fmla="*/ 210 h 242"/>
                <a:gd name="T10" fmla="*/ 22 w 103"/>
                <a:gd name="T11" fmla="*/ 197 h 242"/>
                <a:gd name="T12" fmla="*/ 12 w 103"/>
                <a:gd name="T13" fmla="*/ 183 h 242"/>
                <a:gd name="T14" fmla="*/ 7 w 103"/>
                <a:gd name="T15" fmla="*/ 169 h 242"/>
                <a:gd name="T16" fmla="*/ 3 w 103"/>
                <a:gd name="T17" fmla="*/ 155 h 242"/>
                <a:gd name="T18" fmla="*/ 0 w 103"/>
                <a:gd name="T19" fmla="*/ 142 h 242"/>
                <a:gd name="T20" fmla="*/ 0 w 103"/>
                <a:gd name="T21" fmla="*/ 131 h 242"/>
                <a:gd name="T22" fmla="*/ 0 w 103"/>
                <a:gd name="T23" fmla="*/ 122 h 242"/>
                <a:gd name="T24" fmla="*/ 0 w 103"/>
                <a:gd name="T25" fmla="*/ 112 h 242"/>
                <a:gd name="T26" fmla="*/ 0 w 103"/>
                <a:gd name="T27" fmla="*/ 100 h 242"/>
                <a:gd name="T28" fmla="*/ 3 w 103"/>
                <a:gd name="T29" fmla="*/ 87 h 242"/>
                <a:gd name="T30" fmla="*/ 7 w 103"/>
                <a:gd name="T31" fmla="*/ 74 h 242"/>
                <a:gd name="T32" fmla="*/ 12 w 103"/>
                <a:gd name="T33" fmla="*/ 60 h 242"/>
                <a:gd name="T34" fmla="*/ 22 w 103"/>
                <a:gd name="T35" fmla="*/ 46 h 242"/>
                <a:gd name="T36" fmla="*/ 35 w 103"/>
                <a:gd name="T37" fmla="*/ 32 h 242"/>
                <a:gd name="T38" fmla="*/ 52 w 103"/>
                <a:gd name="T39" fmla="*/ 20 h 242"/>
                <a:gd name="T40" fmla="*/ 75 w 103"/>
                <a:gd name="T41" fmla="*/ 9 h 242"/>
                <a:gd name="T42" fmla="*/ 103 w 103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2">
                  <a:moveTo>
                    <a:pt x="103" y="0"/>
                  </a:moveTo>
                  <a:lnTo>
                    <a:pt x="103" y="242"/>
                  </a:lnTo>
                  <a:lnTo>
                    <a:pt x="75" y="234"/>
                  </a:lnTo>
                  <a:lnTo>
                    <a:pt x="52" y="223"/>
                  </a:lnTo>
                  <a:lnTo>
                    <a:pt x="35" y="210"/>
                  </a:lnTo>
                  <a:lnTo>
                    <a:pt x="22" y="197"/>
                  </a:lnTo>
                  <a:lnTo>
                    <a:pt x="12" y="183"/>
                  </a:lnTo>
                  <a:lnTo>
                    <a:pt x="7" y="169"/>
                  </a:lnTo>
                  <a:lnTo>
                    <a:pt x="3" y="155"/>
                  </a:lnTo>
                  <a:lnTo>
                    <a:pt x="0" y="142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3" y="87"/>
                  </a:lnTo>
                  <a:lnTo>
                    <a:pt x="7" y="74"/>
                  </a:lnTo>
                  <a:lnTo>
                    <a:pt x="12" y="60"/>
                  </a:lnTo>
                  <a:lnTo>
                    <a:pt x="22" y="46"/>
                  </a:lnTo>
                  <a:lnTo>
                    <a:pt x="35" y="32"/>
                  </a:lnTo>
                  <a:lnTo>
                    <a:pt x="52" y="20"/>
                  </a:lnTo>
                  <a:lnTo>
                    <a:pt x="75" y="9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1423"/>
            <p:cNvSpPr/>
            <p:nvPr/>
          </p:nvSpPr>
          <p:spPr bwMode="auto">
            <a:xfrm>
              <a:off x="893763" y="3937000"/>
              <a:ext cx="26988" cy="63500"/>
            </a:xfrm>
            <a:custGeom>
              <a:avLst/>
              <a:gdLst>
                <a:gd name="T0" fmla="*/ 0 w 103"/>
                <a:gd name="T1" fmla="*/ 0 h 243"/>
                <a:gd name="T2" fmla="*/ 27 w 103"/>
                <a:gd name="T3" fmla="*/ 10 h 243"/>
                <a:gd name="T4" fmla="*/ 50 w 103"/>
                <a:gd name="T5" fmla="*/ 21 h 243"/>
                <a:gd name="T6" fmla="*/ 67 w 103"/>
                <a:gd name="T7" fmla="*/ 33 h 243"/>
                <a:gd name="T8" fmla="*/ 80 w 103"/>
                <a:gd name="T9" fmla="*/ 47 h 243"/>
                <a:gd name="T10" fmla="*/ 90 w 103"/>
                <a:gd name="T11" fmla="*/ 61 h 243"/>
                <a:gd name="T12" fmla="*/ 96 w 103"/>
                <a:gd name="T13" fmla="*/ 75 h 243"/>
                <a:gd name="T14" fmla="*/ 99 w 103"/>
                <a:gd name="T15" fmla="*/ 88 h 243"/>
                <a:gd name="T16" fmla="*/ 102 w 103"/>
                <a:gd name="T17" fmla="*/ 101 h 243"/>
                <a:gd name="T18" fmla="*/ 103 w 103"/>
                <a:gd name="T19" fmla="*/ 112 h 243"/>
                <a:gd name="T20" fmla="*/ 103 w 103"/>
                <a:gd name="T21" fmla="*/ 122 h 243"/>
                <a:gd name="T22" fmla="*/ 103 w 103"/>
                <a:gd name="T23" fmla="*/ 132 h 243"/>
                <a:gd name="T24" fmla="*/ 102 w 103"/>
                <a:gd name="T25" fmla="*/ 143 h 243"/>
                <a:gd name="T26" fmla="*/ 99 w 103"/>
                <a:gd name="T27" fmla="*/ 156 h 243"/>
                <a:gd name="T28" fmla="*/ 96 w 103"/>
                <a:gd name="T29" fmla="*/ 170 h 243"/>
                <a:gd name="T30" fmla="*/ 90 w 103"/>
                <a:gd name="T31" fmla="*/ 184 h 243"/>
                <a:gd name="T32" fmla="*/ 80 w 103"/>
                <a:gd name="T33" fmla="*/ 198 h 243"/>
                <a:gd name="T34" fmla="*/ 67 w 103"/>
                <a:gd name="T35" fmla="*/ 211 h 243"/>
                <a:gd name="T36" fmla="*/ 50 w 103"/>
                <a:gd name="T37" fmla="*/ 222 h 243"/>
                <a:gd name="T38" fmla="*/ 27 w 103"/>
                <a:gd name="T39" fmla="*/ 234 h 243"/>
                <a:gd name="T40" fmla="*/ 0 w 103"/>
                <a:gd name="T41" fmla="*/ 243 h 243"/>
                <a:gd name="T42" fmla="*/ 0 w 103"/>
                <a:gd name="T4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3">
                  <a:moveTo>
                    <a:pt x="0" y="0"/>
                  </a:moveTo>
                  <a:lnTo>
                    <a:pt x="27" y="10"/>
                  </a:lnTo>
                  <a:lnTo>
                    <a:pt x="50" y="21"/>
                  </a:lnTo>
                  <a:lnTo>
                    <a:pt x="67" y="33"/>
                  </a:lnTo>
                  <a:lnTo>
                    <a:pt x="80" y="47"/>
                  </a:lnTo>
                  <a:lnTo>
                    <a:pt x="90" y="61"/>
                  </a:lnTo>
                  <a:lnTo>
                    <a:pt x="96" y="75"/>
                  </a:lnTo>
                  <a:lnTo>
                    <a:pt x="99" y="88"/>
                  </a:lnTo>
                  <a:lnTo>
                    <a:pt x="102" y="101"/>
                  </a:lnTo>
                  <a:lnTo>
                    <a:pt x="103" y="112"/>
                  </a:lnTo>
                  <a:lnTo>
                    <a:pt x="103" y="122"/>
                  </a:lnTo>
                  <a:lnTo>
                    <a:pt x="103" y="132"/>
                  </a:lnTo>
                  <a:lnTo>
                    <a:pt x="102" y="143"/>
                  </a:lnTo>
                  <a:lnTo>
                    <a:pt x="99" y="156"/>
                  </a:lnTo>
                  <a:lnTo>
                    <a:pt x="96" y="170"/>
                  </a:lnTo>
                  <a:lnTo>
                    <a:pt x="90" y="184"/>
                  </a:lnTo>
                  <a:lnTo>
                    <a:pt x="80" y="198"/>
                  </a:lnTo>
                  <a:lnTo>
                    <a:pt x="67" y="211"/>
                  </a:lnTo>
                  <a:lnTo>
                    <a:pt x="50" y="222"/>
                  </a:lnTo>
                  <a:lnTo>
                    <a:pt x="27" y="234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424"/>
            <p:cNvSpPr>
              <a:spLocks noEditPoints="1"/>
            </p:cNvSpPr>
            <p:nvPr/>
          </p:nvSpPr>
          <p:spPr bwMode="auto">
            <a:xfrm>
              <a:off x="622300" y="3662363"/>
              <a:ext cx="487363" cy="487362"/>
            </a:xfrm>
            <a:custGeom>
              <a:avLst/>
              <a:gdLst>
                <a:gd name="T0" fmla="*/ 766 w 1842"/>
                <a:gd name="T1" fmla="*/ 357 h 1843"/>
                <a:gd name="T2" fmla="*/ 640 w 1842"/>
                <a:gd name="T3" fmla="*/ 411 h 1843"/>
                <a:gd name="T4" fmla="*/ 557 w 1842"/>
                <a:gd name="T5" fmla="*/ 493 h 1843"/>
                <a:gd name="T6" fmla="*/ 511 w 1842"/>
                <a:gd name="T7" fmla="*/ 599 h 1843"/>
                <a:gd name="T8" fmla="*/ 504 w 1842"/>
                <a:gd name="T9" fmla="*/ 726 h 1843"/>
                <a:gd name="T10" fmla="*/ 537 w 1842"/>
                <a:gd name="T11" fmla="*/ 841 h 1843"/>
                <a:gd name="T12" fmla="*/ 609 w 1842"/>
                <a:gd name="T13" fmla="*/ 930 h 1843"/>
                <a:gd name="T14" fmla="*/ 721 w 1842"/>
                <a:gd name="T15" fmla="*/ 995 h 1843"/>
                <a:gd name="T16" fmla="*/ 816 w 1842"/>
                <a:gd name="T17" fmla="*/ 1281 h 1843"/>
                <a:gd name="T18" fmla="*/ 748 w 1842"/>
                <a:gd name="T19" fmla="*/ 1249 h 1843"/>
                <a:gd name="T20" fmla="*/ 720 w 1842"/>
                <a:gd name="T21" fmla="*/ 1208 h 1843"/>
                <a:gd name="T22" fmla="*/ 713 w 1842"/>
                <a:gd name="T23" fmla="*/ 1170 h 1843"/>
                <a:gd name="T24" fmla="*/ 504 w 1842"/>
                <a:gd name="T25" fmla="*/ 1202 h 1843"/>
                <a:gd name="T26" fmla="*/ 537 w 1842"/>
                <a:gd name="T27" fmla="*/ 1318 h 1843"/>
                <a:gd name="T28" fmla="*/ 609 w 1842"/>
                <a:gd name="T29" fmla="*/ 1407 h 1843"/>
                <a:gd name="T30" fmla="*/ 721 w 1842"/>
                <a:gd name="T31" fmla="*/ 1472 h 1843"/>
                <a:gd name="T32" fmla="*/ 816 w 1842"/>
                <a:gd name="T33" fmla="*/ 1600 h 1843"/>
                <a:gd name="T34" fmla="*/ 1076 w 1842"/>
                <a:gd name="T35" fmla="*/ 1486 h 1843"/>
                <a:gd name="T36" fmla="*/ 1202 w 1842"/>
                <a:gd name="T37" fmla="*/ 1432 h 1843"/>
                <a:gd name="T38" fmla="*/ 1286 w 1842"/>
                <a:gd name="T39" fmla="*/ 1350 h 1843"/>
                <a:gd name="T40" fmla="*/ 1332 w 1842"/>
                <a:gd name="T41" fmla="*/ 1243 h 1843"/>
                <a:gd name="T42" fmla="*/ 1339 w 1842"/>
                <a:gd name="T43" fmla="*/ 1117 h 1843"/>
                <a:gd name="T44" fmla="*/ 1305 w 1842"/>
                <a:gd name="T45" fmla="*/ 1003 h 1843"/>
                <a:gd name="T46" fmla="*/ 1234 w 1842"/>
                <a:gd name="T47" fmla="*/ 912 h 1843"/>
                <a:gd name="T48" fmla="*/ 1122 w 1842"/>
                <a:gd name="T49" fmla="*/ 847 h 1843"/>
                <a:gd name="T50" fmla="*/ 1027 w 1842"/>
                <a:gd name="T51" fmla="*/ 562 h 1843"/>
                <a:gd name="T52" fmla="*/ 1094 w 1842"/>
                <a:gd name="T53" fmla="*/ 594 h 1843"/>
                <a:gd name="T54" fmla="*/ 1123 w 1842"/>
                <a:gd name="T55" fmla="*/ 636 h 1843"/>
                <a:gd name="T56" fmla="*/ 1130 w 1842"/>
                <a:gd name="T57" fmla="*/ 674 h 1843"/>
                <a:gd name="T58" fmla="*/ 1339 w 1842"/>
                <a:gd name="T59" fmla="*/ 640 h 1843"/>
                <a:gd name="T60" fmla="*/ 1305 w 1842"/>
                <a:gd name="T61" fmla="*/ 526 h 1843"/>
                <a:gd name="T62" fmla="*/ 1234 w 1842"/>
                <a:gd name="T63" fmla="*/ 436 h 1843"/>
                <a:gd name="T64" fmla="*/ 1122 w 1842"/>
                <a:gd name="T65" fmla="*/ 371 h 1843"/>
                <a:gd name="T66" fmla="*/ 1027 w 1842"/>
                <a:gd name="T67" fmla="*/ 243 h 1843"/>
                <a:gd name="T68" fmla="*/ 1000 w 1842"/>
                <a:gd name="T69" fmla="*/ 3 h 1843"/>
                <a:gd name="T70" fmla="*/ 1227 w 1842"/>
                <a:gd name="T71" fmla="*/ 52 h 1843"/>
                <a:gd name="T72" fmla="*/ 1428 w 1842"/>
                <a:gd name="T73" fmla="*/ 152 h 1843"/>
                <a:gd name="T74" fmla="*/ 1599 w 1842"/>
                <a:gd name="T75" fmla="*/ 298 h 1843"/>
                <a:gd name="T76" fmla="*/ 1729 w 1842"/>
                <a:gd name="T77" fmla="*/ 479 h 1843"/>
                <a:gd name="T78" fmla="*/ 1813 w 1842"/>
                <a:gd name="T79" fmla="*/ 689 h 1843"/>
                <a:gd name="T80" fmla="*/ 1842 w 1842"/>
                <a:gd name="T81" fmla="*/ 922 h 1843"/>
                <a:gd name="T82" fmla="*/ 1813 w 1842"/>
                <a:gd name="T83" fmla="*/ 1154 h 1843"/>
                <a:gd name="T84" fmla="*/ 1729 w 1842"/>
                <a:gd name="T85" fmla="*/ 1365 h 1843"/>
                <a:gd name="T86" fmla="*/ 1599 w 1842"/>
                <a:gd name="T87" fmla="*/ 1546 h 1843"/>
                <a:gd name="T88" fmla="*/ 1428 w 1842"/>
                <a:gd name="T89" fmla="*/ 1691 h 1843"/>
                <a:gd name="T90" fmla="*/ 1227 w 1842"/>
                <a:gd name="T91" fmla="*/ 1791 h 1843"/>
                <a:gd name="T92" fmla="*/ 1000 w 1842"/>
                <a:gd name="T93" fmla="*/ 1839 h 1843"/>
                <a:gd name="T94" fmla="*/ 764 w 1842"/>
                <a:gd name="T95" fmla="*/ 1830 h 1843"/>
                <a:gd name="T96" fmla="*/ 545 w 1842"/>
                <a:gd name="T97" fmla="*/ 1763 h 1843"/>
                <a:gd name="T98" fmla="*/ 353 w 1842"/>
                <a:gd name="T99" fmla="*/ 1647 h 1843"/>
                <a:gd name="T100" fmla="*/ 196 w 1842"/>
                <a:gd name="T101" fmla="*/ 1489 h 1843"/>
                <a:gd name="T102" fmla="*/ 80 w 1842"/>
                <a:gd name="T103" fmla="*/ 1297 h 1843"/>
                <a:gd name="T104" fmla="*/ 13 w 1842"/>
                <a:gd name="T105" fmla="*/ 1078 h 1843"/>
                <a:gd name="T106" fmla="*/ 3 w 1842"/>
                <a:gd name="T107" fmla="*/ 842 h 1843"/>
                <a:gd name="T108" fmla="*/ 51 w 1842"/>
                <a:gd name="T109" fmla="*/ 616 h 1843"/>
                <a:gd name="T110" fmla="*/ 152 w 1842"/>
                <a:gd name="T111" fmla="*/ 414 h 1843"/>
                <a:gd name="T112" fmla="*/ 297 w 1842"/>
                <a:gd name="T113" fmla="*/ 245 h 1843"/>
                <a:gd name="T114" fmla="*/ 478 w 1842"/>
                <a:gd name="T115" fmla="*/ 113 h 1843"/>
                <a:gd name="T116" fmla="*/ 689 w 1842"/>
                <a:gd name="T117" fmla="*/ 30 h 1843"/>
                <a:gd name="T118" fmla="*/ 922 w 1842"/>
                <a:gd name="T119" fmla="*/ 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2" h="1843">
                  <a:moveTo>
                    <a:pt x="816" y="243"/>
                  </a:moveTo>
                  <a:lnTo>
                    <a:pt x="816" y="347"/>
                  </a:lnTo>
                  <a:lnTo>
                    <a:pt x="766" y="357"/>
                  </a:lnTo>
                  <a:lnTo>
                    <a:pt x="721" y="371"/>
                  </a:lnTo>
                  <a:lnTo>
                    <a:pt x="679" y="389"/>
                  </a:lnTo>
                  <a:lnTo>
                    <a:pt x="640" y="411"/>
                  </a:lnTo>
                  <a:lnTo>
                    <a:pt x="609" y="436"/>
                  </a:lnTo>
                  <a:lnTo>
                    <a:pt x="581" y="463"/>
                  </a:lnTo>
                  <a:lnTo>
                    <a:pt x="557" y="493"/>
                  </a:lnTo>
                  <a:lnTo>
                    <a:pt x="537" y="526"/>
                  </a:lnTo>
                  <a:lnTo>
                    <a:pt x="522" y="562"/>
                  </a:lnTo>
                  <a:lnTo>
                    <a:pt x="511" y="599"/>
                  </a:lnTo>
                  <a:lnTo>
                    <a:pt x="504" y="640"/>
                  </a:lnTo>
                  <a:lnTo>
                    <a:pt x="501" y="684"/>
                  </a:lnTo>
                  <a:lnTo>
                    <a:pt x="504" y="726"/>
                  </a:lnTo>
                  <a:lnTo>
                    <a:pt x="511" y="767"/>
                  </a:lnTo>
                  <a:lnTo>
                    <a:pt x="522" y="805"/>
                  </a:lnTo>
                  <a:lnTo>
                    <a:pt x="537" y="841"/>
                  </a:lnTo>
                  <a:lnTo>
                    <a:pt x="557" y="873"/>
                  </a:lnTo>
                  <a:lnTo>
                    <a:pt x="581" y="904"/>
                  </a:lnTo>
                  <a:lnTo>
                    <a:pt x="609" y="930"/>
                  </a:lnTo>
                  <a:lnTo>
                    <a:pt x="640" y="955"/>
                  </a:lnTo>
                  <a:lnTo>
                    <a:pt x="679" y="978"/>
                  </a:lnTo>
                  <a:lnTo>
                    <a:pt x="721" y="995"/>
                  </a:lnTo>
                  <a:lnTo>
                    <a:pt x="766" y="1009"/>
                  </a:lnTo>
                  <a:lnTo>
                    <a:pt x="816" y="1020"/>
                  </a:lnTo>
                  <a:lnTo>
                    <a:pt x="816" y="1281"/>
                  </a:lnTo>
                  <a:lnTo>
                    <a:pt x="788" y="1272"/>
                  </a:lnTo>
                  <a:lnTo>
                    <a:pt x="765" y="1261"/>
                  </a:lnTo>
                  <a:lnTo>
                    <a:pt x="748" y="1249"/>
                  </a:lnTo>
                  <a:lnTo>
                    <a:pt x="735" y="1236"/>
                  </a:lnTo>
                  <a:lnTo>
                    <a:pt x="725" y="1222"/>
                  </a:lnTo>
                  <a:lnTo>
                    <a:pt x="720" y="1208"/>
                  </a:lnTo>
                  <a:lnTo>
                    <a:pt x="716" y="1194"/>
                  </a:lnTo>
                  <a:lnTo>
                    <a:pt x="713" y="1181"/>
                  </a:lnTo>
                  <a:lnTo>
                    <a:pt x="713" y="1170"/>
                  </a:lnTo>
                  <a:lnTo>
                    <a:pt x="713" y="1160"/>
                  </a:lnTo>
                  <a:lnTo>
                    <a:pt x="501" y="1160"/>
                  </a:lnTo>
                  <a:lnTo>
                    <a:pt x="504" y="1202"/>
                  </a:lnTo>
                  <a:lnTo>
                    <a:pt x="511" y="1243"/>
                  </a:lnTo>
                  <a:lnTo>
                    <a:pt x="522" y="1282"/>
                  </a:lnTo>
                  <a:lnTo>
                    <a:pt x="537" y="1318"/>
                  </a:lnTo>
                  <a:lnTo>
                    <a:pt x="557" y="1350"/>
                  </a:lnTo>
                  <a:lnTo>
                    <a:pt x="581" y="1380"/>
                  </a:lnTo>
                  <a:lnTo>
                    <a:pt x="609" y="1407"/>
                  </a:lnTo>
                  <a:lnTo>
                    <a:pt x="640" y="1432"/>
                  </a:lnTo>
                  <a:lnTo>
                    <a:pt x="679" y="1454"/>
                  </a:lnTo>
                  <a:lnTo>
                    <a:pt x="721" y="1472"/>
                  </a:lnTo>
                  <a:lnTo>
                    <a:pt x="766" y="1486"/>
                  </a:lnTo>
                  <a:lnTo>
                    <a:pt x="816" y="1497"/>
                  </a:lnTo>
                  <a:lnTo>
                    <a:pt x="816" y="1600"/>
                  </a:lnTo>
                  <a:lnTo>
                    <a:pt x="1027" y="1600"/>
                  </a:lnTo>
                  <a:lnTo>
                    <a:pt x="1027" y="1497"/>
                  </a:lnTo>
                  <a:lnTo>
                    <a:pt x="1076" y="1486"/>
                  </a:lnTo>
                  <a:lnTo>
                    <a:pt x="1122" y="1472"/>
                  </a:lnTo>
                  <a:lnTo>
                    <a:pt x="1164" y="1454"/>
                  </a:lnTo>
                  <a:lnTo>
                    <a:pt x="1202" y="1432"/>
                  </a:lnTo>
                  <a:lnTo>
                    <a:pt x="1234" y="1407"/>
                  </a:lnTo>
                  <a:lnTo>
                    <a:pt x="1262" y="1380"/>
                  </a:lnTo>
                  <a:lnTo>
                    <a:pt x="1286" y="1350"/>
                  </a:lnTo>
                  <a:lnTo>
                    <a:pt x="1305" y="1318"/>
                  </a:lnTo>
                  <a:lnTo>
                    <a:pt x="1320" y="1282"/>
                  </a:lnTo>
                  <a:lnTo>
                    <a:pt x="1332" y="1243"/>
                  </a:lnTo>
                  <a:lnTo>
                    <a:pt x="1339" y="1202"/>
                  </a:lnTo>
                  <a:lnTo>
                    <a:pt x="1341" y="1160"/>
                  </a:lnTo>
                  <a:lnTo>
                    <a:pt x="1339" y="1117"/>
                  </a:lnTo>
                  <a:lnTo>
                    <a:pt x="1332" y="1076"/>
                  </a:lnTo>
                  <a:lnTo>
                    <a:pt x="1320" y="1038"/>
                  </a:lnTo>
                  <a:lnTo>
                    <a:pt x="1305" y="1003"/>
                  </a:lnTo>
                  <a:lnTo>
                    <a:pt x="1286" y="969"/>
                  </a:lnTo>
                  <a:lnTo>
                    <a:pt x="1262" y="939"/>
                  </a:lnTo>
                  <a:lnTo>
                    <a:pt x="1234" y="912"/>
                  </a:lnTo>
                  <a:lnTo>
                    <a:pt x="1202" y="887"/>
                  </a:lnTo>
                  <a:lnTo>
                    <a:pt x="1164" y="866"/>
                  </a:lnTo>
                  <a:lnTo>
                    <a:pt x="1122" y="847"/>
                  </a:lnTo>
                  <a:lnTo>
                    <a:pt x="1076" y="833"/>
                  </a:lnTo>
                  <a:lnTo>
                    <a:pt x="1027" y="824"/>
                  </a:lnTo>
                  <a:lnTo>
                    <a:pt x="1027" y="562"/>
                  </a:lnTo>
                  <a:lnTo>
                    <a:pt x="1054" y="571"/>
                  </a:lnTo>
                  <a:lnTo>
                    <a:pt x="1077" y="582"/>
                  </a:lnTo>
                  <a:lnTo>
                    <a:pt x="1094" y="594"/>
                  </a:lnTo>
                  <a:lnTo>
                    <a:pt x="1107" y="608"/>
                  </a:lnTo>
                  <a:lnTo>
                    <a:pt x="1117" y="622"/>
                  </a:lnTo>
                  <a:lnTo>
                    <a:pt x="1123" y="636"/>
                  </a:lnTo>
                  <a:lnTo>
                    <a:pt x="1126" y="649"/>
                  </a:lnTo>
                  <a:lnTo>
                    <a:pt x="1129" y="662"/>
                  </a:lnTo>
                  <a:lnTo>
                    <a:pt x="1130" y="674"/>
                  </a:lnTo>
                  <a:lnTo>
                    <a:pt x="1130" y="684"/>
                  </a:lnTo>
                  <a:lnTo>
                    <a:pt x="1341" y="684"/>
                  </a:lnTo>
                  <a:lnTo>
                    <a:pt x="1339" y="640"/>
                  </a:lnTo>
                  <a:lnTo>
                    <a:pt x="1332" y="599"/>
                  </a:lnTo>
                  <a:lnTo>
                    <a:pt x="1320" y="562"/>
                  </a:lnTo>
                  <a:lnTo>
                    <a:pt x="1305" y="526"/>
                  </a:lnTo>
                  <a:lnTo>
                    <a:pt x="1286" y="493"/>
                  </a:lnTo>
                  <a:lnTo>
                    <a:pt x="1262" y="463"/>
                  </a:lnTo>
                  <a:lnTo>
                    <a:pt x="1234" y="436"/>
                  </a:lnTo>
                  <a:lnTo>
                    <a:pt x="1202" y="411"/>
                  </a:lnTo>
                  <a:lnTo>
                    <a:pt x="1164" y="389"/>
                  </a:lnTo>
                  <a:lnTo>
                    <a:pt x="1122" y="371"/>
                  </a:lnTo>
                  <a:lnTo>
                    <a:pt x="1076" y="357"/>
                  </a:lnTo>
                  <a:lnTo>
                    <a:pt x="1027" y="347"/>
                  </a:lnTo>
                  <a:lnTo>
                    <a:pt x="1027" y="243"/>
                  </a:lnTo>
                  <a:lnTo>
                    <a:pt x="816" y="243"/>
                  </a:lnTo>
                  <a:close/>
                  <a:moveTo>
                    <a:pt x="922" y="0"/>
                  </a:moveTo>
                  <a:lnTo>
                    <a:pt x="1000" y="3"/>
                  </a:lnTo>
                  <a:lnTo>
                    <a:pt x="1078" y="13"/>
                  </a:lnTo>
                  <a:lnTo>
                    <a:pt x="1153" y="30"/>
                  </a:lnTo>
                  <a:lnTo>
                    <a:pt x="1227" y="52"/>
                  </a:lnTo>
                  <a:lnTo>
                    <a:pt x="1297" y="80"/>
                  </a:lnTo>
                  <a:lnTo>
                    <a:pt x="1365" y="113"/>
                  </a:lnTo>
                  <a:lnTo>
                    <a:pt x="1428" y="152"/>
                  </a:lnTo>
                  <a:lnTo>
                    <a:pt x="1489" y="196"/>
                  </a:lnTo>
                  <a:lnTo>
                    <a:pt x="1546" y="245"/>
                  </a:lnTo>
                  <a:lnTo>
                    <a:pt x="1599" y="298"/>
                  </a:lnTo>
                  <a:lnTo>
                    <a:pt x="1646" y="354"/>
                  </a:lnTo>
                  <a:lnTo>
                    <a:pt x="1690" y="414"/>
                  </a:lnTo>
                  <a:lnTo>
                    <a:pt x="1729" y="479"/>
                  </a:lnTo>
                  <a:lnTo>
                    <a:pt x="1763" y="546"/>
                  </a:lnTo>
                  <a:lnTo>
                    <a:pt x="1791" y="616"/>
                  </a:lnTo>
                  <a:lnTo>
                    <a:pt x="1813" y="689"/>
                  </a:lnTo>
                  <a:lnTo>
                    <a:pt x="1829" y="764"/>
                  </a:lnTo>
                  <a:lnTo>
                    <a:pt x="1839" y="842"/>
                  </a:lnTo>
                  <a:lnTo>
                    <a:pt x="1842" y="922"/>
                  </a:lnTo>
                  <a:lnTo>
                    <a:pt x="1839" y="1001"/>
                  </a:lnTo>
                  <a:lnTo>
                    <a:pt x="1829" y="1078"/>
                  </a:lnTo>
                  <a:lnTo>
                    <a:pt x="1813" y="1154"/>
                  </a:lnTo>
                  <a:lnTo>
                    <a:pt x="1791" y="1227"/>
                  </a:lnTo>
                  <a:lnTo>
                    <a:pt x="1763" y="1297"/>
                  </a:lnTo>
                  <a:lnTo>
                    <a:pt x="1729" y="1365"/>
                  </a:lnTo>
                  <a:lnTo>
                    <a:pt x="1690" y="1429"/>
                  </a:lnTo>
                  <a:lnTo>
                    <a:pt x="1646" y="1489"/>
                  </a:lnTo>
                  <a:lnTo>
                    <a:pt x="1599" y="1546"/>
                  </a:lnTo>
                  <a:lnTo>
                    <a:pt x="1546" y="1599"/>
                  </a:lnTo>
                  <a:lnTo>
                    <a:pt x="1489" y="1647"/>
                  </a:lnTo>
                  <a:lnTo>
                    <a:pt x="1428" y="1691"/>
                  </a:lnTo>
                  <a:lnTo>
                    <a:pt x="1365" y="1729"/>
                  </a:lnTo>
                  <a:lnTo>
                    <a:pt x="1297" y="1763"/>
                  </a:lnTo>
                  <a:lnTo>
                    <a:pt x="1227" y="1791"/>
                  </a:lnTo>
                  <a:lnTo>
                    <a:pt x="1153" y="1814"/>
                  </a:lnTo>
                  <a:lnTo>
                    <a:pt x="1078" y="1830"/>
                  </a:lnTo>
                  <a:lnTo>
                    <a:pt x="1000" y="1839"/>
                  </a:lnTo>
                  <a:lnTo>
                    <a:pt x="922" y="1843"/>
                  </a:lnTo>
                  <a:lnTo>
                    <a:pt x="842" y="1839"/>
                  </a:lnTo>
                  <a:lnTo>
                    <a:pt x="764" y="1830"/>
                  </a:lnTo>
                  <a:lnTo>
                    <a:pt x="689" y="1814"/>
                  </a:lnTo>
                  <a:lnTo>
                    <a:pt x="615" y="1791"/>
                  </a:lnTo>
                  <a:lnTo>
                    <a:pt x="545" y="1763"/>
                  </a:lnTo>
                  <a:lnTo>
                    <a:pt x="478" y="1729"/>
                  </a:lnTo>
                  <a:lnTo>
                    <a:pt x="414" y="1691"/>
                  </a:lnTo>
                  <a:lnTo>
                    <a:pt x="353" y="1647"/>
                  </a:lnTo>
                  <a:lnTo>
                    <a:pt x="297" y="1599"/>
                  </a:lnTo>
                  <a:lnTo>
                    <a:pt x="244" y="1546"/>
                  </a:lnTo>
                  <a:lnTo>
                    <a:pt x="196" y="1489"/>
                  </a:lnTo>
                  <a:lnTo>
                    <a:pt x="152" y="1429"/>
                  </a:lnTo>
                  <a:lnTo>
                    <a:pt x="113" y="1365"/>
                  </a:lnTo>
                  <a:lnTo>
                    <a:pt x="80" y="1297"/>
                  </a:lnTo>
                  <a:lnTo>
                    <a:pt x="51" y="1227"/>
                  </a:lnTo>
                  <a:lnTo>
                    <a:pt x="29" y="1154"/>
                  </a:lnTo>
                  <a:lnTo>
                    <a:pt x="13" y="1078"/>
                  </a:lnTo>
                  <a:lnTo>
                    <a:pt x="3" y="1001"/>
                  </a:lnTo>
                  <a:lnTo>
                    <a:pt x="0" y="922"/>
                  </a:lnTo>
                  <a:lnTo>
                    <a:pt x="3" y="842"/>
                  </a:lnTo>
                  <a:lnTo>
                    <a:pt x="13" y="764"/>
                  </a:lnTo>
                  <a:lnTo>
                    <a:pt x="29" y="689"/>
                  </a:lnTo>
                  <a:lnTo>
                    <a:pt x="51" y="616"/>
                  </a:lnTo>
                  <a:lnTo>
                    <a:pt x="80" y="546"/>
                  </a:lnTo>
                  <a:lnTo>
                    <a:pt x="113" y="479"/>
                  </a:lnTo>
                  <a:lnTo>
                    <a:pt x="152" y="414"/>
                  </a:lnTo>
                  <a:lnTo>
                    <a:pt x="196" y="354"/>
                  </a:lnTo>
                  <a:lnTo>
                    <a:pt x="244" y="298"/>
                  </a:lnTo>
                  <a:lnTo>
                    <a:pt x="297" y="245"/>
                  </a:lnTo>
                  <a:lnTo>
                    <a:pt x="353" y="196"/>
                  </a:lnTo>
                  <a:lnTo>
                    <a:pt x="414" y="152"/>
                  </a:lnTo>
                  <a:lnTo>
                    <a:pt x="478" y="113"/>
                  </a:lnTo>
                  <a:lnTo>
                    <a:pt x="545" y="80"/>
                  </a:lnTo>
                  <a:lnTo>
                    <a:pt x="615" y="52"/>
                  </a:lnTo>
                  <a:lnTo>
                    <a:pt x="689" y="30"/>
                  </a:lnTo>
                  <a:lnTo>
                    <a:pt x="764" y="13"/>
                  </a:lnTo>
                  <a:lnTo>
                    <a:pt x="842" y="3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Rectangle 1425"/>
            <p:cNvSpPr>
              <a:spLocks noChangeArrowheads="1"/>
            </p:cNvSpPr>
            <p:nvPr/>
          </p:nvSpPr>
          <p:spPr bwMode="auto">
            <a:xfrm>
              <a:off x="301625" y="4224338"/>
              <a:ext cx="138113" cy="379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1426"/>
            <p:cNvSpPr/>
            <p:nvPr/>
          </p:nvSpPr>
          <p:spPr bwMode="auto">
            <a:xfrm>
              <a:off x="495300" y="4183063"/>
              <a:ext cx="746125" cy="401637"/>
            </a:xfrm>
            <a:custGeom>
              <a:avLst/>
              <a:gdLst>
                <a:gd name="T0" fmla="*/ 890 w 2822"/>
                <a:gd name="T1" fmla="*/ 0 h 1515"/>
                <a:gd name="T2" fmla="*/ 1862 w 2822"/>
                <a:gd name="T3" fmla="*/ 243 h 1515"/>
                <a:gd name="T4" fmla="*/ 1862 w 2822"/>
                <a:gd name="T5" fmla="*/ 515 h 1515"/>
                <a:gd name="T6" fmla="*/ 1861 w 2822"/>
                <a:gd name="T7" fmla="*/ 515 h 1515"/>
                <a:gd name="T8" fmla="*/ 1165 w 2822"/>
                <a:gd name="T9" fmla="*/ 346 h 1515"/>
                <a:gd name="T10" fmla="*/ 1115 w 2822"/>
                <a:gd name="T11" fmla="*/ 551 h 1515"/>
                <a:gd name="T12" fmla="*/ 1864 w 2822"/>
                <a:gd name="T13" fmla="*/ 734 h 1515"/>
                <a:gd name="T14" fmla="*/ 2744 w 2822"/>
                <a:gd name="T15" fmla="*/ 492 h 1515"/>
                <a:gd name="T16" fmla="*/ 2822 w 2822"/>
                <a:gd name="T17" fmla="*/ 791 h 1515"/>
                <a:gd name="T18" fmla="*/ 1510 w 2822"/>
                <a:gd name="T19" fmla="*/ 1515 h 1515"/>
                <a:gd name="T20" fmla="*/ 514 w 2822"/>
                <a:gd name="T21" fmla="*/ 1235 h 1515"/>
                <a:gd name="T22" fmla="*/ 0 w 2822"/>
                <a:gd name="T23" fmla="*/ 1293 h 1515"/>
                <a:gd name="T24" fmla="*/ 0 w 2822"/>
                <a:gd name="T25" fmla="*/ 138 h 1515"/>
                <a:gd name="T26" fmla="*/ 890 w 2822"/>
                <a:gd name="T2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2" h="1515">
                  <a:moveTo>
                    <a:pt x="890" y="0"/>
                  </a:moveTo>
                  <a:lnTo>
                    <a:pt x="1862" y="243"/>
                  </a:lnTo>
                  <a:lnTo>
                    <a:pt x="1862" y="515"/>
                  </a:lnTo>
                  <a:lnTo>
                    <a:pt x="1861" y="515"/>
                  </a:lnTo>
                  <a:lnTo>
                    <a:pt x="1165" y="346"/>
                  </a:lnTo>
                  <a:lnTo>
                    <a:pt x="1115" y="551"/>
                  </a:lnTo>
                  <a:lnTo>
                    <a:pt x="1864" y="734"/>
                  </a:lnTo>
                  <a:lnTo>
                    <a:pt x="2744" y="492"/>
                  </a:lnTo>
                  <a:lnTo>
                    <a:pt x="2822" y="791"/>
                  </a:lnTo>
                  <a:lnTo>
                    <a:pt x="1510" y="1515"/>
                  </a:lnTo>
                  <a:lnTo>
                    <a:pt x="514" y="1235"/>
                  </a:lnTo>
                  <a:lnTo>
                    <a:pt x="0" y="1293"/>
                  </a:lnTo>
                  <a:lnTo>
                    <a:pt x="0" y="138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0" name="文本占位符 2">
            <a:extLst>
              <a:ext uri="{FF2B5EF4-FFF2-40B4-BE49-F238E27FC236}">
                <a16:creationId xmlns:a16="http://schemas.microsoft.com/office/drawing/2014/main" id="{602F257A-5851-4FA1-A654-57935FC38F06}"/>
              </a:ext>
            </a:extLst>
          </p:cNvPr>
          <p:cNvSpPr txBox="1">
            <a:spLocks/>
          </p:cNvSpPr>
          <p:nvPr/>
        </p:nvSpPr>
        <p:spPr>
          <a:xfrm>
            <a:off x="887692" y="3233519"/>
            <a:ext cx="5595938" cy="2414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BLUD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per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Kegiatan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endParaRPr lang="en-US" altLang="zh-CN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sp>
        <p:nvSpPr>
          <p:cNvPr id="78" name="文本占位符 3">
            <a:extLst>
              <a:ext uri="{FF2B5EF4-FFF2-40B4-BE49-F238E27FC236}">
                <a16:creationId xmlns:a16="http://schemas.microsoft.com/office/drawing/2014/main" id="{E75925E8-78B2-44A4-91C2-11A9FDEA34BD}"/>
              </a:ext>
            </a:extLst>
          </p:cNvPr>
          <p:cNvSpPr txBox="1">
            <a:spLocks/>
          </p:cNvSpPr>
          <p:nvPr/>
        </p:nvSpPr>
        <p:spPr>
          <a:xfrm>
            <a:off x="908330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 PENDAPATAN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6">
            <a:extLst>
              <a:ext uri="{FF2B5EF4-FFF2-40B4-BE49-F238E27FC236}">
                <a16:creationId xmlns:a16="http://schemas.microsoft.com/office/drawing/2014/main" id="{7A7F8D19-E8B1-49FC-9E82-8FB42E7E077F}"/>
              </a:ext>
            </a:extLst>
          </p:cNvPr>
          <p:cNvCxnSpPr>
            <a:cxnSpLocks/>
          </p:cNvCxnSpPr>
          <p:nvPr/>
        </p:nvCxnSpPr>
        <p:spPr>
          <a:xfrm>
            <a:off x="9176200" y="729037"/>
            <a:ext cx="249108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7">
            <a:extLst>
              <a:ext uri="{FF2B5EF4-FFF2-40B4-BE49-F238E27FC236}">
                <a16:creationId xmlns:a16="http://schemas.microsoft.com/office/drawing/2014/main" id="{EE703D16-869F-470A-A55D-5D991DF26FF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95932" y="12104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BLUD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F9C10BF0-7F99-48A1-94CF-D99EE3B7B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27708"/>
              </p:ext>
            </p:extLst>
          </p:nvPr>
        </p:nvGraphicFramePr>
        <p:xfrm>
          <a:off x="353190" y="1363777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6">
            <a:extLst>
              <a:ext uri="{FF2B5EF4-FFF2-40B4-BE49-F238E27FC236}">
                <a16:creationId xmlns:a16="http://schemas.microsoft.com/office/drawing/2014/main" id="{31D24873-CE0A-406A-8F17-2DBD4452DD4B}"/>
              </a:ext>
            </a:extLst>
          </p:cNvPr>
          <p:cNvCxnSpPr>
            <a:cxnSpLocks/>
          </p:cNvCxnSpPr>
          <p:nvPr/>
        </p:nvCxnSpPr>
        <p:spPr>
          <a:xfrm>
            <a:off x="9176200" y="729037"/>
            <a:ext cx="249108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7">
            <a:extLst>
              <a:ext uri="{FF2B5EF4-FFF2-40B4-BE49-F238E27FC236}">
                <a16:creationId xmlns:a16="http://schemas.microsoft.com/office/drawing/2014/main" id="{51DD3BFA-8421-42FF-800A-C95282113D8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92226" y="12104"/>
            <a:ext cx="7567446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per </a:t>
            </a:r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Kegiatan</a:t>
            </a:r>
            <a:endParaRPr lang="en-US" altLang="zh-C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pct70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F74AE1-36F5-4FE5-9D79-EED926904D80}"/>
              </a:ext>
            </a:extLst>
          </p:cNvPr>
          <p:cNvGrpSpPr/>
          <p:nvPr/>
        </p:nvGrpSpPr>
        <p:grpSpPr>
          <a:xfrm>
            <a:off x="143755" y="1016000"/>
            <a:ext cx="8424936" cy="4866436"/>
            <a:chOff x="3545632" y="1770086"/>
            <a:chExt cx="9132262" cy="5149852"/>
          </a:xfrm>
          <a:effectLst/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8CFA62E-1F6F-4187-B14D-E904B06C4D56}"/>
                </a:ext>
              </a:extLst>
            </p:cNvPr>
            <p:cNvGrpSpPr/>
            <p:nvPr/>
          </p:nvGrpSpPr>
          <p:grpSpPr>
            <a:xfrm>
              <a:off x="3545632" y="1770086"/>
              <a:ext cx="9132262" cy="4495108"/>
              <a:chOff x="3545632" y="2274142"/>
              <a:chExt cx="9132262" cy="4495108"/>
            </a:xfrm>
          </p:grpSpPr>
          <p:graphicFrame>
            <p:nvGraphicFramePr>
              <p:cNvPr id="55" name="Chart 54">
                <a:extLst>
                  <a:ext uri="{FF2B5EF4-FFF2-40B4-BE49-F238E27FC236}">
                    <a16:creationId xmlns:a16="http://schemas.microsoft.com/office/drawing/2014/main" id="{C9977585-55B9-4E3E-B63D-1B9AB137FA7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77359323"/>
                  </p:ext>
                </p:extLst>
              </p:nvPr>
            </p:nvGraphicFramePr>
            <p:xfrm>
              <a:off x="3545632" y="2289447"/>
              <a:ext cx="3470522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56" name="Chart 55">
                <a:extLst>
                  <a:ext uri="{FF2B5EF4-FFF2-40B4-BE49-F238E27FC236}">
                    <a16:creationId xmlns:a16="http://schemas.microsoft.com/office/drawing/2014/main" id="{E5989785-541D-49F6-B759-00E769567F8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20510563"/>
                  </p:ext>
                </p:extLst>
              </p:nvPr>
            </p:nvGraphicFramePr>
            <p:xfrm>
              <a:off x="6547638" y="2274142"/>
              <a:ext cx="3206183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57" name="Chart 56">
                <a:extLst>
                  <a:ext uri="{FF2B5EF4-FFF2-40B4-BE49-F238E27FC236}">
                    <a16:creationId xmlns:a16="http://schemas.microsoft.com/office/drawing/2014/main" id="{817FED50-5941-4AA6-B6FC-E2F79BFABD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2971859"/>
                  </p:ext>
                </p:extLst>
              </p:nvPr>
            </p:nvGraphicFramePr>
            <p:xfrm>
              <a:off x="9471712" y="2304753"/>
              <a:ext cx="3206182" cy="44644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17384D9D-2224-4DCE-AA70-ECEBC4CFA165}"/>
                </a:ext>
              </a:extLst>
            </p:cNvPr>
            <p:cNvSpPr/>
            <p:nvPr/>
          </p:nvSpPr>
          <p:spPr>
            <a:xfrm>
              <a:off x="4323352" y="6351354"/>
              <a:ext cx="1137379" cy="568583"/>
            </a:xfrm>
            <a:prstGeom prst="round2Diag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3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20,13 %</a:t>
              </a:r>
            </a:p>
          </p:txBody>
        </p:sp>
        <p:sp>
          <p:nvSpPr>
            <p:cNvPr id="53" name="Rectangle: Diagonal Corners Rounded 52">
              <a:extLst>
                <a:ext uri="{FF2B5EF4-FFF2-40B4-BE49-F238E27FC236}">
                  <a16:creationId xmlns:a16="http://schemas.microsoft.com/office/drawing/2014/main" id="{56608BF5-356B-49B8-B347-8A844ECEAEA6}"/>
                </a:ext>
              </a:extLst>
            </p:cNvPr>
            <p:cNvSpPr/>
            <p:nvPr/>
          </p:nvSpPr>
          <p:spPr>
            <a:xfrm>
              <a:off x="7230201" y="6339748"/>
              <a:ext cx="1137379" cy="568582"/>
            </a:xfrm>
            <a:prstGeom prst="round2Diag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24,86 %</a:t>
              </a: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DF802944-1226-46C0-BC68-01F7AC32F354}"/>
                </a:ext>
              </a:extLst>
            </p:cNvPr>
            <p:cNvSpPr/>
            <p:nvPr/>
          </p:nvSpPr>
          <p:spPr>
            <a:xfrm>
              <a:off x="10280053" y="6351356"/>
              <a:ext cx="1137379" cy="568582"/>
            </a:xfrm>
            <a:prstGeom prst="round2Diag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20,54 %</a:t>
              </a:r>
            </a:p>
          </p:txBody>
        </p:sp>
      </p:grpSp>
      <p:graphicFrame>
        <p:nvGraphicFramePr>
          <p:cNvPr id="58" name="Diagram 57">
            <a:extLst>
              <a:ext uri="{FF2B5EF4-FFF2-40B4-BE49-F238E27FC236}">
                <a16:creationId xmlns:a16="http://schemas.microsoft.com/office/drawing/2014/main" id="{59D09F27-958B-47C1-B06E-F73D58681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347720"/>
              </p:ext>
            </p:extLst>
          </p:nvPr>
        </p:nvGraphicFramePr>
        <p:xfrm>
          <a:off x="8555246" y="159729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9" name="Diagram 58">
            <a:extLst>
              <a:ext uri="{FF2B5EF4-FFF2-40B4-BE49-F238E27FC236}">
                <a16:creationId xmlns:a16="http://schemas.microsoft.com/office/drawing/2014/main" id="{1762EC3B-7625-45BC-AD23-B9B1E839D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484320"/>
              </p:ext>
            </p:extLst>
          </p:nvPr>
        </p:nvGraphicFramePr>
        <p:xfrm>
          <a:off x="8568955" y="274942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0" name="Diagram 59">
            <a:extLst>
              <a:ext uri="{FF2B5EF4-FFF2-40B4-BE49-F238E27FC236}">
                <a16:creationId xmlns:a16="http://schemas.microsoft.com/office/drawing/2014/main" id="{AC8ABB2A-DD80-4FD2-A3B0-1F0C4B261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643770"/>
              </p:ext>
            </p:extLst>
          </p:nvPr>
        </p:nvGraphicFramePr>
        <p:xfrm>
          <a:off x="8568779" y="3855810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配色方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597"/>
      </a:accent1>
      <a:accent2>
        <a:srgbClr val="9DC3E6"/>
      </a:accent2>
      <a:accent3>
        <a:srgbClr val="D9D9D9"/>
      </a:accent3>
      <a:accent4>
        <a:srgbClr val="B5B5B5"/>
      </a:accent4>
      <a:accent5>
        <a:srgbClr val="F2F2F2"/>
      </a:accent5>
      <a:accent6>
        <a:srgbClr val="C5E0B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5502</Words>
  <Application>Microsoft Office PowerPoint</Application>
  <PresentationFormat>Widescreen</PresentationFormat>
  <Paragraphs>2709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等线</vt:lpstr>
      <vt:lpstr>微软雅黑</vt:lpstr>
      <vt:lpstr>Arial</vt:lpstr>
      <vt:lpstr>Arial Black</vt:lpstr>
      <vt:lpstr>Calibri</vt:lpstr>
      <vt:lpstr>Calibri Light</vt:lpstr>
      <vt:lpstr>Stencil Std</vt:lpstr>
      <vt:lpstr>Tahoma</vt:lpstr>
      <vt:lpstr>Tw Cen MT</vt:lpstr>
      <vt:lpstr>Tw Cen MT Condensed</vt:lpstr>
      <vt:lpstr>Tw Cen MT Condensed Extra Bold</vt:lpstr>
      <vt:lpstr>Verdana</vt:lpstr>
      <vt:lpstr>汉仪旗黑-85S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uying</dc:creator>
  <cp:lastModifiedBy>User</cp:lastModifiedBy>
  <cp:revision>121</cp:revision>
  <dcterms:created xsi:type="dcterms:W3CDTF">2019-08-28T08:39:00Z</dcterms:created>
  <dcterms:modified xsi:type="dcterms:W3CDTF">2020-04-02T03:21:03Z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