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48"/>
  </p:notesMasterIdLst>
  <p:handoutMasterIdLst>
    <p:handoutMasterId r:id="rId49"/>
  </p:handoutMasterIdLst>
  <p:sldIdLst>
    <p:sldId id="345" r:id="rId2"/>
    <p:sldId id="312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07" r:id="rId11"/>
    <p:sldId id="265" r:id="rId12"/>
    <p:sldId id="272" r:id="rId13"/>
    <p:sldId id="285" r:id="rId14"/>
    <p:sldId id="349" r:id="rId15"/>
    <p:sldId id="350" r:id="rId16"/>
    <p:sldId id="351" r:id="rId17"/>
    <p:sldId id="352" r:id="rId18"/>
    <p:sldId id="419" r:id="rId19"/>
    <p:sldId id="421" r:id="rId20"/>
    <p:sldId id="338" r:id="rId21"/>
    <p:sldId id="390" r:id="rId22"/>
    <p:sldId id="392" r:id="rId23"/>
    <p:sldId id="425" r:id="rId24"/>
    <p:sldId id="395" r:id="rId25"/>
    <p:sldId id="397" r:id="rId26"/>
    <p:sldId id="399" r:id="rId27"/>
    <p:sldId id="401" r:id="rId28"/>
    <p:sldId id="404" r:id="rId29"/>
    <p:sldId id="406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8" r:id="rId39"/>
    <p:sldId id="370" r:id="rId40"/>
    <p:sldId id="372" r:id="rId41"/>
    <p:sldId id="373" r:id="rId42"/>
    <p:sldId id="374" r:id="rId43"/>
    <p:sldId id="423" r:id="rId44"/>
    <p:sldId id="377" r:id="rId45"/>
    <p:sldId id="378" r:id="rId46"/>
    <p:sldId id="344" r:id="rId47"/>
  </p:sldIdLst>
  <p:sldSz cx="12239625" cy="6858000"/>
  <p:notesSz cx="6858000" cy="11141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00"/>
    <a:srgbClr val="0000FF"/>
    <a:srgbClr val="FF6600"/>
    <a:srgbClr val="A4920C"/>
    <a:srgbClr val="38F12F"/>
    <a:srgbClr val="016301"/>
    <a:srgbClr val="FF0000"/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3" d="100"/>
          <a:sy n="63" d="100"/>
        </p:scale>
        <p:origin x="732" y="52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Anggaran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72935143000</c:v>
                </c:pt>
                <c:pt idx="1">
                  <c:v>44582388000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8.1555114565814532E-2"/>
                  <c:y val="-0.13333215437693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8.727646161920706E-2"/>
                  <c:y val="-0.1537764920755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8605917741</c:v>
                </c:pt>
                <c:pt idx="1">
                  <c:v>3304346427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0997968"/>
        <c:axId val="320998360"/>
        <c:axId val="0"/>
      </c:bar3DChart>
      <c:catAx>
        <c:axId val="3209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320998360"/>
        <c:crosses val="autoZero"/>
        <c:auto val="1"/>
        <c:lblAlgn val="ctr"/>
        <c:lblOffset val="100"/>
        <c:noMultiLvlLbl val="0"/>
      </c:catAx>
      <c:valAx>
        <c:axId val="32099836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20997968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1642749571035316E-2"/>
          <c:w val="0.9521953935317734"/>
          <c:h val="0.591808639619752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DB08-4984-A4C5-5919F096901A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DB08-4984-A4C5-5919F096901A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DB08-4984-A4C5-5919F09690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DB08-4984-A4C5-5919F096901A}"/>
              </c:ext>
            </c:extLst>
          </c:dPt>
          <c:dPt>
            <c:idx val="11"/>
            <c:invertIfNegative val="0"/>
            <c:bubble3D val="0"/>
            <c:spPr>
              <a:solidFill>
                <a:srgbClr val="9900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059-436C-833C-7AE1E711B330}"/>
              </c:ext>
            </c:extLst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-1.359686886642225E-2"/>
                  <c:y val="-2.0500422792529224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-7.2194613703890449E-3"/>
                  <c:y val="-7.1498228591884899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-2.500247479624771E-2"/>
                  <c:y val="-2.5239286684195582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2.2360852355436209E-2"/>
                  <c:y val="-6.8454199533385163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8.6805703924635151E-3"/>
                  <c:y val="-8.26623044970312E-2"/>
                </c:manualLayout>
              </c:layout>
              <c:spPr>
                <a:solidFill>
                  <a:srgbClr val="92D05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8.4706578186468477E-3"/>
                  <c:y val="-1.1587254193978446E-2"/>
                </c:manualLayout>
              </c:layout>
              <c:spPr>
                <a:solidFill>
                  <a:srgbClr val="FF99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4.9090877366901424E-3"/>
                  <c:y val="0.15635319069486103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dLbl>
              <c:idx val="11"/>
              <c:layout>
                <c:manualLayout>
                  <c:x val="4.1879873034050184E-2"/>
                  <c:y val="3.06871767334490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defRPr>
                    </a:pPr>
                    <a:fld id="{A85B2208-13E8-4B13-9295-E86F393C8D0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990099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059-436C-833C-7AE1E711B330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"/>
                <c:pt idx="0">
                  <c:v>JAN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 formatCode="_(* #,##0_);_(* \(#,##0\);_(* &quot;-&quot;_);_(@_)">
                  <c:v>2875904004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0997576"/>
        <c:axId val="321322016"/>
        <c:axId val="0"/>
      </c:bar3DChart>
      <c:catAx>
        <c:axId val="32099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321322016"/>
        <c:crosses val="autoZero"/>
        <c:auto val="1"/>
        <c:lblAlgn val="ctr"/>
        <c:lblOffset val="100"/>
        <c:noMultiLvlLbl val="0"/>
      </c:catAx>
      <c:valAx>
        <c:axId val="32132201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320997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36080019000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2618461393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4829280"/>
        <c:axId val="324829672"/>
        <c:axId val="0"/>
      </c:bar3DChart>
      <c:catAx>
        <c:axId val="32482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4829672"/>
        <c:crosses val="autoZero"/>
        <c:auto val="1"/>
        <c:lblAlgn val="ctr"/>
        <c:lblOffset val="100"/>
        <c:noMultiLvlLbl val="0"/>
      </c:catAx>
      <c:valAx>
        <c:axId val="32482967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24829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1330481000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192348000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4830456"/>
        <c:axId val="325574952"/>
        <c:axId val="0"/>
      </c:bar3DChart>
      <c:catAx>
        <c:axId val="324830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5574952"/>
        <c:crosses val="autoZero"/>
        <c:auto val="1"/>
        <c:lblAlgn val="ctr"/>
        <c:lblOffset val="100"/>
        <c:noMultiLvlLbl val="0"/>
      </c:catAx>
      <c:valAx>
        <c:axId val="32557495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24830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589500000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65094611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25575736"/>
        <c:axId val="325576128"/>
        <c:axId val="0"/>
      </c:bar3DChart>
      <c:catAx>
        <c:axId val="325575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5576128"/>
        <c:crosses val="autoZero"/>
        <c:auto val="1"/>
        <c:lblAlgn val="ctr"/>
        <c:lblOffset val="100"/>
        <c:noMultiLvlLbl val="0"/>
      </c:catAx>
      <c:valAx>
        <c:axId val="32557612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25575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 err="1">
              <a:latin typeface="Tw Cen MT" panose="020B0602020104020603" pitchFamily="34" charset="0"/>
            </a:rPr>
            <a:t>Anggaran</a:t>
          </a:r>
          <a:r>
            <a:rPr lang="en-US" sz="2400" b="1" dirty="0">
              <a:latin typeface="Tw Cen MT" panose="020B0602020104020603" pitchFamily="34" charset="0"/>
            </a:rPr>
            <a:t> </a:t>
          </a:r>
          <a:r>
            <a:rPr lang="en-US" sz="2400" b="1" dirty="0" err="1">
              <a:latin typeface="Tw Cen MT" panose="020B0602020104020603" pitchFamily="34" charset="0"/>
            </a:rPr>
            <a:t>Belanja</a:t>
          </a:r>
          <a:endParaRPr lang="en-US" sz="2400" b="1" dirty="0">
            <a:latin typeface="Tw Cen MT" panose="020B0602020104020603" pitchFamily="34" charset="0"/>
          </a:endParaRP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>
            <a:buFontTx/>
            <a:buNone/>
          </a:pPr>
          <a:r>
            <a:rPr lang="en-US" sz="3200" b="0" dirty="0">
              <a:solidFill>
                <a:schemeClr val="tx1"/>
              </a:solidFill>
              <a:latin typeface="Tw Cen MT" panose="020B0602020104020603" pitchFamily="34" charset="0"/>
            </a:rPr>
            <a:t>117.517.531.000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81394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>
            <a:buFontTx/>
            <a:buNone/>
          </a:pPr>
          <a:r>
            <a:rPr lang="en-US" sz="2400" b="1" dirty="0">
              <a:solidFill>
                <a:schemeClr val="tx2"/>
              </a:solidFill>
            </a:rPr>
            <a:t>38.000.000.000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2400" b="1" dirty="0">
              <a:solidFill>
                <a:schemeClr val="tx2"/>
              </a:solidFill>
            </a:rPr>
            <a:t>2.875.904.004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2800" b="1" dirty="0">
              <a:solidFill>
                <a:schemeClr val="tx2"/>
              </a:solidFill>
            </a:rPr>
            <a:t>7,57 %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55794"/>
          <a:ext cx="4038029" cy="944175"/>
        </a:xfrm>
        <a:prstGeom prst="rect">
          <a:avLst/>
        </a:prstGeom>
        <a:solidFill>
          <a:srgbClr val="99FF66">
            <a:alpha val="90000"/>
          </a:srgbClr>
        </a:solidFill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5036" tIns="479044" rIns="385036" bIns="227584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b="0" kern="1200" dirty="0">
              <a:solidFill>
                <a:schemeClr val="tx1"/>
              </a:solidFill>
              <a:latin typeface="Tw Cen MT" panose="020B0602020104020603" pitchFamily="34" charset="0"/>
            </a:rPr>
            <a:t>117.517.531.000</a:t>
          </a:r>
        </a:p>
      </dsp:txBody>
      <dsp:txXfrm>
        <a:off x="0" y="555794"/>
        <a:ext cx="4038029" cy="944175"/>
      </dsp:txXfrm>
    </dsp:sp>
    <dsp:sp modelId="{A3D7C0DC-1F39-47DD-9578-2CF42B4B9963}">
      <dsp:nvSpPr>
        <dsp:cNvPr id="0" name=""/>
        <dsp:cNvSpPr/>
      </dsp:nvSpPr>
      <dsp:spPr>
        <a:xfrm>
          <a:off x="197813" y="260008"/>
          <a:ext cx="3472763" cy="554560"/>
        </a:xfrm>
        <a:prstGeom prst="roundRect">
          <a:avLst/>
        </a:prstGeom>
        <a:gradFill rotWithShape="1">
          <a:gsLst>
            <a:gs pos="0">
              <a:schemeClr val="accent1">
                <a:tint val="97000"/>
                <a:satMod val="100000"/>
                <a:lumMod val="102000"/>
              </a:schemeClr>
            </a:gs>
            <a:gs pos="50000">
              <a:schemeClr val="accent1">
                <a:shade val="100000"/>
                <a:satMod val="100000"/>
                <a:lumMod val="100000"/>
              </a:schemeClr>
            </a:gs>
            <a:gs pos="100000">
              <a:schemeClr val="accent1">
                <a:shade val="80000"/>
                <a:satMod val="100000"/>
                <a:lumMod val="99000"/>
              </a:schemeClr>
            </a:gs>
          </a:gsLst>
          <a:lin ang="2700000" scaled="0"/>
        </a:gradFill>
        <a:ln w="952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1262" tIns="0" rIns="13126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w Cen MT" panose="020B0602020104020603" pitchFamily="34" charset="0"/>
            </a:rPr>
            <a:t>Anggaran</a:t>
          </a:r>
          <a:r>
            <a:rPr lang="en-US" sz="2400" b="1" kern="1200" dirty="0">
              <a:latin typeface="Tw Cen MT" panose="020B0602020104020603" pitchFamily="34" charset="0"/>
            </a:rPr>
            <a:t> </a:t>
          </a:r>
          <a:r>
            <a:rPr lang="en-US" sz="2400" b="1" kern="1200" dirty="0" err="1">
              <a:latin typeface="Tw Cen MT" panose="020B0602020104020603" pitchFamily="34" charset="0"/>
            </a:rPr>
            <a:t>Belanja</a:t>
          </a:r>
          <a:endParaRPr lang="en-US" sz="2400" b="1" kern="1200" dirty="0">
            <a:latin typeface="Tw Cen MT" panose="020B0602020104020603" pitchFamily="34" charset="0"/>
          </a:endParaRPr>
        </a:p>
      </dsp:txBody>
      <dsp:txXfrm>
        <a:off x="224884" y="287079"/>
        <a:ext cx="3418621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b="1" kern="1200" dirty="0">
              <a:solidFill>
                <a:schemeClr val="tx2"/>
              </a:solidFill>
            </a:rPr>
            <a:t>38.000.000.000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solidFill>
                <a:schemeClr val="tx2"/>
              </a:solidFill>
            </a:rPr>
            <a:t>2.875.904.004</a:t>
          </a: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44175"/>
        </a:xfrm>
        <a:prstGeom prst="rect">
          <a:avLst/>
        </a:prstGeom>
        <a:solidFill>
          <a:srgbClr val="99FF66">
            <a:alpha val="90000"/>
          </a:srgbClr>
        </a:solidFill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7,57 %</a:t>
          </a:r>
        </a:p>
      </dsp:txBody>
      <dsp:txXfrm>
        <a:off x="0" y="474795"/>
        <a:ext cx="3069447" cy="944175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%</a:t>
          </a:r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0.57547</cdr:x>
      <cdr:y>0.60781</cdr:y>
    </cdr:from>
    <cdr:to>
      <cdr:x>0.71231</cdr:x>
      <cdr:y>0.69294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6866" y="2955813"/>
          <a:ext cx="1143008" cy="413992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ea typeface="Verdana" panose="020B0604030504040204" pitchFamily="34" charset="0"/>
              <a:cs typeface="Verdana" panose="020B0604030504040204" pitchFamily="34" charset="0"/>
            </a:rPr>
            <a:t>7,41%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36.080.019.000</a:t>
          </a:r>
        </a:p>
      </cdr:txBody>
    </cdr:sp>
  </cdr:relSizeAnchor>
  <cdr:relSizeAnchor xmlns:cdr="http://schemas.openxmlformats.org/drawingml/2006/chartDrawing">
    <cdr:from>
      <cdr:x>0.44817</cdr:x>
      <cdr:y>0.4058</cdr:y>
    </cdr:from>
    <cdr:to>
      <cdr:x>1</cdr:x>
      <cdr:y>0.48059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23" y="1562958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2.618.461.393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0.08762</cdr:x>
      <cdr:y>0.20297</cdr:y>
    </cdr:from>
    <cdr:to>
      <cdr:x>0.61888</cdr:x>
      <cdr:y>0.30241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256129" y="781739"/>
          <a:ext cx="1552899" cy="38299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1.330.481.000</a:t>
          </a:r>
        </a:p>
      </cdr:txBody>
    </cdr:sp>
  </cdr:relSizeAnchor>
  <cdr:relSizeAnchor xmlns:cdr="http://schemas.openxmlformats.org/drawingml/2006/chartDrawing">
    <cdr:from>
      <cdr:x>0.49648</cdr:x>
      <cdr:y>0.65102</cdr:y>
    </cdr:from>
    <cdr:to>
      <cdr:x>0.99211</cdr:x>
      <cdr:y>0.7445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1249" y="2507429"/>
          <a:ext cx="1448751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192.348.000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0.08799</cdr:x>
      <cdr:y>0.19958</cdr:y>
    </cdr:from>
    <cdr:to>
      <cdr:x>0.69559</cdr:x>
      <cdr:y>0.29417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260259" y="768701"/>
          <a:ext cx="1797206" cy="36428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589.500.000</a:t>
          </a:r>
        </a:p>
      </cdr:txBody>
    </cdr:sp>
  </cdr:relSizeAnchor>
  <cdr:relSizeAnchor xmlns:cdr="http://schemas.openxmlformats.org/drawingml/2006/chartDrawing">
    <cdr:from>
      <cdr:x>0.39239</cdr:x>
      <cdr:y>0.61457</cdr:y>
    </cdr:from>
    <cdr:to>
      <cdr:x>1</cdr:x>
      <cdr:y>0.72514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160646" y="2367026"/>
          <a:ext cx="1797206" cy="42586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65.094.611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5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3213" y="835025"/>
            <a:ext cx="7464426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6" rIns="93148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013"/>
            <a:ext cx="5486400" cy="5013483"/>
          </a:xfrm>
          <a:prstGeom prst="rect">
            <a:avLst/>
          </a:prstGeom>
        </p:spPr>
        <p:txBody>
          <a:bodyPr vert="horz" lIns="93148" tIns="46576" rIns="93148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10582097"/>
            <a:ext cx="2971800" cy="557054"/>
          </a:xfrm>
          <a:prstGeom prst="rect">
            <a:avLst/>
          </a:prstGeom>
        </p:spPr>
        <p:txBody>
          <a:bodyPr vert="horz" lIns="93148" tIns="46576" rIns="93148" bIns="46576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0288" y="998538"/>
            <a:ext cx="8918576" cy="499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3213" y="835025"/>
            <a:ext cx="7464426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0038" y="835025"/>
            <a:ext cx="7458076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00038" y="835025"/>
            <a:ext cx="7458076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7825" y="838200"/>
            <a:ext cx="7464425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726" indent="-285665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656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784" indent="-228531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3845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0909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7971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034" indent="-228531" defTabSz="457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03213" y="835025"/>
            <a:ext cx="7464426" cy="41830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39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862" y="770467"/>
            <a:ext cx="10824418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120" y="4206876"/>
            <a:ext cx="9264249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8106" y="695325"/>
            <a:ext cx="2639169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539" y="714376"/>
            <a:ext cx="7764512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69279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56">
          <p15:clr>
            <a:srgbClr val="FBAE40"/>
          </p15:clr>
        </p15:guide>
        <p15:guide id="3" pos="7364">
          <p15:clr>
            <a:srgbClr val="FBAE40"/>
          </p15:clr>
        </p15:guide>
        <p15:guide id="4" pos="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9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01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862" y="767419"/>
            <a:ext cx="10822888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120" y="4204209"/>
            <a:ext cx="926233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299" y="1998134"/>
            <a:ext cx="468165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4812" y="1998134"/>
            <a:ext cx="4681657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299" y="2040467"/>
            <a:ext cx="4681657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299" y="2753084"/>
            <a:ext cx="468165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1075" y="2038435"/>
            <a:ext cx="4681657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1075" y="2750990"/>
            <a:ext cx="4681657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9766" y="0"/>
            <a:ext cx="45898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93675" y="542282"/>
            <a:ext cx="339649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976" y="762000"/>
            <a:ext cx="6119813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8310" y="2511813"/>
            <a:ext cx="3411795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60" y="5418668"/>
            <a:ext cx="10822888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239625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299" y="5909735"/>
            <a:ext cx="9265396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792" y="499533"/>
            <a:ext cx="10814856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300" y="2011680"/>
            <a:ext cx="1079573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79" y="6412447"/>
            <a:ext cx="413087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479" y="6554697"/>
            <a:ext cx="50488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8160" y="5876413"/>
            <a:ext cx="293751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6609" y="1037930"/>
            <a:ext cx="5551525" cy="1025417"/>
          </a:xfrm>
        </p:spPr>
        <p:txBody>
          <a:bodyPr/>
          <a:lstStyle/>
          <a:p>
            <a:r>
              <a:rPr lang="en-IN" sz="6025" dirty="0">
                <a:solidFill>
                  <a:schemeClr val="accent6">
                    <a:lumMod val="50000"/>
                  </a:schemeClr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LAPORAN KINERJA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93869" y="681677"/>
            <a:ext cx="5325943" cy="5327537"/>
          </a:xfrm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956512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41594" y="5777419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  <a:latin typeface="Tw Cen MT" panose="020B0602020104020603" pitchFamily="34" charset="0"/>
              </a:rPr>
              <a:t>RSJD dr. </a:t>
            </a:r>
            <a:r>
              <a:rPr lang="en-US" sz="2410" dirty="0" err="1">
                <a:solidFill>
                  <a:srgbClr val="0000FF"/>
                </a:solidFill>
                <a:latin typeface="Tw Cen MT" panose="020B0602020104020603" pitchFamily="34" charset="0"/>
              </a:rPr>
              <a:t>Arif</a:t>
            </a:r>
            <a:r>
              <a:rPr lang="en-US" sz="2410" dirty="0">
                <a:solidFill>
                  <a:srgbClr val="0000FF"/>
                </a:solidFill>
                <a:latin typeface="Tw Cen MT" panose="020B0602020104020603" pitchFamily="34" charset="0"/>
              </a:rPr>
              <a:t> </a:t>
            </a:r>
            <a:r>
              <a:rPr lang="en-US" sz="2410" dirty="0" err="1">
                <a:solidFill>
                  <a:srgbClr val="0000FF"/>
                </a:solidFill>
                <a:latin typeface="Tw Cen MT" panose="020B0602020104020603" pitchFamily="34" charset="0"/>
              </a:rPr>
              <a:t>Zainudin</a:t>
            </a:r>
            <a:r>
              <a:rPr lang="en-US" sz="2410" dirty="0">
                <a:solidFill>
                  <a:srgbClr val="0000FF"/>
                </a:solidFill>
                <a:latin typeface="Tw Cen MT" panose="020B0602020104020603" pitchFamily="34" charset="0"/>
              </a:rPr>
              <a:t> Surakarta</a:t>
            </a:r>
            <a:endParaRPr lang="id-ID" sz="241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1698130"/>
            <a:ext cx="4554204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>
                <a:solidFill>
                  <a:srgbClr val="0070C0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JANUARI</a:t>
            </a:r>
            <a:endParaRPr lang="en-IN" sz="6025" dirty="0">
              <a:solidFill>
                <a:srgbClr val="0070C0"/>
              </a:solidFill>
              <a:latin typeface="Tw Cen MT Condensed Extra Bold" panose="020B0803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8252898" y="2880108"/>
            <a:ext cx="1728192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00" dirty="0">
                <a:solidFill>
                  <a:srgbClr val="990099"/>
                </a:solidFill>
                <a:latin typeface="Tw Cen MT Condensed Extra Bold" panose="020B0803020202020204" pitchFamily="34" charset="0"/>
                <a:ea typeface="Cambria Math" panose="020405030504060302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A9AA58CC-D998-41E6-8AAA-D8C9DE7E2E53}"/>
              </a:ext>
            </a:extLst>
          </p:cNvPr>
          <p:cNvGrpSpPr/>
          <p:nvPr/>
        </p:nvGrpSpPr>
        <p:grpSpPr>
          <a:xfrm>
            <a:off x="23812" y="380203"/>
            <a:ext cx="12192000" cy="403237"/>
            <a:chOff x="0" y="6075349"/>
            <a:chExt cx="11260480" cy="37242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1EDEE9-46BF-45EE-A838-DAA0B2FC0BE0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B83E444-0ED0-45AA-924C-0C6988691213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8474B1-05BA-4A9F-ACDE-394D59138364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8C8285-C38E-45E7-98E8-AFF866CF9B8B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6C1286-A689-4F83-AC35-E85E5F3ED23B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62DCEF-BA54-4519-90DC-818147466C33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23812" y="6074562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A83E59C-C1CC-474D-BEEA-A1186E031FA1}"/>
              </a:ext>
            </a:extLst>
          </p:cNvPr>
          <p:cNvGrpSpPr/>
          <p:nvPr/>
        </p:nvGrpSpPr>
        <p:grpSpPr>
          <a:xfrm>
            <a:off x="7535850" y="-27705"/>
            <a:ext cx="4679962" cy="6880016"/>
            <a:chOff x="7512038" y="-27705"/>
            <a:chExt cx="4679962" cy="68800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543C17-3F30-4AA5-B7E2-29A037B61C8C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52D016-2DD1-48C3-B980-2203D141BEA0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D3A38FA-29B8-4393-AC2A-4500F3038451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409E60-B092-48DB-B96E-1A95670F615A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033C96-48D3-4E9A-B712-D4B453F57410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806D3-90CB-44A2-A170-D4D8C03867D0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419A77-37C0-4192-A661-24EDAE2B4184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5A2AF5E-6A60-472B-B222-3F9CA8963F4E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5D74B3-A7E2-4A5F-A27D-A6ACFE2CD25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18C30D5-6D94-4F34-B09C-173208E47A8B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8AC7728-3142-44A2-8342-D2678BE6445D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B8DD8F-0093-4265-9CE6-8973297F2DD7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A6EC8D-C5D3-4441-880B-1A5A596B3D2F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02DB3BE-6249-4FF1-A0B0-DA4AD4DB4752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EC9B926-FCAF-48C3-96BE-8AAAC5FED0EE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D2861-C21E-4320-A953-113098B78134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39DE31-A626-438B-87E8-2AE013072D6C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8FFEB45-4F2A-47B0-83BA-95CBF9DF2D66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645B7E-9684-4522-A3C0-684CA711CE9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FB99FBA-5B02-475A-8377-4E6205D057BD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69D98A7-4924-4B58-A7D7-66835124755F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676F80E-F139-4996-8CC8-73D3EBEB18C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DA9EBB6-05E8-4651-B58C-05A4D4540AB7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1266042" y="783440"/>
            <a:ext cx="7444743" cy="20381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0" b="1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  <a:cs typeface="Arial" pitchFamily="34" charset="0"/>
              </a:rPr>
              <a:t>Kinerja</a:t>
            </a:r>
            <a:endParaRPr lang="en-US" altLang="ko-KR" sz="12000" b="1" dirty="0">
              <a:solidFill>
                <a:schemeClr val="accent4">
                  <a:lumMod val="75000"/>
                </a:schemeClr>
              </a:solidFill>
              <a:latin typeface="Tw Cen MT Condensed Extra Bold" panose="020B0803020202020204" pitchFamily="34" charset="0"/>
              <a:cs typeface="Arial" pitchFamily="34" charset="0"/>
            </a:endParaRP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57DCA7A5-64FE-4967-BE1E-18F88266B5C5}"/>
              </a:ext>
            </a:extLst>
          </p:cNvPr>
          <p:cNvSpPr txBox="1">
            <a:spLocks/>
          </p:cNvSpPr>
          <p:nvPr/>
        </p:nvSpPr>
        <p:spPr>
          <a:xfrm>
            <a:off x="1267383" y="2129571"/>
            <a:ext cx="7444743" cy="18185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0" b="1" dirty="0" err="1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  <a:cs typeface="Arial" pitchFamily="34" charset="0"/>
              </a:rPr>
              <a:t>Pelayanan</a:t>
            </a:r>
            <a:endParaRPr lang="en-US" altLang="ko-KR" sz="12000" b="1" dirty="0">
              <a:solidFill>
                <a:schemeClr val="accent2">
                  <a:lumMod val="75000"/>
                </a:schemeClr>
              </a:solidFill>
              <a:latin typeface="Tw Cen MT Condensed" panose="020B0606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05804"/>
              </p:ext>
            </p:extLst>
          </p:nvPr>
        </p:nvGraphicFramePr>
        <p:xfrm>
          <a:off x="305272" y="1108240"/>
          <a:ext cx="3474471" cy="56174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97">
                  <a:extLst>
                    <a:ext uri="{9D8B030D-6E8A-4147-A177-3AD203B41FA5}">
                      <a16:colId xmlns:a16="http://schemas.microsoft.com/office/drawing/2014/main" val="2762576774"/>
                    </a:ext>
                  </a:extLst>
                </a:gridCol>
                <a:gridCol w="638812">
                  <a:extLst>
                    <a:ext uri="{9D8B030D-6E8A-4147-A177-3AD203B41FA5}">
                      <a16:colId xmlns:a16="http://schemas.microsoft.com/office/drawing/2014/main" val="2577652153"/>
                    </a:ext>
                  </a:extLst>
                </a:gridCol>
                <a:gridCol w="9333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91436" marR="91436" marT="45722" marB="4572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200" b="0" baseline="0" dirty="0">
                          <a:latin typeface="Tw Cen MT" panose="020B0602020104020603" pitchFamily="34" charset="0"/>
                        </a:rPr>
                        <a:t> JALAN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PENGUNJUNG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dirty="0">
                          <a:effectLst/>
                          <a:latin typeface="Tw Cen MT" panose="020B0602020104020603" pitchFamily="34" charset="0"/>
                        </a:rPr>
                        <a:t>3.512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Tw Cen MT" panose="020B0602020104020603" pitchFamily="34" charset="0"/>
                        </a:rPr>
                        <a:t>3.512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KUNJUNGAN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3.435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3.435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RAWAT INAP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Tw Cen MT" panose="020B0602020104020603" pitchFamily="34" charset="0"/>
                        </a:rPr>
                        <a:t>KAPASITAS  TT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297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200" b="0" baseline="0">
                          <a:latin typeface="Tw Cen MT" panose="020B0602020104020603" pitchFamily="34" charset="0"/>
                        </a:rPr>
                        <a:t> KELUAR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247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Tw Cen MT" panose="020B0602020104020603" pitchFamily="34" charset="0"/>
                        </a:rPr>
                        <a:t>247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w Cen MT" panose="020B0602020104020603" pitchFamily="34" charset="0"/>
                        </a:rPr>
                        <a:t>BOR (%)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70,83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70,83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w Cen MT" panose="020B0602020104020603" pitchFamily="34" charset="0"/>
                        </a:rPr>
                        <a:t>LOS (Hari) 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Tw Cen MT" panose="020B0602020104020603" pitchFamily="34" charset="0"/>
                        </a:rPr>
                        <a:t>28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w Cen MT" panose="020B0602020104020603" pitchFamily="34" charset="0"/>
                        </a:rPr>
                        <a:t>TOI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Tw Cen MT" panose="020B0602020104020603" pitchFamily="34" charset="0"/>
                        </a:rPr>
                        <a:t>11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w Cen MT" panose="020B0602020104020603" pitchFamily="34" charset="0"/>
                        </a:rPr>
                        <a:t>LAMA DIRAWAT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6.920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6.920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w Cen MT" panose="020B0602020104020603" pitchFamily="34" charset="0"/>
                        </a:rPr>
                        <a:t>HARI PERAWATAN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6.521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6.521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Tw Cen MT" panose="020B0602020104020603" pitchFamily="34" charset="0"/>
                        </a:rPr>
                        <a:t>PASIEN MENINGGAL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91436" marR="91436" marT="45722" marB="45722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35411966"/>
              </p:ext>
            </p:extLst>
          </p:nvPr>
        </p:nvGraphicFramePr>
        <p:xfrm>
          <a:off x="1151260" y="3923937"/>
          <a:ext cx="4320480" cy="24586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5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1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706865"/>
              </p:ext>
            </p:extLst>
          </p:nvPr>
        </p:nvGraphicFramePr>
        <p:xfrm>
          <a:off x="1151260" y="986512"/>
          <a:ext cx="4320480" cy="26344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4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48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75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111698"/>
              </p:ext>
            </p:extLst>
          </p:nvPr>
        </p:nvGraphicFramePr>
        <p:xfrm>
          <a:off x="807744" y="661548"/>
          <a:ext cx="4231948" cy="61060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0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3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09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3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26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DCA91397-ACB1-4968-ADA1-9533BA80C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466909"/>
              </p:ext>
            </p:extLst>
          </p:nvPr>
        </p:nvGraphicFramePr>
        <p:xfrm>
          <a:off x="6195797" y="642310"/>
          <a:ext cx="4376442" cy="61535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74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8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66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280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100" b="1" baseline="0" dirty="0">
                          <a:solidFill>
                            <a:srgbClr val="0C0C0C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448931" y="149889"/>
            <a:ext cx="2655655" cy="412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3" cy="3511765"/>
            <a:chOff x="7561950" y="1420808"/>
            <a:chExt cx="2200895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5" cy="492182"/>
              <a:chOff x="7561947" y="1420807"/>
              <a:chExt cx="2200895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587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536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589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559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287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720462" y="1948487"/>
              <a:ext cx="378441" cy="361981"/>
              <a:chOff x="11618500" y="4831242"/>
              <a:chExt cx="378441" cy="361981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618500" y="4831242"/>
                <a:ext cx="378441" cy="361981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254840" cy="1917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134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40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14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60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25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15FE15-7C50-4D98-98A0-F50CF9997478}"/>
              </a:ext>
            </a:extLst>
          </p:cNvPr>
          <p:cNvSpPr/>
          <p:nvPr/>
        </p:nvSpPr>
        <p:spPr>
          <a:xfrm>
            <a:off x="2975307" y="686955"/>
            <a:ext cx="5715974" cy="56823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27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90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59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38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30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24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14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354488" y="5942017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124</a:t>
            </a:r>
            <a:endParaRPr lang="en-US" sz="1249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70076" y="5837490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58" name="Teardrop 57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59" name="Oval 58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0" name="Oval 59"/>
          <p:cNvSpPr/>
          <p:nvPr/>
        </p:nvSpPr>
        <p:spPr>
          <a:xfrm>
            <a:off x="1077018" y="594201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3C0ABDD-F39E-47B3-ADC7-ECA59C3EE573}"/>
              </a:ext>
            </a:extLst>
          </p:cNvPr>
          <p:cNvSpPr/>
          <p:nvPr/>
        </p:nvSpPr>
        <p:spPr>
          <a:xfrm>
            <a:off x="3270121" y="477244"/>
            <a:ext cx="5715974" cy="56823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855088" y="156392"/>
            <a:ext cx="2195795" cy="412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33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20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26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26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504C47-2DE7-49B3-A07E-CC7B2B883119}"/>
              </a:ext>
            </a:extLst>
          </p:cNvPr>
          <p:cNvSpPr/>
          <p:nvPr/>
        </p:nvSpPr>
        <p:spPr>
          <a:xfrm>
            <a:off x="3236297" y="811728"/>
            <a:ext cx="5616061" cy="59126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1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0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64490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6296493-4639-4978-900A-29C385B4FF43}"/>
              </a:ext>
            </a:extLst>
          </p:cNvPr>
          <p:cNvSpPr/>
          <p:nvPr/>
        </p:nvSpPr>
        <p:spPr>
          <a:xfrm>
            <a:off x="3311781" y="398407"/>
            <a:ext cx="5616061" cy="59126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JANUARI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906D70-5D89-4888-AADB-F94D19BFD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09298"/>
              </p:ext>
            </p:extLst>
          </p:nvPr>
        </p:nvGraphicFramePr>
        <p:xfrm>
          <a:off x="1007244" y="1484784"/>
          <a:ext cx="10256103" cy="473343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82402">
                  <a:extLst>
                    <a:ext uri="{9D8B030D-6E8A-4147-A177-3AD203B41FA5}">
                      <a16:colId xmlns:a16="http://schemas.microsoft.com/office/drawing/2014/main" val="3704784533"/>
                    </a:ext>
                  </a:extLst>
                </a:gridCol>
                <a:gridCol w="7250907">
                  <a:extLst>
                    <a:ext uri="{9D8B030D-6E8A-4147-A177-3AD203B41FA5}">
                      <a16:colId xmlns:a16="http://schemas.microsoft.com/office/drawing/2014/main" val="3174735342"/>
                    </a:ext>
                  </a:extLst>
                </a:gridCol>
                <a:gridCol w="1234693">
                  <a:extLst>
                    <a:ext uri="{9D8B030D-6E8A-4147-A177-3AD203B41FA5}">
                      <a16:colId xmlns:a16="http://schemas.microsoft.com/office/drawing/2014/main" val="3702605950"/>
                    </a:ext>
                  </a:extLst>
                </a:gridCol>
                <a:gridCol w="1188101">
                  <a:extLst>
                    <a:ext uri="{9D8B030D-6E8A-4147-A177-3AD203B41FA5}">
                      <a16:colId xmlns:a16="http://schemas.microsoft.com/office/drawing/2014/main" val="3153921279"/>
                    </a:ext>
                  </a:extLst>
                </a:gridCol>
              </a:tblGrid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DIAGNOSA JANUARI 2020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ICD X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5147080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tak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terinci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F20.3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959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4536423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residual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F20.5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337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1312711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paranoid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F20.0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227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1595902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Gg. Mental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akibat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kerusakan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disfungsi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otak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penyakit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F06.8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194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932714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F20.8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070150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skizoafektif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tipe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depresif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F25.1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125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0532330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afektif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bipolar,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kini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remisi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F31.7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30194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skizoafektif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tipe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manik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F25.0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95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5676890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hebefrenik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F20.1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438358"/>
                  </a:ext>
                </a:extLst>
              </a:tr>
              <a:tr h="3992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Gg. Afektif Bipolar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F31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65826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JANUARI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AA653B-1474-48F5-9305-4C152A13D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15336"/>
              </p:ext>
            </p:extLst>
          </p:nvPr>
        </p:nvGraphicFramePr>
        <p:xfrm>
          <a:off x="1079252" y="1268760"/>
          <a:ext cx="10009112" cy="537053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68377">
                  <a:extLst>
                    <a:ext uri="{9D8B030D-6E8A-4147-A177-3AD203B41FA5}">
                      <a16:colId xmlns:a16="http://schemas.microsoft.com/office/drawing/2014/main" val="2345731043"/>
                    </a:ext>
                  </a:extLst>
                </a:gridCol>
                <a:gridCol w="7076288">
                  <a:extLst>
                    <a:ext uri="{9D8B030D-6E8A-4147-A177-3AD203B41FA5}">
                      <a16:colId xmlns:a16="http://schemas.microsoft.com/office/drawing/2014/main" val="884736818"/>
                    </a:ext>
                  </a:extLst>
                </a:gridCol>
                <a:gridCol w="1204959">
                  <a:extLst>
                    <a:ext uri="{9D8B030D-6E8A-4147-A177-3AD203B41FA5}">
                      <a16:colId xmlns:a16="http://schemas.microsoft.com/office/drawing/2014/main" val="3135589083"/>
                    </a:ext>
                  </a:extLst>
                </a:gridCol>
                <a:gridCol w="1159488">
                  <a:extLst>
                    <a:ext uri="{9D8B030D-6E8A-4147-A177-3AD203B41FA5}">
                      <a16:colId xmlns:a16="http://schemas.microsoft.com/office/drawing/2014/main" val="2204827665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DIAGNOSA JANUARI 2020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ICD 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JUMLAH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462681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tak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terinci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F20.3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166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7370491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paranoid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F20.0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8191948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Gg. Mental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akibat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kerusakan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disfungsi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otak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penyakit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F06.8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7770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Gg.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Afektif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bipolar, episode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kini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manik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gejala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psikotik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F31.2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3925966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skizoafektif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tipe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manik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F25.0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9543410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F20.8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6473109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hebefrenik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F20.1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1912917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2400" u="none" strike="noStrike" dirty="0">
                          <a:effectLst/>
                          <a:latin typeface="Tw Cen MT" panose="020B0602020104020603" pitchFamily="34" charset="0"/>
                        </a:rPr>
                        <a:t>Gg. Psikotik polimorfik akut tanpa gejala skizofrenia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F23.0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8875115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Gangguan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skizoafektif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tipe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depresif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F25.1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367402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err="1">
                          <a:effectLst/>
                          <a:latin typeface="Tw Cen MT" panose="020B0602020104020603" pitchFamily="34" charset="0"/>
                        </a:rPr>
                        <a:t>Skizofrenia</a:t>
                      </a:r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 residual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F20.5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09042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B0FB087-A290-48E8-93DA-5C0CD3B6AC36}"/>
              </a:ext>
            </a:extLst>
          </p:cNvPr>
          <p:cNvSpPr txBox="1">
            <a:spLocks/>
          </p:cNvSpPr>
          <p:nvPr/>
        </p:nvSpPr>
        <p:spPr>
          <a:xfrm>
            <a:off x="2499096" y="1282204"/>
            <a:ext cx="7444743" cy="20381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0" b="1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  <a:cs typeface="Arial" pitchFamily="34" charset="0"/>
              </a:rPr>
              <a:t>Kinerja</a:t>
            </a:r>
            <a:endParaRPr lang="en-US" altLang="ko-KR" sz="12000" b="1" dirty="0">
              <a:solidFill>
                <a:schemeClr val="accent4">
                  <a:lumMod val="75000"/>
                </a:schemeClr>
              </a:solidFill>
              <a:latin typeface="Tw Cen MT Condensed Extra Bold" panose="020B0803020202020204" pitchFamily="34" charset="0"/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525CF1C-F40A-449F-B281-67978A3C20C4}"/>
              </a:ext>
            </a:extLst>
          </p:cNvPr>
          <p:cNvSpPr txBox="1">
            <a:spLocks/>
          </p:cNvSpPr>
          <p:nvPr/>
        </p:nvSpPr>
        <p:spPr>
          <a:xfrm>
            <a:off x="2500437" y="2628335"/>
            <a:ext cx="7444743" cy="18185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0" b="1" dirty="0" err="1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  <a:cs typeface="Arial" pitchFamily="34" charset="0"/>
              </a:rPr>
              <a:t>Anggaran</a:t>
            </a:r>
            <a:endParaRPr lang="en-US" altLang="ko-KR" sz="12000" b="1" dirty="0">
              <a:solidFill>
                <a:schemeClr val="accent2">
                  <a:lumMod val="75000"/>
                </a:schemeClr>
              </a:solidFill>
              <a:latin typeface="Tw Cen MT Condensed" panose="020B0606020104020203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6143A0-009C-4BEF-A95A-7E5529229D74}"/>
              </a:ext>
            </a:extLst>
          </p:cNvPr>
          <p:cNvCxnSpPr/>
          <p:nvPr/>
        </p:nvCxnSpPr>
        <p:spPr>
          <a:xfrm>
            <a:off x="3293486" y="4446921"/>
            <a:ext cx="6830291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EF9A64-CCC8-479E-B591-4E63D0BBD72D}"/>
              </a:ext>
            </a:extLst>
          </p:cNvPr>
          <p:cNvCxnSpPr>
            <a:cxnSpLocks/>
          </p:cNvCxnSpPr>
          <p:nvPr/>
        </p:nvCxnSpPr>
        <p:spPr>
          <a:xfrm>
            <a:off x="2836285" y="4516192"/>
            <a:ext cx="7287486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275A4F0-E088-44CD-A30B-6591C0DFF4F4}"/>
              </a:ext>
            </a:extLst>
          </p:cNvPr>
          <p:cNvGrpSpPr/>
          <p:nvPr/>
        </p:nvGrpSpPr>
        <p:grpSpPr>
          <a:xfrm>
            <a:off x="2087364" y="1282204"/>
            <a:ext cx="2172708" cy="2978190"/>
            <a:chOff x="3941816" y="1814078"/>
            <a:chExt cx="1781788" cy="25939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FCCBF7-43BF-4B60-8D57-A9CDDE11B52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9A22A98B-A1E6-4CDF-B9DE-1709581AD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E66C80-A434-4E09-9329-86FD14645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88FA6A11-E10F-447A-B2BF-9966E80AA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1E87CD5-9C15-4231-9851-772714214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FC22376-B704-4537-8A79-E9F453CE256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C47A2FFC-F082-4926-9247-B2CB3B8850F7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2">
              <a:extLst>
                <a:ext uri="{FF2B5EF4-FFF2-40B4-BE49-F238E27FC236}">
                  <a16:creationId xmlns:a16="http://schemas.microsoft.com/office/drawing/2014/main" id="{48FDC379-AB61-41CC-AB53-3F01F6B5C56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2">
              <a:extLst>
                <a:ext uri="{FF2B5EF4-FFF2-40B4-BE49-F238E27FC236}">
                  <a16:creationId xmlns:a16="http://schemas.microsoft.com/office/drawing/2014/main" id="{0A3F7052-B8D8-433C-AC59-A478F0850DB6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2">
              <a:extLst>
                <a:ext uri="{FF2B5EF4-FFF2-40B4-BE49-F238E27FC236}">
                  <a16:creationId xmlns:a16="http://schemas.microsoft.com/office/drawing/2014/main" id="{50618C60-8353-48B0-8AE3-83CCC919184A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150351"/>
              </p:ext>
            </p:extLst>
          </p:nvPr>
        </p:nvGraphicFramePr>
        <p:xfrm>
          <a:off x="606172" y="481452"/>
          <a:ext cx="3902398" cy="191322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4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3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 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Pelayanan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Obat</a:t>
                      </a:r>
                      <a:r>
                        <a:rPr lang="en-US" sz="1400" u="none" strike="noStrike" dirty="0"/>
                        <a:t> Rawat Jalan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   2,881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Pelayanan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Obat</a:t>
                      </a:r>
                      <a:r>
                        <a:rPr lang="en-US" sz="1400" u="none" strike="noStrike" dirty="0"/>
                        <a:t> Rawat </a:t>
                      </a:r>
                      <a:r>
                        <a:rPr lang="en-US" sz="1400" u="none" strike="noStrike" dirty="0" err="1"/>
                        <a:t>Inap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   1,499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Pelayanan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Obat</a:t>
                      </a:r>
                      <a:r>
                        <a:rPr lang="en-US" sz="1400" u="none" strike="noStrike" dirty="0"/>
                        <a:t> IGD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       362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9530" y="43484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692459"/>
              </p:ext>
            </p:extLst>
          </p:nvPr>
        </p:nvGraphicFramePr>
        <p:xfrm>
          <a:off x="606173" y="3003690"/>
          <a:ext cx="3902398" cy="363534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91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26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/>
                        <a:t>Faeces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Rutin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2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Hematologi</a:t>
                      </a:r>
                      <a:r>
                        <a:rPr lang="en-US" sz="1400" u="none" strike="noStrike" dirty="0"/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302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3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Hematologi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Sederhana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4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Kimia Klinik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1,386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5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Pemeriksaan</a:t>
                      </a:r>
                      <a:r>
                        <a:rPr lang="en-US" sz="1400" u="none" strike="noStrike" dirty="0"/>
                        <a:t> </a:t>
                      </a:r>
                      <a:r>
                        <a:rPr lang="en-US" sz="1400" u="none" strike="noStrike" dirty="0" err="1"/>
                        <a:t>Narkoba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182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6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Urine Analisa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7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Serologi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>
                          <a:effectLst/>
                        </a:rPr>
                        <a:t>8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Mikrobiologi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</a:rPr>
                        <a:t>9</a:t>
                      </a:r>
                      <a:endParaRPr lang="id-ID" sz="14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/>
                        <a:t>Imunologi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09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</a:rPr>
                        <a:t>10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/>
                        <a:t>Imunoserologi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21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327888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DC4734-B4CC-4E49-A963-3D0F0F8F7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77" y="75681"/>
            <a:ext cx="864097" cy="86409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19DBE608-2E5D-4790-8BA5-338B169D0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368230"/>
              </p:ext>
            </p:extLst>
          </p:nvPr>
        </p:nvGraphicFramePr>
        <p:xfrm>
          <a:off x="6338827" y="665439"/>
          <a:ext cx="3111617" cy="595490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84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Vert </a:t>
                      </a:r>
                      <a:r>
                        <a:rPr lang="en-US" sz="1300" u="none" strike="noStrike" dirty="0" err="1"/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Vert </a:t>
                      </a:r>
                      <a:r>
                        <a:rPr lang="en-US" sz="1300" u="none" strike="noStrike" dirty="0" err="1"/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Vert </a:t>
                      </a:r>
                      <a:r>
                        <a:rPr lang="en-US" sz="1300" u="none" strike="noStrike" dirty="0" err="1"/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/>
                        <a:t>Extremitas</a:t>
                      </a:r>
                      <a:r>
                        <a:rPr lang="en-US" sz="1300" u="none" strike="noStrike" dirty="0"/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/>
                        <a:t>Extremitas</a:t>
                      </a:r>
                      <a:r>
                        <a:rPr lang="en-US" sz="1300" u="none" strike="noStrike" dirty="0"/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BMD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62169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/>
                        <a:t>20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/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BB9A89A7-3591-48EE-BAD3-E32AF7A26909}"/>
              </a:ext>
            </a:extLst>
          </p:cNvPr>
          <p:cNvSpPr/>
          <p:nvPr/>
        </p:nvSpPr>
        <p:spPr>
          <a:xfrm>
            <a:off x="7146189" y="131025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72408"/>
              </p:ext>
            </p:extLst>
          </p:nvPr>
        </p:nvGraphicFramePr>
        <p:xfrm>
          <a:off x="1223268" y="943973"/>
          <a:ext cx="2458639" cy="55671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5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AF064-C518-4036-8C0B-4499FA76CC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32" y="138995"/>
            <a:ext cx="804977" cy="804977"/>
          </a:xfrm>
          <a:prstGeom prst="rect">
            <a:avLst/>
          </a:prstGeom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5C233118-CA3C-4783-AFD5-8F7F35C403E3}"/>
              </a:ext>
            </a:extLst>
          </p:cNvPr>
          <p:cNvSpPr/>
          <p:nvPr/>
        </p:nvSpPr>
        <p:spPr>
          <a:xfrm>
            <a:off x="6339521" y="13732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3FC5FE-E11D-4025-8E4D-BF8A57AD6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18115"/>
              </p:ext>
            </p:extLst>
          </p:nvPr>
        </p:nvGraphicFramePr>
        <p:xfrm>
          <a:off x="6145809" y="722240"/>
          <a:ext cx="5104306" cy="596681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68987">
                  <a:extLst>
                    <a:ext uri="{9D8B030D-6E8A-4147-A177-3AD203B41FA5}">
                      <a16:colId xmlns:a16="http://schemas.microsoft.com/office/drawing/2014/main" val="3017034530"/>
                    </a:ext>
                  </a:extLst>
                </a:gridCol>
                <a:gridCol w="353612">
                  <a:extLst>
                    <a:ext uri="{9D8B030D-6E8A-4147-A177-3AD203B41FA5}">
                      <a16:colId xmlns:a16="http://schemas.microsoft.com/office/drawing/2014/main" val="2646266038"/>
                    </a:ext>
                  </a:extLst>
                </a:gridCol>
                <a:gridCol w="353612">
                  <a:extLst>
                    <a:ext uri="{9D8B030D-6E8A-4147-A177-3AD203B41FA5}">
                      <a16:colId xmlns:a16="http://schemas.microsoft.com/office/drawing/2014/main" val="298071"/>
                    </a:ext>
                  </a:extLst>
                </a:gridCol>
                <a:gridCol w="3044132">
                  <a:extLst>
                    <a:ext uri="{9D8B030D-6E8A-4147-A177-3AD203B41FA5}">
                      <a16:colId xmlns:a16="http://schemas.microsoft.com/office/drawing/2014/main" val="1678641331"/>
                    </a:ext>
                  </a:extLst>
                </a:gridCol>
                <a:gridCol w="983963">
                  <a:extLst>
                    <a:ext uri="{9D8B030D-6E8A-4147-A177-3AD203B41FA5}">
                      <a16:colId xmlns:a16="http://schemas.microsoft.com/office/drawing/2014/main" val="1248146667"/>
                    </a:ext>
                  </a:extLst>
                </a:gridCol>
              </a:tblGrid>
              <a:tr h="2257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1334355048"/>
                  </a:ext>
                </a:extLst>
              </a:tr>
              <a:tr h="320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JANUARI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1532441000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436" marR="5436" marT="54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2423400060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3450816827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1417843389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3425684437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/>
                </a:tc>
                <a:extLst>
                  <a:ext uri="{0D108BD9-81ED-4DB2-BD59-A6C34878D82A}">
                    <a16:rowId xmlns:a16="http://schemas.microsoft.com/office/drawing/2014/main" val="4186615736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/>
                </a:tc>
                <a:extLst>
                  <a:ext uri="{0D108BD9-81ED-4DB2-BD59-A6C34878D82A}">
                    <a16:rowId xmlns:a16="http://schemas.microsoft.com/office/drawing/2014/main" val="3311580045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2719110485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Jiwa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2498840179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1090754143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1073765217"/>
                  </a:ext>
                </a:extLst>
              </a:tr>
              <a:tr h="3005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</a:t>
                      </a:r>
                      <a:r>
                        <a:rPr lang="fr-FR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fr-F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fr-F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/Tes </a:t>
                      </a:r>
                      <a:r>
                        <a:rPr lang="fr-FR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fr-FR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/>
                </a:tc>
                <a:extLst>
                  <a:ext uri="{0D108BD9-81ED-4DB2-BD59-A6C34878D82A}">
                    <a16:rowId xmlns:a16="http://schemas.microsoft.com/office/drawing/2014/main" val="4073729119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Individual/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Klasikal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/>
                </a:tc>
                <a:extLst>
                  <a:ext uri="{0D108BD9-81ED-4DB2-BD59-A6C34878D82A}">
                    <a16:rowId xmlns:a16="http://schemas.microsoft.com/office/drawing/2014/main" val="2327604797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/IQ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948253043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Sekolah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ctr"/>
                </a:tc>
                <a:extLst>
                  <a:ext uri="{0D108BD9-81ED-4DB2-BD59-A6C34878D82A}">
                    <a16:rowId xmlns:a16="http://schemas.microsoft.com/office/drawing/2014/main" val="2746983927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1753876163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1091782446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Psikologi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36" marR="5436" marT="5436" marB="0" anchor="b"/>
                </a:tc>
                <a:extLst>
                  <a:ext uri="{0D108BD9-81ED-4DB2-BD59-A6C34878D82A}">
                    <a16:rowId xmlns:a16="http://schemas.microsoft.com/office/drawing/2014/main" val="266075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4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2DF75-2292-4505-A445-225170CB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C6CEFD-7819-4813-BCBB-BDDE256CC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07887"/>
              </p:ext>
            </p:extLst>
          </p:nvPr>
        </p:nvGraphicFramePr>
        <p:xfrm>
          <a:off x="503955" y="332656"/>
          <a:ext cx="4677494" cy="568777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8132">
                  <a:extLst>
                    <a:ext uri="{9D8B030D-6E8A-4147-A177-3AD203B41FA5}">
                      <a16:colId xmlns:a16="http://schemas.microsoft.com/office/drawing/2014/main" val="1280969347"/>
                    </a:ext>
                  </a:extLst>
                </a:gridCol>
                <a:gridCol w="324043">
                  <a:extLst>
                    <a:ext uri="{9D8B030D-6E8A-4147-A177-3AD203B41FA5}">
                      <a16:colId xmlns:a16="http://schemas.microsoft.com/office/drawing/2014/main" val="4145935298"/>
                    </a:ext>
                  </a:extLst>
                </a:gridCol>
                <a:gridCol w="324043">
                  <a:extLst>
                    <a:ext uri="{9D8B030D-6E8A-4147-A177-3AD203B41FA5}">
                      <a16:colId xmlns:a16="http://schemas.microsoft.com/office/drawing/2014/main" val="2878606583"/>
                    </a:ext>
                  </a:extLst>
                </a:gridCol>
                <a:gridCol w="2789590">
                  <a:extLst>
                    <a:ext uri="{9D8B030D-6E8A-4147-A177-3AD203B41FA5}">
                      <a16:colId xmlns:a16="http://schemas.microsoft.com/office/drawing/2014/main" val="2419108088"/>
                    </a:ext>
                  </a:extLst>
                </a:gridCol>
                <a:gridCol w="901686">
                  <a:extLst>
                    <a:ext uri="{9D8B030D-6E8A-4147-A177-3AD203B41FA5}">
                      <a16:colId xmlns:a16="http://schemas.microsoft.com/office/drawing/2014/main" val="4292614314"/>
                    </a:ext>
                  </a:extLst>
                </a:gridCol>
              </a:tblGrid>
              <a:tr h="315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BULAN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689248"/>
                  </a:ext>
                </a:extLst>
              </a:tr>
              <a:tr h="332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JANUARI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1313718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485874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Ceramah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9708917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Juri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Balita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7662060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9062115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Pesta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Rakyat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921357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308661"/>
                  </a:ext>
                </a:extLst>
              </a:tr>
              <a:tr h="61957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Training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atau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2607678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Lintas unit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4185936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4249279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926536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380440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6170796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102209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Visit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183742"/>
                  </a:ext>
                </a:extLst>
              </a:tr>
              <a:tr h="31572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0574092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A8D5C0-9A3B-4038-9ACF-BD1ECD85F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74345"/>
              </p:ext>
            </p:extLst>
          </p:nvPr>
        </p:nvGraphicFramePr>
        <p:xfrm>
          <a:off x="6866665" y="1230610"/>
          <a:ext cx="2882481" cy="480465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2D1D9F-AED5-4FE0-B96F-28B8FECCA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5" y="140184"/>
            <a:ext cx="803971" cy="803971"/>
          </a:xfrm>
          <a:prstGeom prst="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66468E75-E62E-4E0C-AD6A-12AEC9DFC1D4}"/>
              </a:ext>
            </a:extLst>
          </p:cNvPr>
          <p:cNvSpPr/>
          <p:nvPr/>
        </p:nvSpPr>
        <p:spPr>
          <a:xfrm>
            <a:off x="7271940" y="33265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22624"/>
              </p:ext>
            </p:extLst>
          </p:nvPr>
        </p:nvGraphicFramePr>
        <p:xfrm>
          <a:off x="1151329" y="836712"/>
          <a:ext cx="3141437" cy="49279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0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0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MMSE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GDS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CDT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Intensif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Care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High Care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Maksimal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Care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Minimal Care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TAK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Bersih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2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Infeksi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Pasang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O2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45230" y="240045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FC12A799-F31F-40A1-AD01-8953A513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412675"/>
              </p:ext>
            </p:extLst>
          </p:nvPr>
        </p:nvGraphicFramePr>
        <p:xfrm>
          <a:off x="6474106" y="794708"/>
          <a:ext cx="4104456" cy="57511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8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latin typeface="Tw Cen MT" panose="020B0602020104020603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latin typeface="Tw Cen MT" panose="020B0602020104020603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latin typeface="Tw Cen MT" panose="020B0602020104020603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latin typeface="Tw Cen MT" panose="020B0602020104020603" pitchFamily="34" charset="0"/>
                        </a:rPr>
                      </a:b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D1558465-02C7-486E-A80A-7D6B6599DCDC}"/>
              </a:ext>
            </a:extLst>
          </p:cNvPr>
          <p:cNvSpPr/>
          <p:nvPr/>
        </p:nvSpPr>
        <p:spPr>
          <a:xfrm>
            <a:off x="6960866" y="254036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CD33A-2868-4B87-95BA-147EF67B8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34" y="106215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87567" y="241841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757841"/>
              </p:ext>
            </p:extLst>
          </p:nvPr>
        </p:nvGraphicFramePr>
        <p:xfrm>
          <a:off x="647204" y="944724"/>
          <a:ext cx="3168353" cy="535288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39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Tumpatan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Gigi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Tetap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Tumpatan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Sulung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Tumpatan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Sementara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Pengobatan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Pulpa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Pencabutan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Tetap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Pencabutan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Sulung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Pengobatan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Periodontal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Pengobatan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Abses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Pembersihan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Karang</a:t>
                      </a:r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latin typeface="Tw Cen MT" panose="020B0602020104020603" pitchFamily="34" charset="0"/>
                        </a:rPr>
                        <a:t>Gigi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Lain-lain 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83C1048-7425-41E4-A701-AD00D28CB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561107"/>
              </p:ext>
            </p:extLst>
          </p:nvPr>
        </p:nvGraphicFramePr>
        <p:xfrm>
          <a:off x="5543748" y="664212"/>
          <a:ext cx="5040560" cy="606346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0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6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Psikotes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Psikometri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Kompleks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(&gt; 1 jam)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Sedang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(½ - 1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Psikolog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-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Sederhana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( &lt; ½ jam 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WICARA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Bahasa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Bicara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Laku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Fungsi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Menelan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1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TERAPI OKUPASI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Snooslen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Room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Semsory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Integrasi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Latihan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aktifitas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kehidupan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sehari-hari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Proper Body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Mekanik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>
                          <a:latin typeface="Tw Cen MT" panose="020B0602020104020603" pitchFamily="34" charset="0"/>
                        </a:rPr>
                        <a:t>Pembuatan Alat Lontar dan Adaptasi Alat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Latihan Rileksasi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latin typeface="Tw Cen MT" panose="020B0602020104020603" pitchFamily="34" charset="0"/>
                        </a:rPr>
                        <a:t>Analisa &amp; Intervensi, Persepsi, Kognitif, Psikomotor</a:t>
                      </a:r>
                      <a:endParaRPr lang="it-IT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Terapi Modalitas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Orthopedagoge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 Biofeedback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400" u="none" strike="noStrike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latin typeface="Tw Cen MT" panose="020B0602020104020603" pitchFamily="34" charset="0"/>
                        </a:rPr>
                        <a:t>Neurofeedback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latin typeface="Tw Cen MT" panose="020B0602020104020603" pitchFamily="34" charset="0"/>
                        </a:rPr>
                        <a:t>Dll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CFF97D-875F-4E99-8157-8F8C28FC25BB}"/>
              </a:ext>
            </a:extLst>
          </p:cNvPr>
          <p:cNvSpPr/>
          <p:nvPr/>
        </p:nvSpPr>
        <p:spPr>
          <a:xfrm>
            <a:off x="6119812" y="205632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1DDE56-5FBC-48F1-9B1F-BAF2338C8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24" y="9110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02776" y="262104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014652"/>
              </p:ext>
            </p:extLst>
          </p:nvPr>
        </p:nvGraphicFramePr>
        <p:xfrm>
          <a:off x="791220" y="602553"/>
          <a:ext cx="3316836" cy="61388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37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Luka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Baru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0404367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Luka Lama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&lt;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&gt;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Hecting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Askep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Critical Care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Penggunaan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Ambulance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NGT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Pemakaian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Pemasangan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EKG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Ekstraksik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Kuku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Nebulizer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3271799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kateter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543831"/>
                  </a:ext>
                </a:extLst>
              </a:tr>
              <a:tr h="29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Penjemputan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payjem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182256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C2AFEAE-56C7-4DF4-AA0A-17484D753FDA}"/>
              </a:ext>
            </a:extLst>
          </p:cNvPr>
          <p:cNvSpPr/>
          <p:nvPr/>
        </p:nvSpPr>
        <p:spPr>
          <a:xfrm>
            <a:off x="6565373" y="330651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4048149-395C-401E-AEC1-E543FE486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772739"/>
              </p:ext>
            </p:extLst>
          </p:nvPr>
        </p:nvGraphicFramePr>
        <p:xfrm>
          <a:off x="6066930" y="855502"/>
          <a:ext cx="3960440" cy="278796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9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ECT KONVENSIONAL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MECTA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EKG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EEG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STRESS ANALISER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TMS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latin typeface="Tw Cen MT" panose="020B0602020104020603" pitchFamily="34" charset="0"/>
                        </a:rPr>
                        <a:t>EMG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4899BFC-5DD3-47BC-AA60-9E1C0D0D6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77" y="124195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51499"/>
              </p:ext>
            </p:extLst>
          </p:nvPr>
        </p:nvGraphicFramePr>
        <p:xfrm>
          <a:off x="1043248" y="85061"/>
          <a:ext cx="4380281" cy="66461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KEG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PAS</a:t>
                      </a:r>
                      <a:endParaRPr lang="en-US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PROMOSI KESEHATAN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Penyuluhan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media radio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Penyuluhan Kesehatan Jiwa ke masyarakat</a:t>
                      </a:r>
                      <a:endParaRPr lang="fi-FI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Support Group 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Konsultasi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keluarga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rumah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</a:p>
                    <a:p>
                      <a:pPr algn="ctr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PKRS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jalan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55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Pembuatan Media Penyuluhan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w Cen MT" panose="020B0602020104020603" pitchFamily="34" charset="0"/>
                        </a:rPr>
                        <a:t>Pembentukan Wilayah Binaan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INTEGRASI PELAYANAN KESEHATAN JIWA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KERJASAMA LINTAS SEKTOR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Penerimaan PGOT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Penerimaan pasien panti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Penjemputan pasien pasung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Pendampingan korban kekerasan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Rapat Koordinasi Lintas Sektor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Pelatihan Kader Kesehatan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UPSK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888C4B0-4249-4A17-9390-889DB6D87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830176"/>
              </p:ext>
            </p:extLst>
          </p:nvPr>
        </p:nvGraphicFramePr>
        <p:xfrm>
          <a:off x="6150842" y="633295"/>
          <a:ext cx="5610049" cy="616749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27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32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Laki-laki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Kerja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Peternakan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Perikanan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Cuci Motor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8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Kewirausahaan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 Okupasi Terapi Pertanian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</a:t>
                      </a:r>
                      <a:r>
                        <a:rPr lang="fi-FI" sz="1300" u="none" strike="noStrike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kebersihan Lingkungan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Perempuan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Okupasi Terapi Kerja Menyulam/Menjahit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Okupasi Terapi Kerja Memasak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Okupasi Terapi Kerja Membuat Telor Asin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</a:t>
                      </a:r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Okupasi Terapi Kerja 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Rumah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Tangga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Okupasi Terapi Kerja Mainan Anak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785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f. Okupasi Terapi Kerja Kerajinan  Tangan</a:t>
                      </a:r>
                      <a:endParaRPr lang="fi-FI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Laki-laki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Perempuan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a.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Gerak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         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b.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Musik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Agama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d.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Permainan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e.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Kelompok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f.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Okupasi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Rekreasi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g.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Terapi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Family Gathering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h. Day Care    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885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.</a:t>
                      </a:r>
                      <a:r>
                        <a:rPr lang="en-US" sz="1300" baseline="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Home Visit</a:t>
                      </a:r>
                      <a:endParaRPr lang="en-US" sz="13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4D98FB-72D2-46A2-B970-26D2BFBB9883}"/>
              </a:ext>
            </a:extLst>
          </p:cNvPr>
          <p:cNvSpPr/>
          <p:nvPr/>
        </p:nvSpPr>
        <p:spPr>
          <a:xfrm>
            <a:off x="6391731" y="11928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012BE9-15BC-460A-A897-75C8BFE94C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95" y="21427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33477"/>
              </p:ext>
            </p:extLst>
          </p:nvPr>
        </p:nvGraphicFramePr>
        <p:xfrm>
          <a:off x="876291" y="673951"/>
          <a:ext cx="3947377" cy="599977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BULAN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pasien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Dewasa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2474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NAPZA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Geriatri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Narkoba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Jiwa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Fisik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Jiwa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Ripertum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Anak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Saraf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Kelamin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Dalam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Kebidanan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Medik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Tindakan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600" u="none" strike="noStrike" baseline="0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6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itchFamily="34" charset="0"/>
                        </a:rPr>
                        <a:t>Suntik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44546A"/>
                          </a:solidFill>
                          <a:effectLst/>
                          <a:latin typeface="Tw Cen MT" panose="020B0602020104020603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4844048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F5A73C6-2D9F-437E-BC88-5FDB4A0D2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366532"/>
              </p:ext>
            </p:extLst>
          </p:nvPr>
        </p:nvGraphicFramePr>
        <p:xfrm>
          <a:off x="6416764" y="1245053"/>
          <a:ext cx="4387214" cy="45806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6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latin typeface="Tw Cen MT" panose="020B0602020104020603" pitchFamily="34" charset="0"/>
                        </a:rPr>
                        <a:t>Permintaan makanan pasien rawat inap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91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latin typeface="Tw Cen MT" panose="020B0602020104020603" pitchFamily="34" charset="0"/>
                        </a:rPr>
                        <a:t>Jumlah Porsi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19,674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latin typeface="Tw Cen MT" panose="020B0602020104020603" pitchFamily="34" charset="0"/>
                        </a:rPr>
                        <a:t>Jumlah Orang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6,558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Survey Diet </a:t>
                      </a:r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Porsi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3,924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 Orang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1,308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Edukasi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Konsultasi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Asesment</a:t>
                      </a:r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Awal</a:t>
                      </a:r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pasien</a:t>
                      </a:r>
                      <a:r>
                        <a:rPr lang="en-US" sz="1800" u="none" strike="noStrike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latin typeface="Tw Cen MT" panose="020B0602020104020603" pitchFamily="34" charset="0"/>
                        </a:rPr>
                        <a:t>baru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Tepat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Tidak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tepat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341488"/>
                  </a:ext>
                </a:extLst>
              </a:tr>
            </a:tbl>
          </a:graphicData>
        </a:graphic>
      </p:graphicFrame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3BA467E-1919-4D75-A538-FC3A89AA0EE4}"/>
              </a:ext>
            </a:extLst>
          </p:cNvPr>
          <p:cNvSpPr/>
          <p:nvPr/>
        </p:nvSpPr>
        <p:spPr>
          <a:xfrm>
            <a:off x="6655325" y="576925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554D5B-870F-490F-ACE2-131E60F99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69" y="472441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782000"/>
              </p:ext>
            </p:extLst>
          </p:nvPr>
        </p:nvGraphicFramePr>
        <p:xfrm>
          <a:off x="809618" y="763240"/>
          <a:ext cx="3942042" cy="355628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59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0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20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20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20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Linen Non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6,248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Umum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Pencucian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Ulang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20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2000" u="none" strike="noStrike" dirty="0" err="1">
                          <a:effectLst/>
                          <a:latin typeface="Tw Cen MT" panose="020B0602020104020603" pitchFamily="34" charset="0"/>
                        </a:rPr>
                        <a:t>Rusak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  <a:latin typeface="Tw Cen MT" panose="020B0602020104020603" pitchFamily="34" charset="0"/>
                        </a:rPr>
                        <a:t>Afkir Linen Rusak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E461E46-2278-4547-8BC1-B946F9E2411B}"/>
              </a:ext>
            </a:extLst>
          </p:cNvPr>
          <p:cNvSpPr/>
          <p:nvPr/>
        </p:nvSpPr>
        <p:spPr>
          <a:xfrm>
            <a:off x="6360064" y="328196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E80071-DF02-4BE7-9ADB-4CFAA0CFB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6" y="211968"/>
            <a:ext cx="651479" cy="65147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0D2A805-8B4C-4EBA-8C21-3F3D60C7B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135056"/>
              </p:ext>
            </p:extLst>
          </p:nvPr>
        </p:nvGraphicFramePr>
        <p:xfrm>
          <a:off x="6119812" y="1004462"/>
          <a:ext cx="5204930" cy="533329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038">
                  <a:extLst>
                    <a:ext uri="{9D8B030D-6E8A-4147-A177-3AD203B41FA5}">
                      <a16:colId xmlns:a16="http://schemas.microsoft.com/office/drawing/2014/main" val="1202661107"/>
                    </a:ext>
                  </a:extLst>
                </a:gridCol>
                <a:gridCol w="386915">
                  <a:extLst>
                    <a:ext uri="{9D8B030D-6E8A-4147-A177-3AD203B41FA5}">
                      <a16:colId xmlns:a16="http://schemas.microsoft.com/office/drawing/2014/main" val="2806811701"/>
                    </a:ext>
                  </a:extLst>
                </a:gridCol>
                <a:gridCol w="3800059">
                  <a:extLst>
                    <a:ext uri="{9D8B030D-6E8A-4147-A177-3AD203B41FA5}">
                      <a16:colId xmlns:a16="http://schemas.microsoft.com/office/drawing/2014/main" val="71449140"/>
                    </a:ext>
                  </a:extLst>
                </a:gridCol>
                <a:gridCol w="538918">
                  <a:extLst>
                    <a:ext uri="{9D8B030D-6E8A-4147-A177-3AD203B41FA5}">
                      <a16:colId xmlns:a16="http://schemas.microsoft.com/office/drawing/2014/main" val="1486579512"/>
                    </a:ext>
                  </a:extLst>
                </a:gridCol>
              </a:tblGrid>
              <a:tr h="2953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BULAN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1786622"/>
                  </a:ext>
                </a:extLst>
              </a:tr>
              <a:tr h="295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087693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3843265"/>
                  </a:ext>
                </a:extLst>
              </a:tr>
              <a:tr h="5732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750270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7661768"/>
                  </a:ext>
                </a:extLst>
              </a:tr>
              <a:tr h="5906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 rutin peralatan Laundry dan Kitchen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7996628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2022022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47584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Listrik dan Air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306066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 dan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466892"/>
                  </a:ext>
                </a:extLst>
              </a:tr>
              <a:tr h="625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4393264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1199882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Telepon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2532915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0984972"/>
                  </a:ext>
                </a:extLst>
              </a:tr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pompa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IPAL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786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3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964130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1"/>
          <p:cNvSpPr txBox="1"/>
          <p:nvPr/>
        </p:nvSpPr>
        <p:spPr>
          <a:xfrm>
            <a:off x="5048242" y="4643446"/>
            <a:ext cx="1259144" cy="47978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11,79%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5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470399145"/>
              </p:ext>
            </p:extLst>
          </p:nvPr>
        </p:nvGraphicFramePr>
        <p:xfrm>
          <a:off x="228259" y="1278638"/>
          <a:ext cx="4961090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629220"/>
              </p:ext>
            </p:extLst>
          </p:nvPr>
        </p:nvGraphicFramePr>
        <p:xfrm>
          <a:off x="209362" y="77480"/>
          <a:ext cx="9865096" cy="667253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602">
                  <a:extLst>
                    <a:ext uri="{9D8B030D-6E8A-4147-A177-3AD203B41FA5}">
                      <a16:colId xmlns:a16="http://schemas.microsoft.com/office/drawing/2014/main" val="4008319627"/>
                    </a:ext>
                  </a:extLst>
                </a:gridCol>
              </a:tblGrid>
              <a:tr h="3811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7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81">
                <a:tc gridSpan="3">
                  <a:txBody>
                    <a:bodyPr/>
                    <a:lstStyle/>
                    <a:p>
                      <a:r>
                        <a:rPr lang="sv-SE" sz="1400" dirty="0">
                          <a:latin typeface="Tw Cen MT" panose="020B0602020104020603" pitchFamily="34" charset="0"/>
                        </a:rPr>
                        <a:t>a.    Monitoring penyehatan ruang bangunan dan halaman rumah sakit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		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luar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gedung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seluruh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area.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1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Medis,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Laundry,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Inst. 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2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Copy,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1/2/3,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Aula,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2 Kantor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Gudang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Toilet.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6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Gigi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IGD,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Kamar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Jenazah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Aula.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Gigi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IGD,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dan 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Medis,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Rawat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   Inst. Gigi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Inst. Laundry,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Farmasi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Inst.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Koridor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Foto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Copy,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1/2/3,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Depan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Belakang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Aula,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Tangga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Gedung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Poliklinik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Kantor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dan Gudang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Barang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udara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Sterilisasi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Gigi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Mulut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Dapur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Administrasi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Medis) dan 2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Bangsal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tingkat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kebersihan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gawat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darurat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udara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Ambient dan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Emisi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6 bulan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 RSJD Surakarta dan </a:t>
                      </a:r>
                      <a:r>
                        <a:rPr lang="sv-SE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Genzet</a:t>
                      </a:r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.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  <a:ea typeface="Verdan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65167" y="160876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8877" y="231588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580141"/>
              </p:ext>
            </p:extLst>
          </p:nvPr>
        </p:nvGraphicFramePr>
        <p:xfrm>
          <a:off x="514487" y="936732"/>
          <a:ext cx="6532882" cy="524308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7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084">
                  <a:extLst>
                    <a:ext uri="{9D8B030D-6E8A-4147-A177-3AD203B41FA5}">
                      <a16:colId xmlns:a16="http://schemas.microsoft.com/office/drawing/2014/main" val="3031868288"/>
                    </a:ext>
                  </a:extLst>
                </a:gridCol>
              </a:tblGrid>
              <a:tr h="312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04">
                <a:tc gridSpan="3">
                  <a:txBody>
                    <a:bodyPr/>
                    <a:lstStyle/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b.     Monitoring higiene dan sanitasi makanan dan minuman.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hygiene sanitasi makanan dan minuman 6 bulan sekali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1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(Nasi,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sayur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hewani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nabati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ringan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Piring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sendok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mangkok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lepek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gelas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total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E Coli 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masak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Wajan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Panci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Serok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Sotel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Telenan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Pisau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Staphylococcus dan Salmonella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telur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logam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residu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antibiotik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di Inst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bakery (ALT, Enterobacteria, Salmonella, Staphylococcus Aureus,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Kapang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Khamir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998057"/>
              </p:ext>
            </p:extLst>
          </p:nvPr>
        </p:nvGraphicFramePr>
        <p:xfrm>
          <a:off x="439835" y="608763"/>
          <a:ext cx="6328049" cy="540870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233">
                  <a:extLst>
                    <a:ext uri="{9D8B030D-6E8A-4147-A177-3AD203B41FA5}">
                      <a16:colId xmlns:a16="http://schemas.microsoft.com/office/drawing/2014/main" val="959739490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84">
                <a:tc gridSpan="3">
                  <a:txBody>
                    <a:bodyPr/>
                    <a:lstStyle/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c.    Penyehatan air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reservoir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(ground tank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tandon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2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 kali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sisa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chlor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pH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pada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dicurigai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rawan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pencemaran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(Ground tank,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Laundry)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2 kali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kali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6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 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(AB) dan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(AM)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AB reservoir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Gigi,  AB reservoir Poli Chandra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60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kimia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fisika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(AB) dan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Minum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(AM)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resevoir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laundry,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makan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kantin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),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Radiologi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IGD, AB reservoir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laboratorium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, AB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Gigi,  AB reservoir Poli Chandra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Kirana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  <a:latin typeface="Tw Cen MT" panose="020B0602020104020603" pitchFamily="34" charset="0"/>
                        </a:rPr>
                        <a:t>Pengurasan Tandon di Ground tank, tandon psikologi, tandon rehabilitasi dan tandon laundry 6 bulan sekali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658889" y="96135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579314"/>
              </p:ext>
            </p:extLst>
          </p:nvPr>
        </p:nvGraphicFramePr>
        <p:xfrm>
          <a:off x="658889" y="777884"/>
          <a:ext cx="6613051" cy="57903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8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9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679">
                  <a:extLst>
                    <a:ext uri="{9D8B030D-6E8A-4147-A177-3AD203B41FA5}">
                      <a16:colId xmlns:a16="http://schemas.microsoft.com/office/drawing/2014/main" val="4245906840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/>
                    <a:p>
                      <a:r>
                        <a:rPr lang="fi-FI" sz="1400" dirty="0">
                          <a:latin typeface="Tw Cen MT" panose="020B0602020104020603" pitchFamily="34" charset="0"/>
                        </a:rPr>
                        <a:t>d.</a:t>
                      </a:r>
                      <a:r>
                        <a:rPr lang="fi-FI" sz="1400" baseline="0" dirty="0">
                          <a:latin typeface="Tw Cen MT" panose="020B0602020104020603" pitchFamily="34" charset="0"/>
                        </a:rPr>
                        <a:t> Pengelolaan Limbah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08">
                <a:tc gridSpan="3">
                  <a:txBody>
                    <a:bodyPr/>
                    <a:lstStyle/>
                    <a:p>
                      <a:r>
                        <a:rPr lang="en-US" sz="1400" dirty="0" err="1"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Tw Cen MT" panose="020B0602020104020603" pitchFamily="34" charset="0"/>
                        </a:rPr>
                        <a:t>Padat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non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kerja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khusus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Infeksius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 err="1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Register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ruangan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petugas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Sanitasi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Serah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Terima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B3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   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Cair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seminggu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dua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Pengukuran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debit, pH dan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hari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sampel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Pemeliharaan/perbaikan IPAL kerja sama dengan pihak rekanan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5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575196" y="75323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247905"/>
              </p:ext>
            </p:extLst>
          </p:nvPr>
        </p:nvGraphicFramePr>
        <p:xfrm>
          <a:off x="575196" y="659258"/>
          <a:ext cx="6984777" cy="556361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8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5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175">
                  <a:extLst>
                    <a:ext uri="{9D8B030D-6E8A-4147-A177-3AD203B41FA5}">
                      <a16:colId xmlns:a16="http://schemas.microsoft.com/office/drawing/2014/main" val="1841465476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1">
                <a:tc gridSpan="3">
                  <a:txBody>
                    <a:bodyPr/>
                    <a:lstStyle/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e.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 Monitoring Pengelolaan linen (laundry)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pelaksanaan pengelolaan linen 6 bulan sekali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IGD, Inst Laundry dan Inst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Gizi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(3)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setiap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6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Pemeriksaan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angka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kuman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linen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bersih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 pada Inst Laundry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sebulan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f.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pengganggu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lain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Survey jentik untuk semua ruangan / unit seminggu sekali bekerja sama dengan pest control (PCO).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Survei kecoak untuk semua ruangan / unit setiap 2 minggu sekali bekerja sama dengan pest control (PCO).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Survei tikus untuk semua ruangan / unit setiap 2 bulan sekali bekerja sama dengan pest control (PCO).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Mengukur kepadatan lalat dengan fly grill pada TPS, IPAL, kantin dan dapur setahun sekali pada musim lalat.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Melaksanakan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pengendalian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serangga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tikus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binatang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lainnya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insidentil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ketika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terjadi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peningkatan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populasi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bekerja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sama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pest control (PCO).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237553"/>
              </p:ext>
            </p:extLst>
          </p:nvPr>
        </p:nvGraphicFramePr>
        <p:xfrm>
          <a:off x="883784" y="908720"/>
          <a:ext cx="6892212" cy="458198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1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182">
                  <a:extLst>
                    <a:ext uri="{9D8B030D-6E8A-4147-A177-3AD203B41FA5}">
                      <a16:colId xmlns:a16="http://schemas.microsoft.com/office/drawing/2014/main" val="4246287659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JENIS KEGIATAN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006">
                <a:tc gridSpan="3">
                  <a:txBody>
                    <a:bodyPr/>
                    <a:lstStyle/>
                    <a:p>
                      <a:r>
                        <a:rPr lang="fi-FI" sz="1600" dirty="0">
                          <a:latin typeface="Tw Cen MT" panose="020B0602020104020603" pitchFamily="34" charset="0"/>
                        </a:rPr>
                        <a:t>g.</a:t>
                      </a:r>
                      <a:r>
                        <a:rPr lang="fi-FI" sz="1600" baseline="0" dirty="0">
                          <a:latin typeface="Tw Cen MT" panose="020B0602020104020603" pitchFamily="34" charset="0"/>
                        </a:rPr>
                        <a:t>  Monitoring dekontaminasi melalui desinfeksi dan sterilisasi 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dekontaminasi melalui desinfeksi dan sterilisasi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Usap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alat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medis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/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Pemantauan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kualitas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hasil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sterilisasi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setahun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2 kali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IGD (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gunting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pinset,kom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), pada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ruang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I Gigi (tang,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exavator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pinset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bein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sonde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, scaler)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h.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Pengamanan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radiasi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Pengisian checklist monitoring pelaksanaan pengamanan radiasi sebulan sekali.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Upaya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Sosialisasi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kesehatan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RSJD Surakarta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melalui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w Cen MT" panose="020B0602020104020603" pitchFamily="34" charset="0"/>
                        </a:rPr>
                        <a:t>pagi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  <a:latin typeface="Tw Cen MT" panose="020B0602020104020603" pitchFamily="34" charset="0"/>
                        </a:rPr>
                        <a:t>Pemasangan/ penggantian tulisan himbauan perilaku hidup bersih sehat setahun sekali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2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345127"/>
              </p:ext>
            </p:extLst>
          </p:nvPr>
        </p:nvGraphicFramePr>
        <p:xfrm>
          <a:off x="1371704" y="1963467"/>
          <a:ext cx="3888432" cy="362816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1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PENGELOLAAN ASRAMA ( ORANG 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PRAKTEKAN ( ORANG 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DOKTER MUDA (ORANG)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MAGANG ( ORANG 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PRAPENELITIAN ( ORANG 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PENELITIAN ( ORANG 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KUNJUNGAN ( ORANG 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SURAT KETERANGAN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DIKLAT INTERNAL  (PESERTA)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DIKLAT EKSTERNAL  (PESERTA)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722127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5804" y="296723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498192"/>
              </p:ext>
            </p:extLst>
          </p:nvPr>
        </p:nvGraphicFramePr>
        <p:xfrm>
          <a:off x="6653868" y="1963467"/>
          <a:ext cx="3888431" cy="112720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69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INDIKATOR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Persentase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pegawai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mengikuti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dirty="0" err="1"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1600" dirty="0">
                          <a:latin typeface="Tw Cen MT" panose="020B0602020104020603" pitchFamily="34" charset="0"/>
                        </a:rPr>
                        <a:t>/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Bintek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selama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jam/ </a:t>
                      </a:r>
                      <a:r>
                        <a:rPr lang="en-US" sz="1600" baseline="0" dirty="0" err="1">
                          <a:latin typeface="Tw Cen MT" panose="020B0602020104020603" pitchFamily="34" charset="0"/>
                        </a:rPr>
                        <a:t>tahun</a:t>
                      </a:r>
                      <a:r>
                        <a:rPr lang="en-US" sz="1600" baseline="0" dirty="0">
                          <a:latin typeface="Tw Cen MT" panose="020B0602020104020603" pitchFamily="34" charset="0"/>
                        </a:rPr>
                        <a:t> (%)</a:t>
                      </a:r>
                      <a:endParaRPr lang="en-US" sz="16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48217" y="1212468"/>
            <a:ext cx="3888432" cy="41902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53868" y="1201331"/>
            <a:ext cx="5104491" cy="419642"/>
            <a:chOff x="836612" y="4643035"/>
            <a:chExt cx="5562600" cy="502279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035"/>
              <a:ext cx="4613502" cy="484631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" y="15966"/>
            <a:ext cx="880242" cy="8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658836"/>
              </p:ext>
            </p:extLst>
          </p:nvPr>
        </p:nvGraphicFramePr>
        <p:xfrm>
          <a:off x="503955" y="648239"/>
          <a:ext cx="3394770" cy="54561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534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57957" y="70400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35820B88-FFE4-40CF-A3B0-75DE9CD41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279959"/>
              </p:ext>
            </p:extLst>
          </p:nvPr>
        </p:nvGraphicFramePr>
        <p:xfrm>
          <a:off x="4230061" y="648239"/>
          <a:ext cx="4104455" cy="6080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47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Cetak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>
                        <a:latin typeface="Tw Cen MT" panose="020B0602020104020603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Pemasaran ke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c.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Menyampaikan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kedinasan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bentuk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Pemberian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informasi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&amp;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pelayanan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kepada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pelanggan</a:t>
                      </a:r>
                      <a:r>
                        <a:rPr lang="en-US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CF680417-2A4D-40F3-A7F5-F56C940E1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824480"/>
              </p:ext>
            </p:extLst>
          </p:nvPr>
        </p:nvGraphicFramePr>
        <p:xfrm>
          <a:off x="8653598" y="648239"/>
          <a:ext cx="3317285" cy="254322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48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13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Membuat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jadwal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penugasan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Inspektur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&amp; Pembina </a:t>
                      </a:r>
                      <a:r>
                        <a:rPr lang="en-US" sz="1400" u="none" strike="noStrike" dirty="0" err="1">
                          <a:effectLst/>
                          <a:latin typeface="Tw Cen MT" panose="020B0602020104020603" pitchFamily="34" charset="0"/>
                        </a:rPr>
                        <a:t>Apel</a:t>
                      </a: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1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Publikasi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effectLst/>
                          <a:latin typeface="Tw Cen MT" panose="020B0602020104020603" pitchFamily="34" charset="0"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effectLst/>
                          <a:latin typeface="Tw Cen MT" panose="020B0602020104020603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9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194281"/>
              </p:ext>
            </p:extLst>
          </p:nvPr>
        </p:nvGraphicFramePr>
        <p:xfrm>
          <a:off x="431180" y="980728"/>
          <a:ext cx="3744416" cy="48463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JENIS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KEGIATAN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BULAN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w Cen MT" panose="020B0602020104020603" pitchFamily="34" charset="0"/>
                        </a:rPr>
                        <a:t>JAN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8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perangkat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lunak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(software)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Tw Cen MT" panose="020B0602020104020603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err="1">
                          <a:effectLst/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perangkat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u="none" strike="noStrike" baseline="0" dirty="0" err="1">
                          <a:effectLst/>
                          <a:latin typeface="Tw Cen MT" panose="020B0602020104020603" pitchFamily="34" charset="0"/>
                        </a:rPr>
                        <a:t>keras</a:t>
                      </a:r>
                      <a:r>
                        <a:rPr lang="en-US" sz="1800" u="none" strike="noStrike" baseline="0" dirty="0">
                          <a:effectLst/>
                          <a:latin typeface="Tw Cen MT" panose="020B0602020104020603" pitchFamily="34" charset="0"/>
                        </a:rPr>
                        <a:t> (hardware)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Perbaikan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Printer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Pengelolaan</a:t>
                      </a:r>
                      <a:r>
                        <a:rPr lang="en-US" sz="18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Tw Cen MT" panose="020B0602020104020603" pitchFamily="34" charset="0"/>
                        </a:rPr>
                        <a:t>jaringan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Pencadangan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data (backup)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2"/>
                        </a:solidFill>
                        <a:effectLst/>
                        <a:latin typeface="Tw Cen MT" panose="020B06020201040206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Pemeliharaan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rutin</a:t>
                      </a:r>
                      <a:r>
                        <a:rPr lang="en-US" sz="1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dirty="0" err="1">
                          <a:latin typeface="Tw Cen MT" panose="020B0602020104020603" pitchFamily="34" charset="0"/>
                        </a:rPr>
                        <a:t>komputer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40220"/>
              </p:ext>
            </p:extLst>
          </p:nvPr>
        </p:nvGraphicFramePr>
        <p:xfrm>
          <a:off x="215156" y="1484784"/>
          <a:ext cx="4536504" cy="38835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1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7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9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9214" y="96875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7854E8-B36C-42B9-94E1-340B1682B6C5}"/>
              </a:ext>
            </a:extLst>
          </p:cNvPr>
          <p:cNvSpPr/>
          <p:nvPr/>
        </p:nvSpPr>
        <p:spPr>
          <a:xfrm>
            <a:off x="5334500" y="988225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77C9EED-A2E2-45F7-A1AA-3B808E2F8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144907"/>
              </p:ext>
            </p:extLst>
          </p:nvPr>
        </p:nvGraphicFramePr>
        <p:xfrm>
          <a:off x="5334500" y="1420274"/>
          <a:ext cx="4155762" cy="494695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43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5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14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157553"/>
              </p:ext>
            </p:extLst>
          </p:nvPr>
        </p:nvGraphicFramePr>
        <p:xfrm>
          <a:off x="143148" y="1124744"/>
          <a:ext cx="11983676" cy="51381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PROGRAM/KEGIATAN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ANGGARAN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REALISASI KEUANGAN 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(%)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REALISASI </a:t>
                      </a:r>
                    </a:p>
                    <a:p>
                      <a:pPr algn="ctr"/>
                      <a:r>
                        <a:rPr lang="en-US" sz="1800" dirty="0"/>
                        <a:t>FISIK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(%)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/>
                        <a:t>Program </a:t>
                      </a:r>
                      <a:r>
                        <a:rPr lang="en-US" sz="1800" dirty="0" err="1"/>
                        <a:t>Pelayanan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Peningkatan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Derajat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Kesehatan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Dengan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Penyediaan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Fasillitas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Perawatan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Kesehatan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Bagi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Penderita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Akibat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Dampak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Asap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Rokok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4.0000.000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0,14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17,63</a:t>
                      </a: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2.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Pemenuhan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Sarana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Prasarana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Pelayanan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Rujukan</a:t>
                      </a:r>
                      <a:r>
                        <a:rPr lang="en-US" sz="1800" dirty="0"/>
                        <a:t> ( DAK )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1.082.388.000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0,00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0,00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3.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Peningkatan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Mutu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Pelayanan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250.000.000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15,37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16,00</a:t>
                      </a: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4.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Penyediaan</a:t>
                      </a:r>
                      <a:r>
                        <a:rPr lang="en-US" sz="1800" dirty="0"/>
                        <a:t> Honorarium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Premi</a:t>
                      </a:r>
                      <a:r>
                        <a:rPr lang="en-US" sz="1800" baseline="0" dirty="0"/>
                        <a:t> BPJS </a:t>
                      </a:r>
                      <a:r>
                        <a:rPr lang="en-US" sz="1800" baseline="0" dirty="0" err="1"/>
                        <a:t>bagi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Tenaga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Harlep</a:t>
                      </a:r>
                      <a:r>
                        <a:rPr lang="en-US" sz="1800" baseline="0" dirty="0"/>
                        <a:t> di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Kesehatan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750.000.000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9,51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16,73</a:t>
                      </a: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50479"/>
              </p:ext>
            </p:extLst>
          </p:nvPr>
        </p:nvGraphicFramePr>
        <p:xfrm>
          <a:off x="142366" y="548680"/>
          <a:ext cx="3087612" cy="51352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3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3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5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2F8CC0-F2D8-4624-BA0C-44F9A46EC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43233"/>
              </p:ext>
            </p:extLst>
          </p:nvPr>
        </p:nvGraphicFramePr>
        <p:xfrm>
          <a:off x="4031580" y="548680"/>
          <a:ext cx="3458442" cy="528938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3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2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7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jatuh yang berakibat kecacatan/</a:t>
                      </a:r>
                    </a:p>
                    <a:p>
                      <a:pPr algn="just" fontAlgn="t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kematian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jiwa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karena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bunuh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re-admission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jiwa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kembali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perawatan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≤ 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7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6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inggu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156" y="188640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75866"/>
              </p:ext>
            </p:extLst>
          </p:nvPr>
        </p:nvGraphicFramePr>
        <p:xfrm>
          <a:off x="238332" y="692696"/>
          <a:ext cx="3411007" cy="31683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87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7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</a:p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81C04D5-533E-41B0-B95F-AEDCF9C54131}"/>
              </a:ext>
            </a:extLst>
          </p:cNvPr>
          <p:cNvSpPr/>
          <p:nvPr/>
        </p:nvSpPr>
        <p:spPr>
          <a:xfrm>
            <a:off x="4313871" y="188640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D3FD71-A7A8-4183-BB0B-A164DA439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74401"/>
              </p:ext>
            </p:extLst>
          </p:nvPr>
        </p:nvGraphicFramePr>
        <p:xfrm>
          <a:off x="4313871" y="692696"/>
          <a:ext cx="4309429" cy="309634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8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23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3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180" y="126865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62443"/>
              </p:ext>
            </p:extLst>
          </p:nvPr>
        </p:nvGraphicFramePr>
        <p:xfrm>
          <a:off x="431180" y="564247"/>
          <a:ext cx="4593181" cy="22166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88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8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3026"/>
              </p:ext>
            </p:extLst>
          </p:nvPr>
        </p:nvGraphicFramePr>
        <p:xfrm>
          <a:off x="466434" y="3421626"/>
          <a:ext cx="4503522" cy="259966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a.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Tunggu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Jadi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30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Tunggu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Racikan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3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180" y="2909594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4360C-9B9D-416F-BD8C-2B5C052782D9}"/>
              </a:ext>
            </a:extLst>
          </p:cNvPr>
          <p:cNvSpPr/>
          <p:nvPr/>
        </p:nvSpPr>
        <p:spPr>
          <a:xfrm>
            <a:off x="6067714" y="152416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C6A6C-BA84-478C-AE6D-A5F6A31A9B25}"/>
              </a:ext>
            </a:extLst>
          </p:cNvPr>
          <p:cNvSpPr/>
          <p:nvPr/>
        </p:nvSpPr>
        <p:spPr>
          <a:xfrm>
            <a:off x="6093019" y="2672696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9EEC0E-B2D8-4480-B04D-5C687AE21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73172"/>
              </p:ext>
            </p:extLst>
          </p:nvPr>
        </p:nvGraphicFramePr>
        <p:xfrm>
          <a:off x="6119812" y="656472"/>
          <a:ext cx="3942045" cy="165618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86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86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C52975-7E7E-4110-A8B2-BBFB5BDDD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52434"/>
              </p:ext>
            </p:extLst>
          </p:nvPr>
        </p:nvGraphicFramePr>
        <p:xfrm>
          <a:off x="6093019" y="3176752"/>
          <a:ext cx="4235049" cy="14460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48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164" y="260648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25857"/>
              </p:ext>
            </p:extLst>
          </p:nvPr>
        </p:nvGraphicFramePr>
        <p:xfrm>
          <a:off x="287164" y="908720"/>
          <a:ext cx="3873933" cy="23867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5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55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Kelengkapan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Informed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Concent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Setelah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Mendapatkan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Informasi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Jelas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Dokumen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Rekam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Rawat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15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B2BC20-AD33-4C8F-913F-DBBB13736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22216"/>
              </p:ext>
            </p:extLst>
          </p:nvPr>
        </p:nvGraphicFramePr>
        <p:xfrm>
          <a:off x="287164" y="4016620"/>
          <a:ext cx="3539084" cy="230425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8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79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3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4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a.BOD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b.COD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c.TSS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FBFCC17-F6E0-46FF-A644-26E0D1B42165}"/>
              </a:ext>
            </a:extLst>
          </p:cNvPr>
          <p:cNvSpPr/>
          <p:nvPr/>
        </p:nvSpPr>
        <p:spPr>
          <a:xfrm>
            <a:off x="287164" y="3512564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202135-C7D0-433E-8BC3-034C112BA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23735"/>
              </p:ext>
            </p:extLst>
          </p:nvPr>
        </p:nvGraphicFramePr>
        <p:xfrm>
          <a:off x="4774845" y="601800"/>
          <a:ext cx="3744416" cy="607611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9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Tindak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Lanjut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Penyelesaian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Hasil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Pertemuan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Direksi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Kelengkapan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Laporan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Akuntabilitas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Kinerja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Pengurusan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Gaji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Berkala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Karyawan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Mendapat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Pelatihan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Minimal 20 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Setahun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194.51 %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2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8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Pemberian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Imbalan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Insentif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Sesuai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Kesepakatan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4883FE8-C906-47C4-9E3D-FCFE2F81EE0D}"/>
              </a:ext>
            </a:extLst>
          </p:cNvPr>
          <p:cNvSpPr/>
          <p:nvPr/>
        </p:nvSpPr>
        <p:spPr>
          <a:xfrm>
            <a:off x="4774845" y="116632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61550"/>
              </p:ext>
            </p:extLst>
          </p:nvPr>
        </p:nvGraphicFramePr>
        <p:xfrm>
          <a:off x="165818" y="616627"/>
          <a:ext cx="5155659" cy="19482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45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Ambulance /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Kereta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Jenazah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Maks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Tanggap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Ambulance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oleh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Masyarakat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Membutuhkan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60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924944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06925"/>
              </p:ext>
            </p:extLst>
          </p:nvPr>
        </p:nvGraphicFramePr>
        <p:xfrm>
          <a:off x="171961" y="3501008"/>
          <a:ext cx="4503357" cy="10081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5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0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0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Tanggap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Pemulasaraan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Jenazah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0029BE6-8293-4DF7-A6C1-420E3CE2D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37139"/>
              </p:ext>
            </p:extLst>
          </p:nvPr>
        </p:nvGraphicFramePr>
        <p:xfrm>
          <a:off x="6119812" y="616627"/>
          <a:ext cx="4959833" cy="20162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1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3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4.6 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10042AD-E034-457D-ABBD-35437CF9F25B}"/>
              </a:ext>
            </a:extLst>
          </p:cNvPr>
          <p:cNvSpPr/>
          <p:nvPr/>
        </p:nvSpPr>
        <p:spPr>
          <a:xfrm>
            <a:off x="6087152" y="188640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BF330D-5896-4A74-B27E-898C066E1C99}"/>
              </a:ext>
            </a:extLst>
          </p:cNvPr>
          <p:cNvSpPr/>
          <p:nvPr/>
        </p:nvSpPr>
        <p:spPr>
          <a:xfrm>
            <a:off x="6137190" y="2848875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C78954-F9DB-4159-8623-9B8CD3077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3497"/>
              </p:ext>
            </p:extLst>
          </p:nvPr>
        </p:nvGraphicFramePr>
        <p:xfrm>
          <a:off x="6127070" y="3352931"/>
          <a:ext cx="3772528" cy="16561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2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Tidak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Adanya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Linen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Hilang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99.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Ketepatan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Waktu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Penyediaan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Linen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Untuk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Ruang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5156" y="188640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28939"/>
              </p:ext>
            </p:extLst>
          </p:nvPr>
        </p:nvGraphicFramePr>
        <p:xfrm>
          <a:off x="215156" y="764704"/>
          <a:ext cx="4173260" cy="25922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23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INDIKATOR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STANDAR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Anggota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Tim PPI yang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terlatih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Kegiatan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pencatatan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pelaporan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nosokomial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896485"/>
              </p:ext>
            </p:extLst>
          </p:nvPr>
        </p:nvGraphicFramePr>
        <p:xfrm>
          <a:off x="112800" y="260648"/>
          <a:ext cx="11983676" cy="36111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PROGRAM/KEGIATAN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ANGGARAN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REALISASI KEUANGAN 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(%)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REALISASI </a:t>
                      </a:r>
                    </a:p>
                    <a:p>
                      <a:pPr algn="ctr"/>
                      <a:r>
                        <a:rPr lang="en-US" sz="1800" dirty="0"/>
                        <a:t>FISIK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(%)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Penyelenggaraan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Promosi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Pemberdayaan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Masyarakat</a:t>
                      </a:r>
                      <a:r>
                        <a:rPr lang="en-US" sz="1800" baseline="0" dirty="0"/>
                        <a:t> 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500.000.000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10,70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40,34</a:t>
                      </a: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Program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1.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Kegiatan</a:t>
                      </a:r>
                      <a:r>
                        <a:rPr lang="en-US" sz="1800" dirty="0"/>
                        <a:t> 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Pendukung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Pelayanan</a:t>
                      </a:r>
                      <a:r>
                        <a:rPr lang="en-US" sz="1800" baseline="0" dirty="0"/>
                        <a:t> (BLUD)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/>
                        <a:t>38.000.000.000</a:t>
                      </a:r>
                      <a:endParaRPr lang="en-US" sz="1800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8,25</a:t>
                      </a:r>
                    </a:p>
                  </a:txBody>
                  <a:tcPr marL="182740" marR="182740" marT="68874" marB="688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16,23</a:t>
                      </a:r>
                    </a:p>
                  </a:txBody>
                  <a:tcPr marL="182740" marR="182740" marT="68874" marB="688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57166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114423"/>
              </p:ext>
            </p:extLst>
          </p:nvPr>
        </p:nvGraphicFramePr>
        <p:xfrm>
          <a:off x="831153" y="1308514"/>
          <a:ext cx="11073308" cy="294058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1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NO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URAIAN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ANGGARAN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REALISASI KEUANGAN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latin typeface="Tw Cen MT" panose="020B0602020104020603" pitchFamily="34" charset="0"/>
                        </a:rPr>
                        <a:t>(</a:t>
                      </a:r>
                      <a:r>
                        <a:rPr lang="en-US" sz="1800" b="1" dirty="0" err="1">
                          <a:latin typeface="Tw Cen MT" panose="020B0602020104020603" pitchFamily="34" charset="0"/>
                        </a:rPr>
                        <a:t>Rp</a:t>
                      </a: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.)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w Cen MT" panose="020B0602020104020603" pitchFamily="34" charset="0"/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Biaya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Pegawai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7.000.000.000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739.440.000</a:t>
                      </a: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10,56</a:t>
                      </a: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Biaya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Barang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Jasa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BLUD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29.000.000.000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2.359.361.758</a:t>
                      </a: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8,14</a:t>
                      </a: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Biaya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Modal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2.000.000.000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36.780.000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Verdana" pitchFamily="34" charset="0"/>
                          <a:cs typeface="Verdana" pitchFamily="34" charset="0"/>
                        </a:rPr>
                        <a:t>3,68</a:t>
                      </a:r>
                    </a:p>
                  </a:txBody>
                  <a:tcPr marL="182740" marR="182740" marT="65286" marB="6528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71" y="1697971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91" y="2462245"/>
            <a:ext cx="1496902" cy="1496902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344970E-F326-4D0A-99EB-77D6FCF87F17}"/>
              </a:ext>
            </a:extLst>
          </p:cNvPr>
          <p:cNvSpPr txBox="1">
            <a:spLocks/>
          </p:cNvSpPr>
          <p:nvPr/>
        </p:nvSpPr>
        <p:spPr>
          <a:xfrm>
            <a:off x="1511299" y="1229593"/>
            <a:ext cx="7444743" cy="203811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0" b="1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  <a:cs typeface="Arial" pitchFamily="34" charset="0"/>
              </a:rPr>
              <a:t>Kinerja</a:t>
            </a:r>
            <a:endParaRPr lang="en-US" altLang="ko-KR" sz="12000" b="1" dirty="0">
              <a:solidFill>
                <a:schemeClr val="accent4">
                  <a:lumMod val="75000"/>
                </a:schemeClr>
              </a:solidFill>
              <a:latin typeface="Tw Cen MT Condensed Extra Bold" panose="020B0803020202020204" pitchFamily="34" charset="0"/>
              <a:cs typeface="Arial" pitchFamily="34" charset="0"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0237E7-FEB7-447D-A928-2FD29E5817DC}"/>
              </a:ext>
            </a:extLst>
          </p:cNvPr>
          <p:cNvSpPr txBox="1">
            <a:spLocks/>
          </p:cNvSpPr>
          <p:nvPr/>
        </p:nvSpPr>
        <p:spPr>
          <a:xfrm>
            <a:off x="1511300" y="2664073"/>
            <a:ext cx="7444743" cy="181858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0" b="1" dirty="0" err="1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  <a:cs typeface="Arial" pitchFamily="34" charset="0"/>
              </a:rPr>
              <a:t>Pendapatan</a:t>
            </a:r>
            <a:endParaRPr lang="en-US" altLang="ko-KR" sz="12000" b="1" dirty="0">
              <a:solidFill>
                <a:schemeClr val="accent2">
                  <a:lumMod val="75000"/>
                </a:schemeClr>
              </a:solidFill>
              <a:latin typeface="Tw Cen MT Condensed" panose="020B0606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83067524"/>
              </p:ext>
            </p:extLst>
          </p:nvPr>
        </p:nvGraphicFramePr>
        <p:xfrm>
          <a:off x="287164" y="1363777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3187" y="5207991"/>
            <a:ext cx="861133" cy="2862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7,57%</a:t>
            </a:r>
          </a:p>
        </p:txBody>
      </p:sp>
    </p:spTree>
    <p:extLst>
      <p:ext uri="{BB962C8B-B14F-4D97-AF65-F5344CB8AC3E}">
        <p14:creationId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91546815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32068115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34463589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671540" y="1564782"/>
            <a:ext cx="8424936" cy="4623373"/>
            <a:chOff x="3545632" y="1770086"/>
            <a:chExt cx="9132262" cy="5359204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70086"/>
              <a:ext cx="9132262" cy="4495108"/>
              <a:chOff x="3545632" y="2274142"/>
              <a:chExt cx="9132262" cy="4495108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2058096004"/>
                  </p:ext>
                </p:extLst>
              </p:nvPr>
            </p:nvGraphicFramePr>
            <p:xfrm>
              <a:off x="3545632" y="2289447"/>
              <a:ext cx="3470522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3418935576"/>
                  </p:ext>
                </p:extLst>
              </p:nvPr>
            </p:nvGraphicFramePr>
            <p:xfrm>
              <a:off x="6547638" y="2274142"/>
              <a:ext cx="3206183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1190372457"/>
                  </p:ext>
                </p:extLst>
              </p:nvPr>
            </p:nvGraphicFramePr>
            <p:xfrm>
              <a:off x="9471712" y="2304753"/>
              <a:ext cx="3206182" cy="44644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7,26 %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7619146" y="6234697"/>
              <a:ext cx="1711315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14,45 %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0437381" y="6265194"/>
              <a:ext cx="1948093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11,04 %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4512200</TotalTime>
  <Words>5395</Words>
  <Application>Microsoft Office PowerPoint</Application>
  <PresentationFormat>Custom</PresentationFormat>
  <Paragraphs>2250</Paragraphs>
  <Slides>46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Impact</vt:lpstr>
      <vt:lpstr>Lucida Sans</vt:lpstr>
      <vt:lpstr>Tahoma</vt:lpstr>
      <vt:lpstr>Tw Cen MT</vt:lpstr>
      <vt:lpstr>Tw Cen MT Condensed</vt:lpstr>
      <vt:lpstr>Tw Cen MT Condensed Extra Bold</vt:lpstr>
      <vt:lpstr>Verdana</vt:lpstr>
      <vt:lpstr>Wingdings</vt:lpstr>
      <vt:lpstr>Metropolitan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10 BESAR PENYAKIT RAWAT JALAN  S/D JANUARI 2020</vt:lpstr>
      <vt:lpstr>DIAGNOSIS 10 BESAR PENYAKIT RAWAT INAP S/D JANUARI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rsjd-az</cp:lastModifiedBy>
  <cp:revision>1217</cp:revision>
  <cp:lastPrinted>2019-11-20T03:22:26Z</cp:lastPrinted>
  <dcterms:created xsi:type="dcterms:W3CDTF">2017-07-26T01:43:47Z</dcterms:created>
  <dcterms:modified xsi:type="dcterms:W3CDTF">2020-06-23T07:41:03Z</dcterms:modified>
</cp:coreProperties>
</file>