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67"/>
  </p:notesMasterIdLst>
  <p:handoutMasterIdLst>
    <p:handoutMasterId r:id="rId68"/>
  </p:handoutMasterIdLst>
  <p:sldIdLst>
    <p:sldId id="345" r:id="rId2"/>
    <p:sldId id="330" r:id="rId3"/>
    <p:sldId id="346" r:id="rId4"/>
    <p:sldId id="379" r:id="rId5"/>
    <p:sldId id="380" r:id="rId6"/>
    <p:sldId id="347" r:id="rId7"/>
    <p:sldId id="332" r:id="rId8"/>
    <p:sldId id="381" r:id="rId9"/>
    <p:sldId id="348" r:id="rId10"/>
    <p:sldId id="333" r:id="rId11"/>
    <p:sldId id="265" r:id="rId12"/>
    <p:sldId id="272" r:id="rId13"/>
    <p:sldId id="285" r:id="rId14"/>
    <p:sldId id="382" r:id="rId15"/>
    <p:sldId id="349" r:id="rId16"/>
    <p:sldId id="350" r:id="rId17"/>
    <p:sldId id="351" r:id="rId18"/>
    <p:sldId id="352" r:id="rId19"/>
    <p:sldId id="419" r:id="rId20"/>
    <p:sldId id="421" r:id="rId21"/>
    <p:sldId id="338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5" r:id="rId48"/>
    <p:sldId id="416" r:id="rId49"/>
    <p:sldId id="417" r:id="rId50"/>
    <p:sldId id="418" r:id="rId51"/>
    <p:sldId id="370" r:id="rId52"/>
    <p:sldId id="371" r:id="rId53"/>
    <p:sldId id="372" r:id="rId54"/>
    <p:sldId id="387" r:id="rId55"/>
    <p:sldId id="373" r:id="rId56"/>
    <p:sldId id="422" r:id="rId57"/>
    <p:sldId id="374" r:id="rId58"/>
    <p:sldId id="375" r:id="rId59"/>
    <p:sldId id="423" r:id="rId60"/>
    <p:sldId id="376" r:id="rId61"/>
    <p:sldId id="388" r:id="rId62"/>
    <p:sldId id="377" r:id="rId63"/>
    <p:sldId id="424" r:id="rId64"/>
    <p:sldId id="378" r:id="rId65"/>
    <p:sldId id="344" r:id="rId66"/>
  </p:sldIdLst>
  <p:sldSz cx="12239625" cy="6858000"/>
  <p:notesSz cx="6858000" cy="11141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92" userDrawn="1">
          <p15:clr>
            <a:srgbClr val="A4A3A4"/>
          </p15:clr>
        </p15:guide>
        <p15:guide id="3" pos="38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9900"/>
    <a:srgbClr val="0000FF"/>
    <a:srgbClr val="FF6600"/>
    <a:srgbClr val="A4920C"/>
    <a:srgbClr val="38F12F"/>
    <a:srgbClr val="016301"/>
    <a:srgbClr val="FF0000"/>
    <a:srgbClr val="66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70" d="100"/>
          <a:sy n="70" d="100"/>
        </p:scale>
        <p:origin x="648" y="72"/>
      </p:cViewPr>
      <p:guideLst>
        <p:guide orient="horz" pos="2160"/>
        <p:guide pos="2892"/>
        <p:guide pos="385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4399396429160441E-2"/>
          <c:w val="0.94272229710325683"/>
          <c:h val="0.6906119877012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    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CF4-4242-89BF-D02CED566F3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783939335500105E-2"/>
                  <c:y val="-4.873357051055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CF4-4242-89BF-D02CED566F3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59753177000</c:v>
                </c:pt>
                <c:pt idx="1">
                  <c:v>97122224000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F4-4242-89BF-D02CED566F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0.10588191582906786"/>
                  <c:y val="-3.1482560721308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A47-43B8-9F0F-6C081B99ABC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3358126609661057E-2"/>
                  <c:y val="-4.4092356722961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CF4-4242-89BF-D02CED566F3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56473830958</c:v>
                </c:pt>
                <c:pt idx="1">
                  <c:v>77672978433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CF4-4242-89BF-D02CED566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8892176"/>
        <c:axId val="648892960"/>
        <c:axId val="0"/>
      </c:bar3DChart>
      <c:catAx>
        <c:axId val="64889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c:spPr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648892960"/>
        <c:crosses val="autoZero"/>
        <c:auto val="1"/>
        <c:lblAlgn val="ctr"/>
        <c:lblOffset val="100"/>
        <c:noMultiLvlLbl val="0"/>
      </c:catAx>
      <c:valAx>
        <c:axId val="648892960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648892176"/>
        <c:crosses val="autoZero"/>
        <c:crossBetween val="between"/>
      </c:valAx>
      <c:spPr>
        <a:scene3d>
          <a:camera prst="orthographicFront"/>
          <a:lightRig rig="threePt" dir="t"/>
        </a:scene3d>
        <a:sp3d prstMaterial="dkEdge"/>
      </c:spPr>
    </c:plotArea>
    <c:legend>
      <c:legendPos val="b"/>
      <c:overlay val="0"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6945308545964039E-2"/>
          <c:w val="0.9521953935317734"/>
          <c:h val="0.59180863961975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08-4984-A4C5-5919F096901A}"/>
              </c:ext>
            </c:extLst>
          </c:dPt>
          <c:dPt>
            <c:idx val="1"/>
            <c:invertIfNegative val="0"/>
            <c:bubble3D val="0"/>
            <c:spPr>
              <a:solidFill>
                <a:srgbClr val="E28B0A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08-4984-A4C5-5919F096901A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08-4984-A4C5-5919F096901A}"/>
              </c:ext>
            </c:extLst>
          </c:dPt>
          <c:dPt>
            <c:idx val="4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08-4984-A4C5-5919F096901A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08-4984-A4C5-5919F096901A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B08-4984-A4C5-5919F096901A}"/>
              </c:ext>
            </c:extLst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B08-4984-A4C5-5919F096901A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B08-4984-A4C5-5919F096901A}"/>
              </c:ext>
            </c:extLst>
          </c:dPt>
          <c:dPt>
            <c:idx val="9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B08-4984-A4C5-5919F096901A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B08-4984-A4C5-5919F096901A}"/>
              </c:ext>
            </c:extLst>
          </c:dPt>
          <c:dPt>
            <c:idx val="11"/>
            <c:invertIfNegative val="0"/>
            <c:bubble3D val="0"/>
            <c:spPr>
              <a:solidFill>
                <a:srgbClr val="990099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059-436C-833C-7AE1E711B330}"/>
              </c:ext>
            </c:extLst>
          </c:dPt>
          <c:dLbls>
            <c:dLbl>
              <c:idx val="0"/>
              <c:layout>
                <c:manualLayout>
                  <c:x val="-2.261144773087882E-3"/>
                  <c:y val="-4.3543672281179606E-2"/>
                </c:manualLayout>
              </c:layout>
              <c:spPr>
                <a:solidFill>
                  <a:schemeClr val="accent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59686886642225E-2"/>
                  <c:y val="-2.0500422792529224E-2"/>
                </c:manualLayout>
              </c:layout>
              <c:spPr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2194613703890449E-3"/>
                  <c:y val="-7.1498228591884899E-2"/>
                </c:manualLayout>
              </c:layout>
              <c:spPr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404520580334384E-2"/>
                  <c:y val="-3.171233288893828E-2"/>
                </c:manualLayout>
              </c:layout>
              <c:spPr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243989271847289E-2"/>
                  <c:y val="-3.3110132824747868E-2"/>
                </c:manualLayout>
              </c:layout>
              <c:spPr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766105039807946E-2"/>
                  <c:y val="-3.9338227252843395E-2"/>
                </c:manualLayout>
              </c:layout>
              <c:spPr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00247479624771E-2"/>
                  <c:y val="-2.5239286684195582E-2"/>
                </c:manualLayout>
              </c:layout>
              <c:spPr>
                <a:solidFill>
                  <a:srgbClr val="7030A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2360852355436209E-2"/>
                  <c:y val="-6.8454199533385163E-2"/>
                </c:manualLayout>
              </c:layout>
              <c:spPr>
                <a:solidFill>
                  <a:srgbClr val="0000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8.6805703924635151E-3"/>
                  <c:y val="-8.26623044970312E-2"/>
                </c:manualLayout>
              </c:layout>
              <c:spPr>
                <a:solidFill>
                  <a:srgbClr val="92D05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8.4706578186468477E-3"/>
                  <c:y val="-1.1587254193978446E-2"/>
                </c:manualLayout>
              </c:layout>
              <c:spPr>
                <a:solidFill>
                  <a:srgbClr val="FF99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9090877366901424E-3"/>
                  <c:y val="0.15635319069486103"/>
                </c:manualLayout>
              </c:layout>
              <c:spPr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4.1879873034050184E-2"/>
                  <c:y val="3.068717673344908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fld id="{A85B2208-13E8-4B13-9295-E86F393C8D03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solidFill>
                  <a:srgbClr val="990099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059-436C-833C-7AE1E711B33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Sheet1!$B$2:$B$13</c:f>
              <c:numCache>
                <c:formatCode>_(* #,##0_);_(* \(#,##0\);_(* "-"_);_(@_)</c:formatCode>
                <c:ptCount val="12"/>
                <c:pt idx="0">
                  <c:v>1210346439</c:v>
                </c:pt>
                <c:pt idx="1">
                  <c:v>4793748667</c:v>
                </c:pt>
                <c:pt idx="2">
                  <c:v>5699018130</c:v>
                </c:pt>
                <c:pt idx="3">
                  <c:v>10756085297</c:v>
                </c:pt>
                <c:pt idx="4">
                  <c:v>13406853206</c:v>
                </c:pt>
                <c:pt idx="5">
                  <c:v>15803832246</c:v>
                </c:pt>
                <c:pt idx="6">
                  <c:v>18980818965</c:v>
                </c:pt>
                <c:pt idx="7">
                  <c:v>19615500981</c:v>
                </c:pt>
                <c:pt idx="8">
                  <c:v>21563748295</c:v>
                </c:pt>
                <c:pt idx="9">
                  <c:v>22606401985</c:v>
                </c:pt>
                <c:pt idx="10">
                  <c:v>27224190653</c:v>
                </c:pt>
                <c:pt idx="11">
                  <c:v>29473995288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B08-4984-A4C5-5919F0969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1614816"/>
        <c:axId val="657392272"/>
        <c:axId val="0"/>
      </c:bar3DChart>
      <c:catAx>
        <c:axId val="31161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657392272"/>
        <c:crosses val="autoZero"/>
        <c:auto val="1"/>
        <c:lblAlgn val="ctr"/>
        <c:lblOffset val="100"/>
        <c:noMultiLvlLbl val="0"/>
      </c:catAx>
      <c:valAx>
        <c:axId val="657392272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3116148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b="1" baseline="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baseline="0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Kesehatan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54E-3"/>
          <c:y val="0.24572893672039681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34665500000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2E-4E7D-A9CC-47B9C3E08E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27323998119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2E-4E7D-A9CC-47B9C3E08E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657383256"/>
        <c:axId val="657384432"/>
        <c:axId val="0"/>
      </c:bar3DChart>
      <c:catAx>
        <c:axId val="657383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57384432"/>
        <c:crosses val="autoZero"/>
        <c:auto val="1"/>
        <c:lblAlgn val="ctr"/>
        <c:lblOffset val="100"/>
        <c:noMultiLvlLbl val="0"/>
      </c:catAx>
      <c:valAx>
        <c:axId val="657384432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657383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Pendidikan</a:t>
            </a:r>
            <a:r>
              <a:rPr lang="en-US" sz="16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&amp; </a:t>
            </a: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Pelatihan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54E-3"/>
          <c:y val="0.24572893672039681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1270000000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8A-4839-9B08-342DB0D6D0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1322370500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8A-4839-9B08-342DB0D6D0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75304784"/>
        <c:axId val="475308704"/>
        <c:axId val="0"/>
      </c:bar3DChart>
      <c:catAx>
        <c:axId val="475304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5308704"/>
        <c:crosses val="autoZero"/>
        <c:auto val="1"/>
        <c:lblAlgn val="ctr"/>
        <c:lblOffset val="100"/>
        <c:noMultiLvlLbl val="0"/>
      </c:catAx>
      <c:valAx>
        <c:axId val="475308704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475304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Lain-lain</a:t>
            </a:r>
          </a:p>
        </c:rich>
      </c:tx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4572901388571922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564500000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0F-4644-9312-6031FE453E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827626669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0F-4644-9312-6031FE453E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75307920"/>
        <c:axId val="475309096"/>
        <c:axId val="0"/>
      </c:bar3DChart>
      <c:catAx>
        <c:axId val="475307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5309096"/>
        <c:crosses val="autoZero"/>
        <c:auto val="1"/>
        <c:lblAlgn val="ctr"/>
        <c:lblOffset val="100"/>
        <c:noMultiLvlLbl val="0"/>
      </c:catAx>
      <c:valAx>
        <c:axId val="475309096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475307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err="1"/>
            <a:t>Anggaran</a:t>
          </a:r>
          <a:r>
            <a:rPr lang="en-US" sz="2000" b="1" dirty="0"/>
            <a:t> </a:t>
          </a:r>
          <a:r>
            <a:rPr lang="en-US" sz="2000" b="1" dirty="0" err="1"/>
            <a:t>Belanja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>
              <a:solidFill>
                <a:schemeClr val="tx2"/>
              </a:solidFill>
            </a:rPr>
            <a:t>156.875.401.000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GB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E18AEF5F-1F09-4301-94B6-3E25CB82B9B9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E13502B9-6659-4826-AA92-F24B44C69A37}" type="presOf" srcId="{D14B3AC8-870B-4847-BF2D-BF7B9320973D}" destId="{0372762E-2B2A-4B13-A81C-3FE4F80CF7F9}" srcOrd="0" destOrd="0" presId="urn:microsoft.com/office/officeart/2005/8/layout/list1"/>
    <dgm:cxn modelId="{5C2873B3-5036-497F-95CC-080AECDA0936}" type="presOf" srcId="{C6A310D7-C413-4F15-89C5-A2928660C5C5}" destId="{11816E51-8A6E-4AAD-9AD7-7B7D0518EE1A}" srcOrd="0" destOrd="0" presId="urn:microsoft.com/office/officeart/2005/8/layout/list1"/>
    <dgm:cxn modelId="{C5B626A8-8F29-422D-8FB6-C268A5F08BA8}" type="presOf" srcId="{C0391D6F-77E7-47C0-BA09-F8D7779497FE}" destId="{20DDDCF0-A3BC-4EC0-A97B-77C49A31DC7D}" srcOrd="0" destOrd="0" presId="urn:microsoft.com/office/officeart/2005/8/layout/list1"/>
    <dgm:cxn modelId="{4045B181-5C0D-4ECC-BB09-F84BBF022CE2}" type="presParOf" srcId="{20DDDCF0-A3BC-4EC0-A97B-77C49A31DC7D}" destId="{70CBA15F-B3E9-4D74-AB2F-89CBFF79DB2D}" srcOrd="0" destOrd="0" presId="urn:microsoft.com/office/officeart/2005/8/layout/list1"/>
    <dgm:cxn modelId="{62C3A884-31B0-4A45-968A-6A95688AB444}" type="presParOf" srcId="{70CBA15F-B3E9-4D74-AB2F-89CBFF79DB2D}" destId="{0372762E-2B2A-4B13-A81C-3FE4F80CF7F9}" srcOrd="0" destOrd="0" presId="urn:microsoft.com/office/officeart/2005/8/layout/list1"/>
    <dgm:cxn modelId="{6F9F311F-1ADB-4B35-9EFE-687817B0DD05}" type="presParOf" srcId="{70CBA15F-B3E9-4D74-AB2F-89CBFF79DB2D}" destId="{A3D7C0DC-1F39-47DD-9578-2CF42B4B9963}" srcOrd="1" destOrd="0" presId="urn:microsoft.com/office/officeart/2005/8/layout/list1"/>
    <dgm:cxn modelId="{DE6DBE75-32EE-4F84-8DD8-023BFF2D59E4}" type="presParOf" srcId="{20DDDCF0-A3BC-4EC0-A97B-77C49A31DC7D}" destId="{443D3E00-6E1D-42C5-92B8-CA7E75A6BDDB}" srcOrd="1" destOrd="0" presId="urn:microsoft.com/office/officeart/2005/8/layout/list1"/>
    <dgm:cxn modelId="{7D08B0EB-E707-433B-B5E1-8114AF3993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TARGET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400" b="1" dirty="0">
              <a:solidFill>
                <a:schemeClr val="tx2"/>
              </a:solidFill>
            </a:rPr>
            <a:t>36.500.000.000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GB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47121A-33C3-4D0E-9B23-2249B2478254}" type="presOf" srcId="{D14B3AC8-870B-4847-BF2D-BF7B9320973D}" destId="{A3D7C0DC-1F39-47DD-9578-2CF42B4B9963}" srcOrd="1" destOrd="0" presId="urn:microsoft.com/office/officeart/2005/8/layout/list1"/>
    <dgm:cxn modelId="{A3749052-18BF-479F-A9DF-689729C71371}" type="presOf" srcId="{D14B3AC8-870B-4847-BF2D-BF7B9320973D}" destId="{0372762E-2B2A-4B13-A81C-3FE4F80CF7F9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CEA8F3F7-B94F-4542-B7EB-D3D4C294C013}" type="presOf" srcId="{C6A310D7-C413-4F15-89C5-A2928660C5C5}" destId="{11816E51-8A6E-4AAD-9AD7-7B7D0518EE1A}" srcOrd="0" destOrd="0" presId="urn:microsoft.com/office/officeart/2005/8/layout/list1"/>
    <dgm:cxn modelId="{EBF41F52-C79D-4EFB-B2D5-E98F3148519A}" type="presOf" srcId="{C0391D6F-77E7-47C0-BA09-F8D7779497FE}" destId="{20DDDCF0-A3BC-4EC0-A97B-77C49A31DC7D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0E1FB00F-8D72-40E3-AF03-045964E51F9A}" type="presParOf" srcId="{20DDDCF0-A3BC-4EC0-A97B-77C49A31DC7D}" destId="{70CBA15F-B3E9-4D74-AB2F-89CBFF79DB2D}" srcOrd="0" destOrd="0" presId="urn:microsoft.com/office/officeart/2005/8/layout/list1"/>
    <dgm:cxn modelId="{DCABBFC9-B728-4FA6-8292-7C77B9207E7A}" type="presParOf" srcId="{70CBA15F-B3E9-4D74-AB2F-89CBFF79DB2D}" destId="{0372762E-2B2A-4B13-A81C-3FE4F80CF7F9}" srcOrd="0" destOrd="0" presId="urn:microsoft.com/office/officeart/2005/8/layout/list1"/>
    <dgm:cxn modelId="{18EEE8A9-BE5B-40B3-A879-6922A0D0222C}" type="presParOf" srcId="{70CBA15F-B3E9-4D74-AB2F-89CBFF79DB2D}" destId="{A3D7C0DC-1F39-47DD-9578-2CF42B4B9963}" srcOrd="1" destOrd="0" presId="urn:microsoft.com/office/officeart/2005/8/layout/list1"/>
    <dgm:cxn modelId="{F5A23811-A1A5-4A5B-A228-36F57FC8106A}" type="presParOf" srcId="{20DDDCF0-A3BC-4EC0-A97B-77C49A31DC7D}" destId="{443D3E00-6E1D-42C5-92B8-CA7E75A6BDDB}" srcOrd="1" destOrd="0" presId="urn:microsoft.com/office/officeart/2005/8/layout/list1"/>
    <dgm:cxn modelId="{603A5C3E-391F-4573-8470-9C165C4322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REALISASI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400" b="1" dirty="0">
              <a:solidFill>
                <a:schemeClr val="tx2"/>
              </a:solidFill>
            </a:rPr>
            <a:t>29.473.995.288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GB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EB2A7AA-1869-4143-81E5-130AF09B06CD}" type="presOf" srcId="{D14B3AC8-870B-4847-BF2D-BF7B9320973D}" destId="{0372762E-2B2A-4B13-A81C-3FE4F80CF7F9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22DF8618-054D-4242-83C8-6EBBD622A6BF}" type="presOf" srcId="{C0391D6F-77E7-47C0-BA09-F8D7779497FE}" destId="{20DDDCF0-A3BC-4EC0-A97B-77C49A31DC7D}" srcOrd="0" destOrd="0" presId="urn:microsoft.com/office/officeart/2005/8/layout/list1"/>
    <dgm:cxn modelId="{4100EB0F-DEB9-407F-A2B2-844A6675F9E9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A551B3D1-3161-4396-83D5-F827C6677790}" type="presOf" srcId="{C6A310D7-C413-4F15-89C5-A2928660C5C5}" destId="{11816E51-8A6E-4AAD-9AD7-7B7D0518EE1A}" srcOrd="0" destOrd="0" presId="urn:microsoft.com/office/officeart/2005/8/layout/list1"/>
    <dgm:cxn modelId="{9ABC566A-C5D9-4206-AFAC-DD05CC272B6E}" type="presParOf" srcId="{20DDDCF0-A3BC-4EC0-A97B-77C49A31DC7D}" destId="{70CBA15F-B3E9-4D74-AB2F-89CBFF79DB2D}" srcOrd="0" destOrd="0" presId="urn:microsoft.com/office/officeart/2005/8/layout/list1"/>
    <dgm:cxn modelId="{FA482C20-56E1-46E8-ACDC-8B0AB34F78E9}" type="presParOf" srcId="{70CBA15F-B3E9-4D74-AB2F-89CBFF79DB2D}" destId="{0372762E-2B2A-4B13-A81C-3FE4F80CF7F9}" srcOrd="0" destOrd="0" presId="urn:microsoft.com/office/officeart/2005/8/layout/list1"/>
    <dgm:cxn modelId="{CD7EB18E-1045-40CF-A4F8-814A78616E0A}" type="presParOf" srcId="{70CBA15F-B3E9-4D74-AB2F-89CBFF79DB2D}" destId="{A3D7C0DC-1F39-47DD-9578-2CF42B4B9963}" srcOrd="1" destOrd="0" presId="urn:microsoft.com/office/officeart/2005/8/layout/list1"/>
    <dgm:cxn modelId="{D83FF1C2-F1FA-4179-AC38-CDB5556E7B94}" type="presParOf" srcId="{20DDDCF0-A3BC-4EC0-A97B-77C49A31DC7D}" destId="{443D3E00-6E1D-42C5-92B8-CA7E75A6BDDB}" srcOrd="1" destOrd="0" presId="urn:microsoft.com/office/officeart/2005/8/layout/list1"/>
    <dgm:cxn modelId="{C34D873F-EC8E-430D-94A7-F649CC996BD1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%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>
              <a:solidFill>
                <a:schemeClr val="tx2"/>
              </a:solidFill>
            </a:rPr>
            <a:t>80,75 %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GB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8F18BB6-2DB0-4F13-917C-DD51D3A90884}" type="presOf" srcId="{C6A310D7-C413-4F15-89C5-A2928660C5C5}" destId="{11816E51-8A6E-4AAD-9AD7-7B7D0518EE1A}" srcOrd="0" destOrd="0" presId="urn:microsoft.com/office/officeart/2005/8/layout/list1"/>
    <dgm:cxn modelId="{482E6525-A35A-459C-9F2F-79DED62DF1A4}" type="presOf" srcId="{C0391D6F-77E7-47C0-BA09-F8D7779497FE}" destId="{20DDDCF0-A3BC-4EC0-A97B-77C49A31DC7D}" srcOrd="0" destOrd="0" presId="urn:microsoft.com/office/officeart/2005/8/layout/list1"/>
    <dgm:cxn modelId="{F490C5C3-DC27-49B0-B69B-0FA632961EB6}" type="presOf" srcId="{D14B3AC8-870B-4847-BF2D-BF7B9320973D}" destId="{0372762E-2B2A-4B13-A81C-3FE4F80CF7F9}" srcOrd="0" destOrd="0" presId="urn:microsoft.com/office/officeart/2005/8/layout/list1"/>
    <dgm:cxn modelId="{6172033A-50BF-4971-906D-097612A92BC7}" type="presOf" srcId="{D14B3AC8-870B-4847-BF2D-BF7B9320973D}" destId="{A3D7C0DC-1F39-47DD-9578-2CF42B4B9963}" srcOrd="1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61946190-5132-426B-AC66-80F00E6A75B9}" type="presParOf" srcId="{20DDDCF0-A3BC-4EC0-A97B-77C49A31DC7D}" destId="{70CBA15F-B3E9-4D74-AB2F-89CBFF79DB2D}" srcOrd="0" destOrd="0" presId="urn:microsoft.com/office/officeart/2005/8/layout/list1"/>
    <dgm:cxn modelId="{938F2765-5768-44A4-AED9-3DB2F8DE0ABC}" type="presParOf" srcId="{70CBA15F-B3E9-4D74-AB2F-89CBFF79DB2D}" destId="{0372762E-2B2A-4B13-A81C-3FE4F80CF7F9}" srcOrd="0" destOrd="0" presId="urn:microsoft.com/office/officeart/2005/8/layout/list1"/>
    <dgm:cxn modelId="{17AA3BD3-190D-45DC-BBBF-0CCBA4906DC0}" type="presParOf" srcId="{70CBA15F-B3E9-4D74-AB2F-89CBFF79DB2D}" destId="{A3D7C0DC-1F39-47DD-9578-2CF42B4B9963}" srcOrd="1" destOrd="0" presId="urn:microsoft.com/office/officeart/2005/8/layout/list1"/>
    <dgm:cxn modelId="{1E780CC7-90FF-43AC-A459-C23981358EA6}" type="presParOf" srcId="{20DDDCF0-A3BC-4EC0-A97B-77C49A31DC7D}" destId="{443D3E00-6E1D-42C5-92B8-CA7E75A6BDDB}" srcOrd="1" destOrd="0" presId="urn:microsoft.com/office/officeart/2005/8/layout/list1"/>
    <dgm:cxn modelId="{A31F0CB4-3C62-4D7D-9816-7AD8A479BC02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0.57547</cdr:x>
      <cdr:y>0.60781</cdr:y>
    </cdr:from>
    <cdr:to>
      <cdr:x>0.71231</cdr:x>
      <cdr:y>0.69294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06866" y="2955813"/>
          <a:ext cx="1143008" cy="413992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79,97%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0.67623</cdr:x>
      <cdr:y>0.164</cdr:y>
    </cdr:from>
    <cdr:to>
      <cdr:x>0.69158</cdr:x>
      <cdr:y>0.19968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136036" y="1124744"/>
          <a:ext cx="184731" cy="2446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endParaRPr lang="en-US" sz="1100" dirty="0"/>
        </a:p>
      </cdr:txBody>
    </cdr:sp>
  </cdr:relSizeAnchor>
  <cdr:relSizeAnchor xmlns:cdr="http://schemas.openxmlformats.org/drawingml/2006/chartDrawing">
    <cdr:from>
      <cdr:x>0.10178</cdr:x>
      <cdr:y>0.84817</cdr:y>
    </cdr:from>
    <cdr:to>
      <cdr:x>0.18986</cdr:x>
      <cdr:y>0.90338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143299" y="4397383"/>
          <a:ext cx="989425" cy="28624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13,13%</a:t>
          </a:r>
        </a:p>
      </cdr:txBody>
    </cdr:sp>
  </cdr:relSizeAnchor>
  <cdr:relSizeAnchor xmlns:cdr="http://schemas.openxmlformats.org/drawingml/2006/chartDrawing">
    <cdr:from>
      <cdr:x>0.25271</cdr:x>
      <cdr:y>0.84817</cdr:y>
    </cdr:from>
    <cdr:to>
      <cdr:x>0.34079</cdr:x>
      <cdr:y>0.90338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2838808" y="4397383"/>
          <a:ext cx="989424" cy="28624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29,47%</a:t>
          </a:r>
        </a:p>
      </cdr:txBody>
    </cdr:sp>
  </cdr:relSizeAnchor>
  <cdr:relSizeAnchor xmlns:cdr="http://schemas.openxmlformats.org/drawingml/2006/chartDrawing">
    <cdr:from>
      <cdr:x>0.33038</cdr:x>
      <cdr:y>0.77162</cdr:y>
    </cdr:from>
    <cdr:to>
      <cdr:x>0.41845</cdr:x>
      <cdr:y>0.82683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3711212" y="4000520"/>
          <a:ext cx="989313" cy="286240"/>
        </a:xfrm>
        <a:prstGeom xmlns:a="http://schemas.openxmlformats.org/drawingml/2006/main" prst="rect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36,73%</a:t>
          </a:r>
        </a:p>
      </cdr:txBody>
    </cdr:sp>
  </cdr:relSizeAnchor>
  <cdr:relSizeAnchor xmlns:cdr="http://schemas.openxmlformats.org/drawingml/2006/chartDrawing">
    <cdr:from>
      <cdr:x>0.47661</cdr:x>
      <cdr:y>0.77162</cdr:y>
    </cdr:from>
    <cdr:to>
      <cdr:x>0.56469</cdr:x>
      <cdr:y>0.82683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353860" y="4000524"/>
          <a:ext cx="989425" cy="286240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52,00%</a:t>
          </a:r>
        </a:p>
      </cdr:txBody>
    </cdr:sp>
  </cdr:relSizeAnchor>
  <cdr:relSizeAnchor xmlns:cdr="http://schemas.openxmlformats.org/drawingml/2006/chartDrawing">
    <cdr:from>
      <cdr:x>0.55353</cdr:x>
      <cdr:y>0.83759</cdr:y>
    </cdr:from>
    <cdr:to>
      <cdr:x>0.6416</cdr:x>
      <cdr:y>0.8928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217956" y="4342558"/>
          <a:ext cx="989312" cy="286240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Euphemia"/>
            </a:defRPr>
          </a:lvl1pPr>
          <a:lvl2pPr marL="457200" indent="0">
            <a:defRPr sz="1100">
              <a:latin typeface="Euphemia"/>
            </a:defRPr>
          </a:lvl2pPr>
          <a:lvl3pPr marL="914400" indent="0">
            <a:defRPr sz="1100">
              <a:latin typeface="Euphemia"/>
            </a:defRPr>
          </a:lvl3pPr>
          <a:lvl4pPr marL="1371600" indent="0">
            <a:defRPr sz="1100">
              <a:latin typeface="Euphemia"/>
            </a:defRPr>
          </a:lvl4pPr>
          <a:lvl5pPr marL="1828800" indent="0">
            <a:defRPr sz="1100">
              <a:latin typeface="Euphemia"/>
            </a:defRPr>
          </a:lvl5pPr>
          <a:lvl6pPr marL="2286000" indent="0">
            <a:defRPr sz="1100">
              <a:latin typeface="Euphemia"/>
            </a:defRPr>
          </a:lvl6pPr>
          <a:lvl7pPr marL="2743200" indent="0">
            <a:defRPr sz="1100">
              <a:latin typeface="Euphemia"/>
            </a:defRPr>
          </a:lvl7pPr>
          <a:lvl8pPr marL="3200400" indent="0">
            <a:defRPr sz="1100">
              <a:latin typeface="Euphemia"/>
            </a:defRPr>
          </a:lvl8pPr>
          <a:lvl9pPr marL="3657600" indent="0">
            <a:defRPr sz="1100">
              <a:latin typeface="Euphemia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rgbClr val="000000"/>
              </a:solidFill>
              <a:latin typeface="Verdana" pitchFamily="34" charset="0"/>
              <a:ea typeface="Verdana" pitchFamily="34" charset="0"/>
            </a:rPr>
            <a:t>53,74%</a:t>
          </a:r>
        </a:p>
      </cdr:txBody>
    </cdr:sp>
  </cdr:relSizeAnchor>
  <cdr:relSizeAnchor xmlns:cdr="http://schemas.openxmlformats.org/drawingml/2006/chartDrawing">
    <cdr:from>
      <cdr:x>0.61763</cdr:x>
      <cdr:y>0.77162</cdr:y>
    </cdr:from>
    <cdr:to>
      <cdr:x>0.70571</cdr:x>
      <cdr:y>0.82683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938036" y="4000520"/>
          <a:ext cx="989425" cy="286240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rgbClr val="000000"/>
              </a:solidFill>
              <a:latin typeface="Verdana" pitchFamily="34" charset="0"/>
              <a:ea typeface="Verdana" pitchFamily="34" charset="0"/>
            </a:rPr>
            <a:t>61,94%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0.22473</cdr:x>
      <cdr:y>0.22435</cdr:y>
    </cdr:from>
    <cdr:to>
      <cdr:x>0.75229</cdr:x>
      <cdr:y>0.31638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656904" y="864096"/>
          <a:ext cx="1542071" cy="354457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34.665.500.000</a:t>
          </a:r>
        </a:p>
      </cdr:txBody>
    </cdr:sp>
  </cdr:relSizeAnchor>
  <cdr:relSizeAnchor xmlns:cdr="http://schemas.openxmlformats.org/drawingml/2006/chartDrawing">
    <cdr:from>
      <cdr:x>0.44817</cdr:x>
      <cdr:y>0.4058</cdr:y>
    </cdr:from>
    <cdr:to>
      <cdr:x>1</cdr:x>
      <cdr:y>0.48059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310023" y="1562958"/>
          <a:ext cx="1613026" cy="28805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27.323.998.119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0.01389</cdr:x>
      <cdr:y>0.56651</cdr:y>
    </cdr:from>
    <cdr:to>
      <cdr:x>0.54515</cdr:x>
      <cdr:y>0.66595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 flipH="1">
          <a:off x="40601" y="2181909"/>
          <a:ext cx="1552899" cy="38299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1.270.000.000</a:t>
          </a:r>
        </a:p>
      </cdr:txBody>
    </cdr:sp>
  </cdr:relSizeAnchor>
  <cdr:relSizeAnchor xmlns:cdr="http://schemas.openxmlformats.org/drawingml/2006/chartDrawing">
    <cdr:from>
      <cdr:x>0.45437</cdr:x>
      <cdr:y>0.29203</cdr:y>
    </cdr:from>
    <cdr:to>
      <cdr:x>0.95</cdr:x>
      <cdr:y>0.38551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328146" y="1124745"/>
          <a:ext cx="1448751" cy="360039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1.322.370.500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0.44159</cdr:y>
    </cdr:from>
    <cdr:to>
      <cdr:x>0.69722</cdr:x>
      <cdr:y>0.51566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-72876" y="1700808"/>
          <a:ext cx="1432710" cy="285281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564.500.000</a:t>
          </a:r>
        </a:p>
      </cdr:txBody>
    </cdr:sp>
  </cdr:relSizeAnchor>
  <cdr:relSizeAnchor xmlns:cdr="http://schemas.openxmlformats.org/drawingml/2006/chartDrawing">
    <cdr:from>
      <cdr:x>0.31304</cdr:x>
      <cdr:y>0.25624</cdr:y>
    </cdr:from>
    <cdr:to>
      <cdr:x>1</cdr:x>
      <cdr:y>0.36681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643262" y="986914"/>
          <a:ext cx="1411627" cy="425862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827.626.669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/>
          <a:lstStyle>
            <a:lvl1pPr algn="l">
              <a:defRPr sz="1200"/>
            </a:lvl1pPr>
          </a:lstStyle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10582097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 anchor="b"/>
          <a:lstStyle>
            <a:lvl1pPr algn="l">
              <a:defRPr sz="1200"/>
            </a:lvl1pPr>
          </a:lstStyle>
          <a:p>
            <a:r>
              <a:rPr lang="fi-FI"/>
              <a:t>" Melayani Lebih Baik"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/>
          <a:lstStyle>
            <a:lvl1pPr algn="l">
              <a:defRPr sz="1200"/>
            </a:lvl1pPr>
          </a:lstStyle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7" y="5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/>
          <a:lstStyle>
            <a:lvl1pPr algn="r">
              <a:defRPr sz="1200"/>
            </a:lvl1pPr>
          </a:lstStyle>
          <a:p>
            <a:fld id="{74574ABE-4C11-49EC-885D-02AF52C2764C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03213" y="835025"/>
            <a:ext cx="7464426" cy="4183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8" tIns="46576" rIns="93148" bIns="465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292013"/>
            <a:ext cx="5486400" cy="5013483"/>
          </a:xfrm>
          <a:prstGeom prst="rect">
            <a:avLst/>
          </a:prstGeom>
        </p:spPr>
        <p:txBody>
          <a:bodyPr vert="horz" lIns="93148" tIns="46576" rIns="93148" bIns="465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10582097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 anchor="b"/>
          <a:lstStyle>
            <a:lvl1pPr algn="l">
              <a:defRPr sz="1200"/>
            </a:lvl1pPr>
          </a:lstStyle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7" y="10582097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3408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BB7C910-61E6-44BF-8C07-86978F9FC0A8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6DFBA03-5789-463A-A771-6E5C516384E7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617C84-480C-4541-A46F-C92E083C30B1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617C84-480C-4541-A46F-C92E083C30B1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FAA860-91CF-4CFA-A668-4FE96E2AA276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10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7825" y="838200"/>
            <a:ext cx="7464425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29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293D34-DBAC-4B55-8F48-C25F19E0C38B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7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00038" y="835025"/>
            <a:ext cx="7458076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0288" y="998538"/>
            <a:ext cx="89185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5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0288" y="998538"/>
            <a:ext cx="89185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772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0288" y="998538"/>
            <a:ext cx="89185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209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0288" y="998538"/>
            <a:ext cx="89185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780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00038" y="835025"/>
            <a:ext cx="7458076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7825" y="838200"/>
            <a:ext cx="7464425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9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0038" y="835025"/>
            <a:ext cx="7458076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1DDEC5-1C90-42C3-A62B-044A98777A10}" type="datetime7">
              <a:rPr lang="en-US" smtClean="0"/>
              <a:pPr/>
              <a:t>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7825" y="838200"/>
            <a:ext cx="7464425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5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206" y="990600"/>
            <a:ext cx="8493452" cy="3200400"/>
          </a:xfrm>
        </p:spPr>
        <p:txBody>
          <a:bodyPr>
            <a:normAutofit/>
          </a:bodyPr>
          <a:lstStyle>
            <a:lvl1pPr>
              <a:defRPr sz="6025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205" y="4267200"/>
            <a:ext cx="849345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10">
                <a:solidFill>
                  <a:schemeClr val="tx1"/>
                </a:solidFill>
              </a:defRPr>
            </a:lvl1pPr>
            <a:lvl2pPr marL="45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7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4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3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2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6921">
              <a:defRPr/>
            </a:lvl6pPr>
            <a:lvl7pPr marL="1882393">
              <a:defRPr/>
            </a:lvl7pPr>
            <a:lvl8pPr marL="2157865">
              <a:defRPr/>
            </a:lvl8pPr>
            <a:lvl9pPr marL="2433337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92658" y="381000"/>
            <a:ext cx="191293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9206" y="381000"/>
            <a:ext cx="8340417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005" y="1600215"/>
            <a:ext cx="5405837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21831" y="1600208"/>
            <a:ext cx="5405837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21831" y="3941771"/>
            <a:ext cx="5405837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994" y="1600215"/>
            <a:ext cx="11015665" cy="453072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1" y="0"/>
            <a:ext cx="1223962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7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8431" y="2173288"/>
            <a:ext cx="5163592" cy="2090808"/>
          </a:xfrm>
        </p:spPr>
        <p:txBody>
          <a:bodyPr anchor="b">
            <a:noAutofit/>
          </a:bodyPr>
          <a:lstStyle>
            <a:lvl1pPr algn="l">
              <a:defRPr sz="5421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8431" y="4279973"/>
            <a:ext cx="5163592" cy="503167"/>
          </a:xfrm>
        </p:spPr>
        <p:txBody>
          <a:bodyPr>
            <a:noAutofit/>
          </a:bodyPr>
          <a:lstStyle>
            <a:lvl1pPr marL="0" indent="0" algn="l">
              <a:buNone/>
              <a:defRPr sz="1807" b="0" cap="all" baseline="0">
                <a:solidFill>
                  <a:schemeClr val="bg1"/>
                </a:solidFill>
              </a:defRPr>
            </a:lvl1pPr>
            <a:lvl2pPr marL="458983" indent="0" algn="ctr">
              <a:buNone/>
              <a:defRPr sz="2007"/>
            </a:lvl2pPr>
            <a:lvl3pPr marL="917965" indent="0" algn="ctr">
              <a:buNone/>
              <a:defRPr sz="1807"/>
            </a:lvl3pPr>
            <a:lvl4pPr marL="1376948" indent="0" algn="ctr">
              <a:buNone/>
              <a:defRPr sz="1607"/>
            </a:lvl4pPr>
            <a:lvl5pPr marL="1835930" indent="0" algn="ctr">
              <a:buNone/>
              <a:defRPr sz="1607"/>
            </a:lvl5pPr>
            <a:lvl6pPr marL="2294912" indent="0" algn="ctr">
              <a:buNone/>
              <a:defRPr sz="1607"/>
            </a:lvl6pPr>
            <a:lvl7pPr marL="2753895" indent="0" algn="ctr">
              <a:buNone/>
              <a:defRPr sz="1607"/>
            </a:lvl7pPr>
            <a:lvl8pPr marL="3212878" indent="0" algn="ctr">
              <a:buNone/>
              <a:defRPr sz="1607"/>
            </a:lvl8pPr>
            <a:lvl9pPr marL="3671860" indent="0" algn="ctr">
              <a:buNone/>
              <a:defRPr sz="1607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590" y="728547"/>
            <a:ext cx="5326386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C98EF042-A3B8-406D-BC16-153A989F571A}"/>
              </a:ext>
            </a:extLst>
          </p:cNvPr>
          <p:cNvSpPr>
            <a:spLocks/>
          </p:cNvSpPr>
          <p:nvPr/>
        </p:nvSpPr>
        <p:spPr bwMode="auto">
          <a:xfrm>
            <a:off x="-4772" y="-171401"/>
            <a:ext cx="6247669" cy="7029401"/>
          </a:xfrm>
          <a:custGeom>
            <a:avLst/>
            <a:gdLst>
              <a:gd name="T0" fmla="*/ 0 w 447"/>
              <a:gd name="T1" fmla="*/ 264 h 553"/>
              <a:gd name="T2" fmla="*/ 141 w 447"/>
              <a:gd name="T3" fmla="*/ 48 h 553"/>
              <a:gd name="T4" fmla="*/ 414 w 447"/>
              <a:gd name="T5" fmla="*/ 67 h 553"/>
              <a:gd name="T6" fmla="*/ 438 w 447"/>
              <a:gd name="T7" fmla="*/ 98 h 553"/>
              <a:gd name="T8" fmla="*/ 391 w 447"/>
              <a:gd name="T9" fmla="*/ 111 h 553"/>
              <a:gd name="T10" fmla="*/ 94 w 447"/>
              <a:gd name="T11" fmla="*/ 149 h 553"/>
              <a:gd name="T12" fmla="*/ 107 w 447"/>
              <a:gd name="T13" fmla="*/ 424 h 553"/>
              <a:gd name="T14" fmla="*/ 383 w 447"/>
              <a:gd name="T15" fmla="*/ 453 h 553"/>
              <a:gd name="T16" fmla="*/ 393 w 447"/>
              <a:gd name="T17" fmla="*/ 446 h 553"/>
              <a:gd name="T18" fmla="*/ 433 w 447"/>
              <a:gd name="T19" fmla="*/ 449 h 553"/>
              <a:gd name="T20" fmla="*/ 421 w 447"/>
              <a:gd name="T21" fmla="*/ 485 h 553"/>
              <a:gd name="T22" fmla="*/ 194 w 447"/>
              <a:gd name="T23" fmla="*/ 531 h 553"/>
              <a:gd name="T24" fmla="*/ 0 w 447"/>
              <a:gd name="T25" fmla="*/ 264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7" h="553">
                <a:moveTo>
                  <a:pt x="0" y="264"/>
                </a:moveTo>
                <a:cubicBezTo>
                  <a:pt x="5" y="176"/>
                  <a:pt x="49" y="96"/>
                  <a:pt x="141" y="48"/>
                </a:cubicBezTo>
                <a:cubicBezTo>
                  <a:pt x="235" y="0"/>
                  <a:pt x="327" y="9"/>
                  <a:pt x="414" y="67"/>
                </a:cubicBezTo>
                <a:cubicBezTo>
                  <a:pt x="425" y="75"/>
                  <a:pt x="439" y="82"/>
                  <a:pt x="438" y="98"/>
                </a:cubicBezTo>
                <a:cubicBezTo>
                  <a:pt x="437" y="120"/>
                  <a:pt x="413" y="127"/>
                  <a:pt x="391" y="111"/>
                </a:cubicBezTo>
                <a:cubicBezTo>
                  <a:pt x="294" y="40"/>
                  <a:pt x="166" y="56"/>
                  <a:pt x="94" y="149"/>
                </a:cubicBezTo>
                <a:cubicBezTo>
                  <a:pt x="30" y="231"/>
                  <a:pt x="36" y="349"/>
                  <a:pt x="107" y="424"/>
                </a:cubicBezTo>
                <a:cubicBezTo>
                  <a:pt x="180" y="502"/>
                  <a:pt x="296" y="514"/>
                  <a:pt x="383" y="453"/>
                </a:cubicBezTo>
                <a:cubicBezTo>
                  <a:pt x="386" y="451"/>
                  <a:pt x="390" y="449"/>
                  <a:pt x="393" y="446"/>
                </a:cubicBezTo>
                <a:cubicBezTo>
                  <a:pt x="407" y="433"/>
                  <a:pt x="420" y="433"/>
                  <a:pt x="433" y="449"/>
                </a:cubicBezTo>
                <a:cubicBezTo>
                  <a:pt x="447" y="467"/>
                  <a:pt x="433" y="477"/>
                  <a:pt x="421" y="485"/>
                </a:cubicBezTo>
                <a:cubicBezTo>
                  <a:pt x="353" y="537"/>
                  <a:pt x="277" y="553"/>
                  <a:pt x="194" y="531"/>
                </a:cubicBezTo>
                <a:cubicBezTo>
                  <a:pt x="79" y="501"/>
                  <a:pt x="1" y="397"/>
                  <a:pt x="0" y="264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7" dirty="0"/>
          </a:p>
        </p:txBody>
      </p:sp>
    </p:spTree>
    <p:extLst>
      <p:ext uri="{BB962C8B-B14F-4D97-AF65-F5344CB8AC3E}">
        <p14:creationId xmlns:p14="http://schemas.microsoft.com/office/powerpoint/2010/main" val="1085481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56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pos="36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206" y="2057401"/>
            <a:ext cx="8493453" cy="2666999"/>
          </a:xfrm>
        </p:spPr>
        <p:txBody>
          <a:bodyPr anchor="b">
            <a:normAutofit/>
          </a:bodyPr>
          <a:lstStyle>
            <a:lvl1pPr algn="l">
              <a:defRPr sz="482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6" y="4876800"/>
            <a:ext cx="8493453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10">
                <a:solidFill>
                  <a:schemeClr val="tx1"/>
                </a:solidFill>
              </a:defRPr>
            </a:lvl1pPr>
            <a:lvl2pPr marL="459120" indent="0">
              <a:buNone/>
              <a:defRPr sz="1808">
                <a:solidFill>
                  <a:schemeClr val="tx1">
                    <a:tint val="75000"/>
                  </a:schemeClr>
                </a:solidFill>
              </a:defRPr>
            </a:lvl2pPr>
            <a:lvl3pPr marL="918240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3pPr>
            <a:lvl4pPr marL="137736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3648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9560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5472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21384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7296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9204" y="1676400"/>
            <a:ext cx="4719605" cy="44958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883" y="1676401"/>
            <a:ext cx="4719605" cy="44958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5" y="1676400"/>
            <a:ext cx="472073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10" b="0"/>
            </a:lvl1pPr>
            <a:lvl2pPr marL="459120" indent="0">
              <a:buNone/>
              <a:defRPr sz="2008" b="1"/>
            </a:lvl2pPr>
            <a:lvl3pPr marL="918240" indent="0">
              <a:buNone/>
              <a:defRPr sz="1808" b="1"/>
            </a:lvl3pPr>
            <a:lvl4pPr marL="1377361" indent="0">
              <a:buNone/>
              <a:defRPr sz="1607" b="1"/>
            </a:lvl4pPr>
            <a:lvl5pPr marL="1836481" indent="0">
              <a:buNone/>
              <a:defRPr sz="1607" b="1"/>
            </a:lvl5pPr>
            <a:lvl6pPr marL="2295601" indent="0">
              <a:buNone/>
              <a:defRPr sz="1607" b="1"/>
            </a:lvl6pPr>
            <a:lvl7pPr marL="2754721" indent="0">
              <a:buNone/>
              <a:defRPr sz="1607" b="1"/>
            </a:lvl7pPr>
            <a:lvl8pPr marL="3213842" indent="0">
              <a:buNone/>
              <a:defRPr sz="1607" b="1"/>
            </a:lvl8pPr>
            <a:lvl9pPr marL="3672962" indent="0">
              <a:buNone/>
              <a:defRPr sz="16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9205" y="2516458"/>
            <a:ext cx="4720735" cy="3655743"/>
          </a:xfrm>
        </p:spPr>
        <p:txBody>
          <a:bodyPr/>
          <a:lstStyle>
            <a:lvl1pPr>
              <a:defRPr sz="2209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560" y="1676400"/>
            <a:ext cx="4722861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10" b="0"/>
            </a:lvl1pPr>
            <a:lvl2pPr marL="459120" indent="0">
              <a:buNone/>
              <a:defRPr sz="2008" b="1"/>
            </a:lvl2pPr>
            <a:lvl3pPr marL="918240" indent="0">
              <a:buNone/>
              <a:defRPr sz="1808" b="1"/>
            </a:lvl3pPr>
            <a:lvl4pPr marL="1377361" indent="0">
              <a:buNone/>
              <a:defRPr sz="1607" b="1"/>
            </a:lvl4pPr>
            <a:lvl5pPr marL="1836481" indent="0">
              <a:buNone/>
              <a:defRPr sz="1607" b="1"/>
            </a:lvl5pPr>
            <a:lvl6pPr marL="2295601" indent="0">
              <a:buNone/>
              <a:defRPr sz="1607" b="1"/>
            </a:lvl6pPr>
            <a:lvl7pPr marL="2754721" indent="0">
              <a:buNone/>
              <a:defRPr sz="1607" b="1"/>
            </a:lvl7pPr>
            <a:lvl8pPr marL="3213842" indent="0">
              <a:buNone/>
              <a:defRPr sz="1607" b="1"/>
            </a:lvl8pPr>
            <a:lvl9pPr marL="3672962" indent="0">
              <a:buNone/>
              <a:defRPr sz="16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560" y="2516458"/>
            <a:ext cx="4722861" cy="3655743"/>
          </a:xfrm>
        </p:spPr>
        <p:txBody>
          <a:bodyPr/>
          <a:lstStyle>
            <a:lvl1pPr>
              <a:defRPr sz="2209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198" y="1676400"/>
            <a:ext cx="3825879" cy="2438400"/>
          </a:xfrm>
        </p:spPr>
        <p:txBody>
          <a:bodyPr anchor="b">
            <a:normAutofit/>
          </a:bodyPr>
          <a:lstStyle>
            <a:lvl1pPr algn="l">
              <a:defRPr sz="3213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205" y="685800"/>
            <a:ext cx="6197924" cy="54864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>
              <a:defRPr sz="1607"/>
            </a:lvl6pPr>
            <a:lvl7pPr>
              <a:defRPr sz="1607"/>
            </a:lvl7pPr>
            <a:lvl8pPr>
              <a:defRPr sz="1607"/>
            </a:lvl8pPr>
            <a:lvl9pPr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3198" y="4191000"/>
            <a:ext cx="3825879" cy="1524000"/>
          </a:xfrm>
        </p:spPr>
        <p:txBody>
          <a:bodyPr>
            <a:normAutofit/>
          </a:bodyPr>
          <a:lstStyle>
            <a:lvl1pPr marL="0" indent="0">
              <a:buNone/>
              <a:defRPr sz="1808"/>
            </a:lvl1pPr>
            <a:lvl2pPr marL="459120" indent="0">
              <a:buNone/>
              <a:defRPr sz="1205"/>
            </a:lvl2pPr>
            <a:lvl3pPr marL="918240" indent="0">
              <a:buNone/>
              <a:defRPr sz="1004"/>
            </a:lvl3pPr>
            <a:lvl4pPr marL="1377361" indent="0">
              <a:buNone/>
              <a:defRPr sz="904"/>
            </a:lvl4pPr>
            <a:lvl5pPr marL="1836481" indent="0">
              <a:buNone/>
              <a:defRPr sz="904"/>
            </a:lvl5pPr>
            <a:lvl6pPr marL="2295601" indent="0">
              <a:buNone/>
              <a:defRPr sz="904"/>
            </a:lvl6pPr>
            <a:lvl7pPr marL="2754721" indent="0">
              <a:buNone/>
              <a:defRPr sz="904"/>
            </a:lvl7pPr>
            <a:lvl8pPr marL="3213842" indent="0">
              <a:buNone/>
              <a:defRPr sz="904"/>
            </a:lvl8pPr>
            <a:lvl9pPr marL="3672962" indent="0">
              <a:buNone/>
              <a:defRPr sz="90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199" y="1676400"/>
            <a:ext cx="3825879" cy="2438400"/>
          </a:xfrm>
        </p:spPr>
        <p:txBody>
          <a:bodyPr anchor="b">
            <a:noAutofit/>
          </a:bodyPr>
          <a:lstStyle>
            <a:lvl1pPr algn="l">
              <a:defRPr sz="3213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8758" y="0"/>
            <a:ext cx="5968372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10"/>
            </a:lvl1pPr>
            <a:lvl2pPr marL="459120" indent="0">
              <a:buNone/>
              <a:defRPr sz="2812"/>
            </a:lvl2pPr>
            <a:lvl3pPr marL="918240" indent="0">
              <a:buNone/>
              <a:defRPr sz="2410"/>
            </a:lvl3pPr>
            <a:lvl4pPr marL="1377361" indent="0">
              <a:buNone/>
              <a:defRPr sz="2008"/>
            </a:lvl4pPr>
            <a:lvl5pPr marL="1836481" indent="0">
              <a:buNone/>
              <a:defRPr sz="2008"/>
            </a:lvl5pPr>
            <a:lvl6pPr marL="2295601" indent="0">
              <a:buNone/>
              <a:defRPr sz="2008"/>
            </a:lvl6pPr>
            <a:lvl7pPr marL="2754721" indent="0">
              <a:buNone/>
              <a:defRPr sz="2008"/>
            </a:lvl7pPr>
            <a:lvl8pPr marL="3213842" indent="0">
              <a:buNone/>
              <a:defRPr sz="2008"/>
            </a:lvl8pPr>
            <a:lvl9pPr marL="3672962" indent="0">
              <a:buNone/>
              <a:defRPr sz="2008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3199" y="4191000"/>
            <a:ext cx="3825879" cy="1524000"/>
          </a:xfrm>
        </p:spPr>
        <p:txBody>
          <a:bodyPr>
            <a:normAutofit/>
          </a:bodyPr>
          <a:lstStyle>
            <a:lvl1pPr marL="0" indent="0">
              <a:buNone/>
              <a:defRPr sz="1808"/>
            </a:lvl1pPr>
            <a:lvl2pPr marL="459120" indent="0">
              <a:buNone/>
              <a:defRPr sz="1205"/>
            </a:lvl2pPr>
            <a:lvl3pPr marL="918240" indent="0">
              <a:buNone/>
              <a:defRPr sz="1004"/>
            </a:lvl3pPr>
            <a:lvl4pPr marL="1377361" indent="0">
              <a:buNone/>
              <a:defRPr sz="904"/>
            </a:lvl4pPr>
            <a:lvl5pPr marL="1836481" indent="0">
              <a:buNone/>
              <a:defRPr sz="904"/>
            </a:lvl5pPr>
            <a:lvl6pPr marL="2295601" indent="0">
              <a:buNone/>
              <a:defRPr sz="904"/>
            </a:lvl6pPr>
            <a:lvl7pPr marL="2754721" indent="0">
              <a:buNone/>
              <a:defRPr sz="904"/>
            </a:lvl7pPr>
            <a:lvl8pPr marL="3213842" indent="0">
              <a:buNone/>
              <a:defRPr sz="904"/>
            </a:lvl8pPr>
            <a:lvl9pPr marL="3672962" indent="0">
              <a:buNone/>
              <a:defRPr sz="90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0101" y="0"/>
            <a:ext cx="11399525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8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9206" y="381000"/>
            <a:ext cx="964121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6" y="1676400"/>
            <a:ext cx="964121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7082" y="6356352"/>
            <a:ext cx="285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1872" y="6356352"/>
            <a:ext cx="3875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4781" y="6356352"/>
            <a:ext cx="285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8240" rtl="0" eaLnBrk="1" latinLnBrk="0" hangingPunct="1">
        <a:lnSpc>
          <a:spcPct val="90000"/>
        </a:lnSpc>
        <a:spcBef>
          <a:spcPct val="0"/>
        </a:spcBef>
        <a:buNone/>
        <a:defRPr sz="36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778" indent="-229560" algn="l" defTabSz="918240" rtl="0" eaLnBrk="1" latinLnBrk="0" hangingPunct="1">
        <a:lnSpc>
          <a:spcPct val="90000"/>
        </a:lnSpc>
        <a:spcBef>
          <a:spcPts val="1607"/>
        </a:spcBef>
        <a:buFont typeface="Arial" pitchFamily="34" charset="0"/>
        <a:buChar char="•"/>
        <a:defRPr sz="2410" kern="1200">
          <a:solidFill>
            <a:schemeClr val="tx1"/>
          </a:solidFill>
          <a:latin typeface="+mn-lt"/>
          <a:ea typeface="+mn-ea"/>
          <a:cs typeface="+mn-cs"/>
        </a:defRPr>
      </a:lvl1pPr>
      <a:lvl2pPr marL="505032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2008" kern="1200">
          <a:solidFill>
            <a:schemeClr val="tx1"/>
          </a:solidFill>
          <a:latin typeface="+mn-lt"/>
          <a:ea typeface="+mn-ea"/>
          <a:cs typeface="+mn-cs"/>
        </a:defRPr>
      </a:lvl2pPr>
      <a:lvl3pPr marL="780504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055977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4pPr>
      <a:lvl5pPr marL="1331449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5pPr>
      <a:lvl6pPr marL="1606921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6pPr>
      <a:lvl7pPr marL="1882393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7pPr>
      <a:lvl8pPr marL="2157865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8pPr>
      <a:lvl9pPr marL="2433337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1pPr>
      <a:lvl2pPr marL="45912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2pPr>
      <a:lvl3pPr marL="91824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37736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4pPr>
      <a:lvl5pPr marL="183648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5pPr>
      <a:lvl6pPr marL="229560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6pPr>
      <a:lvl7pPr marL="275472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7pPr>
      <a:lvl8pPr marL="3213842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8pPr>
      <a:lvl9pPr marL="3672962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chart" Target="../charts/chart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4.xml"/><Relationship Id="rId20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chart" Target="../charts/chart4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4831" y="991067"/>
            <a:ext cx="6507730" cy="1025417"/>
          </a:xfrm>
        </p:spPr>
        <p:txBody>
          <a:bodyPr/>
          <a:lstStyle/>
          <a:p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LAPORAN KINERJA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202860" y="363671"/>
            <a:ext cx="723081" cy="462237"/>
            <a:chOff x="960438" y="2263776"/>
            <a:chExt cx="1646237" cy="844550"/>
          </a:xfrm>
        </p:grpSpPr>
        <p:sp>
          <p:nvSpPr>
            <p:cNvPr id="9" name="object 15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1002456 w 1320817"/>
                <a:gd name="T1" fmla="*/ 2060 h 643808"/>
                <a:gd name="T2" fmla="*/ 907722 w 1320817"/>
                <a:gd name="T3" fmla="*/ 16528 h 643808"/>
                <a:gd name="T4" fmla="*/ 823752 w 1320817"/>
                <a:gd name="T5" fmla="*/ 42132 h 643808"/>
                <a:gd name="T6" fmla="*/ 749706 w 1320817"/>
                <a:gd name="T7" fmla="*/ 76241 h 643808"/>
                <a:gd name="T8" fmla="*/ 669816 w 1320817"/>
                <a:gd name="T9" fmla="*/ 126840 h 643808"/>
                <a:gd name="T10" fmla="*/ 570513 w 1320817"/>
                <a:gd name="T11" fmla="*/ 212808 h 643808"/>
                <a:gd name="T12" fmla="*/ 442283 w 1320817"/>
                <a:gd name="T13" fmla="*/ 355800 h 643808"/>
                <a:gd name="T14" fmla="*/ 378096 w 1320817"/>
                <a:gd name="T15" fmla="*/ 426518 h 643808"/>
                <a:gd name="T16" fmla="*/ 284639 w 1320817"/>
                <a:gd name="T17" fmla="*/ 511046 h 643808"/>
                <a:gd name="T18" fmla="*/ 174673 w 1320817"/>
                <a:gd name="T19" fmla="*/ 575754 h 643808"/>
                <a:gd name="T20" fmla="*/ 80956 w 1320817"/>
                <a:gd name="T21" fmla="*/ 601006 h 643808"/>
                <a:gd name="T22" fmla="*/ 0 w 1320817"/>
                <a:gd name="T23" fmla="*/ 611294 h 643808"/>
                <a:gd name="T24" fmla="*/ 42234 w 1320817"/>
                <a:gd name="T25" fmla="*/ 625327 h 643808"/>
                <a:gd name="T26" fmla="*/ 138778 w 1320817"/>
                <a:gd name="T27" fmla="*/ 646729 h 643808"/>
                <a:gd name="T28" fmla="*/ 238394 w 1320817"/>
                <a:gd name="T29" fmla="*/ 653919 h 643808"/>
                <a:gd name="T30" fmla="*/ 300559 w 1320817"/>
                <a:gd name="T31" fmla="*/ 650613 h 643808"/>
                <a:gd name="T32" fmla="*/ 386198 w 1320817"/>
                <a:gd name="T33" fmla="*/ 636264 h 643808"/>
                <a:gd name="T34" fmla="*/ 470205 w 1320817"/>
                <a:gd name="T35" fmla="*/ 607960 h 643808"/>
                <a:gd name="T36" fmla="*/ 552436 w 1320817"/>
                <a:gd name="T37" fmla="*/ 563160 h 643808"/>
                <a:gd name="T38" fmla="*/ 618218 w 1320817"/>
                <a:gd name="T39" fmla="*/ 518488 h 643808"/>
                <a:gd name="T40" fmla="*/ 683849 w 1320817"/>
                <a:gd name="T41" fmla="*/ 469068 h 643808"/>
                <a:gd name="T42" fmla="*/ 829369 w 1320817"/>
                <a:gd name="T43" fmla="*/ 352709 h 643808"/>
                <a:gd name="T44" fmla="*/ 880929 w 1320817"/>
                <a:gd name="T45" fmla="*/ 311695 h 643808"/>
                <a:gd name="T46" fmla="*/ 1001983 w 1320817"/>
                <a:gd name="T47" fmla="*/ 211327 h 643808"/>
                <a:gd name="T48" fmla="*/ 1052485 w 1320817"/>
                <a:gd name="T49" fmla="*/ 170742 h 643808"/>
                <a:gd name="T50" fmla="*/ 1119031 w 1320817"/>
                <a:gd name="T51" fmla="*/ 121866 h 643808"/>
                <a:gd name="T52" fmla="*/ 1197768 w 1320817"/>
                <a:gd name="T53" fmla="*/ 75660 h 643808"/>
                <a:gd name="T54" fmla="*/ 1284897 w 1320817"/>
                <a:gd name="T55" fmla="*/ 52027 h 643808"/>
                <a:gd name="T56" fmla="*/ 1316283 w 1320817"/>
                <a:gd name="T57" fmla="*/ 48472 h 643808"/>
                <a:gd name="T58" fmla="*/ 1228403 w 1320817"/>
                <a:gd name="T59" fmla="*/ 22894 h 643808"/>
                <a:gd name="T60" fmla="*/ 1134568 w 1320817"/>
                <a:gd name="T61" fmla="*/ 5573 h 643808"/>
                <a:gd name="T62" fmla="*/ 1071205 w 1320817"/>
                <a:gd name="T63" fmla="*/ 344 h 6438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20817"/>
                <a:gd name="T97" fmla="*/ 0 h 643808"/>
                <a:gd name="T98" fmla="*/ 1320817 w 1320817"/>
                <a:gd name="T99" fmla="*/ 643808 h 6438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1" name="object 16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41625 w 1320817"/>
                <a:gd name="T1" fmla="*/ 606672 h 643808"/>
                <a:gd name="T2" fmla="*/ 129823 w 1320817"/>
                <a:gd name="T3" fmla="*/ 590681 h 643808"/>
                <a:gd name="T4" fmla="*/ 232235 w 1320817"/>
                <a:gd name="T5" fmla="*/ 546469 h 643808"/>
                <a:gd name="T6" fmla="*/ 332926 w 1320817"/>
                <a:gd name="T7" fmla="*/ 470670 h 643808"/>
                <a:gd name="T8" fmla="*/ 421202 w 1320817"/>
                <a:gd name="T9" fmla="*/ 379775 h 643808"/>
                <a:gd name="T10" fmla="*/ 484199 w 1320817"/>
                <a:gd name="T11" fmla="*/ 307383 h 643808"/>
                <a:gd name="T12" fmla="*/ 548298 w 1320817"/>
                <a:gd name="T13" fmla="*/ 235800 h 643808"/>
                <a:gd name="T14" fmla="*/ 641472 w 1320817"/>
                <a:gd name="T15" fmla="*/ 148506 h 643808"/>
                <a:gd name="T16" fmla="*/ 732656 w 1320817"/>
                <a:gd name="T17" fmla="*/ 85787 h 643808"/>
                <a:gd name="T18" fmla="*/ 804354 w 1320817"/>
                <a:gd name="T19" fmla="*/ 49963 h 643808"/>
                <a:gd name="T20" fmla="*/ 885764 w 1320817"/>
                <a:gd name="T21" fmla="*/ 21987 h 643808"/>
                <a:gd name="T22" fmla="*/ 977713 w 1320817"/>
                <a:gd name="T23" fmla="*/ 4494 h 643808"/>
                <a:gd name="T24" fmla="*/ 1049586 w 1320817"/>
                <a:gd name="T25" fmla="*/ 0 h 643808"/>
                <a:gd name="T26" fmla="*/ 1113817 w 1320817"/>
                <a:gd name="T27" fmla="*/ 3232 h 643808"/>
                <a:gd name="T28" fmla="*/ 1193329 w 1320817"/>
                <a:gd name="T29" fmla="*/ 15211 h 643808"/>
                <a:gd name="T30" fmla="*/ 1284653 w 1320817"/>
                <a:gd name="T31" fmla="*/ 38136 h 643808"/>
                <a:gd name="T32" fmla="*/ 1308838 w 1320817"/>
                <a:gd name="T33" fmla="*/ 50241 h 643808"/>
                <a:gd name="T34" fmla="*/ 1248062 w 1320817"/>
                <a:gd name="T35" fmla="*/ 58553 h 643808"/>
                <a:gd name="T36" fmla="*/ 1168579 w 1320817"/>
                <a:gd name="T37" fmla="*/ 90722 h 643808"/>
                <a:gd name="T38" fmla="*/ 1102458 w 1320817"/>
                <a:gd name="T39" fmla="*/ 133387 h 643808"/>
                <a:gd name="T40" fmla="*/ 1035729 w 1320817"/>
                <a:gd name="T41" fmla="*/ 183972 h 643808"/>
                <a:gd name="T42" fmla="*/ 967921 w 1320817"/>
                <a:gd name="T43" fmla="*/ 239571 h 643808"/>
                <a:gd name="T44" fmla="*/ 933461 w 1320817"/>
                <a:gd name="T45" fmla="*/ 268344 h 643808"/>
                <a:gd name="T46" fmla="*/ 863157 w 1320817"/>
                <a:gd name="T47" fmla="*/ 326015 h 643808"/>
                <a:gd name="T48" fmla="*/ 813435 w 1320817"/>
                <a:gd name="T49" fmla="*/ 365404 h 643808"/>
                <a:gd name="T50" fmla="*/ 781344 w 1320817"/>
                <a:gd name="T51" fmla="*/ 391189 h 643808"/>
                <a:gd name="T52" fmla="*/ 749021 w 1320817"/>
                <a:gd name="T53" fmla="*/ 417260 h 643808"/>
                <a:gd name="T54" fmla="*/ 683849 w 1320817"/>
                <a:gd name="T55" fmla="*/ 469068 h 643808"/>
                <a:gd name="T56" fmla="*/ 618218 w 1320817"/>
                <a:gd name="T57" fmla="*/ 518488 h 643808"/>
                <a:gd name="T58" fmla="*/ 552436 w 1320817"/>
                <a:gd name="T59" fmla="*/ 563160 h 643808"/>
                <a:gd name="T60" fmla="*/ 482427 w 1320817"/>
                <a:gd name="T61" fmla="*/ 602395 h 643808"/>
                <a:gd name="T62" fmla="*/ 398090 w 1320817"/>
                <a:gd name="T63" fmla="*/ 633222 h 643808"/>
                <a:gd name="T64" fmla="*/ 300559 w 1320817"/>
                <a:gd name="T65" fmla="*/ 650613 h 643808"/>
                <a:gd name="T66" fmla="*/ 238394 w 1320817"/>
                <a:gd name="T67" fmla="*/ 653919 h 643808"/>
                <a:gd name="T68" fmla="*/ 176511 w 1320817"/>
                <a:gd name="T69" fmla="*/ 651256 h 643808"/>
                <a:gd name="T70" fmla="*/ 78474 w 1320817"/>
                <a:gd name="T71" fmla="*/ 635001 h 643808"/>
                <a:gd name="T72" fmla="*/ 2374 w 1320817"/>
                <a:gd name="T73" fmla="*/ 612212 h 643808"/>
                <a:gd name="T74" fmla="*/ 0 w 1320817"/>
                <a:gd name="T75" fmla="*/ 611294 h 6438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0817"/>
                <a:gd name="T115" fmla="*/ 0 h 643808"/>
                <a:gd name="T116" fmla="*/ 1320817 w 1320817"/>
                <a:gd name="T117" fmla="*/ 643808 h 6438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lnTo>
                    <a:pt x="0" y="601841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2" name="object 17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1257590 w 1294131"/>
                <a:gd name="T1" fmla="*/ 0 h 747045"/>
                <a:gd name="T2" fmla="*/ 1218666 w 1294131"/>
                <a:gd name="T3" fmla="*/ 2496 h 747045"/>
                <a:gd name="T4" fmla="*/ 1176032 w 1294131"/>
                <a:gd name="T5" fmla="*/ 9198 h 747045"/>
                <a:gd name="T6" fmla="*/ 1132822 w 1294131"/>
                <a:gd name="T7" fmla="*/ 19109 h 747045"/>
                <a:gd name="T8" fmla="*/ 1092171 w 1294131"/>
                <a:gd name="T9" fmla="*/ 31233 h 747045"/>
                <a:gd name="T10" fmla="*/ 1047365 w 1294131"/>
                <a:gd name="T11" fmla="*/ 49110 h 747045"/>
                <a:gd name="T12" fmla="*/ 989791 w 1294131"/>
                <a:gd name="T13" fmla="*/ 82902 h 747045"/>
                <a:gd name="T14" fmla="*/ 941201 w 1294131"/>
                <a:gd name="T15" fmla="*/ 116055 h 747045"/>
                <a:gd name="T16" fmla="*/ 893345 w 1294131"/>
                <a:gd name="T17" fmla="*/ 152068 h 747045"/>
                <a:gd name="T18" fmla="*/ 846726 w 1294131"/>
                <a:gd name="T19" fmla="*/ 189912 h 747045"/>
                <a:gd name="T20" fmla="*/ 801836 w 1294131"/>
                <a:gd name="T21" fmla="*/ 228555 h 747045"/>
                <a:gd name="T22" fmla="*/ 759182 w 1294131"/>
                <a:gd name="T23" fmla="*/ 266963 h 747045"/>
                <a:gd name="T24" fmla="*/ 719260 w 1294131"/>
                <a:gd name="T25" fmla="*/ 304107 h 747045"/>
                <a:gd name="T26" fmla="*/ 634695 w 1294131"/>
                <a:gd name="T27" fmla="*/ 384668 h 747045"/>
                <a:gd name="T28" fmla="*/ 620899 w 1294131"/>
                <a:gd name="T29" fmla="*/ 397642 h 747045"/>
                <a:gd name="T30" fmla="*/ 591128 w 1294131"/>
                <a:gd name="T31" fmla="*/ 424733 h 747045"/>
                <a:gd name="T32" fmla="*/ 562090 w 1294131"/>
                <a:gd name="T33" fmla="*/ 449780 h 747045"/>
                <a:gd name="T34" fmla="*/ 505644 w 1294131"/>
                <a:gd name="T35" fmla="*/ 494031 h 747045"/>
                <a:gd name="T36" fmla="*/ 450400 w 1294131"/>
                <a:gd name="T37" fmla="*/ 530943 h 747045"/>
                <a:gd name="T38" fmla="*/ 395187 w 1294131"/>
                <a:gd name="T39" fmla="*/ 561063 h 747045"/>
                <a:gd name="T40" fmla="*/ 338863 w 1294131"/>
                <a:gd name="T41" fmla="*/ 584942 h 747045"/>
                <a:gd name="T42" fmla="*/ 280274 w 1294131"/>
                <a:gd name="T43" fmla="*/ 603129 h 747045"/>
                <a:gd name="T44" fmla="*/ 218242 w 1294131"/>
                <a:gd name="T45" fmla="*/ 616168 h 747045"/>
                <a:gd name="T46" fmla="*/ 151633 w 1294131"/>
                <a:gd name="T47" fmla="*/ 624612 h 747045"/>
                <a:gd name="T48" fmla="*/ 79260 w 1294131"/>
                <a:gd name="T49" fmla="*/ 629009 h 747045"/>
                <a:gd name="T50" fmla="*/ 40568 w 1294131"/>
                <a:gd name="T51" fmla="*/ 629856 h 747045"/>
                <a:gd name="T52" fmla="*/ 0 w 1294131"/>
                <a:gd name="T53" fmla="*/ 629900 h 747045"/>
                <a:gd name="T54" fmla="*/ 12550 w 1294131"/>
                <a:gd name="T55" fmla="*/ 638139 h 747045"/>
                <a:gd name="T56" fmla="*/ 51882 w 1294131"/>
                <a:gd name="T57" fmla="*/ 662082 h 747045"/>
                <a:gd name="T58" fmla="*/ 93021 w 1294131"/>
                <a:gd name="T59" fmla="*/ 684385 h 747045"/>
                <a:gd name="T60" fmla="*/ 135027 w 1294131"/>
                <a:gd name="T61" fmla="*/ 704409 h 747045"/>
                <a:gd name="T62" fmla="*/ 176941 w 1294131"/>
                <a:gd name="T63" fmla="*/ 721516 h 747045"/>
                <a:gd name="T64" fmla="*/ 217851 w 1294131"/>
                <a:gd name="T65" fmla="*/ 735070 h 747045"/>
                <a:gd name="T66" fmla="*/ 256810 w 1294131"/>
                <a:gd name="T67" fmla="*/ 744429 h 747045"/>
                <a:gd name="T68" fmla="*/ 342966 w 1294131"/>
                <a:gd name="T69" fmla="*/ 754578 h 747045"/>
                <a:gd name="T70" fmla="*/ 411261 w 1294131"/>
                <a:gd name="T71" fmla="*/ 756438 h 747045"/>
                <a:gd name="T72" fmla="*/ 474406 w 1294131"/>
                <a:gd name="T73" fmla="*/ 752474 h 747045"/>
                <a:gd name="T74" fmla="*/ 532729 w 1294131"/>
                <a:gd name="T75" fmla="*/ 743074 h 747045"/>
                <a:gd name="T76" fmla="*/ 586574 w 1294131"/>
                <a:gd name="T77" fmla="*/ 728619 h 747045"/>
                <a:gd name="T78" fmla="*/ 636277 w 1294131"/>
                <a:gd name="T79" fmla="*/ 709500 h 747045"/>
                <a:gd name="T80" fmla="*/ 682163 w 1294131"/>
                <a:gd name="T81" fmla="*/ 686101 h 747045"/>
                <a:gd name="T82" fmla="*/ 724570 w 1294131"/>
                <a:gd name="T83" fmla="*/ 658806 h 747045"/>
                <a:gd name="T84" fmla="*/ 763835 w 1294131"/>
                <a:gd name="T85" fmla="*/ 628002 h 747045"/>
                <a:gd name="T86" fmla="*/ 800292 w 1294131"/>
                <a:gd name="T87" fmla="*/ 594077 h 747045"/>
                <a:gd name="T88" fmla="*/ 834274 w 1294131"/>
                <a:gd name="T89" fmla="*/ 557412 h 747045"/>
                <a:gd name="T90" fmla="*/ 866113 w 1294131"/>
                <a:gd name="T91" fmla="*/ 518398 h 747045"/>
                <a:gd name="T92" fmla="*/ 896151 w 1294131"/>
                <a:gd name="T93" fmla="*/ 477416 h 747045"/>
                <a:gd name="T94" fmla="*/ 924713 w 1294131"/>
                <a:gd name="T95" fmla="*/ 434858 h 747045"/>
                <a:gd name="T96" fmla="*/ 952139 w 1294131"/>
                <a:gd name="T97" fmla="*/ 391103 h 747045"/>
                <a:gd name="T98" fmla="*/ 978760 w 1294131"/>
                <a:gd name="T99" fmla="*/ 346542 h 747045"/>
                <a:gd name="T100" fmla="*/ 1004916 w 1294131"/>
                <a:gd name="T101" fmla="*/ 301559 h 747045"/>
                <a:gd name="T102" fmla="*/ 1030935 w 1294131"/>
                <a:gd name="T103" fmla="*/ 256537 h 747045"/>
                <a:gd name="T104" fmla="*/ 1057156 w 1294131"/>
                <a:gd name="T105" fmla="*/ 211866 h 747045"/>
                <a:gd name="T106" fmla="*/ 1083909 w 1294131"/>
                <a:gd name="T107" fmla="*/ 167931 h 747045"/>
                <a:gd name="T108" fmla="*/ 1110843 w 1294131"/>
                <a:gd name="T109" fmla="*/ 128897 h 747045"/>
                <a:gd name="T110" fmla="*/ 1139214 w 1294131"/>
                <a:gd name="T111" fmla="*/ 95455 h 747045"/>
                <a:gd name="T112" fmla="*/ 1168993 w 1294131"/>
                <a:gd name="T113" fmla="*/ 67246 h 747045"/>
                <a:gd name="T114" fmla="*/ 1200145 w 1294131"/>
                <a:gd name="T115" fmla="*/ 43903 h 747045"/>
                <a:gd name="T116" fmla="*/ 1243757 w 1294131"/>
                <a:gd name="T117" fmla="*/ 19723 h 747045"/>
                <a:gd name="T118" fmla="*/ 1289672 w 1294131"/>
                <a:gd name="T119" fmla="*/ 2691 h 747045"/>
                <a:gd name="T120" fmla="*/ 1279829 w 1294131"/>
                <a:gd name="T121" fmla="*/ 1150 h 747045"/>
                <a:gd name="T122" fmla="*/ 1269199 w 1294131"/>
                <a:gd name="T123" fmla="*/ 269 h 747045"/>
                <a:gd name="T124" fmla="*/ 1257590 w 1294131"/>
                <a:gd name="T125" fmla="*/ 0 h 7470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94131"/>
                <a:gd name="T190" fmla="*/ 0 h 747045"/>
                <a:gd name="T191" fmla="*/ 1294131 w 1294131"/>
                <a:gd name="T192" fmla="*/ 747045 h 7470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3" name="object 18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40568 w 1294131"/>
                <a:gd name="T1" fmla="*/ 629856 h 747045"/>
                <a:gd name="T2" fmla="*/ 151633 w 1294131"/>
                <a:gd name="T3" fmla="*/ 624612 h 747045"/>
                <a:gd name="T4" fmla="*/ 280274 w 1294131"/>
                <a:gd name="T5" fmla="*/ 603129 h 747045"/>
                <a:gd name="T6" fmla="*/ 395187 w 1294131"/>
                <a:gd name="T7" fmla="*/ 561063 h 747045"/>
                <a:gd name="T8" fmla="*/ 505644 w 1294131"/>
                <a:gd name="T9" fmla="*/ 494031 h 747045"/>
                <a:gd name="T10" fmla="*/ 591128 w 1294131"/>
                <a:gd name="T11" fmla="*/ 424733 h 747045"/>
                <a:gd name="T12" fmla="*/ 649620 w 1294131"/>
                <a:gd name="T13" fmla="*/ 370478 h 747045"/>
                <a:gd name="T14" fmla="*/ 700482 w 1294131"/>
                <a:gd name="T15" fmla="*/ 321883 h 747045"/>
                <a:gd name="T16" fmla="*/ 780197 w 1294131"/>
                <a:gd name="T17" fmla="*/ 247853 h 747045"/>
                <a:gd name="T18" fmla="*/ 869848 w 1294131"/>
                <a:gd name="T19" fmla="*/ 170826 h 747045"/>
                <a:gd name="T20" fmla="*/ 965435 w 1294131"/>
                <a:gd name="T21" fmla="*/ 99055 h 747045"/>
                <a:gd name="T22" fmla="*/ 1057212 w 1294131"/>
                <a:gd name="T23" fmla="*/ 44567 h 747045"/>
                <a:gd name="T24" fmla="*/ 1147096 w 1294131"/>
                <a:gd name="T25" fmla="*/ 15515 h 747045"/>
                <a:gd name="T26" fmla="*/ 1232207 w 1294131"/>
                <a:gd name="T27" fmla="*/ 1150 h 747045"/>
                <a:gd name="T28" fmla="*/ 1269199 w 1294131"/>
                <a:gd name="T29" fmla="*/ 269 h 747045"/>
                <a:gd name="T30" fmla="*/ 1289672 w 1294131"/>
                <a:gd name="T31" fmla="*/ 2691 h 747045"/>
                <a:gd name="T32" fmla="*/ 1266432 w 1294131"/>
                <a:gd name="T33" fmla="*/ 10367 h 747045"/>
                <a:gd name="T34" fmla="*/ 1179226 w 1294131"/>
                <a:gd name="T35" fmla="*/ 58939 h 747045"/>
                <a:gd name="T36" fmla="*/ 1120141 w 1294131"/>
                <a:gd name="T37" fmla="*/ 117144 h 747045"/>
                <a:gd name="T38" fmla="*/ 1057156 w 1294131"/>
                <a:gd name="T39" fmla="*/ 211866 h 747045"/>
                <a:gd name="T40" fmla="*/ 1004916 w 1294131"/>
                <a:gd name="T41" fmla="*/ 301559 h 747045"/>
                <a:gd name="T42" fmla="*/ 952139 w 1294131"/>
                <a:gd name="T43" fmla="*/ 391103 h 747045"/>
                <a:gd name="T44" fmla="*/ 896151 w 1294131"/>
                <a:gd name="T45" fmla="*/ 477416 h 747045"/>
                <a:gd name="T46" fmla="*/ 834274 w 1294131"/>
                <a:gd name="T47" fmla="*/ 557412 h 747045"/>
                <a:gd name="T48" fmla="*/ 763835 w 1294131"/>
                <a:gd name="T49" fmla="*/ 628002 h 747045"/>
                <a:gd name="T50" fmla="*/ 682163 w 1294131"/>
                <a:gd name="T51" fmla="*/ 686101 h 747045"/>
                <a:gd name="T52" fmla="*/ 586574 w 1294131"/>
                <a:gd name="T53" fmla="*/ 728619 h 747045"/>
                <a:gd name="T54" fmla="*/ 474406 w 1294131"/>
                <a:gd name="T55" fmla="*/ 752474 h 747045"/>
                <a:gd name="T56" fmla="*/ 342966 w 1294131"/>
                <a:gd name="T57" fmla="*/ 754578 h 747045"/>
                <a:gd name="T58" fmla="*/ 231103 w 1294131"/>
                <a:gd name="T59" fmla="*/ 738687 h 747045"/>
                <a:gd name="T60" fmla="*/ 149049 w 1294131"/>
                <a:gd name="T61" fmla="*/ 710468 h 747045"/>
                <a:gd name="T62" fmla="*/ 65445 w 1294131"/>
                <a:gd name="T63" fmla="*/ 669730 h 747045"/>
                <a:gd name="T64" fmla="*/ 12550 w 1294131"/>
                <a:gd name="T65" fmla="*/ 638139 h 7470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4131"/>
                <a:gd name="T100" fmla="*/ 0 h 747045"/>
                <a:gd name="T101" fmla="*/ 1294131 w 1294131"/>
                <a:gd name="T102" fmla="*/ 747045 h 7470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4" name="object 19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91611 w 140303"/>
                <a:gd name="T1" fmla="*/ 0 h 68175"/>
                <a:gd name="T2" fmla="*/ 58122 w 140303"/>
                <a:gd name="T3" fmla="*/ 32672 h 68175"/>
                <a:gd name="T4" fmla="*/ 13964 w 140303"/>
                <a:gd name="T5" fmla="*/ 45714 h 68175"/>
                <a:gd name="T6" fmla="*/ 0 w 140303"/>
                <a:gd name="T7" fmla="*/ 46965 h 68175"/>
                <a:gd name="T8" fmla="*/ 5807 w 140303"/>
                <a:gd name="T9" fmla="*/ 47842 h 68175"/>
                <a:gd name="T10" fmla="*/ 14820 w 140303"/>
                <a:gd name="T11" fmla="*/ 48969 h 68175"/>
                <a:gd name="T12" fmla="*/ 25428 w 140303"/>
                <a:gd name="T13" fmla="*/ 49768 h 68175"/>
                <a:gd name="T14" fmla="*/ 37693 w 140303"/>
                <a:gd name="T15" fmla="*/ 49929 h 68175"/>
                <a:gd name="T16" fmla="*/ 51668 w 140303"/>
                <a:gd name="T17" fmla="*/ 49134 h 68175"/>
                <a:gd name="T18" fmla="*/ 98592 w 140303"/>
                <a:gd name="T19" fmla="*/ 38855 h 68175"/>
                <a:gd name="T20" fmla="*/ 132092 w 140303"/>
                <a:gd name="T21" fmla="*/ 24149 h 68175"/>
                <a:gd name="T22" fmla="*/ 91611 w 140303"/>
                <a:gd name="T23" fmla="*/ 0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5" name="object 20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0 w 140303"/>
                <a:gd name="T1" fmla="*/ 46965 h 68175"/>
                <a:gd name="T2" fmla="*/ 38218 w 140303"/>
                <a:gd name="T3" fmla="*/ 40686 h 68175"/>
                <a:gd name="T4" fmla="*/ 73144 w 140303"/>
                <a:gd name="T5" fmla="*/ 22366 h 68175"/>
                <a:gd name="T6" fmla="*/ 91611 w 140303"/>
                <a:gd name="T7" fmla="*/ 0 h 68175"/>
                <a:gd name="T8" fmla="*/ 132092 w 140303"/>
                <a:gd name="T9" fmla="*/ 24149 h 68175"/>
                <a:gd name="T10" fmla="*/ 98592 w 140303"/>
                <a:gd name="T11" fmla="*/ 38855 h 68175"/>
                <a:gd name="T12" fmla="*/ 51668 w 140303"/>
                <a:gd name="T13" fmla="*/ 49134 h 68175"/>
                <a:gd name="T14" fmla="*/ 37693 w 140303"/>
                <a:gd name="T15" fmla="*/ 49929 h 68175"/>
                <a:gd name="T16" fmla="*/ 25428 w 140303"/>
                <a:gd name="T17" fmla="*/ 49768 h 68175"/>
                <a:gd name="T18" fmla="*/ 14820 w 140303"/>
                <a:gd name="T19" fmla="*/ 48969 h 68175"/>
                <a:gd name="T20" fmla="*/ 5807 w 140303"/>
                <a:gd name="T21" fmla="*/ 47842 h 68175"/>
                <a:gd name="T22" fmla="*/ 0 w 140303"/>
                <a:gd name="T23" fmla="*/ 46965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6" name="object 21"/>
            <p:cNvSpPr>
              <a:spLocks noChangeArrowheads="1"/>
            </p:cNvSpPr>
            <p:nvPr/>
          </p:nvSpPr>
          <p:spPr bwMode="auto">
            <a:xfrm>
              <a:off x="1687513" y="2803527"/>
              <a:ext cx="130175" cy="155575"/>
            </a:xfrm>
            <a:custGeom>
              <a:avLst/>
              <a:gdLst>
                <a:gd name="T0" fmla="*/ 121469 w 130870"/>
                <a:gd name="T1" fmla="*/ 0 h 155412"/>
                <a:gd name="T2" fmla="*/ 0 w 130870"/>
                <a:gd name="T3" fmla="*/ 0 h 155412"/>
                <a:gd name="T4" fmla="*/ 0 w 130870"/>
                <a:gd name="T5" fmla="*/ 157710 h 155412"/>
                <a:gd name="T6" fmla="*/ 121469 w 130870"/>
                <a:gd name="T7" fmla="*/ 157710 h 155412"/>
                <a:gd name="T8" fmla="*/ 121469 w 130870"/>
                <a:gd name="T9" fmla="*/ 0 h 155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2"/>
                <a:gd name="T17" fmla="*/ 130870 w 130870"/>
                <a:gd name="T18" fmla="*/ 155412 h 155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7" name="object 22"/>
            <p:cNvSpPr>
              <a:spLocks noChangeArrowheads="1"/>
            </p:cNvSpPr>
            <p:nvPr/>
          </p:nvSpPr>
          <p:spPr bwMode="auto">
            <a:xfrm>
              <a:off x="1531938" y="2673352"/>
              <a:ext cx="441325" cy="130175"/>
            </a:xfrm>
            <a:custGeom>
              <a:avLst/>
              <a:gdLst>
                <a:gd name="T0" fmla="*/ 436543 w 441695"/>
                <a:gd name="T1" fmla="*/ 0 h 130870"/>
                <a:gd name="T2" fmla="*/ 0 w 441695"/>
                <a:gd name="T3" fmla="*/ 0 h 130870"/>
                <a:gd name="T4" fmla="*/ 0 w 441695"/>
                <a:gd name="T5" fmla="*/ 121469 h 130870"/>
                <a:gd name="T6" fmla="*/ 436543 w 441695"/>
                <a:gd name="T7" fmla="*/ 121469 h 130870"/>
                <a:gd name="T8" fmla="*/ 436543 w 441695"/>
                <a:gd name="T9" fmla="*/ 0 h 130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695"/>
                <a:gd name="T16" fmla="*/ 0 h 130870"/>
                <a:gd name="T17" fmla="*/ 441695 w 441695"/>
                <a:gd name="T18" fmla="*/ 130870 h 1308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8" name="object 23"/>
            <p:cNvSpPr>
              <a:spLocks noChangeArrowheads="1"/>
            </p:cNvSpPr>
            <p:nvPr/>
          </p:nvSpPr>
          <p:spPr bwMode="auto">
            <a:xfrm>
              <a:off x="1687513" y="2517777"/>
              <a:ext cx="130175" cy="155575"/>
            </a:xfrm>
            <a:custGeom>
              <a:avLst/>
              <a:gdLst>
                <a:gd name="T0" fmla="*/ 121469 w 130870"/>
                <a:gd name="T1" fmla="*/ 0 h 155411"/>
                <a:gd name="T2" fmla="*/ 0 w 130870"/>
                <a:gd name="T3" fmla="*/ 0 h 155411"/>
                <a:gd name="T4" fmla="*/ 0 w 130870"/>
                <a:gd name="T5" fmla="*/ 157723 h 155411"/>
                <a:gd name="T6" fmla="*/ 121469 w 130870"/>
                <a:gd name="T7" fmla="*/ 157723 h 155411"/>
                <a:gd name="T8" fmla="*/ 121469 w 130870"/>
                <a:gd name="T9" fmla="*/ 0 h 155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1"/>
                <a:gd name="T17" fmla="*/ 130870 w 130870"/>
                <a:gd name="T18" fmla="*/ 155411 h 1554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9" name="object 24"/>
            <p:cNvSpPr>
              <a:spLocks noChangeArrowheads="1"/>
            </p:cNvSpPr>
            <p:nvPr/>
          </p:nvSpPr>
          <p:spPr bwMode="auto">
            <a:xfrm>
              <a:off x="1531938" y="2517776"/>
              <a:ext cx="441325" cy="441325"/>
            </a:xfrm>
            <a:custGeom>
              <a:avLst/>
              <a:gdLst>
                <a:gd name="T0" fmla="*/ 153599 w 441695"/>
                <a:gd name="T1" fmla="*/ 0 h 441694"/>
                <a:gd name="T2" fmla="*/ 282944 w 441695"/>
                <a:gd name="T3" fmla="*/ 0 h 441694"/>
                <a:gd name="T4" fmla="*/ 282944 w 441695"/>
                <a:gd name="T5" fmla="*/ 153602 h 441694"/>
                <a:gd name="T6" fmla="*/ 436543 w 441695"/>
                <a:gd name="T7" fmla="*/ 153602 h 441694"/>
                <a:gd name="T8" fmla="*/ 436543 w 441695"/>
                <a:gd name="T9" fmla="*/ 282951 h 441694"/>
                <a:gd name="T10" fmla="*/ 282944 w 441695"/>
                <a:gd name="T11" fmla="*/ 282951 h 441694"/>
                <a:gd name="T12" fmla="*/ 282944 w 441695"/>
                <a:gd name="T13" fmla="*/ 436556 h 441694"/>
                <a:gd name="T14" fmla="*/ 153599 w 441695"/>
                <a:gd name="T15" fmla="*/ 436556 h 441694"/>
                <a:gd name="T16" fmla="*/ 153599 w 441695"/>
                <a:gd name="T17" fmla="*/ 282951 h 441694"/>
                <a:gd name="T18" fmla="*/ 0 w 441695"/>
                <a:gd name="T19" fmla="*/ 282951 h 441694"/>
                <a:gd name="T20" fmla="*/ 0 w 441695"/>
                <a:gd name="T21" fmla="*/ 153602 h 441694"/>
                <a:gd name="T22" fmla="*/ 153599 w 441695"/>
                <a:gd name="T23" fmla="*/ 153602 h 441694"/>
                <a:gd name="T24" fmla="*/ 153599 w 441695"/>
                <a:gd name="T25" fmla="*/ 0 h 4416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1695"/>
                <a:gd name="T40" fmla="*/ 0 h 441694"/>
                <a:gd name="T41" fmla="*/ 441695 w 441695"/>
                <a:gd name="T42" fmla="*/ 441694 h 4416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20" name="object 25"/>
            <p:cNvSpPr>
              <a:spLocks noChangeArrowheads="1"/>
            </p:cNvSpPr>
            <p:nvPr/>
          </p:nvSpPr>
          <p:spPr bwMode="auto">
            <a:xfrm>
              <a:off x="1555750" y="2557464"/>
              <a:ext cx="411163" cy="287337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8" dirty="0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21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8" y="142059"/>
            <a:ext cx="742106" cy="84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43296" y="5790833"/>
            <a:ext cx="5350800" cy="46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10" dirty="0">
                <a:solidFill>
                  <a:srgbClr val="0000FF"/>
                </a:solidFill>
              </a:rPr>
              <a:t>RSJD dr. </a:t>
            </a:r>
            <a:r>
              <a:rPr lang="en-US" sz="2410" dirty="0" err="1">
                <a:solidFill>
                  <a:srgbClr val="0000FF"/>
                </a:solidFill>
              </a:rPr>
              <a:t>Arif</a:t>
            </a:r>
            <a:r>
              <a:rPr lang="en-US" sz="2410" dirty="0">
                <a:solidFill>
                  <a:srgbClr val="0000FF"/>
                </a:solidFill>
              </a:rPr>
              <a:t> </a:t>
            </a:r>
            <a:r>
              <a:rPr lang="en-US" sz="2410" dirty="0" err="1">
                <a:solidFill>
                  <a:srgbClr val="0000FF"/>
                </a:solidFill>
              </a:rPr>
              <a:t>Zainudin</a:t>
            </a:r>
            <a:r>
              <a:rPr lang="en-US" sz="2410" dirty="0">
                <a:solidFill>
                  <a:srgbClr val="0000FF"/>
                </a:solidFill>
              </a:rPr>
              <a:t> Surakarta</a:t>
            </a:r>
            <a:endParaRPr lang="id-ID" sz="2410" dirty="0">
              <a:solidFill>
                <a:srgbClr val="0000FF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r="22811"/>
          <a:stretch>
            <a:fillRect/>
          </a:stretch>
        </p:blipFill>
        <p:spPr>
          <a:xfrm>
            <a:off x="717352" y="695091"/>
            <a:ext cx="5325943" cy="5327537"/>
          </a:xfr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6839892" y="2020217"/>
            <a:ext cx="4554204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DESEMBER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7954743" y="3275051"/>
            <a:ext cx="1975258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94948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444139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558139" y="3316026"/>
            <a:ext cx="6874638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6" y="2754011"/>
            <a:ext cx="948956" cy="948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9361" y="3994928"/>
            <a:ext cx="1151147" cy="65119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5272" y="201216"/>
            <a:ext cx="7200801" cy="777427"/>
            <a:chOff x="305272" y="201216"/>
            <a:chExt cx="7038985" cy="1167820"/>
          </a:xfrm>
        </p:grpSpPr>
        <p:sp>
          <p:nvSpPr>
            <p:cNvPr id="13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eeform: Shape 71"/>
            <p:cNvSpPr/>
            <p:nvPr/>
          </p:nvSpPr>
          <p:spPr>
            <a:xfrm flipV="1">
              <a:off x="1454779" y="295553"/>
              <a:ext cx="5889478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Frame 14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5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74509" y="428370"/>
              <a:ext cx="5244299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CAPAIAN KINERJA PELAYANAN</a:t>
              </a:r>
            </a:p>
          </p:txBody>
        </p:sp>
      </p:grp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571353"/>
              </p:ext>
            </p:extLst>
          </p:nvPr>
        </p:nvGraphicFramePr>
        <p:xfrm>
          <a:off x="301448" y="1052737"/>
          <a:ext cx="11326170" cy="567946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778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5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2282">
                  <a:extLst>
                    <a:ext uri="{9D8B030D-6E8A-4147-A177-3AD203B41FA5}">
                      <a16:colId xmlns:a16="http://schemas.microsoft.com/office/drawing/2014/main" xmlns="" val="2577652153"/>
                    </a:ext>
                  </a:extLst>
                </a:gridCol>
                <a:gridCol w="589352">
                  <a:extLst>
                    <a:ext uri="{9D8B030D-6E8A-4147-A177-3AD203B41FA5}">
                      <a16:colId xmlns:a16="http://schemas.microsoft.com/office/drawing/2014/main" xmlns="" val="3229108005"/>
                    </a:ext>
                  </a:extLst>
                </a:gridCol>
                <a:gridCol w="7461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61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61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610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610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6103">
                  <a:extLst>
                    <a:ext uri="{9D8B030D-6E8A-4147-A177-3AD203B41FA5}">
                      <a16:colId xmlns:a16="http://schemas.microsoft.com/office/drawing/2014/main" xmlns="" val="504021220"/>
                    </a:ext>
                  </a:extLst>
                </a:gridCol>
                <a:gridCol w="746103">
                  <a:extLst>
                    <a:ext uri="{9D8B030D-6E8A-4147-A177-3AD203B41FA5}">
                      <a16:colId xmlns:a16="http://schemas.microsoft.com/office/drawing/2014/main" xmlns="" val="3829695423"/>
                    </a:ext>
                  </a:extLst>
                </a:gridCol>
                <a:gridCol w="746103">
                  <a:extLst>
                    <a:ext uri="{9D8B030D-6E8A-4147-A177-3AD203B41FA5}">
                      <a16:colId xmlns:a16="http://schemas.microsoft.com/office/drawing/2014/main" xmlns="" val="2507853278"/>
                    </a:ext>
                  </a:extLst>
                </a:gridCol>
                <a:gridCol w="746103">
                  <a:extLst>
                    <a:ext uri="{9D8B030D-6E8A-4147-A177-3AD203B41FA5}">
                      <a16:colId xmlns:a16="http://schemas.microsoft.com/office/drawing/2014/main" xmlns="" val="2037744604"/>
                    </a:ext>
                  </a:extLst>
                </a:gridCol>
                <a:gridCol w="746103">
                  <a:extLst>
                    <a:ext uri="{9D8B030D-6E8A-4147-A177-3AD203B41FA5}">
                      <a16:colId xmlns:a16="http://schemas.microsoft.com/office/drawing/2014/main" xmlns="" val="814869260"/>
                    </a:ext>
                  </a:extLst>
                </a:gridCol>
                <a:gridCol w="87993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762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JENIS 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ucida Sans" pitchFamily="34" charset="0"/>
                          <a:ea typeface="+mn-ea"/>
                          <a:cs typeface="+mn-cs"/>
                        </a:rPr>
                        <a:t>BULAN</a:t>
                      </a:r>
                      <a:endParaRPr lang="en-US" dirty="0"/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628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628">
                <a:tc gridSpan="3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RAWAT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JALAN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PENGUNJUNG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3.912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2.778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3.029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3.062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3.164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2.748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3.428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3.130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3.105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3.244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3.387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3.197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38.184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KUNJUNGAN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5.609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3.039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3.414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3.272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3.444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2.901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3.770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3.323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3.329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3.424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3.973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3.448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42.946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7628">
                <a:tc gridSpan="3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RAWAT INAP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anose="020B0602030504020204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KAPASITAS  TT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anose="020B0602030504020204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PASIEN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KELUAR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268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245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248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261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233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2.913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BOR (%)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69,28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65,43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68,49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62,33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68,32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65,94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60,73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68.06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66.23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71.57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70.01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69.3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67.16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4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LOS (Hari) 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24,21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24.14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24.51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25.11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25.14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25.13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6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TOI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11.76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12.13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10.03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9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LAMA DIRAWAT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7.489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5.143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6.254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6.032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6.241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5.370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5.932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6.036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6.079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6.555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6.033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6.074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73.210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10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HARI PERAWATAN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6.379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5.441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6.306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5.554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6.290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5.876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5.592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6.267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5.901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6.589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6.238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6.378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72.810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PASIEN MENINGGAL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anose="020B0602030504020204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173965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5440842"/>
              </p:ext>
            </p:extLst>
          </p:nvPr>
        </p:nvGraphicFramePr>
        <p:xfrm>
          <a:off x="1151260" y="3923937"/>
          <a:ext cx="10297144" cy="27977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761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6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2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4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4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82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82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82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825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0353">
                  <a:extLst>
                    <a:ext uri="{9D8B030D-6E8A-4147-A177-3AD203B41FA5}">
                      <a16:colId xmlns:a16="http://schemas.microsoft.com/office/drawing/2014/main" xmlns="" val="140138044"/>
                    </a:ext>
                  </a:extLst>
                </a:gridCol>
                <a:gridCol w="708114">
                  <a:extLst>
                    <a:ext uri="{9D8B030D-6E8A-4147-A177-3AD203B41FA5}">
                      <a16:colId xmlns:a16="http://schemas.microsoft.com/office/drawing/2014/main" xmlns="" val="2436855156"/>
                    </a:ext>
                  </a:extLst>
                </a:gridCol>
                <a:gridCol w="764819">
                  <a:extLst>
                    <a:ext uri="{9D8B030D-6E8A-4147-A177-3AD203B41FA5}">
                      <a16:colId xmlns:a16="http://schemas.microsoft.com/office/drawing/2014/main" xmlns="" val="3696086954"/>
                    </a:ext>
                  </a:extLst>
                </a:gridCol>
                <a:gridCol w="764819">
                  <a:extLst>
                    <a:ext uri="{9D8B030D-6E8A-4147-A177-3AD203B41FA5}">
                      <a16:colId xmlns:a16="http://schemas.microsoft.com/office/drawing/2014/main" xmlns="" val="3145153754"/>
                    </a:ext>
                  </a:extLst>
                </a:gridCol>
                <a:gridCol w="764819">
                  <a:extLst>
                    <a:ext uri="{9D8B030D-6E8A-4147-A177-3AD203B41FA5}">
                      <a16:colId xmlns:a16="http://schemas.microsoft.com/office/drawing/2014/main" xmlns="" val="2661789969"/>
                    </a:ext>
                  </a:extLst>
                </a:gridCol>
              </a:tblGrid>
              <a:tr h="32185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826" marR="182826" marT="68844" marB="6884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RAWAT JALAN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857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857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857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1857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91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87164" y="260648"/>
            <a:ext cx="9217024" cy="777427"/>
            <a:chOff x="305272" y="201216"/>
            <a:chExt cx="8288298" cy="1167820"/>
          </a:xfrm>
        </p:grpSpPr>
        <p:sp>
          <p:nvSpPr>
            <p:cNvPr id="12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eeform: Shape 71"/>
            <p:cNvSpPr/>
            <p:nvPr/>
          </p:nvSpPr>
          <p:spPr>
            <a:xfrm flipV="1">
              <a:off x="1454778" y="295550"/>
              <a:ext cx="7138792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ame 13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29433" y="395692"/>
              <a:ext cx="6770670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PELAYANAN BERDASARKAN CARA BAYAR</a:t>
              </a:r>
            </a:p>
          </p:txBody>
        </p:sp>
      </p:grpSp>
      <p:graphicFrame>
        <p:nvGraphicFramePr>
          <p:cNvPr id="17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62748"/>
              </p:ext>
            </p:extLst>
          </p:nvPr>
        </p:nvGraphicFramePr>
        <p:xfrm>
          <a:off x="1151260" y="986512"/>
          <a:ext cx="10297143" cy="287453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761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6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4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4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4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42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39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48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481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4819">
                  <a:extLst>
                    <a:ext uri="{9D8B030D-6E8A-4147-A177-3AD203B41FA5}">
                      <a16:colId xmlns:a16="http://schemas.microsoft.com/office/drawing/2014/main" xmlns="" val="3601154732"/>
                    </a:ext>
                  </a:extLst>
                </a:gridCol>
                <a:gridCol w="764819">
                  <a:extLst>
                    <a:ext uri="{9D8B030D-6E8A-4147-A177-3AD203B41FA5}">
                      <a16:colId xmlns:a16="http://schemas.microsoft.com/office/drawing/2014/main" xmlns="" val="775608251"/>
                    </a:ext>
                  </a:extLst>
                </a:gridCol>
                <a:gridCol w="764819">
                  <a:extLst>
                    <a:ext uri="{9D8B030D-6E8A-4147-A177-3AD203B41FA5}">
                      <a16:colId xmlns:a16="http://schemas.microsoft.com/office/drawing/2014/main" xmlns="" val="2921180939"/>
                    </a:ext>
                  </a:extLst>
                </a:gridCol>
                <a:gridCol w="764819">
                  <a:extLst>
                    <a:ext uri="{9D8B030D-6E8A-4147-A177-3AD203B41FA5}">
                      <a16:colId xmlns:a16="http://schemas.microsoft.com/office/drawing/2014/main" xmlns="" val="4189339486"/>
                    </a:ext>
                  </a:extLst>
                </a:gridCol>
                <a:gridCol w="764819">
                  <a:extLst>
                    <a:ext uri="{9D8B030D-6E8A-4147-A177-3AD203B41FA5}">
                      <a16:colId xmlns:a16="http://schemas.microsoft.com/office/drawing/2014/main" xmlns="" val="1761230493"/>
                    </a:ext>
                  </a:extLst>
                </a:gridCol>
              </a:tblGrid>
              <a:tr h="341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826" marR="182826" marT="68844" marB="6884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RAWAT INAP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04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048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04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04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475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7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5156" y="44624"/>
            <a:ext cx="8568952" cy="792088"/>
            <a:chOff x="305272" y="201216"/>
            <a:chExt cx="7813273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9"/>
              <a:ext cx="6663767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KUNJUNGAN BERDASARKAN WILAYAH</a:t>
              </a:r>
            </a:p>
          </p:txBody>
        </p:sp>
      </p:grp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222085"/>
              </p:ext>
            </p:extLst>
          </p:nvPr>
        </p:nvGraphicFramePr>
        <p:xfrm>
          <a:off x="863229" y="609590"/>
          <a:ext cx="11161241" cy="609601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59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1921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9219">
                  <a:extLst>
                    <a:ext uri="{9D8B030D-6E8A-4147-A177-3AD203B41FA5}">
                      <a16:colId xmlns:a16="http://schemas.microsoft.com/office/drawing/2014/main" xmlns="" val="1868538098"/>
                    </a:ext>
                  </a:extLst>
                </a:gridCol>
                <a:gridCol w="639305">
                  <a:extLst>
                    <a:ext uri="{9D8B030D-6E8A-4147-A177-3AD203B41FA5}">
                      <a16:colId xmlns:a16="http://schemas.microsoft.com/office/drawing/2014/main" xmlns="" val="2768404823"/>
                    </a:ext>
                  </a:extLst>
                </a:gridCol>
                <a:gridCol w="763628">
                  <a:extLst>
                    <a:ext uri="{9D8B030D-6E8A-4147-A177-3AD203B41FA5}">
                      <a16:colId xmlns:a16="http://schemas.microsoft.com/office/drawing/2014/main" xmlns="" val="3546637534"/>
                    </a:ext>
                  </a:extLst>
                </a:gridCol>
                <a:gridCol w="763628">
                  <a:extLst>
                    <a:ext uri="{9D8B030D-6E8A-4147-A177-3AD203B41FA5}">
                      <a16:colId xmlns:a16="http://schemas.microsoft.com/office/drawing/2014/main" xmlns="" val="2904251315"/>
                    </a:ext>
                  </a:extLst>
                </a:gridCol>
                <a:gridCol w="763628">
                  <a:extLst>
                    <a:ext uri="{9D8B030D-6E8A-4147-A177-3AD203B41FA5}">
                      <a16:colId xmlns:a16="http://schemas.microsoft.com/office/drawing/2014/main" xmlns="" val="2095248806"/>
                    </a:ext>
                  </a:extLst>
                </a:gridCol>
              </a:tblGrid>
              <a:tr h="275879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182680" marR="182680" marT="68832" marB="6883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</a:p>
                  </a:txBody>
                  <a:tcPr marL="182680" marR="182680" marT="68832" marB="68832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JALAN</a:t>
                      </a: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950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JATENG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9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654845"/>
              </p:ext>
            </p:extLst>
          </p:nvPr>
        </p:nvGraphicFramePr>
        <p:xfrm>
          <a:off x="107576" y="375960"/>
          <a:ext cx="11628859" cy="592854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11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067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129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2912">
                  <a:extLst>
                    <a:ext uri="{9D8B030D-6E8A-4147-A177-3AD203B41FA5}">
                      <a16:colId xmlns:a16="http://schemas.microsoft.com/office/drawing/2014/main" xmlns="" val="1045796826"/>
                    </a:ext>
                  </a:extLst>
                </a:gridCol>
                <a:gridCol w="802028">
                  <a:extLst>
                    <a:ext uri="{9D8B030D-6E8A-4147-A177-3AD203B41FA5}">
                      <a16:colId xmlns:a16="http://schemas.microsoft.com/office/drawing/2014/main" xmlns="" val="2841140437"/>
                    </a:ext>
                  </a:extLst>
                </a:gridCol>
                <a:gridCol w="802028">
                  <a:extLst>
                    <a:ext uri="{9D8B030D-6E8A-4147-A177-3AD203B41FA5}">
                      <a16:colId xmlns:a16="http://schemas.microsoft.com/office/drawing/2014/main" xmlns="" val="3398207034"/>
                    </a:ext>
                  </a:extLst>
                </a:gridCol>
                <a:gridCol w="802028">
                  <a:extLst>
                    <a:ext uri="{9D8B030D-6E8A-4147-A177-3AD203B41FA5}">
                      <a16:colId xmlns:a16="http://schemas.microsoft.com/office/drawing/2014/main" xmlns="" val="3392076456"/>
                    </a:ext>
                  </a:extLst>
                </a:gridCol>
                <a:gridCol w="802028">
                  <a:extLst>
                    <a:ext uri="{9D8B030D-6E8A-4147-A177-3AD203B41FA5}">
                      <a16:colId xmlns:a16="http://schemas.microsoft.com/office/drawing/2014/main" xmlns="" val="2953735551"/>
                    </a:ext>
                  </a:extLst>
                </a:gridCol>
              </a:tblGrid>
              <a:tr h="2841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182680" marR="182680" marT="68832" marB="6883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</a:p>
                  </a:txBody>
                  <a:tcPr marL="182680" marR="182680" marT="68832" marB="68832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INAP</a:t>
                      </a: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171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 </a:t>
                      </a: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87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1733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JATENG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914985" y="794457"/>
            <a:ext cx="10345399" cy="494293"/>
          </a:xfr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30898" y="280400"/>
            <a:ext cx="2383346" cy="412037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89724" y="1741911"/>
            <a:ext cx="1963993" cy="3511765"/>
            <a:chOff x="7561950" y="1420808"/>
            <a:chExt cx="2200895" cy="3287396"/>
          </a:xfrm>
        </p:grpSpPr>
        <p:grpSp>
          <p:nvGrpSpPr>
            <p:cNvPr id="11" name="Group 10"/>
            <p:cNvGrpSpPr/>
            <p:nvPr/>
          </p:nvGrpSpPr>
          <p:grpSpPr>
            <a:xfrm>
              <a:off x="7561950" y="1420808"/>
              <a:ext cx="2200895" cy="492182"/>
              <a:chOff x="7561947" y="1420807"/>
              <a:chExt cx="2200895" cy="49218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561947" y="1420807"/>
                <a:ext cx="337762" cy="339648"/>
                <a:chOff x="11596033" y="4810628"/>
                <a:chExt cx="353171" cy="367743"/>
              </a:xfrm>
            </p:grpSpPr>
            <p:sp>
              <p:nvSpPr>
                <p:cNvPr id="16" name="Teardrop 1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66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7993070" y="1456391"/>
                <a:ext cx="1769774" cy="45659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KARANGANYAR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7.181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606569" y="2150891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8003959" y="2192192"/>
              <a:ext cx="1735104" cy="45659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6.733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578082" y="2872739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8047810" y="2907835"/>
              <a:ext cx="1691252" cy="456599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6.938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606918" y="3561497"/>
              <a:ext cx="353171" cy="367743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8014977" y="3574839"/>
              <a:ext cx="1724084" cy="4565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6.801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7601382" y="4251605"/>
              <a:ext cx="2136875" cy="456599"/>
              <a:chOff x="7601382" y="4347538"/>
              <a:chExt cx="2136875" cy="456599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7601382" y="4350068"/>
                <a:ext cx="353171" cy="367743"/>
                <a:chOff x="11596033" y="4810628"/>
                <a:chExt cx="353171" cy="367743"/>
              </a:xfrm>
            </p:grpSpPr>
            <p:sp>
              <p:nvSpPr>
                <p:cNvPr id="47" name="Teardrop 4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7993068" y="4347538"/>
                <a:ext cx="1745189" cy="45659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BOYOLALI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3.334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364933" y="1753244"/>
            <a:ext cx="7559429" cy="4395505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0109987" y="1703230"/>
            <a:ext cx="1796682" cy="3603339"/>
            <a:chOff x="10109987" y="1703230"/>
            <a:chExt cx="1796682" cy="3309896"/>
          </a:xfrm>
        </p:grpSpPr>
        <p:grpSp>
          <p:nvGrpSpPr>
            <p:cNvPr id="79" name="Group 78"/>
            <p:cNvGrpSpPr/>
            <p:nvPr/>
          </p:nvGrpSpPr>
          <p:grpSpPr>
            <a:xfrm>
              <a:off x="10179548" y="4551162"/>
              <a:ext cx="1583104" cy="461964"/>
              <a:chOff x="2537520" y="5693765"/>
              <a:chExt cx="1774062" cy="51768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2537520" y="5693765"/>
                <a:ext cx="353171" cy="367743"/>
                <a:chOff x="11467437" y="1659304"/>
                <a:chExt cx="353171" cy="367743"/>
              </a:xfrm>
            </p:grpSpPr>
            <p:sp>
              <p:nvSpPr>
                <p:cNvPr id="93" name="Teardrop 92"/>
                <p:cNvSpPr/>
                <p:nvPr/>
              </p:nvSpPr>
              <p:spPr>
                <a:xfrm rot="8222429">
                  <a:off x="11467437" y="1659304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0000FF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1536010" y="1730313"/>
                  <a:ext cx="210281" cy="1701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2959085" y="5709369"/>
                <a:ext cx="1352497" cy="502084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WONOGIRI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1.779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10114751" y="2381696"/>
              <a:ext cx="1647901" cy="459593"/>
              <a:chOff x="3611471" y="5778045"/>
              <a:chExt cx="2125281" cy="530725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611471" y="5778045"/>
                <a:ext cx="353171" cy="367743"/>
                <a:chOff x="11596033" y="4810628"/>
                <a:chExt cx="353171" cy="367743"/>
              </a:xfrm>
            </p:grpSpPr>
            <p:sp>
              <p:nvSpPr>
                <p:cNvPr id="57" name="Teardrop 5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80008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4001649" y="5791386"/>
                <a:ext cx="1735103" cy="517384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KLATEN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569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124028" y="1703230"/>
              <a:ext cx="1638624" cy="470150"/>
              <a:chOff x="3657078" y="5749658"/>
              <a:chExt cx="2159200" cy="58311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657078" y="5749658"/>
                <a:ext cx="353171" cy="367743"/>
                <a:chOff x="11596033" y="4810628"/>
                <a:chExt cx="353171" cy="367743"/>
              </a:xfrm>
            </p:grpSpPr>
            <p:sp>
              <p:nvSpPr>
                <p:cNvPr id="23" name="Teardrop 22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4081174" y="5777079"/>
                <a:ext cx="1735104" cy="55569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GROBOGAN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253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0109987" y="3850802"/>
              <a:ext cx="1796682" cy="463418"/>
              <a:chOff x="154960" y="5317730"/>
              <a:chExt cx="1796682" cy="46341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54960" y="5317730"/>
                <a:ext cx="315156" cy="328160"/>
                <a:chOff x="11596033" y="4810628"/>
                <a:chExt cx="353171" cy="367743"/>
              </a:xfrm>
            </p:grpSpPr>
            <p:sp>
              <p:nvSpPr>
                <p:cNvPr id="60" name="Teardrop 59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66FF33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539678" y="5333108"/>
                <a:ext cx="1411964" cy="448040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LAIN JATENG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806</a:t>
                </a: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10118794" y="3065127"/>
              <a:ext cx="1643858" cy="488342"/>
              <a:chOff x="8532994" y="5418493"/>
              <a:chExt cx="1967035" cy="517174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8532994" y="5418493"/>
                <a:ext cx="353171" cy="367743"/>
                <a:chOff x="11596033" y="4810628"/>
                <a:chExt cx="353171" cy="367743"/>
              </a:xfrm>
            </p:grpSpPr>
            <p:sp>
              <p:nvSpPr>
                <p:cNvPr id="66" name="Teardrop 6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A50021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4" name="TextBox 103"/>
              <p:cNvSpPr txBox="1"/>
              <p:nvPr/>
            </p:nvSpPr>
            <p:spPr>
              <a:xfrm>
                <a:off x="8937255" y="5461174"/>
                <a:ext cx="1562774" cy="47449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BLORA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278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7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135870" y="266098"/>
            <a:ext cx="8292545" cy="49429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0092" tIns="45045" rIns="90092" bIns="45045" rtlCol="0" anchor="b">
            <a:normAutofit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35236" y="1493921"/>
            <a:ext cx="1948180" cy="4221925"/>
            <a:chOff x="134750" y="1526079"/>
            <a:chExt cx="2183175" cy="4731184"/>
          </a:xfrm>
        </p:grpSpPr>
        <p:grpSp>
          <p:nvGrpSpPr>
            <p:cNvPr id="91" name="Group 90"/>
            <p:cNvGrpSpPr/>
            <p:nvPr/>
          </p:nvGrpSpPr>
          <p:grpSpPr>
            <a:xfrm>
              <a:off x="140812" y="1526079"/>
              <a:ext cx="337762" cy="339648"/>
              <a:chOff x="11596033" y="4810628"/>
              <a:chExt cx="353171" cy="367743"/>
            </a:xfrm>
          </p:grpSpPr>
          <p:sp>
            <p:nvSpPr>
              <p:cNvPr id="94" name="Teardrop 9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571934" y="1561663"/>
              <a:ext cx="1745188" cy="5465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269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942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34750" y="2938062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04477" y="2973157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765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63584" y="3626820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71646" y="3640161"/>
              <a:ext cx="1724083" cy="5380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342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58052" y="4319456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549738" y="4316926"/>
              <a:ext cx="1745190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315</a:t>
              </a: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61256" y="5023129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582821" y="5038733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210</a:t>
              </a: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71312" y="5697325"/>
              <a:ext cx="353171" cy="367743"/>
              <a:chOff x="11596033" y="4810628"/>
              <a:chExt cx="353171" cy="367743"/>
            </a:xfrm>
          </p:grpSpPr>
          <p:sp>
            <p:nvSpPr>
              <p:cNvPr id="106" name="Teardrop 10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561489" y="571066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BOJONEGORO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62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70121" y="1483206"/>
            <a:ext cx="8440063" cy="4444854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9" name="Group 108"/>
            <p:cNvGrpSpPr/>
            <p:nvPr/>
          </p:nvGrpSpPr>
          <p:grpSpPr>
            <a:xfrm>
              <a:off x="9090248" y="3957365"/>
              <a:ext cx="337762" cy="339648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1354488" y="5942017"/>
            <a:ext cx="2798033" cy="4877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LAIN JATENG DAN JATIM</a:t>
            </a:r>
            <a:endParaRPr lang="en-US" sz="1606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993</a:t>
            </a:r>
            <a:endParaRPr lang="en-US" sz="1249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970076" y="5837490"/>
            <a:ext cx="310727" cy="328160"/>
            <a:chOff x="11596033" y="4810628"/>
            <a:chExt cx="353171" cy="367743"/>
          </a:xfrm>
          <a:solidFill>
            <a:srgbClr val="92D050"/>
          </a:solidFill>
        </p:grpSpPr>
        <p:sp>
          <p:nvSpPr>
            <p:cNvPr id="58" name="Teardrop 57"/>
            <p:cNvSpPr/>
            <p:nvPr/>
          </p:nvSpPr>
          <p:spPr>
            <a:xfrm rot="8222429">
              <a:off x="11596033" y="4810628"/>
              <a:ext cx="353171" cy="367743"/>
            </a:xfrm>
            <a:prstGeom prst="teardrop">
              <a:avLst>
                <a:gd name="adj" fmla="val 196288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  <p:sp>
          <p:nvSpPr>
            <p:cNvPr id="59" name="Oval 58"/>
            <p:cNvSpPr/>
            <p:nvPr/>
          </p:nvSpPr>
          <p:spPr>
            <a:xfrm>
              <a:off x="11693872" y="4909755"/>
              <a:ext cx="157492" cy="181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</p:grpSp>
      <p:sp>
        <p:nvSpPr>
          <p:cNvPr id="60" name="Oval 59"/>
          <p:cNvSpPr/>
          <p:nvPr/>
        </p:nvSpPr>
        <p:spPr>
          <a:xfrm>
            <a:off x="1077018" y="5942017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</p:spTree>
    <p:extLst>
      <p:ext uri="{BB962C8B-B14F-4D97-AF65-F5344CB8AC3E}">
        <p14:creationId xmlns:p14="http://schemas.microsoft.com/office/powerpoint/2010/main" val="32712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914985" y="794457"/>
            <a:ext cx="10345399" cy="494293"/>
          </a:xfr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143108" y="280400"/>
            <a:ext cx="2195795" cy="412037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5280" y="2376982"/>
            <a:ext cx="1973630" cy="519516"/>
            <a:chOff x="7561947" y="1420807"/>
            <a:chExt cx="2157657" cy="582180"/>
          </a:xfrm>
        </p:grpSpPr>
        <p:grpSp>
          <p:nvGrpSpPr>
            <p:cNvPr id="15" name="Group 14"/>
            <p:cNvGrpSpPr/>
            <p:nvPr/>
          </p:nvGrpSpPr>
          <p:grpSpPr>
            <a:xfrm>
              <a:off x="7561947" y="1420807"/>
              <a:ext cx="337762" cy="339648"/>
              <a:chOff x="11596033" y="4810628"/>
              <a:chExt cx="353171" cy="367743"/>
            </a:xfrm>
          </p:grpSpPr>
          <p:sp>
            <p:nvSpPr>
              <p:cNvPr id="16" name="Teardrop 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993070" y="1456391"/>
              <a:ext cx="1726534" cy="5465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KARANGANYAR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366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1175" y="3761059"/>
            <a:ext cx="1951328" cy="524617"/>
            <a:chOff x="163237" y="2216212"/>
            <a:chExt cx="2132493" cy="587898"/>
          </a:xfrm>
        </p:grpSpPr>
        <p:grpSp>
          <p:nvGrpSpPr>
            <p:cNvPr id="38" name="Group 37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321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2987" y="1689479"/>
            <a:ext cx="2001014" cy="519079"/>
            <a:chOff x="3967108" y="128058"/>
            <a:chExt cx="2160980" cy="581692"/>
          </a:xfrm>
        </p:grpSpPr>
        <p:grpSp>
          <p:nvGrpSpPr>
            <p:cNvPr id="25" name="Group 24"/>
            <p:cNvGrpSpPr/>
            <p:nvPr/>
          </p:nvGrpSpPr>
          <p:grpSpPr>
            <a:xfrm>
              <a:off x="3967108" y="128058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4436835" y="163153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507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6508" y="3071107"/>
            <a:ext cx="1947493" cy="499667"/>
            <a:chOff x="196508" y="2954636"/>
            <a:chExt cx="2011745" cy="4996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6508" y="2954636"/>
              <a:ext cx="315156" cy="328160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560647" y="2966541"/>
              <a:ext cx="1647606" cy="4877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330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997789" y="3681136"/>
            <a:ext cx="1940216" cy="487762"/>
            <a:chOff x="7601382" y="4347538"/>
            <a:chExt cx="2136875" cy="546597"/>
          </a:xfrm>
        </p:grpSpPr>
        <p:grpSp>
          <p:nvGrpSpPr>
            <p:cNvPr id="46" name="Group 45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47" name="Teardrop 4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BOYOLALI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240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976706" y="2389596"/>
            <a:ext cx="1924528" cy="501686"/>
            <a:chOff x="2537520" y="5693765"/>
            <a:chExt cx="2156669" cy="562201"/>
          </a:xfrm>
        </p:grpSpPr>
        <p:grpSp>
          <p:nvGrpSpPr>
            <p:cNvPr id="92" name="Group 91"/>
            <p:cNvGrpSpPr/>
            <p:nvPr/>
          </p:nvGrpSpPr>
          <p:grpSpPr>
            <a:xfrm>
              <a:off x="2537520" y="5693765"/>
              <a:ext cx="353171" cy="367743"/>
              <a:chOff x="11467437" y="1659304"/>
              <a:chExt cx="353171" cy="367743"/>
            </a:xfrm>
          </p:grpSpPr>
          <p:sp>
            <p:nvSpPr>
              <p:cNvPr id="93" name="Teardrop 92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2959085" y="5709369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WONOGIRI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204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2392" y="4518030"/>
            <a:ext cx="1896518" cy="499667"/>
            <a:chOff x="3611471" y="5778045"/>
            <a:chExt cx="2125281" cy="559938"/>
          </a:xfrm>
        </p:grpSpPr>
        <p:grpSp>
          <p:nvGrpSpPr>
            <p:cNvPr id="56" name="Group 55"/>
            <p:cNvGrpSpPr/>
            <p:nvPr/>
          </p:nvGrpSpPr>
          <p:grpSpPr>
            <a:xfrm>
              <a:off x="3611471" y="5778045"/>
              <a:ext cx="353171" cy="367743"/>
              <a:chOff x="11596033" y="4810628"/>
              <a:chExt cx="353171" cy="367743"/>
            </a:xfrm>
          </p:grpSpPr>
          <p:sp>
            <p:nvSpPr>
              <p:cNvPr id="57" name="Teardrop 5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4001648" y="579138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KLATEN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30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955274" y="1696329"/>
            <a:ext cx="1926786" cy="512229"/>
            <a:chOff x="3657078" y="5749658"/>
            <a:chExt cx="2159200" cy="574015"/>
          </a:xfrm>
        </p:grpSpPr>
        <p:grpSp>
          <p:nvGrpSpPr>
            <p:cNvPr id="22" name="Group 21"/>
            <p:cNvGrpSpPr/>
            <p:nvPr/>
          </p:nvGrpSpPr>
          <p:grpSpPr>
            <a:xfrm>
              <a:off x="3657078" y="5749658"/>
              <a:ext cx="353171" cy="367743"/>
              <a:chOff x="11596033" y="4810628"/>
              <a:chExt cx="353171" cy="367743"/>
            </a:xfrm>
          </p:grpSpPr>
          <p:sp>
            <p:nvSpPr>
              <p:cNvPr id="23" name="Teardrop 2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4081174" y="5777076"/>
              <a:ext cx="1735104" cy="5465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GROBOGAN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32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91377" y="1634880"/>
            <a:ext cx="7453310" cy="3882352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9978745" y="3009355"/>
            <a:ext cx="1909086" cy="525849"/>
            <a:chOff x="8532994" y="5418493"/>
            <a:chExt cx="2139364" cy="589278"/>
          </a:xfrm>
        </p:grpSpPr>
        <p:grpSp>
          <p:nvGrpSpPr>
            <p:cNvPr id="65" name="Group 64"/>
            <p:cNvGrpSpPr/>
            <p:nvPr/>
          </p:nvGrpSpPr>
          <p:grpSpPr>
            <a:xfrm>
              <a:off x="8532994" y="5418493"/>
              <a:ext cx="353171" cy="367743"/>
              <a:chOff x="11596033" y="4810628"/>
              <a:chExt cx="353171" cy="367743"/>
            </a:xfrm>
          </p:grpSpPr>
          <p:sp>
            <p:nvSpPr>
              <p:cNvPr id="66" name="Teardrop 6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937255" y="5461174"/>
              <a:ext cx="1735103" cy="5465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BLORA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134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9997789" y="4345577"/>
            <a:ext cx="1940216" cy="487762"/>
            <a:chOff x="7601382" y="4347538"/>
            <a:chExt cx="2136875" cy="546597"/>
          </a:xfrm>
        </p:grpSpPr>
        <p:grpSp>
          <p:nvGrpSpPr>
            <p:cNvPr id="108" name="Group 107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38F12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rgbClr val="38F12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JATENG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264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05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135870" y="266098"/>
            <a:ext cx="8292545" cy="49429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0092" tIns="45045" rIns="90092" bIns="45045" rtlCol="0" anchor="b">
            <a:normAutofit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447" y="2288827"/>
            <a:ext cx="1902953" cy="524617"/>
            <a:chOff x="258316" y="2428117"/>
            <a:chExt cx="2132492" cy="587898"/>
          </a:xfrm>
        </p:grpSpPr>
        <p:grpSp>
          <p:nvGrpSpPr>
            <p:cNvPr id="69" name="Group 68"/>
            <p:cNvGrpSpPr/>
            <p:nvPr/>
          </p:nvGrpSpPr>
          <p:grpSpPr>
            <a:xfrm>
              <a:off x="258316" y="2428117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55704" y="2469418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92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0745" y="2977559"/>
            <a:ext cx="1928374" cy="519079"/>
            <a:chOff x="229829" y="3149967"/>
            <a:chExt cx="2160980" cy="581692"/>
          </a:xfrm>
        </p:grpSpPr>
        <p:grpSp>
          <p:nvGrpSpPr>
            <p:cNvPr id="72" name="Group 71"/>
            <p:cNvGrpSpPr/>
            <p:nvPr/>
          </p:nvGrpSpPr>
          <p:grpSpPr>
            <a:xfrm>
              <a:off x="229829" y="3149967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99556" y="3185062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58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8182" y="1612643"/>
            <a:ext cx="1902643" cy="499667"/>
            <a:chOff x="258663" y="3838725"/>
            <a:chExt cx="2132145" cy="559938"/>
          </a:xfrm>
        </p:grpSpPr>
        <p:grpSp>
          <p:nvGrpSpPr>
            <p:cNvPr id="74" name="Group 73"/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96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6591" y="4386505"/>
            <a:ext cx="1906864" cy="487762"/>
            <a:chOff x="253131" y="4528831"/>
            <a:chExt cx="2136875" cy="546597"/>
          </a:xfrm>
        </p:grpSpPr>
        <p:grpSp>
          <p:nvGrpSpPr>
            <p:cNvPr id="78" name="Group 77"/>
            <p:cNvGrpSpPr/>
            <p:nvPr/>
          </p:nvGrpSpPr>
          <p:grpSpPr>
            <a:xfrm>
              <a:off x="253131" y="4531361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644817" y="4528831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71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8927" y="3665876"/>
            <a:ext cx="1924528" cy="501686"/>
            <a:chOff x="256335" y="5235034"/>
            <a:chExt cx="2156669" cy="562201"/>
          </a:xfrm>
        </p:grpSpPr>
        <p:grpSp>
          <p:nvGrpSpPr>
            <p:cNvPr id="97" name="Group 96"/>
            <p:cNvGrpSpPr/>
            <p:nvPr/>
          </p:nvGrpSpPr>
          <p:grpSpPr>
            <a:xfrm>
              <a:off x="256335" y="5235034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677900" y="5250638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57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91420" y="1553925"/>
            <a:ext cx="8247292" cy="4043518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sp>
        <p:nvSpPr>
          <p:cNvPr id="49" name="Teardrop 48"/>
          <p:cNvSpPr/>
          <p:nvPr/>
        </p:nvSpPr>
        <p:spPr>
          <a:xfrm rot="8222429">
            <a:off x="515530" y="5157426"/>
            <a:ext cx="298857" cy="280552"/>
          </a:xfrm>
          <a:prstGeom prst="teardrop">
            <a:avLst>
              <a:gd name="adj" fmla="val 196288"/>
            </a:avLst>
          </a:prstGeom>
          <a:solidFill>
            <a:srgbClr val="80008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50" name="Oval 49"/>
          <p:cNvSpPr/>
          <p:nvPr/>
        </p:nvSpPr>
        <p:spPr>
          <a:xfrm>
            <a:off x="598322" y="5228285"/>
            <a:ext cx="133271" cy="138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53" name="TextBox 52"/>
          <p:cNvSpPr txBox="1"/>
          <p:nvPr/>
        </p:nvSpPr>
        <p:spPr>
          <a:xfrm>
            <a:off x="866096" y="5137509"/>
            <a:ext cx="1557338" cy="487762"/>
          </a:xfrm>
          <a:prstGeom prst="rect">
            <a:avLst/>
          </a:prstGeom>
          <a:solidFill>
            <a:srgbClr val="99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BOJONEGORO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23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642110" y="5936305"/>
            <a:ext cx="1902643" cy="499667"/>
            <a:chOff x="258663" y="3838725"/>
            <a:chExt cx="2132145" cy="559938"/>
          </a:xfrm>
          <a:solidFill>
            <a:srgbClr val="FF660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  <a:grpFill/>
          </p:grpSpPr>
          <p:sp>
            <p:nvSpPr>
              <p:cNvPr id="59" name="Teardrop 5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15</a:t>
              </a:r>
            </a:p>
          </p:txBody>
        </p:sp>
      </p:grpSp>
      <p:sp>
        <p:nvSpPr>
          <p:cNvPr id="61" name="Oval 60"/>
          <p:cNvSpPr/>
          <p:nvPr/>
        </p:nvSpPr>
        <p:spPr>
          <a:xfrm>
            <a:off x="2729418" y="6024762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62" name="Teardrop 61"/>
          <p:cNvSpPr/>
          <p:nvPr/>
        </p:nvSpPr>
        <p:spPr>
          <a:xfrm rot="8222429">
            <a:off x="5151959" y="1919559"/>
            <a:ext cx="315156" cy="328160"/>
          </a:xfrm>
          <a:prstGeom prst="teardrop">
            <a:avLst>
              <a:gd name="adj" fmla="val 196288"/>
            </a:avLst>
          </a:prstGeom>
          <a:solidFill>
            <a:srgbClr val="FF66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63" name="Oval 62"/>
          <p:cNvSpPr/>
          <p:nvPr/>
        </p:nvSpPr>
        <p:spPr>
          <a:xfrm>
            <a:off x="5239267" y="1976507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grpSp>
        <p:nvGrpSpPr>
          <p:cNvPr id="65" name="Group 64"/>
          <p:cNvGrpSpPr/>
          <p:nvPr/>
        </p:nvGrpSpPr>
        <p:grpSpPr>
          <a:xfrm>
            <a:off x="4690950" y="5913113"/>
            <a:ext cx="310727" cy="328160"/>
            <a:chOff x="11596033" y="4810628"/>
            <a:chExt cx="353171" cy="367743"/>
          </a:xfrm>
          <a:solidFill>
            <a:srgbClr val="92D050"/>
          </a:solidFill>
        </p:grpSpPr>
        <p:sp>
          <p:nvSpPr>
            <p:cNvPr id="67" name="Teardrop 66"/>
            <p:cNvSpPr/>
            <p:nvPr/>
          </p:nvSpPr>
          <p:spPr>
            <a:xfrm rot="8222429">
              <a:off x="11596033" y="4810628"/>
              <a:ext cx="353171" cy="367743"/>
            </a:xfrm>
            <a:prstGeom prst="teardrop">
              <a:avLst>
                <a:gd name="adj" fmla="val 196288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  <p:sp>
          <p:nvSpPr>
            <p:cNvPr id="68" name="Oval 67"/>
            <p:cNvSpPr/>
            <p:nvPr/>
          </p:nvSpPr>
          <p:spPr>
            <a:xfrm>
              <a:off x="11693872" y="4909755"/>
              <a:ext cx="157492" cy="181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49970" y="5925018"/>
            <a:ext cx="2798033" cy="4877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LAIN JATENG DAN JATIM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73</a:t>
            </a:r>
          </a:p>
        </p:txBody>
      </p:sp>
      <p:sp>
        <p:nvSpPr>
          <p:cNvPr id="71" name="Oval 70"/>
          <p:cNvSpPr/>
          <p:nvPr/>
        </p:nvSpPr>
        <p:spPr>
          <a:xfrm>
            <a:off x="4777031" y="6019189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</p:spTree>
    <p:extLst>
      <p:ext uri="{BB962C8B-B14F-4D97-AF65-F5344CB8AC3E}">
        <p14:creationId xmlns:p14="http://schemas.microsoft.com/office/powerpoint/2010/main" val="40534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61962" y="214290"/>
            <a:ext cx="10501386" cy="785818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DIAGNOSIS 10 BESAR PENYAKIT RAWAT JALAN </a:t>
            </a:r>
            <a:b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S/D DESEMBER 2019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DCAA547-ED57-456C-BE9F-A8BD10FF5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085140"/>
              </p:ext>
            </p:extLst>
          </p:nvPr>
        </p:nvGraphicFramePr>
        <p:xfrm>
          <a:off x="1439292" y="1207371"/>
          <a:ext cx="8928991" cy="5158926"/>
        </p:xfrm>
        <a:graphic>
          <a:graphicData uri="http://schemas.openxmlformats.org/drawingml/2006/table">
            <a:tbl>
              <a:tblPr/>
              <a:tblGrid>
                <a:gridCol w="750212">
                  <a:extLst>
                    <a:ext uri="{9D8B030D-6E8A-4147-A177-3AD203B41FA5}">
                      <a16:colId xmlns:a16="http://schemas.microsoft.com/office/drawing/2014/main" xmlns="" val="1633920088"/>
                    </a:ext>
                  </a:extLst>
                </a:gridCol>
                <a:gridCol w="5629039">
                  <a:extLst>
                    <a:ext uri="{9D8B030D-6E8A-4147-A177-3AD203B41FA5}">
                      <a16:colId xmlns:a16="http://schemas.microsoft.com/office/drawing/2014/main" xmlns="" val="3764180144"/>
                    </a:ext>
                  </a:extLst>
                </a:gridCol>
                <a:gridCol w="1274870">
                  <a:extLst>
                    <a:ext uri="{9D8B030D-6E8A-4147-A177-3AD203B41FA5}">
                      <a16:colId xmlns:a16="http://schemas.microsoft.com/office/drawing/2014/main" xmlns="" val="2337688618"/>
                    </a:ext>
                  </a:extLst>
                </a:gridCol>
                <a:gridCol w="1274870">
                  <a:extLst>
                    <a:ext uri="{9D8B030D-6E8A-4147-A177-3AD203B41FA5}">
                      <a16:colId xmlns:a16="http://schemas.microsoft.com/office/drawing/2014/main" xmlns="" val="2016115328"/>
                    </a:ext>
                  </a:extLst>
                </a:gridCol>
              </a:tblGrid>
              <a:tr h="468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DIAGNOSA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JUMLAH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492497"/>
                  </a:ext>
                </a:extLst>
              </a:tr>
              <a:tr h="4466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Skizofrenia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terinci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F20.3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3356926"/>
                  </a:ext>
                </a:extLst>
              </a:tr>
              <a:tr h="424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Skizofrenia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residual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F20.5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5394878"/>
                  </a:ext>
                </a:extLst>
              </a:tr>
              <a:tr h="424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Skizofrenia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paranoid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F20.0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808193"/>
                  </a:ext>
                </a:extLst>
              </a:tr>
              <a:tr h="8486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Gg. Mental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akibat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kerusakan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disfungsi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otak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penyakit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fisik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lainnya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F06.8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5214418"/>
                  </a:ext>
                </a:extLst>
              </a:tr>
              <a:tr h="424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Skizofrenia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lainnya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F20.8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1031035"/>
                  </a:ext>
                </a:extLst>
              </a:tr>
              <a:tr h="424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Gangguan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afektif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bipolar,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kini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dalam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remisi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F31.7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8073828"/>
                  </a:ext>
                </a:extLst>
              </a:tr>
              <a:tr h="424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Gangguan skizoafektif tipe depresif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F25.1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5127232"/>
                  </a:ext>
                </a:extLst>
              </a:tr>
              <a:tr h="424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Gangguan skizoafektif tipe manik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F25.0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9732767"/>
                  </a:ext>
                </a:extLst>
              </a:tr>
              <a:tr h="424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Keterbelakangan mental sedang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6113834"/>
                  </a:ext>
                </a:extLst>
              </a:tr>
              <a:tr h="424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Gg. Kecemasan campuran &amp; depresi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F41.2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254699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25068" y="5411048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9086" y="1857364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471140" y="2546293"/>
            <a:ext cx="6673428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5" y="2207806"/>
            <a:ext cx="1887440" cy="18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61962" y="214290"/>
            <a:ext cx="10501386" cy="785818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DIAGNOSIS 10 BESAR PENYAKIT RAWAT INAP</a:t>
            </a:r>
            <a:b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S/D DESEMBER 2019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536146AC-FE28-409E-80B4-527564661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69493"/>
              </p:ext>
            </p:extLst>
          </p:nvPr>
        </p:nvGraphicFramePr>
        <p:xfrm>
          <a:off x="1511300" y="1268760"/>
          <a:ext cx="9289031" cy="5087590"/>
        </p:xfrm>
        <a:graphic>
          <a:graphicData uri="http://schemas.openxmlformats.org/drawingml/2006/table">
            <a:tbl>
              <a:tblPr/>
              <a:tblGrid>
                <a:gridCol w="780462">
                  <a:extLst>
                    <a:ext uri="{9D8B030D-6E8A-4147-A177-3AD203B41FA5}">
                      <a16:colId xmlns:a16="http://schemas.microsoft.com/office/drawing/2014/main" xmlns="" val="1381212209"/>
                    </a:ext>
                  </a:extLst>
                </a:gridCol>
                <a:gridCol w="5856017">
                  <a:extLst>
                    <a:ext uri="{9D8B030D-6E8A-4147-A177-3AD203B41FA5}">
                      <a16:colId xmlns:a16="http://schemas.microsoft.com/office/drawing/2014/main" xmlns="" val="3403278558"/>
                    </a:ext>
                  </a:extLst>
                </a:gridCol>
                <a:gridCol w="1326276">
                  <a:extLst>
                    <a:ext uri="{9D8B030D-6E8A-4147-A177-3AD203B41FA5}">
                      <a16:colId xmlns:a16="http://schemas.microsoft.com/office/drawing/2014/main" xmlns="" val="1824723084"/>
                    </a:ext>
                  </a:extLst>
                </a:gridCol>
                <a:gridCol w="1326276">
                  <a:extLst>
                    <a:ext uri="{9D8B030D-6E8A-4147-A177-3AD203B41FA5}">
                      <a16:colId xmlns:a16="http://schemas.microsoft.com/office/drawing/2014/main" xmlns="" val="3778603329"/>
                    </a:ext>
                  </a:extLst>
                </a:gridCol>
              </a:tblGrid>
              <a:tr h="427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DIAGNOSA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JUMLAH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3671909"/>
                  </a:ext>
                </a:extLst>
              </a:tr>
              <a:tr h="407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Skizofrenia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terinci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F20.3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702662"/>
                  </a:ext>
                </a:extLst>
              </a:tr>
              <a:tr h="386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Skizofrenia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paranoid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F20.0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6877218"/>
                  </a:ext>
                </a:extLst>
              </a:tr>
              <a:tr h="7733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Gg.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Afektif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bipolar, episode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kini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manik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dengan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gejala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psikotik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F31.2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616298"/>
                  </a:ext>
                </a:extLst>
              </a:tr>
              <a:tr h="7733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Gg. Mental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akibat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kerusakan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disfungsi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otak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penyakit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fisik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lainnya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F06.8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8892301"/>
                  </a:ext>
                </a:extLst>
              </a:tr>
              <a:tr h="386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Skizofrenia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lainnya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F20.8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0547130"/>
                  </a:ext>
                </a:extLst>
              </a:tr>
              <a:tr h="386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Gangguan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skizoafektif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manik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F25.0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1386560"/>
                  </a:ext>
                </a:extLst>
              </a:tr>
              <a:tr h="386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Gg. Psikotik polimorfik akut tanpa gejala skizofrenia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F23.0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0009613"/>
                  </a:ext>
                </a:extLst>
              </a:tr>
              <a:tr h="386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Gangguan skizoafektif tipe depresif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F25.1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7362238"/>
                  </a:ext>
                </a:extLst>
              </a:tr>
              <a:tr h="386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Gg. Psikotik akut dan sementara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4211985"/>
                  </a:ext>
                </a:extLst>
              </a:tr>
              <a:tr h="386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Episode depresi berat dengan gejala psikotik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F32.3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94967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444139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851750" y="3316026"/>
            <a:ext cx="6287425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6" y="2754011"/>
            <a:ext cx="948956" cy="948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9361" y="3994928"/>
            <a:ext cx="1151147" cy="65119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1" y="2492190"/>
            <a:ext cx="1181317" cy="1181317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330526"/>
              </p:ext>
            </p:extLst>
          </p:nvPr>
        </p:nvGraphicFramePr>
        <p:xfrm>
          <a:off x="606173" y="586211"/>
          <a:ext cx="11058253" cy="19132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3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62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8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05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90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33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3312">
                  <a:extLst>
                    <a:ext uri="{9D8B030D-6E8A-4147-A177-3AD203B41FA5}">
                      <a16:colId xmlns:a16="http://schemas.microsoft.com/office/drawing/2014/main" xmlns="" val="1736145083"/>
                    </a:ext>
                  </a:extLst>
                </a:gridCol>
                <a:gridCol w="721191">
                  <a:extLst>
                    <a:ext uri="{9D8B030D-6E8A-4147-A177-3AD203B41FA5}">
                      <a16:colId xmlns:a16="http://schemas.microsoft.com/office/drawing/2014/main" xmlns="" val="1007844888"/>
                    </a:ext>
                  </a:extLst>
                </a:gridCol>
                <a:gridCol w="72119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87365">
                  <a:extLst>
                    <a:ext uri="{9D8B030D-6E8A-4147-A177-3AD203B41FA5}">
                      <a16:colId xmlns:a16="http://schemas.microsoft.com/office/drawing/2014/main" xmlns="" val="161686041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142821679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73156698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859154606"/>
                    </a:ext>
                  </a:extLst>
                </a:gridCol>
                <a:gridCol w="792086">
                  <a:extLst>
                    <a:ext uri="{9D8B030D-6E8A-4147-A177-3AD203B41FA5}">
                      <a16:colId xmlns:a16="http://schemas.microsoft.com/office/drawing/2014/main" xmlns="" val="3468839514"/>
                    </a:ext>
                  </a:extLst>
                </a:gridCol>
              </a:tblGrid>
              <a:tr h="657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  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2749" marR="182749" marT="68884" marB="6888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0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Rawat 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2.863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2.527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2.786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2.918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2.997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2,791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2,816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2,903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9,322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9,489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1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Rawat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1.341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1.297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1.313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1.268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1,031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3,572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2,255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6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IGD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453 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1,451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9530" y="43484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818333"/>
              </p:ext>
            </p:extLst>
          </p:nvPr>
        </p:nvGraphicFramePr>
        <p:xfrm>
          <a:off x="606173" y="3003690"/>
          <a:ext cx="11058255" cy="3656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78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8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60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60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66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66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6625">
                  <a:extLst>
                    <a:ext uri="{9D8B030D-6E8A-4147-A177-3AD203B41FA5}">
                      <a16:colId xmlns:a16="http://schemas.microsoft.com/office/drawing/2014/main" xmlns="" val="810503393"/>
                    </a:ext>
                  </a:extLst>
                </a:gridCol>
                <a:gridCol w="776625">
                  <a:extLst>
                    <a:ext uri="{9D8B030D-6E8A-4147-A177-3AD203B41FA5}">
                      <a16:colId xmlns:a16="http://schemas.microsoft.com/office/drawing/2014/main" xmlns="" val="2059324652"/>
                    </a:ext>
                  </a:extLst>
                </a:gridCol>
                <a:gridCol w="70602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89444">
                  <a:extLst>
                    <a:ext uri="{9D8B030D-6E8A-4147-A177-3AD203B41FA5}">
                      <a16:colId xmlns:a16="http://schemas.microsoft.com/office/drawing/2014/main" xmlns="" val="139493815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99946162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75891365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36626534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866221173"/>
                    </a:ext>
                  </a:extLst>
                </a:gridCol>
              </a:tblGrid>
              <a:tr h="495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2715" marR="182715" marT="68865" marB="6886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218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Faeces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Rutin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21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264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297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259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268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266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259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266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255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253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389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 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88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Kimia Klinik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324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1.376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1.419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1,455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1,239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1,470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1,218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1,294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89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3,355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109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540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146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134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134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304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244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207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88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Urine Analisa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58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43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32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22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30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Mikrobiologi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Imunologi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09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Imunoserologi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30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44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31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29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17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21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327888" y="2499438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LABORATORIUM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3" y="25178"/>
            <a:ext cx="1090035" cy="1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4" y="24674"/>
            <a:ext cx="864097" cy="86409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58573"/>
              </p:ext>
            </p:extLst>
          </p:nvPr>
        </p:nvGraphicFramePr>
        <p:xfrm>
          <a:off x="503188" y="499043"/>
          <a:ext cx="11593287" cy="625820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9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17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8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48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3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5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45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4503">
                  <a:extLst>
                    <a:ext uri="{9D8B030D-6E8A-4147-A177-3AD203B41FA5}">
                      <a16:colId xmlns:a16="http://schemas.microsoft.com/office/drawing/2014/main" xmlns="" val="1103115275"/>
                    </a:ext>
                  </a:extLst>
                </a:gridCol>
                <a:gridCol w="72227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08075">
                  <a:extLst>
                    <a:ext uri="{9D8B030D-6E8A-4147-A177-3AD203B41FA5}">
                      <a16:colId xmlns:a16="http://schemas.microsoft.com/office/drawing/2014/main" xmlns="" val="3476811159"/>
                    </a:ext>
                  </a:extLst>
                </a:gridCol>
                <a:gridCol w="753382">
                  <a:extLst>
                    <a:ext uri="{9D8B030D-6E8A-4147-A177-3AD203B41FA5}">
                      <a16:colId xmlns:a16="http://schemas.microsoft.com/office/drawing/2014/main" xmlns="" val="3860065654"/>
                    </a:ext>
                  </a:extLst>
                </a:gridCol>
                <a:gridCol w="830796">
                  <a:extLst>
                    <a:ext uri="{9D8B030D-6E8A-4147-A177-3AD203B41FA5}">
                      <a16:colId xmlns:a16="http://schemas.microsoft.com/office/drawing/2014/main" xmlns="" val="2055753227"/>
                    </a:ext>
                  </a:extLst>
                </a:gridCol>
                <a:gridCol w="830796">
                  <a:extLst>
                    <a:ext uri="{9D8B030D-6E8A-4147-A177-3AD203B41FA5}">
                      <a16:colId xmlns:a16="http://schemas.microsoft.com/office/drawing/2014/main" xmlns="" val="2447683072"/>
                    </a:ext>
                  </a:extLst>
                </a:gridCol>
                <a:gridCol w="830796">
                  <a:extLst>
                    <a:ext uri="{9D8B030D-6E8A-4147-A177-3AD203B41FA5}">
                      <a16:colId xmlns:a16="http://schemas.microsoft.com/office/drawing/2014/main" xmlns="" val="2025549653"/>
                    </a:ext>
                  </a:extLst>
                </a:gridCol>
              </a:tblGrid>
              <a:tr h="53878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2715" marR="182715" marT="68863" marB="6886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8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Cranium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Thorax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Abdomen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BNO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Cervical AP/LAT/OBLIQ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Thoracolumbal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Lumbalis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7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Lumbosacral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Sacrum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Coccygeus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Superior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8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Inferior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Colon In Loop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5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IVP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USG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Panoramic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6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Pelvis/ Hip Joint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6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BMD</a:t>
                      </a: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/>
                          <a:ea typeface="+mn-ea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Euphem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/>
                          <a:ea typeface="+mn-ea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Euphem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/>
                          <a:ea typeface="+mn-ea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Euphem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/>
                          <a:ea typeface="+mn-ea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Euphem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/>
                          <a:ea typeface="+mn-ea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Euphem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/>
                          <a:ea typeface="+mn-ea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Euphem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/>
                          <a:ea typeface="+mn-ea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Euphem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/>
                          <a:ea typeface="+mn-ea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Euphem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15621696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CT Scan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295276" y="80018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RADIOLOGI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" y="-40301"/>
            <a:ext cx="991610" cy="9916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150843"/>
              </p:ext>
            </p:extLst>
          </p:nvPr>
        </p:nvGraphicFramePr>
        <p:xfrm>
          <a:off x="1223268" y="943973"/>
          <a:ext cx="10585174" cy="558243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11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4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8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88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88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88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8880">
                  <a:extLst>
                    <a:ext uri="{9D8B030D-6E8A-4147-A177-3AD203B41FA5}">
                      <a16:colId xmlns:a16="http://schemas.microsoft.com/office/drawing/2014/main" xmlns="" val="834878751"/>
                    </a:ext>
                  </a:extLst>
                </a:gridCol>
                <a:gridCol w="758880">
                  <a:extLst>
                    <a:ext uri="{9D8B030D-6E8A-4147-A177-3AD203B41FA5}">
                      <a16:colId xmlns:a16="http://schemas.microsoft.com/office/drawing/2014/main" xmlns="" val="2279656781"/>
                    </a:ext>
                  </a:extLst>
                </a:gridCol>
                <a:gridCol w="7588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8880">
                  <a:extLst>
                    <a:ext uri="{9D8B030D-6E8A-4147-A177-3AD203B41FA5}">
                      <a16:colId xmlns:a16="http://schemas.microsoft.com/office/drawing/2014/main" xmlns="" val="227627987"/>
                    </a:ext>
                  </a:extLst>
                </a:gridCol>
                <a:gridCol w="758880">
                  <a:extLst>
                    <a:ext uri="{9D8B030D-6E8A-4147-A177-3AD203B41FA5}">
                      <a16:colId xmlns:a16="http://schemas.microsoft.com/office/drawing/2014/main" xmlns="" val="3374543784"/>
                    </a:ext>
                  </a:extLst>
                </a:gridCol>
                <a:gridCol w="685165">
                  <a:extLst>
                    <a:ext uri="{9D8B030D-6E8A-4147-A177-3AD203B41FA5}">
                      <a16:colId xmlns:a16="http://schemas.microsoft.com/office/drawing/2014/main" xmlns="" val="1601424542"/>
                    </a:ext>
                  </a:extLst>
                </a:gridCol>
                <a:gridCol w="685165">
                  <a:extLst>
                    <a:ext uri="{9D8B030D-6E8A-4147-A177-3AD203B41FA5}">
                      <a16:colId xmlns:a16="http://schemas.microsoft.com/office/drawing/2014/main" xmlns="" val="1425432822"/>
                    </a:ext>
                  </a:extLst>
                </a:gridCol>
                <a:gridCol w="685165">
                  <a:extLst>
                    <a:ext uri="{9D8B030D-6E8A-4147-A177-3AD203B41FA5}">
                      <a16:colId xmlns:a16="http://schemas.microsoft.com/office/drawing/2014/main" xmlns="" val="2172936392"/>
                    </a:ext>
                  </a:extLst>
                </a:gridCol>
              </a:tblGrid>
              <a:tr h="3874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OKT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NOV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DES</a:t>
                      </a:r>
                    </a:p>
                  </a:txBody>
                  <a:tcPr marL="91821" marR="91821" marT="45911" marB="4591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Asesmen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Fisioterapi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Static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Bycicle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Class Exercise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Treadmill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9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Elektrical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Stimulation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Infrared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Lokal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Tens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Pijat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Bayi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Cryotherapy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Ultrasound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Parafin Bath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55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 Red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611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Swt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Traksi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L/C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23268" y="313709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FISIOTERAPI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127276"/>
            <a:ext cx="526368" cy="5263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884744"/>
              </p:ext>
            </p:extLst>
          </p:nvPr>
        </p:nvGraphicFramePr>
        <p:xfrm>
          <a:off x="25919" y="822078"/>
          <a:ext cx="4406231" cy="590864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0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9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4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76" marR="182676" marT="68820" marB="688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Gathering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Intelegensi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94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Narasumber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Home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Visite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Mobile 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Pembuatan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SK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Jiwa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819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76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527544939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Bakat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Minat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Kenal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Diri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3909551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Support Group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2359654206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3669914790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2845640524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Visum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2457072970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kesiapan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sekolah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2181378385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935236" y="125600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PSIKOLOGI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18224"/>
              </p:ext>
            </p:extLst>
          </p:nvPr>
        </p:nvGraphicFramePr>
        <p:xfrm>
          <a:off x="4930239" y="142631"/>
          <a:ext cx="7094233" cy="637398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57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76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82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82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8233">
                  <a:extLst>
                    <a:ext uri="{9D8B030D-6E8A-4147-A177-3AD203B41FA5}">
                      <a16:colId xmlns:a16="http://schemas.microsoft.com/office/drawing/2014/main" xmlns="" val="1956765448"/>
                    </a:ext>
                  </a:extLst>
                </a:gridCol>
                <a:gridCol w="5582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8233">
                  <a:extLst>
                    <a:ext uri="{9D8B030D-6E8A-4147-A177-3AD203B41FA5}">
                      <a16:colId xmlns:a16="http://schemas.microsoft.com/office/drawing/2014/main" xmlns="" val="3557612088"/>
                    </a:ext>
                  </a:extLst>
                </a:gridCol>
                <a:gridCol w="558233">
                  <a:extLst>
                    <a:ext uri="{9D8B030D-6E8A-4147-A177-3AD203B41FA5}">
                      <a16:colId xmlns:a16="http://schemas.microsoft.com/office/drawing/2014/main" xmlns="" val="61472823"/>
                    </a:ext>
                  </a:extLst>
                </a:gridCol>
                <a:gridCol w="558233">
                  <a:extLst>
                    <a:ext uri="{9D8B030D-6E8A-4147-A177-3AD203B41FA5}">
                      <a16:colId xmlns:a16="http://schemas.microsoft.com/office/drawing/2014/main" xmlns="" val="1552056923"/>
                    </a:ext>
                  </a:extLst>
                </a:gridCol>
                <a:gridCol w="558233">
                  <a:extLst>
                    <a:ext uri="{9D8B030D-6E8A-4147-A177-3AD203B41FA5}">
                      <a16:colId xmlns:a16="http://schemas.microsoft.com/office/drawing/2014/main" xmlns="" val="3852545404"/>
                    </a:ext>
                  </a:extLst>
                </a:gridCol>
                <a:gridCol w="558233">
                  <a:extLst>
                    <a:ext uri="{9D8B030D-6E8A-4147-A177-3AD203B41FA5}">
                      <a16:colId xmlns:a16="http://schemas.microsoft.com/office/drawing/2014/main" xmlns="" val="1018464"/>
                    </a:ext>
                  </a:extLst>
                </a:gridCol>
              </a:tblGrid>
              <a:tr h="460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OKT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NOV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DES</a:t>
                      </a:r>
                    </a:p>
                  </a:txBody>
                  <a:tcPr marL="4121" marR="4121" marT="4121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Pembuatan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Bakat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Minat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Tes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Kenal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Diri</a:t>
                      </a:r>
                      <a:endParaRPr lang="fr-FR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Individual/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Klasikal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Intelegensi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IQ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Kesiapan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Sekolah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Seleksi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Karyawan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4121" marR="4121" marT="4121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9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Narasumber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4121" marR="4121" marT="4121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Ceramah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Balita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4121" marR="4121" marT="4121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Bakti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Sosial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4121" marR="4121" marT="4121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Training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atau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Lintas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unit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Family Support Group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Seleksi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25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46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</a:p>
                  </a:txBody>
                  <a:tcPr marL="4121" marR="4121" marT="4121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Pendampingan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RRI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Mobile</a:t>
                      </a: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-</a:t>
                      </a:r>
                    </a:p>
                  </a:txBody>
                  <a:tcPr marL="4121" marR="4121" marT="4121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7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87424"/>
              </p:ext>
            </p:extLst>
          </p:nvPr>
        </p:nvGraphicFramePr>
        <p:xfrm>
          <a:off x="1029814" y="941973"/>
          <a:ext cx="10850634" cy="44713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64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9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76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52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2794">
                  <a:extLst>
                    <a:ext uri="{9D8B030D-6E8A-4147-A177-3AD203B41FA5}">
                      <a16:colId xmlns:a16="http://schemas.microsoft.com/office/drawing/2014/main" xmlns="" val="582800970"/>
                    </a:ext>
                  </a:extLst>
                </a:gridCol>
                <a:gridCol w="7427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5267">
                  <a:extLst>
                    <a:ext uri="{9D8B030D-6E8A-4147-A177-3AD203B41FA5}">
                      <a16:colId xmlns:a16="http://schemas.microsoft.com/office/drawing/2014/main" xmlns="" val="512309643"/>
                    </a:ext>
                  </a:extLst>
                </a:gridCol>
                <a:gridCol w="742794">
                  <a:extLst>
                    <a:ext uri="{9D8B030D-6E8A-4147-A177-3AD203B41FA5}">
                      <a16:colId xmlns:a16="http://schemas.microsoft.com/office/drawing/2014/main" xmlns="" val="3259394002"/>
                    </a:ext>
                  </a:extLst>
                </a:gridCol>
                <a:gridCol w="67526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2794">
                  <a:extLst>
                    <a:ext uri="{9D8B030D-6E8A-4147-A177-3AD203B41FA5}">
                      <a16:colId xmlns:a16="http://schemas.microsoft.com/office/drawing/2014/main" xmlns="" val="3110570679"/>
                    </a:ext>
                  </a:extLst>
                </a:gridCol>
                <a:gridCol w="742794">
                  <a:extLst>
                    <a:ext uri="{9D8B030D-6E8A-4147-A177-3AD203B41FA5}">
                      <a16:colId xmlns:a16="http://schemas.microsoft.com/office/drawing/2014/main" xmlns="" val="2780156723"/>
                    </a:ext>
                  </a:extLst>
                </a:gridCol>
                <a:gridCol w="742794">
                  <a:extLst>
                    <a:ext uri="{9D8B030D-6E8A-4147-A177-3AD203B41FA5}">
                      <a16:colId xmlns:a16="http://schemas.microsoft.com/office/drawing/2014/main" xmlns="" val="3753000999"/>
                    </a:ext>
                  </a:extLst>
                </a:gridCol>
                <a:gridCol w="742794">
                  <a:extLst>
                    <a:ext uri="{9D8B030D-6E8A-4147-A177-3AD203B41FA5}">
                      <a16:colId xmlns:a16="http://schemas.microsoft.com/office/drawing/2014/main" xmlns="" val="3753423203"/>
                    </a:ext>
                  </a:extLst>
                </a:gridCol>
                <a:gridCol w="742794">
                  <a:extLst>
                    <a:ext uri="{9D8B030D-6E8A-4147-A177-3AD203B41FA5}">
                      <a16:colId xmlns:a16="http://schemas.microsoft.com/office/drawing/2014/main" xmlns="" val="708032637"/>
                    </a:ext>
                  </a:extLst>
                </a:gridCol>
              </a:tblGrid>
              <a:tr h="5351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2647" marR="182647" marT="68859" marB="6885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 TAK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Fisioterapi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Supportif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CBT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Brief Intervention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Motivasi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Interview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7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ECT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5" y="102905"/>
            <a:ext cx="803971" cy="8039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99770" y="295377"/>
            <a:ext cx="32918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NAPZA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8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718692"/>
              </p:ext>
            </p:extLst>
          </p:nvPr>
        </p:nvGraphicFramePr>
        <p:xfrm>
          <a:off x="1178173" y="733271"/>
          <a:ext cx="10846295" cy="49613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97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5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45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8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50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82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0397">
                  <a:extLst>
                    <a:ext uri="{9D8B030D-6E8A-4147-A177-3AD203B41FA5}">
                      <a16:colId xmlns:a16="http://schemas.microsoft.com/office/drawing/2014/main" xmlns="" val="932652469"/>
                    </a:ext>
                  </a:extLst>
                </a:gridCol>
                <a:gridCol w="698420">
                  <a:extLst>
                    <a:ext uri="{9D8B030D-6E8A-4147-A177-3AD203B41FA5}">
                      <a16:colId xmlns:a16="http://schemas.microsoft.com/office/drawing/2014/main" xmlns="" val="4022380955"/>
                    </a:ext>
                  </a:extLst>
                </a:gridCol>
                <a:gridCol w="69043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7331">
                  <a:extLst>
                    <a:ext uri="{9D8B030D-6E8A-4147-A177-3AD203B41FA5}">
                      <a16:colId xmlns:a16="http://schemas.microsoft.com/office/drawing/2014/main" xmlns="" val="1796207418"/>
                    </a:ext>
                  </a:extLst>
                </a:gridCol>
                <a:gridCol w="737331">
                  <a:extLst>
                    <a:ext uri="{9D8B030D-6E8A-4147-A177-3AD203B41FA5}">
                      <a16:colId xmlns:a16="http://schemas.microsoft.com/office/drawing/2014/main" xmlns="" val="2167669249"/>
                    </a:ext>
                  </a:extLst>
                </a:gridCol>
                <a:gridCol w="737331">
                  <a:extLst>
                    <a:ext uri="{9D8B030D-6E8A-4147-A177-3AD203B41FA5}">
                      <a16:colId xmlns:a16="http://schemas.microsoft.com/office/drawing/2014/main" xmlns="" val="3197825289"/>
                    </a:ext>
                  </a:extLst>
                </a:gridCol>
                <a:gridCol w="737331">
                  <a:extLst>
                    <a:ext uri="{9D8B030D-6E8A-4147-A177-3AD203B41FA5}">
                      <a16:colId xmlns:a16="http://schemas.microsoft.com/office/drawing/2014/main" xmlns="" val="2959842646"/>
                    </a:ext>
                  </a:extLst>
                </a:gridCol>
                <a:gridCol w="737331">
                  <a:extLst>
                    <a:ext uri="{9D8B030D-6E8A-4147-A177-3AD203B41FA5}">
                      <a16:colId xmlns:a16="http://schemas.microsoft.com/office/drawing/2014/main" xmlns="" val="2184633244"/>
                    </a:ext>
                  </a:extLst>
                </a:gridCol>
              </a:tblGrid>
              <a:tr h="6530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2655" marR="182655" marT="68872" marB="68872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MMSE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GDS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CDT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Intensif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High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0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Maksimal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Minimal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2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Bersih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2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Infeksi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5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O2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178175" y="124909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PSIKOGERIATRI</a:t>
            </a:r>
            <a:endParaRPr lang="en-US" dirty="0">
              <a:solidFill>
                <a:srgbClr val="FFFF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124909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0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153338" y="135247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INAP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344809"/>
              </p:ext>
            </p:extLst>
          </p:nvPr>
        </p:nvGraphicFramePr>
        <p:xfrm>
          <a:off x="2142866" y="674367"/>
          <a:ext cx="9305533" cy="557687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45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66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1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11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11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1190">
                  <a:extLst>
                    <a:ext uri="{9D8B030D-6E8A-4147-A177-3AD203B41FA5}">
                      <a16:colId xmlns:a16="http://schemas.microsoft.com/office/drawing/2014/main" xmlns="" val="3053790741"/>
                    </a:ext>
                  </a:extLst>
                </a:gridCol>
                <a:gridCol w="581190">
                  <a:extLst>
                    <a:ext uri="{9D8B030D-6E8A-4147-A177-3AD203B41FA5}">
                      <a16:colId xmlns:a16="http://schemas.microsoft.com/office/drawing/2014/main" xmlns="" val="3106746984"/>
                    </a:ext>
                  </a:extLst>
                </a:gridCol>
                <a:gridCol w="58119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81190">
                  <a:extLst>
                    <a:ext uri="{9D8B030D-6E8A-4147-A177-3AD203B41FA5}">
                      <a16:colId xmlns:a16="http://schemas.microsoft.com/office/drawing/2014/main" xmlns="" val="2772251997"/>
                    </a:ext>
                  </a:extLst>
                </a:gridCol>
                <a:gridCol w="581190">
                  <a:extLst>
                    <a:ext uri="{9D8B030D-6E8A-4147-A177-3AD203B41FA5}">
                      <a16:colId xmlns:a16="http://schemas.microsoft.com/office/drawing/2014/main" xmlns="" val="175742643"/>
                    </a:ext>
                  </a:extLst>
                </a:gridCol>
                <a:gridCol w="581190">
                  <a:extLst>
                    <a:ext uri="{9D8B030D-6E8A-4147-A177-3AD203B41FA5}">
                      <a16:colId xmlns:a16="http://schemas.microsoft.com/office/drawing/2014/main" xmlns="" val="1171371789"/>
                    </a:ext>
                  </a:extLst>
                </a:gridCol>
                <a:gridCol w="581190">
                  <a:extLst>
                    <a:ext uri="{9D8B030D-6E8A-4147-A177-3AD203B41FA5}">
                      <a16:colId xmlns:a16="http://schemas.microsoft.com/office/drawing/2014/main" xmlns="" val="3570253684"/>
                    </a:ext>
                  </a:extLst>
                </a:gridCol>
                <a:gridCol w="581190">
                  <a:extLst>
                    <a:ext uri="{9D8B030D-6E8A-4147-A177-3AD203B41FA5}">
                      <a16:colId xmlns:a16="http://schemas.microsoft.com/office/drawing/2014/main" xmlns="" val="1039963231"/>
                    </a:ext>
                  </a:extLst>
                </a:gridCol>
              </a:tblGrid>
              <a:tr h="489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9034" marR="19034" marT="14349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7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akut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sub</a:t>
                      </a:r>
                      <a:r>
                        <a:rPr lang="sv-SE" sz="120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akut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0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melarikan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meninggal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dunia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mati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percobaan bunuh diri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1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dipindahkan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fisik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akut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dirujuk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RS lain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9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Insiden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Patient Safety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Insiden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Infeksi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Nosokomial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alergi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443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masuk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dengan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PGOT/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Pasung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PMI/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Integrasi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Baresos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60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57" y="154818"/>
            <a:ext cx="917996" cy="9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35236" y="117335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GIGI &amp; MULUT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679714"/>
              </p:ext>
            </p:extLst>
          </p:nvPr>
        </p:nvGraphicFramePr>
        <p:xfrm>
          <a:off x="647204" y="944724"/>
          <a:ext cx="11233247" cy="496855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5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7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55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35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84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80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80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8030">
                  <a:extLst>
                    <a:ext uri="{9D8B030D-6E8A-4147-A177-3AD203B41FA5}">
                      <a16:colId xmlns:a16="http://schemas.microsoft.com/office/drawing/2014/main" xmlns="" val="1812442974"/>
                    </a:ext>
                  </a:extLst>
                </a:gridCol>
                <a:gridCol w="79421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8030">
                  <a:extLst>
                    <a:ext uri="{9D8B030D-6E8A-4147-A177-3AD203B41FA5}">
                      <a16:colId xmlns:a16="http://schemas.microsoft.com/office/drawing/2014/main" xmlns="" val="628219852"/>
                    </a:ext>
                  </a:extLst>
                </a:gridCol>
                <a:gridCol w="794216">
                  <a:extLst>
                    <a:ext uri="{9D8B030D-6E8A-4147-A177-3AD203B41FA5}">
                      <a16:colId xmlns:a16="http://schemas.microsoft.com/office/drawing/2014/main" xmlns="" val="1906126081"/>
                    </a:ext>
                  </a:extLst>
                </a:gridCol>
                <a:gridCol w="794216">
                  <a:extLst>
                    <a:ext uri="{9D8B030D-6E8A-4147-A177-3AD203B41FA5}">
                      <a16:colId xmlns:a16="http://schemas.microsoft.com/office/drawing/2014/main" xmlns="" val="2381328116"/>
                    </a:ext>
                  </a:extLst>
                </a:gridCol>
                <a:gridCol w="794216">
                  <a:extLst>
                    <a:ext uri="{9D8B030D-6E8A-4147-A177-3AD203B41FA5}">
                      <a16:colId xmlns:a16="http://schemas.microsoft.com/office/drawing/2014/main" xmlns="" val="611901670"/>
                    </a:ext>
                  </a:extLst>
                </a:gridCol>
                <a:gridCol w="794216">
                  <a:extLst>
                    <a:ext uri="{9D8B030D-6E8A-4147-A177-3AD203B41FA5}">
                      <a16:colId xmlns:a16="http://schemas.microsoft.com/office/drawing/2014/main" xmlns="" val="997404259"/>
                    </a:ext>
                  </a:extLst>
                </a:gridCol>
              </a:tblGrid>
              <a:tr h="57806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2691" marR="182691" marT="68898" marB="6889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Gigi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Tetap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Sulung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Sementara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Pulpa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Pencabutan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Tetap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Pencabutan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Sulung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Periodontal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Abses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9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Pembersihan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Karang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Lain-lain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" y="55745"/>
            <a:ext cx="791219" cy="79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5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196129"/>
              </p:ext>
            </p:extLst>
          </p:nvPr>
        </p:nvGraphicFramePr>
        <p:xfrm>
          <a:off x="3527524" y="1687633"/>
          <a:ext cx="8352928" cy="48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048242" y="4643446"/>
            <a:ext cx="1259144" cy="479787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84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94,51%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72413" y="344658"/>
            <a:ext cx="5718885" cy="693745"/>
            <a:chOff x="305272" y="201216"/>
            <a:chExt cx="6264696" cy="1167820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54779" y="295555"/>
              <a:ext cx="5115189" cy="979139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5001" y="396553"/>
              <a:ext cx="784675" cy="7771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48009" y="477675"/>
              <a:ext cx="3730146" cy="71090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4156353923"/>
              </p:ext>
            </p:extLst>
          </p:nvPr>
        </p:nvGraphicFramePr>
        <p:xfrm>
          <a:off x="228259" y="1278638"/>
          <a:ext cx="4751722" cy="205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2405210"/>
      </p:ext>
    </p:extLst>
  </p:cSld>
  <p:clrMapOvr>
    <a:masterClrMapping/>
  </p:clrMapOvr>
  <p:transition advTm="1000">
    <p:wipe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538364"/>
              </p:ext>
            </p:extLst>
          </p:nvPr>
        </p:nvGraphicFramePr>
        <p:xfrm>
          <a:off x="287164" y="765407"/>
          <a:ext cx="11665297" cy="57535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54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7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31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04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29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29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29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2959">
                  <a:extLst>
                    <a:ext uri="{9D8B030D-6E8A-4147-A177-3AD203B41FA5}">
                      <a16:colId xmlns:a16="http://schemas.microsoft.com/office/drawing/2014/main" xmlns="" val="3931643691"/>
                    </a:ext>
                  </a:extLst>
                </a:gridCol>
                <a:gridCol w="712959">
                  <a:extLst>
                    <a:ext uri="{9D8B030D-6E8A-4147-A177-3AD203B41FA5}">
                      <a16:colId xmlns:a16="http://schemas.microsoft.com/office/drawing/2014/main" xmlns="" val="337737328"/>
                    </a:ext>
                  </a:extLst>
                </a:gridCol>
                <a:gridCol w="71295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12959">
                  <a:extLst>
                    <a:ext uri="{9D8B030D-6E8A-4147-A177-3AD203B41FA5}">
                      <a16:colId xmlns:a16="http://schemas.microsoft.com/office/drawing/2014/main" xmlns="" val="1709120234"/>
                    </a:ext>
                  </a:extLst>
                </a:gridCol>
                <a:gridCol w="712959">
                  <a:extLst>
                    <a:ext uri="{9D8B030D-6E8A-4147-A177-3AD203B41FA5}">
                      <a16:colId xmlns:a16="http://schemas.microsoft.com/office/drawing/2014/main" xmlns="" val="1823294754"/>
                    </a:ext>
                  </a:extLst>
                </a:gridCol>
                <a:gridCol w="712959">
                  <a:extLst>
                    <a:ext uri="{9D8B030D-6E8A-4147-A177-3AD203B41FA5}">
                      <a16:colId xmlns:a16="http://schemas.microsoft.com/office/drawing/2014/main" xmlns="" val="2892963396"/>
                    </a:ext>
                  </a:extLst>
                </a:gridCol>
                <a:gridCol w="712959">
                  <a:extLst>
                    <a:ext uri="{9D8B030D-6E8A-4147-A177-3AD203B41FA5}">
                      <a16:colId xmlns:a16="http://schemas.microsoft.com/office/drawing/2014/main" xmlns="" val="1048539573"/>
                    </a:ext>
                  </a:extLst>
                </a:gridCol>
                <a:gridCol w="712959">
                  <a:extLst>
                    <a:ext uri="{9D8B030D-6E8A-4147-A177-3AD203B41FA5}">
                      <a16:colId xmlns:a16="http://schemas.microsoft.com/office/drawing/2014/main" xmlns="" val="11688676"/>
                    </a:ext>
                  </a:extLst>
                </a:gridCol>
              </a:tblGrid>
              <a:tr h="4728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2716" marR="182716" marT="68780" marB="6878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04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Psikotes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Kompleks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(&gt; 1 jam)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Sedang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(½ - 1 jam 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 &lt; ½ jam 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12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WICARA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Bahasa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Bicara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Laku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Menelan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Dll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316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OKUPASI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Snooslen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Room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Semsory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Integrasi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Latihan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aktifitas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kehidupan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sehari-hari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Proper Body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Mekanik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351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Pembuatan Alat Lontar dan Adaptasi Alat</a:t>
                      </a:r>
                      <a:endParaRPr lang="fi-FI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Latihan Rileksasi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09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Analisa &amp; Intervensi, Persepsi, Kognitif, Psikomotor</a:t>
                      </a:r>
                      <a:endParaRPr lang="it-IT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Modalitas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Orthopedagoge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Biofeedback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4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Neurofeedback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Dll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935236" y="231858"/>
            <a:ext cx="589185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TUMBUH KEMBANG ANAK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" y="117335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3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02776" y="262104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GAWAT DARURAT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011883"/>
              </p:ext>
            </p:extLst>
          </p:nvPr>
        </p:nvGraphicFramePr>
        <p:xfrm>
          <a:off x="1002776" y="837404"/>
          <a:ext cx="10877673" cy="55376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7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7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7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73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84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99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9949">
                  <a:extLst>
                    <a:ext uri="{9D8B030D-6E8A-4147-A177-3AD203B41FA5}">
                      <a16:colId xmlns:a16="http://schemas.microsoft.com/office/drawing/2014/main" xmlns="" val="4275596099"/>
                    </a:ext>
                  </a:extLst>
                </a:gridCol>
                <a:gridCol w="789949">
                  <a:extLst>
                    <a:ext uri="{9D8B030D-6E8A-4147-A177-3AD203B41FA5}">
                      <a16:colId xmlns:a16="http://schemas.microsoft.com/office/drawing/2014/main" xmlns="" val="468095946"/>
                    </a:ext>
                  </a:extLst>
                </a:gridCol>
                <a:gridCol w="78994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89949">
                  <a:extLst>
                    <a:ext uri="{9D8B030D-6E8A-4147-A177-3AD203B41FA5}">
                      <a16:colId xmlns:a16="http://schemas.microsoft.com/office/drawing/2014/main" xmlns="" val="1959382391"/>
                    </a:ext>
                  </a:extLst>
                </a:gridCol>
                <a:gridCol w="789949">
                  <a:extLst>
                    <a:ext uri="{9D8B030D-6E8A-4147-A177-3AD203B41FA5}">
                      <a16:colId xmlns:a16="http://schemas.microsoft.com/office/drawing/2014/main" xmlns="" val="3408407840"/>
                    </a:ext>
                  </a:extLst>
                </a:gridCol>
                <a:gridCol w="789949">
                  <a:extLst>
                    <a:ext uri="{9D8B030D-6E8A-4147-A177-3AD203B41FA5}">
                      <a16:colId xmlns:a16="http://schemas.microsoft.com/office/drawing/2014/main" xmlns="" val="158223439"/>
                    </a:ext>
                  </a:extLst>
                </a:gridCol>
                <a:gridCol w="789949">
                  <a:extLst>
                    <a:ext uri="{9D8B030D-6E8A-4147-A177-3AD203B41FA5}">
                      <a16:colId xmlns:a16="http://schemas.microsoft.com/office/drawing/2014/main" xmlns="" val="2949252744"/>
                    </a:ext>
                  </a:extLst>
                </a:gridCol>
                <a:gridCol w="789949">
                  <a:extLst>
                    <a:ext uri="{9D8B030D-6E8A-4147-A177-3AD203B41FA5}">
                      <a16:colId xmlns:a16="http://schemas.microsoft.com/office/drawing/2014/main" xmlns="" val="378233576"/>
                    </a:ext>
                  </a:extLst>
                </a:gridCol>
              </a:tblGrid>
              <a:tr h="4905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2635" marR="182635" marT="68853" marB="6885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1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1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Baru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3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Lama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Hecting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&lt; 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100" b="0" i="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&gt; 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5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Hecting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up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Askep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Critical Care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267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Pelayanan 1 hari rawat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Penggunaan Ambulance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Pemasangan NGT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Pemasangan DC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Pemakaian Oksigen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Pemasangan Infus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EKG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Ekstraksik Kuku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kateter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1327179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3" y="111577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51260" y="178537"/>
            <a:ext cx="446557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ELEKTROMEDIK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808206"/>
              </p:ext>
            </p:extLst>
          </p:nvPr>
        </p:nvGraphicFramePr>
        <p:xfrm>
          <a:off x="503188" y="908721"/>
          <a:ext cx="11233246" cy="291959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45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8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75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19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0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6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6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9736">
                  <a:extLst>
                    <a:ext uri="{9D8B030D-6E8A-4147-A177-3AD203B41FA5}">
                      <a16:colId xmlns:a16="http://schemas.microsoft.com/office/drawing/2014/main" xmlns="" val="2037083700"/>
                    </a:ext>
                  </a:extLst>
                </a:gridCol>
                <a:gridCol w="78973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89736">
                  <a:extLst>
                    <a:ext uri="{9D8B030D-6E8A-4147-A177-3AD203B41FA5}">
                      <a16:colId xmlns:a16="http://schemas.microsoft.com/office/drawing/2014/main" xmlns="" val="2501249909"/>
                    </a:ext>
                  </a:extLst>
                </a:gridCol>
                <a:gridCol w="789736">
                  <a:extLst>
                    <a:ext uri="{9D8B030D-6E8A-4147-A177-3AD203B41FA5}">
                      <a16:colId xmlns:a16="http://schemas.microsoft.com/office/drawing/2014/main" xmlns="" val="1401353023"/>
                    </a:ext>
                  </a:extLst>
                </a:gridCol>
                <a:gridCol w="789736">
                  <a:extLst>
                    <a:ext uri="{9D8B030D-6E8A-4147-A177-3AD203B41FA5}">
                      <a16:colId xmlns:a16="http://schemas.microsoft.com/office/drawing/2014/main" xmlns="" val="1051455173"/>
                    </a:ext>
                  </a:extLst>
                </a:gridCol>
                <a:gridCol w="789736">
                  <a:extLst>
                    <a:ext uri="{9D8B030D-6E8A-4147-A177-3AD203B41FA5}">
                      <a16:colId xmlns:a16="http://schemas.microsoft.com/office/drawing/2014/main" xmlns="" val="3630913641"/>
                    </a:ext>
                  </a:extLst>
                </a:gridCol>
                <a:gridCol w="789736">
                  <a:extLst>
                    <a:ext uri="{9D8B030D-6E8A-4147-A177-3AD203B41FA5}">
                      <a16:colId xmlns:a16="http://schemas.microsoft.com/office/drawing/2014/main" xmlns="" val="3659699420"/>
                    </a:ext>
                  </a:extLst>
                </a:gridCol>
              </a:tblGrid>
              <a:tr h="6263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2724" marR="182724" marT="68886" marB="6888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6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ECT KONVENSIONAL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MECTA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EKG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EEG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STRESS ANALISER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1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TMS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9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EMG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4" y="-27919"/>
            <a:ext cx="731307" cy="7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5400000">
            <a:off x="-1751411" y="3219488"/>
            <a:ext cx="460851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KESWAMAS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9" y="85061"/>
            <a:ext cx="662186" cy="66218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16795"/>
              </p:ext>
            </p:extLst>
          </p:nvPr>
        </p:nvGraphicFramePr>
        <p:xfrm>
          <a:off x="1043248" y="85061"/>
          <a:ext cx="10153128" cy="6478336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595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2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2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5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611056865"/>
                    </a:ext>
                  </a:extLst>
                </a:gridCol>
                <a:gridCol w="743803">
                  <a:extLst>
                    <a:ext uri="{9D8B030D-6E8A-4147-A177-3AD203B41FA5}">
                      <a16:colId xmlns:a16="http://schemas.microsoft.com/office/drawing/2014/main" xmlns="" val="3501558837"/>
                    </a:ext>
                  </a:extLst>
                </a:gridCol>
                <a:gridCol w="495274">
                  <a:extLst>
                    <a:ext uri="{9D8B030D-6E8A-4147-A177-3AD203B41FA5}">
                      <a16:colId xmlns:a16="http://schemas.microsoft.com/office/drawing/2014/main" xmlns="" val="3260837222"/>
                    </a:ext>
                  </a:extLst>
                </a:gridCol>
                <a:gridCol w="655010">
                  <a:extLst>
                    <a:ext uri="{9D8B030D-6E8A-4147-A177-3AD203B41FA5}">
                      <a16:colId xmlns:a16="http://schemas.microsoft.com/office/drawing/2014/main" xmlns="" val="3541507972"/>
                    </a:ext>
                  </a:extLst>
                </a:gridCol>
              </a:tblGrid>
              <a:tr h="3718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APRIL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9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PROMOSI KESEHATAN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PKRS di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7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Pembuatan Media Penyuluhan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1583533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Pembentukan Wilayah Binaan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56240769"/>
                  </a:ext>
                </a:extLst>
              </a:tr>
              <a:tr h="3671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INTEGRASI PELAYANAN KESEHATAN JIWA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8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KERJASAMA LINTAS SEKTOR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83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PGOT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pasien panti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Pelatihan Kader Kesehatan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5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5400000">
            <a:off x="-1751411" y="3219488"/>
            <a:ext cx="460851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KESWAMAS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9" y="85061"/>
            <a:ext cx="662186" cy="66218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289709"/>
              </p:ext>
            </p:extLst>
          </p:nvPr>
        </p:nvGraphicFramePr>
        <p:xfrm>
          <a:off x="1439292" y="85059"/>
          <a:ext cx="10153128" cy="6636418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595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2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2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5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611056865"/>
                    </a:ext>
                  </a:extLst>
                </a:gridCol>
                <a:gridCol w="743803">
                  <a:extLst>
                    <a:ext uri="{9D8B030D-6E8A-4147-A177-3AD203B41FA5}">
                      <a16:colId xmlns:a16="http://schemas.microsoft.com/office/drawing/2014/main" xmlns="" val="3501558837"/>
                    </a:ext>
                  </a:extLst>
                </a:gridCol>
                <a:gridCol w="495274">
                  <a:extLst>
                    <a:ext uri="{9D8B030D-6E8A-4147-A177-3AD203B41FA5}">
                      <a16:colId xmlns:a16="http://schemas.microsoft.com/office/drawing/2014/main" xmlns="" val="3260837222"/>
                    </a:ext>
                  </a:extLst>
                </a:gridCol>
                <a:gridCol w="655010">
                  <a:extLst>
                    <a:ext uri="{9D8B030D-6E8A-4147-A177-3AD203B41FA5}">
                      <a16:colId xmlns:a16="http://schemas.microsoft.com/office/drawing/2014/main" xmlns="" val="3541507972"/>
                    </a:ext>
                  </a:extLst>
                </a:gridCol>
              </a:tblGrid>
              <a:tr h="38276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2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OKT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NOV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DES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2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PROMOSI KESEHATAN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7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0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7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PKRS di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8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Pembuatan Media Penyuluhan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15835335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Pembentukan Wilayah Binaan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56240769"/>
                  </a:ext>
                </a:extLst>
              </a:tr>
              <a:tr h="3779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INTEGRASI PELAYANAN KESEHATAN JIWA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409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KERJASAMA LINTAS SEKTOR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87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PGOT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pasien panti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40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40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40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240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Pelatihan Kader Kesehatan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00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109282"/>
              </p:ext>
            </p:extLst>
          </p:nvPr>
        </p:nvGraphicFramePr>
        <p:xfrm>
          <a:off x="230308" y="710427"/>
          <a:ext cx="11650143" cy="600379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421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7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0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1286">
                  <a:extLst>
                    <a:ext uri="{9D8B030D-6E8A-4147-A177-3AD203B41FA5}">
                      <a16:colId xmlns:a16="http://schemas.microsoft.com/office/drawing/2014/main" xmlns="" val="3627775014"/>
                    </a:ext>
                  </a:extLst>
                </a:gridCol>
                <a:gridCol w="755158">
                  <a:extLst>
                    <a:ext uri="{9D8B030D-6E8A-4147-A177-3AD203B41FA5}">
                      <a16:colId xmlns:a16="http://schemas.microsoft.com/office/drawing/2014/main" xmlns="" val="2332325314"/>
                    </a:ext>
                  </a:extLst>
                </a:gridCol>
                <a:gridCol w="7551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5158">
                  <a:extLst>
                    <a:ext uri="{9D8B030D-6E8A-4147-A177-3AD203B41FA5}">
                      <a16:colId xmlns:a16="http://schemas.microsoft.com/office/drawing/2014/main" xmlns="" val="922521646"/>
                    </a:ext>
                  </a:extLst>
                </a:gridCol>
                <a:gridCol w="755158">
                  <a:extLst>
                    <a:ext uri="{9D8B030D-6E8A-4147-A177-3AD203B41FA5}">
                      <a16:colId xmlns:a16="http://schemas.microsoft.com/office/drawing/2014/main" xmlns="" val="3876211973"/>
                    </a:ext>
                  </a:extLst>
                </a:gridCol>
                <a:gridCol w="755158">
                  <a:extLst>
                    <a:ext uri="{9D8B030D-6E8A-4147-A177-3AD203B41FA5}">
                      <a16:colId xmlns:a16="http://schemas.microsoft.com/office/drawing/2014/main" xmlns="" val="3912796580"/>
                    </a:ext>
                  </a:extLst>
                </a:gridCol>
                <a:gridCol w="755158">
                  <a:extLst>
                    <a:ext uri="{9D8B030D-6E8A-4147-A177-3AD203B41FA5}">
                      <a16:colId xmlns:a16="http://schemas.microsoft.com/office/drawing/2014/main" xmlns="" val="2040151749"/>
                    </a:ext>
                  </a:extLst>
                </a:gridCol>
                <a:gridCol w="755158">
                  <a:extLst>
                    <a:ext uri="{9D8B030D-6E8A-4147-A177-3AD203B41FA5}">
                      <a16:colId xmlns:a16="http://schemas.microsoft.com/office/drawing/2014/main" xmlns="" val="2996039547"/>
                    </a:ext>
                  </a:extLst>
                </a:gridCol>
              </a:tblGrid>
              <a:tr h="3929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2770" marR="182770" marT="68765" marB="6876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Laki-laki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Kerja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Peternakan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Perikanan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43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b. Okupasi Terapi Kerja</a:t>
                      </a:r>
                      <a:r>
                        <a:rPr lang="fi-FI" sz="1200" u="none" strike="noStrike" baseline="0" dirty="0">
                          <a:solidFill>
                            <a:schemeClr val="tx2"/>
                          </a:solidFill>
                        </a:rPr>
                        <a:t> Cuci Motor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64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44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74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c. Okupasi Terapi Kerja Kewirausahaan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41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198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d. Okupasi Terapi Pertanian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40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41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6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e. Okupasi Terapi</a:t>
                      </a:r>
                      <a:r>
                        <a:rPr lang="fi-FI" sz="1200" u="none" strike="noStrike" baseline="0" dirty="0">
                          <a:solidFill>
                            <a:schemeClr val="tx2"/>
                          </a:solidFill>
                        </a:rPr>
                        <a:t> kebersihan Lingkungan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46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37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a. Okupasi Terapi Kerja Menyulam/Menjahit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b. Okupasi Terapi Kerja Memasak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c. Okupasi Terapi Kerja Membuat Telor Asin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d.</a:t>
                      </a: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 Okupasi Terapi Kerja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Tangga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e. Okupasi Terapi Kerja Mainan Anak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674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f. Okupasi Terapi Kerja Kerajinan  Tangan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Laki-laki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Gerak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      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410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283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269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b.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Musik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</a:rPr>
                        <a:t>316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383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c.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Agama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353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219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407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224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d.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Permainan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359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298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</a:rPr>
                        <a:t>119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e.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Kelompok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392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265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f.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Rekreasi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34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g.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Family Gathering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h. Day Care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28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2"/>
                          </a:solidFill>
                        </a:rPr>
                        <a:t>i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.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</a:rPr>
                        <a:t> Home Visit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</a:rPr>
                        <a:t>46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39191" y="240401"/>
            <a:ext cx="5128273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REHAB PSIKOSOSIAL</a:t>
            </a:r>
            <a:endParaRPr lang="en-US" sz="1200" dirty="0">
              <a:solidFill>
                <a:srgbClr val="FFFF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5" y="190159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6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4606" y="5707792"/>
            <a:ext cx="11015344" cy="1056900"/>
          </a:xfrm>
          <a:prstGeom prst="rect">
            <a:avLst/>
          </a:prstGeom>
        </p:spPr>
        <p:txBody>
          <a:bodyPr lIns="87604" tIns="43801" rIns="87604" bIns="43801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8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3228" y="105765"/>
            <a:ext cx="405702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JALAN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9" y="25419"/>
            <a:ext cx="579719" cy="57971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054764"/>
              </p:ext>
            </p:extLst>
          </p:nvPr>
        </p:nvGraphicFramePr>
        <p:xfrm>
          <a:off x="876291" y="673951"/>
          <a:ext cx="11076167" cy="572195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48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29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59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62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62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62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6276">
                  <a:extLst>
                    <a:ext uri="{9D8B030D-6E8A-4147-A177-3AD203B41FA5}">
                      <a16:colId xmlns:a16="http://schemas.microsoft.com/office/drawing/2014/main" xmlns="" val="3089556866"/>
                    </a:ext>
                  </a:extLst>
                </a:gridCol>
                <a:gridCol w="766276">
                  <a:extLst>
                    <a:ext uri="{9D8B030D-6E8A-4147-A177-3AD203B41FA5}">
                      <a16:colId xmlns:a16="http://schemas.microsoft.com/office/drawing/2014/main" xmlns="" val="267879582"/>
                    </a:ext>
                  </a:extLst>
                </a:gridCol>
                <a:gridCol w="76627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6276">
                  <a:extLst>
                    <a:ext uri="{9D8B030D-6E8A-4147-A177-3AD203B41FA5}">
                      <a16:colId xmlns:a16="http://schemas.microsoft.com/office/drawing/2014/main" xmlns="" val="3920695054"/>
                    </a:ext>
                  </a:extLst>
                </a:gridCol>
                <a:gridCol w="766276">
                  <a:extLst>
                    <a:ext uri="{9D8B030D-6E8A-4147-A177-3AD203B41FA5}">
                      <a16:colId xmlns:a16="http://schemas.microsoft.com/office/drawing/2014/main" xmlns="" val="3148117273"/>
                    </a:ext>
                  </a:extLst>
                </a:gridCol>
                <a:gridCol w="766276">
                  <a:extLst>
                    <a:ext uri="{9D8B030D-6E8A-4147-A177-3AD203B41FA5}">
                      <a16:colId xmlns:a16="http://schemas.microsoft.com/office/drawing/2014/main" xmlns="" val="3668088920"/>
                    </a:ext>
                  </a:extLst>
                </a:gridCol>
                <a:gridCol w="766276">
                  <a:extLst>
                    <a:ext uri="{9D8B030D-6E8A-4147-A177-3AD203B41FA5}">
                      <a16:colId xmlns:a16="http://schemas.microsoft.com/office/drawing/2014/main" xmlns="" val="3018321428"/>
                    </a:ext>
                  </a:extLst>
                </a:gridCol>
                <a:gridCol w="766276">
                  <a:extLst>
                    <a:ext uri="{9D8B030D-6E8A-4147-A177-3AD203B41FA5}">
                      <a16:colId xmlns:a16="http://schemas.microsoft.com/office/drawing/2014/main" xmlns="" val="3131452398"/>
                    </a:ext>
                  </a:extLst>
                </a:gridCol>
              </a:tblGrid>
              <a:tr h="2156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KEGIATAN/ TINDAKAN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Dewasa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2.427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2.231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2.373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2.529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2.529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Geriatri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Bebas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751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878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Fisik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Sakit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et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Ripertum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54061326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Anak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22837362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Saraf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47969636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Kulit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Kelamin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27115016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Penyakit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Dalam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45850494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Kandungan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&amp;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Kebidanan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53831112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Rehablititasi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91790108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Tindakan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47857362"/>
                  </a:ext>
                </a:extLst>
              </a:tr>
              <a:tr h="24098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Suntik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14844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2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314795"/>
              </p:ext>
            </p:extLst>
          </p:nvPr>
        </p:nvGraphicFramePr>
        <p:xfrm>
          <a:off x="796494" y="1052737"/>
          <a:ext cx="11011948" cy="39739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67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3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25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1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36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1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5114">
                  <a:extLst>
                    <a:ext uri="{9D8B030D-6E8A-4147-A177-3AD203B41FA5}">
                      <a16:colId xmlns:a16="http://schemas.microsoft.com/office/drawing/2014/main" xmlns="" val="4216263789"/>
                    </a:ext>
                  </a:extLst>
                </a:gridCol>
                <a:gridCol w="685114">
                  <a:extLst>
                    <a:ext uri="{9D8B030D-6E8A-4147-A177-3AD203B41FA5}">
                      <a16:colId xmlns:a16="http://schemas.microsoft.com/office/drawing/2014/main" xmlns="" val="2661622751"/>
                    </a:ext>
                  </a:extLst>
                </a:gridCol>
                <a:gridCol w="6851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5114">
                  <a:extLst>
                    <a:ext uri="{9D8B030D-6E8A-4147-A177-3AD203B41FA5}">
                      <a16:colId xmlns:a16="http://schemas.microsoft.com/office/drawing/2014/main" xmlns="" val="3694598540"/>
                    </a:ext>
                  </a:extLst>
                </a:gridCol>
                <a:gridCol w="753626">
                  <a:extLst>
                    <a:ext uri="{9D8B030D-6E8A-4147-A177-3AD203B41FA5}">
                      <a16:colId xmlns:a16="http://schemas.microsoft.com/office/drawing/2014/main" xmlns="" val="3195901826"/>
                    </a:ext>
                  </a:extLst>
                </a:gridCol>
                <a:gridCol w="753626">
                  <a:extLst>
                    <a:ext uri="{9D8B030D-6E8A-4147-A177-3AD203B41FA5}">
                      <a16:colId xmlns:a16="http://schemas.microsoft.com/office/drawing/2014/main" xmlns="" val="415904136"/>
                    </a:ext>
                  </a:extLst>
                </a:gridCol>
                <a:gridCol w="753626">
                  <a:extLst>
                    <a:ext uri="{9D8B030D-6E8A-4147-A177-3AD203B41FA5}">
                      <a16:colId xmlns:a16="http://schemas.microsoft.com/office/drawing/2014/main" xmlns="" val="1729295678"/>
                    </a:ext>
                  </a:extLst>
                </a:gridCol>
                <a:gridCol w="753626">
                  <a:extLst>
                    <a:ext uri="{9D8B030D-6E8A-4147-A177-3AD203B41FA5}">
                      <a16:colId xmlns:a16="http://schemas.microsoft.com/office/drawing/2014/main" xmlns="" val="1524725660"/>
                    </a:ext>
                  </a:extLst>
                </a:gridCol>
              </a:tblGrid>
              <a:tr h="5846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2687" marR="182687" marT="68926" marB="6892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Permintaan makanan pasien rawat inap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991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 Porsi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16.371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18.987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16.725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16.839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18,888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17,892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19,755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18,846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19,233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98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 Orang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6.413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5.457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6.329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5.575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5.613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6,296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5,964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6,585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6,282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6,411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6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Survey Diet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Porsi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3.864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4.128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3.333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3.444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4,509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4,662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3,909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Orang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1.072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1.288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1.376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Edukasi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6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Asesment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Awal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33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35055" y="240592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GIZI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9" y="136108"/>
            <a:ext cx="627995" cy="62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679746"/>
              </p:ext>
            </p:extLst>
          </p:nvPr>
        </p:nvGraphicFramePr>
        <p:xfrm>
          <a:off x="1079252" y="744625"/>
          <a:ext cx="10729194" cy="28803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8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1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5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85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85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85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8505">
                  <a:extLst>
                    <a:ext uri="{9D8B030D-6E8A-4147-A177-3AD203B41FA5}">
                      <a16:colId xmlns:a16="http://schemas.microsoft.com/office/drawing/2014/main" xmlns="" val="3767118619"/>
                    </a:ext>
                  </a:extLst>
                </a:gridCol>
                <a:gridCol w="688505">
                  <a:extLst>
                    <a:ext uri="{9D8B030D-6E8A-4147-A177-3AD203B41FA5}">
                      <a16:colId xmlns:a16="http://schemas.microsoft.com/office/drawing/2014/main" xmlns="" val="1861973676"/>
                    </a:ext>
                  </a:extLst>
                </a:gridCol>
                <a:gridCol w="6885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8505">
                  <a:extLst>
                    <a:ext uri="{9D8B030D-6E8A-4147-A177-3AD203B41FA5}">
                      <a16:colId xmlns:a16="http://schemas.microsoft.com/office/drawing/2014/main" xmlns="" val="1383789918"/>
                    </a:ext>
                  </a:extLst>
                </a:gridCol>
                <a:gridCol w="688505">
                  <a:extLst>
                    <a:ext uri="{9D8B030D-6E8A-4147-A177-3AD203B41FA5}">
                      <a16:colId xmlns:a16="http://schemas.microsoft.com/office/drawing/2014/main" xmlns="" val="2154306651"/>
                    </a:ext>
                  </a:extLst>
                </a:gridCol>
                <a:gridCol w="688505">
                  <a:extLst>
                    <a:ext uri="{9D8B030D-6E8A-4147-A177-3AD203B41FA5}">
                      <a16:colId xmlns:a16="http://schemas.microsoft.com/office/drawing/2014/main" xmlns="" val="118116490"/>
                    </a:ext>
                  </a:extLst>
                </a:gridCol>
                <a:gridCol w="688505">
                  <a:extLst>
                    <a:ext uri="{9D8B030D-6E8A-4147-A177-3AD203B41FA5}">
                      <a16:colId xmlns:a16="http://schemas.microsoft.com/office/drawing/2014/main" xmlns="" val="3512284865"/>
                    </a:ext>
                  </a:extLst>
                </a:gridCol>
                <a:gridCol w="688505">
                  <a:extLst>
                    <a:ext uri="{9D8B030D-6E8A-4147-A177-3AD203B41FA5}">
                      <a16:colId xmlns:a16="http://schemas.microsoft.com/office/drawing/2014/main" xmlns="" val="4143723942"/>
                    </a:ext>
                  </a:extLst>
                </a:gridCol>
              </a:tblGrid>
              <a:tr h="65706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2723" marR="182723" marT="68845" marB="6884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Non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Infeksius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5.236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5.810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5.337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5.630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5,563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5,624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8,417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5,707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5,175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Infeksius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Umum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 Ulang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Perbaikan Linen Rusak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Afkir Linen Rusak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09618" y="221116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LAUNDRY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7" y="116632"/>
            <a:ext cx="627995" cy="62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477141"/>
              </p:ext>
            </p:extLst>
          </p:nvPr>
        </p:nvGraphicFramePr>
        <p:xfrm>
          <a:off x="269353" y="767703"/>
          <a:ext cx="11700915" cy="562067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65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8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61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61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2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25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25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3569">
                  <a:extLst>
                    <a:ext uri="{9D8B030D-6E8A-4147-A177-3AD203B41FA5}">
                      <a16:colId xmlns:a16="http://schemas.microsoft.com/office/drawing/2014/main" xmlns="" val="1263746072"/>
                    </a:ext>
                  </a:extLst>
                </a:gridCol>
                <a:gridCol w="81646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16466">
                  <a:extLst>
                    <a:ext uri="{9D8B030D-6E8A-4147-A177-3AD203B41FA5}">
                      <a16:colId xmlns:a16="http://schemas.microsoft.com/office/drawing/2014/main" xmlns="" val="912024520"/>
                    </a:ext>
                  </a:extLst>
                </a:gridCol>
                <a:gridCol w="816466">
                  <a:extLst>
                    <a:ext uri="{9D8B030D-6E8A-4147-A177-3AD203B41FA5}">
                      <a16:colId xmlns:a16="http://schemas.microsoft.com/office/drawing/2014/main" xmlns="" val="1030780270"/>
                    </a:ext>
                  </a:extLst>
                </a:gridCol>
                <a:gridCol w="816466">
                  <a:extLst>
                    <a:ext uri="{9D8B030D-6E8A-4147-A177-3AD203B41FA5}">
                      <a16:colId xmlns:a16="http://schemas.microsoft.com/office/drawing/2014/main" xmlns="" val="660500010"/>
                    </a:ext>
                  </a:extLst>
                </a:gridCol>
                <a:gridCol w="816466">
                  <a:extLst>
                    <a:ext uri="{9D8B030D-6E8A-4147-A177-3AD203B41FA5}">
                      <a16:colId xmlns:a16="http://schemas.microsoft.com/office/drawing/2014/main" xmlns="" val="2316414869"/>
                    </a:ext>
                  </a:extLst>
                </a:gridCol>
                <a:gridCol w="816466">
                  <a:extLst>
                    <a:ext uri="{9D8B030D-6E8A-4147-A177-3AD203B41FA5}">
                      <a16:colId xmlns:a16="http://schemas.microsoft.com/office/drawing/2014/main" xmlns="" val="4005750361"/>
                    </a:ext>
                  </a:extLst>
                </a:gridCol>
              </a:tblGrid>
              <a:tr h="3328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35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2635" marR="182635" marT="68869" marB="68869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7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rutin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57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Elektronika dan Komunikasi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37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Listrik dan Air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37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Laundry dan Kitchen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2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28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Elektronika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Komunikasi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14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Listrik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Air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867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Laundry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Kitchen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37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 dan Pemeliharaan oleh Pihak Ketiga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079252" y="232454"/>
            <a:ext cx="345638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IPS RS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4" y="116226"/>
            <a:ext cx="651479" cy="65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419327"/>
              </p:ext>
            </p:extLst>
          </p:nvPr>
        </p:nvGraphicFramePr>
        <p:xfrm>
          <a:off x="143148" y="1124744"/>
          <a:ext cx="11983676" cy="505092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4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4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PROGRAM/KEGIATAN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ANGGARAN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KEUANGAN 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FISIK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Peningkatan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Derajat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Masyarakat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Dengan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Penyediaan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Fasillitas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Perawatan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Bagi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Penderita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Akibat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Dampak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Asap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Rokok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20.681.674.000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84,52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93,45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Pemenuhan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Dan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Prasarana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Rujukan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( DAK )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5.557.804.000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90,05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3.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Peningkatan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Mutu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99,24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Pengadaan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Kendaraan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Pendukung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750.298.000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94,90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Penyediaan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Honorarium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Premi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BPJS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bagi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Tenaga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Harlep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di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750.000.000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56,66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Pemenuhan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Prasarana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Alat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18.000.000.000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84,51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15156" y="188640"/>
            <a:ext cx="7920880" cy="777427"/>
            <a:chOff x="305272" y="201216"/>
            <a:chExt cx="7920880" cy="777427"/>
          </a:xfrm>
        </p:grpSpPr>
        <p:sp>
          <p:nvSpPr>
            <p:cNvPr id="10" name="Freeform: Shape 70"/>
            <p:cNvSpPr/>
            <p:nvPr/>
          </p:nvSpPr>
          <p:spPr>
            <a:xfrm rot="158526">
              <a:off x="1570436" y="367927"/>
              <a:ext cx="5588232" cy="419333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1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7" name="Frame 16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0052" y="330813"/>
              <a:ext cx="802714" cy="5182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81174" y="391053"/>
              <a:ext cx="5145371" cy="46166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REALISASI BELANJA LANGSUNG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881871"/>
      </p:ext>
    </p:extLst>
  </p:cSld>
  <p:clrMapOvr>
    <a:masterClrMapping/>
  </p:clrMapOvr>
  <p:transition advTm="1000">
    <p:wipe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574109"/>
              </p:ext>
            </p:extLst>
          </p:nvPr>
        </p:nvGraphicFramePr>
        <p:xfrm>
          <a:off x="107576" y="250392"/>
          <a:ext cx="12024472" cy="64750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5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09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1825">
                  <a:extLst>
                    <a:ext uri="{9D8B030D-6E8A-4147-A177-3AD203B41FA5}">
                      <a16:colId xmlns:a16="http://schemas.microsoft.com/office/drawing/2014/main" xmlns="" val="4008319627"/>
                    </a:ext>
                  </a:extLst>
                </a:gridCol>
                <a:gridCol w="4659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59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59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65977">
                  <a:extLst>
                    <a:ext uri="{9D8B030D-6E8A-4147-A177-3AD203B41FA5}">
                      <a16:colId xmlns:a16="http://schemas.microsoft.com/office/drawing/2014/main" xmlns="" val="1677233450"/>
                    </a:ext>
                  </a:extLst>
                </a:gridCol>
                <a:gridCol w="4659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597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65977">
                  <a:extLst>
                    <a:ext uri="{9D8B030D-6E8A-4147-A177-3AD203B41FA5}">
                      <a16:colId xmlns:a16="http://schemas.microsoft.com/office/drawing/2014/main" xmlns="" val="3392935277"/>
                    </a:ext>
                  </a:extLst>
                </a:gridCol>
                <a:gridCol w="465977">
                  <a:extLst>
                    <a:ext uri="{9D8B030D-6E8A-4147-A177-3AD203B41FA5}">
                      <a16:colId xmlns:a16="http://schemas.microsoft.com/office/drawing/2014/main" xmlns="" val="632197577"/>
                    </a:ext>
                  </a:extLst>
                </a:gridCol>
                <a:gridCol w="465977">
                  <a:extLst>
                    <a:ext uri="{9D8B030D-6E8A-4147-A177-3AD203B41FA5}">
                      <a16:colId xmlns:a16="http://schemas.microsoft.com/office/drawing/2014/main" xmlns="" val="3171135012"/>
                    </a:ext>
                  </a:extLst>
                </a:gridCol>
                <a:gridCol w="465977">
                  <a:extLst>
                    <a:ext uri="{9D8B030D-6E8A-4147-A177-3AD203B41FA5}">
                      <a16:colId xmlns:a16="http://schemas.microsoft.com/office/drawing/2014/main" xmlns="" val="3047042777"/>
                    </a:ext>
                  </a:extLst>
                </a:gridCol>
                <a:gridCol w="465977">
                  <a:extLst>
                    <a:ext uri="{9D8B030D-6E8A-4147-A177-3AD203B41FA5}">
                      <a16:colId xmlns:a16="http://schemas.microsoft.com/office/drawing/2014/main" xmlns="" val="3637096086"/>
                    </a:ext>
                  </a:extLst>
                </a:gridCol>
              </a:tblGrid>
              <a:tr h="381191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47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000" b="0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OKT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NOV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DES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981">
                <a:tc gridSpan="3"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a.    Monitoring penyehatan ruang bangunan dan halaman rumah sakit</a:t>
                      </a:r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		</a:t>
                      </a:r>
                      <a:endParaRPr lang="en-US" sz="10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Pemantauan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Sanitasi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Bangunan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hari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kerja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di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seluruh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area.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Pemantauan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pemeliharaan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taman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lingkungan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luar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gedung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hari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kerja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di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seluruh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area.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7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pencahayaan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Laundry,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IGD, Inst. 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2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Koridor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Foto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Copy,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1/2/3,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Depan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/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Belakang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Aula,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Poliklinik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2 Kantor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Gudang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Barang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Toilet.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6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suhu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 pada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infeksius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Gigi &amp;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IGD,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3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Kamar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Jenazah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Aula.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8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kelembaban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Gigi &amp;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IGD,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dan 3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56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kebisingan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Rawat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Inap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   Inst. Gigi &amp;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Laundry,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IGD,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3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Koridor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Foto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Copy,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1/2/3,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Depan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/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Belakang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Aula,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Poliklinik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Kantor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dan Gudang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Barang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83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angka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kuman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udara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Sterilisasi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Instalasi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Gigi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),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Dapur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Medis) dan 2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8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tingkat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kebersihan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dengan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usap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8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tingkat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kebersihan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dengan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usap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dinding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8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angka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kuman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petugas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Inst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8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kualitas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udara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Ambient dan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Emisi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bulan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pada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lingkungan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RSJD Surakarta dan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Genzet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165167" y="160876"/>
            <a:ext cx="3473029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SANITASI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047685" y="100486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44624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7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08877" y="231588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061257"/>
              </p:ext>
            </p:extLst>
          </p:nvPr>
        </p:nvGraphicFramePr>
        <p:xfrm>
          <a:off x="287164" y="908720"/>
          <a:ext cx="11737299" cy="516741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56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582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8576">
                  <a:extLst>
                    <a:ext uri="{9D8B030D-6E8A-4147-A177-3AD203B41FA5}">
                      <a16:colId xmlns:a16="http://schemas.microsoft.com/office/drawing/2014/main" xmlns="" val="3031868288"/>
                    </a:ext>
                  </a:extLst>
                </a:gridCol>
                <a:gridCol w="408576">
                  <a:extLst>
                    <a:ext uri="{9D8B030D-6E8A-4147-A177-3AD203B41FA5}">
                      <a16:colId xmlns:a16="http://schemas.microsoft.com/office/drawing/2014/main" xmlns="" val="1557669906"/>
                    </a:ext>
                  </a:extLst>
                </a:gridCol>
                <a:gridCol w="4505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05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0538">
                  <a:extLst>
                    <a:ext uri="{9D8B030D-6E8A-4147-A177-3AD203B41FA5}">
                      <a16:colId xmlns:a16="http://schemas.microsoft.com/office/drawing/2014/main" xmlns="" val="1327901295"/>
                    </a:ext>
                  </a:extLst>
                </a:gridCol>
                <a:gridCol w="4505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053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0538">
                  <a:extLst>
                    <a:ext uri="{9D8B030D-6E8A-4147-A177-3AD203B41FA5}">
                      <a16:colId xmlns:a16="http://schemas.microsoft.com/office/drawing/2014/main" xmlns="" val="3054315002"/>
                    </a:ext>
                  </a:extLst>
                </a:gridCol>
                <a:gridCol w="450538">
                  <a:extLst>
                    <a:ext uri="{9D8B030D-6E8A-4147-A177-3AD203B41FA5}">
                      <a16:colId xmlns:a16="http://schemas.microsoft.com/office/drawing/2014/main" xmlns="" val="1070117582"/>
                    </a:ext>
                  </a:extLst>
                </a:gridCol>
                <a:gridCol w="450538">
                  <a:extLst>
                    <a:ext uri="{9D8B030D-6E8A-4147-A177-3AD203B41FA5}">
                      <a16:colId xmlns:a16="http://schemas.microsoft.com/office/drawing/2014/main" xmlns="" val="2946095768"/>
                    </a:ext>
                  </a:extLst>
                </a:gridCol>
                <a:gridCol w="450538">
                  <a:extLst>
                    <a:ext uri="{9D8B030D-6E8A-4147-A177-3AD203B41FA5}">
                      <a16:colId xmlns:a16="http://schemas.microsoft.com/office/drawing/2014/main" xmlns="" val="3420618322"/>
                    </a:ext>
                  </a:extLst>
                </a:gridCol>
                <a:gridCol w="450538">
                  <a:extLst>
                    <a:ext uri="{9D8B030D-6E8A-4147-A177-3AD203B41FA5}">
                      <a16:colId xmlns:a16="http://schemas.microsoft.com/office/drawing/2014/main" xmlns="" val="4056575919"/>
                    </a:ext>
                  </a:extLst>
                </a:gridCol>
              </a:tblGrid>
              <a:tr h="31206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065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OKT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NOV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DES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304">
                <a:tc gridSpan="4">
                  <a:txBody>
                    <a:bodyPr/>
                    <a:lstStyle/>
                    <a:p>
                      <a:r>
                        <a:rPr lang="fi-FI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b.     Monitoring higiene dan sanitasi makanan dan minuman.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7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pelaksanaan hygiene sanitasi makanan dan minuman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9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jadi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1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(Nasi,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sayur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hewani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nabati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ringan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total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 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Piring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sendok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mangkok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lepek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gelas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total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 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masak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Wajan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Panci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Sotel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Telenan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Pisau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Staphylococcus dan Salmonella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telur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logam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residu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antibiotik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32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mikrobiologi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bakery (ALT, Enterobacteria, Salmonella, Staphylococcus Aureus,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Kapang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Khamir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6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04476" y="103590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3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969978"/>
              </p:ext>
            </p:extLst>
          </p:nvPr>
        </p:nvGraphicFramePr>
        <p:xfrm>
          <a:off x="439834" y="608763"/>
          <a:ext cx="11080583" cy="51085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796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66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1171">
                  <a:extLst>
                    <a:ext uri="{9D8B030D-6E8A-4147-A177-3AD203B41FA5}">
                      <a16:colId xmlns:a16="http://schemas.microsoft.com/office/drawing/2014/main" xmlns="" val="959739490"/>
                    </a:ext>
                  </a:extLst>
                </a:gridCol>
                <a:gridCol w="411171">
                  <a:extLst>
                    <a:ext uri="{9D8B030D-6E8A-4147-A177-3AD203B41FA5}">
                      <a16:colId xmlns:a16="http://schemas.microsoft.com/office/drawing/2014/main" xmlns="" val="3827346747"/>
                    </a:ext>
                  </a:extLst>
                </a:gridCol>
                <a:gridCol w="411171">
                  <a:extLst>
                    <a:ext uri="{9D8B030D-6E8A-4147-A177-3AD203B41FA5}">
                      <a16:colId xmlns:a16="http://schemas.microsoft.com/office/drawing/2014/main" xmlns="" val="139531973"/>
                    </a:ext>
                  </a:extLst>
                </a:gridCol>
                <a:gridCol w="4111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1171">
                  <a:extLst>
                    <a:ext uri="{9D8B030D-6E8A-4147-A177-3AD203B41FA5}">
                      <a16:colId xmlns:a16="http://schemas.microsoft.com/office/drawing/2014/main" xmlns="" val="4056241572"/>
                    </a:ext>
                  </a:extLst>
                </a:gridCol>
                <a:gridCol w="41117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1117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11171">
                  <a:extLst>
                    <a:ext uri="{9D8B030D-6E8A-4147-A177-3AD203B41FA5}">
                      <a16:colId xmlns:a16="http://schemas.microsoft.com/office/drawing/2014/main" xmlns="" val="361623976"/>
                    </a:ext>
                  </a:extLst>
                </a:gridCol>
                <a:gridCol w="411171">
                  <a:extLst>
                    <a:ext uri="{9D8B030D-6E8A-4147-A177-3AD203B41FA5}">
                      <a16:colId xmlns:a16="http://schemas.microsoft.com/office/drawing/2014/main" xmlns="" val="1302648883"/>
                    </a:ext>
                  </a:extLst>
                </a:gridCol>
                <a:gridCol w="411171">
                  <a:extLst>
                    <a:ext uri="{9D8B030D-6E8A-4147-A177-3AD203B41FA5}">
                      <a16:colId xmlns:a16="http://schemas.microsoft.com/office/drawing/2014/main" xmlns="" val="711786462"/>
                    </a:ext>
                  </a:extLst>
                </a:gridCol>
                <a:gridCol w="411171">
                  <a:extLst>
                    <a:ext uri="{9D8B030D-6E8A-4147-A177-3AD203B41FA5}">
                      <a16:colId xmlns:a16="http://schemas.microsoft.com/office/drawing/2014/main" xmlns="" val="755253584"/>
                    </a:ext>
                  </a:extLst>
                </a:gridCol>
                <a:gridCol w="411171">
                  <a:extLst>
                    <a:ext uri="{9D8B030D-6E8A-4147-A177-3AD203B41FA5}">
                      <a16:colId xmlns:a16="http://schemas.microsoft.com/office/drawing/2014/main" xmlns="" val="2192514134"/>
                    </a:ext>
                  </a:extLst>
                </a:gridCol>
              </a:tblGrid>
              <a:tr h="3602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242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OKT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NOV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DES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2884">
                <a:tc gridSpan="4">
                  <a:txBody>
                    <a:bodyPr/>
                    <a:lstStyle/>
                    <a:p>
                      <a:r>
                        <a:rPr lang="fi-FI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c.    Penyehatan air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6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tandon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reservoir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(ground tank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tandon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5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sisa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chlor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pH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titik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dicurigai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pencemaran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(Ground tank,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Laundry)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416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bakteriologis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(AB) dan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(AM)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resevoir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kantin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IGD, AB reservoir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Gigi,  AB reservoir Poli Chandra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Kirana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360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kimia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fisika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(AB) dan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(AM)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resevoir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kantin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IGD, AB reservoir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Gigi,  AB reservoir Poli Chandra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Kirana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0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Pengurasan Tandon di Ground tank, tandon psikologi, tandon rehabilitasi dan tandon laundry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1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658889" y="96135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4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378908"/>
              </p:ext>
            </p:extLst>
          </p:nvPr>
        </p:nvGraphicFramePr>
        <p:xfrm>
          <a:off x="658889" y="777884"/>
          <a:ext cx="10861525" cy="566838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1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19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3129">
                  <a:extLst>
                    <a:ext uri="{9D8B030D-6E8A-4147-A177-3AD203B41FA5}">
                      <a16:colId xmlns:a16="http://schemas.microsoft.com/office/drawing/2014/main" xmlns="" val="4245906840"/>
                    </a:ext>
                  </a:extLst>
                </a:gridCol>
                <a:gridCol w="460909">
                  <a:extLst>
                    <a:ext uri="{9D8B030D-6E8A-4147-A177-3AD203B41FA5}">
                      <a16:colId xmlns:a16="http://schemas.microsoft.com/office/drawing/2014/main" xmlns="" val="2251681770"/>
                    </a:ext>
                  </a:extLst>
                </a:gridCol>
                <a:gridCol w="552172">
                  <a:extLst>
                    <a:ext uri="{9D8B030D-6E8A-4147-A177-3AD203B41FA5}">
                      <a16:colId xmlns:a16="http://schemas.microsoft.com/office/drawing/2014/main" xmlns="" val="2099314172"/>
                    </a:ext>
                  </a:extLst>
                </a:gridCol>
                <a:gridCol w="461166">
                  <a:extLst>
                    <a:ext uri="{9D8B030D-6E8A-4147-A177-3AD203B41FA5}">
                      <a16:colId xmlns:a16="http://schemas.microsoft.com/office/drawing/2014/main" xmlns="" val="57656665"/>
                    </a:ext>
                  </a:extLst>
                </a:gridCol>
                <a:gridCol w="461360">
                  <a:extLst>
                    <a:ext uri="{9D8B030D-6E8A-4147-A177-3AD203B41FA5}">
                      <a16:colId xmlns:a16="http://schemas.microsoft.com/office/drawing/2014/main" xmlns="" val="4269605121"/>
                    </a:ext>
                  </a:extLst>
                </a:gridCol>
                <a:gridCol w="4613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13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61360">
                  <a:extLst>
                    <a:ext uri="{9D8B030D-6E8A-4147-A177-3AD203B41FA5}">
                      <a16:colId xmlns:a16="http://schemas.microsoft.com/office/drawing/2014/main" xmlns="" val="2953133932"/>
                    </a:ext>
                  </a:extLst>
                </a:gridCol>
                <a:gridCol w="461360">
                  <a:extLst>
                    <a:ext uri="{9D8B030D-6E8A-4147-A177-3AD203B41FA5}">
                      <a16:colId xmlns:a16="http://schemas.microsoft.com/office/drawing/2014/main" xmlns="" val="959621171"/>
                    </a:ext>
                  </a:extLst>
                </a:gridCol>
                <a:gridCol w="461360">
                  <a:extLst>
                    <a:ext uri="{9D8B030D-6E8A-4147-A177-3AD203B41FA5}">
                      <a16:colId xmlns:a16="http://schemas.microsoft.com/office/drawing/2014/main" xmlns="" val="2149219221"/>
                    </a:ext>
                  </a:extLst>
                </a:gridCol>
                <a:gridCol w="461360">
                  <a:extLst>
                    <a:ext uri="{9D8B030D-6E8A-4147-A177-3AD203B41FA5}">
                      <a16:colId xmlns:a16="http://schemas.microsoft.com/office/drawing/2014/main" xmlns="" val="2426025764"/>
                    </a:ext>
                  </a:extLst>
                </a:gridCol>
                <a:gridCol w="461360">
                  <a:extLst>
                    <a:ext uri="{9D8B030D-6E8A-4147-A177-3AD203B41FA5}">
                      <a16:colId xmlns:a16="http://schemas.microsoft.com/office/drawing/2014/main" xmlns="" val="860336140"/>
                    </a:ext>
                  </a:extLst>
                </a:gridCol>
              </a:tblGrid>
              <a:tr h="319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OKT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NOV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DES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006">
                <a:tc gridSpan="6"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d.</a:t>
                      </a:r>
                      <a:r>
                        <a:rPr lang="fi-FI" sz="12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Pengelolaan Limbah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408">
                <a:tc gridSpan="6"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5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kerja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non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kerja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9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khusus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5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khusus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Sanitasi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Sanitasi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Rekanan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Cair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dua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Pengukuran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debit, pH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Pengambilan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Pemeliharaan/perbaikan IPAL kerja sama dengan pihak rekanan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53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575196" y="75323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5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140410"/>
              </p:ext>
            </p:extLst>
          </p:nvPr>
        </p:nvGraphicFramePr>
        <p:xfrm>
          <a:off x="575196" y="659258"/>
          <a:ext cx="11161241" cy="511315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81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84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5887">
                  <a:extLst>
                    <a:ext uri="{9D8B030D-6E8A-4147-A177-3AD203B41FA5}">
                      <a16:colId xmlns:a16="http://schemas.microsoft.com/office/drawing/2014/main" xmlns="" val="1841465476"/>
                    </a:ext>
                  </a:extLst>
                </a:gridCol>
                <a:gridCol w="415887">
                  <a:extLst>
                    <a:ext uri="{9D8B030D-6E8A-4147-A177-3AD203B41FA5}">
                      <a16:colId xmlns:a16="http://schemas.microsoft.com/office/drawing/2014/main" xmlns="" val="3057799413"/>
                    </a:ext>
                  </a:extLst>
                </a:gridCol>
                <a:gridCol w="415887">
                  <a:extLst>
                    <a:ext uri="{9D8B030D-6E8A-4147-A177-3AD203B41FA5}">
                      <a16:colId xmlns:a16="http://schemas.microsoft.com/office/drawing/2014/main" xmlns="" val="3522686169"/>
                    </a:ext>
                  </a:extLst>
                </a:gridCol>
                <a:gridCol w="415887">
                  <a:extLst>
                    <a:ext uri="{9D8B030D-6E8A-4147-A177-3AD203B41FA5}">
                      <a16:colId xmlns:a16="http://schemas.microsoft.com/office/drawing/2014/main" xmlns="" val="243329818"/>
                    </a:ext>
                  </a:extLst>
                </a:gridCol>
                <a:gridCol w="468146">
                  <a:extLst>
                    <a:ext uri="{9D8B030D-6E8A-4147-A177-3AD203B41FA5}">
                      <a16:colId xmlns:a16="http://schemas.microsoft.com/office/drawing/2014/main" xmlns="" val="211283007"/>
                    </a:ext>
                  </a:extLst>
                </a:gridCol>
                <a:gridCol w="46814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814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68146">
                  <a:extLst>
                    <a:ext uri="{9D8B030D-6E8A-4147-A177-3AD203B41FA5}">
                      <a16:colId xmlns:a16="http://schemas.microsoft.com/office/drawing/2014/main" xmlns="" val="245596570"/>
                    </a:ext>
                  </a:extLst>
                </a:gridCol>
                <a:gridCol w="468146">
                  <a:extLst>
                    <a:ext uri="{9D8B030D-6E8A-4147-A177-3AD203B41FA5}">
                      <a16:colId xmlns:a16="http://schemas.microsoft.com/office/drawing/2014/main" xmlns="" val="2868547552"/>
                    </a:ext>
                  </a:extLst>
                </a:gridCol>
                <a:gridCol w="468146">
                  <a:extLst>
                    <a:ext uri="{9D8B030D-6E8A-4147-A177-3AD203B41FA5}">
                      <a16:colId xmlns:a16="http://schemas.microsoft.com/office/drawing/2014/main" xmlns="" val="705921335"/>
                    </a:ext>
                  </a:extLst>
                </a:gridCol>
                <a:gridCol w="468146">
                  <a:extLst>
                    <a:ext uri="{9D8B030D-6E8A-4147-A177-3AD203B41FA5}">
                      <a16:colId xmlns:a16="http://schemas.microsoft.com/office/drawing/2014/main" xmlns="" val="3791511362"/>
                    </a:ext>
                  </a:extLst>
                </a:gridCol>
                <a:gridCol w="468146">
                  <a:extLst>
                    <a:ext uri="{9D8B030D-6E8A-4147-A177-3AD203B41FA5}">
                      <a16:colId xmlns:a16="http://schemas.microsoft.com/office/drawing/2014/main" xmlns="" val="647224860"/>
                    </a:ext>
                  </a:extLst>
                </a:gridCol>
              </a:tblGrid>
              <a:tr h="3714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300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1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OKT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NOV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DES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471">
                <a:tc gridSpan="6">
                  <a:txBody>
                    <a:bodyPr/>
                    <a:lstStyle/>
                    <a:p>
                      <a:r>
                        <a:rPr lang="fi-FI" sz="13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e.</a:t>
                      </a:r>
                      <a:r>
                        <a:rPr lang="fi-FI" sz="13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  Monitoring Pengelolaan linen (laundry)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8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pelaksanaan pengelolaan linen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pada IGD, Inst Laundry dan Inst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(3)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pada Inst Laundry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977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Pengendalian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serangga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tikus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binatang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pengganggu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lain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dua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Pengukuran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debit, pH dan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Pengambilan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Pemeliharaan/perbaikan IPAL kerja sama dengan pihak rekanan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Melaksanakan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pengendalian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serangga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tikus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binatang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lainnya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secara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insidentil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ketika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terjadi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peningkatan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populasi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7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48162" y="160072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6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201053"/>
              </p:ext>
            </p:extLst>
          </p:nvPr>
        </p:nvGraphicFramePr>
        <p:xfrm>
          <a:off x="883784" y="908720"/>
          <a:ext cx="10420606" cy="407270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5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12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5997">
                  <a:extLst>
                    <a:ext uri="{9D8B030D-6E8A-4147-A177-3AD203B41FA5}">
                      <a16:colId xmlns:a16="http://schemas.microsoft.com/office/drawing/2014/main" xmlns="" val="4246287659"/>
                    </a:ext>
                  </a:extLst>
                </a:gridCol>
                <a:gridCol w="415997">
                  <a:extLst>
                    <a:ext uri="{9D8B030D-6E8A-4147-A177-3AD203B41FA5}">
                      <a16:colId xmlns:a16="http://schemas.microsoft.com/office/drawing/2014/main" xmlns="" val="2723095695"/>
                    </a:ext>
                  </a:extLst>
                </a:gridCol>
                <a:gridCol w="415997">
                  <a:extLst>
                    <a:ext uri="{9D8B030D-6E8A-4147-A177-3AD203B41FA5}">
                      <a16:colId xmlns:a16="http://schemas.microsoft.com/office/drawing/2014/main" xmlns="" val="4251597332"/>
                    </a:ext>
                  </a:extLst>
                </a:gridCol>
                <a:gridCol w="4159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5997">
                  <a:extLst>
                    <a:ext uri="{9D8B030D-6E8A-4147-A177-3AD203B41FA5}">
                      <a16:colId xmlns:a16="http://schemas.microsoft.com/office/drawing/2014/main" xmlns="" val="4065162805"/>
                    </a:ext>
                  </a:extLst>
                </a:gridCol>
                <a:gridCol w="4159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1599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15997">
                  <a:extLst>
                    <a:ext uri="{9D8B030D-6E8A-4147-A177-3AD203B41FA5}">
                      <a16:colId xmlns:a16="http://schemas.microsoft.com/office/drawing/2014/main" xmlns="" val="3849411801"/>
                    </a:ext>
                  </a:extLst>
                </a:gridCol>
                <a:gridCol w="415997">
                  <a:extLst>
                    <a:ext uri="{9D8B030D-6E8A-4147-A177-3AD203B41FA5}">
                      <a16:colId xmlns:a16="http://schemas.microsoft.com/office/drawing/2014/main" xmlns="" val="2762731189"/>
                    </a:ext>
                  </a:extLst>
                </a:gridCol>
                <a:gridCol w="415997">
                  <a:extLst>
                    <a:ext uri="{9D8B030D-6E8A-4147-A177-3AD203B41FA5}">
                      <a16:colId xmlns:a16="http://schemas.microsoft.com/office/drawing/2014/main" xmlns="" val="4089086226"/>
                    </a:ext>
                  </a:extLst>
                </a:gridCol>
                <a:gridCol w="415997">
                  <a:extLst>
                    <a:ext uri="{9D8B030D-6E8A-4147-A177-3AD203B41FA5}">
                      <a16:colId xmlns:a16="http://schemas.microsoft.com/office/drawing/2014/main" xmlns="" val="784330738"/>
                    </a:ext>
                  </a:extLst>
                </a:gridCol>
                <a:gridCol w="415997">
                  <a:extLst>
                    <a:ext uri="{9D8B030D-6E8A-4147-A177-3AD203B41FA5}">
                      <a16:colId xmlns:a16="http://schemas.microsoft.com/office/drawing/2014/main" xmlns="" val="1882131365"/>
                    </a:ext>
                  </a:extLst>
                </a:gridCol>
              </a:tblGrid>
              <a:tr h="319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OKT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NOV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DES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006">
                <a:tc gridSpan="4"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g.</a:t>
                      </a:r>
                      <a:r>
                        <a:rPr lang="fi-FI" sz="12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 Monitoring dekontaminasi melalui desinfeksi dan sterilisasi 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monitoring pelaksanaan dekontaminasi melalui desinfeksi dan sterilisasi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medis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sterilisasi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gunting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pinset,kom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 Gigi (tang,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exavator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pinset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sonde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scaler)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monitoring pelaksanaan pengamanan radiasi sebulan sekali.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Upaya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promosi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kesehatan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lingkungan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Sosialisasi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kesehatan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lingkungan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RSJD Surakarta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melalui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apel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Pemasangan/ penggantian tulisan himbauan perilaku hidup bersih sehat setahun 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2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526175"/>
              </p:ext>
            </p:extLst>
          </p:nvPr>
        </p:nvGraphicFramePr>
        <p:xfrm>
          <a:off x="309691" y="630825"/>
          <a:ext cx="11673360" cy="398182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0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7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9561">
                  <a:extLst>
                    <a:ext uri="{9D8B030D-6E8A-4147-A177-3AD203B41FA5}">
                      <a16:colId xmlns:a16="http://schemas.microsoft.com/office/drawing/2014/main" xmlns="" val="333740772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776193559"/>
                    </a:ext>
                  </a:extLst>
                </a:gridCol>
                <a:gridCol w="77827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01352">
                  <a:extLst>
                    <a:ext uri="{9D8B030D-6E8A-4147-A177-3AD203B41FA5}">
                      <a16:colId xmlns:a16="http://schemas.microsoft.com/office/drawing/2014/main" xmlns="" val="2165441629"/>
                    </a:ext>
                  </a:extLst>
                </a:gridCol>
                <a:gridCol w="638856">
                  <a:extLst>
                    <a:ext uri="{9D8B030D-6E8A-4147-A177-3AD203B41FA5}">
                      <a16:colId xmlns:a16="http://schemas.microsoft.com/office/drawing/2014/main" xmlns="" val="2463599290"/>
                    </a:ext>
                  </a:extLst>
                </a:gridCol>
                <a:gridCol w="638856">
                  <a:extLst>
                    <a:ext uri="{9D8B030D-6E8A-4147-A177-3AD203B41FA5}">
                      <a16:colId xmlns:a16="http://schemas.microsoft.com/office/drawing/2014/main" xmlns="" val="2584865660"/>
                    </a:ext>
                  </a:extLst>
                </a:gridCol>
                <a:gridCol w="638856">
                  <a:extLst>
                    <a:ext uri="{9D8B030D-6E8A-4147-A177-3AD203B41FA5}">
                      <a16:colId xmlns:a16="http://schemas.microsoft.com/office/drawing/2014/main" xmlns="" val="613527359"/>
                    </a:ext>
                  </a:extLst>
                </a:gridCol>
                <a:gridCol w="638856">
                  <a:extLst>
                    <a:ext uri="{9D8B030D-6E8A-4147-A177-3AD203B41FA5}">
                      <a16:colId xmlns:a16="http://schemas.microsoft.com/office/drawing/2014/main" xmlns="" val="185642773"/>
                    </a:ext>
                  </a:extLst>
                </a:gridCol>
              </a:tblGrid>
              <a:tr h="7547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2731" marR="182731" marT="68759" marB="6875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 ASRAMA (ORANG)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6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PRAKTEKAN (ORANG)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MAGANG (ORANG)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PRAPENELITIAN (ORANG)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 (ORANG)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 (ORANG)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 KETERANGAN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DIKLAT INTERNAL  (PESERTA)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DIKLAT EKSTERNAL  (PESERTA)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2722127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687764" y="130919"/>
            <a:ext cx="337176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255273"/>
              </p:ext>
            </p:extLst>
          </p:nvPr>
        </p:nvGraphicFramePr>
        <p:xfrm>
          <a:off x="309691" y="5373216"/>
          <a:ext cx="11642771" cy="109326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0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9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35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24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0254">
                  <a:extLst>
                    <a:ext uri="{9D8B030D-6E8A-4147-A177-3AD203B41FA5}">
                      <a16:colId xmlns:a16="http://schemas.microsoft.com/office/drawing/2014/main" xmlns="" val="1800004270"/>
                    </a:ext>
                  </a:extLst>
                </a:gridCol>
                <a:gridCol w="7702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02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0254">
                  <a:extLst>
                    <a:ext uri="{9D8B030D-6E8A-4147-A177-3AD203B41FA5}">
                      <a16:colId xmlns:a16="http://schemas.microsoft.com/office/drawing/2014/main" xmlns="" val="1514996530"/>
                    </a:ext>
                  </a:extLst>
                </a:gridCol>
                <a:gridCol w="7702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70254">
                  <a:extLst>
                    <a:ext uri="{9D8B030D-6E8A-4147-A177-3AD203B41FA5}">
                      <a16:colId xmlns:a16="http://schemas.microsoft.com/office/drawing/2014/main" xmlns="" val="3299638938"/>
                    </a:ext>
                  </a:extLst>
                </a:gridCol>
                <a:gridCol w="770254">
                  <a:extLst>
                    <a:ext uri="{9D8B030D-6E8A-4147-A177-3AD203B41FA5}">
                      <a16:colId xmlns:a16="http://schemas.microsoft.com/office/drawing/2014/main" xmlns="" val="1782443244"/>
                    </a:ext>
                  </a:extLst>
                </a:gridCol>
                <a:gridCol w="655168">
                  <a:extLst>
                    <a:ext uri="{9D8B030D-6E8A-4147-A177-3AD203B41FA5}">
                      <a16:colId xmlns:a16="http://schemas.microsoft.com/office/drawing/2014/main" xmlns="" val="2256259336"/>
                    </a:ext>
                  </a:extLst>
                </a:gridCol>
                <a:gridCol w="655168">
                  <a:extLst>
                    <a:ext uri="{9D8B030D-6E8A-4147-A177-3AD203B41FA5}">
                      <a16:colId xmlns:a16="http://schemas.microsoft.com/office/drawing/2014/main" xmlns="" val="3967447822"/>
                    </a:ext>
                  </a:extLst>
                </a:gridCol>
                <a:gridCol w="655168">
                  <a:extLst>
                    <a:ext uri="{9D8B030D-6E8A-4147-A177-3AD203B41FA5}">
                      <a16:colId xmlns:a16="http://schemas.microsoft.com/office/drawing/2014/main" xmlns="" val="3882532996"/>
                    </a:ext>
                  </a:extLst>
                </a:gridCol>
              </a:tblGrid>
              <a:tr h="3517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182731" marR="182731" marT="68759" marB="6875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9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Persentase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pegawai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mengikuti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pelatihan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Bintek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selama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jam/ </a:t>
                      </a:r>
                      <a:r>
                        <a:rPr lang="en-US" sz="12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tahun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(%)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7,8%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14,08%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96,1%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046580" y="119080"/>
            <a:ext cx="3366605" cy="419026"/>
            <a:chOff x="840099" y="634287"/>
            <a:chExt cx="3368368" cy="499186"/>
          </a:xfrm>
        </p:grpSpPr>
        <p:sp>
          <p:nvSpPr>
            <p:cNvPr id="7" name="Pentagon 6"/>
            <p:cNvSpPr/>
            <p:nvPr/>
          </p:nvSpPr>
          <p:spPr>
            <a:xfrm>
              <a:off x="840099" y="634287"/>
              <a:ext cx="1071246" cy="499186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2" name="Chevron 11"/>
            <p:cNvSpPr/>
            <p:nvPr/>
          </p:nvSpPr>
          <p:spPr>
            <a:xfrm>
              <a:off x="1758310" y="634287"/>
              <a:ext cx="2450157" cy="48665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b="1" dirty="0">
                  <a:solidFill>
                    <a:schemeClr val="tx2"/>
                  </a:solidFill>
                </a:rPr>
                <a:t>KEGIATAN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15321" y="4850334"/>
            <a:ext cx="5104491" cy="419642"/>
            <a:chOff x="836612" y="4643035"/>
            <a:chExt cx="5562600" cy="502279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035"/>
              <a:ext cx="4613502" cy="484631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10" b="1" dirty="0">
                  <a:solidFill>
                    <a:schemeClr val="tx2"/>
                  </a:solidFill>
                </a:rPr>
                <a:t>PENINGKATAN MUTU SDM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9" y="156628"/>
            <a:ext cx="880242" cy="88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441399"/>
              </p:ext>
            </p:extLst>
          </p:nvPr>
        </p:nvGraphicFramePr>
        <p:xfrm>
          <a:off x="400928" y="838598"/>
          <a:ext cx="11551534" cy="588287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4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86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15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15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1524">
                  <a:extLst>
                    <a:ext uri="{9D8B030D-6E8A-4147-A177-3AD203B41FA5}">
                      <a16:colId xmlns:a16="http://schemas.microsoft.com/office/drawing/2014/main" xmlns="" val="915187935"/>
                    </a:ext>
                  </a:extLst>
                </a:gridCol>
                <a:gridCol w="7415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15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1524">
                  <a:extLst>
                    <a:ext uri="{9D8B030D-6E8A-4147-A177-3AD203B41FA5}">
                      <a16:colId xmlns:a16="http://schemas.microsoft.com/office/drawing/2014/main" xmlns="" val="4031160036"/>
                    </a:ext>
                  </a:extLst>
                </a:gridCol>
                <a:gridCol w="74152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1524">
                  <a:extLst>
                    <a:ext uri="{9D8B030D-6E8A-4147-A177-3AD203B41FA5}">
                      <a16:colId xmlns:a16="http://schemas.microsoft.com/office/drawing/2014/main" xmlns="" val="3115971292"/>
                    </a:ext>
                  </a:extLst>
                </a:gridCol>
                <a:gridCol w="741524">
                  <a:extLst>
                    <a:ext uri="{9D8B030D-6E8A-4147-A177-3AD203B41FA5}">
                      <a16:colId xmlns:a16="http://schemas.microsoft.com/office/drawing/2014/main" xmlns="" val="3184267911"/>
                    </a:ext>
                  </a:extLst>
                </a:gridCol>
                <a:gridCol w="741524">
                  <a:extLst>
                    <a:ext uri="{9D8B030D-6E8A-4147-A177-3AD203B41FA5}">
                      <a16:colId xmlns:a16="http://schemas.microsoft.com/office/drawing/2014/main" xmlns="" val="1856499257"/>
                    </a:ext>
                  </a:extLst>
                </a:gridCol>
                <a:gridCol w="741524">
                  <a:extLst>
                    <a:ext uri="{9D8B030D-6E8A-4147-A177-3AD203B41FA5}">
                      <a16:colId xmlns:a16="http://schemas.microsoft.com/office/drawing/2014/main" xmlns="" val="518470347"/>
                    </a:ext>
                  </a:extLst>
                </a:gridCol>
                <a:gridCol w="741524">
                  <a:extLst>
                    <a:ext uri="{9D8B030D-6E8A-4147-A177-3AD203B41FA5}">
                      <a16:colId xmlns:a16="http://schemas.microsoft.com/office/drawing/2014/main" xmlns="" val="448649384"/>
                    </a:ext>
                  </a:extLst>
                </a:gridCol>
              </a:tblGrid>
              <a:tr h="2609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JENIS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91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9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surat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kabar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bacaan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diruang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tunggu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9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Menerima dan menyambungkan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telepon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136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Membuat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laporan tertulis penyampaian informasi Pembina Apel beserta sosialisasi dari bidang terkait pada tiap apel pagi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1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Melaksanakan dan menyiapkan keperluan kegiatan survey kepuasan pelanggan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8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Rawat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Jalan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06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Rawat Inap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Instalasi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Farmasi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Instalasi Lain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blangko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kotak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saran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Lembar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4212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leaftlet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kebutuhan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promosi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RS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Instalasi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40099" y="40432"/>
            <a:ext cx="4765656" cy="55960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HUMAS DAN PEMASARAN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40099" y="648239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0" y="37881"/>
            <a:ext cx="514057" cy="5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7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240147"/>
              </p:ext>
            </p:extLst>
          </p:nvPr>
        </p:nvGraphicFramePr>
        <p:xfrm>
          <a:off x="287165" y="320677"/>
          <a:ext cx="11665294" cy="6400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28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2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14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34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4937">
                  <a:extLst>
                    <a:ext uri="{9D8B030D-6E8A-4147-A177-3AD203B41FA5}">
                      <a16:colId xmlns:a16="http://schemas.microsoft.com/office/drawing/2014/main" xmlns="" val="1007913707"/>
                    </a:ext>
                  </a:extLst>
                </a:gridCol>
                <a:gridCol w="7649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11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1193">
                  <a:extLst>
                    <a:ext uri="{9D8B030D-6E8A-4147-A177-3AD203B41FA5}">
                      <a16:colId xmlns:a16="http://schemas.microsoft.com/office/drawing/2014/main" xmlns="" val="2888358659"/>
                    </a:ext>
                  </a:extLst>
                </a:gridCol>
                <a:gridCol w="70119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1193">
                  <a:extLst>
                    <a:ext uri="{9D8B030D-6E8A-4147-A177-3AD203B41FA5}">
                      <a16:colId xmlns:a16="http://schemas.microsoft.com/office/drawing/2014/main" xmlns="" val="2992192326"/>
                    </a:ext>
                  </a:extLst>
                </a:gridCol>
                <a:gridCol w="701193">
                  <a:extLst>
                    <a:ext uri="{9D8B030D-6E8A-4147-A177-3AD203B41FA5}">
                      <a16:colId xmlns:a16="http://schemas.microsoft.com/office/drawing/2014/main" xmlns="" val="897723849"/>
                    </a:ext>
                  </a:extLst>
                </a:gridCol>
                <a:gridCol w="701193">
                  <a:extLst>
                    <a:ext uri="{9D8B030D-6E8A-4147-A177-3AD203B41FA5}">
                      <a16:colId xmlns:a16="http://schemas.microsoft.com/office/drawing/2014/main" xmlns="" val="123289740"/>
                    </a:ext>
                  </a:extLst>
                </a:gridCol>
                <a:gridCol w="701193">
                  <a:extLst>
                    <a:ext uri="{9D8B030D-6E8A-4147-A177-3AD203B41FA5}">
                      <a16:colId xmlns:a16="http://schemas.microsoft.com/office/drawing/2014/main" xmlns="" val="2487790360"/>
                    </a:ext>
                  </a:extLst>
                </a:gridCol>
                <a:gridCol w="701193">
                  <a:extLst>
                    <a:ext uri="{9D8B030D-6E8A-4147-A177-3AD203B41FA5}">
                      <a16:colId xmlns:a16="http://schemas.microsoft.com/office/drawing/2014/main" xmlns="" val="3628343877"/>
                    </a:ext>
                  </a:extLst>
                </a:gridCol>
              </a:tblGrid>
              <a:tr h="2663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Cetak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Leaftlet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Leaflet Lama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Leaflet Edukasi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Leaflet Instalasi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MMT &amp; Banner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27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Pemasaran ke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Instansi Pemerintah dan Swasta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27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Input Data &amp; pengetikan tugas Instalasi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Humas &amp; Pemasaran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Pengajuan Foto Twitter, Web, Facebook, Instagram dan Path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Laporan Kegiatan Humas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Jadwal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Penugasan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Inspektur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Apel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Menyampaikan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informasi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kedinasan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bentuk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SMS Gateway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Pemberian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informasi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pelayanan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kepada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pelanggan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(Customer)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35236" y="53625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7661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639331"/>
              </p:ext>
            </p:extLst>
          </p:nvPr>
        </p:nvGraphicFramePr>
        <p:xfrm>
          <a:off x="613017" y="836712"/>
          <a:ext cx="10979400" cy="347640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5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64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47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47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4797">
                  <a:extLst>
                    <a:ext uri="{9D8B030D-6E8A-4147-A177-3AD203B41FA5}">
                      <a16:colId xmlns:a16="http://schemas.microsoft.com/office/drawing/2014/main" xmlns="" val="543901712"/>
                    </a:ext>
                  </a:extLst>
                </a:gridCol>
                <a:gridCol w="7047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47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4797">
                  <a:extLst>
                    <a:ext uri="{9D8B030D-6E8A-4147-A177-3AD203B41FA5}">
                      <a16:colId xmlns:a16="http://schemas.microsoft.com/office/drawing/2014/main" xmlns="" val="926084661"/>
                    </a:ext>
                  </a:extLst>
                </a:gridCol>
                <a:gridCol w="70479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4797">
                  <a:extLst>
                    <a:ext uri="{9D8B030D-6E8A-4147-A177-3AD203B41FA5}">
                      <a16:colId xmlns:a16="http://schemas.microsoft.com/office/drawing/2014/main" xmlns="" val="2559477869"/>
                    </a:ext>
                  </a:extLst>
                </a:gridCol>
                <a:gridCol w="704797">
                  <a:extLst>
                    <a:ext uri="{9D8B030D-6E8A-4147-A177-3AD203B41FA5}">
                      <a16:colId xmlns:a16="http://schemas.microsoft.com/office/drawing/2014/main" xmlns="" val="2855165517"/>
                    </a:ext>
                  </a:extLst>
                </a:gridCol>
                <a:gridCol w="704797">
                  <a:extLst>
                    <a:ext uri="{9D8B030D-6E8A-4147-A177-3AD203B41FA5}">
                      <a16:colId xmlns:a16="http://schemas.microsoft.com/office/drawing/2014/main" xmlns="" val="4020961834"/>
                    </a:ext>
                  </a:extLst>
                </a:gridCol>
                <a:gridCol w="704797">
                  <a:extLst>
                    <a:ext uri="{9D8B030D-6E8A-4147-A177-3AD203B41FA5}">
                      <a16:colId xmlns:a16="http://schemas.microsoft.com/office/drawing/2014/main" xmlns="" val="2654742507"/>
                    </a:ext>
                  </a:extLst>
                </a:gridCol>
                <a:gridCol w="704797">
                  <a:extLst>
                    <a:ext uri="{9D8B030D-6E8A-4147-A177-3AD203B41FA5}">
                      <a16:colId xmlns:a16="http://schemas.microsoft.com/office/drawing/2014/main" xmlns="" val="2894120469"/>
                    </a:ext>
                  </a:extLst>
                </a:gridCol>
              </a:tblGrid>
              <a:tr h="595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15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2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Membuat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jadwal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penugasan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Inspektur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&amp; Pembina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Apel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2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Dokumentasi Foto dan Video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7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Publikasi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16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Input materi pelayanan RS dan Info Publlik di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35236" y="221634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52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11579"/>
              </p:ext>
            </p:extLst>
          </p:nvPr>
        </p:nvGraphicFramePr>
        <p:xfrm>
          <a:off x="112800" y="260648"/>
          <a:ext cx="11983676" cy="513358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4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4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PROGRAM/KEGIATAN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ANGGARAN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KEUANGAN 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FISIK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Sumber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Daya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Penyelenggaraan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Pendidikan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Pelatihan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SDM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Non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94,97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96,58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719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Farmasi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Perbekalan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Penyediaan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Logistik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Kantor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9.000.000.000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91,34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133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Promosi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Pemberdayaan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Masyarakat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Penyelenggaraan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Promosi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Pemberdayaan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Masyarakat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500.000.000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88,04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6767">
                <a:tc gridSpan="5">
                  <a:txBody>
                    <a:bodyPr/>
                    <a:lstStyle/>
                    <a:p>
                      <a:pPr marL="0" marR="0" indent="0" algn="l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Pendukung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(BLUD)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Pendukung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(BLUD)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40.882.448.000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71,47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791505"/>
      </p:ext>
    </p:extLst>
  </p:cSld>
  <p:clrMapOvr>
    <a:masterClrMapping/>
  </p:clrMapOvr>
  <p:transition advTm="1000">
    <p:wipe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771900"/>
              </p:ext>
            </p:extLst>
          </p:nvPr>
        </p:nvGraphicFramePr>
        <p:xfrm>
          <a:off x="431180" y="980728"/>
          <a:ext cx="11521291" cy="373461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35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1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95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95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9582">
                  <a:extLst>
                    <a:ext uri="{9D8B030D-6E8A-4147-A177-3AD203B41FA5}">
                      <a16:colId xmlns:a16="http://schemas.microsoft.com/office/drawing/2014/main" xmlns="" val="3737801543"/>
                    </a:ext>
                  </a:extLst>
                </a:gridCol>
                <a:gridCol w="7395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95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9582">
                  <a:extLst>
                    <a:ext uri="{9D8B030D-6E8A-4147-A177-3AD203B41FA5}">
                      <a16:colId xmlns:a16="http://schemas.microsoft.com/office/drawing/2014/main" xmlns="" val="199488058"/>
                    </a:ext>
                  </a:extLst>
                </a:gridCol>
                <a:gridCol w="73958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9582">
                  <a:extLst>
                    <a:ext uri="{9D8B030D-6E8A-4147-A177-3AD203B41FA5}">
                      <a16:colId xmlns:a16="http://schemas.microsoft.com/office/drawing/2014/main" xmlns="" val="2058534746"/>
                    </a:ext>
                  </a:extLst>
                </a:gridCol>
                <a:gridCol w="739582">
                  <a:extLst>
                    <a:ext uri="{9D8B030D-6E8A-4147-A177-3AD203B41FA5}">
                      <a16:colId xmlns:a16="http://schemas.microsoft.com/office/drawing/2014/main" xmlns="" val="2015450624"/>
                    </a:ext>
                  </a:extLst>
                </a:gridCol>
                <a:gridCol w="739582">
                  <a:extLst>
                    <a:ext uri="{9D8B030D-6E8A-4147-A177-3AD203B41FA5}">
                      <a16:colId xmlns:a16="http://schemas.microsoft.com/office/drawing/2014/main" xmlns="" val="3312269967"/>
                    </a:ext>
                  </a:extLst>
                </a:gridCol>
                <a:gridCol w="739582">
                  <a:extLst>
                    <a:ext uri="{9D8B030D-6E8A-4147-A177-3AD203B41FA5}">
                      <a16:colId xmlns:a16="http://schemas.microsoft.com/office/drawing/2014/main" xmlns="" val="4061781084"/>
                    </a:ext>
                  </a:extLst>
                </a:gridCol>
                <a:gridCol w="739582">
                  <a:extLst>
                    <a:ext uri="{9D8B030D-6E8A-4147-A177-3AD203B41FA5}">
                      <a16:colId xmlns:a16="http://schemas.microsoft.com/office/drawing/2014/main" xmlns="" val="1370348205"/>
                    </a:ext>
                  </a:extLst>
                </a:gridCol>
              </a:tblGrid>
              <a:tr h="33300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008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6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perangkat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lunak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(software)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85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perangkat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keras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(hardware)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Printer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58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jaringan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Pencadangan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data (backup)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Pemeliharaan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rutin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komputer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914984" y="105261"/>
            <a:ext cx="26988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SIM RS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4" y="49082"/>
            <a:ext cx="582639" cy="6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5156" y="44624"/>
            <a:ext cx="8352928" cy="792088"/>
            <a:chOff x="305272" y="201216"/>
            <a:chExt cx="8165221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8"/>
              <a:ext cx="7015715" cy="97914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STANDAR PELAYANAN MINIMAL (SPM)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867326"/>
              </p:ext>
            </p:extLst>
          </p:nvPr>
        </p:nvGraphicFramePr>
        <p:xfrm>
          <a:off x="215156" y="1484784"/>
          <a:ext cx="11881320" cy="396289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3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64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01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16624974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52132985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81841012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156734226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67205554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0883095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154578868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60676332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9563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91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DES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9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l-NL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Kemampuan menangani   life saving anak dan dewasa</a:t>
                      </a:r>
                      <a:endParaRPr lang="nl-N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Jam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buka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Gawat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Darurat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05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Pemberi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gawat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darurat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bersertifikat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masih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berlaku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BLS/PPGD/GELS/ALS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Ketersediaan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tim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penanggulangan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bencana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677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n-NO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 tanggap pelayanan Dokter </a:t>
                      </a:r>
                    </a:p>
                    <a:p>
                      <a:pPr algn="just" fontAlgn="t"/>
                      <a:r>
                        <a:rPr lang="nn-NO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 Gawat Darurat</a:t>
                      </a:r>
                      <a:endParaRPr lang="nn-NO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ctr" fontAlgn="ctr"/>
                      <a:r>
                        <a:rPr lang="nb-NO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5 menit terlayani setelah pasien datang</a:t>
                      </a:r>
                      <a:endParaRPr lang="nb-NO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98.64%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96.15%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97.71%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97,06%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99.12%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97,13%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96.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00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99.62%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70 %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92.48%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96,39%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91.02%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90.65%</a:t>
                      </a:r>
                    </a:p>
                    <a:p>
                      <a:pPr algn="ctr" fontAlgn="ctr"/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1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Kematian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&lt; 24 Jam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2 ‰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 dapat ditenangkan dalam waktu ≤  48 Jam</a:t>
                      </a:r>
                      <a:endParaRPr lang="sv-SE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96.69%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91.27%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96.83%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29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adanya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diharuskan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membayar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uang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muka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9214" y="968753"/>
            <a:ext cx="368658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Darurat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(IGD)</a:t>
            </a:r>
          </a:p>
        </p:txBody>
      </p:sp>
    </p:spTree>
    <p:extLst>
      <p:ext uri="{BB962C8B-B14F-4D97-AF65-F5344CB8AC3E}">
        <p14:creationId xmlns:p14="http://schemas.microsoft.com/office/powerpoint/2010/main" val="40285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3148" y="116632"/>
            <a:ext cx="157062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716181"/>
              </p:ext>
            </p:extLst>
          </p:nvPr>
        </p:nvGraphicFramePr>
        <p:xfrm>
          <a:off x="143148" y="548681"/>
          <a:ext cx="11665297" cy="494695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07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0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8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61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6173">
                  <a:extLst>
                    <a:ext uri="{9D8B030D-6E8A-4147-A177-3AD203B41FA5}">
                      <a16:colId xmlns:a16="http://schemas.microsoft.com/office/drawing/2014/main" xmlns="" val="3254215967"/>
                    </a:ext>
                  </a:extLst>
                </a:gridCol>
                <a:gridCol w="729081">
                  <a:extLst>
                    <a:ext uri="{9D8B030D-6E8A-4147-A177-3AD203B41FA5}">
                      <a16:colId xmlns:a16="http://schemas.microsoft.com/office/drawing/2014/main" xmlns="" val="347707201"/>
                    </a:ext>
                  </a:extLst>
                </a:gridCol>
                <a:gridCol w="7290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6173">
                  <a:extLst>
                    <a:ext uri="{9D8B030D-6E8A-4147-A177-3AD203B41FA5}">
                      <a16:colId xmlns:a16="http://schemas.microsoft.com/office/drawing/2014/main" xmlns="" val="1986530751"/>
                    </a:ext>
                  </a:extLst>
                </a:gridCol>
                <a:gridCol w="656173">
                  <a:extLst>
                    <a:ext uri="{9D8B030D-6E8A-4147-A177-3AD203B41FA5}">
                      <a16:colId xmlns:a16="http://schemas.microsoft.com/office/drawing/2014/main" xmlns="" val="3722913138"/>
                    </a:ext>
                  </a:extLst>
                </a:gridCol>
                <a:gridCol w="72908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9081">
                  <a:extLst>
                    <a:ext uri="{9D8B030D-6E8A-4147-A177-3AD203B41FA5}">
                      <a16:colId xmlns:a16="http://schemas.microsoft.com/office/drawing/2014/main" xmlns="" val="2241796208"/>
                    </a:ext>
                  </a:extLst>
                </a:gridCol>
                <a:gridCol w="583265">
                  <a:extLst>
                    <a:ext uri="{9D8B030D-6E8A-4147-A177-3AD203B41FA5}">
                      <a16:colId xmlns:a16="http://schemas.microsoft.com/office/drawing/2014/main" xmlns="" val="323485891"/>
                    </a:ext>
                  </a:extLst>
                </a:gridCol>
                <a:gridCol w="656173">
                  <a:extLst>
                    <a:ext uri="{9D8B030D-6E8A-4147-A177-3AD203B41FA5}">
                      <a16:colId xmlns:a16="http://schemas.microsoft.com/office/drawing/2014/main" xmlns="" val="2197434619"/>
                    </a:ext>
                  </a:extLst>
                </a:gridCol>
                <a:gridCol w="656173">
                  <a:extLst>
                    <a:ext uri="{9D8B030D-6E8A-4147-A177-3AD203B41FA5}">
                      <a16:colId xmlns:a16="http://schemas.microsoft.com/office/drawing/2014/main" xmlns="" val="4215158242"/>
                    </a:ext>
                  </a:extLst>
                </a:gridCol>
                <a:gridCol w="72908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18943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43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DES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 pemberi pelayanan di Poliklinik Spesialis </a:t>
                      </a:r>
                      <a:endParaRPr lang="nn-NO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Spesialis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25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Ketersediaan Pelayanan di Rawat Jalan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Anak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Remaja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2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b. NAPZA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Gangguan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Psikotik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8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Gangguan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Neurotik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8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e. Mental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Retardasi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8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f.  Mental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Organik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Psikogeriatri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514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Jam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buka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b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08.00 s/d 13.00</a:t>
                      </a:r>
                      <a:b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Setiap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Hari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kecuali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Jumat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: 08.00 s/d 11.00;</a:t>
                      </a:r>
                      <a:b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Sabtu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: 08.00 s/d 12.00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8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 tunggu di Rawat Jalan </a:t>
                      </a:r>
                      <a:endParaRPr lang="fi-FI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≤60 Menit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85,58%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74,85%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75.98%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74,36%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92.93%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88,56%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87.13%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82.84%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81.71%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71.94%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71.03%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98.04%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9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≤90%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92.41%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90,19%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91.80%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90.02%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882" y="76048"/>
            <a:ext cx="157543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387147"/>
              </p:ext>
            </p:extLst>
          </p:nvPr>
        </p:nvGraphicFramePr>
        <p:xfrm>
          <a:off x="142366" y="548680"/>
          <a:ext cx="11901344" cy="538649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6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27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01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82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2076">
                  <a:extLst>
                    <a:ext uri="{9D8B030D-6E8A-4147-A177-3AD203B41FA5}">
                      <a16:colId xmlns:a16="http://schemas.microsoft.com/office/drawing/2014/main" xmlns="" val="55075663"/>
                    </a:ext>
                  </a:extLst>
                </a:gridCol>
                <a:gridCol w="785938">
                  <a:extLst>
                    <a:ext uri="{9D8B030D-6E8A-4147-A177-3AD203B41FA5}">
                      <a16:colId xmlns:a16="http://schemas.microsoft.com/office/drawing/2014/main" xmlns="" val="4054226262"/>
                    </a:ext>
                  </a:extLst>
                </a:gridCol>
                <a:gridCol w="8420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207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85938">
                  <a:extLst>
                    <a:ext uri="{9D8B030D-6E8A-4147-A177-3AD203B41FA5}">
                      <a16:colId xmlns:a16="http://schemas.microsoft.com/office/drawing/2014/main" xmlns="" val="1135078073"/>
                    </a:ext>
                  </a:extLst>
                </a:gridCol>
                <a:gridCol w="78593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85938">
                  <a:extLst>
                    <a:ext uri="{9D8B030D-6E8A-4147-A177-3AD203B41FA5}">
                      <a16:colId xmlns:a16="http://schemas.microsoft.com/office/drawing/2014/main" xmlns="" val="2826774971"/>
                    </a:ext>
                  </a:extLst>
                </a:gridCol>
                <a:gridCol w="785938">
                  <a:extLst>
                    <a:ext uri="{9D8B030D-6E8A-4147-A177-3AD203B41FA5}">
                      <a16:colId xmlns:a16="http://schemas.microsoft.com/office/drawing/2014/main" xmlns="" val="3337462554"/>
                    </a:ext>
                  </a:extLst>
                </a:gridCol>
                <a:gridCol w="785938">
                  <a:extLst>
                    <a:ext uri="{9D8B030D-6E8A-4147-A177-3AD203B41FA5}">
                      <a16:colId xmlns:a16="http://schemas.microsoft.com/office/drawing/2014/main" xmlns="" val="3704410639"/>
                    </a:ext>
                  </a:extLst>
                </a:gridCol>
                <a:gridCol w="785938">
                  <a:extLst>
                    <a:ext uri="{9D8B030D-6E8A-4147-A177-3AD203B41FA5}">
                      <a16:colId xmlns:a16="http://schemas.microsoft.com/office/drawing/2014/main" xmlns="" val="1980275973"/>
                    </a:ext>
                  </a:extLst>
                </a:gridCol>
                <a:gridCol w="78593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1903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3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DES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15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Pemberi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Spesialis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Umum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minimal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pendidikan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98.3%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98,89%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83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penanggung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jawab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pasien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04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Ketersediaan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NAPZA,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Psikotik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Neurotik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Mental Organik.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  <a:p>
                      <a:pPr algn="ctr" fontAlgn="ctr"/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 Kesehatan Jiwa anak dan remaja, NAPZA, Gangguan </a:t>
                      </a:r>
                      <a:r>
                        <a:rPr lang="id-ID" sz="9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psikotik</a:t>
                      </a:r>
                      <a:r>
                        <a:rPr lang="id-ID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Gangguan </a:t>
                      </a:r>
                      <a:r>
                        <a:rPr lang="id-ID" sz="9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neurotic</a:t>
                      </a:r>
                      <a:r>
                        <a:rPr lang="id-ID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Mental Retardasi, Mental Organik, </a:t>
                      </a:r>
                      <a:r>
                        <a:rPr lang="id-ID" sz="9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Psikogeriatri</a:t>
                      </a:r>
                      <a:r>
                        <a:rPr lang="id-ID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Tumbuh Kembang Anak</a:t>
                      </a:r>
                      <a:endParaRPr lang="id-ID" sz="900" b="0" i="0" u="none" strike="noStrike" noProof="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  <a:p>
                      <a:pPr lvl="0" algn="ctr">
                        <a:buNone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  <a:p>
                      <a:pPr lvl="0" algn="ctr">
                        <a:buNone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Kesehatan Jiwa anak dan remaja, NAPZA, Gangguan psikotik, Gangguan neurotic, Mental Retardasi, Mental Organik, Psikogeriatri, Tumbuh Kembang Anak</a:t>
                      </a:r>
                    </a:p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Kesehatan Jiwa anak dan remaja, NAPZA, Gangguan psikotik, Gangguan neurotic, Mental Retardasi, Mental Organik, Psikogeriatri, Tumbuh Kembang Anak</a:t>
                      </a:r>
                    </a:p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87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Jam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Visite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Spesialis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08.00 s/d 14.00 setiap hari kerja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7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Nosokomial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≤1,5%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4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727834"/>
              </p:ext>
            </p:extLst>
          </p:nvPr>
        </p:nvGraphicFramePr>
        <p:xfrm>
          <a:off x="215156" y="404664"/>
          <a:ext cx="11809313" cy="544176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64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5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3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9170">
                  <a:extLst>
                    <a:ext uri="{9D8B030D-6E8A-4147-A177-3AD203B41FA5}">
                      <a16:colId xmlns:a16="http://schemas.microsoft.com/office/drawing/2014/main" xmlns="" val="55075663"/>
                    </a:ext>
                  </a:extLst>
                </a:gridCol>
                <a:gridCol w="843522">
                  <a:extLst>
                    <a:ext uri="{9D8B030D-6E8A-4147-A177-3AD203B41FA5}">
                      <a16:colId xmlns:a16="http://schemas.microsoft.com/office/drawing/2014/main" xmlns="" val="4054226262"/>
                    </a:ext>
                  </a:extLst>
                </a:gridCol>
                <a:gridCol w="9278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917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3522">
                  <a:extLst>
                    <a:ext uri="{9D8B030D-6E8A-4147-A177-3AD203B41FA5}">
                      <a16:colId xmlns:a16="http://schemas.microsoft.com/office/drawing/2014/main" xmlns="" val="3992500987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xmlns="" val="213335377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xmlns="" val="382810180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xmlns="" val="167734041"/>
                    </a:ext>
                  </a:extLst>
                </a:gridCol>
                <a:gridCol w="759170">
                  <a:extLst>
                    <a:ext uri="{9D8B030D-6E8A-4147-A177-3AD203B41FA5}">
                      <a16:colId xmlns:a16="http://schemas.microsoft.com/office/drawing/2014/main" xmlns="" val="1926242402"/>
                    </a:ext>
                  </a:extLst>
                </a:gridCol>
                <a:gridCol w="75917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365734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34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DES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27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kematian pasien jatuh yang berakibat kecacatan/</a:t>
                      </a:r>
                    </a:p>
                    <a:p>
                      <a:pPr algn="just" fontAlgn="t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 Pasien &gt; 48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0,24%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0,83%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Pulang Paksa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0.39%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3,70%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4.24%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3,72%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3,14%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74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92.205%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97,31%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91.67%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90.13%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747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Tidak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adanya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kejadian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kematian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pasien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jiwa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karena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bunuh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47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Kejadian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re-admission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pasien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jiwa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tidak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kembali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dalam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perawatan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dalam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≤ 1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bulan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97.50%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97.88%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97,50%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98,38%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99,55%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96.93%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98.7%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97.2%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4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Lama hari perawatan pasien gangguan jiwa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≤ 6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minggu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3,9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3,8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Minggu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3.7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3,6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Minggu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3,4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Minggu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3.9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Minggu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4.1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Minggu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3.6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Minggu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3.9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Minggu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4.1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Minggu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1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5156" y="188640"/>
            <a:ext cx="124521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076920"/>
              </p:ext>
            </p:extLst>
          </p:nvPr>
        </p:nvGraphicFramePr>
        <p:xfrm>
          <a:off x="238332" y="692696"/>
          <a:ext cx="11512144" cy="316835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325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28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9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4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6467">
                  <a:extLst>
                    <a:ext uri="{9D8B030D-6E8A-4147-A177-3AD203B41FA5}">
                      <a16:colId xmlns:a16="http://schemas.microsoft.com/office/drawing/2014/main" xmlns="" val="704341674"/>
                    </a:ext>
                  </a:extLst>
                </a:gridCol>
                <a:gridCol w="736467">
                  <a:extLst>
                    <a:ext uri="{9D8B030D-6E8A-4147-A177-3AD203B41FA5}">
                      <a16:colId xmlns:a16="http://schemas.microsoft.com/office/drawing/2014/main" xmlns="" val="652597421"/>
                    </a:ext>
                  </a:extLst>
                </a:gridCol>
                <a:gridCol w="7364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64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6467">
                  <a:extLst>
                    <a:ext uri="{9D8B030D-6E8A-4147-A177-3AD203B41FA5}">
                      <a16:colId xmlns:a16="http://schemas.microsoft.com/office/drawing/2014/main" xmlns="" val="3784434087"/>
                    </a:ext>
                  </a:extLst>
                </a:gridCol>
                <a:gridCol w="73646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36467">
                  <a:extLst>
                    <a:ext uri="{9D8B030D-6E8A-4147-A177-3AD203B41FA5}">
                      <a16:colId xmlns:a16="http://schemas.microsoft.com/office/drawing/2014/main" xmlns="" val="3394556043"/>
                    </a:ext>
                  </a:extLst>
                </a:gridCol>
                <a:gridCol w="736467">
                  <a:extLst>
                    <a:ext uri="{9D8B030D-6E8A-4147-A177-3AD203B41FA5}">
                      <a16:colId xmlns:a16="http://schemas.microsoft.com/office/drawing/2014/main" xmlns="" val="3175148667"/>
                    </a:ext>
                  </a:extLst>
                </a:gridCol>
                <a:gridCol w="736467">
                  <a:extLst>
                    <a:ext uri="{9D8B030D-6E8A-4147-A177-3AD203B41FA5}">
                      <a16:colId xmlns:a16="http://schemas.microsoft.com/office/drawing/2014/main" xmlns="" val="985624581"/>
                    </a:ext>
                  </a:extLst>
                </a:gridCol>
                <a:gridCol w="736467">
                  <a:extLst>
                    <a:ext uri="{9D8B030D-6E8A-4147-A177-3AD203B41FA5}">
                      <a16:colId xmlns:a16="http://schemas.microsoft.com/office/drawing/2014/main" xmlns="" val="458839205"/>
                    </a:ext>
                  </a:extLst>
                </a:gridCol>
                <a:gridCol w="73646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23987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87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5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 Tunggu Hasil Pelayanan Thorax Foto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≤ 3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21,28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 </a:t>
                      </a:r>
                    </a:p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ctr"/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18.8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9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Pelaksana Ekspertisi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Dokter Spesialis Radiologi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5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Kejadian Kegagalan  Pelayanan Rontgen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Kerusakan foto ≤ 2 %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8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88.87%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90.59%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85.09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85%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8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7164" y="260648"/>
            <a:ext cx="38224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Patologi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Klinik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699782"/>
              </p:ext>
            </p:extLst>
          </p:nvPr>
        </p:nvGraphicFramePr>
        <p:xfrm>
          <a:off x="287164" y="764704"/>
          <a:ext cx="11809311" cy="309634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787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3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01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67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3082">
                  <a:extLst>
                    <a:ext uri="{9D8B030D-6E8A-4147-A177-3AD203B41FA5}">
                      <a16:colId xmlns:a16="http://schemas.microsoft.com/office/drawing/2014/main" xmlns="" val="4036339703"/>
                    </a:ext>
                  </a:extLst>
                </a:gridCol>
                <a:gridCol w="661680">
                  <a:extLst>
                    <a:ext uri="{9D8B030D-6E8A-4147-A177-3AD203B41FA5}">
                      <a16:colId xmlns:a16="http://schemas.microsoft.com/office/drawing/2014/main" xmlns="" val="2539284910"/>
                    </a:ext>
                  </a:extLst>
                </a:gridCol>
                <a:gridCol w="6616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16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1680">
                  <a:extLst>
                    <a:ext uri="{9D8B030D-6E8A-4147-A177-3AD203B41FA5}">
                      <a16:colId xmlns:a16="http://schemas.microsoft.com/office/drawing/2014/main" xmlns="" val="3648553418"/>
                    </a:ext>
                  </a:extLst>
                </a:gridCol>
                <a:gridCol w="6616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61680">
                  <a:extLst>
                    <a:ext uri="{9D8B030D-6E8A-4147-A177-3AD203B41FA5}">
                      <a16:colId xmlns:a16="http://schemas.microsoft.com/office/drawing/2014/main" xmlns="" val="4068200944"/>
                    </a:ext>
                  </a:extLst>
                </a:gridCol>
                <a:gridCol w="661680">
                  <a:extLst>
                    <a:ext uri="{9D8B030D-6E8A-4147-A177-3AD203B41FA5}">
                      <a16:colId xmlns:a16="http://schemas.microsoft.com/office/drawing/2014/main" xmlns="" val="4186465428"/>
                    </a:ext>
                  </a:extLst>
                </a:gridCol>
                <a:gridCol w="661680">
                  <a:extLst>
                    <a:ext uri="{9D8B030D-6E8A-4147-A177-3AD203B41FA5}">
                      <a16:colId xmlns:a16="http://schemas.microsoft.com/office/drawing/2014/main" xmlns="" val="1366662989"/>
                    </a:ext>
                  </a:extLst>
                </a:gridCol>
                <a:gridCol w="661680">
                  <a:extLst>
                    <a:ext uri="{9D8B030D-6E8A-4147-A177-3AD203B41FA5}">
                      <a16:colId xmlns:a16="http://schemas.microsoft.com/office/drawing/2014/main" xmlns="" val="4006808362"/>
                    </a:ext>
                  </a:extLst>
                </a:gridCol>
                <a:gridCol w="661680">
                  <a:extLst>
                    <a:ext uri="{9D8B030D-6E8A-4147-A177-3AD203B41FA5}">
                      <a16:colId xmlns:a16="http://schemas.microsoft.com/office/drawing/2014/main" xmlns="" val="2227325228"/>
                    </a:ext>
                  </a:extLst>
                </a:gridCol>
              </a:tblGrid>
              <a:tr h="24423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231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DES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23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tunggu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hasil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laboratorium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≥  140 menit          (kimia darah dan darah rutin)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47,29 Menit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105,66 Menit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68,90 Menit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82,52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88,04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74,76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61,62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68.11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69.34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75.95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58.51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78.16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6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Pelaksana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ekspertisi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Sp. PK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79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Adanya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Kesalahan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Penyerahan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Hasil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Laboratorium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60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90.25%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91,30%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85.56%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10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180" y="126865"/>
            <a:ext cx="227754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038220"/>
              </p:ext>
            </p:extLst>
          </p:nvPr>
        </p:nvGraphicFramePr>
        <p:xfrm>
          <a:off x="431180" y="564247"/>
          <a:ext cx="11377268" cy="22166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0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3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77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07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0610">
                  <a:extLst>
                    <a:ext uri="{9D8B030D-6E8A-4147-A177-3AD203B41FA5}">
                      <a16:colId xmlns:a16="http://schemas.microsoft.com/office/drawing/2014/main" xmlns="" val="2154470126"/>
                    </a:ext>
                  </a:extLst>
                </a:gridCol>
                <a:gridCol w="574148">
                  <a:extLst>
                    <a:ext uri="{9D8B030D-6E8A-4147-A177-3AD203B41FA5}">
                      <a16:colId xmlns:a16="http://schemas.microsoft.com/office/drawing/2014/main" xmlns="" val="1834932678"/>
                    </a:ext>
                  </a:extLst>
                </a:gridCol>
                <a:gridCol w="7176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59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17685">
                  <a:extLst>
                    <a:ext uri="{9D8B030D-6E8A-4147-A177-3AD203B41FA5}">
                      <a16:colId xmlns:a16="http://schemas.microsoft.com/office/drawing/2014/main" xmlns="" val="648935766"/>
                    </a:ext>
                  </a:extLst>
                </a:gridCol>
                <a:gridCol w="57414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4148">
                  <a:extLst>
                    <a:ext uri="{9D8B030D-6E8A-4147-A177-3AD203B41FA5}">
                      <a16:colId xmlns:a16="http://schemas.microsoft.com/office/drawing/2014/main" xmlns="" val="2292609189"/>
                    </a:ext>
                  </a:extLst>
                </a:gridCol>
                <a:gridCol w="645916">
                  <a:extLst>
                    <a:ext uri="{9D8B030D-6E8A-4147-A177-3AD203B41FA5}">
                      <a16:colId xmlns:a16="http://schemas.microsoft.com/office/drawing/2014/main" xmlns="" val="3250648952"/>
                    </a:ext>
                  </a:extLst>
                </a:gridCol>
                <a:gridCol w="536301">
                  <a:extLst>
                    <a:ext uri="{9D8B030D-6E8A-4147-A177-3AD203B41FA5}">
                      <a16:colId xmlns:a16="http://schemas.microsoft.com/office/drawing/2014/main" xmlns="" val="911682020"/>
                    </a:ext>
                  </a:extLst>
                </a:gridCol>
                <a:gridCol w="683765">
                  <a:extLst>
                    <a:ext uri="{9D8B030D-6E8A-4147-A177-3AD203B41FA5}">
                      <a16:colId xmlns:a16="http://schemas.microsoft.com/office/drawing/2014/main" xmlns="" val="962101474"/>
                    </a:ext>
                  </a:extLst>
                </a:gridCol>
                <a:gridCol w="683765">
                  <a:extLst>
                    <a:ext uri="{9D8B030D-6E8A-4147-A177-3AD203B41FA5}">
                      <a16:colId xmlns:a16="http://schemas.microsoft.com/office/drawing/2014/main" xmlns="" val="3953118749"/>
                    </a:ext>
                  </a:extLst>
                </a:gridCol>
              </a:tblGrid>
              <a:tr h="24188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88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DES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3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Kejadian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Drop Out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Terhadap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Direncanakan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11.11%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22,22%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9,1%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22,22%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33,3%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14.9%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93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 Adanya Kejadian Kesalahan Tindakan Rehabilitasi Medik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1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88,06%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86.06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85.28%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312107"/>
              </p:ext>
            </p:extLst>
          </p:nvPr>
        </p:nvGraphicFramePr>
        <p:xfrm>
          <a:off x="466434" y="3421626"/>
          <a:ext cx="11558032" cy="259966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21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2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46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53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5724">
                  <a:extLst>
                    <a:ext uri="{9D8B030D-6E8A-4147-A177-3AD203B41FA5}">
                      <a16:colId xmlns:a16="http://schemas.microsoft.com/office/drawing/2014/main" xmlns="" val="1450426753"/>
                    </a:ext>
                  </a:extLst>
                </a:gridCol>
                <a:gridCol w="732157">
                  <a:extLst>
                    <a:ext uri="{9D8B030D-6E8A-4147-A177-3AD203B41FA5}">
                      <a16:colId xmlns:a16="http://schemas.microsoft.com/office/drawing/2014/main" xmlns="" val="199251761"/>
                    </a:ext>
                  </a:extLst>
                </a:gridCol>
                <a:gridCol w="7321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5724">
                  <a:extLst>
                    <a:ext uri="{9D8B030D-6E8A-4147-A177-3AD203B41FA5}">
                      <a16:colId xmlns:a16="http://schemas.microsoft.com/office/drawing/2014/main" xmlns="" val="452200640"/>
                    </a:ext>
                  </a:extLst>
                </a:gridCol>
                <a:gridCol w="585724">
                  <a:extLst>
                    <a:ext uri="{9D8B030D-6E8A-4147-A177-3AD203B41FA5}">
                      <a16:colId xmlns:a16="http://schemas.microsoft.com/office/drawing/2014/main" xmlns="" val="2396066419"/>
                    </a:ext>
                  </a:extLst>
                </a:gridCol>
                <a:gridCol w="77534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11536">
                  <a:extLst>
                    <a:ext uri="{9D8B030D-6E8A-4147-A177-3AD203B41FA5}">
                      <a16:colId xmlns:a16="http://schemas.microsoft.com/office/drawing/2014/main" xmlns="" val="1561089427"/>
                    </a:ext>
                  </a:extLst>
                </a:gridCol>
                <a:gridCol w="611536">
                  <a:extLst>
                    <a:ext uri="{9D8B030D-6E8A-4147-A177-3AD203B41FA5}">
                      <a16:colId xmlns:a16="http://schemas.microsoft.com/office/drawing/2014/main" xmlns="" val="528796000"/>
                    </a:ext>
                  </a:extLst>
                </a:gridCol>
                <a:gridCol w="611536">
                  <a:extLst>
                    <a:ext uri="{9D8B030D-6E8A-4147-A177-3AD203B41FA5}">
                      <a16:colId xmlns:a16="http://schemas.microsoft.com/office/drawing/2014/main" xmlns="" val="3877880338"/>
                    </a:ext>
                  </a:extLst>
                </a:gridCol>
                <a:gridCol w="611536">
                  <a:extLst>
                    <a:ext uri="{9D8B030D-6E8A-4147-A177-3AD203B41FA5}">
                      <a16:colId xmlns:a16="http://schemas.microsoft.com/office/drawing/2014/main" xmlns="" val="1469322266"/>
                    </a:ext>
                  </a:extLst>
                </a:gridCol>
                <a:gridCol w="611536">
                  <a:extLst>
                    <a:ext uri="{9D8B030D-6E8A-4147-A177-3AD203B41FA5}">
                      <a16:colId xmlns:a16="http://schemas.microsoft.com/office/drawing/2014/main" xmlns="" val="4179554520"/>
                    </a:ext>
                  </a:extLst>
                </a:gridCol>
              </a:tblGrid>
              <a:tr h="24403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03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5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9725" marR="0" indent="-222250" algn="just" defTabSz="918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a.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Tunggu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Obat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Jadi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≤ 30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14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14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347">
                <a:tc>
                  <a:txBody>
                    <a:bodyPr/>
                    <a:lstStyle/>
                    <a:p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0988" indent="-163513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Tunggu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Obat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Racikan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28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28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Tidak Adanya Kesalahan Pemberian Obat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99.98%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99.98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87.03%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87,59%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85.09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85.09%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8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Penulisan Resep Sesuai Formularium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1180" y="2909594"/>
            <a:ext cx="108491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Farmasi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1859" y="260648"/>
            <a:ext cx="59439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164" y="2780928"/>
            <a:ext cx="20018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Transfusi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66011"/>
              </p:ext>
            </p:extLst>
          </p:nvPr>
        </p:nvGraphicFramePr>
        <p:xfrm>
          <a:off x="313957" y="764704"/>
          <a:ext cx="11638502" cy="165618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89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80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8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58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9677">
                  <a:extLst>
                    <a:ext uri="{9D8B030D-6E8A-4147-A177-3AD203B41FA5}">
                      <a16:colId xmlns:a16="http://schemas.microsoft.com/office/drawing/2014/main" xmlns="" val="4033260856"/>
                    </a:ext>
                  </a:extLst>
                </a:gridCol>
                <a:gridCol w="699678">
                  <a:extLst>
                    <a:ext uri="{9D8B030D-6E8A-4147-A177-3AD203B41FA5}">
                      <a16:colId xmlns:a16="http://schemas.microsoft.com/office/drawing/2014/main" xmlns="" val="2870072829"/>
                    </a:ext>
                  </a:extLst>
                </a:gridCol>
                <a:gridCol w="6996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967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9678">
                  <a:extLst>
                    <a:ext uri="{9D8B030D-6E8A-4147-A177-3AD203B41FA5}">
                      <a16:colId xmlns:a16="http://schemas.microsoft.com/office/drawing/2014/main" xmlns="" val="2376362254"/>
                    </a:ext>
                  </a:extLst>
                </a:gridCol>
                <a:gridCol w="69967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99678">
                  <a:extLst>
                    <a:ext uri="{9D8B030D-6E8A-4147-A177-3AD203B41FA5}">
                      <a16:colId xmlns:a16="http://schemas.microsoft.com/office/drawing/2014/main" xmlns="" val="2644792706"/>
                    </a:ext>
                  </a:extLst>
                </a:gridCol>
                <a:gridCol w="699678">
                  <a:extLst>
                    <a:ext uri="{9D8B030D-6E8A-4147-A177-3AD203B41FA5}">
                      <a16:colId xmlns:a16="http://schemas.microsoft.com/office/drawing/2014/main" xmlns="" val="2256223172"/>
                    </a:ext>
                  </a:extLst>
                </a:gridCol>
                <a:gridCol w="699678">
                  <a:extLst>
                    <a:ext uri="{9D8B030D-6E8A-4147-A177-3AD203B41FA5}">
                      <a16:colId xmlns:a16="http://schemas.microsoft.com/office/drawing/2014/main" xmlns="" val="3714417029"/>
                    </a:ext>
                  </a:extLst>
                </a:gridCol>
                <a:gridCol w="699678">
                  <a:extLst>
                    <a:ext uri="{9D8B030D-6E8A-4147-A177-3AD203B41FA5}">
                      <a16:colId xmlns:a16="http://schemas.microsoft.com/office/drawing/2014/main" xmlns="" val="2141709425"/>
                    </a:ext>
                  </a:extLst>
                </a:gridCol>
                <a:gridCol w="699678">
                  <a:extLst>
                    <a:ext uri="{9D8B030D-6E8A-4147-A177-3AD203B41FA5}">
                      <a16:colId xmlns:a16="http://schemas.microsoft.com/office/drawing/2014/main" xmlns="" val="1955031032"/>
                    </a:ext>
                  </a:extLst>
                </a:gridCol>
              </a:tblGrid>
              <a:tr h="23186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86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DES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74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Pemberian Makanan Kepada Pasien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74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Sisa Makanan Yang Tidak Termakan Oleh Pasien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6.49%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2.92%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2.76%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2,44%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2,11%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11.31%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4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Kesalahan Pemberian Diet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29472"/>
              </p:ext>
            </p:extLst>
          </p:nvPr>
        </p:nvGraphicFramePr>
        <p:xfrm>
          <a:off x="287164" y="3284984"/>
          <a:ext cx="11665293" cy="165618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56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8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78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29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9464">
                  <a:extLst>
                    <a:ext uri="{9D8B030D-6E8A-4147-A177-3AD203B41FA5}">
                      <a16:colId xmlns:a16="http://schemas.microsoft.com/office/drawing/2014/main" xmlns="" val="900328664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xmlns="" val="572824590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xmlns="" val="2750201303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xmlns="" val="2860187206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xmlns="" val="26621460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xmlns="" val="3110318404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xmlns="" val="2212733852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xmlns="" val="3129749313"/>
                    </a:ext>
                  </a:extLst>
                </a:gridCol>
              </a:tblGrid>
              <a:tr h="22448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48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DES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5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Kebutuhan darah bagi setiap pelayanan transfusi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 Terpenuhi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reaksi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tranfusi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0,01%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8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7164" y="260648"/>
            <a:ext cx="1706879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Rekam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951337"/>
              </p:ext>
            </p:extLst>
          </p:nvPr>
        </p:nvGraphicFramePr>
        <p:xfrm>
          <a:off x="287164" y="908720"/>
          <a:ext cx="11305252" cy="238679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865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4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51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78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7999">
                  <a:extLst>
                    <a:ext uri="{9D8B030D-6E8A-4147-A177-3AD203B41FA5}">
                      <a16:colId xmlns:a16="http://schemas.microsoft.com/office/drawing/2014/main" xmlns="" val="2955966293"/>
                    </a:ext>
                  </a:extLst>
                </a:gridCol>
                <a:gridCol w="680332">
                  <a:extLst>
                    <a:ext uri="{9D8B030D-6E8A-4147-A177-3AD203B41FA5}">
                      <a16:colId xmlns:a16="http://schemas.microsoft.com/office/drawing/2014/main" xmlns="" val="3443731962"/>
                    </a:ext>
                  </a:extLst>
                </a:gridCol>
                <a:gridCol w="6803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033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0332">
                  <a:extLst>
                    <a:ext uri="{9D8B030D-6E8A-4147-A177-3AD203B41FA5}">
                      <a16:colId xmlns:a16="http://schemas.microsoft.com/office/drawing/2014/main" xmlns="" val="1815756387"/>
                    </a:ext>
                  </a:extLst>
                </a:gridCol>
                <a:gridCol w="68033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0332">
                  <a:extLst>
                    <a:ext uri="{9D8B030D-6E8A-4147-A177-3AD203B41FA5}">
                      <a16:colId xmlns:a16="http://schemas.microsoft.com/office/drawing/2014/main" xmlns="" val="3137123251"/>
                    </a:ext>
                  </a:extLst>
                </a:gridCol>
                <a:gridCol w="680332">
                  <a:extLst>
                    <a:ext uri="{9D8B030D-6E8A-4147-A177-3AD203B41FA5}">
                      <a16:colId xmlns:a16="http://schemas.microsoft.com/office/drawing/2014/main" xmlns="" val="1920361318"/>
                    </a:ext>
                  </a:extLst>
                </a:gridCol>
                <a:gridCol w="680332">
                  <a:extLst>
                    <a:ext uri="{9D8B030D-6E8A-4147-A177-3AD203B41FA5}">
                      <a16:colId xmlns:a16="http://schemas.microsoft.com/office/drawing/2014/main" xmlns="" val="1300428238"/>
                    </a:ext>
                  </a:extLst>
                </a:gridCol>
                <a:gridCol w="680332">
                  <a:extLst>
                    <a:ext uri="{9D8B030D-6E8A-4147-A177-3AD203B41FA5}">
                      <a16:colId xmlns:a16="http://schemas.microsoft.com/office/drawing/2014/main" xmlns="" val="3889591995"/>
                    </a:ext>
                  </a:extLst>
                </a:gridCol>
                <a:gridCol w="680332">
                  <a:extLst>
                    <a:ext uri="{9D8B030D-6E8A-4147-A177-3AD203B41FA5}">
                      <a16:colId xmlns:a16="http://schemas.microsoft.com/office/drawing/2014/main" xmlns="" val="387831532"/>
                    </a:ext>
                  </a:extLst>
                </a:gridCol>
              </a:tblGrid>
              <a:tr h="18755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55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22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Kelengkapan Pengisian Rekam Medik 24 Jam Setelah Selesai Pelayanan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2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Kelengkapan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Informed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Concent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Setelah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Mendapatkan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Informasi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Yang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Jelas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2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 Penyediaan Dokumen Rekam Medik Pelayanan Rawat Jalan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≤ 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9,1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9,07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9,075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9,075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8,5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8,55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8,62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8.05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8.30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3.50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22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Penyediaan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Dokumen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Rekam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Medik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Rawat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≤ 15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14,62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14,67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14,65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14,67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14,075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14,625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14,05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13.5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14.625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91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2413" y="357166"/>
            <a:ext cx="7068285" cy="693746"/>
            <a:chOff x="305272" y="201216"/>
            <a:chExt cx="7920880" cy="777427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69301" y="368108"/>
              <a:ext cx="5597173" cy="468332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0052" y="322704"/>
              <a:ext cx="802714" cy="5344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99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81173" y="385448"/>
              <a:ext cx="5145371" cy="47287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 BLUD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251430"/>
              </p:ext>
            </p:extLst>
          </p:nvPr>
        </p:nvGraphicFramePr>
        <p:xfrm>
          <a:off x="831153" y="1308514"/>
          <a:ext cx="11073308" cy="28778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5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0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08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64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0634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URAIAN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196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Pegawai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6.500.000.000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5.095.960.000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78,40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Barang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Jasa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32.382.448.000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23.206.775.688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71,66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Modal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2.000.000.000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915.413.326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45,77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107340"/>
      </p:ext>
    </p:extLst>
  </p:cSld>
  <p:clrMapOvr>
    <a:masterClrMapping/>
  </p:clrMapOvr>
  <p:transition advTm="1000">
    <p:wipe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179484"/>
              </p:ext>
            </p:extLst>
          </p:nvPr>
        </p:nvGraphicFramePr>
        <p:xfrm>
          <a:off x="215156" y="692696"/>
          <a:ext cx="11737307" cy="230425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18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1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10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187">
                  <a:extLst>
                    <a:ext uri="{9D8B030D-6E8A-4147-A177-3AD203B41FA5}">
                      <a16:colId xmlns:a16="http://schemas.microsoft.com/office/drawing/2014/main" xmlns="" val="2082377016"/>
                    </a:ext>
                  </a:extLst>
                </a:gridCol>
                <a:gridCol w="750970">
                  <a:extLst>
                    <a:ext uri="{9D8B030D-6E8A-4147-A177-3AD203B41FA5}">
                      <a16:colId xmlns:a16="http://schemas.microsoft.com/office/drawing/2014/main" xmlns="" val="1083929013"/>
                    </a:ext>
                  </a:extLst>
                </a:gridCol>
                <a:gridCol w="7397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21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2161">
                  <a:extLst>
                    <a:ext uri="{9D8B030D-6E8A-4147-A177-3AD203B41FA5}">
                      <a16:colId xmlns:a16="http://schemas.microsoft.com/office/drawing/2014/main" xmlns="" val="3875277346"/>
                    </a:ext>
                  </a:extLst>
                </a:gridCol>
                <a:gridCol w="76216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62161">
                  <a:extLst>
                    <a:ext uri="{9D8B030D-6E8A-4147-A177-3AD203B41FA5}">
                      <a16:colId xmlns:a16="http://schemas.microsoft.com/office/drawing/2014/main" xmlns="" val="1610950258"/>
                    </a:ext>
                  </a:extLst>
                </a:gridCol>
                <a:gridCol w="762161">
                  <a:extLst>
                    <a:ext uri="{9D8B030D-6E8A-4147-A177-3AD203B41FA5}">
                      <a16:colId xmlns:a16="http://schemas.microsoft.com/office/drawing/2014/main" xmlns="" val="94021118"/>
                    </a:ext>
                  </a:extLst>
                </a:gridCol>
                <a:gridCol w="762161">
                  <a:extLst>
                    <a:ext uri="{9D8B030D-6E8A-4147-A177-3AD203B41FA5}">
                      <a16:colId xmlns:a16="http://schemas.microsoft.com/office/drawing/2014/main" xmlns="" val="1407762383"/>
                    </a:ext>
                  </a:extLst>
                </a:gridCol>
                <a:gridCol w="762161">
                  <a:extLst>
                    <a:ext uri="{9D8B030D-6E8A-4147-A177-3AD203B41FA5}">
                      <a16:colId xmlns:a16="http://schemas.microsoft.com/office/drawing/2014/main" xmlns="" val="2652495296"/>
                    </a:ext>
                  </a:extLst>
                </a:gridCol>
                <a:gridCol w="762161">
                  <a:extLst>
                    <a:ext uri="{9D8B030D-6E8A-4147-A177-3AD203B41FA5}">
                      <a16:colId xmlns:a16="http://schemas.microsoft.com/office/drawing/2014/main" xmlns="" val="2358715541"/>
                    </a:ext>
                  </a:extLst>
                </a:gridCol>
              </a:tblGrid>
              <a:tr h="21679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83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443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Baku mutu limbah cair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a.BOD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&lt; 30 mg/l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b.COD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&lt; 80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c.TSS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&lt; 30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d.PH 6-9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57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Pengelolaan Limbah Padat Infeksius Sesuai dengan Aturan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5156" y="188640"/>
            <a:ext cx="2498762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Pengelolaan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Limbah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8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61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698511"/>
              </p:ext>
            </p:extLst>
          </p:nvPr>
        </p:nvGraphicFramePr>
        <p:xfrm>
          <a:off x="215156" y="507025"/>
          <a:ext cx="11233251" cy="607611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86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6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6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7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7750">
                  <a:extLst>
                    <a:ext uri="{9D8B030D-6E8A-4147-A177-3AD203B41FA5}">
                      <a16:colId xmlns:a16="http://schemas.microsoft.com/office/drawing/2014/main" xmlns="" val="3161540599"/>
                    </a:ext>
                  </a:extLst>
                </a:gridCol>
                <a:gridCol w="687750">
                  <a:extLst>
                    <a:ext uri="{9D8B030D-6E8A-4147-A177-3AD203B41FA5}">
                      <a16:colId xmlns:a16="http://schemas.microsoft.com/office/drawing/2014/main" xmlns="" val="1757344551"/>
                    </a:ext>
                  </a:extLst>
                </a:gridCol>
                <a:gridCol w="6877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77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7750">
                  <a:extLst>
                    <a:ext uri="{9D8B030D-6E8A-4147-A177-3AD203B41FA5}">
                      <a16:colId xmlns:a16="http://schemas.microsoft.com/office/drawing/2014/main" xmlns="" val="3528596241"/>
                    </a:ext>
                  </a:extLst>
                </a:gridCol>
                <a:gridCol w="6877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7750">
                  <a:extLst>
                    <a:ext uri="{9D8B030D-6E8A-4147-A177-3AD203B41FA5}">
                      <a16:colId xmlns:a16="http://schemas.microsoft.com/office/drawing/2014/main" xmlns="" val="1400116790"/>
                    </a:ext>
                  </a:extLst>
                </a:gridCol>
                <a:gridCol w="687750">
                  <a:extLst>
                    <a:ext uri="{9D8B030D-6E8A-4147-A177-3AD203B41FA5}">
                      <a16:colId xmlns:a16="http://schemas.microsoft.com/office/drawing/2014/main" xmlns="" val="4117746896"/>
                    </a:ext>
                  </a:extLst>
                </a:gridCol>
                <a:gridCol w="687750">
                  <a:extLst>
                    <a:ext uri="{9D8B030D-6E8A-4147-A177-3AD203B41FA5}">
                      <a16:colId xmlns:a16="http://schemas.microsoft.com/office/drawing/2014/main" xmlns="" val="2953070711"/>
                    </a:ext>
                  </a:extLst>
                </a:gridCol>
                <a:gridCol w="687750">
                  <a:extLst>
                    <a:ext uri="{9D8B030D-6E8A-4147-A177-3AD203B41FA5}">
                      <a16:colId xmlns:a16="http://schemas.microsoft.com/office/drawing/2014/main" xmlns="" val="1832016377"/>
                    </a:ext>
                  </a:extLst>
                </a:gridCol>
                <a:gridCol w="687750">
                  <a:extLst>
                    <a:ext uri="{9D8B030D-6E8A-4147-A177-3AD203B41FA5}">
                      <a16:colId xmlns:a16="http://schemas.microsoft.com/office/drawing/2014/main" xmlns="" val="1137039356"/>
                    </a:ext>
                  </a:extLst>
                </a:gridCol>
              </a:tblGrid>
              <a:tr h="40169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791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28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Tindak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Lanjut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Penyelesaian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Hasil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Pertemuan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Direksi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4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Kelengkapan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Laporan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Akuntabilitas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Kinerja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2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Ketepatan Waktu Pengusulan Kenaikan Pangkat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4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Ketepatan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Pengurusan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Gaji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Berkala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95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Karyawan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Yang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Mendapat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Pelatihan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Minimal 20 Jam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Setahun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≥ 60 %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7.80%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14.08%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21.60%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41.3%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94.3%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96.1%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63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Cost Recovery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≥ 40 %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72.40%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325.36%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42.70%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325.17%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113.03%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136.19%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23.76%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120.42%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44.61%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172.22%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48.15%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2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Ketepatan Waktu Penyusunan Laporan Keuangan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6385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Kecepatan Waktu Pemberian Informasi Tentang Tagihan Pasien Rawat 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≤ 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6385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Ketepatan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Pemberian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Imbalan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Insentif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Sesuai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Kesepakatan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15156" y="178409"/>
            <a:ext cx="3547126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Manajemen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7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595" y="194119"/>
            <a:ext cx="32826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Ambulance/ Mobil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568534"/>
              </p:ext>
            </p:extLst>
          </p:nvPr>
        </p:nvGraphicFramePr>
        <p:xfrm>
          <a:off x="165818" y="616627"/>
          <a:ext cx="11858646" cy="194827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68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5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8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36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0027">
                  <a:extLst>
                    <a:ext uri="{9D8B030D-6E8A-4147-A177-3AD203B41FA5}">
                      <a16:colId xmlns:a16="http://schemas.microsoft.com/office/drawing/2014/main" xmlns="" val="877844154"/>
                    </a:ext>
                  </a:extLst>
                </a:gridCol>
                <a:gridCol w="597296">
                  <a:extLst>
                    <a:ext uri="{9D8B030D-6E8A-4147-A177-3AD203B41FA5}">
                      <a16:colId xmlns:a16="http://schemas.microsoft.com/office/drawing/2014/main" xmlns="" val="3373034094"/>
                    </a:ext>
                  </a:extLst>
                </a:gridCol>
                <a:gridCol w="5972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72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7296">
                  <a:extLst>
                    <a:ext uri="{9D8B030D-6E8A-4147-A177-3AD203B41FA5}">
                      <a16:colId xmlns:a16="http://schemas.microsoft.com/office/drawing/2014/main" xmlns="" val="1272988375"/>
                    </a:ext>
                  </a:extLst>
                </a:gridCol>
                <a:gridCol w="59729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97296">
                  <a:extLst>
                    <a:ext uri="{9D8B030D-6E8A-4147-A177-3AD203B41FA5}">
                      <a16:colId xmlns:a16="http://schemas.microsoft.com/office/drawing/2014/main" xmlns="" val="3860213122"/>
                    </a:ext>
                  </a:extLst>
                </a:gridCol>
                <a:gridCol w="597296">
                  <a:extLst>
                    <a:ext uri="{9D8B030D-6E8A-4147-A177-3AD203B41FA5}">
                      <a16:colId xmlns:a16="http://schemas.microsoft.com/office/drawing/2014/main" xmlns="" val="2832473477"/>
                    </a:ext>
                  </a:extLst>
                </a:gridCol>
                <a:gridCol w="597296">
                  <a:extLst>
                    <a:ext uri="{9D8B030D-6E8A-4147-A177-3AD203B41FA5}">
                      <a16:colId xmlns:a16="http://schemas.microsoft.com/office/drawing/2014/main" xmlns="" val="127559780"/>
                    </a:ext>
                  </a:extLst>
                </a:gridCol>
                <a:gridCol w="597296">
                  <a:extLst>
                    <a:ext uri="{9D8B030D-6E8A-4147-A177-3AD203B41FA5}">
                      <a16:colId xmlns:a16="http://schemas.microsoft.com/office/drawing/2014/main" xmlns="" val="1267061307"/>
                    </a:ext>
                  </a:extLst>
                </a:gridCol>
                <a:gridCol w="597296">
                  <a:extLst>
                    <a:ext uri="{9D8B030D-6E8A-4147-A177-3AD203B41FA5}">
                      <a16:colId xmlns:a16="http://schemas.microsoft.com/office/drawing/2014/main" xmlns="" val="331475889"/>
                    </a:ext>
                  </a:extLst>
                </a:gridCol>
              </a:tblGrid>
              <a:tr h="21945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45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5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Ambulance /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Kereta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Jenazah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05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Kecepatan Memberikan Pelayanan Ambulance / Kereta Jenazah di Rumah Sakit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Maks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02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Tanggap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Ambulance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oleh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Masyarakat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Yang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Membutuhkan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≤ 60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6595" y="2924944"/>
            <a:ext cx="2816157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Pemulasaraan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785590"/>
              </p:ext>
            </p:extLst>
          </p:nvPr>
        </p:nvGraphicFramePr>
        <p:xfrm>
          <a:off x="171961" y="3501008"/>
          <a:ext cx="11852498" cy="100811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756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3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30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2861">
                  <a:extLst>
                    <a:ext uri="{9D8B030D-6E8A-4147-A177-3AD203B41FA5}">
                      <a16:colId xmlns:a16="http://schemas.microsoft.com/office/drawing/2014/main" xmlns="" val="1569228018"/>
                    </a:ext>
                  </a:extLst>
                </a:gridCol>
                <a:gridCol w="662628">
                  <a:extLst>
                    <a:ext uri="{9D8B030D-6E8A-4147-A177-3AD203B41FA5}">
                      <a16:colId xmlns:a16="http://schemas.microsoft.com/office/drawing/2014/main" xmlns="" val="1235652189"/>
                    </a:ext>
                  </a:extLst>
                </a:gridCol>
                <a:gridCol w="6626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26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2628">
                  <a:extLst>
                    <a:ext uri="{9D8B030D-6E8A-4147-A177-3AD203B41FA5}">
                      <a16:colId xmlns:a16="http://schemas.microsoft.com/office/drawing/2014/main" xmlns="" val="823732899"/>
                    </a:ext>
                  </a:extLst>
                </a:gridCol>
                <a:gridCol w="66262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2628">
                  <a:extLst>
                    <a:ext uri="{9D8B030D-6E8A-4147-A177-3AD203B41FA5}">
                      <a16:colId xmlns:a16="http://schemas.microsoft.com/office/drawing/2014/main" xmlns="" val="2726733224"/>
                    </a:ext>
                  </a:extLst>
                </a:gridCol>
                <a:gridCol w="662628">
                  <a:extLst>
                    <a:ext uri="{9D8B030D-6E8A-4147-A177-3AD203B41FA5}">
                      <a16:colId xmlns:a16="http://schemas.microsoft.com/office/drawing/2014/main" xmlns="" val="3692765981"/>
                    </a:ext>
                  </a:extLst>
                </a:gridCol>
                <a:gridCol w="662628">
                  <a:extLst>
                    <a:ext uri="{9D8B030D-6E8A-4147-A177-3AD203B41FA5}">
                      <a16:colId xmlns:a16="http://schemas.microsoft.com/office/drawing/2014/main" xmlns="" val="3631961453"/>
                    </a:ext>
                  </a:extLst>
                </a:gridCol>
                <a:gridCol w="662628">
                  <a:extLst>
                    <a:ext uri="{9D8B030D-6E8A-4147-A177-3AD203B41FA5}">
                      <a16:colId xmlns:a16="http://schemas.microsoft.com/office/drawing/2014/main" xmlns="" val="8732848"/>
                    </a:ext>
                  </a:extLst>
                </a:gridCol>
                <a:gridCol w="662628">
                  <a:extLst>
                    <a:ext uri="{9D8B030D-6E8A-4147-A177-3AD203B41FA5}">
                      <a16:colId xmlns:a16="http://schemas.microsoft.com/office/drawing/2014/main" xmlns="" val="1086762215"/>
                    </a:ext>
                  </a:extLst>
                </a:gridCol>
              </a:tblGrid>
              <a:tr h="2490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008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Tanggap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Pemulasaraan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Jenazah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≤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91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129627"/>
              </p:ext>
            </p:extLst>
          </p:nvPr>
        </p:nvGraphicFramePr>
        <p:xfrm>
          <a:off x="247816" y="836712"/>
          <a:ext cx="11560628" cy="201622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55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73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9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76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7645">
                  <a:extLst>
                    <a:ext uri="{9D8B030D-6E8A-4147-A177-3AD203B41FA5}">
                      <a16:colId xmlns:a16="http://schemas.microsoft.com/office/drawing/2014/main" xmlns="" val="1402689987"/>
                    </a:ext>
                  </a:extLst>
                </a:gridCol>
                <a:gridCol w="590315">
                  <a:extLst>
                    <a:ext uri="{9D8B030D-6E8A-4147-A177-3AD203B41FA5}">
                      <a16:colId xmlns:a16="http://schemas.microsoft.com/office/drawing/2014/main" xmlns="" val="2784448141"/>
                    </a:ext>
                  </a:extLst>
                </a:gridCol>
                <a:gridCol w="5903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03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0315">
                  <a:extLst>
                    <a:ext uri="{9D8B030D-6E8A-4147-A177-3AD203B41FA5}">
                      <a16:colId xmlns:a16="http://schemas.microsoft.com/office/drawing/2014/main" xmlns="" val="1807708975"/>
                    </a:ext>
                  </a:extLst>
                </a:gridCol>
                <a:gridCol w="5903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90315">
                  <a:extLst>
                    <a:ext uri="{9D8B030D-6E8A-4147-A177-3AD203B41FA5}">
                      <a16:colId xmlns:a16="http://schemas.microsoft.com/office/drawing/2014/main" xmlns="" val="205433328"/>
                    </a:ext>
                  </a:extLst>
                </a:gridCol>
                <a:gridCol w="590315">
                  <a:extLst>
                    <a:ext uri="{9D8B030D-6E8A-4147-A177-3AD203B41FA5}">
                      <a16:colId xmlns:a16="http://schemas.microsoft.com/office/drawing/2014/main" xmlns="" val="1156667919"/>
                    </a:ext>
                  </a:extLst>
                </a:gridCol>
                <a:gridCol w="590315">
                  <a:extLst>
                    <a:ext uri="{9D8B030D-6E8A-4147-A177-3AD203B41FA5}">
                      <a16:colId xmlns:a16="http://schemas.microsoft.com/office/drawing/2014/main" xmlns="" val="3865743778"/>
                    </a:ext>
                  </a:extLst>
                </a:gridCol>
                <a:gridCol w="590315">
                  <a:extLst>
                    <a:ext uri="{9D8B030D-6E8A-4147-A177-3AD203B41FA5}">
                      <a16:colId xmlns:a16="http://schemas.microsoft.com/office/drawing/2014/main" xmlns="" val="2031407005"/>
                    </a:ext>
                  </a:extLst>
                </a:gridCol>
                <a:gridCol w="590315">
                  <a:extLst>
                    <a:ext uri="{9D8B030D-6E8A-4147-A177-3AD203B41FA5}">
                      <a16:colId xmlns:a16="http://schemas.microsoft.com/office/drawing/2014/main" xmlns="" val="1754608470"/>
                    </a:ext>
                  </a:extLst>
                </a:gridCol>
              </a:tblGrid>
              <a:tr h="18813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13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3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Kecepatan Waktu menanggapi Kerusakan Alat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≤ 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98.84%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97,47%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97.64%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96,82%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96,51%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94,82%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94,23%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94,20%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94.91%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94.85%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94.65%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94.5%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3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Ketepatan Waktu Pemeliharaan Alat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91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Peralatan Laboratorium, Elektromedik, Alkes Lain Dan Alat Ukur Yang Digunakan Dalam Pelayanan Terkalibrasi Tepat Waktu Sesuai Ketentuan Kalibrasi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15156" y="260648"/>
            <a:ext cx="389818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Pemeliharaan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Sarana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5194" y="3068960"/>
            <a:ext cx="2372125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Laundry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03028"/>
              </p:ext>
            </p:extLst>
          </p:nvPr>
        </p:nvGraphicFramePr>
        <p:xfrm>
          <a:off x="255074" y="3573016"/>
          <a:ext cx="11553367" cy="16561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48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7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50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48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7349">
                  <a:extLst>
                    <a:ext uri="{9D8B030D-6E8A-4147-A177-3AD203B41FA5}">
                      <a16:colId xmlns:a16="http://schemas.microsoft.com/office/drawing/2014/main" xmlns="" val="1728747484"/>
                    </a:ext>
                  </a:extLst>
                </a:gridCol>
                <a:gridCol w="707349">
                  <a:extLst>
                    <a:ext uri="{9D8B030D-6E8A-4147-A177-3AD203B41FA5}">
                      <a16:colId xmlns:a16="http://schemas.microsoft.com/office/drawing/2014/main" xmlns="" val="1172054941"/>
                    </a:ext>
                  </a:extLst>
                </a:gridCol>
                <a:gridCol w="7073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7349">
                  <a:extLst>
                    <a:ext uri="{9D8B030D-6E8A-4147-A177-3AD203B41FA5}">
                      <a16:colId xmlns:a16="http://schemas.microsoft.com/office/drawing/2014/main" xmlns="" val="3285869067"/>
                    </a:ext>
                  </a:extLst>
                </a:gridCol>
                <a:gridCol w="707349">
                  <a:extLst>
                    <a:ext uri="{9D8B030D-6E8A-4147-A177-3AD203B41FA5}">
                      <a16:colId xmlns:a16="http://schemas.microsoft.com/office/drawing/2014/main" xmlns="" val="3524231167"/>
                    </a:ext>
                  </a:extLst>
                </a:gridCol>
                <a:gridCol w="70734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7349">
                  <a:extLst>
                    <a:ext uri="{9D8B030D-6E8A-4147-A177-3AD203B41FA5}">
                      <a16:colId xmlns:a16="http://schemas.microsoft.com/office/drawing/2014/main" xmlns="" val="3922004678"/>
                    </a:ext>
                  </a:extLst>
                </a:gridCol>
                <a:gridCol w="707349">
                  <a:extLst>
                    <a:ext uri="{9D8B030D-6E8A-4147-A177-3AD203B41FA5}">
                      <a16:colId xmlns:a16="http://schemas.microsoft.com/office/drawing/2014/main" xmlns="" val="2686887642"/>
                    </a:ext>
                  </a:extLst>
                </a:gridCol>
                <a:gridCol w="707349">
                  <a:extLst>
                    <a:ext uri="{9D8B030D-6E8A-4147-A177-3AD203B41FA5}">
                      <a16:colId xmlns:a16="http://schemas.microsoft.com/office/drawing/2014/main" xmlns="" val="3491504600"/>
                    </a:ext>
                  </a:extLst>
                </a:gridCol>
                <a:gridCol w="707349">
                  <a:extLst>
                    <a:ext uri="{9D8B030D-6E8A-4147-A177-3AD203B41FA5}">
                      <a16:colId xmlns:a16="http://schemas.microsoft.com/office/drawing/2014/main" xmlns="" val="2074940103"/>
                    </a:ext>
                  </a:extLst>
                </a:gridCol>
                <a:gridCol w="707349">
                  <a:extLst>
                    <a:ext uri="{9D8B030D-6E8A-4147-A177-3AD203B41FA5}">
                      <a16:colId xmlns:a16="http://schemas.microsoft.com/office/drawing/2014/main" xmlns="" val="1868562919"/>
                    </a:ext>
                  </a:extLst>
                </a:gridCol>
              </a:tblGrid>
              <a:tr h="22120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33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Tidak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Adanya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Kejadian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Linen Yang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Hilang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99.87%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99.89%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99.97%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99,97%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99.94%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99.91%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97.83%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99.97%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99.85%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5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Ketepatan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Untuk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Penyediaan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Linen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Untuk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Ruang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8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5156" y="188640"/>
            <a:ext cx="529119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Pencegahan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Pengendalian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Infeksi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(PPI)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678426"/>
              </p:ext>
            </p:extLst>
          </p:nvPr>
        </p:nvGraphicFramePr>
        <p:xfrm>
          <a:off x="215156" y="764704"/>
          <a:ext cx="11737301" cy="259228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17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8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55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2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8601">
                  <a:extLst>
                    <a:ext uri="{9D8B030D-6E8A-4147-A177-3AD203B41FA5}">
                      <a16:colId xmlns:a16="http://schemas.microsoft.com/office/drawing/2014/main" xmlns="" val="3915838410"/>
                    </a:ext>
                  </a:extLst>
                </a:gridCol>
                <a:gridCol w="695544">
                  <a:extLst>
                    <a:ext uri="{9D8B030D-6E8A-4147-A177-3AD203B41FA5}">
                      <a16:colId xmlns:a16="http://schemas.microsoft.com/office/drawing/2014/main" xmlns="" val="3156199901"/>
                    </a:ext>
                  </a:extLst>
                </a:gridCol>
                <a:gridCol w="6955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55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5544">
                  <a:extLst>
                    <a:ext uri="{9D8B030D-6E8A-4147-A177-3AD203B41FA5}">
                      <a16:colId xmlns:a16="http://schemas.microsoft.com/office/drawing/2014/main" xmlns="" val="3269251005"/>
                    </a:ext>
                  </a:extLst>
                </a:gridCol>
                <a:gridCol w="69554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95544">
                  <a:extLst>
                    <a:ext uri="{9D8B030D-6E8A-4147-A177-3AD203B41FA5}">
                      <a16:colId xmlns:a16="http://schemas.microsoft.com/office/drawing/2014/main" xmlns="" val="1668533979"/>
                    </a:ext>
                  </a:extLst>
                </a:gridCol>
                <a:gridCol w="695544">
                  <a:extLst>
                    <a:ext uri="{9D8B030D-6E8A-4147-A177-3AD203B41FA5}">
                      <a16:colId xmlns:a16="http://schemas.microsoft.com/office/drawing/2014/main" xmlns="" val="2177465649"/>
                    </a:ext>
                  </a:extLst>
                </a:gridCol>
                <a:gridCol w="695544">
                  <a:extLst>
                    <a:ext uri="{9D8B030D-6E8A-4147-A177-3AD203B41FA5}">
                      <a16:colId xmlns:a16="http://schemas.microsoft.com/office/drawing/2014/main" xmlns="" val="1112577546"/>
                    </a:ext>
                  </a:extLst>
                </a:gridCol>
                <a:gridCol w="695544">
                  <a:extLst>
                    <a:ext uri="{9D8B030D-6E8A-4147-A177-3AD203B41FA5}">
                      <a16:colId xmlns:a16="http://schemas.microsoft.com/office/drawing/2014/main" xmlns="" val="3401736356"/>
                    </a:ext>
                  </a:extLst>
                </a:gridCol>
                <a:gridCol w="695544">
                  <a:extLst>
                    <a:ext uri="{9D8B030D-6E8A-4147-A177-3AD203B41FA5}">
                      <a16:colId xmlns:a16="http://schemas.microsoft.com/office/drawing/2014/main" xmlns="" val="1128251830"/>
                    </a:ext>
                  </a:extLst>
                </a:gridCol>
              </a:tblGrid>
              <a:tr h="21923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8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1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Ada anggota Tim PPI yang terlatih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Anggota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Tim PPI yang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terlatih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75 %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33.30%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33,30%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66,67%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66,67%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66,67%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66.67%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66.67%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66.67%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66.67%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66.67%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1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Tersedia APD di setiap instalasi / departemen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1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Kegiatan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pencatatan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pelaporan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infeksi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nosokomial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/ HAI ( Health Care Associated Infection) di RS ( Min 1 parameter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0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0666" y="5184421"/>
            <a:ext cx="7908413" cy="92717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2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958" y="444814"/>
            <a:ext cx="11401120" cy="6197924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8" y="455744"/>
            <a:ext cx="8493452" cy="396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20420" y="1775438"/>
            <a:ext cx="1589168" cy="1071246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093873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348612" y="2963988"/>
            <a:ext cx="7170040" cy="831382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29" y="2533849"/>
            <a:ext cx="918211" cy="918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98" y="3452060"/>
            <a:ext cx="1122276" cy="112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618063"/>
              </p:ext>
            </p:extLst>
          </p:nvPr>
        </p:nvGraphicFramePr>
        <p:xfrm>
          <a:off x="242946" y="1023916"/>
          <a:ext cx="1123324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87164" y="188640"/>
            <a:ext cx="5328592" cy="804599"/>
            <a:chOff x="341267" y="-40247"/>
            <a:chExt cx="6862599" cy="1965854"/>
          </a:xfrm>
        </p:grpSpPr>
        <p:sp>
          <p:nvSpPr>
            <p:cNvPr id="5" name="Freeform: Shape 70"/>
            <p:cNvSpPr/>
            <p:nvPr/>
          </p:nvSpPr>
          <p:spPr>
            <a:xfrm rot="158526">
              <a:off x="1696378" y="502829"/>
              <a:ext cx="4536795" cy="1103866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6" name="Freeform: Shape 71"/>
            <p:cNvSpPr/>
            <p:nvPr/>
          </p:nvSpPr>
          <p:spPr>
            <a:xfrm flipV="1">
              <a:off x="1600483" y="118557"/>
              <a:ext cx="5603383" cy="1648237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7" name="Frame 6"/>
            <p:cNvSpPr/>
            <p:nvPr/>
          </p:nvSpPr>
          <p:spPr>
            <a:xfrm>
              <a:off x="341267" y="-40247"/>
              <a:ext cx="1340967" cy="1965854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8" name="TextBox 17"/>
            <p:cNvSpPr txBox="1"/>
            <p:nvPr/>
          </p:nvSpPr>
          <p:spPr>
            <a:xfrm>
              <a:off x="796858" y="324125"/>
              <a:ext cx="429783" cy="11337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0" name="TextBox 35"/>
            <p:cNvSpPr txBox="1"/>
            <p:nvPr/>
          </p:nvSpPr>
          <p:spPr>
            <a:xfrm>
              <a:off x="1921699" y="425616"/>
              <a:ext cx="4927694" cy="1195742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42" b="1" dirty="0">
                  <a:solidFill>
                    <a:schemeClr val="tx2"/>
                  </a:solidFill>
                </a:rPr>
                <a:t>REALISASI PENDAPATAN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4062" y="5072074"/>
            <a:ext cx="861133" cy="2862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3,32%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8444" y="5072074"/>
            <a:ext cx="989373" cy="2862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15,61%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4845832" y="5445224"/>
            <a:ext cx="989373" cy="2862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43,30%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7992020" y="5406104"/>
            <a:ext cx="989425" cy="28624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</a:rPr>
              <a:t>61,94%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8754157" y="5092126"/>
            <a:ext cx="989373" cy="2862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</a:rPr>
              <a:t>74,59%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9490036" y="5437412"/>
            <a:ext cx="989373" cy="286232"/>
          </a:xfrm>
          <a:prstGeom prst="rect">
            <a:avLst/>
          </a:prstGeom>
          <a:solidFill>
            <a:srgbClr val="99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80,75%</a:t>
            </a:r>
          </a:p>
        </p:txBody>
      </p:sp>
    </p:spTree>
    <p:extLst>
      <p:ext uri="{BB962C8B-B14F-4D97-AF65-F5344CB8AC3E}">
        <p14:creationId xmlns:p14="http://schemas.microsoft.com/office/powerpoint/2010/main" val="248849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3871729230"/>
              </p:ext>
            </p:extLst>
          </p:nvPr>
        </p:nvGraphicFramePr>
        <p:xfrm>
          <a:off x="258704" y="1412776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126811816"/>
              </p:ext>
            </p:extLst>
          </p:nvPr>
        </p:nvGraphicFramePr>
        <p:xfrm>
          <a:off x="272413" y="2564904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162102491"/>
              </p:ext>
            </p:extLst>
          </p:nvPr>
        </p:nvGraphicFramePr>
        <p:xfrm>
          <a:off x="272237" y="3671292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671540" y="1577987"/>
            <a:ext cx="7606963" cy="4610169"/>
            <a:chOff x="3545632" y="1785392"/>
            <a:chExt cx="9006018" cy="5343898"/>
          </a:xfrm>
        </p:grpSpPr>
        <p:grpSp>
          <p:nvGrpSpPr>
            <p:cNvPr id="8" name="Group 7"/>
            <p:cNvGrpSpPr/>
            <p:nvPr/>
          </p:nvGrpSpPr>
          <p:grpSpPr>
            <a:xfrm>
              <a:off x="3545632" y="1785392"/>
              <a:ext cx="9006018" cy="4480353"/>
              <a:chOff x="3545632" y="2289448"/>
              <a:chExt cx="9006018" cy="4480353"/>
            </a:xfrm>
          </p:grpSpPr>
          <p:graphicFrame>
            <p:nvGraphicFramePr>
              <p:cNvPr id="21" name="Chart 20"/>
              <p:cNvGraphicFramePr/>
              <p:nvPr>
                <p:extLst>
                  <p:ext uri="{D42A27DB-BD31-4B8C-83A1-F6EECF244321}">
                    <p14:modId xmlns:p14="http://schemas.microsoft.com/office/powerpoint/2010/main" val="2335765992"/>
                  </p:ext>
                </p:extLst>
              </p:nvPr>
            </p:nvGraphicFramePr>
            <p:xfrm>
              <a:off x="3545632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8"/>
              </a:graphicData>
            </a:graphic>
          </p:graphicFrame>
          <p:graphicFrame>
            <p:nvGraphicFramePr>
              <p:cNvPr id="22" name="Chart 21"/>
              <p:cNvGraphicFramePr/>
              <p:nvPr>
                <p:extLst>
                  <p:ext uri="{D42A27DB-BD31-4B8C-83A1-F6EECF244321}">
                    <p14:modId xmlns:p14="http://schemas.microsoft.com/office/powerpoint/2010/main" val="2428637995"/>
                  </p:ext>
                </p:extLst>
              </p:nvPr>
            </p:nvGraphicFramePr>
            <p:xfrm>
              <a:off x="6976732" y="2305305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9"/>
              </a:graphicData>
            </a:graphic>
          </p:graphicFrame>
          <p:graphicFrame>
            <p:nvGraphicFramePr>
              <p:cNvPr id="23" name="Chart 22"/>
              <p:cNvGraphicFramePr/>
              <p:nvPr>
                <p:extLst>
                  <p:ext uri="{D42A27DB-BD31-4B8C-83A1-F6EECF244321}">
                    <p14:modId xmlns:p14="http://schemas.microsoft.com/office/powerpoint/2010/main" val="1790581487"/>
                  </p:ext>
                </p:extLst>
              </p:nvPr>
            </p:nvGraphicFramePr>
            <p:xfrm>
              <a:off x="10118831" y="2289448"/>
              <a:ext cx="243281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0"/>
              </a:graphicData>
            </a:graphic>
          </p:graphicFrame>
        </p:grpSp>
        <p:sp>
          <p:nvSpPr>
            <p:cNvPr id="9" name="Oval 8"/>
            <p:cNvSpPr/>
            <p:nvPr/>
          </p:nvSpPr>
          <p:spPr>
            <a:xfrm>
              <a:off x="4323352" y="6188434"/>
              <a:ext cx="1546459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78,82%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7619146" y="6234697"/>
              <a:ext cx="1711315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104,12%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10437381" y="6265194"/>
              <a:ext cx="1948093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146,61%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08156" y="116277"/>
            <a:ext cx="6271696" cy="587761"/>
          </a:xfrm>
          <a:prstGeom prst="rect">
            <a:avLst/>
          </a:prstGeom>
          <a:solidFill>
            <a:srgbClr val="CC66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671" tIns="45835" rIns="91671" bIns="45835" rtlCol="0" anchor="ctr">
            <a:normAutofit fontScale="92500"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 PER KEGIATAN</a:t>
            </a:r>
          </a:p>
        </p:txBody>
      </p:sp>
    </p:spTree>
    <p:extLst>
      <p:ext uri="{BB962C8B-B14F-4D97-AF65-F5344CB8AC3E}">
        <p14:creationId xmlns:p14="http://schemas.microsoft.com/office/powerpoint/2010/main" val="2285431476"/>
      </p:ext>
    </p:extLst>
  </p:cSld>
  <p:clrMapOvr>
    <a:masterClrMapping/>
  </p:clrMapOvr>
  <p:transition advTm="1000">
    <p:wipe dir="u"/>
  </p:transition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4511621</TotalTime>
  <Words>12028</Words>
  <Application>Microsoft Office PowerPoint</Application>
  <PresentationFormat>Custom</PresentationFormat>
  <Paragraphs>8213</Paragraphs>
  <Slides>65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7" baseType="lpstr">
      <vt:lpstr>Arial</vt:lpstr>
      <vt:lpstr>Arial Black</vt:lpstr>
      <vt:lpstr>Calibri</vt:lpstr>
      <vt:lpstr>Cambria Math</vt:lpstr>
      <vt:lpstr>Euphemia</vt:lpstr>
      <vt:lpstr>Impact</vt:lpstr>
      <vt:lpstr>Lucida Sans</vt:lpstr>
      <vt:lpstr>Tahoma</vt:lpstr>
      <vt:lpstr>Times New Roman</vt:lpstr>
      <vt:lpstr>Verdana</vt:lpstr>
      <vt:lpstr>Wingdings</vt:lpstr>
      <vt:lpstr>Theme3</vt:lpstr>
      <vt:lpstr>LAPORAN KINERJA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WILAYAH CAKUPAN SURAKARTA &amp; JAWA TENGAH</vt:lpstr>
      <vt:lpstr>PowerPoint Presentation</vt:lpstr>
      <vt:lpstr>DATA WILAYAH CAKUPAN SURAKARTA &amp; JAWA TENGAH</vt:lpstr>
      <vt:lpstr>PowerPoint Presentation</vt:lpstr>
      <vt:lpstr>DIAGNOSIS 10 BESAR PENYAKIT RAWAT JALAN  S/D DESEMBER 2019</vt:lpstr>
      <vt:lpstr>DIAGNOSIS 10 BESAR PENYAKIT RAWAT INAP S/D DESEMBER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1159</cp:revision>
  <cp:lastPrinted>2019-11-20T03:22:26Z</cp:lastPrinted>
  <dcterms:created xsi:type="dcterms:W3CDTF">2017-07-26T01:43:47Z</dcterms:created>
  <dcterms:modified xsi:type="dcterms:W3CDTF">2020-01-21T08:00:32Z</dcterms:modified>
</cp:coreProperties>
</file>