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64"/>
  </p:notesMasterIdLst>
  <p:handoutMasterIdLst>
    <p:handoutMasterId r:id="rId65"/>
  </p:handoutMasterIdLst>
  <p:sldIdLst>
    <p:sldId id="345" r:id="rId2"/>
    <p:sldId id="330" r:id="rId3"/>
    <p:sldId id="346" r:id="rId4"/>
    <p:sldId id="379" r:id="rId5"/>
    <p:sldId id="380" r:id="rId6"/>
    <p:sldId id="347" r:id="rId7"/>
    <p:sldId id="332" r:id="rId8"/>
    <p:sldId id="381" r:id="rId9"/>
    <p:sldId id="348" r:id="rId10"/>
    <p:sldId id="333" r:id="rId11"/>
    <p:sldId id="265" r:id="rId12"/>
    <p:sldId id="272" r:id="rId13"/>
    <p:sldId id="285" r:id="rId14"/>
    <p:sldId id="382" r:id="rId15"/>
    <p:sldId id="349" r:id="rId16"/>
    <p:sldId id="350" r:id="rId17"/>
    <p:sldId id="351" r:id="rId18"/>
    <p:sldId id="352" r:id="rId19"/>
    <p:sldId id="419" r:id="rId20"/>
    <p:sldId id="421" r:id="rId21"/>
    <p:sldId id="338" r:id="rId22"/>
    <p:sldId id="390" r:id="rId23"/>
    <p:sldId id="391" r:id="rId24"/>
    <p:sldId id="392" r:id="rId25"/>
    <p:sldId id="393" r:id="rId26"/>
    <p:sldId id="394" r:id="rId27"/>
    <p:sldId id="395" r:id="rId28"/>
    <p:sldId id="396" r:id="rId29"/>
    <p:sldId id="397" r:id="rId30"/>
    <p:sldId id="398" r:id="rId31"/>
    <p:sldId id="399" r:id="rId32"/>
    <p:sldId id="400" r:id="rId33"/>
    <p:sldId id="401" r:id="rId34"/>
    <p:sldId id="402" r:id="rId35"/>
    <p:sldId id="403" r:id="rId36"/>
    <p:sldId id="404" r:id="rId37"/>
    <p:sldId id="405" r:id="rId38"/>
    <p:sldId id="406" r:id="rId39"/>
    <p:sldId id="407" r:id="rId40"/>
    <p:sldId id="408" r:id="rId41"/>
    <p:sldId id="409" r:id="rId42"/>
    <p:sldId id="410" r:id="rId43"/>
    <p:sldId id="411" r:id="rId44"/>
    <p:sldId id="412" r:id="rId45"/>
    <p:sldId id="413" r:id="rId46"/>
    <p:sldId id="414" r:id="rId47"/>
    <p:sldId id="415" r:id="rId48"/>
    <p:sldId id="416" r:id="rId49"/>
    <p:sldId id="417" r:id="rId50"/>
    <p:sldId id="418" r:id="rId51"/>
    <p:sldId id="344" r:id="rId52"/>
    <p:sldId id="370" r:id="rId53"/>
    <p:sldId id="371" r:id="rId54"/>
    <p:sldId id="372" r:id="rId55"/>
    <p:sldId id="387" r:id="rId56"/>
    <p:sldId id="373" r:id="rId57"/>
    <p:sldId id="374" r:id="rId58"/>
    <p:sldId id="375" r:id="rId59"/>
    <p:sldId id="376" r:id="rId60"/>
    <p:sldId id="388" r:id="rId61"/>
    <p:sldId id="377" r:id="rId62"/>
    <p:sldId id="378" r:id="rId63"/>
  </p:sldIdLst>
  <p:sldSz cx="12239625" cy="6858000"/>
  <p:notesSz cx="6611938" cy="1114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92" userDrawn="1">
          <p15:clr>
            <a:srgbClr val="A4A3A4"/>
          </p15:clr>
        </p15:guide>
        <p15:guide id="3" pos="38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e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FF9900"/>
    <a:srgbClr val="A4920C"/>
    <a:srgbClr val="38F12F"/>
    <a:srgbClr val="990099"/>
    <a:srgbClr val="016301"/>
    <a:srgbClr val="FF0000"/>
    <a:srgbClr val="66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 varScale="1">
        <p:scale>
          <a:sx n="70" d="100"/>
          <a:sy n="70" d="100"/>
        </p:scale>
        <p:origin x="648" y="72"/>
      </p:cViewPr>
      <p:guideLst>
        <p:guide orient="horz" pos="2160"/>
        <p:guide pos="2892"/>
        <p:guide pos="385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4399396429160441E-2"/>
          <c:w val="0.94272229710325683"/>
          <c:h val="0.6906119877012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4.1771674492307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CF4-4242-89BF-D02CED566F3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783939335500105E-2"/>
                  <c:y val="-4.8733570510557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CF4-4242-89BF-D02CED566F3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rgbClr val="0C0C0C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Sheet1!$B$2:$B$3</c:f>
              <c:numCache>
                <c:formatCode>_(* #,##0_);_(* \(#,##0\);_(* "-"_);_(@_)</c:formatCode>
                <c:ptCount val="2"/>
                <c:pt idx="0">
                  <c:v>59321177000</c:v>
                </c:pt>
                <c:pt idx="1">
                  <c:v>91436972000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CF4-4242-89BF-D02CED566F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FFFF66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0.10588191582906786"/>
                  <c:y val="-3.1482560721308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A47-43B8-9F0F-6C081B99ABC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3358126609661057E-2"/>
                  <c:y val="-4.4092356722961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CF4-4242-89BF-D02CED566F3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Sheet1!$C$2:$C$3</c:f>
              <c:numCache>
                <c:formatCode>_(* #,##0_);_(* \(#,##0\);_(* "-"_);_(@_)</c:formatCode>
                <c:ptCount val="2"/>
                <c:pt idx="0">
                  <c:v>44088797237</c:v>
                </c:pt>
                <c:pt idx="1">
                  <c:v>39269502930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CF4-4242-89BF-D02CED566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5362656"/>
        <c:axId val="305367360"/>
        <c:axId val="0"/>
      </c:bar3DChart>
      <c:catAx>
        <c:axId val="30536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c:spPr>
        <c:txPr>
          <a:bodyPr rot="-60000000" vert="horz"/>
          <a:lstStyle/>
          <a:p>
            <a:pPr>
              <a:defRPr b="1">
                <a:solidFill>
                  <a:schemeClr val="tx2"/>
                </a:solidFill>
              </a:defRPr>
            </a:pPr>
            <a:endParaRPr lang="en-US"/>
          </a:p>
        </c:txPr>
        <c:crossAx val="305367360"/>
        <c:crosses val="autoZero"/>
        <c:auto val="1"/>
        <c:lblAlgn val="ctr"/>
        <c:lblOffset val="100"/>
        <c:noMultiLvlLbl val="0"/>
      </c:catAx>
      <c:valAx>
        <c:axId val="305367360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minorTickMark val="none"/>
        <c:tickLblPos val="nextTo"/>
        <c:crossAx val="305362656"/>
        <c:crosses val="autoZero"/>
        <c:crossBetween val="between"/>
      </c:valAx>
      <c:spPr>
        <a:scene3d>
          <a:camera prst="orthographicFront"/>
          <a:lightRig rig="threePt" dir="t"/>
        </a:scene3d>
        <a:sp3d prstMaterial="dkEdge"/>
      </c:spPr>
    </c:plotArea>
    <c:legend>
      <c:legendPos val="b"/>
      <c:overlay val="0"/>
      <c:txPr>
        <a:bodyPr rot="0" vert="horz"/>
        <a:lstStyle/>
        <a:p>
          <a:pPr>
            <a:defRPr b="1">
              <a:solidFill>
                <a:schemeClr val="tx2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effectLst>
      <a:innerShdw blurRad="63500" dist="50800" dir="18900000">
        <a:prstClr val="black">
          <a:alpha val="50000"/>
        </a:prstClr>
      </a:innerShd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6945308545964039E-2"/>
          <c:w val="0.9521953935317734"/>
          <c:h val="0.591808639619752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PENDAPATAN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08-4984-A4C5-5919F096901A}"/>
              </c:ext>
            </c:extLst>
          </c:dPt>
          <c:dPt>
            <c:idx val="1"/>
            <c:invertIfNegative val="0"/>
            <c:bubble3D val="0"/>
            <c:spPr>
              <a:solidFill>
                <a:srgbClr val="E28B0A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08-4984-A4C5-5919F096901A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B08-4984-A4C5-5919F096901A}"/>
              </c:ext>
            </c:extLst>
          </c:dPt>
          <c:dPt>
            <c:idx val="4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B08-4984-A4C5-5919F096901A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B08-4984-A4C5-5919F096901A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B08-4984-A4C5-5919F096901A}"/>
              </c:ext>
            </c:extLst>
          </c:dPt>
          <c:dPt>
            <c:idx val="7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B08-4984-A4C5-5919F096901A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2.261144773087882E-3"/>
                  <c:y val="-4.3543672281179606E-2"/>
                </c:manualLayout>
              </c:layout>
              <c:spPr>
                <a:solidFill>
                  <a:schemeClr val="accent2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B08-4984-A4C5-5919F09690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59686886642225E-2"/>
                  <c:y val="-2.0500422792529224E-2"/>
                </c:manualLayout>
              </c:layout>
              <c:spPr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B08-4984-A4C5-5919F09690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2194613703890449E-3"/>
                  <c:y val="-7.1498228591884899E-2"/>
                </c:manualLayout>
              </c:layout>
              <c:spPr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DB08-4984-A4C5-5919F09690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404520580334384E-2"/>
                  <c:y val="-3.171233288893828E-2"/>
                </c:manualLayout>
              </c:layout>
              <c:spPr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B08-4984-A4C5-5919F09690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1243989271847289E-2"/>
                  <c:y val="-3.3110132824747868E-2"/>
                </c:manualLayout>
              </c:layout>
              <c:spPr>
                <a:solidFill>
                  <a:srgbClr val="FF66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B08-4984-A4C5-5919F09690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766105039807946E-2"/>
                  <c:y val="-3.9338227252843395E-2"/>
                </c:manualLayout>
              </c:layout>
              <c:spPr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B08-4984-A4C5-5919F09690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500247479624771E-2"/>
                  <c:y val="-2.5239286684195582E-2"/>
                </c:manualLayout>
              </c:layout>
              <c:spPr>
                <a:solidFill>
                  <a:srgbClr val="7030A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B08-4984-A4C5-5919F09690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2360852355436209E-2"/>
                  <c:y val="-6.8454199533385163E-2"/>
                </c:manualLayout>
              </c:layout>
              <c:spPr>
                <a:solidFill>
                  <a:srgbClr val="0000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B08-4984-A4C5-5919F09690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8.6805703924635151E-3"/>
                  <c:y val="-8.26623044970312E-2"/>
                </c:manualLayout>
              </c:layout>
              <c:spPr>
                <a:solidFill>
                  <a:srgbClr val="92D05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DB08-4984-A4C5-5919F09690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2580277474838934E-2"/>
                  <c:y val="-1.8936050962379703E-2"/>
                </c:manualLayout>
              </c:layout>
              <c:spPr>
                <a:solidFill>
                  <a:srgbClr val="FF66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DB08-4984-A4C5-5919F096901A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4.7097265718174713E-2"/>
                  <c:y val="-5.6759760498687667E-2"/>
                </c:manualLayout>
              </c:layout>
              <c:spPr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DB08-4984-A4C5-5919F096901A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4.7435327666432096E-2"/>
                  <c:y val="-2.1427028652668427E-2"/>
                </c:manualLayout>
              </c:layout>
              <c:spPr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F059-436C-833C-7AE1E711B330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</c:v>
                </c:pt>
                <c:pt idx="7">
                  <c:v>AGT</c:v>
                </c:pt>
                <c:pt idx="8">
                  <c:v>SEP</c:v>
                </c:pt>
              </c:strCache>
            </c:strRef>
          </c:cat>
          <c:val>
            <c:numRef>
              <c:f>Sheet1!$B$2:$B$10</c:f>
              <c:numCache>
                <c:formatCode>_(* #,##0_);_(* \(#,##0\);_(* "-"_);_(@_)</c:formatCode>
                <c:ptCount val="9"/>
                <c:pt idx="0">
                  <c:v>1210346439</c:v>
                </c:pt>
                <c:pt idx="1">
                  <c:v>4793748667</c:v>
                </c:pt>
                <c:pt idx="2">
                  <c:v>5699018130</c:v>
                </c:pt>
                <c:pt idx="3">
                  <c:v>10756085297</c:v>
                </c:pt>
                <c:pt idx="4">
                  <c:v>13406853206</c:v>
                </c:pt>
                <c:pt idx="5">
                  <c:v>15803832246</c:v>
                </c:pt>
                <c:pt idx="6">
                  <c:v>18980818965</c:v>
                </c:pt>
                <c:pt idx="7">
                  <c:v>19615500981</c:v>
                </c:pt>
                <c:pt idx="8">
                  <c:v>21563748295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DB08-4984-A4C5-5919F09690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8250888"/>
        <c:axId val="308252456"/>
        <c:axId val="0"/>
      </c:bar3DChart>
      <c:catAx>
        <c:axId val="308250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308252456"/>
        <c:crosses val="autoZero"/>
        <c:auto val="1"/>
        <c:lblAlgn val="ctr"/>
        <c:lblOffset val="100"/>
        <c:noMultiLvlLbl val="0"/>
      </c:catAx>
      <c:valAx>
        <c:axId val="308252456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minorTickMark val="none"/>
        <c:tickLblPos val="nextTo"/>
        <c:crossAx val="3082508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sz="1600" b="1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Pelayanan</a:t>
            </a:r>
            <a:r>
              <a:rPr lang="en-US" sz="1600" b="1" baseline="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baseline="0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Kesehatan</a:t>
            </a:r>
            <a:endParaRPr lang="en-US" sz="1600" b="1" dirty="0">
              <a:solidFill>
                <a:srgbClr val="0000FF"/>
              </a:solidFill>
              <a:latin typeface="Verdana" pitchFamily="34" charset="0"/>
              <a:ea typeface="Verdana" pitchFamily="34" charset="0"/>
            </a:endParaRPr>
          </a:p>
        </c:rich>
      </c:tx>
      <c:layout/>
      <c:overlay val="1"/>
      <c:spPr>
        <a:gradFill flip="none" rotWithShape="1">
          <a:gsLst>
            <a:gs pos="0">
              <a:srgbClr val="CC00FF">
                <a:tint val="66000"/>
                <a:satMod val="160000"/>
              </a:srgbClr>
            </a:gs>
            <a:gs pos="50000">
              <a:srgbClr val="CC00FF">
                <a:tint val="44500"/>
                <a:satMod val="160000"/>
              </a:srgbClr>
            </a:gs>
            <a:gs pos="100000">
              <a:srgbClr val="CC00FF">
                <a:tint val="23500"/>
                <a:satMod val="160000"/>
              </a:srgbClr>
            </a:gs>
          </a:gsLst>
          <a:lin ang="5400000" scaled="1"/>
          <a:tileRect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473878303626354E-3"/>
          <c:y val="0.24572893672039681"/>
          <c:w val="0.94935236649889265"/>
          <c:h val="0.672428575520133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Pelayanan Kesehatan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34665500000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2E-4E7D-A9CC-47B9C3E08E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Pelayanan Kesehatan</c:v>
                </c:pt>
              </c:strCache>
            </c:strRef>
          </c:cat>
          <c:val>
            <c:numRef>
              <c:f>Sheet1!$C$2</c:f>
              <c:numCache>
                <c:formatCode>_(* #,##0_);_(* \(#,##0\);_(* "-"_);_(@_)</c:formatCode>
                <c:ptCount val="1"/>
                <c:pt idx="0">
                  <c:v>18238296122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92E-4E7D-A9CC-47B9C3E08E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08247360"/>
        <c:axId val="308249320"/>
        <c:axId val="0"/>
      </c:bar3DChart>
      <c:catAx>
        <c:axId val="308247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8249320"/>
        <c:crosses val="autoZero"/>
        <c:auto val="1"/>
        <c:lblAlgn val="ctr"/>
        <c:lblOffset val="100"/>
        <c:noMultiLvlLbl val="0"/>
      </c:catAx>
      <c:valAx>
        <c:axId val="308249320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3082473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24E-3"/>
          <c:y val="0.91500924212929691"/>
          <c:w val="0.75546711739397665"/>
          <c:h val="6.4542144270604396E-2"/>
        </c:manualLayout>
      </c:layout>
      <c:overlay val="0"/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sz="1600" b="1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Pendidikan</a:t>
            </a:r>
            <a:r>
              <a:rPr lang="en-US" sz="16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 &amp; </a:t>
            </a:r>
            <a:r>
              <a:rPr lang="en-US" sz="1600" b="1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Pelatihan</a:t>
            </a:r>
            <a:endParaRPr lang="en-US" sz="1600" b="1" dirty="0">
              <a:solidFill>
                <a:srgbClr val="0000FF"/>
              </a:solidFill>
              <a:latin typeface="Verdana" pitchFamily="34" charset="0"/>
              <a:ea typeface="Verdana" pitchFamily="34" charset="0"/>
            </a:endParaRPr>
          </a:p>
        </c:rich>
      </c:tx>
      <c:layout/>
      <c:overlay val="1"/>
      <c:spPr>
        <a:gradFill flip="none" rotWithShape="1">
          <a:gsLst>
            <a:gs pos="0">
              <a:srgbClr val="CC00FF">
                <a:tint val="66000"/>
                <a:satMod val="160000"/>
              </a:srgbClr>
            </a:gs>
            <a:gs pos="50000">
              <a:srgbClr val="CC00FF">
                <a:tint val="44500"/>
                <a:satMod val="160000"/>
              </a:srgbClr>
            </a:gs>
            <a:gs pos="100000">
              <a:srgbClr val="CC00FF">
                <a:tint val="23500"/>
                <a:satMod val="160000"/>
              </a:srgbClr>
            </a:gs>
          </a:gsLst>
          <a:lin ang="5400000" scaled="1"/>
          <a:tileRect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473878303626354E-3"/>
          <c:y val="0.24572893672039681"/>
          <c:w val="0.94935236649889265"/>
          <c:h val="0.672428575520133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Pendidikan &amp; Pelatihan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1270000000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18A-4839-9B08-342DB0D6D0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Pendidikan &amp; Pelatihan</c:v>
                </c:pt>
              </c:strCache>
            </c:strRef>
          </c:cat>
          <c:val>
            <c:numRef>
              <c:f>Sheet1!$C$2</c:f>
              <c:numCache>
                <c:formatCode>_(* #,##0_);_(* \(#,##0\);_(* "-"_);_(@_)</c:formatCode>
                <c:ptCount val="1"/>
                <c:pt idx="0">
                  <c:v>910043500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18A-4839-9B08-342DB0D6D0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76622120"/>
        <c:axId val="376622512"/>
        <c:axId val="0"/>
      </c:bar3DChart>
      <c:catAx>
        <c:axId val="376622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6622512"/>
        <c:crosses val="autoZero"/>
        <c:auto val="1"/>
        <c:lblAlgn val="ctr"/>
        <c:lblOffset val="100"/>
        <c:noMultiLvlLbl val="0"/>
      </c:catAx>
      <c:valAx>
        <c:axId val="376622512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3766221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24E-3"/>
          <c:y val="0.91500924212929691"/>
          <c:w val="0.75546711739397665"/>
          <c:h val="6.4542144270604396E-2"/>
        </c:manualLayout>
      </c:layout>
      <c:overlay val="0"/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sz="16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Lain-lain</a:t>
            </a:r>
          </a:p>
        </c:rich>
      </c:tx>
      <c:layout/>
      <c:overlay val="1"/>
      <c:spPr>
        <a:gradFill flip="none" rotWithShape="1">
          <a:gsLst>
            <a:gs pos="0">
              <a:srgbClr val="CC00FF">
                <a:tint val="66000"/>
                <a:satMod val="160000"/>
              </a:srgbClr>
            </a:gs>
            <a:gs pos="50000">
              <a:srgbClr val="CC00FF">
                <a:tint val="44500"/>
                <a:satMod val="160000"/>
              </a:srgbClr>
            </a:gs>
            <a:gs pos="100000">
              <a:srgbClr val="CC00FF">
                <a:tint val="23500"/>
                <a:satMod val="160000"/>
              </a:srgbClr>
            </a:gs>
          </a:gsLst>
          <a:lin ang="5400000" scaled="1"/>
          <a:tileRect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24572901388571922"/>
          <c:w val="0.94935236649889265"/>
          <c:h val="0.672428575520133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Lain-lain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564500000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0F-4644-9312-6031FE453E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Lain-lain</c:v>
                </c:pt>
              </c:strCache>
            </c:strRef>
          </c:cat>
          <c:val>
            <c:numRef>
              <c:f>Sheet1!$C$2</c:f>
              <c:numCache>
                <c:formatCode>_(* #,##0_);_(* \(#,##0\);_(* "-"_);_(@_)</c:formatCode>
                <c:ptCount val="1"/>
                <c:pt idx="0">
                  <c:v>467161359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C0F-4644-9312-6031FE453E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76620160"/>
        <c:axId val="376615848"/>
        <c:axId val="0"/>
      </c:bar3DChart>
      <c:catAx>
        <c:axId val="376620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6615848"/>
        <c:crosses val="autoZero"/>
        <c:auto val="1"/>
        <c:lblAlgn val="ctr"/>
        <c:lblOffset val="100"/>
        <c:noMultiLvlLbl val="0"/>
      </c:catAx>
      <c:valAx>
        <c:axId val="376615848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3766201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24E-3"/>
          <c:y val="0.91500924212929691"/>
          <c:w val="0.75546711739397665"/>
          <c:h val="6.4542144270604396E-2"/>
        </c:manualLayout>
      </c:layout>
      <c:overlay val="0"/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0000FF"/>
        </a:solidFill>
      </dgm:spPr>
      <dgm:t>
        <a:bodyPr/>
        <a:lstStyle/>
        <a:p>
          <a:pPr algn="ctr"/>
          <a:r>
            <a:rPr lang="en-US" sz="2000" b="1" dirty="0" err="1"/>
            <a:t>Anggaran</a:t>
          </a:r>
          <a:r>
            <a:rPr lang="en-US" sz="2000" b="1" dirty="0"/>
            <a:t> </a:t>
          </a:r>
          <a:r>
            <a:rPr lang="en-US" sz="2000" b="1" dirty="0" err="1"/>
            <a:t>Belanja</a:t>
          </a:r>
          <a:endParaRPr lang="en-US" sz="2000" b="1" dirty="0"/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en-US" sz="2800" b="1" dirty="0">
              <a:solidFill>
                <a:schemeClr val="tx2"/>
              </a:solidFill>
            </a:rPr>
            <a:t>150.758.149.000</a:t>
          </a: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  <dgm:t>
        <a:bodyPr/>
        <a:lstStyle/>
        <a:p>
          <a:endParaRPr lang="en-GB"/>
        </a:p>
      </dgm:t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E18AEF5F-1F09-4301-94B6-3E25CB82B9B9}" type="presOf" srcId="{D14B3AC8-870B-4847-BF2D-BF7B9320973D}" destId="{A3D7C0DC-1F39-47DD-9578-2CF42B4B9963}" srcOrd="1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E13502B9-6659-4826-AA92-F24B44C69A37}" type="presOf" srcId="{D14B3AC8-870B-4847-BF2D-BF7B9320973D}" destId="{0372762E-2B2A-4B13-A81C-3FE4F80CF7F9}" srcOrd="0" destOrd="0" presId="urn:microsoft.com/office/officeart/2005/8/layout/list1"/>
    <dgm:cxn modelId="{5C2873B3-5036-497F-95CC-080AECDA0936}" type="presOf" srcId="{C6A310D7-C413-4F15-89C5-A2928660C5C5}" destId="{11816E51-8A6E-4AAD-9AD7-7B7D0518EE1A}" srcOrd="0" destOrd="0" presId="urn:microsoft.com/office/officeart/2005/8/layout/list1"/>
    <dgm:cxn modelId="{C5B626A8-8F29-422D-8FB6-C268A5F08BA8}" type="presOf" srcId="{C0391D6F-77E7-47C0-BA09-F8D7779497FE}" destId="{20DDDCF0-A3BC-4EC0-A97B-77C49A31DC7D}" srcOrd="0" destOrd="0" presId="urn:microsoft.com/office/officeart/2005/8/layout/list1"/>
    <dgm:cxn modelId="{4045B181-5C0D-4ECC-BB09-F84BBF022CE2}" type="presParOf" srcId="{20DDDCF0-A3BC-4EC0-A97B-77C49A31DC7D}" destId="{70CBA15F-B3E9-4D74-AB2F-89CBFF79DB2D}" srcOrd="0" destOrd="0" presId="urn:microsoft.com/office/officeart/2005/8/layout/list1"/>
    <dgm:cxn modelId="{62C3A884-31B0-4A45-968A-6A95688AB444}" type="presParOf" srcId="{70CBA15F-B3E9-4D74-AB2F-89CBFF79DB2D}" destId="{0372762E-2B2A-4B13-A81C-3FE4F80CF7F9}" srcOrd="0" destOrd="0" presId="urn:microsoft.com/office/officeart/2005/8/layout/list1"/>
    <dgm:cxn modelId="{6F9F311F-1ADB-4B35-9EFE-687817B0DD05}" type="presParOf" srcId="{70CBA15F-B3E9-4D74-AB2F-89CBFF79DB2D}" destId="{A3D7C0DC-1F39-47DD-9578-2CF42B4B9963}" srcOrd="1" destOrd="0" presId="urn:microsoft.com/office/officeart/2005/8/layout/list1"/>
    <dgm:cxn modelId="{DE6DBE75-32EE-4F84-8DD8-023BFF2D59E4}" type="presParOf" srcId="{20DDDCF0-A3BC-4EC0-A97B-77C49A31DC7D}" destId="{443D3E00-6E1D-42C5-92B8-CA7E75A6BDDB}" srcOrd="1" destOrd="0" presId="urn:microsoft.com/office/officeart/2005/8/layout/list1"/>
    <dgm:cxn modelId="{7D08B0EB-E707-433B-B5E1-8114AF3993C8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#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0000FF"/>
        </a:solidFill>
      </dgm:spPr>
      <dgm:t>
        <a:bodyPr/>
        <a:lstStyle/>
        <a:p>
          <a:pPr algn="ctr"/>
          <a:r>
            <a:rPr lang="en-US" sz="2000" b="1" dirty="0"/>
            <a:t>TARGET</a:t>
          </a:r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en-US" sz="2400" b="1" dirty="0">
              <a:solidFill>
                <a:schemeClr val="tx2"/>
              </a:solidFill>
            </a:rPr>
            <a:t>36.500.000.000</a:t>
          </a: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  <dgm:t>
        <a:bodyPr/>
        <a:lstStyle/>
        <a:p>
          <a:endParaRPr lang="en-GB"/>
        </a:p>
      </dgm:t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B47121A-33C3-4D0E-9B23-2249B2478254}" type="presOf" srcId="{D14B3AC8-870B-4847-BF2D-BF7B9320973D}" destId="{A3D7C0DC-1F39-47DD-9578-2CF42B4B9963}" srcOrd="1" destOrd="0" presId="urn:microsoft.com/office/officeart/2005/8/layout/list1"/>
    <dgm:cxn modelId="{A3749052-18BF-479F-A9DF-689729C71371}" type="presOf" srcId="{D14B3AC8-870B-4847-BF2D-BF7B9320973D}" destId="{0372762E-2B2A-4B13-A81C-3FE4F80CF7F9}" srcOrd="0" destOrd="0" presId="urn:microsoft.com/office/officeart/2005/8/layout/list1"/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CEA8F3F7-B94F-4542-B7EB-D3D4C294C013}" type="presOf" srcId="{C6A310D7-C413-4F15-89C5-A2928660C5C5}" destId="{11816E51-8A6E-4AAD-9AD7-7B7D0518EE1A}" srcOrd="0" destOrd="0" presId="urn:microsoft.com/office/officeart/2005/8/layout/list1"/>
    <dgm:cxn modelId="{EBF41F52-C79D-4EFB-B2D5-E98F3148519A}" type="presOf" srcId="{C0391D6F-77E7-47C0-BA09-F8D7779497FE}" destId="{20DDDCF0-A3BC-4EC0-A97B-77C49A31DC7D}" srcOrd="0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0E1FB00F-8D72-40E3-AF03-045964E51F9A}" type="presParOf" srcId="{20DDDCF0-A3BC-4EC0-A97B-77C49A31DC7D}" destId="{70CBA15F-B3E9-4D74-AB2F-89CBFF79DB2D}" srcOrd="0" destOrd="0" presId="urn:microsoft.com/office/officeart/2005/8/layout/list1"/>
    <dgm:cxn modelId="{DCABBFC9-B728-4FA6-8292-7C77B9207E7A}" type="presParOf" srcId="{70CBA15F-B3E9-4D74-AB2F-89CBFF79DB2D}" destId="{0372762E-2B2A-4B13-A81C-3FE4F80CF7F9}" srcOrd="0" destOrd="0" presId="urn:microsoft.com/office/officeart/2005/8/layout/list1"/>
    <dgm:cxn modelId="{18EEE8A9-BE5B-40B3-A879-6922A0D0222C}" type="presParOf" srcId="{70CBA15F-B3E9-4D74-AB2F-89CBFF79DB2D}" destId="{A3D7C0DC-1F39-47DD-9578-2CF42B4B9963}" srcOrd="1" destOrd="0" presId="urn:microsoft.com/office/officeart/2005/8/layout/list1"/>
    <dgm:cxn modelId="{F5A23811-A1A5-4A5B-A228-36F57FC8106A}" type="presParOf" srcId="{20DDDCF0-A3BC-4EC0-A97B-77C49A31DC7D}" destId="{443D3E00-6E1D-42C5-92B8-CA7E75A6BDDB}" srcOrd="1" destOrd="0" presId="urn:microsoft.com/office/officeart/2005/8/layout/list1"/>
    <dgm:cxn modelId="{603A5C3E-391F-4573-8470-9C165C4322C8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#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0000FF"/>
        </a:solidFill>
      </dgm:spPr>
      <dgm:t>
        <a:bodyPr/>
        <a:lstStyle/>
        <a:p>
          <a:pPr algn="ctr"/>
          <a:r>
            <a:rPr lang="en-US" sz="2000" b="1" dirty="0"/>
            <a:t>REALISASI</a:t>
          </a:r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en-US" sz="2400" b="1" dirty="0">
              <a:solidFill>
                <a:schemeClr val="tx2"/>
              </a:solidFill>
            </a:rPr>
            <a:t>21.563.748.295</a:t>
          </a: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  <dgm:t>
        <a:bodyPr/>
        <a:lstStyle/>
        <a:p>
          <a:endParaRPr lang="en-GB"/>
        </a:p>
      </dgm:t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EB2A7AA-1869-4143-81E5-130AF09B06CD}" type="presOf" srcId="{D14B3AC8-870B-4847-BF2D-BF7B9320973D}" destId="{0372762E-2B2A-4B13-A81C-3FE4F80CF7F9}" srcOrd="0" destOrd="0" presId="urn:microsoft.com/office/officeart/2005/8/layout/list1"/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22DF8618-054D-4242-83C8-6EBBD622A6BF}" type="presOf" srcId="{C0391D6F-77E7-47C0-BA09-F8D7779497FE}" destId="{20DDDCF0-A3BC-4EC0-A97B-77C49A31DC7D}" srcOrd="0" destOrd="0" presId="urn:microsoft.com/office/officeart/2005/8/layout/list1"/>
    <dgm:cxn modelId="{4100EB0F-DEB9-407F-A2B2-844A6675F9E9}" type="presOf" srcId="{D14B3AC8-870B-4847-BF2D-BF7B9320973D}" destId="{A3D7C0DC-1F39-47DD-9578-2CF42B4B9963}" srcOrd="1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A551B3D1-3161-4396-83D5-F827C6677790}" type="presOf" srcId="{C6A310D7-C413-4F15-89C5-A2928660C5C5}" destId="{11816E51-8A6E-4AAD-9AD7-7B7D0518EE1A}" srcOrd="0" destOrd="0" presId="urn:microsoft.com/office/officeart/2005/8/layout/list1"/>
    <dgm:cxn modelId="{9ABC566A-C5D9-4206-AFAC-DD05CC272B6E}" type="presParOf" srcId="{20DDDCF0-A3BC-4EC0-A97B-77C49A31DC7D}" destId="{70CBA15F-B3E9-4D74-AB2F-89CBFF79DB2D}" srcOrd="0" destOrd="0" presId="urn:microsoft.com/office/officeart/2005/8/layout/list1"/>
    <dgm:cxn modelId="{FA482C20-56E1-46E8-ACDC-8B0AB34F78E9}" type="presParOf" srcId="{70CBA15F-B3E9-4D74-AB2F-89CBFF79DB2D}" destId="{0372762E-2B2A-4B13-A81C-3FE4F80CF7F9}" srcOrd="0" destOrd="0" presId="urn:microsoft.com/office/officeart/2005/8/layout/list1"/>
    <dgm:cxn modelId="{CD7EB18E-1045-40CF-A4F8-814A78616E0A}" type="presParOf" srcId="{70CBA15F-B3E9-4D74-AB2F-89CBFF79DB2D}" destId="{A3D7C0DC-1F39-47DD-9578-2CF42B4B9963}" srcOrd="1" destOrd="0" presId="urn:microsoft.com/office/officeart/2005/8/layout/list1"/>
    <dgm:cxn modelId="{D83FF1C2-F1FA-4179-AC38-CDB5556E7B94}" type="presParOf" srcId="{20DDDCF0-A3BC-4EC0-A97B-77C49A31DC7D}" destId="{443D3E00-6E1D-42C5-92B8-CA7E75A6BDDB}" srcOrd="1" destOrd="0" presId="urn:microsoft.com/office/officeart/2005/8/layout/list1"/>
    <dgm:cxn modelId="{C34D873F-EC8E-430D-94A7-F649CC996BD1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#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0000FF"/>
        </a:solidFill>
      </dgm:spPr>
      <dgm:t>
        <a:bodyPr/>
        <a:lstStyle/>
        <a:p>
          <a:pPr algn="ctr"/>
          <a:r>
            <a:rPr lang="en-US" sz="2000" b="1" dirty="0"/>
            <a:t>%</a:t>
          </a:r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en-US" sz="2800" b="1" dirty="0">
              <a:solidFill>
                <a:schemeClr val="tx2"/>
              </a:solidFill>
            </a:rPr>
            <a:t>59.08%</a:t>
          </a: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  <dgm:t>
        <a:bodyPr/>
        <a:lstStyle/>
        <a:p>
          <a:endParaRPr lang="en-GB"/>
        </a:p>
      </dgm:t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8F18BB6-2DB0-4F13-917C-DD51D3A90884}" type="presOf" srcId="{C6A310D7-C413-4F15-89C5-A2928660C5C5}" destId="{11816E51-8A6E-4AAD-9AD7-7B7D0518EE1A}" srcOrd="0" destOrd="0" presId="urn:microsoft.com/office/officeart/2005/8/layout/list1"/>
    <dgm:cxn modelId="{482E6525-A35A-459C-9F2F-79DED62DF1A4}" type="presOf" srcId="{C0391D6F-77E7-47C0-BA09-F8D7779497FE}" destId="{20DDDCF0-A3BC-4EC0-A97B-77C49A31DC7D}" srcOrd="0" destOrd="0" presId="urn:microsoft.com/office/officeart/2005/8/layout/list1"/>
    <dgm:cxn modelId="{F490C5C3-DC27-49B0-B69B-0FA632961EB6}" type="presOf" srcId="{D14B3AC8-870B-4847-BF2D-BF7B9320973D}" destId="{0372762E-2B2A-4B13-A81C-3FE4F80CF7F9}" srcOrd="0" destOrd="0" presId="urn:microsoft.com/office/officeart/2005/8/layout/list1"/>
    <dgm:cxn modelId="{6172033A-50BF-4971-906D-097612A92BC7}" type="presOf" srcId="{D14B3AC8-870B-4847-BF2D-BF7B9320973D}" destId="{A3D7C0DC-1F39-47DD-9578-2CF42B4B9963}" srcOrd="1" destOrd="0" presId="urn:microsoft.com/office/officeart/2005/8/layout/list1"/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61946190-5132-426B-AC66-80F00E6A75B9}" type="presParOf" srcId="{20DDDCF0-A3BC-4EC0-A97B-77C49A31DC7D}" destId="{70CBA15F-B3E9-4D74-AB2F-89CBFF79DB2D}" srcOrd="0" destOrd="0" presId="urn:microsoft.com/office/officeart/2005/8/layout/list1"/>
    <dgm:cxn modelId="{938F2765-5768-44A4-AED9-3DB2F8DE0ABC}" type="presParOf" srcId="{70CBA15F-B3E9-4D74-AB2F-89CBFF79DB2D}" destId="{0372762E-2B2A-4B13-A81C-3FE4F80CF7F9}" srcOrd="0" destOrd="0" presId="urn:microsoft.com/office/officeart/2005/8/layout/list1"/>
    <dgm:cxn modelId="{17AA3BD3-190D-45DC-BBBF-0CCBA4906DC0}" type="presParOf" srcId="{70CBA15F-B3E9-4D74-AB2F-89CBFF79DB2D}" destId="{A3D7C0DC-1F39-47DD-9578-2CF42B4B9963}" srcOrd="1" destOrd="0" presId="urn:microsoft.com/office/officeart/2005/8/layout/list1"/>
    <dgm:cxn modelId="{1E780CC7-90FF-43AC-A459-C23981358EA6}" type="presParOf" srcId="{20DDDCF0-A3BC-4EC0-A97B-77C49A31DC7D}" destId="{443D3E00-6E1D-42C5-92B8-CA7E75A6BDDB}" srcOrd="1" destOrd="0" presId="urn:microsoft.com/office/officeart/2005/8/layout/list1"/>
    <dgm:cxn modelId="{A31F0CB4-3C62-4D7D-9816-7AD8A479BC02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474795"/>
          <a:ext cx="3069447" cy="895756"/>
        </a:xfrm>
        <a:prstGeom prst="rect">
          <a:avLst/>
        </a:prstGeom>
        <a:solidFill>
          <a:srgbClr val="99FF66">
            <a:alpha val="90000"/>
          </a:srgb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000" tIns="437388" rIns="304000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>
              <a:solidFill>
                <a:schemeClr val="tx2"/>
              </a:solidFill>
            </a:rPr>
            <a:t>36.500.000.000</a:t>
          </a:r>
        </a:p>
      </dsp:txBody>
      <dsp:txXfrm>
        <a:off x="0" y="474795"/>
        <a:ext cx="3069447" cy="895756"/>
      </dsp:txXfrm>
    </dsp:sp>
    <dsp:sp modelId="{A3D7C0DC-1F39-47DD-9578-2CF42B4B9963}">
      <dsp:nvSpPr>
        <dsp:cNvPr id="0" name=""/>
        <dsp:cNvSpPr/>
      </dsp:nvSpPr>
      <dsp:spPr>
        <a:xfrm>
          <a:off x="156180" y="179009"/>
          <a:ext cx="2741872" cy="554560"/>
        </a:xfrm>
        <a:prstGeom prst="roundRect">
          <a:avLst/>
        </a:prstGeom>
        <a:solidFill>
          <a:srgbClr val="00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636" tIns="0" rIns="103636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TARGET</a:t>
          </a:r>
        </a:p>
      </dsp:txBody>
      <dsp:txXfrm>
        <a:off x="183251" y="206080"/>
        <a:ext cx="2687730" cy="5004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474795"/>
          <a:ext cx="3069447" cy="895756"/>
        </a:xfrm>
        <a:prstGeom prst="rect">
          <a:avLst/>
        </a:prstGeom>
        <a:solidFill>
          <a:srgbClr val="99FF66">
            <a:alpha val="90000"/>
          </a:srgb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000" tIns="437388" rIns="304000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>
              <a:solidFill>
                <a:schemeClr val="tx2"/>
              </a:solidFill>
            </a:rPr>
            <a:t>21.563.748.295</a:t>
          </a:r>
        </a:p>
      </dsp:txBody>
      <dsp:txXfrm>
        <a:off x="0" y="474795"/>
        <a:ext cx="3069447" cy="895756"/>
      </dsp:txXfrm>
    </dsp:sp>
    <dsp:sp modelId="{A3D7C0DC-1F39-47DD-9578-2CF42B4B9963}">
      <dsp:nvSpPr>
        <dsp:cNvPr id="0" name=""/>
        <dsp:cNvSpPr/>
      </dsp:nvSpPr>
      <dsp:spPr>
        <a:xfrm>
          <a:off x="156180" y="179009"/>
          <a:ext cx="2741872" cy="554560"/>
        </a:xfrm>
        <a:prstGeom prst="roundRect">
          <a:avLst/>
        </a:prstGeom>
        <a:solidFill>
          <a:srgbClr val="00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636" tIns="0" rIns="103636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REALISASI</a:t>
          </a:r>
        </a:p>
      </dsp:txBody>
      <dsp:txXfrm>
        <a:off x="183251" y="206080"/>
        <a:ext cx="2687730" cy="5004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474795"/>
          <a:ext cx="3069447" cy="919966"/>
        </a:xfrm>
        <a:prstGeom prst="rect">
          <a:avLst/>
        </a:prstGeom>
        <a:solidFill>
          <a:srgbClr val="99FF66">
            <a:alpha val="90000"/>
          </a:srgb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000" tIns="458216" rIns="304000" bIns="199136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>
              <a:solidFill>
                <a:schemeClr val="tx2"/>
              </a:solidFill>
            </a:rPr>
            <a:t>59.08%</a:t>
          </a:r>
        </a:p>
      </dsp:txBody>
      <dsp:txXfrm>
        <a:off x="0" y="474795"/>
        <a:ext cx="3069447" cy="919966"/>
      </dsp:txXfrm>
    </dsp:sp>
    <dsp:sp modelId="{A3D7C0DC-1F39-47DD-9578-2CF42B4B9963}">
      <dsp:nvSpPr>
        <dsp:cNvPr id="0" name=""/>
        <dsp:cNvSpPr/>
      </dsp:nvSpPr>
      <dsp:spPr>
        <a:xfrm>
          <a:off x="156180" y="179009"/>
          <a:ext cx="2741872" cy="554560"/>
        </a:xfrm>
        <a:prstGeom prst="roundRect">
          <a:avLst/>
        </a:prstGeom>
        <a:solidFill>
          <a:srgbClr val="00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636" tIns="0" rIns="103636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%</a:t>
          </a:r>
        </a:p>
      </dsp:txBody>
      <dsp:txXfrm>
        <a:off x="183251" y="206080"/>
        <a:ext cx="2687730" cy="500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4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0.57547</cdr:x>
      <cdr:y>0.60781</cdr:y>
    </cdr:from>
    <cdr:to>
      <cdr:x>0.71231</cdr:x>
      <cdr:y>0.69294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06866" y="2955813"/>
          <a:ext cx="1143008" cy="413992"/>
        </a:xfrm>
        <a:prstGeom xmlns:a="http://schemas.openxmlformats.org/drawingml/2006/main" prst="rect">
          <a:avLst/>
        </a:prstGeom>
        <a:solidFill xmlns:a="http://schemas.openxmlformats.org/drawingml/2006/main">
          <a:srgbClr val="0000FF"/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42,94%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0.67623</cdr:x>
      <cdr:y>0.164</cdr:y>
    </cdr:from>
    <cdr:to>
      <cdr:x>0.69158</cdr:x>
      <cdr:y>0.19968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8136036" y="1124744"/>
          <a:ext cx="184731" cy="2446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</a:pPr>
          <a:endParaRPr lang="en-US" sz="1100" dirty="0"/>
        </a:p>
      </cdr:txBody>
    </cdr:sp>
  </cdr:relSizeAnchor>
  <cdr:relSizeAnchor xmlns:cdr="http://schemas.openxmlformats.org/drawingml/2006/chartDrawing">
    <cdr:from>
      <cdr:x>0.12404</cdr:x>
      <cdr:y>0.77162</cdr:y>
    </cdr:from>
    <cdr:to>
      <cdr:x>0.21212</cdr:x>
      <cdr:y>0.82683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1393420" y="4000528"/>
          <a:ext cx="989373" cy="286232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en-US" sz="1400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13,13%</a:t>
          </a:r>
        </a:p>
      </cdr:txBody>
    </cdr:sp>
  </cdr:relSizeAnchor>
  <cdr:relSizeAnchor xmlns:cdr="http://schemas.openxmlformats.org/drawingml/2006/chartDrawing">
    <cdr:from>
      <cdr:x>0.32503</cdr:x>
      <cdr:y>0.77162</cdr:y>
    </cdr:from>
    <cdr:to>
      <cdr:x>0.41311</cdr:x>
      <cdr:y>0.82683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3651190" y="4000528"/>
          <a:ext cx="989373" cy="286232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en-US" sz="1400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29,47%</a:t>
          </a:r>
        </a:p>
      </cdr:txBody>
    </cdr:sp>
  </cdr:relSizeAnchor>
  <cdr:relSizeAnchor xmlns:cdr="http://schemas.openxmlformats.org/drawingml/2006/chartDrawing">
    <cdr:from>
      <cdr:x>0.42533</cdr:x>
      <cdr:y>0.77162</cdr:y>
    </cdr:from>
    <cdr:to>
      <cdr:x>0.5134</cdr:x>
      <cdr:y>0.82683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4777796" y="4000528"/>
          <a:ext cx="989373" cy="286232"/>
        </a:xfrm>
        <a:prstGeom xmlns:a="http://schemas.openxmlformats.org/drawingml/2006/main" prst="rect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en-US" sz="1400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36,73%</a:t>
          </a:r>
        </a:p>
      </cdr:txBody>
    </cdr:sp>
  </cdr:relSizeAnchor>
  <cdr:relSizeAnchor xmlns:cdr="http://schemas.openxmlformats.org/drawingml/2006/chartDrawing">
    <cdr:from>
      <cdr:x>0.62404</cdr:x>
      <cdr:y>0.77162</cdr:y>
    </cdr:from>
    <cdr:to>
      <cdr:x>0.71212</cdr:x>
      <cdr:y>0.82683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010044" y="4000528"/>
          <a:ext cx="989373" cy="286232"/>
        </a:xfrm>
        <a:prstGeom xmlns:a="http://schemas.openxmlformats.org/drawingml/2006/main" prst="rect">
          <a:avLst/>
        </a:prstGeom>
        <a:solidFill xmlns:a="http://schemas.openxmlformats.org/drawingml/2006/main">
          <a:srgbClr val="7030A0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en-US" sz="1400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52,00%</a:t>
          </a:r>
        </a:p>
      </cdr:txBody>
    </cdr:sp>
  </cdr:relSizeAnchor>
  <cdr:relSizeAnchor xmlns:cdr="http://schemas.openxmlformats.org/drawingml/2006/chartDrawing">
    <cdr:from>
      <cdr:x>0.72578</cdr:x>
      <cdr:y>0.77162</cdr:y>
    </cdr:from>
    <cdr:to>
      <cdr:x>0.81385</cdr:x>
      <cdr:y>0.82683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152852" y="4000528"/>
          <a:ext cx="989373" cy="286232"/>
        </a:xfrm>
        <a:prstGeom xmlns:a="http://schemas.openxmlformats.org/drawingml/2006/main" prst="rect">
          <a:avLst/>
        </a:prstGeom>
        <a:solidFill xmlns:a="http://schemas.openxmlformats.org/drawingml/2006/main">
          <a:srgbClr val="0000FF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Euphemia"/>
            </a:defRPr>
          </a:lvl1pPr>
          <a:lvl2pPr marL="457200" indent="0">
            <a:defRPr sz="1100">
              <a:latin typeface="Euphemia"/>
            </a:defRPr>
          </a:lvl2pPr>
          <a:lvl3pPr marL="914400" indent="0">
            <a:defRPr sz="1100">
              <a:latin typeface="Euphemia"/>
            </a:defRPr>
          </a:lvl3pPr>
          <a:lvl4pPr marL="1371600" indent="0">
            <a:defRPr sz="1100">
              <a:latin typeface="Euphemia"/>
            </a:defRPr>
          </a:lvl4pPr>
          <a:lvl5pPr marL="1828800" indent="0">
            <a:defRPr sz="1100">
              <a:latin typeface="Euphemia"/>
            </a:defRPr>
          </a:lvl5pPr>
          <a:lvl6pPr marL="2286000" indent="0">
            <a:defRPr sz="1100">
              <a:latin typeface="Euphemia"/>
            </a:defRPr>
          </a:lvl6pPr>
          <a:lvl7pPr marL="2743200" indent="0">
            <a:defRPr sz="1100">
              <a:latin typeface="Euphemia"/>
            </a:defRPr>
          </a:lvl7pPr>
          <a:lvl8pPr marL="3200400" indent="0">
            <a:defRPr sz="1100">
              <a:latin typeface="Euphemia"/>
            </a:defRPr>
          </a:lvl8pPr>
          <a:lvl9pPr marL="3657600" indent="0">
            <a:defRPr sz="1100">
              <a:latin typeface="Euphemia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en-US" sz="1400" b="1" dirty="0">
              <a:solidFill>
                <a:srgbClr val="000000"/>
              </a:solidFill>
              <a:latin typeface="Verdana" pitchFamily="34" charset="0"/>
              <a:ea typeface="Verdana" pitchFamily="34" charset="0"/>
            </a:rPr>
            <a:t>53,74%</a:t>
          </a:r>
        </a:p>
      </cdr:txBody>
    </cdr:sp>
  </cdr:relSizeAnchor>
  <cdr:relSizeAnchor xmlns:cdr="http://schemas.openxmlformats.org/drawingml/2006/chartDrawing">
    <cdr:from>
      <cdr:x>0.82352</cdr:x>
      <cdr:y>0.77162</cdr:y>
    </cdr:from>
    <cdr:to>
      <cdr:x>0.9116</cdr:x>
      <cdr:y>0.82683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9250841" y="4000528"/>
          <a:ext cx="989373" cy="286232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en-US" sz="14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</a:rPr>
            <a:t>59,08%</a:t>
          </a:r>
          <a:endParaRPr lang="en-US" sz="1400" b="1" dirty="0">
            <a:solidFill>
              <a:srgbClr val="000000"/>
            </a:solidFill>
            <a:latin typeface="Verdana" pitchFamily="34" charset="0"/>
            <a:ea typeface="Verdana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0.22473</cdr:x>
      <cdr:y>0.22435</cdr:y>
    </cdr:from>
    <cdr:to>
      <cdr:x>0.75229</cdr:x>
      <cdr:y>0.31638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656904" y="864096"/>
          <a:ext cx="1542071" cy="354457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34.665.500.000</a:t>
          </a:r>
        </a:p>
      </cdr:txBody>
    </cdr:sp>
  </cdr:relSizeAnchor>
  <cdr:relSizeAnchor xmlns:cdr="http://schemas.openxmlformats.org/drawingml/2006/chartDrawing">
    <cdr:from>
      <cdr:x>0.44817</cdr:x>
      <cdr:y>0.4674</cdr:y>
    </cdr:from>
    <cdr:to>
      <cdr:x>1</cdr:x>
      <cdr:y>0.54219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1310015" y="1800200"/>
          <a:ext cx="1613026" cy="288055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20.018.644.716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0.01389</cdr:x>
      <cdr:y>0.26174</cdr:y>
    </cdr:from>
    <cdr:to>
      <cdr:x>0.54515</cdr:x>
      <cdr:y>0.36118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 flipH="1">
          <a:off x="40605" y="1008112"/>
          <a:ext cx="1552897" cy="382976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1.270.000.000</a:t>
          </a:r>
        </a:p>
      </cdr:txBody>
    </cdr:sp>
  </cdr:relSizeAnchor>
  <cdr:relSizeAnchor xmlns:cdr="http://schemas.openxmlformats.org/drawingml/2006/chartDrawing">
    <cdr:from>
      <cdr:x>0.45437</cdr:x>
      <cdr:y>0.41131</cdr:y>
    </cdr:from>
    <cdr:to>
      <cdr:x>0.95</cdr:x>
      <cdr:y>0.50479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1328152" y="1584165"/>
          <a:ext cx="1448745" cy="360039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1.010.251.500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0.22563</cdr:x>
      <cdr:y>0.20566</cdr:y>
    </cdr:from>
    <cdr:to>
      <cdr:x>0.65961</cdr:x>
      <cdr:y>0.31031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659524" y="792088"/>
          <a:ext cx="1268548" cy="403056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564.500.000</a:t>
          </a:r>
        </a:p>
      </cdr:txBody>
    </cdr:sp>
  </cdr:relSizeAnchor>
  <cdr:relSizeAnchor xmlns:cdr="http://schemas.openxmlformats.org/drawingml/2006/chartDrawing">
    <cdr:from>
      <cdr:x>0.50954</cdr:x>
      <cdr:y>0.33742</cdr:y>
    </cdr:from>
    <cdr:to>
      <cdr:x>0.92704</cdr:x>
      <cdr:y>0.42111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1489420" y="1299564"/>
          <a:ext cx="1220373" cy="322333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534.852.079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865173" cy="557133"/>
          </a:xfrm>
          <a:prstGeom prst="rect">
            <a:avLst/>
          </a:prstGeom>
        </p:spPr>
        <p:txBody>
          <a:bodyPr vert="horz" lIns="93148" tIns="46576" rIns="93148" bIns="46576" rtlCol="0"/>
          <a:lstStyle>
            <a:lvl1pPr algn="l">
              <a:defRPr sz="1200"/>
            </a:lvl1pPr>
          </a:lstStyle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10583605"/>
            <a:ext cx="2865173" cy="557133"/>
          </a:xfrm>
          <a:prstGeom prst="rect">
            <a:avLst/>
          </a:prstGeom>
        </p:spPr>
        <p:txBody>
          <a:bodyPr vert="horz" lIns="93148" tIns="46576" rIns="93148" bIns="46576" rtlCol="0" anchor="b"/>
          <a:lstStyle>
            <a:lvl1pPr algn="l">
              <a:defRPr sz="1200"/>
            </a:lvl1pPr>
          </a:lstStyle>
          <a:p>
            <a:r>
              <a:rPr lang="fi-FI"/>
              <a:t>" Melayani Lebih Baik"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4801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865173" cy="557133"/>
          </a:xfrm>
          <a:prstGeom prst="rect">
            <a:avLst/>
          </a:prstGeom>
        </p:spPr>
        <p:txBody>
          <a:bodyPr vert="horz" lIns="93148" tIns="46576" rIns="93148" bIns="46576" rtlCol="0"/>
          <a:lstStyle>
            <a:lvl1pPr algn="l">
              <a:defRPr sz="1200"/>
            </a:lvl1pPr>
          </a:lstStyle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45238" y="5"/>
            <a:ext cx="2865173" cy="557133"/>
          </a:xfrm>
          <a:prstGeom prst="rect">
            <a:avLst/>
          </a:prstGeom>
        </p:spPr>
        <p:txBody>
          <a:bodyPr vert="horz" lIns="93148" tIns="46576" rIns="93148" bIns="46576" rtlCol="0"/>
          <a:lstStyle>
            <a:lvl1pPr algn="r">
              <a:defRPr sz="1200"/>
            </a:lvl1pPr>
          </a:lstStyle>
          <a:p>
            <a:fld id="{74574ABE-4C11-49EC-885D-02AF52C2764C}" type="datetime7">
              <a:rPr lang="en-US" smtClean="0"/>
              <a:pPr/>
              <a:t>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27038" y="835025"/>
            <a:ext cx="7466013" cy="41830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8" tIns="46576" rIns="93148" bIns="465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1194" y="5292767"/>
            <a:ext cx="5289550" cy="5014198"/>
          </a:xfrm>
          <a:prstGeom prst="rect">
            <a:avLst/>
          </a:prstGeom>
        </p:spPr>
        <p:txBody>
          <a:bodyPr vert="horz" lIns="93148" tIns="46576" rIns="93148" bIns="4657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10583605"/>
            <a:ext cx="2865173" cy="557133"/>
          </a:xfrm>
          <a:prstGeom prst="rect">
            <a:avLst/>
          </a:prstGeom>
        </p:spPr>
        <p:txBody>
          <a:bodyPr vert="horz" lIns="93148" tIns="46576" rIns="93148" bIns="46576" rtlCol="0" anchor="b"/>
          <a:lstStyle>
            <a:lvl1pPr algn="l">
              <a:defRPr sz="1200"/>
            </a:lvl1pPr>
          </a:lstStyle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45238" y="10583605"/>
            <a:ext cx="2865173" cy="557133"/>
          </a:xfrm>
          <a:prstGeom prst="rect">
            <a:avLst/>
          </a:prstGeom>
        </p:spPr>
        <p:txBody>
          <a:bodyPr vert="horz" lIns="93148" tIns="46576" rIns="93148" bIns="46576" rtlCol="0" anchor="b"/>
          <a:lstStyle>
            <a:lvl1pPr algn="r">
              <a:defRPr sz="1200"/>
            </a:lvl1pPr>
          </a:lstStyle>
          <a:p>
            <a:fld id="{B64EB224-D5A9-4B03-9760-27AED58BE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3447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7038" y="835025"/>
            <a:ext cx="7466013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pPr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63408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27038" y="835025"/>
            <a:ext cx="7466013" cy="4183063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27038" y="835025"/>
            <a:ext cx="7466013" cy="4183063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BB7C910-61E6-44BF-8C07-86978F9FC0A8}" type="datetime7">
              <a:rPr lang="en-US" smtClean="0"/>
              <a:pPr/>
              <a:t>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02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27038" y="835025"/>
            <a:ext cx="7466013" cy="4183063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6DFBA03-5789-463A-A771-6E5C516384E7}" type="datetime7">
              <a:rPr lang="en-US" smtClean="0"/>
              <a:pPr/>
              <a:t>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78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7038" y="835025"/>
            <a:ext cx="7466013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Oct-19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7038" y="835025"/>
            <a:ext cx="7466013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Oct-19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27038" y="835025"/>
            <a:ext cx="7466013" cy="4183063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7038" y="835025"/>
            <a:ext cx="7466013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C617C84-480C-4541-A46F-C92E083C30B1}" type="datetime7">
              <a:rPr lang="en-US" smtClean="0"/>
              <a:pPr/>
              <a:t>Oct-19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88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7038" y="835025"/>
            <a:ext cx="7466013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C617C84-480C-4541-A46F-C92E083C30B1}" type="datetime7">
              <a:rPr lang="en-US" smtClean="0"/>
              <a:pPr/>
              <a:t>Oct-19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88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7038" y="835025"/>
            <a:ext cx="7466013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Oct-19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7038" y="835025"/>
            <a:ext cx="7466013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Oct-19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27038" y="835025"/>
            <a:ext cx="7466013" cy="4183063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7038" y="835025"/>
            <a:ext cx="7466013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Oct-19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7038" y="835025"/>
            <a:ext cx="7466013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Oct-19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7038" y="835025"/>
            <a:ext cx="7466013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Oct-19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7038" y="835025"/>
            <a:ext cx="7466013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Oct-19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7038" y="835025"/>
            <a:ext cx="7466013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Oct-19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7038" y="835025"/>
            <a:ext cx="7466013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Oct-19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27038" y="835025"/>
            <a:ext cx="7466013" cy="4183063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148E20F-F016-4CB6-9E3C-14B635DB46F0}" type="datetime7">
              <a:rPr lang="en-US" smtClean="0"/>
              <a:pPr/>
              <a:t>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3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27038" y="835025"/>
            <a:ext cx="7466013" cy="4183063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148E20F-F016-4CB6-9E3C-14B635DB46F0}" type="datetime7">
              <a:rPr lang="en-US" smtClean="0"/>
              <a:pPr/>
              <a:t>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3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27038" y="835025"/>
            <a:ext cx="7466013" cy="4183063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148E20F-F016-4CB6-9E3C-14B635DB46F0}" type="datetime7">
              <a:rPr lang="en-US" smtClean="0"/>
              <a:pPr/>
              <a:t>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3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7038" y="835025"/>
            <a:ext cx="7466013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DFAA860-91CF-4CFA-A668-4FE96E2AA276}" type="datetime7">
              <a:rPr lang="en-US" smtClean="0"/>
              <a:pPr/>
              <a:t>Oct-19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10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98475" y="838200"/>
            <a:ext cx="7466013" cy="41830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726" indent="-285665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2656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599720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6784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3845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0909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7971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5034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6291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7038" y="835025"/>
            <a:ext cx="7466013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940615D-8250-4172-B7A3-477A7A5C2AEB}" type="datetime7">
              <a:rPr lang="en-US" smtClean="0"/>
              <a:pPr/>
              <a:t>Oct-19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48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7038" y="835025"/>
            <a:ext cx="7466013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940615D-8250-4172-B7A3-477A7A5C2AEB}" type="datetime7">
              <a:rPr lang="en-US" smtClean="0"/>
              <a:pPr/>
              <a:t>Oct-19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48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7038" y="835025"/>
            <a:ext cx="7466013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940615D-8250-4172-B7A3-477A7A5C2AEB}" type="datetime7">
              <a:rPr lang="en-US" smtClean="0"/>
              <a:pPr/>
              <a:t>Oct-19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48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7038" y="835025"/>
            <a:ext cx="7466013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Oct-19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7038" y="835025"/>
            <a:ext cx="7466013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Oct-19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7038" y="835025"/>
            <a:ext cx="7466013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Oct-19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7038" y="835025"/>
            <a:ext cx="7466013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Oct-19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7038" y="835025"/>
            <a:ext cx="7466013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Oct-19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7038" y="835025"/>
            <a:ext cx="7466013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Oct-19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7038" y="835025"/>
            <a:ext cx="7466013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F293D34-DBAC-4B55-8F48-C25F19E0C38B}" type="datetime7">
              <a:rPr lang="en-US" smtClean="0"/>
              <a:pPr/>
              <a:t>Oct-19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77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22275" y="835025"/>
            <a:ext cx="7456488" cy="4178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726" indent="-285665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2656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599720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6784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3845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0909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7971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5034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18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154113" y="998538"/>
            <a:ext cx="8920163" cy="499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pPr/>
              <a:t>Oct-19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65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154113" y="998538"/>
            <a:ext cx="8920163" cy="499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pPr/>
              <a:t>Oct-19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772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154113" y="998538"/>
            <a:ext cx="8920163" cy="499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pPr/>
              <a:t>Oct-19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209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154113" y="998538"/>
            <a:ext cx="8920163" cy="499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pPr/>
              <a:t>Oct-19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780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7038" y="835025"/>
            <a:ext cx="7466013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Oct-19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7038" y="835025"/>
            <a:ext cx="7466013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Oct-19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7038" y="835025"/>
            <a:ext cx="7466013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Oct-19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22275" y="835025"/>
            <a:ext cx="7456488" cy="4178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726" indent="-285665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2656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599720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6784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3845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0909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7971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5034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1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98475" y="838200"/>
            <a:ext cx="7466013" cy="41830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726" indent="-285665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2656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599720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6784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3845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0909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7971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5034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194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27038" y="835025"/>
            <a:ext cx="7466013" cy="4183063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2275" y="835025"/>
            <a:ext cx="7456488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C1DDEC5-1C90-42C3-A62B-044A98777A10}" type="datetime7">
              <a:rPr lang="en-US" smtClean="0"/>
              <a:pPr/>
              <a:t>Oct-19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32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98475" y="838200"/>
            <a:ext cx="7466013" cy="41830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726" indent="-285665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2656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599720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6784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3845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0909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7971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5034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458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206" y="990600"/>
            <a:ext cx="8493452" cy="3200400"/>
          </a:xfrm>
        </p:spPr>
        <p:txBody>
          <a:bodyPr>
            <a:normAutofit/>
          </a:bodyPr>
          <a:lstStyle>
            <a:lvl1pPr>
              <a:defRPr sz="6025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9205" y="4267200"/>
            <a:ext cx="8493452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10">
                <a:solidFill>
                  <a:schemeClr val="tx1"/>
                </a:solidFill>
              </a:defRPr>
            </a:lvl1pPr>
            <a:lvl2pPr marL="45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7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6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5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4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13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72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5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6921">
              <a:defRPr/>
            </a:lvl6pPr>
            <a:lvl7pPr marL="1882393">
              <a:defRPr/>
            </a:lvl7pPr>
            <a:lvl8pPr marL="2157865">
              <a:defRPr/>
            </a:lvl8pPr>
            <a:lvl9pPr marL="2433337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92658" y="381000"/>
            <a:ext cx="191293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9206" y="381000"/>
            <a:ext cx="8340417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994" y="277823"/>
            <a:ext cx="11015665" cy="11398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2005" y="1600215"/>
            <a:ext cx="5405837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21831" y="1600208"/>
            <a:ext cx="5405837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21831" y="3941771"/>
            <a:ext cx="5405837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27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994" y="277823"/>
            <a:ext cx="11015665" cy="11398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1994" y="1600215"/>
            <a:ext cx="11015665" cy="4530725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46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1" y="0"/>
            <a:ext cx="1223962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7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68431" y="2173288"/>
            <a:ext cx="5163592" cy="2090808"/>
          </a:xfrm>
        </p:spPr>
        <p:txBody>
          <a:bodyPr anchor="b">
            <a:noAutofit/>
          </a:bodyPr>
          <a:lstStyle>
            <a:lvl1pPr algn="l">
              <a:defRPr sz="5421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comes here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8431" y="4279973"/>
            <a:ext cx="5163592" cy="503167"/>
          </a:xfrm>
        </p:spPr>
        <p:txBody>
          <a:bodyPr>
            <a:noAutofit/>
          </a:bodyPr>
          <a:lstStyle>
            <a:lvl1pPr marL="0" indent="0" algn="l">
              <a:buNone/>
              <a:defRPr sz="1807" b="0" cap="all" baseline="0">
                <a:solidFill>
                  <a:schemeClr val="bg1"/>
                </a:solidFill>
              </a:defRPr>
            </a:lvl1pPr>
            <a:lvl2pPr marL="458983" indent="0" algn="ctr">
              <a:buNone/>
              <a:defRPr sz="2007"/>
            </a:lvl2pPr>
            <a:lvl3pPr marL="917965" indent="0" algn="ctr">
              <a:buNone/>
              <a:defRPr sz="1807"/>
            </a:lvl3pPr>
            <a:lvl4pPr marL="1376948" indent="0" algn="ctr">
              <a:buNone/>
              <a:defRPr sz="1607"/>
            </a:lvl4pPr>
            <a:lvl5pPr marL="1835930" indent="0" algn="ctr">
              <a:buNone/>
              <a:defRPr sz="1607"/>
            </a:lvl5pPr>
            <a:lvl6pPr marL="2294912" indent="0" algn="ctr">
              <a:buNone/>
              <a:defRPr sz="1607"/>
            </a:lvl6pPr>
            <a:lvl7pPr marL="2753895" indent="0" algn="ctr">
              <a:buNone/>
              <a:defRPr sz="1607"/>
            </a:lvl7pPr>
            <a:lvl8pPr marL="3212878" indent="0" algn="ctr">
              <a:buNone/>
              <a:defRPr sz="1607"/>
            </a:lvl8pPr>
            <a:lvl9pPr marL="3671860" indent="0" algn="ctr">
              <a:buNone/>
              <a:defRPr sz="1607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3590" y="728547"/>
            <a:ext cx="5326386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xmlns="" id="{C98EF042-A3B8-406D-BC16-153A989F571A}"/>
              </a:ext>
            </a:extLst>
          </p:cNvPr>
          <p:cNvSpPr>
            <a:spLocks/>
          </p:cNvSpPr>
          <p:nvPr/>
        </p:nvSpPr>
        <p:spPr bwMode="auto">
          <a:xfrm>
            <a:off x="-4772" y="-171401"/>
            <a:ext cx="6247669" cy="7029401"/>
          </a:xfrm>
          <a:custGeom>
            <a:avLst/>
            <a:gdLst>
              <a:gd name="T0" fmla="*/ 0 w 447"/>
              <a:gd name="T1" fmla="*/ 264 h 553"/>
              <a:gd name="T2" fmla="*/ 141 w 447"/>
              <a:gd name="T3" fmla="*/ 48 h 553"/>
              <a:gd name="T4" fmla="*/ 414 w 447"/>
              <a:gd name="T5" fmla="*/ 67 h 553"/>
              <a:gd name="T6" fmla="*/ 438 w 447"/>
              <a:gd name="T7" fmla="*/ 98 h 553"/>
              <a:gd name="T8" fmla="*/ 391 w 447"/>
              <a:gd name="T9" fmla="*/ 111 h 553"/>
              <a:gd name="T10" fmla="*/ 94 w 447"/>
              <a:gd name="T11" fmla="*/ 149 h 553"/>
              <a:gd name="T12" fmla="*/ 107 w 447"/>
              <a:gd name="T13" fmla="*/ 424 h 553"/>
              <a:gd name="T14" fmla="*/ 383 w 447"/>
              <a:gd name="T15" fmla="*/ 453 h 553"/>
              <a:gd name="T16" fmla="*/ 393 w 447"/>
              <a:gd name="T17" fmla="*/ 446 h 553"/>
              <a:gd name="T18" fmla="*/ 433 w 447"/>
              <a:gd name="T19" fmla="*/ 449 h 553"/>
              <a:gd name="T20" fmla="*/ 421 w 447"/>
              <a:gd name="T21" fmla="*/ 485 h 553"/>
              <a:gd name="T22" fmla="*/ 194 w 447"/>
              <a:gd name="T23" fmla="*/ 531 h 553"/>
              <a:gd name="T24" fmla="*/ 0 w 447"/>
              <a:gd name="T25" fmla="*/ 264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7" h="553">
                <a:moveTo>
                  <a:pt x="0" y="264"/>
                </a:moveTo>
                <a:cubicBezTo>
                  <a:pt x="5" y="176"/>
                  <a:pt x="49" y="96"/>
                  <a:pt x="141" y="48"/>
                </a:cubicBezTo>
                <a:cubicBezTo>
                  <a:pt x="235" y="0"/>
                  <a:pt x="327" y="9"/>
                  <a:pt x="414" y="67"/>
                </a:cubicBezTo>
                <a:cubicBezTo>
                  <a:pt x="425" y="75"/>
                  <a:pt x="439" y="82"/>
                  <a:pt x="438" y="98"/>
                </a:cubicBezTo>
                <a:cubicBezTo>
                  <a:pt x="437" y="120"/>
                  <a:pt x="413" y="127"/>
                  <a:pt x="391" y="111"/>
                </a:cubicBezTo>
                <a:cubicBezTo>
                  <a:pt x="294" y="40"/>
                  <a:pt x="166" y="56"/>
                  <a:pt x="94" y="149"/>
                </a:cubicBezTo>
                <a:cubicBezTo>
                  <a:pt x="30" y="231"/>
                  <a:pt x="36" y="349"/>
                  <a:pt x="107" y="424"/>
                </a:cubicBezTo>
                <a:cubicBezTo>
                  <a:pt x="180" y="502"/>
                  <a:pt x="296" y="514"/>
                  <a:pt x="383" y="453"/>
                </a:cubicBezTo>
                <a:cubicBezTo>
                  <a:pt x="386" y="451"/>
                  <a:pt x="390" y="449"/>
                  <a:pt x="393" y="446"/>
                </a:cubicBezTo>
                <a:cubicBezTo>
                  <a:pt x="407" y="433"/>
                  <a:pt x="420" y="433"/>
                  <a:pt x="433" y="449"/>
                </a:cubicBezTo>
                <a:cubicBezTo>
                  <a:pt x="447" y="467"/>
                  <a:pt x="433" y="477"/>
                  <a:pt x="421" y="485"/>
                </a:cubicBezTo>
                <a:cubicBezTo>
                  <a:pt x="353" y="537"/>
                  <a:pt x="277" y="553"/>
                  <a:pt x="194" y="531"/>
                </a:cubicBezTo>
                <a:cubicBezTo>
                  <a:pt x="79" y="501"/>
                  <a:pt x="1" y="397"/>
                  <a:pt x="0" y="264"/>
                </a:cubicBezTo>
                <a:close/>
              </a:path>
            </a:pathLst>
          </a:custGeom>
          <a:solidFill>
            <a:schemeClr val="bg1">
              <a:alpha val="16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807" dirty="0"/>
          </a:p>
        </p:txBody>
      </p:sp>
    </p:spTree>
    <p:extLst>
      <p:ext uri="{BB962C8B-B14F-4D97-AF65-F5344CB8AC3E}">
        <p14:creationId xmlns:p14="http://schemas.microsoft.com/office/powerpoint/2010/main" val="1085481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56" userDrawn="1">
          <p15:clr>
            <a:srgbClr val="FBAE40"/>
          </p15:clr>
        </p15:guide>
        <p15:guide id="3" pos="7364" userDrawn="1">
          <p15:clr>
            <a:srgbClr val="FBAE40"/>
          </p15:clr>
        </p15:guide>
        <p15:guide id="4" pos="36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206" y="2057401"/>
            <a:ext cx="8493453" cy="2666999"/>
          </a:xfrm>
        </p:spPr>
        <p:txBody>
          <a:bodyPr anchor="b">
            <a:normAutofit/>
          </a:bodyPr>
          <a:lstStyle>
            <a:lvl1pPr algn="l">
              <a:defRPr sz="482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9206" y="4876800"/>
            <a:ext cx="8493453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10">
                <a:solidFill>
                  <a:schemeClr val="tx1"/>
                </a:solidFill>
              </a:defRPr>
            </a:lvl1pPr>
            <a:lvl2pPr marL="459120" indent="0">
              <a:buNone/>
              <a:defRPr sz="1808">
                <a:solidFill>
                  <a:schemeClr val="tx1">
                    <a:tint val="75000"/>
                  </a:schemeClr>
                </a:solidFill>
              </a:defRPr>
            </a:lvl2pPr>
            <a:lvl3pPr marL="918240" indent="0">
              <a:buNone/>
              <a:defRPr sz="1607">
                <a:solidFill>
                  <a:schemeClr val="tx1">
                    <a:tint val="75000"/>
                  </a:schemeClr>
                </a:solidFill>
              </a:defRPr>
            </a:lvl3pPr>
            <a:lvl4pPr marL="1377361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4pPr>
            <a:lvl5pPr marL="1836481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5pPr>
            <a:lvl6pPr marL="2295601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6pPr>
            <a:lvl7pPr marL="2754721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7pPr>
            <a:lvl8pPr marL="3213842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8pPr>
            <a:lvl9pPr marL="3672962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9204" y="1676400"/>
            <a:ext cx="4719605" cy="4495800"/>
          </a:xfrm>
        </p:spPr>
        <p:txBody>
          <a:bodyPr>
            <a:normAutofit/>
          </a:bodyPr>
          <a:lstStyle>
            <a:lvl1pPr>
              <a:defRPr sz="2410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 marL="1606921">
              <a:defRPr sz="1607"/>
            </a:lvl6pPr>
            <a:lvl7pPr marL="1882393">
              <a:defRPr sz="1607"/>
            </a:lvl7pPr>
            <a:lvl8pPr marL="2157865">
              <a:defRPr sz="1607"/>
            </a:lvl8pPr>
            <a:lvl9pPr marL="2433337">
              <a:defRPr sz="16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7883" y="1676401"/>
            <a:ext cx="4719605" cy="4495800"/>
          </a:xfrm>
        </p:spPr>
        <p:txBody>
          <a:bodyPr>
            <a:normAutofit/>
          </a:bodyPr>
          <a:lstStyle>
            <a:lvl1pPr>
              <a:defRPr sz="2410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 marL="1606921">
              <a:defRPr sz="1607"/>
            </a:lvl6pPr>
            <a:lvl7pPr marL="1882393">
              <a:defRPr sz="1607"/>
            </a:lvl7pPr>
            <a:lvl8pPr marL="2157865">
              <a:defRPr sz="1607"/>
            </a:lvl8pPr>
            <a:lvl9pPr marL="2433337">
              <a:defRPr sz="16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9205" y="1676400"/>
            <a:ext cx="4720735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10" b="0"/>
            </a:lvl1pPr>
            <a:lvl2pPr marL="459120" indent="0">
              <a:buNone/>
              <a:defRPr sz="2008" b="1"/>
            </a:lvl2pPr>
            <a:lvl3pPr marL="918240" indent="0">
              <a:buNone/>
              <a:defRPr sz="1808" b="1"/>
            </a:lvl3pPr>
            <a:lvl4pPr marL="1377361" indent="0">
              <a:buNone/>
              <a:defRPr sz="1607" b="1"/>
            </a:lvl4pPr>
            <a:lvl5pPr marL="1836481" indent="0">
              <a:buNone/>
              <a:defRPr sz="1607" b="1"/>
            </a:lvl5pPr>
            <a:lvl6pPr marL="2295601" indent="0">
              <a:buNone/>
              <a:defRPr sz="1607" b="1"/>
            </a:lvl6pPr>
            <a:lvl7pPr marL="2754721" indent="0">
              <a:buNone/>
              <a:defRPr sz="1607" b="1"/>
            </a:lvl7pPr>
            <a:lvl8pPr marL="3213842" indent="0">
              <a:buNone/>
              <a:defRPr sz="1607" b="1"/>
            </a:lvl8pPr>
            <a:lvl9pPr marL="3672962" indent="0">
              <a:buNone/>
              <a:defRPr sz="16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9205" y="2516458"/>
            <a:ext cx="4720735" cy="3655743"/>
          </a:xfrm>
        </p:spPr>
        <p:txBody>
          <a:bodyPr/>
          <a:lstStyle>
            <a:lvl1pPr>
              <a:defRPr sz="2209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 marL="1606921">
              <a:defRPr sz="1607"/>
            </a:lvl6pPr>
            <a:lvl7pPr marL="1882393">
              <a:defRPr sz="1607"/>
            </a:lvl7pPr>
            <a:lvl8pPr marL="2157865">
              <a:defRPr sz="1607"/>
            </a:lvl8pPr>
            <a:lvl9pPr marL="2433337">
              <a:defRPr sz="16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560" y="1676400"/>
            <a:ext cx="4722861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10" b="0"/>
            </a:lvl1pPr>
            <a:lvl2pPr marL="459120" indent="0">
              <a:buNone/>
              <a:defRPr sz="2008" b="1"/>
            </a:lvl2pPr>
            <a:lvl3pPr marL="918240" indent="0">
              <a:buNone/>
              <a:defRPr sz="1808" b="1"/>
            </a:lvl3pPr>
            <a:lvl4pPr marL="1377361" indent="0">
              <a:buNone/>
              <a:defRPr sz="1607" b="1"/>
            </a:lvl4pPr>
            <a:lvl5pPr marL="1836481" indent="0">
              <a:buNone/>
              <a:defRPr sz="1607" b="1"/>
            </a:lvl5pPr>
            <a:lvl6pPr marL="2295601" indent="0">
              <a:buNone/>
              <a:defRPr sz="1607" b="1"/>
            </a:lvl6pPr>
            <a:lvl7pPr marL="2754721" indent="0">
              <a:buNone/>
              <a:defRPr sz="1607" b="1"/>
            </a:lvl7pPr>
            <a:lvl8pPr marL="3213842" indent="0">
              <a:buNone/>
              <a:defRPr sz="1607" b="1"/>
            </a:lvl8pPr>
            <a:lvl9pPr marL="3672962" indent="0">
              <a:buNone/>
              <a:defRPr sz="16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560" y="2516458"/>
            <a:ext cx="4722861" cy="3655743"/>
          </a:xfrm>
        </p:spPr>
        <p:txBody>
          <a:bodyPr/>
          <a:lstStyle>
            <a:lvl1pPr>
              <a:defRPr sz="2209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 marL="1606921">
              <a:defRPr sz="1607"/>
            </a:lvl6pPr>
            <a:lvl7pPr marL="1882393">
              <a:defRPr sz="1607"/>
            </a:lvl7pPr>
            <a:lvl8pPr marL="2157865">
              <a:defRPr sz="1607"/>
            </a:lvl8pPr>
            <a:lvl9pPr marL="2433337">
              <a:defRPr sz="16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3198" y="1676400"/>
            <a:ext cx="3825879" cy="2438400"/>
          </a:xfrm>
        </p:spPr>
        <p:txBody>
          <a:bodyPr anchor="b">
            <a:normAutofit/>
          </a:bodyPr>
          <a:lstStyle>
            <a:lvl1pPr algn="l">
              <a:defRPr sz="3213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9205" y="685800"/>
            <a:ext cx="6197924" cy="5486400"/>
          </a:xfrm>
        </p:spPr>
        <p:txBody>
          <a:bodyPr>
            <a:normAutofit/>
          </a:bodyPr>
          <a:lstStyle>
            <a:lvl1pPr>
              <a:defRPr sz="2410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>
              <a:defRPr sz="1607"/>
            </a:lvl6pPr>
            <a:lvl7pPr>
              <a:defRPr sz="1607"/>
            </a:lvl7pPr>
            <a:lvl8pPr>
              <a:defRPr sz="1607"/>
            </a:lvl8pPr>
            <a:lvl9pPr>
              <a:defRPr sz="16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03198" y="4191000"/>
            <a:ext cx="3825879" cy="1524000"/>
          </a:xfrm>
        </p:spPr>
        <p:txBody>
          <a:bodyPr>
            <a:normAutofit/>
          </a:bodyPr>
          <a:lstStyle>
            <a:lvl1pPr marL="0" indent="0">
              <a:buNone/>
              <a:defRPr sz="1808"/>
            </a:lvl1pPr>
            <a:lvl2pPr marL="459120" indent="0">
              <a:buNone/>
              <a:defRPr sz="1205"/>
            </a:lvl2pPr>
            <a:lvl3pPr marL="918240" indent="0">
              <a:buNone/>
              <a:defRPr sz="1004"/>
            </a:lvl3pPr>
            <a:lvl4pPr marL="1377361" indent="0">
              <a:buNone/>
              <a:defRPr sz="904"/>
            </a:lvl4pPr>
            <a:lvl5pPr marL="1836481" indent="0">
              <a:buNone/>
              <a:defRPr sz="904"/>
            </a:lvl5pPr>
            <a:lvl6pPr marL="2295601" indent="0">
              <a:buNone/>
              <a:defRPr sz="904"/>
            </a:lvl6pPr>
            <a:lvl7pPr marL="2754721" indent="0">
              <a:buNone/>
              <a:defRPr sz="904"/>
            </a:lvl7pPr>
            <a:lvl8pPr marL="3213842" indent="0">
              <a:buNone/>
              <a:defRPr sz="904"/>
            </a:lvl8pPr>
            <a:lvl9pPr marL="3672962" indent="0">
              <a:buNone/>
              <a:defRPr sz="90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3199" y="1676400"/>
            <a:ext cx="3825879" cy="2438400"/>
          </a:xfrm>
        </p:spPr>
        <p:txBody>
          <a:bodyPr anchor="b">
            <a:noAutofit/>
          </a:bodyPr>
          <a:lstStyle>
            <a:lvl1pPr algn="l">
              <a:defRPr sz="3213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8758" y="0"/>
            <a:ext cx="5968372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10"/>
            </a:lvl1pPr>
            <a:lvl2pPr marL="459120" indent="0">
              <a:buNone/>
              <a:defRPr sz="2812"/>
            </a:lvl2pPr>
            <a:lvl3pPr marL="918240" indent="0">
              <a:buNone/>
              <a:defRPr sz="2410"/>
            </a:lvl3pPr>
            <a:lvl4pPr marL="1377361" indent="0">
              <a:buNone/>
              <a:defRPr sz="2008"/>
            </a:lvl4pPr>
            <a:lvl5pPr marL="1836481" indent="0">
              <a:buNone/>
              <a:defRPr sz="2008"/>
            </a:lvl5pPr>
            <a:lvl6pPr marL="2295601" indent="0">
              <a:buNone/>
              <a:defRPr sz="2008"/>
            </a:lvl6pPr>
            <a:lvl7pPr marL="2754721" indent="0">
              <a:buNone/>
              <a:defRPr sz="2008"/>
            </a:lvl7pPr>
            <a:lvl8pPr marL="3213842" indent="0">
              <a:buNone/>
              <a:defRPr sz="2008"/>
            </a:lvl8pPr>
            <a:lvl9pPr marL="3672962" indent="0">
              <a:buNone/>
              <a:defRPr sz="2008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03199" y="4191000"/>
            <a:ext cx="3825879" cy="1524000"/>
          </a:xfrm>
        </p:spPr>
        <p:txBody>
          <a:bodyPr>
            <a:normAutofit/>
          </a:bodyPr>
          <a:lstStyle>
            <a:lvl1pPr marL="0" indent="0">
              <a:buNone/>
              <a:defRPr sz="1808"/>
            </a:lvl1pPr>
            <a:lvl2pPr marL="459120" indent="0">
              <a:buNone/>
              <a:defRPr sz="1205"/>
            </a:lvl2pPr>
            <a:lvl3pPr marL="918240" indent="0">
              <a:buNone/>
              <a:defRPr sz="1004"/>
            </a:lvl3pPr>
            <a:lvl4pPr marL="1377361" indent="0">
              <a:buNone/>
              <a:defRPr sz="904"/>
            </a:lvl4pPr>
            <a:lvl5pPr marL="1836481" indent="0">
              <a:buNone/>
              <a:defRPr sz="904"/>
            </a:lvl5pPr>
            <a:lvl6pPr marL="2295601" indent="0">
              <a:buNone/>
              <a:defRPr sz="904"/>
            </a:lvl6pPr>
            <a:lvl7pPr marL="2754721" indent="0">
              <a:buNone/>
              <a:defRPr sz="904"/>
            </a:lvl7pPr>
            <a:lvl8pPr marL="3213842" indent="0">
              <a:buNone/>
              <a:defRPr sz="904"/>
            </a:lvl8pPr>
            <a:lvl9pPr marL="3672962" indent="0">
              <a:buNone/>
              <a:defRPr sz="90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0101" y="0"/>
            <a:ext cx="11399525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8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9206" y="381000"/>
            <a:ext cx="964121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9206" y="1676400"/>
            <a:ext cx="964121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7082" y="6356352"/>
            <a:ext cx="2855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81872" y="6356352"/>
            <a:ext cx="3875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84781" y="6356352"/>
            <a:ext cx="2855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8240" rtl="0" eaLnBrk="1" latinLnBrk="0" hangingPunct="1">
        <a:lnSpc>
          <a:spcPct val="90000"/>
        </a:lnSpc>
        <a:spcBef>
          <a:spcPct val="0"/>
        </a:spcBef>
        <a:buNone/>
        <a:defRPr sz="36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778" indent="-229560" algn="l" defTabSz="918240" rtl="0" eaLnBrk="1" latinLnBrk="0" hangingPunct="1">
        <a:lnSpc>
          <a:spcPct val="90000"/>
        </a:lnSpc>
        <a:spcBef>
          <a:spcPts val="1607"/>
        </a:spcBef>
        <a:buFont typeface="Arial" pitchFamily="34" charset="0"/>
        <a:buChar char="•"/>
        <a:defRPr sz="2410" kern="1200">
          <a:solidFill>
            <a:schemeClr val="tx1"/>
          </a:solidFill>
          <a:latin typeface="+mn-lt"/>
          <a:ea typeface="+mn-ea"/>
          <a:cs typeface="+mn-cs"/>
        </a:defRPr>
      </a:lvl1pPr>
      <a:lvl2pPr marL="505032" indent="-229560" algn="l" defTabSz="918240" rtl="0" eaLnBrk="1" latinLnBrk="0" hangingPunct="1">
        <a:lnSpc>
          <a:spcPct val="90000"/>
        </a:lnSpc>
        <a:spcBef>
          <a:spcPts val="603"/>
        </a:spcBef>
        <a:buFont typeface="Euphemia" pitchFamily="34" charset="0"/>
        <a:buChar char="–"/>
        <a:defRPr sz="2008" kern="1200">
          <a:solidFill>
            <a:schemeClr val="tx1"/>
          </a:solidFill>
          <a:latin typeface="+mn-lt"/>
          <a:ea typeface="+mn-ea"/>
          <a:cs typeface="+mn-cs"/>
        </a:defRPr>
      </a:lvl2pPr>
      <a:lvl3pPr marL="780504" indent="-229560" algn="l" defTabSz="918240" rtl="0" eaLnBrk="1" latinLnBrk="0" hangingPunct="1">
        <a:lnSpc>
          <a:spcPct val="90000"/>
        </a:lnSpc>
        <a:spcBef>
          <a:spcPts val="603"/>
        </a:spcBef>
        <a:buFont typeface="Euphemia" pitchFamily="34" charset="0"/>
        <a:buChar char="–"/>
        <a:defRPr sz="1808" kern="1200">
          <a:solidFill>
            <a:schemeClr val="tx1"/>
          </a:solidFill>
          <a:latin typeface="+mn-lt"/>
          <a:ea typeface="+mn-ea"/>
          <a:cs typeface="+mn-cs"/>
        </a:defRPr>
      </a:lvl3pPr>
      <a:lvl4pPr marL="1055977" indent="-229560" algn="l" defTabSz="918240" rtl="0" eaLnBrk="1" latinLnBrk="0" hangingPunct="1">
        <a:lnSpc>
          <a:spcPct val="90000"/>
        </a:lnSpc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4pPr>
      <a:lvl5pPr marL="1331449" indent="-229560" algn="l" defTabSz="918240" rtl="0" eaLnBrk="1" latinLnBrk="0" hangingPunct="1">
        <a:lnSpc>
          <a:spcPct val="90000"/>
        </a:lnSpc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5pPr>
      <a:lvl6pPr marL="1606921" indent="-229560" algn="l" defTabSz="918240" rtl="0" eaLnBrk="1" latinLnBrk="0" hangingPunct="1"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6pPr>
      <a:lvl7pPr marL="1882393" indent="-229560" algn="l" defTabSz="918240" rtl="0" eaLnBrk="1" latinLnBrk="0" hangingPunct="1"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7pPr>
      <a:lvl8pPr marL="2157865" indent="-229560" algn="l" defTabSz="918240" rtl="0" eaLnBrk="1" latinLnBrk="0" hangingPunct="1"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8pPr>
      <a:lvl9pPr marL="2433337" indent="-229560" algn="l" defTabSz="918240" rtl="0" eaLnBrk="1" latinLnBrk="0" hangingPunct="1"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1pPr>
      <a:lvl2pPr marL="459120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2pPr>
      <a:lvl3pPr marL="918240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3pPr>
      <a:lvl4pPr marL="1377361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4pPr>
      <a:lvl5pPr marL="1836481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5pPr>
      <a:lvl6pPr marL="2295601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6pPr>
      <a:lvl7pPr marL="2754721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7pPr>
      <a:lvl8pPr marL="3213842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8pPr>
      <a:lvl9pPr marL="3672962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chart" Target="../charts/chart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4.xml"/><Relationship Id="rId20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19" Type="http://schemas.openxmlformats.org/officeDocument/2006/relationships/chart" Target="../charts/chart4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4831" y="991067"/>
            <a:ext cx="6507730" cy="1025417"/>
          </a:xfrm>
        </p:spPr>
        <p:txBody>
          <a:bodyPr/>
          <a:lstStyle/>
          <a:p>
            <a:r>
              <a:rPr lang="en-IN" sz="6025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LAPORAN KINERJA</a:t>
            </a: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202860" y="363671"/>
            <a:ext cx="723081" cy="462237"/>
            <a:chOff x="960438" y="2263776"/>
            <a:chExt cx="1646237" cy="844550"/>
          </a:xfrm>
        </p:grpSpPr>
        <p:sp>
          <p:nvSpPr>
            <p:cNvPr id="9" name="object 15"/>
            <p:cNvSpPr>
              <a:spLocks noChangeArrowheads="1"/>
            </p:cNvSpPr>
            <p:nvPr/>
          </p:nvSpPr>
          <p:spPr bwMode="auto">
            <a:xfrm>
              <a:off x="960438" y="2290764"/>
              <a:ext cx="1320800" cy="644525"/>
            </a:xfrm>
            <a:custGeom>
              <a:avLst/>
              <a:gdLst>
                <a:gd name="T0" fmla="*/ 1002456 w 1320817"/>
                <a:gd name="T1" fmla="*/ 2060 h 643808"/>
                <a:gd name="T2" fmla="*/ 907722 w 1320817"/>
                <a:gd name="T3" fmla="*/ 16528 h 643808"/>
                <a:gd name="T4" fmla="*/ 823752 w 1320817"/>
                <a:gd name="T5" fmla="*/ 42132 h 643808"/>
                <a:gd name="T6" fmla="*/ 749706 w 1320817"/>
                <a:gd name="T7" fmla="*/ 76241 h 643808"/>
                <a:gd name="T8" fmla="*/ 669816 w 1320817"/>
                <a:gd name="T9" fmla="*/ 126840 h 643808"/>
                <a:gd name="T10" fmla="*/ 570513 w 1320817"/>
                <a:gd name="T11" fmla="*/ 212808 h 643808"/>
                <a:gd name="T12" fmla="*/ 442283 w 1320817"/>
                <a:gd name="T13" fmla="*/ 355800 h 643808"/>
                <a:gd name="T14" fmla="*/ 378096 w 1320817"/>
                <a:gd name="T15" fmla="*/ 426518 h 643808"/>
                <a:gd name="T16" fmla="*/ 284639 w 1320817"/>
                <a:gd name="T17" fmla="*/ 511046 h 643808"/>
                <a:gd name="T18" fmla="*/ 174673 w 1320817"/>
                <a:gd name="T19" fmla="*/ 575754 h 643808"/>
                <a:gd name="T20" fmla="*/ 80956 w 1320817"/>
                <a:gd name="T21" fmla="*/ 601006 h 643808"/>
                <a:gd name="T22" fmla="*/ 0 w 1320817"/>
                <a:gd name="T23" fmla="*/ 611294 h 643808"/>
                <a:gd name="T24" fmla="*/ 42234 w 1320817"/>
                <a:gd name="T25" fmla="*/ 625327 h 643808"/>
                <a:gd name="T26" fmla="*/ 138778 w 1320817"/>
                <a:gd name="T27" fmla="*/ 646729 h 643808"/>
                <a:gd name="T28" fmla="*/ 238394 w 1320817"/>
                <a:gd name="T29" fmla="*/ 653919 h 643808"/>
                <a:gd name="T30" fmla="*/ 300559 w 1320817"/>
                <a:gd name="T31" fmla="*/ 650613 h 643808"/>
                <a:gd name="T32" fmla="*/ 386198 w 1320817"/>
                <a:gd name="T33" fmla="*/ 636264 h 643808"/>
                <a:gd name="T34" fmla="*/ 470205 w 1320817"/>
                <a:gd name="T35" fmla="*/ 607960 h 643808"/>
                <a:gd name="T36" fmla="*/ 552436 w 1320817"/>
                <a:gd name="T37" fmla="*/ 563160 h 643808"/>
                <a:gd name="T38" fmla="*/ 618218 w 1320817"/>
                <a:gd name="T39" fmla="*/ 518488 h 643808"/>
                <a:gd name="T40" fmla="*/ 683849 w 1320817"/>
                <a:gd name="T41" fmla="*/ 469068 h 643808"/>
                <a:gd name="T42" fmla="*/ 829369 w 1320817"/>
                <a:gd name="T43" fmla="*/ 352709 h 643808"/>
                <a:gd name="T44" fmla="*/ 880929 w 1320817"/>
                <a:gd name="T45" fmla="*/ 311695 h 643808"/>
                <a:gd name="T46" fmla="*/ 1001983 w 1320817"/>
                <a:gd name="T47" fmla="*/ 211327 h 643808"/>
                <a:gd name="T48" fmla="*/ 1052485 w 1320817"/>
                <a:gd name="T49" fmla="*/ 170742 h 643808"/>
                <a:gd name="T50" fmla="*/ 1119031 w 1320817"/>
                <a:gd name="T51" fmla="*/ 121866 h 643808"/>
                <a:gd name="T52" fmla="*/ 1197768 w 1320817"/>
                <a:gd name="T53" fmla="*/ 75660 h 643808"/>
                <a:gd name="T54" fmla="*/ 1284897 w 1320817"/>
                <a:gd name="T55" fmla="*/ 52027 h 643808"/>
                <a:gd name="T56" fmla="*/ 1316283 w 1320817"/>
                <a:gd name="T57" fmla="*/ 48472 h 643808"/>
                <a:gd name="T58" fmla="*/ 1228403 w 1320817"/>
                <a:gd name="T59" fmla="*/ 22894 h 643808"/>
                <a:gd name="T60" fmla="*/ 1134568 w 1320817"/>
                <a:gd name="T61" fmla="*/ 5573 h 643808"/>
                <a:gd name="T62" fmla="*/ 1071205 w 1320817"/>
                <a:gd name="T63" fmla="*/ 344 h 6438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20817"/>
                <a:gd name="T97" fmla="*/ 0 h 643808"/>
                <a:gd name="T98" fmla="*/ 1320817 w 1320817"/>
                <a:gd name="T99" fmla="*/ 643808 h 64380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1" name="object 16"/>
            <p:cNvSpPr>
              <a:spLocks noChangeArrowheads="1"/>
            </p:cNvSpPr>
            <p:nvPr/>
          </p:nvSpPr>
          <p:spPr bwMode="auto">
            <a:xfrm>
              <a:off x="960438" y="2290764"/>
              <a:ext cx="1320800" cy="644525"/>
            </a:xfrm>
            <a:custGeom>
              <a:avLst/>
              <a:gdLst>
                <a:gd name="T0" fmla="*/ 41625 w 1320817"/>
                <a:gd name="T1" fmla="*/ 606672 h 643808"/>
                <a:gd name="T2" fmla="*/ 129823 w 1320817"/>
                <a:gd name="T3" fmla="*/ 590681 h 643808"/>
                <a:gd name="T4" fmla="*/ 232235 w 1320817"/>
                <a:gd name="T5" fmla="*/ 546469 h 643808"/>
                <a:gd name="T6" fmla="*/ 332926 w 1320817"/>
                <a:gd name="T7" fmla="*/ 470670 h 643808"/>
                <a:gd name="T8" fmla="*/ 421202 w 1320817"/>
                <a:gd name="T9" fmla="*/ 379775 h 643808"/>
                <a:gd name="T10" fmla="*/ 484199 w 1320817"/>
                <a:gd name="T11" fmla="*/ 307383 h 643808"/>
                <a:gd name="T12" fmla="*/ 548298 w 1320817"/>
                <a:gd name="T13" fmla="*/ 235800 h 643808"/>
                <a:gd name="T14" fmla="*/ 641472 w 1320817"/>
                <a:gd name="T15" fmla="*/ 148506 h 643808"/>
                <a:gd name="T16" fmla="*/ 732656 w 1320817"/>
                <a:gd name="T17" fmla="*/ 85787 h 643808"/>
                <a:gd name="T18" fmla="*/ 804354 w 1320817"/>
                <a:gd name="T19" fmla="*/ 49963 h 643808"/>
                <a:gd name="T20" fmla="*/ 885764 w 1320817"/>
                <a:gd name="T21" fmla="*/ 21987 h 643808"/>
                <a:gd name="T22" fmla="*/ 977713 w 1320817"/>
                <a:gd name="T23" fmla="*/ 4494 h 643808"/>
                <a:gd name="T24" fmla="*/ 1049586 w 1320817"/>
                <a:gd name="T25" fmla="*/ 0 h 643808"/>
                <a:gd name="T26" fmla="*/ 1113817 w 1320817"/>
                <a:gd name="T27" fmla="*/ 3232 h 643808"/>
                <a:gd name="T28" fmla="*/ 1193329 w 1320817"/>
                <a:gd name="T29" fmla="*/ 15211 h 643808"/>
                <a:gd name="T30" fmla="*/ 1284653 w 1320817"/>
                <a:gd name="T31" fmla="*/ 38136 h 643808"/>
                <a:gd name="T32" fmla="*/ 1308838 w 1320817"/>
                <a:gd name="T33" fmla="*/ 50241 h 643808"/>
                <a:gd name="T34" fmla="*/ 1248062 w 1320817"/>
                <a:gd name="T35" fmla="*/ 58553 h 643808"/>
                <a:gd name="T36" fmla="*/ 1168579 w 1320817"/>
                <a:gd name="T37" fmla="*/ 90722 h 643808"/>
                <a:gd name="T38" fmla="*/ 1102458 w 1320817"/>
                <a:gd name="T39" fmla="*/ 133387 h 643808"/>
                <a:gd name="T40" fmla="*/ 1035729 w 1320817"/>
                <a:gd name="T41" fmla="*/ 183972 h 643808"/>
                <a:gd name="T42" fmla="*/ 967921 w 1320817"/>
                <a:gd name="T43" fmla="*/ 239571 h 643808"/>
                <a:gd name="T44" fmla="*/ 933461 w 1320817"/>
                <a:gd name="T45" fmla="*/ 268344 h 643808"/>
                <a:gd name="T46" fmla="*/ 863157 w 1320817"/>
                <a:gd name="T47" fmla="*/ 326015 h 643808"/>
                <a:gd name="T48" fmla="*/ 813435 w 1320817"/>
                <a:gd name="T49" fmla="*/ 365404 h 643808"/>
                <a:gd name="T50" fmla="*/ 781344 w 1320817"/>
                <a:gd name="T51" fmla="*/ 391189 h 643808"/>
                <a:gd name="T52" fmla="*/ 749021 w 1320817"/>
                <a:gd name="T53" fmla="*/ 417260 h 643808"/>
                <a:gd name="T54" fmla="*/ 683849 w 1320817"/>
                <a:gd name="T55" fmla="*/ 469068 h 643808"/>
                <a:gd name="T56" fmla="*/ 618218 w 1320817"/>
                <a:gd name="T57" fmla="*/ 518488 h 643808"/>
                <a:gd name="T58" fmla="*/ 552436 w 1320817"/>
                <a:gd name="T59" fmla="*/ 563160 h 643808"/>
                <a:gd name="T60" fmla="*/ 482427 w 1320817"/>
                <a:gd name="T61" fmla="*/ 602395 h 643808"/>
                <a:gd name="T62" fmla="*/ 398090 w 1320817"/>
                <a:gd name="T63" fmla="*/ 633222 h 643808"/>
                <a:gd name="T64" fmla="*/ 300559 w 1320817"/>
                <a:gd name="T65" fmla="*/ 650613 h 643808"/>
                <a:gd name="T66" fmla="*/ 238394 w 1320817"/>
                <a:gd name="T67" fmla="*/ 653919 h 643808"/>
                <a:gd name="T68" fmla="*/ 176511 w 1320817"/>
                <a:gd name="T69" fmla="*/ 651256 h 643808"/>
                <a:gd name="T70" fmla="*/ 78474 w 1320817"/>
                <a:gd name="T71" fmla="*/ 635001 h 643808"/>
                <a:gd name="T72" fmla="*/ 2374 w 1320817"/>
                <a:gd name="T73" fmla="*/ 612212 h 643808"/>
                <a:gd name="T74" fmla="*/ 0 w 1320817"/>
                <a:gd name="T75" fmla="*/ 611294 h 6438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0817"/>
                <a:gd name="T115" fmla="*/ 0 h 643808"/>
                <a:gd name="T116" fmla="*/ 1320817 w 1320817"/>
                <a:gd name="T117" fmla="*/ 643808 h 6438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lnTo>
                    <a:pt x="0" y="601841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2" name="object 17"/>
            <p:cNvSpPr>
              <a:spLocks noChangeArrowheads="1"/>
            </p:cNvSpPr>
            <p:nvPr/>
          </p:nvSpPr>
          <p:spPr bwMode="auto">
            <a:xfrm>
              <a:off x="1176338" y="2360614"/>
              <a:ext cx="1293812" cy="747712"/>
            </a:xfrm>
            <a:custGeom>
              <a:avLst/>
              <a:gdLst>
                <a:gd name="T0" fmla="*/ 1257590 w 1294131"/>
                <a:gd name="T1" fmla="*/ 0 h 747045"/>
                <a:gd name="T2" fmla="*/ 1218666 w 1294131"/>
                <a:gd name="T3" fmla="*/ 2496 h 747045"/>
                <a:gd name="T4" fmla="*/ 1176032 w 1294131"/>
                <a:gd name="T5" fmla="*/ 9198 h 747045"/>
                <a:gd name="T6" fmla="*/ 1132822 w 1294131"/>
                <a:gd name="T7" fmla="*/ 19109 h 747045"/>
                <a:gd name="T8" fmla="*/ 1092171 w 1294131"/>
                <a:gd name="T9" fmla="*/ 31233 h 747045"/>
                <a:gd name="T10" fmla="*/ 1047365 w 1294131"/>
                <a:gd name="T11" fmla="*/ 49110 h 747045"/>
                <a:gd name="T12" fmla="*/ 989791 w 1294131"/>
                <a:gd name="T13" fmla="*/ 82902 h 747045"/>
                <a:gd name="T14" fmla="*/ 941201 w 1294131"/>
                <a:gd name="T15" fmla="*/ 116055 h 747045"/>
                <a:gd name="T16" fmla="*/ 893345 w 1294131"/>
                <a:gd name="T17" fmla="*/ 152068 h 747045"/>
                <a:gd name="T18" fmla="*/ 846726 w 1294131"/>
                <a:gd name="T19" fmla="*/ 189912 h 747045"/>
                <a:gd name="T20" fmla="*/ 801836 w 1294131"/>
                <a:gd name="T21" fmla="*/ 228555 h 747045"/>
                <a:gd name="T22" fmla="*/ 759182 w 1294131"/>
                <a:gd name="T23" fmla="*/ 266963 h 747045"/>
                <a:gd name="T24" fmla="*/ 719260 w 1294131"/>
                <a:gd name="T25" fmla="*/ 304107 h 747045"/>
                <a:gd name="T26" fmla="*/ 634695 w 1294131"/>
                <a:gd name="T27" fmla="*/ 384668 h 747045"/>
                <a:gd name="T28" fmla="*/ 620899 w 1294131"/>
                <a:gd name="T29" fmla="*/ 397642 h 747045"/>
                <a:gd name="T30" fmla="*/ 591128 w 1294131"/>
                <a:gd name="T31" fmla="*/ 424733 h 747045"/>
                <a:gd name="T32" fmla="*/ 562090 w 1294131"/>
                <a:gd name="T33" fmla="*/ 449780 h 747045"/>
                <a:gd name="T34" fmla="*/ 505644 w 1294131"/>
                <a:gd name="T35" fmla="*/ 494031 h 747045"/>
                <a:gd name="T36" fmla="*/ 450400 w 1294131"/>
                <a:gd name="T37" fmla="*/ 530943 h 747045"/>
                <a:gd name="T38" fmla="*/ 395187 w 1294131"/>
                <a:gd name="T39" fmla="*/ 561063 h 747045"/>
                <a:gd name="T40" fmla="*/ 338863 w 1294131"/>
                <a:gd name="T41" fmla="*/ 584942 h 747045"/>
                <a:gd name="T42" fmla="*/ 280274 w 1294131"/>
                <a:gd name="T43" fmla="*/ 603129 h 747045"/>
                <a:gd name="T44" fmla="*/ 218242 w 1294131"/>
                <a:gd name="T45" fmla="*/ 616168 h 747045"/>
                <a:gd name="T46" fmla="*/ 151633 w 1294131"/>
                <a:gd name="T47" fmla="*/ 624612 h 747045"/>
                <a:gd name="T48" fmla="*/ 79260 w 1294131"/>
                <a:gd name="T49" fmla="*/ 629009 h 747045"/>
                <a:gd name="T50" fmla="*/ 40568 w 1294131"/>
                <a:gd name="T51" fmla="*/ 629856 h 747045"/>
                <a:gd name="T52" fmla="*/ 0 w 1294131"/>
                <a:gd name="T53" fmla="*/ 629900 h 747045"/>
                <a:gd name="T54" fmla="*/ 12550 w 1294131"/>
                <a:gd name="T55" fmla="*/ 638139 h 747045"/>
                <a:gd name="T56" fmla="*/ 51882 w 1294131"/>
                <a:gd name="T57" fmla="*/ 662082 h 747045"/>
                <a:gd name="T58" fmla="*/ 93021 w 1294131"/>
                <a:gd name="T59" fmla="*/ 684385 h 747045"/>
                <a:gd name="T60" fmla="*/ 135027 w 1294131"/>
                <a:gd name="T61" fmla="*/ 704409 h 747045"/>
                <a:gd name="T62" fmla="*/ 176941 w 1294131"/>
                <a:gd name="T63" fmla="*/ 721516 h 747045"/>
                <a:gd name="T64" fmla="*/ 217851 w 1294131"/>
                <a:gd name="T65" fmla="*/ 735070 h 747045"/>
                <a:gd name="T66" fmla="*/ 256810 w 1294131"/>
                <a:gd name="T67" fmla="*/ 744429 h 747045"/>
                <a:gd name="T68" fmla="*/ 342966 w 1294131"/>
                <a:gd name="T69" fmla="*/ 754578 h 747045"/>
                <a:gd name="T70" fmla="*/ 411261 w 1294131"/>
                <a:gd name="T71" fmla="*/ 756438 h 747045"/>
                <a:gd name="T72" fmla="*/ 474406 w 1294131"/>
                <a:gd name="T73" fmla="*/ 752474 h 747045"/>
                <a:gd name="T74" fmla="*/ 532729 w 1294131"/>
                <a:gd name="T75" fmla="*/ 743074 h 747045"/>
                <a:gd name="T76" fmla="*/ 586574 w 1294131"/>
                <a:gd name="T77" fmla="*/ 728619 h 747045"/>
                <a:gd name="T78" fmla="*/ 636277 w 1294131"/>
                <a:gd name="T79" fmla="*/ 709500 h 747045"/>
                <a:gd name="T80" fmla="*/ 682163 w 1294131"/>
                <a:gd name="T81" fmla="*/ 686101 h 747045"/>
                <a:gd name="T82" fmla="*/ 724570 w 1294131"/>
                <a:gd name="T83" fmla="*/ 658806 h 747045"/>
                <a:gd name="T84" fmla="*/ 763835 w 1294131"/>
                <a:gd name="T85" fmla="*/ 628002 h 747045"/>
                <a:gd name="T86" fmla="*/ 800292 w 1294131"/>
                <a:gd name="T87" fmla="*/ 594077 h 747045"/>
                <a:gd name="T88" fmla="*/ 834274 w 1294131"/>
                <a:gd name="T89" fmla="*/ 557412 h 747045"/>
                <a:gd name="T90" fmla="*/ 866113 w 1294131"/>
                <a:gd name="T91" fmla="*/ 518398 h 747045"/>
                <a:gd name="T92" fmla="*/ 896151 w 1294131"/>
                <a:gd name="T93" fmla="*/ 477416 h 747045"/>
                <a:gd name="T94" fmla="*/ 924713 w 1294131"/>
                <a:gd name="T95" fmla="*/ 434858 h 747045"/>
                <a:gd name="T96" fmla="*/ 952139 w 1294131"/>
                <a:gd name="T97" fmla="*/ 391103 h 747045"/>
                <a:gd name="T98" fmla="*/ 978760 w 1294131"/>
                <a:gd name="T99" fmla="*/ 346542 h 747045"/>
                <a:gd name="T100" fmla="*/ 1004916 w 1294131"/>
                <a:gd name="T101" fmla="*/ 301559 h 747045"/>
                <a:gd name="T102" fmla="*/ 1030935 w 1294131"/>
                <a:gd name="T103" fmla="*/ 256537 h 747045"/>
                <a:gd name="T104" fmla="*/ 1057156 w 1294131"/>
                <a:gd name="T105" fmla="*/ 211866 h 747045"/>
                <a:gd name="T106" fmla="*/ 1083909 w 1294131"/>
                <a:gd name="T107" fmla="*/ 167931 h 747045"/>
                <a:gd name="T108" fmla="*/ 1110843 w 1294131"/>
                <a:gd name="T109" fmla="*/ 128897 h 747045"/>
                <a:gd name="T110" fmla="*/ 1139214 w 1294131"/>
                <a:gd name="T111" fmla="*/ 95455 h 747045"/>
                <a:gd name="T112" fmla="*/ 1168993 w 1294131"/>
                <a:gd name="T113" fmla="*/ 67246 h 747045"/>
                <a:gd name="T114" fmla="*/ 1200145 w 1294131"/>
                <a:gd name="T115" fmla="*/ 43903 h 747045"/>
                <a:gd name="T116" fmla="*/ 1243757 w 1294131"/>
                <a:gd name="T117" fmla="*/ 19723 h 747045"/>
                <a:gd name="T118" fmla="*/ 1289672 w 1294131"/>
                <a:gd name="T119" fmla="*/ 2691 h 747045"/>
                <a:gd name="T120" fmla="*/ 1279829 w 1294131"/>
                <a:gd name="T121" fmla="*/ 1150 h 747045"/>
                <a:gd name="T122" fmla="*/ 1269199 w 1294131"/>
                <a:gd name="T123" fmla="*/ 269 h 747045"/>
                <a:gd name="T124" fmla="*/ 1257590 w 1294131"/>
                <a:gd name="T125" fmla="*/ 0 h 7470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94131"/>
                <a:gd name="T190" fmla="*/ 0 h 747045"/>
                <a:gd name="T191" fmla="*/ 1294131 w 1294131"/>
                <a:gd name="T192" fmla="*/ 747045 h 7470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3" name="object 18"/>
            <p:cNvSpPr>
              <a:spLocks noChangeArrowheads="1"/>
            </p:cNvSpPr>
            <p:nvPr/>
          </p:nvSpPr>
          <p:spPr bwMode="auto">
            <a:xfrm>
              <a:off x="1176338" y="2360614"/>
              <a:ext cx="1293812" cy="747712"/>
            </a:xfrm>
            <a:custGeom>
              <a:avLst/>
              <a:gdLst>
                <a:gd name="T0" fmla="*/ 40568 w 1294131"/>
                <a:gd name="T1" fmla="*/ 629856 h 747045"/>
                <a:gd name="T2" fmla="*/ 151633 w 1294131"/>
                <a:gd name="T3" fmla="*/ 624612 h 747045"/>
                <a:gd name="T4" fmla="*/ 280274 w 1294131"/>
                <a:gd name="T5" fmla="*/ 603129 h 747045"/>
                <a:gd name="T6" fmla="*/ 395187 w 1294131"/>
                <a:gd name="T7" fmla="*/ 561063 h 747045"/>
                <a:gd name="T8" fmla="*/ 505644 w 1294131"/>
                <a:gd name="T9" fmla="*/ 494031 h 747045"/>
                <a:gd name="T10" fmla="*/ 591128 w 1294131"/>
                <a:gd name="T11" fmla="*/ 424733 h 747045"/>
                <a:gd name="T12" fmla="*/ 649620 w 1294131"/>
                <a:gd name="T13" fmla="*/ 370478 h 747045"/>
                <a:gd name="T14" fmla="*/ 700482 w 1294131"/>
                <a:gd name="T15" fmla="*/ 321883 h 747045"/>
                <a:gd name="T16" fmla="*/ 780197 w 1294131"/>
                <a:gd name="T17" fmla="*/ 247853 h 747045"/>
                <a:gd name="T18" fmla="*/ 869848 w 1294131"/>
                <a:gd name="T19" fmla="*/ 170826 h 747045"/>
                <a:gd name="T20" fmla="*/ 965435 w 1294131"/>
                <a:gd name="T21" fmla="*/ 99055 h 747045"/>
                <a:gd name="T22" fmla="*/ 1057212 w 1294131"/>
                <a:gd name="T23" fmla="*/ 44567 h 747045"/>
                <a:gd name="T24" fmla="*/ 1147096 w 1294131"/>
                <a:gd name="T25" fmla="*/ 15515 h 747045"/>
                <a:gd name="T26" fmla="*/ 1232207 w 1294131"/>
                <a:gd name="T27" fmla="*/ 1150 h 747045"/>
                <a:gd name="T28" fmla="*/ 1269199 w 1294131"/>
                <a:gd name="T29" fmla="*/ 269 h 747045"/>
                <a:gd name="T30" fmla="*/ 1289672 w 1294131"/>
                <a:gd name="T31" fmla="*/ 2691 h 747045"/>
                <a:gd name="T32" fmla="*/ 1266432 w 1294131"/>
                <a:gd name="T33" fmla="*/ 10367 h 747045"/>
                <a:gd name="T34" fmla="*/ 1179226 w 1294131"/>
                <a:gd name="T35" fmla="*/ 58939 h 747045"/>
                <a:gd name="T36" fmla="*/ 1120141 w 1294131"/>
                <a:gd name="T37" fmla="*/ 117144 h 747045"/>
                <a:gd name="T38" fmla="*/ 1057156 w 1294131"/>
                <a:gd name="T39" fmla="*/ 211866 h 747045"/>
                <a:gd name="T40" fmla="*/ 1004916 w 1294131"/>
                <a:gd name="T41" fmla="*/ 301559 h 747045"/>
                <a:gd name="T42" fmla="*/ 952139 w 1294131"/>
                <a:gd name="T43" fmla="*/ 391103 h 747045"/>
                <a:gd name="T44" fmla="*/ 896151 w 1294131"/>
                <a:gd name="T45" fmla="*/ 477416 h 747045"/>
                <a:gd name="T46" fmla="*/ 834274 w 1294131"/>
                <a:gd name="T47" fmla="*/ 557412 h 747045"/>
                <a:gd name="T48" fmla="*/ 763835 w 1294131"/>
                <a:gd name="T49" fmla="*/ 628002 h 747045"/>
                <a:gd name="T50" fmla="*/ 682163 w 1294131"/>
                <a:gd name="T51" fmla="*/ 686101 h 747045"/>
                <a:gd name="T52" fmla="*/ 586574 w 1294131"/>
                <a:gd name="T53" fmla="*/ 728619 h 747045"/>
                <a:gd name="T54" fmla="*/ 474406 w 1294131"/>
                <a:gd name="T55" fmla="*/ 752474 h 747045"/>
                <a:gd name="T56" fmla="*/ 342966 w 1294131"/>
                <a:gd name="T57" fmla="*/ 754578 h 747045"/>
                <a:gd name="T58" fmla="*/ 231103 w 1294131"/>
                <a:gd name="T59" fmla="*/ 738687 h 747045"/>
                <a:gd name="T60" fmla="*/ 149049 w 1294131"/>
                <a:gd name="T61" fmla="*/ 710468 h 747045"/>
                <a:gd name="T62" fmla="*/ 65445 w 1294131"/>
                <a:gd name="T63" fmla="*/ 669730 h 747045"/>
                <a:gd name="T64" fmla="*/ 12550 w 1294131"/>
                <a:gd name="T65" fmla="*/ 638139 h 7470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94131"/>
                <a:gd name="T100" fmla="*/ 0 h 747045"/>
                <a:gd name="T101" fmla="*/ 1294131 w 1294131"/>
                <a:gd name="T102" fmla="*/ 747045 h 7470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4" name="object 19"/>
            <p:cNvSpPr>
              <a:spLocks noChangeArrowheads="1"/>
            </p:cNvSpPr>
            <p:nvPr/>
          </p:nvSpPr>
          <p:spPr bwMode="auto">
            <a:xfrm>
              <a:off x="2466975" y="2263776"/>
              <a:ext cx="139700" cy="66675"/>
            </a:xfrm>
            <a:custGeom>
              <a:avLst/>
              <a:gdLst>
                <a:gd name="T0" fmla="*/ 91611 w 140303"/>
                <a:gd name="T1" fmla="*/ 0 h 68175"/>
                <a:gd name="T2" fmla="*/ 58122 w 140303"/>
                <a:gd name="T3" fmla="*/ 32672 h 68175"/>
                <a:gd name="T4" fmla="*/ 13964 w 140303"/>
                <a:gd name="T5" fmla="*/ 45714 h 68175"/>
                <a:gd name="T6" fmla="*/ 0 w 140303"/>
                <a:gd name="T7" fmla="*/ 46965 h 68175"/>
                <a:gd name="T8" fmla="*/ 5807 w 140303"/>
                <a:gd name="T9" fmla="*/ 47842 h 68175"/>
                <a:gd name="T10" fmla="*/ 14820 w 140303"/>
                <a:gd name="T11" fmla="*/ 48969 h 68175"/>
                <a:gd name="T12" fmla="*/ 25428 w 140303"/>
                <a:gd name="T13" fmla="*/ 49768 h 68175"/>
                <a:gd name="T14" fmla="*/ 37693 w 140303"/>
                <a:gd name="T15" fmla="*/ 49929 h 68175"/>
                <a:gd name="T16" fmla="*/ 51668 w 140303"/>
                <a:gd name="T17" fmla="*/ 49134 h 68175"/>
                <a:gd name="T18" fmla="*/ 98592 w 140303"/>
                <a:gd name="T19" fmla="*/ 38855 h 68175"/>
                <a:gd name="T20" fmla="*/ 132092 w 140303"/>
                <a:gd name="T21" fmla="*/ 24149 h 68175"/>
                <a:gd name="T22" fmla="*/ 91611 w 140303"/>
                <a:gd name="T23" fmla="*/ 0 h 68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0303"/>
                <a:gd name="T37" fmla="*/ 0 h 68175"/>
                <a:gd name="T38" fmla="*/ 140303 w 140303"/>
                <a:gd name="T39" fmla="*/ 68175 h 68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5" name="object 20"/>
            <p:cNvSpPr>
              <a:spLocks noChangeArrowheads="1"/>
            </p:cNvSpPr>
            <p:nvPr/>
          </p:nvSpPr>
          <p:spPr bwMode="auto">
            <a:xfrm>
              <a:off x="2466975" y="2263776"/>
              <a:ext cx="139700" cy="66675"/>
            </a:xfrm>
            <a:custGeom>
              <a:avLst/>
              <a:gdLst>
                <a:gd name="T0" fmla="*/ 0 w 140303"/>
                <a:gd name="T1" fmla="*/ 46965 h 68175"/>
                <a:gd name="T2" fmla="*/ 38218 w 140303"/>
                <a:gd name="T3" fmla="*/ 40686 h 68175"/>
                <a:gd name="T4" fmla="*/ 73144 w 140303"/>
                <a:gd name="T5" fmla="*/ 22366 h 68175"/>
                <a:gd name="T6" fmla="*/ 91611 w 140303"/>
                <a:gd name="T7" fmla="*/ 0 h 68175"/>
                <a:gd name="T8" fmla="*/ 132092 w 140303"/>
                <a:gd name="T9" fmla="*/ 24149 h 68175"/>
                <a:gd name="T10" fmla="*/ 98592 w 140303"/>
                <a:gd name="T11" fmla="*/ 38855 h 68175"/>
                <a:gd name="T12" fmla="*/ 51668 w 140303"/>
                <a:gd name="T13" fmla="*/ 49134 h 68175"/>
                <a:gd name="T14" fmla="*/ 37693 w 140303"/>
                <a:gd name="T15" fmla="*/ 49929 h 68175"/>
                <a:gd name="T16" fmla="*/ 25428 w 140303"/>
                <a:gd name="T17" fmla="*/ 49768 h 68175"/>
                <a:gd name="T18" fmla="*/ 14820 w 140303"/>
                <a:gd name="T19" fmla="*/ 48969 h 68175"/>
                <a:gd name="T20" fmla="*/ 5807 w 140303"/>
                <a:gd name="T21" fmla="*/ 47842 h 68175"/>
                <a:gd name="T22" fmla="*/ 0 w 140303"/>
                <a:gd name="T23" fmla="*/ 46965 h 68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0303"/>
                <a:gd name="T37" fmla="*/ 0 h 68175"/>
                <a:gd name="T38" fmla="*/ 140303 w 140303"/>
                <a:gd name="T39" fmla="*/ 68175 h 68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6" name="object 21"/>
            <p:cNvSpPr>
              <a:spLocks noChangeArrowheads="1"/>
            </p:cNvSpPr>
            <p:nvPr/>
          </p:nvSpPr>
          <p:spPr bwMode="auto">
            <a:xfrm>
              <a:off x="1687513" y="2803527"/>
              <a:ext cx="130175" cy="155575"/>
            </a:xfrm>
            <a:custGeom>
              <a:avLst/>
              <a:gdLst>
                <a:gd name="T0" fmla="*/ 121469 w 130870"/>
                <a:gd name="T1" fmla="*/ 0 h 155412"/>
                <a:gd name="T2" fmla="*/ 0 w 130870"/>
                <a:gd name="T3" fmla="*/ 0 h 155412"/>
                <a:gd name="T4" fmla="*/ 0 w 130870"/>
                <a:gd name="T5" fmla="*/ 157710 h 155412"/>
                <a:gd name="T6" fmla="*/ 121469 w 130870"/>
                <a:gd name="T7" fmla="*/ 157710 h 155412"/>
                <a:gd name="T8" fmla="*/ 121469 w 130870"/>
                <a:gd name="T9" fmla="*/ 0 h 155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870"/>
                <a:gd name="T16" fmla="*/ 0 h 155412"/>
                <a:gd name="T17" fmla="*/ 130870 w 130870"/>
                <a:gd name="T18" fmla="*/ 155412 h 1554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7" name="object 22"/>
            <p:cNvSpPr>
              <a:spLocks noChangeArrowheads="1"/>
            </p:cNvSpPr>
            <p:nvPr/>
          </p:nvSpPr>
          <p:spPr bwMode="auto">
            <a:xfrm>
              <a:off x="1531938" y="2673352"/>
              <a:ext cx="441325" cy="130175"/>
            </a:xfrm>
            <a:custGeom>
              <a:avLst/>
              <a:gdLst>
                <a:gd name="T0" fmla="*/ 436543 w 441695"/>
                <a:gd name="T1" fmla="*/ 0 h 130870"/>
                <a:gd name="T2" fmla="*/ 0 w 441695"/>
                <a:gd name="T3" fmla="*/ 0 h 130870"/>
                <a:gd name="T4" fmla="*/ 0 w 441695"/>
                <a:gd name="T5" fmla="*/ 121469 h 130870"/>
                <a:gd name="T6" fmla="*/ 436543 w 441695"/>
                <a:gd name="T7" fmla="*/ 121469 h 130870"/>
                <a:gd name="T8" fmla="*/ 436543 w 441695"/>
                <a:gd name="T9" fmla="*/ 0 h 1308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695"/>
                <a:gd name="T16" fmla="*/ 0 h 130870"/>
                <a:gd name="T17" fmla="*/ 441695 w 441695"/>
                <a:gd name="T18" fmla="*/ 130870 h 1308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8" name="object 23"/>
            <p:cNvSpPr>
              <a:spLocks noChangeArrowheads="1"/>
            </p:cNvSpPr>
            <p:nvPr/>
          </p:nvSpPr>
          <p:spPr bwMode="auto">
            <a:xfrm>
              <a:off x="1687513" y="2517777"/>
              <a:ext cx="130175" cy="155575"/>
            </a:xfrm>
            <a:custGeom>
              <a:avLst/>
              <a:gdLst>
                <a:gd name="T0" fmla="*/ 121469 w 130870"/>
                <a:gd name="T1" fmla="*/ 0 h 155411"/>
                <a:gd name="T2" fmla="*/ 0 w 130870"/>
                <a:gd name="T3" fmla="*/ 0 h 155411"/>
                <a:gd name="T4" fmla="*/ 0 w 130870"/>
                <a:gd name="T5" fmla="*/ 157723 h 155411"/>
                <a:gd name="T6" fmla="*/ 121469 w 130870"/>
                <a:gd name="T7" fmla="*/ 157723 h 155411"/>
                <a:gd name="T8" fmla="*/ 121469 w 130870"/>
                <a:gd name="T9" fmla="*/ 0 h 1554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870"/>
                <a:gd name="T16" fmla="*/ 0 h 155411"/>
                <a:gd name="T17" fmla="*/ 130870 w 130870"/>
                <a:gd name="T18" fmla="*/ 155411 h 1554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9" name="object 24"/>
            <p:cNvSpPr>
              <a:spLocks noChangeArrowheads="1"/>
            </p:cNvSpPr>
            <p:nvPr/>
          </p:nvSpPr>
          <p:spPr bwMode="auto">
            <a:xfrm>
              <a:off x="1531938" y="2517776"/>
              <a:ext cx="441325" cy="441325"/>
            </a:xfrm>
            <a:custGeom>
              <a:avLst/>
              <a:gdLst>
                <a:gd name="T0" fmla="*/ 153599 w 441695"/>
                <a:gd name="T1" fmla="*/ 0 h 441694"/>
                <a:gd name="T2" fmla="*/ 282944 w 441695"/>
                <a:gd name="T3" fmla="*/ 0 h 441694"/>
                <a:gd name="T4" fmla="*/ 282944 w 441695"/>
                <a:gd name="T5" fmla="*/ 153602 h 441694"/>
                <a:gd name="T6" fmla="*/ 436543 w 441695"/>
                <a:gd name="T7" fmla="*/ 153602 h 441694"/>
                <a:gd name="T8" fmla="*/ 436543 w 441695"/>
                <a:gd name="T9" fmla="*/ 282951 h 441694"/>
                <a:gd name="T10" fmla="*/ 282944 w 441695"/>
                <a:gd name="T11" fmla="*/ 282951 h 441694"/>
                <a:gd name="T12" fmla="*/ 282944 w 441695"/>
                <a:gd name="T13" fmla="*/ 436556 h 441694"/>
                <a:gd name="T14" fmla="*/ 153599 w 441695"/>
                <a:gd name="T15" fmla="*/ 436556 h 441694"/>
                <a:gd name="T16" fmla="*/ 153599 w 441695"/>
                <a:gd name="T17" fmla="*/ 282951 h 441694"/>
                <a:gd name="T18" fmla="*/ 0 w 441695"/>
                <a:gd name="T19" fmla="*/ 282951 h 441694"/>
                <a:gd name="T20" fmla="*/ 0 w 441695"/>
                <a:gd name="T21" fmla="*/ 153602 h 441694"/>
                <a:gd name="T22" fmla="*/ 153599 w 441695"/>
                <a:gd name="T23" fmla="*/ 153602 h 441694"/>
                <a:gd name="T24" fmla="*/ 153599 w 441695"/>
                <a:gd name="T25" fmla="*/ 0 h 4416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1695"/>
                <a:gd name="T40" fmla="*/ 0 h 441694"/>
                <a:gd name="T41" fmla="*/ 441695 w 441695"/>
                <a:gd name="T42" fmla="*/ 441694 h 4416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20" name="object 25"/>
            <p:cNvSpPr>
              <a:spLocks noChangeArrowheads="1"/>
            </p:cNvSpPr>
            <p:nvPr/>
          </p:nvSpPr>
          <p:spPr bwMode="auto">
            <a:xfrm>
              <a:off x="1555750" y="2557464"/>
              <a:ext cx="411163" cy="287337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8" dirty="0">
                <a:latin typeface="Calibri" pitchFamily="34" charset="0"/>
                <a:cs typeface="Arial" charset="0"/>
              </a:endParaRPr>
            </a:p>
          </p:txBody>
        </p:sp>
      </p:grpSp>
      <p:pic>
        <p:nvPicPr>
          <p:cNvPr id="21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38" y="142059"/>
            <a:ext cx="742106" cy="84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043296" y="5790833"/>
            <a:ext cx="5350800" cy="46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10" dirty="0">
                <a:solidFill>
                  <a:srgbClr val="0000FF"/>
                </a:solidFill>
              </a:rPr>
              <a:t>RSJD dr. </a:t>
            </a:r>
            <a:r>
              <a:rPr lang="en-US" sz="2410" dirty="0" err="1">
                <a:solidFill>
                  <a:srgbClr val="0000FF"/>
                </a:solidFill>
              </a:rPr>
              <a:t>Arif</a:t>
            </a:r>
            <a:r>
              <a:rPr lang="en-US" sz="2410" dirty="0">
                <a:solidFill>
                  <a:srgbClr val="0000FF"/>
                </a:solidFill>
              </a:rPr>
              <a:t> </a:t>
            </a:r>
            <a:r>
              <a:rPr lang="en-US" sz="2410" dirty="0" err="1">
                <a:solidFill>
                  <a:srgbClr val="0000FF"/>
                </a:solidFill>
              </a:rPr>
              <a:t>Zainudin</a:t>
            </a:r>
            <a:r>
              <a:rPr lang="en-US" sz="2410" dirty="0">
                <a:solidFill>
                  <a:srgbClr val="0000FF"/>
                </a:solidFill>
              </a:rPr>
              <a:t> Surakarta</a:t>
            </a:r>
            <a:endParaRPr lang="id-ID" sz="2410" dirty="0">
              <a:solidFill>
                <a:srgbClr val="0000FF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1" r="22811"/>
          <a:stretch>
            <a:fillRect/>
          </a:stretch>
        </p:blipFill>
        <p:spPr>
          <a:xfrm>
            <a:off x="717352" y="695091"/>
            <a:ext cx="5325943" cy="5327537"/>
          </a:xfr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xmlns="" id="{FBAB08B8-3DB3-4637-AE23-B8DB96D9FCEC}"/>
              </a:ext>
            </a:extLst>
          </p:cNvPr>
          <p:cNvSpPr txBox="1">
            <a:spLocks/>
          </p:cNvSpPr>
          <p:nvPr/>
        </p:nvSpPr>
        <p:spPr>
          <a:xfrm>
            <a:off x="6839892" y="2020217"/>
            <a:ext cx="4554204" cy="1025417"/>
          </a:xfrm>
          <a:prstGeom prst="rect">
            <a:avLst/>
          </a:prstGeom>
        </p:spPr>
        <p:txBody>
          <a:bodyPr vert="horz" lIns="91821" tIns="45911" rIns="91821" bIns="45911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98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6025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september</a:t>
            </a:r>
            <a:endParaRPr lang="en-IN" sz="6025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FBAB08B8-3DB3-4637-AE23-B8DB96D9FCEC}"/>
              </a:ext>
            </a:extLst>
          </p:cNvPr>
          <p:cNvSpPr txBox="1">
            <a:spLocks/>
          </p:cNvSpPr>
          <p:nvPr/>
        </p:nvSpPr>
        <p:spPr>
          <a:xfrm>
            <a:off x="7954743" y="3275051"/>
            <a:ext cx="1975258" cy="1025417"/>
          </a:xfrm>
          <a:prstGeom prst="rect">
            <a:avLst/>
          </a:prstGeom>
        </p:spPr>
        <p:txBody>
          <a:bodyPr vert="horz" lIns="91821" tIns="45911" rIns="91821" bIns="45911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98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6025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949481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84478" y="5381320"/>
            <a:ext cx="10403683" cy="895896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574" tIns="47287" rIns="94574" bIns="47287" anchor="ctr">
            <a:normAutofit/>
          </a:bodyPr>
          <a:lstStyle/>
          <a:p>
            <a:pPr algn="ctr"/>
            <a:endParaRPr lang="en-US" sz="1004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5329" y="2444139"/>
            <a:ext cx="11321979" cy="272016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821" tIns="45911" rIns="91821" bIns="459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8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23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8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558139" y="3316026"/>
            <a:ext cx="6874638" cy="930720"/>
          </a:xfrm>
          <a:prstGeom prst="rect">
            <a:avLst/>
          </a:prstGeom>
          <a:noFill/>
        </p:spPr>
        <p:txBody>
          <a:bodyPr wrap="none" lIns="91821" tIns="45911" rIns="91821" bIns="4591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23" b="1" dirty="0">
                <a:ln w="50800"/>
                <a:solidFill>
                  <a:schemeClr val="accent1">
                    <a:lumMod val="50000"/>
                  </a:schemeClr>
                </a:solidFill>
              </a:rPr>
              <a:t>KINERJA PELAYANAN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456" y="2754011"/>
            <a:ext cx="948956" cy="94895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29361" y="3994928"/>
            <a:ext cx="1151147" cy="651194"/>
            <a:chOff x="5266968" y="2929613"/>
            <a:chExt cx="1616162" cy="9945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968" y="2929613"/>
              <a:ext cx="928986" cy="9945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45" y="2981648"/>
              <a:ext cx="939585" cy="942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116632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1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1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8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8" dirty="0"/>
              <a:t>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05272" y="201216"/>
            <a:ext cx="7200801" cy="777427"/>
            <a:chOff x="305272" y="201216"/>
            <a:chExt cx="7038985" cy="1167820"/>
          </a:xfrm>
        </p:grpSpPr>
        <p:sp>
          <p:nvSpPr>
            <p:cNvPr id="13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Freeform: Shape 71"/>
            <p:cNvSpPr/>
            <p:nvPr/>
          </p:nvSpPr>
          <p:spPr>
            <a:xfrm flipV="1">
              <a:off x="1454779" y="295553"/>
              <a:ext cx="5889478" cy="979140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5" name="Frame 14"/>
            <p:cNvSpPr/>
            <p:nvPr/>
          </p:nvSpPr>
          <p:spPr>
            <a:xfrm>
              <a:off x="305272" y="201216"/>
              <a:ext cx="1224135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5001" y="395891"/>
              <a:ext cx="784675" cy="778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050" b="1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74509" y="428370"/>
              <a:ext cx="5244299" cy="69349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CAPAIAN KINERJA PELAYANAN</a:t>
              </a:r>
            </a:p>
          </p:txBody>
        </p:sp>
      </p:grpSp>
      <p:graphicFrame>
        <p:nvGraphicFramePr>
          <p:cNvPr id="1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8373662"/>
              </p:ext>
            </p:extLst>
          </p:nvPr>
        </p:nvGraphicFramePr>
        <p:xfrm>
          <a:off x="301449" y="1052737"/>
          <a:ext cx="9778803" cy="561827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065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34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577652153"/>
                    </a:ext>
                  </a:extLst>
                </a:gridCol>
                <a:gridCol w="634160">
                  <a:extLst>
                    <a:ext uri="{9D8B030D-6E8A-4147-A177-3AD203B41FA5}">
                      <a16:colId xmlns:a16="http://schemas.microsoft.com/office/drawing/2014/main" xmlns="" val="3229108005"/>
                    </a:ext>
                  </a:extLst>
                </a:gridCol>
                <a:gridCol w="8028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28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028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0282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0282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02829">
                  <a:extLst>
                    <a:ext uri="{9D8B030D-6E8A-4147-A177-3AD203B41FA5}">
                      <a16:colId xmlns:a16="http://schemas.microsoft.com/office/drawing/2014/main" xmlns="" val="504021220"/>
                    </a:ext>
                  </a:extLst>
                </a:gridCol>
                <a:gridCol w="802829">
                  <a:extLst>
                    <a:ext uri="{9D8B030D-6E8A-4147-A177-3AD203B41FA5}">
                      <a16:colId xmlns:a16="http://schemas.microsoft.com/office/drawing/2014/main" xmlns="" val="3829695423"/>
                    </a:ext>
                  </a:extLst>
                </a:gridCol>
                <a:gridCol w="94683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37628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JENIS KEGIATAN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Lucida Sans" pitchFamily="34" charset="0"/>
                          <a:ea typeface="+mn-ea"/>
                          <a:cs typeface="+mn-cs"/>
                        </a:rPr>
                        <a:t>BULAN</a:t>
                      </a:r>
                      <a:endParaRPr lang="en-US" dirty="0"/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7628">
                <a:tc vMerge="1"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JAN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7628">
                <a:tc gridSpan="3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RAWAT</a:t>
                      </a:r>
                      <a:r>
                        <a:rPr lang="en-US" sz="1200" b="1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JALAN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8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1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PENGUNJUNG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3.912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2.778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3.029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3.062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3.164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2.748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3.428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3.130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3.108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28.359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8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2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KUNJUNGAN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5.609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3.039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3.414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3.272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3.444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2.901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3.770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3.323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3.329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32.101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7628">
                <a:tc gridSpan="3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RAWAT INAP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Lucida Sans" panose="020B0602030504020204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637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1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KAPASITAS  TT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297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297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297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anose="020B0602030504020204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637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2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PASIEN</a:t>
                      </a:r>
                      <a:r>
                        <a:rPr lang="en-US" sz="1200" b="1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KELUAR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268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203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255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235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261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214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245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250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248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2.179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68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3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BOR (%)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69,28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65,43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68,49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62,33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68,32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65,94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60,73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68.06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66.23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74.27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68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4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LOS (Hari) 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24,21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24.14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24.51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25.03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68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6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TOI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11.76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12.13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5637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9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LAMA DIRAWAT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7.489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5.143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6.254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6.032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6.241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5.370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5.932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6.036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6.079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54.548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5637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10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HARI PERAWATAN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6.379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5.441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6.306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5.554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6.290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5.876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5.592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6.267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5.901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53.605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5637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PASIEN MENINGGAL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anose="020B0602030504020204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173965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134615085"/>
              </p:ext>
            </p:extLst>
          </p:nvPr>
        </p:nvGraphicFramePr>
        <p:xfrm>
          <a:off x="1151260" y="3923937"/>
          <a:ext cx="9000992" cy="22770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23940">
                  <a:extLst>
                    <a:ext uri="{9D8B030D-6E8A-4147-A177-3AD203B41FA5}">
                      <a16:colId xmlns:a16="http://schemas.microsoft.com/office/drawing/2014/main" xmlns="" val="140138044"/>
                    </a:ext>
                  </a:extLst>
                </a:gridCol>
                <a:gridCol w="860228">
                  <a:extLst>
                    <a:ext uri="{9D8B030D-6E8A-4147-A177-3AD203B41FA5}">
                      <a16:colId xmlns:a16="http://schemas.microsoft.com/office/drawing/2014/main" xmlns="" val="2436855156"/>
                    </a:ext>
                  </a:extLst>
                </a:gridCol>
              </a:tblGrid>
              <a:tr h="321857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</a:p>
                  </a:txBody>
                  <a:tcPr marL="182826" marR="182826" marT="68844" marB="68844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200" b="1" baseline="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RAWAT JALAN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8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826" marR="182826" marT="68844" marB="68844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1857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2.027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1.184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1.189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1.233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1.079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1.479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1.222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1.242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1857"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NPBI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1857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1.067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1.048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1.086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1.105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1.078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1.054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1857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5918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87164" y="260648"/>
            <a:ext cx="9217024" cy="777427"/>
            <a:chOff x="305272" y="201216"/>
            <a:chExt cx="8288298" cy="1167820"/>
          </a:xfrm>
        </p:grpSpPr>
        <p:sp>
          <p:nvSpPr>
            <p:cNvPr id="12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3" name="Freeform: Shape 71"/>
            <p:cNvSpPr/>
            <p:nvPr/>
          </p:nvSpPr>
          <p:spPr>
            <a:xfrm flipV="1">
              <a:off x="1454778" y="295550"/>
              <a:ext cx="7138792" cy="979140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Frame 13"/>
            <p:cNvSpPr/>
            <p:nvPr/>
          </p:nvSpPr>
          <p:spPr>
            <a:xfrm>
              <a:off x="305272" y="201216"/>
              <a:ext cx="1224135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5001" y="395891"/>
              <a:ext cx="784675" cy="778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29433" y="395692"/>
              <a:ext cx="6770670" cy="69349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PELAYANAN BERDASARKAN CARA BAYAR</a:t>
              </a:r>
            </a:p>
          </p:txBody>
        </p:sp>
      </p:grpSp>
      <p:graphicFrame>
        <p:nvGraphicFramePr>
          <p:cNvPr id="17" name="Table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4178605"/>
              </p:ext>
            </p:extLst>
          </p:nvPr>
        </p:nvGraphicFramePr>
        <p:xfrm>
          <a:off x="1151260" y="1244983"/>
          <a:ext cx="9000996" cy="247204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55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022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6022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60228">
                  <a:extLst>
                    <a:ext uri="{9D8B030D-6E8A-4147-A177-3AD203B41FA5}">
                      <a16:colId xmlns:a16="http://schemas.microsoft.com/office/drawing/2014/main" xmlns="" val="3601154732"/>
                    </a:ext>
                  </a:extLst>
                </a:gridCol>
                <a:gridCol w="860228">
                  <a:extLst>
                    <a:ext uri="{9D8B030D-6E8A-4147-A177-3AD203B41FA5}">
                      <a16:colId xmlns:a16="http://schemas.microsoft.com/office/drawing/2014/main" xmlns="" val="775608251"/>
                    </a:ext>
                  </a:extLst>
                </a:gridCol>
              </a:tblGrid>
              <a:tr h="341048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</a:p>
                  </a:txBody>
                  <a:tcPr marL="182826" marR="182826" marT="68844" marB="68844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sz="1200" b="1" baseline="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RAWAT INAP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33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826" marR="182826" marT="68844" marB="68844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1048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1048"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NPBI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1048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1048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3475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076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15156" y="44624"/>
            <a:ext cx="8568952" cy="792088"/>
            <a:chOff x="305272" y="201216"/>
            <a:chExt cx="7813273" cy="1167820"/>
          </a:xfrm>
        </p:grpSpPr>
        <p:sp>
          <p:nvSpPr>
            <p:cNvPr id="11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2" name="Freeform: Shape 71"/>
            <p:cNvSpPr/>
            <p:nvPr/>
          </p:nvSpPr>
          <p:spPr>
            <a:xfrm flipV="1">
              <a:off x="1454778" y="295549"/>
              <a:ext cx="6663767" cy="979140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3" name="Frame 12"/>
            <p:cNvSpPr/>
            <p:nvPr/>
          </p:nvSpPr>
          <p:spPr>
            <a:xfrm>
              <a:off x="305272" y="201216"/>
              <a:ext cx="1149506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5001" y="395891"/>
              <a:ext cx="695339" cy="778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29433" y="395692"/>
              <a:ext cx="6000886" cy="69349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KUNJUNGAN BERDASARKAN WILAYAH</a:t>
              </a:r>
            </a:p>
          </p:txBody>
        </p:sp>
      </p:grp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6681760"/>
              </p:ext>
            </p:extLst>
          </p:nvPr>
        </p:nvGraphicFramePr>
        <p:xfrm>
          <a:off x="456137" y="704671"/>
          <a:ext cx="11568331" cy="609601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6088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0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95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79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16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5166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5166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5166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5166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51666">
                  <a:extLst>
                    <a:ext uri="{9D8B030D-6E8A-4147-A177-3AD203B41FA5}">
                      <a16:colId xmlns:a16="http://schemas.microsoft.com/office/drawing/2014/main" xmlns="" val="1868538098"/>
                    </a:ext>
                  </a:extLst>
                </a:gridCol>
                <a:gridCol w="1051666">
                  <a:extLst>
                    <a:ext uri="{9D8B030D-6E8A-4147-A177-3AD203B41FA5}">
                      <a16:colId xmlns:a16="http://schemas.microsoft.com/office/drawing/2014/main" xmlns="" val="2768404823"/>
                    </a:ext>
                  </a:extLst>
                </a:gridCol>
              </a:tblGrid>
              <a:tr h="275879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</a:p>
                  </a:txBody>
                  <a:tcPr marL="182680" marR="182680" marT="68832" marB="68832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KOTA ASAL</a:t>
                      </a:r>
                    </a:p>
                  </a:txBody>
                  <a:tcPr marL="182680" marR="182680" marT="68832" marB="68832" anchor="ctr"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 JALAN</a:t>
                      </a: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7878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680" marR="182680" marT="68832" marB="68832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SURAKARTA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WONOGIRI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SUKOHARJO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KARANGANYAR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SRAGEN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BOYOLALI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KLATEN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BLORA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GROBOGAN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</a:t>
                      </a:r>
                      <a:r>
                        <a:rPr lang="en-US" sz="1000" b="1" baseline="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JATENG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NGAWI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MAGETAN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MADIUN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PONOROGO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PACITAN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BOJONEGORO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 JATIM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 JATENG JATIM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95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281645"/>
              </p:ext>
            </p:extLst>
          </p:nvPr>
        </p:nvGraphicFramePr>
        <p:xfrm>
          <a:off x="107576" y="375960"/>
          <a:ext cx="12024471" cy="61060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6089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05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46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06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57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06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4066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4066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4066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140661">
                  <a:extLst>
                    <a:ext uri="{9D8B030D-6E8A-4147-A177-3AD203B41FA5}">
                      <a16:colId xmlns:a16="http://schemas.microsoft.com/office/drawing/2014/main" xmlns="" val="1045796826"/>
                    </a:ext>
                  </a:extLst>
                </a:gridCol>
                <a:gridCol w="1140661">
                  <a:extLst>
                    <a:ext uri="{9D8B030D-6E8A-4147-A177-3AD203B41FA5}">
                      <a16:colId xmlns:a16="http://schemas.microsoft.com/office/drawing/2014/main" xmlns="" val="2841140437"/>
                    </a:ext>
                  </a:extLst>
                </a:gridCol>
              </a:tblGrid>
              <a:tr h="284171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</a:p>
                  </a:txBody>
                  <a:tcPr marL="182680" marR="182680" marT="68832" marB="68832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KOTA ASAL</a:t>
                      </a:r>
                    </a:p>
                  </a:txBody>
                  <a:tcPr marL="182680" marR="182680" marT="68832" marB="68832" anchor="ctr"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 INAP</a:t>
                      </a: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4171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680" marR="182680" marT="68832" marB="68832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SURAKARTA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WONOGIRI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SUKOHARJO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7872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KARANGANYAR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SRAGEN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BOYOLALI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KLATEN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BLORA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GROBOGAN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</a:t>
                      </a:r>
                      <a:r>
                        <a:rPr lang="en-US" sz="1000" b="1" baseline="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JATENG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NGAWI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MAGETAN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MADIUN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PONOROGO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PACITAN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BOJONEGORO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 JATIM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417332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LL</a:t>
                      </a:r>
                      <a:r>
                        <a:rPr lang="en-US" sz="1000" b="1" baseline="0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JATENG JATIM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914985" y="794457"/>
            <a:ext cx="10345399" cy="494293"/>
          </a:xfrm>
          <a:solidFill>
            <a:srgbClr val="FFFF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SURAKARTA &amp; JAWA TENGAH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330898" y="280400"/>
            <a:ext cx="2383346" cy="412037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142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89724" y="1741911"/>
            <a:ext cx="1963993" cy="3511765"/>
            <a:chOff x="7561950" y="1420808"/>
            <a:chExt cx="2200895" cy="3287396"/>
          </a:xfrm>
        </p:grpSpPr>
        <p:grpSp>
          <p:nvGrpSpPr>
            <p:cNvPr id="11" name="Group 10"/>
            <p:cNvGrpSpPr/>
            <p:nvPr/>
          </p:nvGrpSpPr>
          <p:grpSpPr>
            <a:xfrm>
              <a:off x="7561950" y="1420808"/>
              <a:ext cx="2200895" cy="492182"/>
              <a:chOff x="7561947" y="1420807"/>
              <a:chExt cx="2200895" cy="492182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7561947" y="1420807"/>
                <a:ext cx="337762" cy="339648"/>
                <a:chOff x="11596033" y="4810628"/>
                <a:chExt cx="353171" cy="367743"/>
              </a:xfrm>
            </p:grpSpPr>
            <p:sp>
              <p:nvSpPr>
                <p:cNvPr id="16" name="Teardrop 15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FF6600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3" name="TextBox 2"/>
              <p:cNvSpPr txBox="1"/>
              <p:nvPr/>
            </p:nvSpPr>
            <p:spPr>
              <a:xfrm>
                <a:off x="7993070" y="1456391"/>
                <a:ext cx="1769774" cy="456598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KARANGANYAR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5.356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606569" y="2150891"/>
              <a:ext cx="342805" cy="361498"/>
              <a:chOff x="11596033" y="4810628"/>
              <a:chExt cx="353171" cy="367743"/>
            </a:xfrm>
          </p:grpSpPr>
          <p:sp>
            <p:nvSpPr>
              <p:cNvPr id="39" name="Teardrop 3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8003959" y="2192192"/>
              <a:ext cx="1735104" cy="45659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SURAKARTA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5.032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578082" y="2872739"/>
              <a:ext cx="353171" cy="367743"/>
              <a:chOff x="11596033" y="4810628"/>
              <a:chExt cx="353171" cy="367743"/>
            </a:xfrm>
          </p:grpSpPr>
          <p:sp>
            <p:nvSpPr>
              <p:cNvPr id="26" name="Teardrop 2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8047810" y="2907835"/>
              <a:ext cx="1691252" cy="456599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SRAGEN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5.224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7606918" y="3561497"/>
              <a:ext cx="353171" cy="367743"/>
              <a:chOff x="11596033" y="4810628"/>
              <a:chExt cx="353171" cy="367743"/>
            </a:xfrm>
          </p:grpSpPr>
          <p:sp>
            <p:nvSpPr>
              <p:cNvPr id="33" name="Teardrop 3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8014977" y="3574839"/>
              <a:ext cx="1724084" cy="45659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SUKOHARJO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5.081</a:t>
              </a: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7601382" y="4251605"/>
              <a:ext cx="2136875" cy="456599"/>
              <a:chOff x="7601382" y="4347538"/>
              <a:chExt cx="2136875" cy="456599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7601382" y="4350068"/>
                <a:ext cx="353171" cy="367743"/>
                <a:chOff x="11596033" y="4810628"/>
                <a:chExt cx="353171" cy="367743"/>
              </a:xfrm>
            </p:grpSpPr>
            <p:sp>
              <p:nvSpPr>
                <p:cNvPr id="47" name="Teardrop 46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83" name="TextBox 82"/>
              <p:cNvSpPr txBox="1"/>
              <p:nvPr/>
            </p:nvSpPr>
            <p:spPr>
              <a:xfrm>
                <a:off x="7993068" y="4347538"/>
                <a:ext cx="1745189" cy="45659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BOYOLALI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2.475</a:t>
                </a: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2364933" y="1753244"/>
            <a:ext cx="7559429" cy="4395505"/>
            <a:chOff x="3510432" y="1485145"/>
            <a:chExt cx="6864050" cy="3694942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432" y="1485145"/>
              <a:ext cx="6864050" cy="36949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7" name="Group 6"/>
            <p:cNvGrpSpPr/>
            <p:nvPr/>
          </p:nvGrpSpPr>
          <p:grpSpPr>
            <a:xfrm>
              <a:off x="8850070" y="4122189"/>
              <a:ext cx="328711" cy="326368"/>
              <a:chOff x="11467437" y="1659304"/>
              <a:chExt cx="353171" cy="367743"/>
            </a:xfrm>
          </p:grpSpPr>
          <p:sp>
            <p:nvSpPr>
              <p:cNvPr id="44" name="Teardrop 43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945255" y="3399579"/>
              <a:ext cx="328711" cy="326368"/>
              <a:chOff x="11596033" y="4810628"/>
              <a:chExt cx="353171" cy="367743"/>
            </a:xfrm>
          </p:grpSpPr>
          <p:sp>
            <p:nvSpPr>
              <p:cNvPr id="89" name="Teardrop 8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8431177" y="2313656"/>
              <a:ext cx="328711" cy="326368"/>
              <a:chOff x="11596033" y="4810628"/>
              <a:chExt cx="353171" cy="367743"/>
            </a:xfrm>
          </p:grpSpPr>
          <p:sp>
            <p:nvSpPr>
              <p:cNvPr id="19" name="Teardrop 1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00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8704156" y="3037189"/>
              <a:ext cx="328711" cy="326368"/>
              <a:chOff x="11596033" y="4810628"/>
              <a:chExt cx="353171" cy="367743"/>
            </a:xfrm>
          </p:grpSpPr>
          <p:sp>
            <p:nvSpPr>
              <p:cNvPr id="30" name="Teardrop 2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8442613" y="3621429"/>
              <a:ext cx="328711" cy="326368"/>
              <a:chOff x="11596033" y="4810628"/>
              <a:chExt cx="353171" cy="367743"/>
            </a:xfrm>
          </p:grpSpPr>
          <p:sp>
            <p:nvSpPr>
              <p:cNvPr id="36" name="Teardrop 3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8217916" y="3223051"/>
              <a:ext cx="328711" cy="326368"/>
              <a:chOff x="11596033" y="4810628"/>
              <a:chExt cx="353171" cy="367743"/>
            </a:xfrm>
          </p:grpSpPr>
          <p:sp>
            <p:nvSpPr>
              <p:cNvPr id="43" name="Teardrop 4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978796" y="2735153"/>
              <a:ext cx="328711" cy="326368"/>
              <a:chOff x="11596033" y="4810628"/>
              <a:chExt cx="353171" cy="367743"/>
            </a:xfrm>
          </p:grpSpPr>
          <p:sp>
            <p:nvSpPr>
              <p:cNvPr id="51" name="Teardrop 50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7740343" y="3345504"/>
              <a:ext cx="328711" cy="326368"/>
              <a:chOff x="11596033" y="4810628"/>
              <a:chExt cx="353171" cy="367743"/>
            </a:xfrm>
          </p:grpSpPr>
          <p:sp>
            <p:nvSpPr>
              <p:cNvPr id="54" name="Teardrop 53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9594664" y="2150471"/>
              <a:ext cx="328711" cy="326369"/>
              <a:chOff x="11596033" y="4810628"/>
              <a:chExt cx="353171" cy="367744"/>
            </a:xfrm>
          </p:grpSpPr>
          <p:sp>
            <p:nvSpPr>
              <p:cNvPr id="63" name="Teardrop 62"/>
              <p:cNvSpPr/>
              <p:nvPr/>
            </p:nvSpPr>
            <p:spPr>
              <a:xfrm rot="8222429">
                <a:off x="11596033" y="4810628"/>
                <a:ext cx="353171" cy="367744"/>
              </a:xfrm>
              <a:prstGeom prst="teardrop">
                <a:avLst>
                  <a:gd name="adj" fmla="val 196288"/>
                </a:avLst>
              </a:prstGeom>
              <a:solidFill>
                <a:srgbClr val="A50021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6697995" y="1927873"/>
              <a:ext cx="353171" cy="367743"/>
              <a:chOff x="11596033" y="4810628"/>
              <a:chExt cx="353171" cy="367743"/>
            </a:xfrm>
          </p:grpSpPr>
          <p:sp>
            <p:nvSpPr>
              <p:cNvPr id="100" name="Teardrop 9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66FF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0109987" y="1703230"/>
            <a:ext cx="1796682" cy="3603339"/>
            <a:chOff x="10109987" y="1703230"/>
            <a:chExt cx="1796682" cy="3309896"/>
          </a:xfrm>
        </p:grpSpPr>
        <p:grpSp>
          <p:nvGrpSpPr>
            <p:cNvPr id="79" name="Group 78"/>
            <p:cNvGrpSpPr/>
            <p:nvPr/>
          </p:nvGrpSpPr>
          <p:grpSpPr>
            <a:xfrm>
              <a:off x="10179548" y="4551162"/>
              <a:ext cx="1583104" cy="461964"/>
              <a:chOff x="2537520" y="5693765"/>
              <a:chExt cx="1774062" cy="517688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2537520" y="5693765"/>
                <a:ext cx="353171" cy="367743"/>
                <a:chOff x="11467437" y="1659304"/>
                <a:chExt cx="353171" cy="367743"/>
              </a:xfrm>
            </p:grpSpPr>
            <p:sp>
              <p:nvSpPr>
                <p:cNvPr id="93" name="Teardrop 92"/>
                <p:cNvSpPr/>
                <p:nvPr/>
              </p:nvSpPr>
              <p:spPr>
                <a:xfrm rot="8222429">
                  <a:off x="11467437" y="1659304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0000FF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11536010" y="1730313"/>
                  <a:ext cx="210281" cy="17015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88" name="TextBox 87"/>
              <p:cNvSpPr txBox="1"/>
              <p:nvPr/>
            </p:nvSpPr>
            <p:spPr>
              <a:xfrm>
                <a:off x="2959085" y="5709369"/>
                <a:ext cx="1352497" cy="502084"/>
              </a:xfrm>
              <a:prstGeom prst="rect">
                <a:avLst/>
              </a:prstGeom>
              <a:solidFill>
                <a:srgbClr val="1302EE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WONOGIRI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1.377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10114751" y="2381696"/>
              <a:ext cx="1647901" cy="459593"/>
              <a:chOff x="3611471" y="5778045"/>
              <a:chExt cx="2125281" cy="530725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3611471" y="5778045"/>
                <a:ext cx="353171" cy="367743"/>
                <a:chOff x="11596033" y="4810628"/>
                <a:chExt cx="353171" cy="367743"/>
              </a:xfrm>
            </p:grpSpPr>
            <p:sp>
              <p:nvSpPr>
                <p:cNvPr id="57" name="Teardrop 56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800080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95" name="TextBox 94"/>
              <p:cNvSpPr txBox="1"/>
              <p:nvPr/>
            </p:nvSpPr>
            <p:spPr>
              <a:xfrm>
                <a:off x="4001649" y="5791386"/>
                <a:ext cx="1735103" cy="517384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KLATEN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409</a:t>
                </a: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10124028" y="1703230"/>
              <a:ext cx="1638624" cy="470150"/>
              <a:chOff x="3657078" y="5749658"/>
              <a:chExt cx="2159200" cy="583115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3657078" y="5749658"/>
                <a:ext cx="353171" cy="367743"/>
                <a:chOff x="11596033" y="4810628"/>
                <a:chExt cx="353171" cy="367743"/>
              </a:xfrm>
            </p:grpSpPr>
            <p:sp>
              <p:nvSpPr>
                <p:cNvPr id="23" name="Teardrop 22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97" name="TextBox 96"/>
              <p:cNvSpPr txBox="1"/>
              <p:nvPr/>
            </p:nvSpPr>
            <p:spPr>
              <a:xfrm>
                <a:off x="4081174" y="5777079"/>
                <a:ext cx="1735104" cy="55569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GROBOGAN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202</a:t>
                </a: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10109987" y="3850802"/>
              <a:ext cx="1796682" cy="463418"/>
              <a:chOff x="154960" y="5317730"/>
              <a:chExt cx="1796682" cy="463418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154960" y="5317730"/>
                <a:ext cx="315156" cy="328160"/>
                <a:chOff x="11596033" y="4810628"/>
                <a:chExt cx="353171" cy="367743"/>
              </a:xfrm>
            </p:grpSpPr>
            <p:sp>
              <p:nvSpPr>
                <p:cNvPr id="60" name="Teardrop 59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66FF33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102" name="TextBox 101"/>
              <p:cNvSpPr txBox="1"/>
              <p:nvPr/>
            </p:nvSpPr>
            <p:spPr>
              <a:xfrm>
                <a:off x="539678" y="5333108"/>
                <a:ext cx="1411964" cy="448040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LAIN JATENG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548</a:t>
                </a: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10118794" y="3065127"/>
              <a:ext cx="1643858" cy="488342"/>
              <a:chOff x="8532994" y="5418493"/>
              <a:chExt cx="1967035" cy="517174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8532994" y="5418493"/>
                <a:ext cx="353171" cy="367743"/>
                <a:chOff x="11596033" y="4810628"/>
                <a:chExt cx="353171" cy="367743"/>
              </a:xfrm>
            </p:grpSpPr>
            <p:sp>
              <p:nvSpPr>
                <p:cNvPr id="66" name="Teardrop 65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A50021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104" name="TextBox 103"/>
              <p:cNvSpPr txBox="1"/>
              <p:nvPr/>
            </p:nvSpPr>
            <p:spPr>
              <a:xfrm>
                <a:off x="8937255" y="5461174"/>
                <a:ext cx="1562774" cy="47449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BLORA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208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578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7" name="Title 2"/>
          <p:cNvSpPr txBox="1">
            <a:spLocks/>
          </p:cNvSpPr>
          <p:nvPr/>
        </p:nvSpPr>
        <p:spPr>
          <a:xfrm>
            <a:off x="2135870" y="266098"/>
            <a:ext cx="8292545" cy="494293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lIns="90092" tIns="45045" rIns="90092" bIns="45045" rtlCol="0" anchor="b">
            <a:normAutofit/>
          </a:bodyPr>
          <a:lstStyle>
            <a:lvl1pPr algn="l" defTabSz="10095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00" b="0" i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JAWA TIMUR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35236" y="1493921"/>
            <a:ext cx="1948180" cy="4221925"/>
            <a:chOff x="134750" y="1526079"/>
            <a:chExt cx="2183175" cy="4731184"/>
          </a:xfrm>
        </p:grpSpPr>
        <p:grpSp>
          <p:nvGrpSpPr>
            <p:cNvPr id="91" name="Group 90"/>
            <p:cNvGrpSpPr/>
            <p:nvPr/>
          </p:nvGrpSpPr>
          <p:grpSpPr>
            <a:xfrm>
              <a:off x="140812" y="1526079"/>
              <a:ext cx="337762" cy="339648"/>
              <a:chOff x="11596033" y="4810628"/>
              <a:chExt cx="353171" cy="367743"/>
            </a:xfrm>
          </p:grpSpPr>
          <p:sp>
            <p:nvSpPr>
              <p:cNvPr id="94" name="Teardrop 93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571934" y="1561663"/>
              <a:ext cx="1745188" cy="54659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LAIN JATIM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198</a:t>
              </a: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163237" y="2216212"/>
              <a:ext cx="342805" cy="361498"/>
              <a:chOff x="11596033" y="4810628"/>
              <a:chExt cx="353171" cy="367743"/>
            </a:xfrm>
          </p:grpSpPr>
          <p:sp>
            <p:nvSpPr>
              <p:cNvPr id="89" name="Teardrop 8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560626" y="2257513"/>
              <a:ext cx="1735104" cy="5465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NGAWI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708</a:t>
              </a: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134750" y="2938062"/>
              <a:ext cx="353171" cy="367743"/>
              <a:chOff x="11596033" y="4810628"/>
              <a:chExt cx="353171" cy="367743"/>
            </a:xfrm>
          </p:grpSpPr>
          <p:sp>
            <p:nvSpPr>
              <p:cNvPr id="87" name="Teardrop 86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604477" y="2973157"/>
              <a:ext cx="1691253" cy="546597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MAGETAN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580</a:t>
              </a: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163584" y="3626820"/>
              <a:ext cx="353171" cy="367743"/>
              <a:chOff x="11596033" y="4810628"/>
              <a:chExt cx="353171" cy="367743"/>
            </a:xfrm>
          </p:grpSpPr>
          <p:sp>
            <p:nvSpPr>
              <p:cNvPr id="83" name="Teardrop 8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571646" y="3640161"/>
              <a:ext cx="1724083" cy="5465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PONOROGO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244</a:t>
              </a: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58052" y="4319456"/>
              <a:ext cx="353171" cy="367743"/>
              <a:chOff x="11596033" y="4810628"/>
              <a:chExt cx="353171" cy="367743"/>
            </a:xfrm>
          </p:grpSpPr>
          <p:sp>
            <p:nvSpPr>
              <p:cNvPr id="81" name="Teardrop 80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549738" y="4316926"/>
              <a:ext cx="1745190" cy="5465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MADIUN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234</a:t>
              </a: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161256" y="5023129"/>
              <a:ext cx="353171" cy="367743"/>
              <a:chOff x="11467437" y="1659304"/>
              <a:chExt cx="353171" cy="367743"/>
            </a:xfrm>
          </p:grpSpPr>
          <p:sp>
            <p:nvSpPr>
              <p:cNvPr id="100" name="Teardrop 99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582821" y="5038733"/>
              <a:ext cx="1735104" cy="546597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PACITAN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157</a:t>
              </a:r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171312" y="5697325"/>
              <a:ext cx="353171" cy="367743"/>
              <a:chOff x="11596033" y="4810628"/>
              <a:chExt cx="353171" cy="367743"/>
            </a:xfrm>
          </p:grpSpPr>
          <p:sp>
            <p:nvSpPr>
              <p:cNvPr id="106" name="Teardrop 10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561489" y="5710666"/>
              <a:ext cx="1735104" cy="546597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BOJONEGORO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43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70121" y="1483206"/>
            <a:ext cx="8440063" cy="4444854"/>
            <a:chOff x="3664571" y="1477098"/>
            <a:chExt cx="9746157" cy="5300183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571" y="1477098"/>
              <a:ext cx="9746157" cy="53001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09" name="Group 108"/>
            <p:cNvGrpSpPr/>
            <p:nvPr/>
          </p:nvGrpSpPr>
          <p:grpSpPr>
            <a:xfrm>
              <a:off x="9090248" y="3957365"/>
              <a:ext cx="337762" cy="339648"/>
              <a:chOff x="11596033" y="4810628"/>
              <a:chExt cx="353171" cy="367743"/>
            </a:xfrm>
          </p:grpSpPr>
          <p:sp>
            <p:nvSpPr>
              <p:cNvPr id="110" name="Teardrop 10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4985792" y="2851724"/>
              <a:ext cx="342805" cy="361498"/>
              <a:chOff x="11596033" y="4810628"/>
              <a:chExt cx="353171" cy="367743"/>
            </a:xfrm>
          </p:grpSpPr>
          <p:sp>
            <p:nvSpPr>
              <p:cNvPr id="113" name="Teardrop 11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4727588" y="3358204"/>
              <a:ext cx="353171" cy="367743"/>
              <a:chOff x="11596033" y="4810628"/>
              <a:chExt cx="353171" cy="367743"/>
            </a:xfrm>
          </p:grpSpPr>
          <p:sp>
            <p:nvSpPr>
              <p:cNvPr id="116" name="Teardrop 11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5488165" y="3907926"/>
              <a:ext cx="353171" cy="367743"/>
              <a:chOff x="11596033" y="4810628"/>
              <a:chExt cx="353171" cy="367743"/>
            </a:xfrm>
          </p:grpSpPr>
          <p:sp>
            <p:nvSpPr>
              <p:cNvPr id="119" name="Teardrop 11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5717573" y="3287172"/>
              <a:ext cx="353171" cy="367743"/>
              <a:chOff x="11596033" y="4810628"/>
              <a:chExt cx="353171" cy="367743"/>
            </a:xfrm>
          </p:grpSpPr>
          <p:sp>
            <p:nvSpPr>
              <p:cNvPr id="122" name="Teardrop 121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4121695" y="4418583"/>
              <a:ext cx="353171" cy="367743"/>
              <a:chOff x="11467437" y="1659304"/>
              <a:chExt cx="353171" cy="367743"/>
            </a:xfrm>
          </p:grpSpPr>
          <p:sp>
            <p:nvSpPr>
              <p:cNvPr id="125" name="Teardrop 124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5462241" y="2553772"/>
              <a:ext cx="353171" cy="367743"/>
              <a:chOff x="11596033" y="4810628"/>
              <a:chExt cx="353171" cy="367743"/>
            </a:xfrm>
          </p:grpSpPr>
          <p:sp>
            <p:nvSpPr>
              <p:cNvPr id="128" name="Teardrop 127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sp>
        <p:nvSpPr>
          <p:cNvPr id="56" name="TextBox 55"/>
          <p:cNvSpPr txBox="1"/>
          <p:nvPr/>
        </p:nvSpPr>
        <p:spPr>
          <a:xfrm>
            <a:off x="1354488" y="5942017"/>
            <a:ext cx="2798033" cy="48776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49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LAIN JATENG DAN JATIM</a:t>
            </a:r>
          </a:p>
          <a:p>
            <a:pPr>
              <a:lnSpc>
                <a:spcPct val="90000"/>
              </a:lnSpc>
            </a:pPr>
            <a:r>
              <a: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630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970076" y="5837490"/>
            <a:ext cx="310727" cy="328160"/>
            <a:chOff x="11596033" y="4810628"/>
            <a:chExt cx="353171" cy="367743"/>
          </a:xfrm>
          <a:solidFill>
            <a:srgbClr val="92D050"/>
          </a:solidFill>
        </p:grpSpPr>
        <p:sp>
          <p:nvSpPr>
            <p:cNvPr id="58" name="Teardrop 57"/>
            <p:cNvSpPr/>
            <p:nvPr/>
          </p:nvSpPr>
          <p:spPr>
            <a:xfrm rot="8222429">
              <a:off x="11596033" y="4810628"/>
              <a:ext cx="353171" cy="367743"/>
            </a:xfrm>
            <a:prstGeom prst="teardrop">
              <a:avLst>
                <a:gd name="adj" fmla="val 196288"/>
              </a:avLst>
            </a:prstGeom>
            <a:grpFill/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6"/>
            </a:p>
          </p:txBody>
        </p:sp>
        <p:sp>
          <p:nvSpPr>
            <p:cNvPr id="59" name="Oval 58"/>
            <p:cNvSpPr/>
            <p:nvPr/>
          </p:nvSpPr>
          <p:spPr>
            <a:xfrm>
              <a:off x="11693872" y="4909755"/>
              <a:ext cx="157492" cy="1819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6"/>
            </a:p>
          </p:txBody>
        </p:sp>
      </p:grpSp>
      <p:sp>
        <p:nvSpPr>
          <p:cNvPr id="60" name="Oval 59"/>
          <p:cNvSpPr/>
          <p:nvPr/>
        </p:nvSpPr>
        <p:spPr>
          <a:xfrm>
            <a:off x="1077018" y="5942017"/>
            <a:ext cx="140540" cy="162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</p:spTree>
    <p:extLst>
      <p:ext uri="{BB962C8B-B14F-4D97-AF65-F5344CB8AC3E}">
        <p14:creationId xmlns:p14="http://schemas.microsoft.com/office/powerpoint/2010/main" val="327122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914985" y="794457"/>
            <a:ext cx="10345399" cy="494293"/>
          </a:xfrm>
          <a:solidFill>
            <a:srgbClr val="FFFF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SURAKARTA &amp; JAWA TENGAH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143108" y="280400"/>
            <a:ext cx="2195795" cy="412037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142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INAP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55280" y="2376982"/>
            <a:ext cx="1973630" cy="519516"/>
            <a:chOff x="7561947" y="1420807"/>
            <a:chExt cx="2157657" cy="582180"/>
          </a:xfrm>
        </p:grpSpPr>
        <p:grpSp>
          <p:nvGrpSpPr>
            <p:cNvPr id="15" name="Group 14"/>
            <p:cNvGrpSpPr/>
            <p:nvPr/>
          </p:nvGrpSpPr>
          <p:grpSpPr>
            <a:xfrm>
              <a:off x="7561947" y="1420807"/>
              <a:ext cx="337762" cy="339648"/>
              <a:chOff x="11596033" y="4810628"/>
              <a:chExt cx="353171" cy="367743"/>
            </a:xfrm>
          </p:grpSpPr>
          <p:sp>
            <p:nvSpPr>
              <p:cNvPr id="16" name="Teardrop 1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7993070" y="1456391"/>
              <a:ext cx="1726534" cy="54659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KARANGANYAR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269</a:t>
              </a:r>
              <a:endParaRPr lang="en-US" sz="1249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1175" y="3761059"/>
            <a:ext cx="1951328" cy="524617"/>
            <a:chOff x="163237" y="2216212"/>
            <a:chExt cx="2132493" cy="587898"/>
          </a:xfrm>
        </p:grpSpPr>
        <p:grpSp>
          <p:nvGrpSpPr>
            <p:cNvPr id="38" name="Group 37"/>
            <p:cNvGrpSpPr/>
            <p:nvPr/>
          </p:nvGrpSpPr>
          <p:grpSpPr>
            <a:xfrm>
              <a:off x="163237" y="2216212"/>
              <a:ext cx="342805" cy="361498"/>
              <a:chOff x="11596033" y="4810628"/>
              <a:chExt cx="353171" cy="367743"/>
            </a:xfrm>
          </p:grpSpPr>
          <p:sp>
            <p:nvSpPr>
              <p:cNvPr id="39" name="Teardrop 3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560626" y="2257513"/>
              <a:ext cx="1735104" cy="5465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SURAKARTA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236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2987" y="1689479"/>
            <a:ext cx="2001014" cy="519079"/>
            <a:chOff x="3967108" y="128058"/>
            <a:chExt cx="2160980" cy="581692"/>
          </a:xfrm>
        </p:grpSpPr>
        <p:grpSp>
          <p:nvGrpSpPr>
            <p:cNvPr id="25" name="Group 24"/>
            <p:cNvGrpSpPr/>
            <p:nvPr/>
          </p:nvGrpSpPr>
          <p:grpSpPr>
            <a:xfrm>
              <a:off x="3967108" y="128058"/>
              <a:ext cx="353171" cy="367743"/>
              <a:chOff x="11596033" y="4810628"/>
              <a:chExt cx="353171" cy="367743"/>
            </a:xfrm>
          </p:grpSpPr>
          <p:sp>
            <p:nvSpPr>
              <p:cNvPr id="26" name="Teardrop 2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4436835" y="163153"/>
              <a:ext cx="1691253" cy="546597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SRAGEN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386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6508" y="3071107"/>
            <a:ext cx="1947493" cy="499667"/>
            <a:chOff x="196508" y="2954636"/>
            <a:chExt cx="2011745" cy="4996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6508" y="2954636"/>
              <a:ext cx="315156" cy="328160"/>
              <a:chOff x="11596033" y="4810628"/>
              <a:chExt cx="353171" cy="367743"/>
            </a:xfrm>
          </p:grpSpPr>
          <p:sp>
            <p:nvSpPr>
              <p:cNvPr id="33" name="Teardrop 3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560647" y="2966541"/>
              <a:ext cx="1647606" cy="48776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SUKOHARJO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268</a:t>
              </a:r>
              <a:endParaRPr lang="en-US" sz="1249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997789" y="3681136"/>
            <a:ext cx="1940216" cy="487762"/>
            <a:chOff x="7601382" y="4347538"/>
            <a:chExt cx="2136875" cy="546597"/>
          </a:xfrm>
        </p:grpSpPr>
        <p:grpSp>
          <p:nvGrpSpPr>
            <p:cNvPr id="46" name="Group 45"/>
            <p:cNvGrpSpPr/>
            <p:nvPr/>
          </p:nvGrpSpPr>
          <p:grpSpPr>
            <a:xfrm>
              <a:off x="7601382" y="4350068"/>
              <a:ext cx="353171" cy="367743"/>
              <a:chOff x="11596033" y="4810628"/>
              <a:chExt cx="353171" cy="367743"/>
            </a:xfrm>
          </p:grpSpPr>
          <p:sp>
            <p:nvSpPr>
              <p:cNvPr id="47" name="Teardrop 46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7993068" y="4347538"/>
              <a:ext cx="1745189" cy="5465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BOYOLALI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177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9976706" y="2389596"/>
            <a:ext cx="1924528" cy="501686"/>
            <a:chOff x="2537520" y="5693765"/>
            <a:chExt cx="2156669" cy="562201"/>
          </a:xfrm>
        </p:grpSpPr>
        <p:grpSp>
          <p:nvGrpSpPr>
            <p:cNvPr id="92" name="Group 91"/>
            <p:cNvGrpSpPr/>
            <p:nvPr/>
          </p:nvGrpSpPr>
          <p:grpSpPr>
            <a:xfrm>
              <a:off x="2537520" y="5693765"/>
              <a:ext cx="353171" cy="367743"/>
              <a:chOff x="11467437" y="1659304"/>
              <a:chExt cx="353171" cy="367743"/>
            </a:xfrm>
          </p:grpSpPr>
          <p:sp>
            <p:nvSpPr>
              <p:cNvPr id="93" name="Teardrop 92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2959085" y="5709369"/>
              <a:ext cx="1735104" cy="546597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WONOGIRI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152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32392" y="4518030"/>
            <a:ext cx="1896518" cy="499667"/>
            <a:chOff x="3611471" y="5778045"/>
            <a:chExt cx="2125281" cy="559938"/>
          </a:xfrm>
        </p:grpSpPr>
        <p:grpSp>
          <p:nvGrpSpPr>
            <p:cNvPr id="56" name="Group 55"/>
            <p:cNvGrpSpPr/>
            <p:nvPr/>
          </p:nvGrpSpPr>
          <p:grpSpPr>
            <a:xfrm>
              <a:off x="3611471" y="5778045"/>
              <a:ext cx="353171" cy="367743"/>
              <a:chOff x="11596033" y="4810628"/>
              <a:chExt cx="353171" cy="367743"/>
            </a:xfrm>
          </p:grpSpPr>
          <p:sp>
            <p:nvSpPr>
              <p:cNvPr id="57" name="Teardrop 56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4001648" y="5791386"/>
              <a:ext cx="1735104" cy="546597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KLATEN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16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9955274" y="1696329"/>
            <a:ext cx="1926786" cy="512229"/>
            <a:chOff x="3657078" y="5749658"/>
            <a:chExt cx="2159200" cy="574015"/>
          </a:xfrm>
        </p:grpSpPr>
        <p:grpSp>
          <p:nvGrpSpPr>
            <p:cNvPr id="22" name="Group 21"/>
            <p:cNvGrpSpPr/>
            <p:nvPr/>
          </p:nvGrpSpPr>
          <p:grpSpPr>
            <a:xfrm>
              <a:off x="3657078" y="5749658"/>
              <a:ext cx="353171" cy="367743"/>
              <a:chOff x="11596033" y="4810628"/>
              <a:chExt cx="353171" cy="367743"/>
            </a:xfrm>
          </p:grpSpPr>
          <p:sp>
            <p:nvSpPr>
              <p:cNvPr id="23" name="Teardrop 2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00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4081174" y="5777076"/>
              <a:ext cx="1735104" cy="54659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GROBOGAN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24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391377" y="1634880"/>
            <a:ext cx="7453310" cy="3882352"/>
            <a:chOff x="3510432" y="1485145"/>
            <a:chExt cx="6864050" cy="3694942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432" y="1485145"/>
              <a:ext cx="6864050" cy="36949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7" name="Group 6"/>
            <p:cNvGrpSpPr/>
            <p:nvPr/>
          </p:nvGrpSpPr>
          <p:grpSpPr>
            <a:xfrm>
              <a:off x="8850070" y="4122189"/>
              <a:ext cx="328711" cy="326368"/>
              <a:chOff x="11467437" y="1659304"/>
              <a:chExt cx="353171" cy="367743"/>
            </a:xfrm>
          </p:grpSpPr>
          <p:sp>
            <p:nvSpPr>
              <p:cNvPr id="44" name="Teardrop 43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945255" y="3399579"/>
              <a:ext cx="328711" cy="326368"/>
              <a:chOff x="11596033" y="4810628"/>
              <a:chExt cx="353171" cy="367743"/>
            </a:xfrm>
          </p:grpSpPr>
          <p:sp>
            <p:nvSpPr>
              <p:cNvPr id="89" name="Teardrop 8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8431177" y="2313656"/>
              <a:ext cx="328711" cy="326368"/>
              <a:chOff x="11596033" y="4810628"/>
              <a:chExt cx="353171" cy="367743"/>
            </a:xfrm>
          </p:grpSpPr>
          <p:sp>
            <p:nvSpPr>
              <p:cNvPr id="19" name="Teardrop 1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00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8704156" y="3037189"/>
              <a:ext cx="328711" cy="326368"/>
              <a:chOff x="11596033" y="4810628"/>
              <a:chExt cx="353171" cy="367743"/>
            </a:xfrm>
          </p:grpSpPr>
          <p:sp>
            <p:nvSpPr>
              <p:cNvPr id="30" name="Teardrop 2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8442613" y="3621429"/>
              <a:ext cx="328711" cy="326368"/>
              <a:chOff x="11596033" y="4810628"/>
              <a:chExt cx="353171" cy="367743"/>
            </a:xfrm>
          </p:grpSpPr>
          <p:sp>
            <p:nvSpPr>
              <p:cNvPr id="36" name="Teardrop 3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8217916" y="3223051"/>
              <a:ext cx="328711" cy="326368"/>
              <a:chOff x="11596033" y="4810628"/>
              <a:chExt cx="353171" cy="367743"/>
            </a:xfrm>
          </p:grpSpPr>
          <p:sp>
            <p:nvSpPr>
              <p:cNvPr id="43" name="Teardrop 4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978796" y="2735153"/>
              <a:ext cx="328711" cy="326368"/>
              <a:chOff x="11596033" y="4810628"/>
              <a:chExt cx="353171" cy="367743"/>
            </a:xfrm>
          </p:grpSpPr>
          <p:sp>
            <p:nvSpPr>
              <p:cNvPr id="51" name="Teardrop 50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7740343" y="3345504"/>
              <a:ext cx="328711" cy="326368"/>
              <a:chOff x="11596033" y="4810628"/>
              <a:chExt cx="353171" cy="367743"/>
            </a:xfrm>
          </p:grpSpPr>
          <p:sp>
            <p:nvSpPr>
              <p:cNvPr id="54" name="Teardrop 53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9594664" y="2150471"/>
              <a:ext cx="328711" cy="326369"/>
              <a:chOff x="11596033" y="4810628"/>
              <a:chExt cx="353171" cy="367744"/>
            </a:xfrm>
          </p:grpSpPr>
          <p:sp>
            <p:nvSpPr>
              <p:cNvPr id="63" name="Teardrop 62"/>
              <p:cNvSpPr/>
              <p:nvPr/>
            </p:nvSpPr>
            <p:spPr>
              <a:xfrm rot="8222429">
                <a:off x="11596033" y="4810628"/>
                <a:ext cx="353171" cy="367744"/>
              </a:xfrm>
              <a:prstGeom prst="teardrop">
                <a:avLst>
                  <a:gd name="adj" fmla="val 196288"/>
                </a:avLst>
              </a:prstGeom>
              <a:solidFill>
                <a:srgbClr val="A50021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6697995" y="1927873"/>
              <a:ext cx="353171" cy="367743"/>
              <a:chOff x="11596033" y="4810628"/>
              <a:chExt cx="353171" cy="367743"/>
            </a:xfrm>
          </p:grpSpPr>
          <p:sp>
            <p:nvSpPr>
              <p:cNvPr id="100" name="Teardrop 9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66FF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9978745" y="3009355"/>
            <a:ext cx="1909086" cy="525849"/>
            <a:chOff x="8532994" y="5418493"/>
            <a:chExt cx="2139364" cy="589278"/>
          </a:xfrm>
        </p:grpSpPr>
        <p:grpSp>
          <p:nvGrpSpPr>
            <p:cNvPr id="65" name="Group 64"/>
            <p:cNvGrpSpPr/>
            <p:nvPr/>
          </p:nvGrpSpPr>
          <p:grpSpPr>
            <a:xfrm>
              <a:off x="8532994" y="5418493"/>
              <a:ext cx="353171" cy="367743"/>
              <a:chOff x="11596033" y="4810628"/>
              <a:chExt cx="353171" cy="367743"/>
            </a:xfrm>
          </p:grpSpPr>
          <p:sp>
            <p:nvSpPr>
              <p:cNvPr id="66" name="Teardrop 6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A50021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8937255" y="5461174"/>
              <a:ext cx="1735103" cy="54659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BLORA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91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9997789" y="4345577"/>
            <a:ext cx="1940216" cy="487762"/>
            <a:chOff x="7601382" y="4347538"/>
            <a:chExt cx="2136875" cy="546597"/>
          </a:xfrm>
        </p:grpSpPr>
        <p:grpSp>
          <p:nvGrpSpPr>
            <p:cNvPr id="108" name="Group 107"/>
            <p:cNvGrpSpPr/>
            <p:nvPr/>
          </p:nvGrpSpPr>
          <p:grpSpPr>
            <a:xfrm>
              <a:off x="7601382" y="4350068"/>
              <a:ext cx="353171" cy="367743"/>
              <a:chOff x="11596033" y="4810628"/>
              <a:chExt cx="353171" cy="367743"/>
            </a:xfrm>
          </p:grpSpPr>
          <p:sp>
            <p:nvSpPr>
              <p:cNvPr id="110" name="Teardrop 10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38F12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09" name="TextBox 108"/>
            <p:cNvSpPr txBox="1"/>
            <p:nvPr/>
          </p:nvSpPr>
          <p:spPr>
            <a:xfrm>
              <a:off x="7993068" y="4347538"/>
              <a:ext cx="1745189" cy="546597"/>
            </a:xfrm>
            <a:prstGeom prst="rect">
              <a:avLst/>
            </a:prstGeom>
            <a:solidFill>
              <a:srgbClr val="38F12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LAIN JATENG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195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905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7" name="Title 2"/>
          <p:cNvSpPr txBox="1">
            <a:spLocks/>
          </p:cNvSpPr>
          <p:nvPr/>
        </p:nvSpPr>
        <p:spPr>
          <a:xfrm>
            <a:off x="2135870" y="266098"/>
            <a:ext cx="8292545" cy="494293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lIns="90092" tIns="45045" rIns="90092" bIns="45045" rtlCol="0" anchor="b">
            <a:normAutofit/>
          </a:bodyPr>
          <a:lstStyle>
            <a:lvl1pPr algn="l" defTabSz="10095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00" b="0" i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JAWA TIMUR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447" y="2288827"/>
            <a:ext cx="1902953" cy="524617"/>
            <a:chOff x="258316" y="2428117"/>
            <a:chExt cx="2132492" cy="587898"/>
          </a:xfrm>
        </p:grpSpPr>
        <p:grpSp>
          <p:nvGrpSpPr>
            <p:cNvPr id="69" name="Group 68"/>
            <p:cNvGrpSpPr/>
            <p:nvPr/>
          </p:nvGrpSpPr>
          <p:grpSpPr>
            <a:xfrm>
              <a:off x="258316" y="2428117"/>
              <a:ext cx="342805" cy="361498"/>
              <a:chOff x="11596033" y="4810628"/>
              <a:chExt cx="353171" cy="367743"/>
            </a:xfrm>
          </p:grpSpPr>
          <p:sp>
            <p:nvSpPr>
              <p:cNvPr id="89" name="Teardrop 8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655704" y="2469418"/>
              <a:ext cx="1735104" cy="5465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NGAWI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73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0745" y="2977559"/>
            <a:ext cx="1928374" cy="519079"/>
            <a:chOff x="229829" y="3149967"/>
            <a:chExt cx="2160980" cy="581692"/>
          </a:xfrm>
        </p:grpSpPr>
        <p:grpSp>
          <p:nvGrpSpPr>
            <p:cNvPr id="72" name="Group 71"/>
            <p:cNvGrpSpPr/>
            <p:nvPr/>
          </p:nvGrpSpPr>
          <p:grpSpPr>
            <a:xfrm>
              <a:off x="229829" y="3149967"/>
              <a:ext cx="353171" cy="367743"/>
              <a:chOff x="11596033" y="4810628"/>
              <a:chExt cx="353171" cy="367743"/>
            </a:xfrm>
          </p:grpSpPr>
          <p:sp>
            <p:nvSpPr>
              <p:cNvPr id="87" name="Teardrop 86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699556" y="3185062"/>
              <a:ext cx="1691253" cy="546597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MAGETAN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48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8182" y="1612643"/>
            <a:ext cx="1902643" cy="499667"/>
            <a:chOff x="258663" y="3838725"/>
            <a:chExt cx="2132145" cy="559938"/>
          </a:xfrm>
        </p:grpSpPr>
        <p:grpSp>
          <p:nvGrpSpPr>
            <p:cNvPr id="74" name="Group 73"/>
            <p:cNvGrpSpPr/>
            <p:nvPr/>
          </p:nvGrpSpPr>
          <p:grpSpPr>
            <a:xfrm>
              <a:off x="258663" y="3838725"/>
              <a:ext cx="353171" cy="367743"/>
              <a:chOff x="11596033" y="4810628"/>
              <a:chExt cx="353171" cy="367743"/>
            </a:xfrm>
          </p:grpSpPr>
          <p:sp>
            <p:nvSpPr>
              <p:cNvPr id="83" name="Teardrop 8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666725" y="3852066"/>
              <a:ext cx="1724083" cy="5465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PONOROGO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75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6591" y="4386505"/>
            <a:ext cx="1906864" cy="487762"/>
            <a:chOff x="253131" y="4528831"/>
            <a:chExt cx="2136875" cy="546597"/>
          </a:xfrm>
        </p:grpSpPr>
        <p:grpSp>
          <p:nvGrpSpPr>
            <p:cNvPr id="78" name="Group 77"/>
            <p:cNvGrpSpPr/>
            <p:nvPr/>
          </p:nvGrpSpPr>
          <p:grpSpPr>
            <a:xfrm>
              <a:off x="253131" y="4531361"/>
              <a:ext cx="353171" cy="367743"/>
              <a:chOff x="11596033" y="4810628"/>
              <a:chExt cx="353171" cy="367743"/>
            </a:xfrm>
          </p:grpSpPr>
          <p:sp>
            <p:nvSpPr>
              <p:cNvPr id="81" name="Teardrop 80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644817" y="4528831"/>
              <a:ext cx="1745189" cy="5465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MADIUN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56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8927" y="3665876"/>
            <a:ext cx="1924528" cy="501686"/>
            <a:chOff x="256335" y="5235034"/>
            <a:chExt cx="2156669" cy="562201"/>
          </a:xfrm>
        </p:grpSpPr>
        <p:grpSp>
          <p:nvGrpSpPr>
            <p:cNvPr id="97" name="Group 96"/>
            <p:cNvGrpSpPr/>
            <p:nvPr/>
          </p:nvGrpSpPr>
          <p:grpSpPr>
            <a:xfrm>
              <a:off x="256335" y="5235034"/>
              <a:ext cx="353171" cy="367743"/>
              <a:chOff x="11467437" y="1659304"/>
              <a:chExt cx="353171" cy="367743"/>
            </a:xfrm>
          </p:grpSpPr>
          <p:sp>
            <p:nvSpPr>
              <p:cNvPr id="100" name="Teardrop 99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677900" y="5250638"/>
              <a:ext cx="1735104" cy="546597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PACITAN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37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91420" y="1553925"/>
            <a:ext cx="8247292" cy="4043518"/>
            <a:chOff x="3664571" y="1477098"/>
            <a:chExt cx="9746157" cy="5300183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571" y="1477098"/>
              <a:ext cx="9746157" cy="53001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12" name="Group 111"/>
            <p:cNvGrpSpPr/>
            <p:nvPr/>
          </p:nvGrpSpPr>
          <p:grpSpPr>
            <a:xfrm>
              <a:off x="4985792" y="2851724"/>
              <a:ext cx="342805" cy="361498"/>
              <a:chOff x="11596033" y="4810628"/>
              <a:chExt cx="353171" cy="367743"/>
            </a:xfrm>
          </p:grpSpPr>
          <p:sp>
            <p:nvSpPr>
              <p:cNvPr id="113" name="Teardrop 11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4727588" y="3358204"/>
              <a:ext cx="353171" cy="367743"/>
              <a:chOff x="11596033" y="4810628"/>
              <a:chExt cx="353171" cy="367743"/>
            </a:xfrm>
          </p:grpSpPr>
          <p:sp>
            <p:nvSpPr>
              <p:cNvPr id="116" name="Teardrop 11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5488165" y="3907926"/>
              <a:ext cx="353171" cy="367743"/>
              <a:chOff x="11596033" y="4810628"/>
              <a:chExt cx="353171" cy="367743"/>
            </a:xfrm>
          </p:grpSpPr>
          <p:sp>
            <p:nvSpPr>
              <p:cNvPr id="119" name="Teardrop 11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5717573" y="3287172"/>
              <a:ext cx="353171" cy="367743"/>
              <a:chOff x="11596033" y="4810628"/>
              <a:chExt cx="353171" cy="367743"/>
            </a:xfrm>
          </p:grpSpPr>
          <p:sp>
            <p:nvSpPr>
              <p:cNvPr id="122" name="Teardrop 121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4121695" y="4418583"/>
              <a:ext cx="353171" cy="367743"/>
              <a:chOff x="11467437" y="1659304"/>
              <a:chExt cx="353171" cy="367743"/>
            </a:xfrm>
          </p:grpSpPr>
          <p:sp>
            <p:nvSpPr>
              <p:cNvPr id="125" name="Teardrop 124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5462241" y="2553772"/>
              <a:ext cx="353171" cy="367743"/>
              <a:chOff x="11596033" y="4810628"/>
              <a:chExt cx="353171" cy="367743"/>
            </a:xfrm>
          </p:grpSpPr>
          <p:sp>
            <p:nvSpPr>
              <p:cNvPr id="128" name="Teardrop 127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sp>
        <p:nvSpPr>
          <p:cNvPr id="49" name="Teardrop 48"/>
          <p:cNvSpPr/>
          <p:nvPr/>
        </p:nvSpPr>
        <p:spPr>
          <a:xfrm rot="8222429">
            <a:off x="515530" y="5157426"/>
            <a:ext cx="298857" cy="280552"/>
          </a:xfrm>
          <a:prstGeom prst="teardrop">
            <a:avLst>
              <a:gd name="adj" fmla="val 196288"/>
            </a:avLst>
          </a:prstGeom>
          <a:solidFill>
            <a:srgbClr val="80008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50" name="Oval 49"/>
          <p:cNvSpPr/>
          <p:nvPr/>
        </p:nvSpPr>
        <p:spPr>
          <a:xfrm>
            <a:off x="598322" y="5228285"/>
            <a:ext cx="133271" cy="1388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53" name="TextBox 52"/>
          <p:cNvSpPr txBox="1"/>
          <p:nvPr/>
        </p:nvSpPr>
        <p:spPr>
          <a:xfrm>
            <a:off x="866096" y="5137509"/>
            <a:ext cx="1557338" cy="487762"/>
          </a:xfrm>
          <a:prstGeom prst="rect">
            <a:avLst/>
          </a:prstGeom>
          <a:solidFill>
            <a:srgbClr val="9900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49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BOJONEGORO</a:t>
            </a:r>
          </a:p>
          <a:p>
            <a:pPr>
              <a:lnSpc>
                <a:spcPct val="90000"/>
              </a:lnSpc>
            </a:pPr>
            <a:r>
              <a:rPr lang="en-US" sz="1606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16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2642110" y="5936305"/>
            <a:ext cx="1902643" cy="499667"/>
            <a:chOff x="258663" y="3838725"/>
            <a:chExt cx="2132145" cy="559938"/>
          </a:xfrm>
          <a:solidFill>
            <a:srgbClr val="FF6600"/>
          </a:solidFill>
        </p:grpSpPr>
        <p:grpSp>
          <p:nvGrpSpPr>
            <p:cNvPr id="57" name="Group 56"/>
            <p:cNvGrpSpPr/>
            <p:nvPr/>
          </p:nvGrpSpPr>
          <p:grpSpPr>
            <a:xfrm>
              <a:off x="258663" y="3838725"/>
              <a:ext cx="353171" cy="367743"/>
              <a:chOff x="11596033" y="4810628"/>
              <a:chExt cx="353171" cy="367743"/>
            </a:xfrm>
            <a:grpFill/>
          </p:grpSpPr>
          <p:sp>
            <p:nvSpPr>
              <p:cNvPr id="59" name="Teardrop 5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grpFill/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666725" y="3852066"/>
              <a:ext cx="1724083" cy="546597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LAIN JATIM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10</a:t>
              </a:r>
            </a:p>
          </p:txBody>
        </p:sp>
      </p:grpSp>
      <p:sp>
        <p:nvSpPr>
          <p:cNvPr id="61" name="Oval 60"/>
          <p:cNvSpPr/>
          <p:nvPr/>
        </p:nvSpPr>
        <p:spPr>
          <a:xfrm>
            <a:off x="2729418" y="6024762"/>
            <a:ext cx="140540" cy="162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62" name="Teardrop 61"/>
          <p:cNvSpPr/>
          <p:nvPr/>
        </p:nvSpPr>
        <p:spPr>
          <a:xfrm rot="8222429">
            <a:off x="5151959" y="1919559"/>
            <a:ext cx="315156" cy="328160"/>
          </a:xfrm>
          <a:prstGeom prst="teardrop">
            <a:avLst>
              <a:gd name="adj" fmla="val 196288"/>
            </a:avLst>
          </a:prstGeom>
          <a:solidFill>
            <a:srgbClr val="FF66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63" name="Oval 62"/>
          <p:cNvSpPr/>
          <p:nvPr/>
        </p:nvSpPr>
        <p:spPr>
          <a:xfrm>
            <a:off x="5239267" y="1976507"/>
            <a:ext cx="140540" cy="162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grpSp>
        <p:nvGrpSpPr>
          <p:cNvPr id="65" name="Group 64"/>
          <p:cNvGrpSpPr/>
          <p:nvPr/>
        </p:nvGrpSpPr>
        <p:grpSpPr>
          <a:xfrm>
            <a:off x="4690950" y="5913113"/>
            <a:ext cx="310727" cy="328160"/>
            <a:chOff x="11596033" y="4810628"/>
            <a:chExt cx="353171" cy="367743"/>
          </a:xfrm>
          <a:solidFill>
            <a:srgbClr val="92D050"/>
          </a:solidFill>
        </p:grpSpPr>
        <p:sp>
          <p:nvSpPr>
            <p:cNvPr id="67" name="Teardrop 66"/>
            <p:cNvSpPr/>
            <p:nvPr/>
          </p:nvSpPr>
          <p:spPr>
            <a:xfrm rot="8222429">
              <a:off x="11596033" y="4810628"/>
              <a:ext cx="353171" cy="367743"/>
            </a:xfrm>
            <a:prstGeom prst="teardrop">
              <a:avLst>
                <a:gd name="adj" fmla="val 196288"/>
              </a:avLst>
            </a:prstGeom>
            <a:grpFill/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6"/>
            </a:p>
          </p:txBody>
        </p:sp>
        <p:sp>
          <p:nvSpPr>
            <p:cNvPr id="68" name="Oval 67"/>
            <p:cNvSpPr/>
            <p:nvPr/>
          </p:nvSpPr>
          <p:spPr>
            <a:xfrm>
              <a:off x="11693872" y="4909755"/>
              <a:ext cx="157492" cy="1819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6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049970" y="5925018"/>
            <a:ext cx="2798033" cy="48776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49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LAIN JATENG DAN JATIM</a:t>
            </a:r>
          </a:p>
          <a:p>
            <a:pPr>
              <a:lnSpc>
                <a:spcPct val="90000"/>
              </a:lnSpc>
            </a:pPr>
            <a:r>
              <a:rPr lang="en-US" sz="1606" b="1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50</a:t>
            </a:r>
            <a:endParaRPr lang="en-US" sz="1606" b="1" dirty="0">
              <a:solidFill>
                <a:schemeClr val="tx2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4777031" y="6019189"/>
            <a:ext cx="140540" cy="162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</p:spTree>
    <p:extLst>
      <p:ext uri="{BB962C8B-B14F-4D97-AF65-F5344CB8AC3E}">
        <p14:creationId xmlns:p14="http://schemas.microsoft.com/office/powerpoint/2010/main" val="405349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61962" y="214290"/>
            <a:ext cx="10501386" cy="785818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DIAGNOSIS 10 BESAR PENYAKIT RAWAT JALAN </a:t>
            </a:r>
            <a:b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S/D SEPTEMBER 2019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8843ECCD-4A57-4558-B1BD-A588665C46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468330"/>
              </p:ext>
            </p:extLst>
          </p:nvPr>
        </p:nvGraphicFramePr>
        <p:xfrm>
          <a:off x="1871340" y="1222783"/>
          <a:ext cx="8064896" cy="4968554"/>
        </p:xfrm>
        <a:graphic>
          <a:graphicData uri="http://schemas.openxmlformats.org/drawingml/2006/table">
            <a:tbl>
              <a:tblPr/>
              <a:tblGrid>
                <a:gridCol w="677611">
                  <a:extLst>
                    <a:ext uri="{9D8B030D-6E8A-4147-A177-3AD203B41FA5}">
                      <a16:colId xmlns:a16="http://schemas.microsoft.com/office/drawing/2014/main" xmlns="" val="352918622"/>
                    </a:ext>
                  </a:extLst>
                </a:gridCol>
                <a:gridCol w="5084295">
                  <a:extLst>
                    <a:ext uri="{9D8B030D-6E8A-4147-A177-3AD203B41FA5}">
                      <a16:colId xmlns:a16="http://schemas.microsoft.com/office/drawing/2014/main" xmlns="" val="1703246110"/>
                    </a:ext>
                  </a:extLst>
                </a:gridCol>
                <a:gridCol w="1151495">
                  <a:extLst>
                    <a:ext uri="{9D8B030D-6E8A-4147-A177-3AD203B41FA5}">
                      <a16:colId xmlns:a16="http://schemas.microsoft.com/office/drawing/2014/main" xmlns="" val="827818484"/>
                    </a:ext>
                  </a:extLst>
                </a:gridCol>
                <a:gridCol w="1151495">
                  <a:extLst>
                    <a:ext uri="{9D8B030D-6E8A-4147-A177-3AD203B41FA5}">
                      <a16:colId xmlns:a16="http://schemas.microsoft.com/office/drawing/2014/main" xmlns="" val="255808481"/>
                    </a:ext>
                  </a:extLst>
                </a:gridCol>
              </a:tblGrid>
              <a:tr h="4516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DIAGNOSA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7986876"/>
                  </a:ext>
                </a:extLst>
              </a:tr>
              <a:tr h="4301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Skizofrenia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terinci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F20.3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5.635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4792191"/>
                  </a:ext>
                </a:extLst>
              </a:tr>
              <a:tr h="4086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Skizofrenia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residual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F20.5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4.143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29363684"/>
                  </a:ext>
                </a:extLst>
              </a:tr>
              <a:tr h="4086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Skizofrenia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paranoid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F20.0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2.464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2935470"/>
                  </a:ext>
                </a:extLst>
              </a:tr>
              <a:tr h="8173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Gg. Mental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akibat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kerusakan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disfungsi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otak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penyakit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lainnya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F06.8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1.991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6334904"/>
                  </a:ext>
                </a:extLst>
              </a:tr>
              <a:tr h="4086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Skizofrenia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lainnya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F20.8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1.753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2185691"/>
                  </a:ext>
                </a:extLst>
              </a:tr>
              <a:tr h="4086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Gangguan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afektif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bipolar,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kini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dalam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remisi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F31.7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1.337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406501"/>
                  </a:ext>
                </a:extLst>
              </a:tr>
              <a:tr h="4086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Gangguan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skizoafektif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tipe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depresif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F25.1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1.137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3953419"/>
                  </a:ext>
                </a:extLst>
              </a:tr>
              <a:tr h="4086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Gangguan skizoafektif tipe manik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F25.0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27140315"/>
                  </a:ext>
                </a:extLst>
              </a:tr>
              <a:tr h="4086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Keterbelakangan mental sedang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67609579"/>
                  </a:ext>
                </a:extLst>
              </a:tr>
              <a:tr h="4086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Gg. Kecemasan campuran &amp; depresi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F41.2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2983156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25068" y="5411048"/>
            <a:ext cx="10403683" cy="895896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574" tIns="47287" rIns="94574" bIns="47287" anchor="ctr">
            <a:normAutofit/>
          </a:bodyPr>
          <a:lstStyle/>
          <a:p>
            <a:pPr algn="ctr"/>
            <a:endParaRPr lang="en-US" sz="1004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19086" y="1857364"/>
            <a:ext cx="11321979" cy="272016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821" tIns="45911" rIns="91821" bIns="459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8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23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8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471140" y="2546293"/>
            <a:ext cx="6673428" cy="930720"/>
          </a:xfrm>
          <a:prstGeom prst="rect">
            <a:avLst/>
          </a:prstGeom>
          <a:noFill/>
        </p:spPr>
        <p:txBody>
          <a:bodyPr wrap="none" lIns="91821" tIns="45911" rIns="91821" bIns="4591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23" b="1" dirty="0">
                <a:ln w="50800"/>
                <a:solidFill>
                  <a:schemeClr val="accent1">
                    <a:lumMod val="50000"/>
                  </a:schemeClr>
                </a:solidFill>
              </a:rPr>
              <a:t>KINERJA ANGGARAN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65" y="2207806"/>
            <a:ext cx="1887440" cy="188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8818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61962" y="214290"/>
            <a:ext cx="10501386" cy="785818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DIAGNOSIS 10 BESAR PENYAKIT RAWAT INAP</a:t>
            </a:r>
            <a:b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S/D SEPTEMBER 2019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81099918-2AE3-4A95-A4A1-BA957A8D8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762864"/>
              </p:ext>
            </p:extLst>
          </p:nvPr>
        </p:nvGraphicFramePr>
        <p:xfrm>
          <a:off x="2447404" y="1340768"/>
          <a:ext cx="7344816" cy="4955077"/>
        </p:xfrm>
        <a:graphic>
          <a:graphicData uri="http://schemas.openxmlformats.org/drawingml/2006/table">
            <a:tbl>
              <a:tblPr/>
              <a:tblGrid>
                <a:gridCol w="617110">
                  <a:extLst>
                    <a:ext uri="{9D8B030D-6E8A-4147-A177-3AD203B41FA5}">
                      <a16:colId xmlns:a16="http://schemas.microsoft.com/office/drawing/2014/main" xmlns="" val="4294942670"/>
                    </a:ext>
                  </a:extLst>
                </a:gridCol>
                <a:gridCol w="4630340">
                  <a:extLst>
                    <a:ext uri="{9D8B030D-6E8A-4147-A177-3AD203B41FA5}">
                      <a16:colId xmlns:a16="http://schemas.microsoft.com/office/drawing/2014/main" xmlns="" val="1668479527"/>
                    </a:ext>
                  </a:extLst>
                </a:gridCol>
                <a:gridCol w="1048683">
                  <a:extLst>
                    <a:ext uri="{9D8B030D-6E8A-4147-A177-3AD203B41FA5}">
                      <a16:colId xmlns:a16="http://schemas.microsoft.com/office/drawing/2014/main" xmlns="" val="1120749987"/>
                    </a:ext>
                  </a:extLst>
                </a:gridCol>
                <a:gridCol w="1048683">
                  <a:extLst>
                    <a:ext uri="{9D8B030D-6E8A-4147-A177-3AD203B41FA5}">
                      <a16:colId xmlns:a16="http://schemas.microsoft.com/office/drawing/2014/main" xmlns="" val="4225577184"/>
                    </a:ext>
                  </a:extLst>
                </a:gridCol>
              </a:tblGrid>
              <a:tr h="405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DIAGNOSA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8115082"/>
                  </a:ext>
                </a:extLst>
              </a:tr>
              <a:tr h="385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Skizofrenia tak terinci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F20.3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1.261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21883109"/>
                  </a:ext>
                </a:extLst>
              </a:tr>
              <a:tr h="3666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Skizofrenia paranoid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F20.0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7826011"/>
                  </a:ext>
                </a:extLst>
              </a:tr>
              <a:tr h="7333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Gg.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Afektif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bipolar, episode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kini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manik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dengan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gejala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psikotik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F31.2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97729274"/>
                  </a:ext>
                </a:extLst>
              </a:tr>
              <a:tr h="3666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Skizofrenia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lainnya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F20.8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8693111"/>
                  </a:ext>
                </a:extLst>
              </a:tr>
              <a:tr h="7333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Gg. Mental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akibat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kerusakan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disfungsi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otak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penyakit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lainnya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F06.8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3045153"/>
                  </a:ext>
                </a:extLst>
              </a:tr>
              <a:tr h="3666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Gangguan skizoafektif tipe manik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F25.0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247323"/>
                  </a:ext>
                </a:extLst>
              </a:tr>
              <a:tr h="3666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Gg. Psikotik polimorfik akut tanpa gejala skizofrenia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F23.0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9645265"/>
                  </a:ext>
                </a:extLst>
              </a:tr>
              <a:tr h="3666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Gangguan skizoafektif tipe depresif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F25.1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3624564"/>
                  </a:ext>
                </a:extLst>
              </a:tr>
              <a:tr h="3666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Gg. Psikotik akut dan sementara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58884998"/>
                  </a:ext>
                </a:extLst>
              </a:tr>
              <a:tr h="3666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Skizofrenia hebefrenik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F20.1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469505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84478" y="5381320"/>
            <a:ext cx="10403683" cy="895896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574" tIns="47287" rIns="94574" bIns="47287" anchor="ctr">
            <a:normAutofit/>
          </a:bodyPr>
          <a:lstStyle/>
          <a:p>
            <a:pPr algn="ctr"/>
            <a:endParaRPr lang="en-US" sz="1004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5329" y="2444139"/>
            <a:ext cx="11321979" cy="272016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821" tIns="45911" rIns="91821" bIns="459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8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23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8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851750" y="3316026"/>
            <a:ext cx="6287425" cy="930720"/>
          </a:xfrm>
          <a:prstGeom prst="rect">
            <a:avLst/>
          </a:prstGeom>
          <a:noFill/>
        </p:spPr>
        <p:txBody>
          <a:bodyPr wrap="none" lIns="91821" tIns="45911" rIns="91821" bIns="4591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23" b="1" dirty="0">
                <a:ln w="50800"/>
                <a:solidFill>
                  <a:schemeClr val="accent1">
                    <a:lumMod val="50000"/>
                  </a:schemeClr>
                </a:solidFill>
              </a:rPr>
              <a:t>KINERJA INSTALASI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456" y="2754011"/>
            <a:ext cx="948956" cy="94895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29361" y="3994928"/>
            <a:ext cx="1151147" cy="651194"/>
            <a:chOff x="5266968" y="2929613"/>
            <a:chExt cx="1616162" cy="9945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968" y="2929613"/>
              <a:ext cx="928986" cy="9945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45" y="2981648"/>
              <a:ext cx="939585" cy="942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921435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1" y="2492190"/>
            <a:ext cx="1181317" cy="1181317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645394"/>
              </p:ext>
            </p:extLst>
          </p:nvPr>
        </p:nvGraphicFramePr>
        <p:xfrm>
          <a:off x="1303748" y="444203"/>
          <a:ext cx="9245220" cy="191322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185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99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23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21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48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85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3136">
                  <a:extLst>
                    <a:ext uri="{9D8B030D-6E8A-4147-A177-3AD203B41FA5}">
                      <a16:colId xmlns:a16="http://schemas.microsoft.com/office/drawing/2014/main" xmlns="" val="1736145083"/>
                    </a:ext>
                  </a:extLst>
                </a:gridCol>
                <a:gridCol w="743908">
                  <a:extLst>
                    <a:ext uri="{9D8B030D-6E8A-4147-A177-3AD203B41FA5}">
                      <a16:colId xmlns:a16="http://schemas.microsoft.com/office/drawing/2014/main" xmlns="" val="1007844888"/>
                    </a:ext>
                  </a:extLst>
                </a:gridCol>
                <a:gridCol w="74390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43908">
                  <a:extLst>
                    <a:ext uri="{9D8B030D-6E8A-4147-A177-3AD203B41FA5}">
                      <a16:colId xmlns:a16="http://schemas.microsoft.com/office/drawing/2014/main" xmlns="" val="1616860414"/>
                    </a:ext>
                  </a:extLst>
                </a:gridCol>
                <a:gridCol w="743908">
                  <a:extLst>
                    <a:ext uri="{9D8B030D-6E8A-4147-A177-3AD203B41FA5}">
                      <a16:colId xmlns:a16="http://schemas.microsoft.com/office/drawing/2014/main" xmlns="" val="1428216794"/>
                    </a:ext>
                  </a:extLst>
                </a:gridCol>
              </a:tblGrid>
              <a:tr h="6573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749" marR="182749" marT="68884" marB="6888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40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 Rawat Jalan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34" marR="19034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2.863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      2.527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2.786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2.918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2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2.997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2,791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2,816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917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 Rawat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Inap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34" marR="19034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1.341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      1.297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1.313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1.268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1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1.166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1,195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1,031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264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IGD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394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        453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447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370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375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389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355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327888" y="25178"/>
            <a:ext cx="3290256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FARMASI 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255792"/>
              </p:ext>
            </p:extLst>
          </p:nvPr>
        </p:nvGraphicFramePr>
        <p:xfrm>
          <a:off x="1327888" y="2936923"/>
          <a:ext cx="9221082" cy="3656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113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10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2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95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95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95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9504">
                  <a:extLst>
                    <a:ext uri="{9D8B030D-6E8A-4147-A177-3AD203B41FA5}">
                      <a16:colId xmlns:a16="http://schemas.microsoft.com/office/drawing/2014/main" xmlns="" val="810503393"/>
                    </a:ext>
                  </a:extLst>
                </a:gridCol>
                <a:gridCol w="819504">
                  <a:extLst>
                    <a:ext uri="{9D8B030D-6E8A-4147-A177-3AD203B41FA5}">
                      <a16:colId xmlns:a16="http://schemas.microsoft.com/office/drawing/2014/main" xmlns="" val="2059324652"/>
                    </a:ext>
                  </a:extLst>
                </a:gridCol>
                <a:gridCol w="81950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19504">
                  <a:extLst>
                    <a:ext uri="{9D8B030D-6E8A-4147-A177-3AD203B41FA5}">
                      <a16:colId xmlns:a16="http://schemas.microsoft.com/office/drawing/2014/main" xmlns="" val="1394938150"/>
                    </a:ext>
                  </a:extLst>
                </a:gridCol>
                <a:gridCol w="819504">
                  <a:extLst>
                    <a:ext uri="{9D8B030D-6E8A-4147-A177-3AD203B41FA5}">
                      <a16:colId xmlns:a16="http://schemas.microsoft.com/office/drawing/2014/main" xmlns="" val="3999461626"/>
                    </a:ext>
                  </a:extLst>
                </a:gridCol>
              </a:tblGrid>
              <a:tr h="4952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715" marR="182715" marT="68865" marB="6886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7218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Faeces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Rutin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 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721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Hematologi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264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297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259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268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266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259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266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255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3894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Hematologi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-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888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Kimia Klinik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1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.</a:t>
                      </a:r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380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1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.</a:t>
                      </a:r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324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1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.</a:t>
                      </a:r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305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1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.</a:t>
                      </a:r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361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1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.</a:t>
                      </a:r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357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1.376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1.419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1,455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1,239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3894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Narkoba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3,355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109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540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146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134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134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304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244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888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Urine Analisa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58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50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35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39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43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32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22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40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8333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Serologi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-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833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Mikrobiologi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-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8333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Imunologi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-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509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Imunoserologi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30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44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31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29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17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14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15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24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298624" y="2499438"/>
            <a:ext cx="390239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LABORATORIUM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53" y="25178"/>
            <a:ext cx="1090035" cy="109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1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0" y="281950"/>
            <a:ext cx="1224136" cy="1224136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5192949"/>
              </p:ext>
            </p:extLst>
          </p:nvPr>
        </p:nvGraphicFramePr>
        <p:xfrm>
          <a:off x="1799329" y="690508"/>
          <a:ext cx="9289035" cy="570416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326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21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98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98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87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09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092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0927">
                  <a:extLst>
                    <a:ext uri="{9D8B030D-6E8A-4147-A177-3AD203B41FA5}">
                      <a16:colId xmlns:a16="http://schemas.microsoft.com/office/drawing/2014/main" xmlns="" val="1103115275"/>
                    </a:ext>
                  </a:extLst>
                </a:gridCol>
                <a:gridCol w="73720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26848">
                  <a:extLst>
                    <a:ext uri="{9D8B030D-6E8A-4147-A177-3AD203B41FA5}">
                      <a16:colId xmlns:a16="http://schemas.microsoft.com/office/drawing/2014/main" xmlns="" val="3476811159"/>
                    </a:ext>
                  </a:extLst>
                </a:gridCol>
                <a:gridCol w="768956">
                  <a:extLst>
                    <a:ext uri="{9D8B030D-6E8A-4147-A177-3AD203B41FA5}">
                      <a16:colId xmlns:a16="http://schemas.microsoft.com/office/drawing/2014/main" xmlns="" val="3860065654"/>
                    </a:ext>
                  </a:extLst>
                </a:gridCol>
              </a:tblGrid>
              <a:tr h="53878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715" marR="182715" marT="68863" marB="6886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8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Cranium AP/LAT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Thorax AP/LAT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Abdomen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BNO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4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Cervical AP/LAT/OBLIQ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Vert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Thoracal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7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Vert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Thoracolumbal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Vert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Lumbalis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7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9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Vert Lumbosacral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Os Sacrum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Os Coccygeus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Extremitas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 Superior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8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Extremitas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 Inferior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Colon In Loop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25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IVP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16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USG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17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Panoramic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563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18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Pelvis/ Hip Joint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19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CT Scan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1799330" y="72437"/>
            <a:ext cx="3290256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RADIOLOGI</a:t>
            </a:r>
            <a:endParaRPr lang="en-US" sz="1808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44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4" y="-40301"/>
            <a:ext cx="991610" cy="99161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826718"/>
              </p:ext>
            </p:extLst>
          </p:nvPr>
        </p:nvGraphicFramePr>
        <p:xfrm>
          <a:off x="1223268" y="943973"/>
          <a:ext cx="8568952" cy="563686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137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38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3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3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3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37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2374">
                  <a:extLst>
                    <a:ext uri="{9D8B030D-6E8A-4147-A177-3AD203B41FA5}">
                      <a16:colId xmlns:a16="http://schemas.microsoft.com/office/drawing/2014/main" xmlns="" val="834878751"/>
                    </a:ext>
                  </a:extLst>
                </a:gridCol>
                <a:gridCol w="762374">
                  <a:extLst>
                    <a:ext uri="{9D8B030D-6E8A-4147-A177-3AD203B41FA5}">
                      <a16:colId xmlns:a16="http://schemas.microsoft.com/office/drawing/2014/main" xmlns="" val="2279656781"/>
                    </a:ext>
                  </a:extLst>
                </a:gridCol>
                <a:gridCol w="76237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62374">
                  <a:extLst>
                    <a:ext uri="{9D8B030D-6E8A-4147-A177-3AD203B41FA5}">
                      <a16:colId xmlns:a16="http://schemas.microsoft.com/office/drawing/2014/main" xmlns="" val="227627987"/>
                    </a:ext>
                  </a:extLst>
                </a:gridCol>
                <a:gridCol w="762374">
                  <a:extLst>
                    <a:ext uri="{9D8B030D-6E8A-4147-A177-3AD203B41FA5}">
                      <a16:colId xmlns:a16="http://schemas.microsoft.com/office/drawing/2014/main" xmlns="" val="3374543784"/>
                    </a:ext>
                  </a:extLst>
                </a:gridCol>
              </a:tblGrid>
              <a:tr h="3874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JUN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JUL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AGS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SEP</a:t>
                      </a:r>
                    </a:p>
                  </a:txBody>
                  <a:tcPr marL="91821" marR="91821" marT="45911" marB="4591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68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A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Exercise Therapy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32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Asesmen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Fisioterapi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Static </a:t>
                      </a:r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Bycicle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Class Exercise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Treadmill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68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B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7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Elektrical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Stimulation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Infrared </a:t>
                      </a:r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Lokal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Tens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Pijat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Bayi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id-ID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68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C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Mwd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Cryotherapy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Swd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07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Ultrasound Therapy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Parafin Bath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id-ID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68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Kecil A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Infra Red General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68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Kecil B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3611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Exercise Therapy General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68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Kecil C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Swt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id-ID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Traksi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L/C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223268" y="313709"/>
            <a:ext cx="390239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FISIOTERAPI</a:t>
            </a:r>
            <a:endParaRPr lang="en-US" sz="1808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48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6" y="127276"/>
            <a:ext cx="526368" cy="5263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379864"/>
              </p:ext>
            </p:extLst>
          </p:nvPr>
        </p:nvGraphicFramePr>
        <p:xfrm>
          <a:off x="741524" y="653644"/>
          <a:ext cx="4406231" cy="590864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38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0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49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414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</a:p>
                  </a:txBody>
                  <a:tcPr marL="182676" marR="182676" marT="68820" marB="68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</a:p>
                  </a:txBody>
                  <a:tcPr marL="182676" marR="182676" marT="68820" marB="68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76" marR="182676" marT="68820" marB="68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76" marR="182676" marT="68820" marB="68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76" marR="182676" marT="68820" marB="688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Psikometri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25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43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Konsultasi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</a:t>
                      </a:r>
                      <a:r>
                        <a:rPr lang="en-US" sz="1200" b="0" i="0" u="none" strike="noStrike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43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Family Gathering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Kelompok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3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Psikotes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Seleksi</a:t>
                      </a:r>
                      <a:r>
                        <a:rPr lang="en-US" sz="1200" b="0" i="0" u="none" strike="noStrike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Karyawan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0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Test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Intelegensi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94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Pendampingan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43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Narasumber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43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Home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Visite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3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Layanan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Mobile 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3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Pembuatan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SK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Sehat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Jiwa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819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76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527544939"/>
                  </a:ext>
                </a:extLst>
              </a:tr>
              <a:tr h="373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Tes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Bakat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Minat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/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Kenal</a:t>
                      </a:r>
                      <a:r>
                        <a:rPr lang="en-US" sz="1200" b="0" i="0" u="none" strike="noStrike" baseline="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Diri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3909551"/>
                  </a:ext>
                </a:extLst>
              </a:tr>
              <a:tr h="373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Family Support Group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2359654206"/>
                  </a:ext>
                </a:extLst>
              </a:tr>
              <a:tr h="239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Kelompok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3669914790"/>
                  </a:ext>
                </a:extLst>
              </a:tr>
              <a:tr h="239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2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2845640524"/>
                  </a:ext>
                </a:extLst>
              </a:tr>
              <a:tr h="23941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18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Visum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2457072970"/>
                  </a:ext>
                </a:extLst>
              </a:tr>
              <a:tr h="37310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Tes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kesiapan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sekolah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50" b="0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2181378385"/>
                  </a:ext>
                </a:extLst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935236" y="125600"/>
            <a:ext cx="390239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PSIKOLOGI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552867"/>
              </p:ext>
            </p:extLst>
          </p:nvPr>
        </p:nvGraphicFramePr>
        <p:xfrm>
          <a:off x="5327724" y="655669"/>
          <a:ext cx="5976665" cy="6079989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841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42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56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56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5620">
                  <a:extLst>
                    <a:ext uri="{9D8B030D-6E8A-4147-A177-3AD203B41FA5}">
                      <a16:colId xmlns:a16="http://schemas.microsoft.com/office/drawing/2014/main" xmlns="" val="1956765448"/>
                    </a:ext>
                  </a:extLst>
                </a:gridCol>
                <a:gridCol w="6156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5620">
                  <a:extLst>
                    <a:ext uri="{9D8B030D-6E8A-4147-A177-3AD203B41FA5}">
                      <a16:colId xmlns:a16="http://schemas.microsoft.com/office/drawing/2014/main" xmlns="" val="3557612088"/>
                    </a:ext>
                  </a:extLst>
                </a:gridCol>
                <a:gridCol w="615620">
                  <a:extLst>
                    <a:ext uri="{9D8B030D-6E8A-4147-A177-3AD203B41FA5}">
                      <a16:colId xmlns:a16="http://schemas.microsoft.com/office/drawing/2014/main" xmlns="" val="61472823"/>
                    </a:ext>
                  </a:extLst>
                </a:gridCol>
              </a:tblGrid>
              <a:tr h="4602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KEGIATAN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JUN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JUL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AGS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SEP</a:t>
                      </a:r>
                    </a:p>
                  </a:txBody>
                  <a:tcPr marL="4121" marR="4121" marT="4121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Psikometri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Rawat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Inap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Psikometri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Rawat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Jalan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5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Pembuatan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SK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Sehat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Jiwa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30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Visum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5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Tes </a:t>
                      </a:r>
                      <a:r>
                        <a:rPr lang="fr-FR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Bakat</a:t>
                      </a:r>
                      <a:r>
                        <a:rPr lang="fr-FR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fr-FR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Minat</a:t>
                      </a:r>
                      <a:r>
                        <a:rPr lang="fr-FR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/ Tes </a:t>
                      </a:r>
                      <a:r>
                        <a:rPr lang="fr-FR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Kenal</a:t>
                      </a:r>
                      <a:r>
                        <a:rPr lang="fr-FR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fr-FR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Diri</a:t>
                      </a:r>
                      <a:endParaRPr lang="fr-FR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5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Psikotes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Individual/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Klasikal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Intelegensi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/ IQ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Kesiapan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Sekolah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Seleksi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Karyawan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Konseling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9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Narasumber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Penyuluhan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/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Ceramah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Juri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Balita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c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Bakti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Sosial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55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Training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atau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pelatihan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Lintas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unit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kerja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Family Support Group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Kelompok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c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Seleksi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Rehabilitasi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25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Pendampingan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RRI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Mobile</a:t>
                      </a: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26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76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988389"/>
              </p:ext>
            </p:extLst>
          </p:nvPr>
        </p:nvGraphicFramePr>
        <p:xfrm>
          <a:off x="1029814" y="941973"/>
          <a:ext cx="9194454" cy="437926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023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74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39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58280097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51230964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3259394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311057067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780156723"/>
                    </a:ext>
                  </a:extLst>
                </a:gridCol>
              </a:tblGrid>
              <a:tr h="53517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647" marR="182647" marT="68859" marB="6885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78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Konseling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Napza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Konseling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Konseling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Keluarga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Rehabilitasi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/ TAK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Fisioterapi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Supportif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CBT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Brief Intervention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Motivasi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Interview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78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ECT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5" y="102905"/>
            <a:ext cx="803971" cy="80397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99770" y="295377"/>
            <a:ext cx="3291851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NAPZA</a:t>
            </a:r>
            <a:endParaRPr lang="en-US" sz="1808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8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6860591"/>
              </p:ext>
            </p:extLst>
          </p:nvPr>
        </p:nvGraphicFramePr>
        <p:xfrm>
          <a:off x="1178174" y="733271"/>
          <a:ext cx="8902076" cy="496131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42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22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79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12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20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2118">
                  <a:extLst>
                    <a:ext uri="{9D8B030D-6E8A-4147-A177-3AD203B41FA5}">
                      <a16:colId xmlns:a16="http://schemas.microsoft.com/office/drawing/2014/main" xmlns="" val="93265246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4022380955"/>
                    </a:ext>
                  </a:extLst>
                </a:gridCol>
                <a:gridCol w="71185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60198">
                  <a:extLst>
                    <a:ext uri="{9D8B030D-6E8A-4147-A177-3AD203B41FA5}">
                      <a16:colId xmlns:a16="http://schemas.microsoft.com/office/drawing/2014/main" xmlns="" val="1796207418"/>
                    </a:ext>
                  </a:extLst>
                </a:gridCol>
                <a:gridCol w="760198">
                  <a:extLst>
                    <a:ext uri="{9D8B030D-6E8A-4147-A177-3AD203B41FA5}">
                      <a16:colId xmlns:a16="http://schemas.microsoft.com/office/drawing/2014/main" xmlns="" val="2167669249"/>
                    </a:ext>
                  </a:extLst>
                </a:gridCol>
              </a:tblGrid>
              <a:tr h="65304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655" marR="182655" marT="68872" marB="68872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1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MMSE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GDS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5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CDT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Intensif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Care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106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54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5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High Care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04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Maksimal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Care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Minimal Care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5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TAK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22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Perawatan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Luka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Bersih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22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Perawatan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Luka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Infeksi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5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Pasang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O2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1178175" y="124909"/>
            <a:ext cx="390239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PSIKOGERIATRI</a:t>
            </a:r>
            <a:endParaRPr lang="en-US" dirty="0">
              <a:solidFill>
                <a:srgbClr val="FFFF0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6" y="124909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0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153338" y="135247"/>
            <a:ext cx="4210062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RAWAT INAP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11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690633"/>
              </p:ext>
            </p:extLst>
          </p:nvPr>
        </p:nvGraphicFramePr>
        <p:xfrm>
          <a:off x="2142866" y="674367"/>
          <a:ext cx="8801482" cy="557355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941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192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64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64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64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764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76456">
                  <a:extLst>
                    <a:ext uri="{9D8B030D-6E8A-4147-A177-3AD203B41FA5}">
                      <a16:colId xmlns:a16="http://schemas.microsoft.com/office/drawing/2014/main" xmlns="" val="3053790741"/>
                    </a:ext>
                  </a:extLst>
                </a:gridCol>
                <a:gridCol w="676456">
                  <a:extLst>
                    <a:ext uri="{9D8B030D-6E8A-4147-A177-3AD203B41FA5}">
                      <a16:colId xmlns:a16="http://schemas.microsoft.com/office/drawing/2014/main" xmlns="" val="3106746984"/>
                    </a:ext>
                  </a:extLst>
                </a:gridCol>
                <a:gridCol w="67645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76456">
                  <a:extLst>
                    <a:ext uri="{9D8B030D-6E8A-4147-A177-3AD203B41FA5}">
                      <a16:colId xmlns:a16="http://schemas.microsoft.com/office/drawing/2014/main" xmlns="" val="2772251997"/>
                    </a:ext>
                  </a:extLst>
                </a:gridCol>
                <a:gridCol w="676456">
                  <a:extLst>
                    <a:ext uri="{9D8B030D-6E8A-4147-A177-3AD203B41FA5}">
                      <a16:colId xmlns:a16="http://schemas.microsoft.com/office/drawing/2014/main" xmlns="" val="175742643"/>
                    </a:ext>
                  </a:extLst>
                </a:gridCol>
              </a:tblGrid>
              <a:tr h="4896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9034" marR="19034" marT="14349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17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 pasien akut</a:t>
                      </a:r>
                      <a:endParaRPr lang="sv-SE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 pasien sub</a:t>
                      </a:r>
                      <a:r>
                        <a:rPr lang="sv-SE" sz="1200" u="none" strike="noStrike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akut</a:t>
                      </a:r>
                      <a:endParaRPr lang="sv-SE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60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melarikan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diri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8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meninggal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dunia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/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mati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8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 pasien percobaan bunuh diri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13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dipindahkan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ruang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fisik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akut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8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dirujuk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RS lain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39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Insiden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Patient Safety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8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Insiden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Infeksi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Nosokomial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8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alergi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obat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7443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masuk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dengan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PGOT/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Pasung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/</a:t>
                      </a:r>
                      <a:b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</a:b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PMI/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Integrasi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Baresos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600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Visum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57" y="154818"/>
            <a:ext cx="917996" cy="91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4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35236" y="117335"/>
            <a:ext cx="4210062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GIGI &amp; MULUT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379171"/>
              </p:ext>
            </p:extLst>
          </p:nvPr>
        </p:nvGraphicFramePr>
        <p:xfrm>
          <a:off x="929166" y="944724"/>
          <a:ext cx="9799158" cy="496855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194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26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02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80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21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181244297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62821985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1906126081"/>
                    </a:ext>
                  </a:extLst>
                </a:gridCol>
              </a:tblGrid>
              <a:tr h="5780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691" marR="182691" marT="68898" marB="6889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Tumpatan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Gigi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Tetap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Tumpatan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Sulung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9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Tumpatan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Sementara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44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Pengobatan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Pulpa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Pencabutan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Tetap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Pencabutan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Sulung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Pengobatan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Periodontal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Pengobatan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Abses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9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Pembersihan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Karang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Gigi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Lain-lain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9" y="55745"/>
            <a:ext cx="791219" cy="79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5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938099"/>
              </p:ext>
            </p:extLst>
          </p:nvPr>
        </p:nvGraphicFramePr>
        <p:xfrm>
          <a:off x="3527524" y="1687633"/>
          <a:ext cx="8352928" cy="4863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5048242" y="4643446"/>
            <a:ext cx="1259144" cy="479787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784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74,32%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272413" y="344658"/>
            <a:ext cx="5718885" cy="693745"/>
            <a:chOff x="305272" y="201216"/>
            <a:chExt cx="6264696" cy="1167820"/>
          </a:xfrm>
        </p:grpSpPr>
        <p:sp>
          <p:nvSpPr>
            <p:cNvPr id="31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34" name="Freeform: Shape 71"/>
            <p:cNvSpPr/>
            <p:nvPr/>
          </p:nvSpPr>
          <p:spPr>
            <a:xfrm flipV="1">
              <a:off x="1454779" y="295555"/>
              <a:ext cx="5115189" cy="979139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6" name="Frame 15"/>
            <p:cNvSpPr/>
            <p:nvPr/>
          </p:nvSpPr>
          <p:spPr>
            <a:xfrm>
              <a:off x="305272" y="201216"/>
              <a:ext cx="1224135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5001" y="396553"/>
              <a:ext cx="784675" cy="77714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48009" y="477675"/>
              <a:ext cx="3730146" cy="71090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142" b="1" dirty="0">
                  <a:solidFill>
                    <a:schemeClr val="tx2"/>
                  </a:solidFill>
                </a:rPr>
                <a:t>REALISASI ANGGARAN</a:t>
              </a:r>
            </a:p>
          </p:txBody>
        </p:sp>
      </p:grp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43" name="Diagram 42"/>
          <p:cNvGraphicFramePr/>
          <p:nvPr>
            <p:extLst>
              <p:ext uri="{D42A27DB-BD31-4B8C-83A1-F6EECF244321}">
                <p14:modId xmlns:p14="http://schemas.microsoft.com/office/powerpoint/2010/main" val="2122090433"/>
              </p:ext>
            </p:extLst>
          </p:nvPr>
        </p:nvGraphicFramePr>
        <p:xfrm>
          <a:off x="228259" y="1278638"/>
          <a:ext cx="4751722" cy="2056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32405210"/>
      </p:ext>
    </p:extLst>
  </p:cSld>
  <p:clrMapOvr>
    <a:masterClrMapping/>
  </p:clrMapOvr>
  <p:transition advTm="1000">
    <p:wipe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744176"/>
              </p:ext>
            </p:extLst>
          </p:nvPr>
        </p:nvGraphicFramePr>
        <p:xfrm>
          <a:off x="982022" y="765407"/>
          <a:ext cx="9936749" cy="575359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763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1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014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60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56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56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56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45604">
                  <a:extLst>
                    <a:ext uri="{9D8B030D-6E8A-4147-A177-3AD203B41FA5}">
                      <a16:colId xmlns:a16="http://schemas.microsoft.com/office/drawing/2014/main" xmlns="" val="3931643691"/>
                    </a:ext>
                  </a:extLst>
                </a:gridCol>
                <a:gridCol w="745604">
                  <a:extLst>
                    <a:ext uri="{9D8B030D-6E8A-4147-A177-3AD203B41FA5}">
                      <a16:colId xmlns:a16="http://schemas.microsoft.com/office/drawing/2014/main" xmlns="" val="337737328"/>
                    </a:ext>
                  </a:extLst>
                </a:gridCol>
                <a:gridCol w="74560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45604">
                  <a:extLst>
                    <a:ext uri="{9D8B030D-6E8A-4147-A177-3AD203B41FA5}">
                      <a16:colId xmlns:a16="http://schemas.microsoft.com/office/drawing/2014/main" xmlns="" val="1709120234"/>
                    </a:ext>
                  </a:extLst>
                </a:gridCol>
                <a:gridCol w="745604">
                  <a:extLst>
                    <a:ext uri="{9D8B030D-6E8A-4147-A177-3AD203B41FA5}">
                      <a16:colId xmlns:a16="http://schemas.microsoft.com/office/drawing/2014/main" xmlns="" val="1823294754"/>
                    </a:ext>
                  </a:extLst>
                </a:gridCol>
              </a:tblGrid>
              <a:tr h="47283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6" marR="182716" marT="68780" marB="6878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716" marR="182716" marT="68780" marB="6878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04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9037" marR="19037" marT="14332" marB="0" anchor="ctr" anchorCtr="1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9037" marR="19037" marT="14332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Psikotes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/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Psikometri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Psikolog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Kompleks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(&gt; 1 jam)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Psikolog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Sedang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(½ - 1 jam )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Psikolog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( &lt; ½ jam )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128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 WICARA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Fungsi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Bahasa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Fungsi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Bicara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/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Laku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Fungsi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Menelan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Dll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316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 OKUPASI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Snooslen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Room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Semsory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Integrasi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Latihan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aktifitas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kehidupan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sehari-hari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Proper Body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Mekanik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351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Pembuatan Alat Lontar dan Adaptasi Alat</a:t>
                      </a:r>
                      <a:endParaRPr lang="fi-FI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Latihan Rileksasi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409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Analisa &amp; Intervensi, Persepsi, Kognitif, Psikomotor</a:t>
                      </a:r>
                      <a:endParaRPr lang="it-IT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 Modalitas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Orthopedagoge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Biofeedback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kumimoji="0" lang="id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345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r>
                        <a:rPr lang="en-US" sz="1100" u="none" strike="noStrike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Neurofeedback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kumimoji="0" lang="id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Dll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935236" y="231858"/>
            <a:ext cx="5891854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TUMBUH KEMBANG ANAK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8" y="117335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3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02776" y="262104"/>
            <a:ext cx="4210062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GAWAT DARURAT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2200084"/>
              </p:ext>
            </p:extLst>
          </p:nvPr>
        </p:nvGraphicFramePr>
        <p:xfrm>
          <a:off x="1002776" y="837404"/>
          <a:ext cx="9937917" cy="559376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396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2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45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44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07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227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2733">
                  <a:extLst>
                    <a:ext uri="{9D8B030D-6E8A-4147-A177-3AD203B41FA5}">
                      <a16:colId xmlns:a16="http://schemas.microsoft.com/office/drawing/2014/main" xmlns="" val="4275596099"/>
                    </a:ext>
                  </a:extLst>
                </a:gridCol>
                <a:gridCol w="922733">
                  <a:extLst>
                    <a:ext uri="{9D8B030D-6E8A-4147-A177-3AD203B41FA5}">
                      <a16:colId xmlns:a16="http://schemas.microsoft.com/office/drawing/2014/main" xmlns="" val="468095946"/>
                    </a:ext>
                  </a:extLst>
                </a:gridCol>
                <a:gridCol w="92273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22733">
                  <a:extLst>
                    <a:ext uri="{9D8B030D-6E8A-4147-A177-3AD203B41FA5}">
                      <a16:colId xmlns:a16="http://schemas.microsoft.com/office/drawing/2014/main" xmlns="" val="1959382391"/>
                    </a:ext>
                  </a:extLst>
                </a:gridCol>
                <a:gridCol w="922733">
                  <a:extLst>
                    <a:ext uri="{9D8B030D-6E8A-4147-A177-3AD203B41FA5}">
                      <a16:colId xmlns:a16="http://schemas.microsoft.com/office/drawing/2014/main" xmlns="" val="3408407840"/>
                    </a:ext>
                  </a:extLst>
                </a:gridCol>
              </a:tblGrid>
              <a:tr h="49054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635" marR="182635" marT="68853" marB="6885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1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marL="0" lvl="0" indent="0" algn="l"/>
                      <a:r>
                        <a:rPr lang="en-US" sz="12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Perawatan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Luka </a:t>
                      </a:r>
                      <a:r>
                        <a:rPr lang="en-US" sz="12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Baru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32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Perawatan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Luka Lama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89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Hecting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&lt; 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57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Hecting</a:t>
                      </a:r>
                      <a:r>
                        <a:rPr lang="en-US" sz="1200" b="0" i="0" u="none" strike="noStrike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 &gt; 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57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Hecting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up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32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Askep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Critical Care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267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81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Pelayanan 1 hari rawat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81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Penggunaan Ambulance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81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Pemasangan NGT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81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Pemasangan DC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81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Pemakaian Oksigen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81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Pemasangan Infus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5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EKG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5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Ekstraksik Kuku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5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kateter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13271799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43" y="111577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151260" y="178537"/>
            <a:ext cx="4465574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ELEKTROMEDIK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8036842"/>
              </p:ext>
            </p:extLst>
          </p:nvPr>
        </p:nvGraphicFramePr>
        <p:xfrm>
          <a:off x="863228" y="908721"/>
          <a:ext cx="9361041" cy="269433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173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1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71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18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10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104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34017">
                  <a:extLst>
                    <a:ext uri="{9D8B030D-6E8A-4147-A177-3AD203B41FA5}">
                      <a16:colId xmlns:a16="http://schemas.microsoft.com/office/drawing/2014/main" xmlns="" val="2037083700"/>
                    </a:ext>
                  </a:extLst>
                </a:gridCol>
                <a:gridCol w="83401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34017">
                  <a:extLst>
                    <a:ext uri="{9D8B030D-6E8A-4147-A177-3AD203B41FA5}">
                      <a16:colId xmlns:a16="http://schemas.microsoft.com/office/drawing/2014/main" xmlns="" val="2501249909"/>
                    </a:ext>
                  </a:extLst>
                </a:gridCol>
                <a:gridCol w="834017">
                  <a:extLst>
                    <a:ext uri="{9D8B030D-6E8A-4147-A177-3AD203B41FA5}">
                      <a16:colId xmlns:a16="http://schemas.microsoft.com/office/drawing/2014/main" xmlns="" val="1401353023"/>
                    </a:ext>
                  </a:extLst>
                </a:gridCol>
              </a:tblGrid>
              <a:tr h="62637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724" marR="182724" marT="68886" marB="68886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66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ECT KONVENSIONAL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47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51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MECTA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49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EKG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59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9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EEG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00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STRESS ANALISER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21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TMS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9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EMG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64" y="-27919"/>
            <a:ext cx="731307" cy="73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1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 rot="5400000">
            <a:off x="-1751411" y="3219488"/>
            <a:ext cx="4608514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KESWAMAS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9" y="85061"/>
            <a:ext cx="662186" cy="66218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016795"/>
              </p:ext>
            </p:extLst>
          </p:nvPr>
        </p:nvGraphicFramePr>
        <p:xfrm>
          <a:off x="1043248" y="85061"/>
          <a:ext cx="10153128" cy="6478336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5954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9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26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52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51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xmlns="" val="611056865"/>
                    </a:ext>
                  </a:extLst>
                </a:gridCol>
                <a:gridCol w="743803">
                  <a:extLst>
                    <a:ext uri="{9D8B030D-6E8A-4147-A177-3AD203B41FA5}">
                      <a16:colId xmlns:a16="http://schemas.microsoft.com/office/drawing/2014/main" xmlns="" val="3501558837"/>
                    </a:ext>
                  </a:extLst>
                </a:gridCol>
                <a:gridCol w="495274">
                  <a:extLst>
                    <a:ext uri="{9D8B030D-6E8A-4147-A177-3AD203B41FA5}">
                      <a16:colId xmlns:a16="http://schemas.microsoft.com/office/drawing/2014/main" xmlns="" val="3260837222"/>
                    </a:ext>
                  </a:extLst>
                </a:gridCol>
                <a:gridCol w="655010">
                  <a:extLst>
                    <a:ext uri="{9D8B030D-6E8A-4147-A177-3AD203B41FA5}">
                      <a16:colId xmlns:a16="http://schemas.microsoft.com/office/drawing/2014/main" xmlns="" val="3541507972"/>
                    </a:ext>
                  </a:extLst>
                </a:gridCol>
              </a:tblGrid>
              <a:tr h="3718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0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APRIL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JUNI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71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091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PROMOSI KESEHATAN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Penyuluhan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media radio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Penyuluhan Kesehatan Jiwa ke masyarakat</a:t>
                      </a:r>
                      <a:endParaRPr lang="fi-FI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117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420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Support Group 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35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35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Konsultasi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keluarga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Kunjungan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rumah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PKRS di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rawat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jalan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55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78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76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Pembuatan Media Penyuluhan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515835335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Pembentukan Wilayah Binaan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56240769"/>
                  </a:ext>
                </a:extLst>
              </a:tr>
              <a:tr h="36719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INTEGRASI PELAYANAN KESEHATAN JIWA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489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KERJASAMA LINTAS SEKTOR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83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Penerimaan PGOT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Penerimaan pasien panti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Penjemputan pasien pasung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Pendampingan korban kekerasan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Rapat Koordinasi Lintas Sektor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58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Pelatihan Kader Kesehatan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UPSK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50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 rot="5400000">
            <a:off x="-1751411" y="3219488"/>
            <a:ext cx="4608514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KESWAMAS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9" y="85061"/>
            <a:ext cx="662186" cy="66218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677947"/>
              </p:ext>
            </p:extLst>
          </p:nvPr>
        </p:nvGraphicFramePr>
        <p:xfrm>
          <a:off x="1439292" y="85059"/>
          <a:ext cx="10153128" cy="6447933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5954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9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26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52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51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xmlns="" val="611056865"/>
                    </a:ext>
                  </a:extLst>
                </a:gridCol>
                <a:gridCol w="743803">
                  <a:extLst>
                    <a:ext uri="{9D8B030D-6E8A-4147-A177-3AD203B41FA5}">
                      <a16:colId xmlns:a16="http://schemas.microsoft.com/office/drawing/2014/main" xmlns="" val="3501558837"/>
                    </a:ext>
                  </a:extLst>
                </a:gridCol>
                <a:gridCol w="495274">
                  <a:extLst>
                    <a:ext uri="{9D8B030D-6E8A-4147-A177-3AD203B41FA5}">
                      <a16:colId xmlns:a16="http://schemas.microsoft.com/office/drawing/2014/main" xmlns="" val="3260837222"/>
                    </a:ext>
                  </a:extLst>
                </a:gridCol>
                <a:gridCol w="655010">
                  <a:extLst>
                    <a:ext uri="{9D8B030D-6E8A-4147-A177-3AD203B41FA5}">
                      <a16:colId xmlns:a16="http://schemas.microsoft.com/office/drawing/2014/main" xmlns="" val="3541507972"/>
                    </a:ext>
                  </a:extLst>
                </a:gridCol>
              </a:tblGrid>
              <a:tr h="3718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0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JUL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AGS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SEP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71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091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PROMOSI KESEHATAN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Penyuluhan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media radio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Penyuluhan Kesehatan Jiwa ke masyarakat</a:t>
                      </a:r>
                      <a:endParaRPr lang="fi-FI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Support Group 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Konsultasi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keluarga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Kunjungan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rumah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PKRS di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rawat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jalan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76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Pembuatan Media Penyuluhan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515835335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Pembentukan Wilayah Binaan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56240769"/>
                  </a:ext>
                </a:extLst>
              </a:tr>
              <a:tr h="36719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INTEGRASI PELAYANAN KESEHATAN JIWA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489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KERJASAMA LINTAS SEKTOR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83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Penerimaan PGOT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Penerimaan pasien panti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Penjemputan pasien pasung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Pendampingan korban kekerasan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Rapat Koordinasi Lintas Sektor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Pelatihan Kader Kesehatan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UPSK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00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7583605"/>
              </p:ext>
            </p:extLst>
          </p:nvPr>
        </p:nvGraphicFramePr>
        <p:xfrm>
          <a:off x="1101224" y="548680"/>
          <a:ext cx="10275170" cy="6042221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8471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49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72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7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7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746">
                  <a:extLst>
                    <a:ext uri="{9D8B030D-6E8A-4147-A177-3AD203B41FA5}">
                      <a16:colId xmlns:a16="http://schemas.microsoft.com/office/drawing/2014/main" xmlns="" val="3627775014"/>
                    </a:ext>
                  </a:extLst>
                </a:gridCol>
                <a:gridCol w="884394">
                  <a:extLst>
                    <a:ext uri="{9D8B030D-6E8A-4147-A177-3AD203B41FA5}">
                      <a16:colId xmlns:a16="http://schemas.microsoft.com/office/drawing/2014/main" xmlns="" val="2332325314"/>
                    </a:ext>
                  </a:extLst>
                </a:gridCol>
                <a:gridCol w="88439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84394">
                  <a:extLst>
                    <a:ext uri="{9D8B030D-6E8A-4147-A177-3AD203B41FA5}">
                      <a16:colId xmlns:a16="http://schemas.microsoft.com/office/drawing/2014/main" xmlns="" val="922521646"/>
                    </a:ext>
                  </a:extLst>
                </a:gridCol>
                <a:gridCol w="884394">
                  <a:extLst>
                    <a:ext uri="{9D8B030D-6E8A-4147-A177-3AD203B41FA5}">
                      <a16:colId xmlns:a16="http://schemas.microsoft.com/office/drawing/2014/main" xmlns="" val="3876211973"/>
                    </a:ext>
                  </a:extLst>
                </a:gridCol>
              </a:tblGrid>
              <a:tr h="39292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770" marR="182770" marT="68765" marB="6876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Laki-laki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a.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Kerja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Peternakan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/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Perikanan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31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61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b. Okupasi Terapi Kerja</a:t>
                      </a:r>
                      <a:r>
                        <a:rPr lang="fi-FI" sz="1200" u="none" strike="noStrike" baseline="0" dirty="0">
                          <a:solidFill>
                            <a:schemeClr val="tx2"/>
                          </a:solidFill>
                        </a:rPr>
                        <a:t> Cuci Motor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64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46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46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6742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c. Okupasi Terapi Kerja Kewirausahaan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48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54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60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1987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d. Okupasi Terapi Pertanian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57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49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464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e. Okupasi Terapi</a:t>
                      </a:r>
                      <a:r>
                        <a:rPr lang="fi-FI" sz="1200" u="none" strike="noStrike" baseline="0" dirty="0">
                          <a:solidFill>
                            <a:schemeClr val="tx2"/>
                          </a:solidFill>
                        </a:rPr>
                        <a:t> kebersihan Lingkungan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46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37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41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51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Perempuan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3169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a. Okupasi Terapi Kerja Menyulam/Menjahit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17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b. Okupasi Terapi Kerja Memasak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17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14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3169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c. Okupasi Terapi Kerja Membuat Telor Asin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16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19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6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d.</a:t>
                      </a: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 Okupasi Terapi Kerja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Rumah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Tangga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17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14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e. Okupasi Terapi Kerja Mainan Anak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19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11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16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6742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f. Okupasi Terapi Kerja Kerajinan  Tangan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1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Laki-laki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Perempuan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a.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Gerak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         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410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283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269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b.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Musik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316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383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c.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Agama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353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219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407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224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d.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Permainan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359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298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274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119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e.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Kelompok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392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265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f.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Rekreasi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34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31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31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g.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Family Gathering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30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27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h. Day Care   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22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28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41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35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tx2"/>
                          </a:solidFill>
                        </a:rPr>
                        <a:t>i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.</a:t>
                      </a:r>
                      <a:r>
                        <a:rPr lang="en-US" sz="1200" baseline="0" dirty="0">
                          <a:solidFill>
                            <a:schemeClr val="tx2"/>
                          </a:solidFill>
                        </a:rPr>
                        <a:t> Home Visit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18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46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101224" y="53281"/>
            <a:ext cx="5128273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REHAB PSIKOSOSIAL</a:t>
            </a:r>
            <a:endParaRPr lang="en-US" sz="1200" dirty="0">
              <a:solidFill>
                <a:srgbClr val="FFFF0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6" y="163054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6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94606" y="5707792"/>
            <a:ext cx="11015344" cy="1056900"/>
          </a:xfrm>
          <a:prstGeom prst="rect">
            <a:avLst/>
          </a:prstGeom>
        </p:spPr>
        <p:txBody>
          <a:bodyPr lIns="87604" tIns="43801" rIns="87604" bIns="43801"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29162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58326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87488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166518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endParaRPr lang="en-US" sz="1808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63228" y="105765"/>
            <a:ext cx="405702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RAWAT JALAN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79" y="25419"/>
            <a:ext cx="579719" cy="579719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598781"/>
              </p:ext>
            </p:extLst>
          </p:nvPr>
        </p:nvGraphicFramePr>
        <p:xfrm>
          <a:off x="863228" y="994192"/>
          <a:ext cx="10297150" cy="5402624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912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35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0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89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89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895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98958">
                  <a:extLst>
                    <a:ext uri="{9D8B030D-6E8A-4147-A177-3AD203B41FA5}">
                      <a16:colId xmlns:a16="http://schemas.microsoft.com/office/drawing/2014/main" xmlns="" val="3089556866"/>
                    </a:ext>
                  </a:extLst>
                </a:gridCol>
                <a:gridCol w="898958">
                  <a:extLst>
                    <a:ext uri="{9D8B030D-6E8A-4147-A177-3AD203B41FA5}">
                      <a16:colId xmlns:a16="http://schemas.microsoft.com/office/drawing/2014/main" xmlns="" val="267879582"/>
                    </a:ext>
                  </a:extLst>
                </a:gridCol>
                <a:gridCol w="89895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98958">
                  <a:extLst>
                    <a:ext uri="{9D8B030D-6E8A-4147-A177-3AD203B41FA5}">
                      <a16:colId xmlns:a16="http://schemas.microsoft.com/office/drawing/2014/main" xmlns="" val="3920695054"/>
                    </a:ext>
                  </a:extLst>
                </a:gridCol>
                <a:gridCol w="898958">
                  <a:extLst>
                    <a:ext uri="{9D8B030D-6E8A-4147-A177-3AD203B41FA5}">
                      <a16:colId xmlns:a16="http://schemas.microsoft.com/office/drawing/2014/main" xmlns="" val="3148117273"/>
                    </a:ext>
                  </a:extLst>
                </a:gridCol>
              </a:tblGrid>
              <a:tr h="2156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KEGIATAN/ TINDAKAN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56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87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Jiwa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Dewasa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2.427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2.231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2.373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2.488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2.529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2.529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NAPZA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Geriatri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Penerbitan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SK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Bebas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Narkoba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751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Penerbitan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Sehat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Jiwa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878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Penerbitan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Sehat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Fisik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427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Penerbitan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SK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Sakit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Jiwa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Visum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et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Ripertum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54061326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Anak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22837362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Saraf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47969636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Kulit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Kelamin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27115016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Penyakit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Dalam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45850494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Kandungan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&amp;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Kebidanan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53831112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Rehablititasi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Medik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491790108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Tindakan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447857362"/>
                  </a:ext>
                </a:extLst>
              </a:tr>
              <a:tr h="24098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Suntik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14844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24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897184"/>
              </p:ext>
            </p:extLst>
          </p:nvPr>
        </p:nvGraphicFramePr>
        <p:xfrm>
          <a:off x="1026570" y="1052737"/>
          <a:ext cx="9197698" cy="397399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007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29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93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421626378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66162275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369459854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3195901826"/>
                    </a:ext>
                  </a:extLst>
                </a:gridCol>
              </a:tblGrid>
              <a:tr h="58465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7" marR="182687" marT="68926" marB="68926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Permintaan makanan pasien rawat inap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4991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 Porsi</a:t>
                      </a: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16.371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18.987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16.725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16.839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18,888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17,892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598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 Orang</a:t>
                      </a: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6.413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5.457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6.329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5.575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5.613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6,296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5,964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6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Survey Diet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099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Porsi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3.864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4.128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3.333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3.444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4,011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4,509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099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Orang</a:t>
                      </a: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1.072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1.288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1.376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1.111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1.148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1,337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Edukasi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29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099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Konsultasi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29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65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Asesment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Awal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baru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220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833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035055" y="240592"/>
            <a:ext cx="3485751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GIZI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9" y="136108"/>
            <a:ext cx="627995" cy="62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429355"/>
              </p:ext>
            </p:extLst>
          </p:nvPr>
        </p:nvGraphicFramePr>
        <p:xfrm>
          <a:off x="1079252" y="744625"/>
          <a:ext cx="9073005" cy="288031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367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68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1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10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10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10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1034">
                  <a:extLst>
                    <a:ext uri="{9D8B030D-6E8A-4147-A177-3AD203B41FA5}">
                      <a16:colId xmlns:a16="http://schemas.microsoft.com/office/drawing/2014/main" xmlns="" val="3767118619"/>
                    </a:ext>
                  </a:extLst>
                </a:gridCol>
                <a:gridCol w="721034">
                  <a:extLst>
                    <a:ext uri="{9D8B030D-6E8A-4147-A177-3AD203B41FA5}">
                      <a16:colId xmlns:a16="http://schemas.microsoft.com/office/drawing/2014/main" xmlns="" val="1861973676"/>
                    </a:ext>
                  </a:extLst>
                </a:gridCol>
                <a:gridCol w="72103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21034">
                  <a:extLst>
                    <a:ext uri="{9D8B030D-6E8A-4147-A177-3AD203B41FA5}">
                      <a16:colId xmlns:a16="http://schemas.microsoft.com/office/drawing/2014/main" xmlns="" val="1383789918"/>
                    </a:ext>
                  </a:extLst>
                </a:gridCol>
                <a:gridCol w="721034">
                  <a:extLst>
                    <a:ext uri="{9D8B030D-6E8A-4147-A177-3AD203B41FA5}">
                      <a16:colId xmlns:a16="http://schemas.microsoft.com/office/drawing/2014/main" xmlns="" val="2154306651"/>
                    </a:ext>
                  </a:extLst>
                </a:gridCol>
              </a:tblGrid>
              <a:tr h="65706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723" marR="182723" marT="68845" marB="6884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99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Pencucian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Linen Non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Infeksius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6.025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5.236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5.810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5.337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5.630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5,563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5,624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68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Pencucian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Linen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Infeksius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Pencucian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Linen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Umum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7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Pencucian Ulang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7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Perbaikan Linen Rusak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7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Afkir Linen Rusak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809618" y="221116"/>
            <a:ext cx="3485751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LAUNDRY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77" y="116632"/>
            <a:ext cx="627995" cy="62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2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4879037"/>
              </p:ext>
            </p:extLst>
          </p:nvPr>
        </p:nvGraphicFramePr>
        <p:xfrm>
          <a:off x="269354" y="767703"/>
          <a:ext cx="10530978" cy="575764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676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81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27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27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53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2254">
                  <a:extLst>
                    <a:ext uri="{9D8B030D-6E8A-4147-A177-3AD203B41FA5}">
                      <a16:colId xmlns:a16="http://schemas.microsoft.com/office/drawing/2014/main" xmlns="" val="1263746072"/>
                    </a:ext>
                  </a:extLst>
                </a:gridCol>
                <a:gridCol w="92938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29382">
                  <a:extLst>
                    <a:ext uri="{9D8B030D-6E8A-4147-A177-3AD203B41FA5}">
                      <a16:colId xmlns:a16="http://schemas.microsoft.com/office/drawing/2014/main" xmlns="" val="912024520"/>
                    </a:ext>
                  </a:extLst>
                </a:gridCol>
                <a:gridCol w="929382">
                  <a:extLst>
                    <a:ext uri="{9D8B030D-6E8A-4147-A177-3AD203B41FA5}">
                      <a16:colId xmlns:a16="http://schemas.microsoft.com/office/drawing/2014/main" xmlns="" val="1030780270"/>
                    </a:ext>
                  </a:extLst>
                </a:gridCol>
              </a:tblGrid>
              <a:tr h="332843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</a:t>
                      </a:r>
                      <a:r>
                        <a:rPr lang="en-US" sz="12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KEGIATAN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3351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635" marR="182635" marT="68869" marB="68869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145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Pemeliharaan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rutin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Alat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Medis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579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Pemeliharaan rutin Peralatan Elektronika dan Komunikasi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35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34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377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Pemeliharaan rutin Peralatan Listrik dan Air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36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36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377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Pemeliharaan rutin peralatan Laundry dan Kitchen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145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Alat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Medis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282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Elektronika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Komunikasi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26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15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145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Listrik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Air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131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96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5713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Laundry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Kitchen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8377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Perbaikan dan Pemeliharaan oleh Pihak Ketiga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15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079252" y="232454"/>
            <a:ext cx="3456384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IPS RS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4" y="116226"/>
            <a:ext cx="651479" cy="65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8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686956"/>
              </p:ext>
            </p:extLst>
          </p:nvPr>
        </p:nvGraphicFramePr>
        <p:xfrm>
          <a:off x="143148" y="1124744"/>
          <a:ext cx="11983676" cy="474243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248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42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722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722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662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NO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PROGRAM/KEGIATAN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ANGGARAN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REALISASI KEUANGAN 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(%)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REALISASI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FISIK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(%)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997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Program </a:t>
                      </a:r>
                      <a:r>
                        <a:rPr lang="en-US" sz="1400" b="1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04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1.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Peningkatan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Derajat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Masyarakat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Dengan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Penyediaan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Fasillitas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Perawatan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Bagi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Penderita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Akibat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Dampak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Asap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Rokok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20.681.674.000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26,85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53,47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35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Pemenuhan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Sarana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Dan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Prasarana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Rujukan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( DAK )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4.255.000.000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43,68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74,76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9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3. 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Peningkatan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Mutu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250.000.000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86,44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100,00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91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4.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Pengadaan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Kendaraan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Pendukung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Pelayanan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750.298.000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3,51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28,62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Penyediaan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Honorarium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Premi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BPJS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bagi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Tenaga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Harlep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di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Pelayanan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Kesehatan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750.000.000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42,41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75,13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91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Pemenuhan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Sarana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Prasarana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Alat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Kesehatan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18.000.000.000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25,20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80,47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15156" y="188640"/>
            <a:ext cx="7920880" cy="777427"/>
            <a:chOff x="305272" y="201216"/>
            <a:chExt cx="7920880" cy="777427"/>
          </a:xfrm>
        </p:grpSpPr>
        <p:sp>
          <p:nvSpPr>
            <p:cNvPr id="10" name="Freeform: Shape 70"/>
            <p:cNvSpPr/>
            <p:nvPr/>
          </p:nvSpPr>
          <p:spPr>
            <a:xfrm rot="158526">
              <a:off x="1570436" y="367927"/>
              <a:ext cx="5588232" cy="419333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1" name="Freeform: Shape 71"/>
            <p:cNvSpPr/>
            <p:nvPr/>
          </p:nvSpPr>
          <p:spPr>
            <a:xfrm flipV="1">
              <a:off x="1481204" y="264017"/>
              <a:ext cx="6744948" cy="651821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7" name="Frame 16"/>
            <p:cNvSpPr/>
            <p:nvPr/>
          </p:nvSpPr>
          <p:spPr>
            <a:xfrm>
              <a:off x="305272" y="201216"/>
              <a:ext cx="1252276" cy="777427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0052" y="330813"/>
              <a:ext cx="802714" cy="5182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81174" y="391053"/>
              <a:ext cx="5145371" cy="46166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REALISASI BELANJA LANGSUNG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8881871"/>
      </p:ext>
    </p:extLst>
  </p:cSld>
  <p:clrMapOvr>
    <a:masterClrMapping/>
  </p:clrMapOvr>
  <p:transition advTm="1000">
    <p:wipe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1152359"/>
              </p:ext>
            </p:extLst>
          </p:nvPr>
        </p:nvGraphicFramePr>
        <p:xfrm>
          <a:off x="230093" y="-167561"/>
          <a:ext cx="11506345" cy="69039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45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194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5920">
                  <a:extLst>
                    <a:ext uri="{9D8B030D-6E8A-4147-A177-3AD203B41FA5}">
                      <a16:colId xmlns:a16="http://schemas.microsoft.com/office/drawing/2014/main" xmlns="" val="4008319627"/>
                    </a:ext>
                  </a:extLst>
                </a:gridCol>
                <a:gridCol w="5045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45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045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04557">
                  <a:extLst>
                    <a:ext uri="{9D8B030D-6E8A-4147-A177-3AD203B41FA5}">
                      <a16:colId xmlns:a16="http://schemas.microsoft.com/office/drawing/2014/main" xmlns="" val="1677233450"/>
                    </a:ext>
                  </a:extLst>
                </a:gridCol>
                <a:gridCol w="50455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0455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04557">
                  <a:extLst>
                    <a:ext uri="{9D8B030D-6E8A-4147-A177-3AD203B41FA5}">
                      <a16:colId xmlns:a16="http://schemas.microsoft.com/office/drawing/2014/main" xmlns="" val="3392935277"/>
                    </a:ext>
                  </a:extLst>
                </a:gridCol>
                <a:gridCol w="504557">
                  <a:extLst>
                    <a:ext uri="{9D8B030D-6E8A-4147-A177-3AD203B41FA5}">
                      <a16:colId xmlns:a16="http://schemas.microsoft.com/office/drawing/2014/main" xmlns="" val="632197577"/>
                    </a:ext>
                  </a:extLst>
                </a:gridCol>
              </a:tblGrid>
              <a:tr h="277588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gridSpan="8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dirty="0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dirty="0">
                        <a:solidFill>
                          <a:schemeClr val="tx2"/>
                        </a:solidFill>
                        <a:latin typeface="Verdana"/>
                        <a:ea typeface="Verdana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dirty="0">
                        <a:solidFill>
                          <a:schemeClr val="tx2"/>
                        </a:solidFill>
                        <a:latin typeface="Verdana"/>
                        <a:ea typeface="Verdana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3143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000" b="0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MEI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JUL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AGS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SEP</a:t>
                      </a: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733">
                <a:tc gridSpan="3"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a.    Monitoring penyehatan ruang bangunan dan halaman rumah sakit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		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49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Pemantauan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Sanitasi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Bangunan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hari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kerja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di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seluruh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area.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56</a:t>
                      </a:r>
                    </a:p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9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Pemantauan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pemeliharaan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lingkungan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luar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gedung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hari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kerja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di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seluruh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area.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999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pencahayaan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Rekam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Medis,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Farmasi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Laundry,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Farmasi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IGD, Inst. 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Radiologi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2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Bangsal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Koridor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Foto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Copy,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Tangga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Gedung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Administrasi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Lantai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1/2/3,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Tangga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Depan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Belakang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Gedung Aula,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Tangga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Gedung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Poliklinik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2 Kantor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Administrasi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Gudang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Barang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dan Toilet.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32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suhu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  pada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Rekam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infeksius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Laboratorium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Gigi &amp;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Mulut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IGD,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Radiologi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3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Bangsal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Kamar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Jenazah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dan Aula.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49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kelembaban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Laboratorium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Gigi &amp;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Mulut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IGD,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Radiologi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dan 3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Bangsal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582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kebisingan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Rekam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Medis,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Farmasi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Rawat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Inap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Laboratorium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   Inst. Gigi &amp;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Mulut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Laundry,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Farmasi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IGD,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Radiologi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3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Bangsal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Koridor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Foto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Copy,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Tangga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Gedung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Administrasi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Lantai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1/2/3,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Tangga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Depan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Belakang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Gedung Aula,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Tangga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Gedung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Poliklinik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Kantor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Administrasi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dan Gudang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Barang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32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udara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Laboratorium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Radiologi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Sterilisasi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Gigi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Mulut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),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Dapur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Gawat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Darurat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Administrasi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Rekam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Medis) dan 2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Bangsal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49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tingkat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kebersihan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dengan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usap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lantai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gawat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darurat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inst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49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tingkat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kebersihan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dengan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usap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dinding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gawat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darurat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inst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49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petugas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Inst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49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kualitas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udara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Ambient dan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Emisi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6 bulan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pada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lingkungan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RSJD Surakarta dan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Genzet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165167" y="160876"/>
            <a:ext cx="3473029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SANITASI</a:t>
            </a:r>
            <a:endParaRPr lang="en-US" sz="1808" dirty="0">
              <a:solidFill>
                <a:srgbClr val="FFFF00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047685" y="100486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6" y="44624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7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830581" y="392704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2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3528066"/>
              </p:ext>
            </p:extLst>
          </p:nvPr>
        </p:nvGraphicFramePr>
        <p:xfrm>
          <a:off x="823694" y="1096290"/>
          <a:ext cx="11161240" cy="526006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018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359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6244">
                  <a:extLst>
                    <a:ext uri="{9D8B030D-6E8A-4147-A177-3AD203B41FA5}">
                      <a16:colId xmlns:a16="http://schemas.microsoft.com/office/drawing/2014/main" xmlns="" val="3031868288"/>
                    </a:ext>
                  </a:extLst>
                </a:gridCol>
                <a:gridCol w="406244">
                  <a:extLst>
                    <a:ext uri="{9D8B030D-6E8A-4147-A177-3AD203B41FA5}">
                      <a16:colId xmlns:a16="http://schemas.microsoft.com/office/drawing/2014/main" xmlns="" val="1557669906"/>
                    </a:ext>
                  </a:extLst>
                </a:gridCol>
                <a:gridCol w="4872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872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87276">
                  <a:extLst>
                    <a:ext uri="{9D8B030D-6E8A-4147-A177-3AD203B41FA5}">
                      <a16:colId xmlns:a16="http://schemas.microsoft.com/office/drawing/2014/main" xmlns="" val="1327901295"/>
                    </a:ext>
                  </a:extLst>
                </a:gridCol>
                <a:gridCol w="48727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8727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87276">
                  <a:extLst>
                    <a:ext uri="{9D8B030D-6E8A-4147-A177-3AD203B41FA5}">
                      <a16:colId xmlns:a16="http://schemas.microsoft.com/office/drawing/2014/main" xmlns="" val="3054315002"/>
                    </a:ext>
                  </a:extLst>
                </a:gridCol>
                <a:gridCol w="487276">
                  <a:extLst>
                    <a:ext uri="{9D8B030D-6E8A-4147-A177-3AD203B41FA5}">
                      <a16:colId xmlns:a16="http://schemas.microsoft.com/office/drawing/2014/main" xmlns="" val="1070117582"/>
                    </a:ext>
                  </a:extLst>
                </a:gridCol>
              </a:tblGrid>
              <a:tr h="312065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dirty="0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065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MEI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JUL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AGS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SEP</a:t>
                      </a: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8304">
                <a:tc gridSpan="4">
                  <a:txBody>
                    <a:bodyPr/>
                    <a:lstStyle/>
                    <a:p>
                      <a:r>
                        <a:rPr lang="fi-FI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b.     Monitoring higiene dan sanitasi makanan dan minuman.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37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Pengisian checklist pelaksanaan hygiene sanitasi makanan dan minuman 6 bulan sekali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9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E Coli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jadi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&amp;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minuman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1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(Nasi,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sayur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hewani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nabati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ringan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minuman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total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E Coli 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alat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/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minum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Piring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sendok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mangkok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lepek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gelas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total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E Coli 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alat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masak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Wajan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Panci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Serok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Sotel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Telenan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Pisau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2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Staphylococcus dan Salmonella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telur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di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2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logam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setahun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di Inst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52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residu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antibiotik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setahun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di Inst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432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mikrobiologi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bakery (ALT, Enterobacteria, Salmonella, Staphylococcus Aureus,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Kapang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Khamir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setahun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62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304476" y="103590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3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6603697"/>
              </p:ext>
            </p:extLst>
          </p:nvPr>
        </p:nvGraphicFramePr>
        <p:xfrm>
          <a:off x="439834" y="608763"/>
          <a:ext cx="10103194" cy="578070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106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334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xmlns="" val="959739490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xmlns="" val="3827346747"/>
                    </a:ext>
                  </a:extLst>
                </a:gridCol>
                <a:gridCol w="401320">
                  <a:extLst>
                    <a:ext uri="{9D8B030D-6E8A-4147-A177-3AD203B41FA5}">
                      <a16:colId xmlns:a16="http://schemas.microsoft.com/office/drawing/2014/main" xmlns="" val="139531973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01320">
                  <a:extLst>
                    <a:ext uri="{9D8B030D-6E8A-4147-A177-3AD203B41FA5}">
                      <a16:colId xmlns:a16="http://schemas.microsoft.com/office/drawing/2014/main" xmlns="" val="4056241572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013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xmlns="" val="361623976"/>
                    </a:ext>
                  </a:extLst>
                </a:gridCol>
                <a:gridCol w="401320">
                  <a:extLst>
                    <a:ext uri="{9D8B030D-6E8A-4147-A177-3AD203B41FA5}">
                      <a16:colId xmlns:a16="http://schemas.microsoft.com/office/drawing/2014/main" xmlns="" val="1302648883"/>
                    </a:ext>
                  </a:extLst>
                </a:gridCol>
              </a:tblGrid>
              <a:tr h="360242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gridSpan="7"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242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MEI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JUL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AGS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SEP</a:t>
                      </a: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2884">
                <a:tc gridSpan="4">
                  <a:txBody>
                    <a:bodyPr/>
                    <a:lstStyle/>
                    <a:p>
                      <a:r>
                        <a:rPr lang="fi-FI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c.    Penyehatan air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01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Desinfeksi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bersih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tandon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reservoir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bersih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(ground tank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tandon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laundry)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seminggu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2 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70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sisa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chlor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pH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suhu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titik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dicurigai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rawan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pencemaran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(Ground tank,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Rehabilitasi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Laundry)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seminggu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2 kali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297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kualitas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bakteriologis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bersih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(AB) dan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Minum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(AM)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resevoir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laundry,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kantin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Radiologi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IGD, AB reservoir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Rehabilitasi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laboratorium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Gigi,  AB reservoir Poli Chandra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Kirana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kualitas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kimia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fisika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bersih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(AB) dan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Minum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(AM)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resevoir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laundry,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kantin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Radiologi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IGD, AB reservoir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Rehabilitasi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laboratorium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Gigi,  AB reservoir Poli Chandra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Kirana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01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Pengurasan Tandon di Ground tank, tandon psikologi, tandon rehabilitasi dan tandon laundry 6 bulan sekali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19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143148" y="157860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4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171164"/>
              </p:ext>
            </p:extLst>
          </p:nvPr>
        </p:nvGraphicFramePr>
        <p:xfrm>
          <a:off x="143149" y="764704"/>
          <a:ext cx="10221368" cy="549572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03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295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xmlns="" val="4245906840"/>
                    </a:ext>
                  </a:extLst>
                </a:gridCol>
                <a:gridCol w="499874">
                  <a:extLst>
                    <a:ext uri="{9D8B030D-6E8A-4147-A177-3AD203B41FA5}">
                      <a16:colId xmlns:a16="http://schemas.microsoft.com/office/drawing/2014/main" xmlns="" val="2251681770"/>
                    </a:ext>
                  </a:extLst>
                </a:gridCol>
                <a:gridCol w="598852">
                  <a:extLst>
                    <a:ext uri="{9D8B030D-6E8A-4147-A177-3AD203B41FA5}">
                      <a16:colId xmlns:a16="http://schemas.microsoft.com/office/drawing/2014/main" xmlns="" val="2099314172"/>
                    </a:ext>
                  </a:extLst>
                </a:gridCol>
                <a:gridCol w="500153">
                  <a:extLst>
                    <a:ext uri="{9D8B030D-6E8A-4147-A177-3AD203B41FA5}">
                      <a16:colId xmlns:a16="http://schemas.microsoft.com/office/drawing/2014/main" xmlns="" val="57656665"/>
                    </a:ext>
                  </a:extLst>
                </a:gridCol>
                <a:gridCol w="500362">
                  <a:extLst>
                    <a:ext uri="{9D8B030D-6E8A-4147-A177-3AD203B41FA5}">
                      <a16:colId xmlns:a16="http://schemas.microsoft.com/office/drawing/2014/main" xmlns="" val="4269605121"/>
                    </a:ext>
                  </a:extLst>
                </a:gridCol>
                <a:gridCol w="50036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0036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00362">
                  <a:extLst>
                    <a:ext uri="{9D8B030D-6E8A-4147-A177-3AD203B41FA5}">
                      <a16:colId xmlns:a16="http://schemas.microsoft.com/office/drawing/2014/main" xmlns="" val="2953133932"/>
                    </a:ext>
                  </a:extLst>
                </a:gridCol>
                <a:gridCol w="500362">
                  <a:extLst>
                    <a:ext uri="{9D8B030D-6E8A-4147-A177-3AD203B41FA5}">
                      <a16:colId xmlns:a16="http://schemas.microsoft.com/office/drawing/2014/main" xmlns="" val="959621171"/>
                    </a:ext>
                  </a:extLst>
                </a:gridCol>
              </a:tblGrid>
              <a:tr h="319048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dirty="0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9048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MEI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JUL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AGS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SEP</a:t>
                      </a: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1006">
                <a:tc gridSpan="6">
                  <a:txBody>
                    <a:bodyPr/>
                    <a:lstStyle/>
                    <a:p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d.</a:t>
                      </a:r>
                      <a:r>
                        <a:rPr lang="fi-FI" sz="12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Pengelolaan Limbah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2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2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2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2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2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6408">
                <a:tc gridSpan="6">
                  <a:txBody>
                    <a:bodyPr/>
                    <a:lstStyle/>
                    <a:p>
                      <a:r>
                        <a:rPr lang="en-US" sz="1200" b="1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Limbah</a:t>
                      </a:r>
                      <a:r>
                        <a:rPr lang="en-US" sz="1200" b="1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1" baseline="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Padat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582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Pemantauan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pengelolaan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sampah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/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padat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kerja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54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Pemantauan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pengelolaan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sampah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/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non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padat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kerja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9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Register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terima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padat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petugas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khusus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sampah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Infeksius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5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Register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terima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padat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petugas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khusus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sampah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petugas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Sanitasi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Register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terima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B3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petugas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Sanitasi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Terima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B3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Rekanan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368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Cair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Desinfeksi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seminggu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dua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Pengukuran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debit, pH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suhu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hari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Pengambilan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sampel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untuk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kualitas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Pemeliharaan/perbaikan IPAL kerja sama dengan pihak rekanan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53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311441" y="160072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5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5415466"/>
              </p:ext>
            </p:extLst>
          </p:nvPr>
        </p:nvGraphicFramePr>
        <p:xfrm>
          <a:off x="575196" y="659258"/>
          <a:ext cx="10331145" cy="511315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39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887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1841465476"/>
                    </a:ext>
                  </a:extLst>
                </a:gridCol>
                <a:gridCol w="401320">
                  <a:extLst>
                    <a:ext uri="{9D8B030D-6E8A-4147-A177-3AD203B41FA5}">
                      <a16:colId xmlns:a16="http://schemas.microsoft.com/office/drawing/2014/main" xmlns="" val="3057799413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xmlns="" val="3522686169"/>
                    </a:ext>
                  </a:extLst>
                </a:gridCol>
                <a:gridCol w="394486">
                  <a:extLst>
                    <a:ext uri="{9D8B030D-6E8A-4147-A177-3AD203B41FA5}">
                      <a16:colId xmlns:a16="http://schemas.microsoft.com/office/drawing/2014/main" xmlns="" val="243329818"/>
                    </a:ext>
                  </a:extLst>
                </a:gridCol>
                <a:gridCol w="503967">
                  <a:extLst>
                    <a:ext uri="{9D8B030D-6E8A-4147-A177-3AD203B41FA5}">
                      <a16:colId xmlns:a16="http://schemas.microsoft.com/office/drawing/2014/main" xmlns="" val="211283007"/>
                    </a:ext>
                  </a:extLst>
                </a:gridCol>
                <a:gridCol w="50396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0396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03967">
                  <a:extLst>
                    <a:ext uri="{9D8B030D-6E8A-4147-A177-3AD203B41FA5}">
                      <a16:colId xmlns:a16="http://schemas.microsoft.com/office/drawing/2014/main" xmlns="" val="245596570"/>
                    </a:ext>
                  </a:extLst>
                </a:gridCol>
                <a:gridCol w="503967">
                  <a:extLst>
                    <a:ext uri="{9D8B030D-6E8A-4147-A177-3AD203B41FA5}">
                      <a16:colId xmlns:a16="http://schemas.microsoft.com/office/drawing/2014/main" xmlns="" val="2868547552"/>
                    </a:ext>
                  </a:extLst>
                </a:gridCol>
              </a:tblGrid>
              <a:tr h="371471"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sz="1300" dirty="0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471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MEI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JUL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AGS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SEP</a:t>
                      </a: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471">
                <a:tc gridSpan="6">
                  <a:txBody>
                    <a:bodyPr/>
                    <a:lstStyle/>
                    <a:p>
                      <a:r>
                        <a:rPr lang="fi-FI" sz="1300" b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e.</a:t>
                      </a:r>
                      <a:r>
                        <a:rPr lang="fi-FI" sz="13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  Monitoring Pengelolaan linen (laundry)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3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3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3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3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3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481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Pengisian checklist pelaksanaan pengelolaan linen 6 bulan sekali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48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Usap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linen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bersih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 pada IGD, Inst Laundry dan Inst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(3)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6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bulan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48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Usap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linen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bersih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 pada Inst Laundry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sebulan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9778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Pengendalian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serangga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tikus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binatang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pengganggu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lain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97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Desinfeksi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seminggu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dua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97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Pengukuran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debit, pH dan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suhu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hari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97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Pengambilan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sampel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untuk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kualitas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sebulan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97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Pemeliharaan/perbaikan IPAL kerja sama dengan pihak rekanan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48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Melaksanakan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pengendalian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serangga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tikus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binatang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lainnya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secara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insidentil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ketika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terjadi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peningkatan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populasi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73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348162" y="160072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6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7847448"/>
              </p:ext>
            </p:extLst>
          </p:nvPr>
        </p:nvGraphicFramePr>
        <p:xfrm>
          <a:off x="883785" y="908720"/>
          <a:ext cx="9297030" cy="407270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907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180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xmlns="" val="4246287659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723095695"/>
                    </a:ext>
                  </a:extLst>
                </a:gridCol>
                <a:gridCol w="401320">
                  <a:extLst>
                    <a:ext uri="{9D8B030D-6E8A-4147-A177-3AD203B41FA5}">
                      <a16:colId xmlns:a16="http://schemas.microsoft.com/office/drawing/2014/main" xmlns="" val="4251597332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01320">
                  <a:extLst>
                    <a:ext uri="{9D8B030D-6E8A-4147-A177-3AD203B41FA5}">
                      <a16:colId xmlns:a16="http://schemas.microsoft.com/office/drawing/2014/main" xmlns="" val="4065162805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9969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xmlns="" val="3849411801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xmlns="" val="2762731189"/>
                    </a:ext>
                  </a:extLst>
                </a:gridCol>
              </a:tblGrid>
              <a:tr h="319048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dirty="0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9048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MEI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JUL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AGS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SEP</a:t>
                      </a: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1006">
                <a:tc gridSpan="4">
                  <a:txBody>
                    <a:bodyPr/>
                    <a:lstStyle/>
                    <a:p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g.</a:t>
                      </a:r>
                      <a:r>
                        <a:rPr lang="fi-FI" sz="12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 Monitoring dekontaminasi melalui desinfeksi dan sterilisasi 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582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Pengisian checklist monitoring pelaksanaan dekontaminasi melalui desinfeksi dan sterilisasi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54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Usap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alat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medis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/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Pemantauan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kualitas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hasil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sterilisasi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setahun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2 kali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IGD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gunting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pinset,kom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),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I Gigi (tang,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exavator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pinset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bein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sonde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scaler)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368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Pengamanan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radiasi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Pengisian checklist monitoring pelaksanaan pengamanan radiasi sebulan sekali.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368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Upaya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promosi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kesehatan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lingkungan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Sosialisasi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kesehatan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lingkungan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RSJD Surakarta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melalui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apel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pagi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Pemasangan/ penggantian tulisan himbauan perilaku hidup bersih sehat setahun sekali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2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81371"/>
              </p:ext>
            </p:extLst>
          </p:nvPr>
        </p:nvGraphicFramePr>
        <p:xfrm>
          <a:off x="1485804" y="1224681"/>
          <a:ext cx="9001000" cy="365610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996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781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65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25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6598">
                  <a:extLst>
                    <a:ext uri="{9D8B030D-6E8A-4147-A177-3AD203B41FA5}">
                      <a16:colId xmlns:a16="http://schemas.microsoft.com/office/drawing/2014/main" xmlns="" val="3337407727"/>
                    </a:ext>
                  </a:extLst>
                </a:gridCol>
                <a:gridCol w="66659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659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66598">
                  <a:extLst>
                    <a:ext uri="{9D8B030D-6E8A-4147-A177-3AD203B41FA5}">
                      <a16:colId xmlns:a16="http://schemas.microsoft.com/office/drawing/2014/main" xmlns="" val="2776193559"/>
                    </a:ext>
                  </a:extLst>
                </a:gridCol>
                <a:gridCol w="66659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40665">
                  <a:extLst>
                    <a:ext uri="{9D8B030D-6E8A-4147-A177-3AD203B41FA5}">
                      <a16:colId xmlns:a16="http://schemas.microsoft.com/office/drawing/2014/main" xmlns="" val="2165441629"/>
                    </a:ext>
                  </a:extLst>
                </a:gridCol>
                <a:gridCol w="590475">
                  <a:extLst>
                    <a:ext uri="{9D8B030D-6E8A-4147-A177-3AD203B41FA5}">
                      <a16:colId xmlns:a16="http://schemas.microsoft.com/office/drawing/2014/main" xmlns="" val="2463599290"/>
                    </a:ext>
                  </a:extLst>
                </a:gridCol>
              </a:tblGrid>
              <a:tr h="56528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KEGIATAN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731" marR="182731" marT="68759" marB="6875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96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Pengelolaan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asrama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18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Penerimaan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mahasiswa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praktek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5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Magang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5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Kunjungan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18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Permintaan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surat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keterangan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5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Pra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penelitian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5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Penelitian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18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Pengembangan SDM Internal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18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Pengembangan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SDM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Eksternal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71027" y="189272"/>
            <a:ext cx="337176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SUBAG DIKLITBANG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1113890"/>
              </p:ext>
            </p:extLst>
          </p:nvPr>
        </p:nvGraphicFramePr>
        <p:xfrm>
          <a:off x="1471027" y="5546970"/>
          <a:ext cx="10193404" cy="121864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58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587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93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1335">
                  <a:extLst>
                    <a:ext uri="{9D8B030D-6E8A-4147-A177-3AD203B41FA5}">
                      <a16:colId xmlns:a16="http://schemas.microsoft.com/office/drawing/2014/main" xmlns="" val="1800004270"/>
                    </a:ext>
                  </a:extLst>
                </a:gridCol>
                <a:gridCol w="8113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133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1335">
                  <a:extLst>
                    <a:ext uri="{9D8B030D-6E8A-4147-A177-3AD203B41FA5}">
                      <a16:colId xmlns:a16="http://schemas.microsoft.com/office/drawing/2014/main" xmlns="" val="1514996530"/>
                    </a:ext>
                  </a:extLst>
                </a:gridCol>
                <a:gridCol w="81133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11335">
                  <a:extLst>
                    <a:ext uri="{9D8B030D-6E8A-4147-A177-3AD203B41FA5}">
                      <a16:colId xmlns:a16="http://schemas.microsoft.com/office/drawing/2014/main" xmlns="" val="3299638938"/>
                    </a:ext>
                  </a:extLst>
                </a:gridCol>
                <a:gridCol w="811335">
                  <a:extLst>
                    <a:ext uri="{9D8B030D-6E8A-4147-A177-3AD203B41FA5}">
                      <a16:colId xmlns:a16="http://schemas.microsoft.com/office/drawing/2014/main" xmlns="" val="1782443244"/>
                    </a:ext>
                  </a:extLst>
                </a:gridCol>
              </a:tblGrid>
              <a:tr h="3517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INDIKATOR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731" marR="182731" marT="68759" marB="6875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99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Persentase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pegawai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mengikuti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pelatihan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/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Bintek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selama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jam/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tahun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(%)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4,5%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7,8%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14,08%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474426" y="681420"/>
            <a:ext cx="3368368" cy="499186"/>
            <a:chOff x="840099" y="634287"/>
            <a:chExt cx="3368368" cy="499186"/>
          </a:xfrm>
        </p:grpSpPr>
        <p:sp>
          <p:nvSpPr>
            <p:cNvPr id="7" name="Pentagon 6"/>
            <p:cNvSpPr/>
            <p:nvPr/>
          </p:nvSpPr>
          <p:spPr>
            <a:xfrm>
              <a:off x="840099" y="634287"/>
              <a:ext cx="1071246" cy="499186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10" dirty="0">
                  <a:solidFill>
                    <a:schemeClr val="tx2"/>
                  </a:solidFill>
                  <a:latin typeface="Arial Black" pitchFamily="34" charset="0"/>
                </a:rPr>
                <a:t>1</a:t>
              </a:r>
            </a:p>
          </p:txBody>
        </p:sp>
        <p:sp>
          <p:nvSpPr>
            <p:cNvPr id="12" name="Chevron 11"/>
            <p:cNvSpPr/>
            <p:nvPr/>
          </p:nvSpPr>
          <p:spPr>
            <a:xfrm>
              <a:off x="1758310" y="634287"/>
              <a:ext cx="2450157" cy="48665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10" b="1" dirty="0">
                  <a:solidFill>
                    <a:schemeClr val="tx2"/>
                  </a:solidFill>
                </a:rPr>
                <a:t>KEGIATAN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454573" y="4993542"/>
            <a:ext cx="5585784" cy="503631"/>
            <a:chOff x="836612" y="4643773"/>
            <a:chExt cx="5562600" cy="501541"/>
          </a:xfrm>
        </p:grpSpPr>
        <p:sp>
          <p:nvSpPr>
            <p:cNvPr id="8" name="Pentagon 7"/>
            <p:cNvSpPr/>
            <p:nvPr/>
          </p:nvSpPr>
          <p:spPr>
            <a:xfrm>
              <a:off x="836612" y="4648200"/>
              <a:ext cx="1066800" cy="497114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10" dirty="0">
                  <a:solidFill>
                    <a:schemeClr val="tx2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13" name="Chevron 12"/>
            <p:cNvSpPr/>
            <p:nvPr/>
          </p:nvSpPr>
          <p:spPr>
            <a:xfrm>
              <a:off x="1785710" y="4643773"/>
              <a:ext cx="4613502" cy="48463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10" b="1" dirty="0">
                  <a:solidFill>
                    <a:schemeClr val="tx2"/>
                  </a:solidFill>
                </a:rPr>
                <a:t>PENINGKATAN MUTU SDM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8" y="100486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3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1997441"/>
              </p:ext>
            </p:extLst>
          </p:nvPr>
        </p:nvGraphicFramePr>
        <p:xfrm>
          <a:off x="840096" y="1276997"/>
          <a:ext cx="10464287" cy="545615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41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350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19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19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1945">
                  <a:extLst>
                    <a:ext uri="{9D8B030D-6E8A-4147-A177-3AD203B41FA5}">
                      <a16:colId xmlns:a16="http://schemas.microsoft.com/office/drawing/2014/main" xmlns="" val="915187935"/>
                    </a:ext>
                  </a:extLst>
                </a:gridCol>
                <a:gridCol w="8319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194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31945">
                  <a:extLst>
                    <a:ext uri="{9D8B030D-6E8A-4147-A177-3AD203B41FA5}">
                      <a16:colId xmlns:a16="http://schemas.microsoft.com/office/drawing/2014/main" xmlns="" val="4031160036"/>
                    </a:ext>
                  </a:extLst>
                </a:gridCol>
                <a:gridCol w="83194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31945">
                  <a:extLst>
                    <a:ext uri="{9D8B030D-6E8A-4147-A177-3AD203B41FA5}">
                      <a16:colId xmlns:a16="http://schemas.microsoft.com/office/drawing/2014/main" xmlns="" val="3115971292"/>
                    </a:ext>
                  </a:extLst>
                </a:gridCol>
                <a:gridCol w="831945">
                  <a:extLst>
                    <a:ext uri="{9D8B030D-6E8A-4147-A177-3AD203B41FA5}">
                      <a16:colId xmlns:a16="http://schemas.microsoft.com/office/drawing/2014/main" xmlns="" val="3184267911"/>
                    </a:ext>
                  </a:extLst>
                </a:gridCol>
              </a:tblGrid>
              <a:tr h="260968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JENIS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911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9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Menyiapkan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surat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kabar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untuk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bacaan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diruang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tunggu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490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Menerima dan menyambungkan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telepon</a:t>
                      </a:r>
                      <a:endParaRPr lang="fi-FI" sz="14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168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136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Membuat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laporan tertulis penyampaian informasi Pembina Apel beserta sosialisasi dari bidang terkait pada tiap apel pagi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612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Melaksanakan dan menyiapkan keperluan kegiatan survey kepuasan pelanggan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28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a. Rawat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Jalan (Lembar)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106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b. Rawat Inap (Lembar)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80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c. Instalasi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Farmasi (Responden)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80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d. Instalasi Lain (Responden)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540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80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Menyiapkan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blangko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kotak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saran (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Lembar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135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4212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Menyiapkan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leaftlet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kebutuhan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promosi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RS (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Instalasi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840099" y="40432"/>
            <a:ext cx="4765656" cy="55960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HUMAS DAN PEMASARAN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840099" y="696457"/>
            <a:ext cx="1071246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0" y="37881"/>
            <a:ext cx="514057" cy="56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7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48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949956"/>
              </p:ext>
            </p:extLst>
          </p:nvPr>
        </p:nvGraphicFramePr>
        <p:xfrm>
          <a:off x="215156" y="585390"/>
          <a:ext cx="10873209" cy="60807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738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230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39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58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9857">
                  <a:extLst>
                    <a:ext uri="{9D8B030D-6E8A-4147-A177-3AD203B41FA5}">
                      <a16:colId xmlns:a16="http://schemas.microsoft.com/office/drawing/2014/main" xmlns="" val="1007913707"/>
                    </a:ext>
                  </a:extLst>
                </a:gridCol>
                <a:gridCol w="8698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736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97369">
                  <a:extLst>
                    <a:ext uri="{9D8B030D-6E8A-4147-A177-3AD203B41FA5}">
                      <a16:colId xmlns:a16="http://schemas.microsoft.com/office/drawing/2014/main" xmlns="" val="2888358659"/>
                    </a:ext>
                  </a:extLst>
                </a:gridCol>
                <a:gridCol w="79736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97369">
                  <a:extLst>
                    <a:ext uri="{9D8B030D-6E8A-4147-A177-3AD203B41FA5}">
                      <a16:colId xmlns:a16="http://schemas.microsoft.com/office/drawing/2014/main" xmlns="" val="2992192326"/>
                    </a:ext>
                  </a:extLst>
                </a:gridCol>
                <a:gridCol w="797369">
                  <a:extLst>
                    <a:ext uri="{9D8B030D-6E8A-4147-A177-3AD203B41FA5}">
                      <a16:colId xmlns:a16="http://schemas.microsoft.com/office/drawing/2014/main" xmlns="" val="897723849"/>
                    </a:ext>
                  </a:extLst>
                </a:gridCol>
              </a:tblGrid>
              <a:tr h="26634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JENIS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342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95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Cetak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Leaftlet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95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a. Leaflet Lama</a:t>
                      </a:r>
                      <a:endParaRPr lang="fi-FI" sz="14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95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b. Leaflet Edukasi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95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c. Leaflet Instalasi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95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d. MMT &amp; Banner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278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Pemasaran ke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Instansi Pemerintah dan Swasta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278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Input Data &amp; pengetikan tugas Instalasi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Humas &amp; Pemasaran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1567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a. Pengajuan Foto Twitter, Web, Facebook, Instagram dan Path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95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b. Laporan Kegiatan Humas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526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c.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Jadwal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Penugasan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Inspektur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Apel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1567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Menyampaikan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informasi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kedinasan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dalam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bentuk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SMS Gateway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1567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Pemberian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informasi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&amp;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pelayanan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kepada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pelanggan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(Customer)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107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>
            <a:off x="935236" y="53625"/>
            <a:ext cx="1071246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Arial Black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7661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49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628863"/>
              </p:ext>
            </p:extLst>
          </p:nvPr>
        </p:nvGraphicFramePr>
        <p:xfrm>
          <a:off x="935236" y="908720"/>
          <a:ext cx="9577069" cy="309634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407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36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14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14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1408">
                  <a:extLst>
                    <a:ext uri="{9D8B030D-6E8A-4147-A177-3AD203B41FA5}">
                      <a16:colId xmlns:a16="http://schemas.microsoft.com/office/drawing/2014/main" xmlns="" val="543901712"/>
                    </a:ext>
                  </a:extLst>
                </a:gridCol>
                <a:gridCol w="7614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140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1408">
                  <a:extLst>
                    <a:ext uri="{9D8B030D-6E8A-4147-A177-3AD203B41FA5}">
                      <a16:colId xmlns:a16="http://schemas.microsoft.com/office/drawing/2014/main" xmlns="" val="926084661"/>
                    </a:ext>
                  </a:extLst>
                </a:gridCol>
                <a:gridCol w="76140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61408">
                  <a:extLst>
                    <a:ext uri="{9D8B030D-6E8A-4147-A177-3AD203B41FA5}">
                      <a16:colId xmlns:a16="http://schemas.microsoft.com/office/drawing/2014/main" xmlns="" val="2559477869"/>
                    </a:ext>
                  </a:extLst>
                </a:gridCol>
                <a:gridCol w="761408">
                  <a:extLst>
                    <a:ext uri="{9D8B030D-6E8A-4147-A177-3AD203B41FA5}">
                      <a16:colId xmlns:a16="http://schemas.microsoft.com/office/drawing/2014/main" xmlns="" val="2855165517"/>
                    </a:ext>
                  </a:extLst>
                </a:gridCol>
              </a:tblGrid>
              <a:tr h="595256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150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12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Membuat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jadwal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penugasan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Inspektur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&amp; Pembina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Apel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525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</a:rPr>
                        <a:t>Dokumentasi Foto dan Video</a:t>
                      </a:r>
                      <a:endParaRPr lang="fi-FI" sz="14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270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Publikasi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</a:rPr>
                        <a:t> Media Sosial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169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Input materi pelayanan RS dan Info Publlik di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</a:rPr>
                        <a:t> Website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>
            <a:off x="935236" y="221634"/>
            <a:ext cx="1071246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Arial Black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8525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6596822"/>
              </p:ext>
            </p:extLst>
          </p:nvPr>
        </p:nvGraphicFramePr>
        <p:xfrm>
          <a:off x="112800" y="260648"/>
          <a:ext cx="11983676" cy="490622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248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42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722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722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662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NO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PROGRAM/KEGIATAN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ANGGARAN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REALISASI KEUANGAN 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(%)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REALISASI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FISIK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(%)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997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Program </a:t>
                      </a:r>
                      <a:r>
                        <a:rPr lang="en-US" sz="1400" b="1" dirty="0" err="1">
                          <a:solidFill>
                            <a:schemeClr val="tx2"/>
                          </a:solidFill>
                          <a:latin typeface="+mn-lt"/>
                        </a:rPr>
                        <a:t>Sumber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2"/>
                          </a:solidFill>
                          <a:latin typeface="+mn-lt"/>
                        </a:rPr>
                        <a:t>Daya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04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1.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Penyelenggaraan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Pendidikan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Pelatihan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SDM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Non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750.000.000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48,03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75,11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7719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Program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Farmasi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Perbekalan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9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1. 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Penyediaan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Logistik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Kantor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9.000.000.000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67,21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100,00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9133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Program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Promosi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Pemberdayaan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Masyarakat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Penyelenggaraan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Promosi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Pemberdayaan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Masyarakat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500.000.000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51,30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86,35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6767">
                <a:tc gridSpan="5">
                  <a:txBody>
                    <a:bodyPr/>
                    <a:lstStyle/>
                    <a:p>
                      <a:pPr marL="0" marR="0" indent="0" algn="l" defTabSz="91824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Program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Pendukung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(BLUD)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824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1400" b="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b="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Pendukung</a:t>
                      </a:r>
                      <a:r>
                        <a:rPr lang="en-US" sz="1400" b="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0" baseline="0" dirty="0">
                          <a:solidFill>
                            <a:schemeClr val="tx2"/>
                          </a:solidFill>
                          <a:latin typeface="+mn-lt"/>
                        </a:rPr>
                        <a:t> (BLUD)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36.500.000.000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43,80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74,98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791505"/>
      </p:ext>
    </p:extLst>
  </p:cSld>
  <p:clrMapOvr>
    <a:masterClrMapping/>
  </p:clrMapOvr>
  <p:transition advTm="1000">
    <p:wipe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108877"/>
              </p:ext>
            </p:extLst>
          </p:nvPr>
        </p:nvGraphicFramePr>
        <p:xfrm>
          <a:off x="921091" y="980728"/>
          <a:ext cx="9072253" cy="373461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244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63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12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12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1273">
                  <a:extLst>
                    <a:ext uri="{9D8B030D-6E8A-4147-A177-3AD203B41FA5}">
                      <a16:colId xmlns:a16="http://schemas.microsoft.com/office/drawing/2014/main" xmlns="" val="3737801543"/>
                    </a:ext>
                  </a:extLst>
                </a:gridCol>
                <a:gridCol w="72127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127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1273">
                  <a:extLst>
                    <a:ext uri="{9D8B030D-6E8A-4147-A177-3AD203B41FA5}">
                      <a16:colId xmlns:a16="http://schemas.microsoft.com/office/drawing/2014/main" xmlns="" val="199488058"/>
                    </a:ext>
                  </a:extLst>
                </a:gridCol>
                <a:gridCol w="72127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21273">
                  <a:extLst>
                    <a:ext uri="{9D8B030D-6E8A-4147-A177-3AD203B41FA5}">
                      <a16:colId xmlns:a16="http://schemas.microsoft.com/office/drawing/2014/main" xmlns="" val="2058534746"/>
                    </a:ext>
                  </a:extLst>
                </a:gridCol>
                <a:gridCol w="721273">
                  <a:extLst>
                    <a:ext uri="{9D8B030D-6E8A-4147-A177-3AD203B41FA5}">
                      <a16:colId xmlns:a16="http://schemas.microsoft.com/office/drawing/2014/main" xmlns="" val="2015450624"/>
                    </a:ext>
                  </a:extLst>
                </a:gridCol>
              </a:tblGrid>
              <a:tr h="333008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008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61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Pengelolaan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perangkat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lunak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(software)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385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Pengelolaan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perangkat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keras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(hardware)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971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Perbaikan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Printer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37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971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Pengelolaan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jaringan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64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Pencadangan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data (backup)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64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Pemeliharaan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rutin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komputer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914984" y="105261"/>
            <a:ext cx="26988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SIM RS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4" y="49082"/>
            <a:ext cx="582639" cy="6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9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20666" y="5184421"/>
            <a:ext cx="7908413" cy="92717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23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TERIMA KASIH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7958" y="444814"/>
            <a:ext cx="11401120" cy="6197924"/>
            <a:chOff x="227012" y="457200"/>
            <a:chExt cx="10210800" cy="6172200"/>
          </a:xfrm>
        </p:grpSpPr>
        <p:sp>
          <p:nvSpPr>
            <p:cNvPr id="3" name="Rectangle 2"/>
            <p:cNvSpPr/>
            <p:nvPr/>
          </p:nvSpPr>
          <p:spPr>
            <a:xfrm>
              <a:off x="227012" y="4495800"/>
              <a:ext cx="10210800" cy="53340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979612" y="457200"/>
              <a:ext cx="304800" cy="617220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5212" y="3276600"/>
              <a:ext cx="914400" cy="1219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79195" y="5029200"/>
              <a:ext cx="914400" cy="1219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38" y="455744"/>
            <a:ext cx="8493452" cy="3967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26"/>
          <p:cNvGrpSpPr/>
          <p:nvPr/>
        </p:nvGrpSpPr>
        <p:grpSpPr>
          <a:xfrm>
            <a:off x="520420" y="1775438"/>
            <a:ext cx="1589168" cy="1071246"/>
            <a:chOff x="323850" y="234951"/>
            <a:chExt cx="2228850" cy="1285470"/>
          </a:xfrm>
        </p:grpSpPr>
        <p:sp>
          <p:nvSpPr>
            <p:cNvPr id="12" name="object 15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3" name="object 16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4" name="object 17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5" name="object 18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6" name="object 19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7" name="object 20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8" name="object 21"/>
            <p:cNvSpPr>
              <a:spLocks noChangeArrowheads="1"/>
            </p:cNvSpPr>
            <p:nvPr/>
          </p:nvSpPr>
          <p:spPr bwMode="auto">
            <a:xfrm>
              <a:off x="1308241" y="1056492"/>
              <a:ext cx="176245" cy="236797"/>
            </a:xfrm>
            <a:custGeom>
              <a:avLst/>
              <a:gdLst>
                <a:gd name="T0" fmla="*/ 0 w 130870"/>
                <a:gd name="T1" fmla="*/ 0 h 155412"/>
                <a:gd name="T2" fmla="*/ 130870 w 130870"/>
                <a:gd name="T3" fmla="*/ 155412 h 155412"/>
              </a:gdLst>
              <a:ahLst/>
              <a:cxnLst/>
              <a:rect l="T0" t="T1" r="T2" b="T3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9" name="object 22"/>
            <p:cNvSpPr>
              <a:spLocks noChangeArrowheads="1"/>
            </p:cNvSpPr>
            <p:nvPr/>
          </p:nvSpPr>
          <p:spPr bwMode="auto">
            <a:xfrm>
              <a:off x="1097607" y="858356"/>
              <a:ext cx="597513" cy="198136"/>
            </a:xfrm>
            <a:custGeom>
              <a:avLst/>
              <a:gdLst>
                <a:gd name="T0" fmla="*/ 0 w 441695"/>
                <a:gd name="T1" fmla="*/ 0 h 130870"/>
                <a:gd name="T2" fmla="*/ 441695 w 441695"/>
                <a:gd name="T3" fmla="*/ 130870 h 130870"/>
              </a:gdLst>
              <a:ahLst/>
              <a:cxnLst/>
              <a:rect l="T0" t="T1" r="T2" b="T3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20" name="object 23"/>
            <p:cNvSpPr>
              <a:spLocks noChangeArrowheads="1"/>
            </p:cNvSpPr>
            <p:nvPr/>
          </p:nvSpPr>
          <p:spPr bwMode="auto">
            <a:xfrm>
              <a:off x="1308241" y="621559"/>
              <a:ext cx="176245" cy="236797"/>
            </a:xfrm>
            <a:custGeom>
              <a:avLst/>
              <a:gdLst>
                <a:gd name="T0" fmla="*/ 0 w 130870"/>
                <a:gd name="T1" fmla="*/ 0 h 155411"/>
                <a:gd name="T2" fmla="*/ 130870 w 130870"/>
                <a:gd name="T3" fmla="*/ 155411 h 155411"/>
              </a:gdLst>
              <a:ahLst/>
              <a:cxnLst/>
              <a:rect l="T0" t="T1" r="T2" b="T3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21" name="object 24"/>
            <p:cNvSpPr>
              <a:spLocks noChangeArrowheads="1"/>
            </p:cNvSpPr>
            <p:nvPr/>
          </p:nvSpPr>
          <p:spPr bwMode="auto">
            <a:xfrm>
              <a:off x="1097607" y="621559"/>
              <a:ext cx="597513" cy="671731"/>
            </a:xfrm>
            <a:custGeom>
              <a:avLst/>
              <a:gdLst>
                <a:gd name="T0" fmla="*/ 0 w 441695"/>
                <a:gd name="T1" fmla="*/ 0 h 441694"/>
                <a:gd name="T2" fmla="*/ 441695 w 441695"/>
                <a:gd name="T3" fmla="*/ 441694 h 441694"/>
              </a:gdLst>
              <a:ahLst/>
              <a:cxnLst/>
              <a:rect l="T0" t="T1" r="T2" b="T3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22" name="object 25"/>
            <p:cNvSpPr>
              <a:spLocks noChangeArrowheads="1"/>
            </p:cNvSpPr>
            <p:nvPr/>
          </p:nvSpPr>
          <p:spPr bwMode="auto">
            <a:xfrm>
              <a:off x="1129846" y="681967"/>
              <a:ext cx="556676" cy="437349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624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15156" y="44624"/>
            <a:ext cx="8352928" cy="792088"/>
            <a:chOff x="305272" y="201216"/>
            <a:chExt cx="8165221" cy="1167820"/>
          </a:xfrm>
        </p:grpSpPr>
        <p:sp>
          <p:nvSpPr>
            <p:cNvPr id="11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2" name="Freeform: Shape 71"/>
            <p:cNvSpPr/>
            <p:nvPr/>
          </p:nvSpPr>
          <p:spPr>
            <a:xfrm flipV="1">
              <a:off x="1454778" y="295548"/>
              <a:ext cx="7015715" cy="979141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3" name="Frame 12"/>
            <p:cNvSpPr/>
            <p:nvPr/>
          </p:nvSpPr>
          <p:spPr>
            <a:xfrm>
              <a:off x="305272" y="201216"/>
              <a:ext cx="1149506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5001" y="395891"/>
              <a:ext cx="695339" cy="778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29433" y="395692"/>
              <a:ext cx="6000886" cy="69349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STANDAR PELAYANAN MINIMAL (SPM)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912567"/>
              </p:ext>
            </p:extLst>
          </p:nvPr>
        </p:nvGraphicFramePr>
        <p:xfrm>
          <a:off x="935236" y="1215104"/>
          <a:ext cx="9217024" cy="506570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79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530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16624974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52132985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81841012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1567342269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672055549"/>
                    </a:ext>
                  </a:extLst>
                </a:gridCol>
                <a:gridCol w="455852">
                  <a:extLst>
                    <a:ext uri="{9D8B030D-6E8A-4147-A177-3AD203B41FA5}">
                      <a16:colId xmlns:a16="http://schemas.microsoft.com/office/drawing/2014/main" xmlns="" val="1088309505"/>
                    </a:ext>
                  </a:extLst>
                </a:gridCol>
              </a:tblGrid>
              <a:tr h="212821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INDIKATOR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STANDAR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2821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2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l-NL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Kemampuan menangani   life saving anak dan dewasa</a:t>
                      </a:r>
                      <a:endParaRPr lang="nl-NL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48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Jam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buka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Gawat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Darurat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967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Pemberi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gawat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darurat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bersertifikat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masih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berlaku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BLS/PPGD/GELS/ALS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5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Ketersediaan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tim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penanggulangan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bencana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 Tim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 Tim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Tim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72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nn-NO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Waktu tanggap pelayanan Dokter </a:t>
                      </a:r>
                    </a:p>
                    <a:p>
                      <a:pPr algn="just" fontAlgn="t"/>
                      <a:r>
                        <a:rPr lang="nn-NO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di Gawat Darurat</a:t>
                      </a:r>
                      <a:endParaRPr lang="nn-NO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7475" indent="0" algn="ctr" fontAlgn="ctr"/>
                      <a:r>
                        <a:rPr lang="nb-NO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≤ 5 menit terlayani setelah pasien datang</a:t>
                      </a:r>
                      <a:endParaRPr lang="nb-NO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98.64%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96.15%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97.71%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97,06%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99.12%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97,13%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96.%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99.62%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91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Kepuasan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Pelanggan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≥ 70 %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92.48%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96,39%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91.02%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91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Kematian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&lt; 24 Jam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≤ 2 ‰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5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 dapat ditenangkan dalam waktu ≤  48 Jam</a:t>
                      </a:r>
                      <a:endParaRPr lang="sv-SE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96.69%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91.27%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96.83%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472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Tidak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adanya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diharuskan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membayar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uang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muka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558154" y="608412"/>
            <a:ext cx="3686588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Gawat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Darurat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(IGD)</a:t>
            </a:r>
          </a:p>
        </p:txBody>
      </p:sp>
    </p:spTree>
    <p:extLst>
      <p:ext uri="{BB962C8B-B14F-4D97-AF65-F5344CB8AC3E}">
        <p14:creationId xmlns:p14="http://schemas.microsoft.com/office/powerpoint/2010/main" val="402856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75989" y="116632"/>
            <a:ext cx="1570623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Jalan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525276"/>
              </p:ext>
            </p:extLst>
          </p:nvPr>
        </p:nvGraphicFramePr>
        <p:xfrm>
          <a:off x="975989" y="332656"/>
          <a:ext cx="8312174" cy="554539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59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446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33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92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1356">
                  <a:extLst>
                    <a:ext uri="{9D8B030D-6E8A-4147-A177-3AD203B41FA5}">
                      <a16:colId xmlns:a16="http://schemas.microsoft.com/office/drawing/2014/main" xmlns="" val="3254215967"/>
                    </a:ext>
                  </a:extLst>
                </a:gridCol>
                <a:gridCol w="573490">
                  <a:extLst>
                    <a:ext uri="{9D8B030D-6E8A-4147-A177-3AD203B41FA5}">
                      <a16:colId xmlns:a16="http://schemas.microsoft.com/office/drawing/2014/main" xmlns="" val="347707201"/>
                    </a:ext>
                  </a:extLst>
                </a:gridCol>
                <a:gridCol w="57349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3490">
                  <a:extLst>
                    <a:ext uri="{9D8B030D-6E8A-4147-A177-3AD203B41FA5}">
                      <a16:colId xmlns:a16="http://schemas.microsoft.com/office/drawing/2014/main" xmlns="" val="1986530751"/>
                    </a:ext>
                  </a:extLst>
                </a:gridCol>
                <a:gridCol w="573490">
                  <a:extLst>
                    <a:ext uri="{9D8B030D-6E8A-4147-A177-3AD203B41FA5}">
                      <a16:colId xmlns:a16="http://schemas.microsoft.com/office/drawing/2014/main" xmlns="" val="3722913138"/>
                    </a:ext>
                  </a:extLst>
                </a:gridCol>
                <a:gridCol w="57349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3490">
                  <a:extLst>
                    <a:ext uri="{9D8B030D-6E8A-4147-A177-3AD203B41FA5}">
                      <a16:colId xmlns:a16="http://schemas.microsoft.com/office/drawing/2014/main" xmlns="" val="2241796208"/>
                    </a:ext>
                  </a:extLst>
                </a:gridCol>
                <a:gridCol w="573490">
                  <a:extLst>
                    <a:ext uri="{9D8B030D-6E8A-4147-A177-3AD203B41FA5}">
                      <a16:colId xmlns:a16="http://schemas.microsoft.com/office/drawing/2014/main" xmlns="" val="323485891"/>
                    </a:ext>
                  </a:extLst>
                </a:gridCol>
              </a:tblGrid>
              <a:tr h="21703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INDIKATOR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STANDAR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7035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53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n-NO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Dokter pemberi pelayanan di Poliklinik Spesialis </a:t>
                      </a:r>
                      <a:endParaRPr lang="nn-NO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Dokter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Spesialis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317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Ketersediaan Pelayanan di Rawat Jalan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Anak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Remaja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23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b. NAPZA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6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c.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Gangguan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Psikotik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6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Gangguan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Neurotik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6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e. Mental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Retardasi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6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f.  Mental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Organik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1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Psikogeriatri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191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Jam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buka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b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</a:b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08.00 s/d 13.00</a:t>
                      </a:r>
                      <a:b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</a:b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Setiap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Hari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Kerja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kecuali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Jumat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: 08.00 s/d 11.00;</a:t>
                      </a:r>
                      <a:b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</a:b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Sabtu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: 08.00 s/d 12.00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340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Waktu tunggu di Rawat Jalan </a:t>
                      </a:r>
                      <a:endParaRPr lang="fi-FI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≤60 Menit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85,58%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74,85%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75.98%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74,36%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92.93%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88,56%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87.13%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82.84%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81.71%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6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Kepuasan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Pelanggan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≤90%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92.41%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90,19%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91.80%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7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7882" y="76048"/>
            <a:ext cx="1575433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Inap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115804"/>
              </p:ext>
            </p:extLst>
          </p:nvPr>
        </p:nvGraphicFramePr>
        <p:xfrm>
          <a:off x="287164" y="620688"/>
          <a:ext cx="11233248" cy="589105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07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93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99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72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1169">
                  <a:extLst>
                    <a:ext uri="{9D8B030D-6E8A-4147-A177-3AD203B41FA5}">
                      <a16:colId xmlns:a16="http://schemas.microsoft.com/office/drawing/2014/main" xmlns="" val="55075663"/>
                    </a:ext>
                  </a:extLst>
                </a:gridCol>
                <a:gridCol w="925091">
                  <a:extLst>
                    <a:ext uri="{9D8B030D-6E8A-4147-A177-3AD203B41FA5}">
                      <a16:colId xmlns:a16="http://schemas.microsoft.com/office/drawing/2014/main" xmlns="" val="4054226262"/>
                    </a:ext>
                  </a:extLst>
                </a:gridCol>
                <a:gridCol w="99116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9116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25091">
                  <a:extLst>
                    <a:ext uri="{9D8B030D-6E8A-4147-A177-3AD203B41FA5}">
                      <a16:colId xmlns:a16="http://schemas.microsoft.com/office/drawing/2014/main" xmlns="" val="1135078073"/>
                    </a:ext>
                  </a:extLst>
                </a:gridCol>
                <a:gridCol w="92509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25091">
                  <a:extLst>
                    <a:ext uri="{9D8B030D-6E8A-4147-A177-3AD203B41FA5}">
                      <a16:colId xmlns:a16="http://schemas.microsoft.com/office/drawing/2014/main" xmlns="" val="2826774971"/>
                    </a:ext>
                  </a:extLst>
                </a:gridCol>
                <a:gridCol w="925091">
                  <a:extLst>
                    <a:ext uri="{9D8B030D-6E8A-4147-A177-3AD203B41FA5}">
                      <a16:colId xmlns:a16="http://schemas.microsoft.com/office/drawing/2014/main" xmlns="" val="3337462554"/>
                    </a:ext>
                  </a:extLst>
                </a:gridCol>
              </a:tblGrid>
              <a:tr h="137371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9379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893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Pemberi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di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Rawat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Inap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Spesialis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Umum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9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Perawat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minimal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pendidikan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98.41%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98.40%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98.41%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98.3%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98,89%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98,6%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98,6%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89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penanggung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jawab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pasien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rawat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inap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84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Ketersediaan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rawat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inap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NAPZA,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Gangguan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Psikotik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Gangguan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Neurotik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Gangguan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Mental Organik.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  <a:p>
                      <a:pPr algn="ctr" fontAlgn="ctr"/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 Kesehatan Jiwa anak dan remaja, NAPZA, Gangguan </a:t>
                      </a:r>
                      <a:r>
                        <a:rPr lang="id-ID" sz="9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psikotik</a:t>
                      </a:r>
                      <a:r>
                        <a:rPr lang="id-ID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 Gangguan </a:t>
                      </a:r>
                      <a:r>
                        <a:rPr lang="id-ID" sz="9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neurotic</a:t>
                      </a:r>
                      <a:r>
                        <a:rPr lang="id-ID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 Mental Retardasi, Mental Organik, </a:t>
                      </a:r>
                      <a:r>
                        <a:rPr lang="id-ID" sz="9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Psikogeriatri</a:t>
                      </a:r>
                      <a:r>
                        <a:rPr lang="id-ID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 Tumbuh Kembang Anak</a:t>
                      </a:r>
                      <a:endParaRPr lang="id-ID" sz="900" b="0" i="0" u="none" strike="noStrike" noProof="0" dirty="0">
                        <a:effectLst/>
                      </a:endParaRPr>
                    </a:p>
                    <a:p>
                      <a:pPr lvl="0" algn="ctr">
                        <a:buNone/>
                      </a:pP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  <a:p>
                      <a:pPr lvl="0" algn="ctr">
                        <a:buNone/>
                      </a:pP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  <a:p>
                      <a:pPr lvl="0" algn="ctr">
                        <a:buNone/>
                      </a:pP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971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Jam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Visite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Spesialis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08.00 s/d 14.00 setiap hari kerja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97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Nosokomial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≤1,5%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84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adanya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kematian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pasien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jatuh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yang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berakibat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kecacatan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/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kematian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100.00%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40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340407"/>
              </p:ext>
            </p:extLst>
          </p:nvPr>
        </p:nvGraphicFramePr>
        <p:xfrm>
          <a:off x="431180" y="548680"/>
          <a:ext cx="10243403" cy="495300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016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09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56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68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5098">
                  <a:extLst>
                    <a:ext uri="{9D8B030D-6E8A-4147-A177-3AD203B41FA5}">
                      <a16:colId xmlns:a16="http://schemas.microsoft.com/office/drawing/2014/main" xmlns="" val="55075663"/>
                    </a:ext>
                  </a:extLst>
                </a:gridCol>
                <a:gridCol w="910464">
                  <a:extLst>
                    <a:ext uri="{9D8B030D-6E8A-4147-A177-3AD203B41FA5}">
                      <a16:colId xmlns:a16="http://schemas.microsoft.com/office/drawing/2014/main" xmlns="" val="4054226262"/>
                    </a:ext>
                  </a:extLst>
                </a:gridCol>
                <a:gridCol w="9104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046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10464">
                  <a:extLst>
                    <a:ext uri="{9D8B030D-6E8A-4147-A177-3AD203B41FA5}">
                      <a16:colId xmlns:a16="http://schemas.microsoft.com/office/drawing/2014/main" xmlns="" val="3992500987"/>
                    </a:ext>
                  </a:extLst>
                </a:gridCol>
                <a:gridCol w="91046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10464">
                  <a:extLst>
                    <a:ext uri="{9D8B030D-6E8A-4147-A177-3AD203B41FA5}">
                      <a16:colId xmlns:a16="http://schemas.microsoft.com/office/drawing/2014/main" xmlns="" val="213335377"/>
                    </a:ext>
                  </a:extLst>
                </a:gridCol>
                <a:gridCol w="910464">
                  <a:extLst>
                    <a:ext uri="{9D8B030D-6E8A-4147-A177-3AD203B41FA5}">
                      <a16:colId xmlns:a16="http://schemas.microsoft.com/office/drawing/2014/main" xmlns="" val="382810180"/>
                    </a:ext>
                  </a:extLst>
                </a:gridCol>
              </a:tblGrid>
              <a:tr h="209379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9379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9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Kematian Pasien &gt; 48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0,24%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0,83%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9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 Pulang Paksa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5 %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2.30%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0.39%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3,70%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4.24%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3,72%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3,14%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97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Kepuasan Pelanggan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90%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92.205%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97,31%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91.67%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606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 adanya kejadian kematian pasien gangguan jiwa karena bunuh diri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7178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 re-admission pasien gangguan jiwa tidak kembali dalam perawatan dalam  waktu ≤ 1 bulan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97.50%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97.88%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97,50%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99.5%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98,38%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99,55%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96.93%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677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Lama hari perawatan pasien gangguan jiwa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6 minggu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3,9 minggu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 minggu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3,4 Minggu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Minggu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3.7 Minggu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Minggu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3,4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Minggu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Minggu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Minggu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12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75196" y="260648"/>
            <a:ext cx="1245214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Radiologi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5196" y="3528676"/>
            <a:ext cx="3822431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Laboratorium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Patologi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Klinik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449638"/>
              </p:ext>
            </p:extLst>
          </p:nvPr>
        </p:nvGraphicFramePr>
        <p:xfrm>
          <a:off x="592564" y="766656"/>
          <a:ext cx="7992885" cy="276750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998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91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90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27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2770">
                  <a:extLst>
                    <a:ext uri="{9D8B030D-6E8A-4147-A177-3AD203B41FA5}">
                      <a16:colId xmlns:a16="http://schemas.microsoft.com/office/drawing/2014/main" xmlns="" val="704341674"/>
                    </a:ext>
                  </a:extLst>
                </a:gridCol>
                <a:gridCol w="632770">
                  <a:extLst>
                    <a:ext uri="{9D8B030D-6E8A-4147-A177-3AD203B41FA5}">
                      <a16:colId xmlns:a16="http://schemas.microsoft.com/office/drawing/2014/main" xmlns="" val="652597421"/>
                    </a:ext>
                  </a:extLst>
                </a:gridCol>
                <a:gridCol w="6327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3277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32770">
                  <a:extLst>
                    <a:ext uri="{9D8B030D-6E8A-4147-A177-3AD203B41FA5}">
                      <a16:colId xmlns:a16="http://schemas.microsoft.com/office/drawing/2014/main" xmlns="" val="3784434087"/>
                    </a:ext>
                  </a:extLst>
                </a:gridCol>
                <a:gridCol w="63277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32770">
                  <a:extLst>
                    <a:ext uri="{9D8B030D-6E8A-4147-A177-3AD203B41FA5}">
                      <a16:colId xmlns:a16="http://schemas.microsoft.com/office/drawing/2014/main" xmlns="" val="3394556043"/>
                    </a:ext>
                  </a:extLst>
                </a:gridCol>
                <a:gridCol w="632770">
                  <a:extLst>
                    <a:ext uri="{9D8B030D-6E8A-4147-A177-3AD203B41FA5}">
                      <a16:colId xmlns:a16="http://schemas.microsoft.com/office/drawing/2014/main" xmlns="" val="3175148667"/>
                    </a:ext>
                  </a:extLst>
                </a:gridCol>
              </a:tblGrid>
              <a:tr h="22337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3373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63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 Tunggu Hasil Pelayanan Thorax Foto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3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 0.50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0.5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0.5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0.5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0,5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21,28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0,5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4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Pelaksana Ekspertisi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 Spesialis Radiologi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29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 Kegagalan  Pelayanan Rontgen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Kerusakan foto ≤ 2 %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19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Kepuasan Pelanggan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80 %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88.87%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90.59%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85.09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61005"/>
              </p:ext>
            </p:extLst>
          </p:nvPr>
        </p:nvGraphicFramePr>
        <p:xfrm>
          <a:off x="552000" y="3933056"/>
          <a:ext cx="9528255" cy="254432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703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6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60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70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6473">
                  <a:extLst>
                    <a:ext uri="{9D8B030D-6E8A-4147-A177-3AD203B41FA5}">
                      <a16:colId xmlns:a16="http://schemas.microsoft.com/office/drawing/2014/main" xmlns="" val="4036339703"/>
                    </a:ext>
                  </a:extLst>
                </a:gridCol>
                <a:gridCol w="641743">
                  <a:extLst>
                    <a:ext uri="{9D8B030D-6E8A-4147-A177-3AD203B41FA5}">
                      <a16:colId xmlns:a16="http://schemas.microsoft.com/office/drawing/2014/main" xmlns="" val="2539284910"/>
                    </a:ext>
                  </a:extLst>
                </a:gridCol>
                <a:gridCol w="64174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174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41743">
                  <a:extLst>
                    <a:ext uri="{9D8B030D-6E8A-4147-A177-3AD203B41FA5}">
                      <a16:colId xmlns:a16="http://schemas.microsoft.com/office/drawing/2014/main" xmlns="" val="3648553418"/>
                    </a:ext>
                  </a:extLst>
                </a:gridCol>
                <a:gridCol w="64174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41743">
                  <a:extLst>
                    <a:ext uri="{9D8B030D-6E8A-4147-A177-3AD203B41FA5}">
                      <a16:colId xmlns:a16="http://schemas.microsoft.com/office/drawing/2014/main" xmlns="" val="4068200944"/>
                    </a:ext>
                  </a:extLst>
                </a:gridCol>
                <a:gridCol w="641743">
                  <a:extLst>
                    <a:ext uri="{9D8B030D-6E8A-4147-A177-3AD203B41FA5}">
                      <a16:colId xmlns:a16="http://schemas.microsoft.com/office/drawing/2014/main" xmlns="" val="4186465428"/>
                    </a:ext>
                  </a:extLst>
                </a:gridCol>
              </a:tblGrid>
              <a:tr h="22837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370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34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tunggu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hasil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laboratorium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≥  140 menit          (kimia darah dan darah rutin)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47,29 Menit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105,66 Menit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68,90 Menit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82,52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Menit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88,04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74,76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61,62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68.11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69.34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009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Pelaksana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ekspertisi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Dokter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Sp. PK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184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Tidak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Adanya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Kesalahan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Penyerahan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Hasil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Laboratorium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24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Kepuasan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Pelanggan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≥ 80 %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90.25%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91,30%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85.56%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8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1180" y="126865"/>
            <a:ext cx="2277548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Rehabilitasi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Medik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207732"/>
              </p:ext>
            </p:extLst>
          </p:nvPr>
        </p:nvGraphicFramePr>
        <p:xfrm>
          <a:off x="431180" y="564247"/>
          <a:ext cx="8064893" cy="2159341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514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12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79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789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3172">
                  <a:extLst>
                    <a:ext uri="{9D8B030D-6E8A-4147-A177-3AD203B41FA5}">
                      <a16:colId xmlns:a16="http://schemas.microsoft.com/office/drawing/2014/main" xmlns="" val="2154470126"/>
                    </a:ext>
                  </a:extLst>
                </a:gridCol>
                <a:gridCol w="478965">
                  <a:extLst>
                    <a:ext uri="{9D8B030D-6E8A-4147-A177-3AD203B41FA5}">
                      <a16:colId xmlns:a16="http://schemas.microsoft.com/office/drawing/2014/main" xmlns="" val="1834932678"/>
                    </a:ext>
                  </a:extLst>
                </a:gridCol>
                <a:gridCol w="47896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7896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91304">
                  <a:extLst>
                    <a:ext uri="{9D8B030D-6E8A-4147-A177-3AD203B41FA5}">
                      <a16:colId xmlns:a16="http://schemas.microsoft.com/office/drawing/2014/main" xmlns="" val="648935766"/>
                    </a:ext>
                  </a:extLst>
                </a:gridCol>
                <a:gridCol w="59130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91304">
                  <a:extLst>
                    <a:ext uri="{9D8B030D-6E8A-4147-A177-3AD203B41FA5}">
                      <a16:colId xmlns:a16="http://schemas.microsoft.com/office/drawing/2014/main" xmlns="" val="2292609189"/>
                    </a:ext>
                  </a:extLst>
                </a:gridCol>
                <a:gridCol w="591304">
                  <a:extLst>
                    <a:ext uri="{9D8B030D-6E8A-4147-A177-3AD203B41FA5}">
                      <a16:colId xmlns:a16="http://schemas.microsoft.com/office/drawing/2014/main" xmlns="" val="3250648952"/>
                    </a:ext>
                  </a:extLst>
                </a:gridCol>
              </a:tblGrid>
              <a:tr h="22897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INDIKATOR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STANDAR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978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88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Kejadian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Drop Out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Terhadap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Rehabilitasi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Medik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Direncanakan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≤ 50%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11.11%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22,22%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9,1%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22,22%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33,3%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62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Tidak Adanya Kejadian Kesalahan Tindakan Rehabilitasi Medik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35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Kepuasan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Pelanggan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≥ 80 %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88,06%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86.06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799710"/>
              </p:ext>
            </p:extLst>
          </p:nvPr>
        </p:nvGraphicFramePr>
        <p:xfrm>
          <a:off x="466434" y="3421626"/>
          <a:ext cx="8784975" cy="243202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900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382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45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25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42011">
                  <a:extLst>
                    <a:ext uri="{9D8B030D-6E8A-4147-A177-3AD203B41FA5}">
                      <a16:colId xmlns:a16="http://schemas.microsoft.com/office/drawing/2014/main" xmlns="" val="1450426753"/>
                    </a:ext>
                  </a:extLst>
                </a:gridCol>
                <a:gridCol w="552514">
                  <a:extLst>
                    <a:ext uri="{9D8B030D-6E8A-4147-A177-3AD203B41FA5}">
                      <a16:colId xmlns:a16="http://schemas.microsoft.com/office/drawing/2014/main" xmlns="" val="199251761"/>
                    </a:ext>
                  </a:extLst>
                </a:gridCol>
                <a:gridCol w="55251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52514">
                  <a:extLst>
                    <a:ext uri="{9D8B030D-6E8A-4147-A177-3AD203B41FA5}">
                      <a16:colId xmlns:a16="http://schemas.microsoft.com/office/drawing/2014/main" xmlns="" val="452200640"/>
                    </a:ext>
                  </a:extLst>
                </a:gridCol>
                <a:gridCol w="552514">
                  <a:extLst>
                    <a:ext uri="{9D8B030D-6E8A-4147-A177-3AD203B41FA5}">
                      <a16:colId xmlns:a16="http://schemas.microsoft.com/office/drawing/2014/main" xmlns="" val="2396066419"/>
                    </a:ext>
                  </a:extLst>
                </a:gridCol>
                <a:gridCol w="55251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52514">
                  <a:extLst>
                    <a:ext uri="{9D8B030D-6E8A-4147-A177-3AD203B41FA5}">
                      <a16:colId xmlns:a16="http://schemas.microsoft.com/office/drawing/2014/main" xmlns="" val="1561089427"/>
                    </a:ext>
                  </a:extLst>
                </a:gridCol>
                <a:gridCol w="552514">
                  <a:extLst>
                    <a:ext uri="{9D8B030D-6E8A-4147-A177-3AD203B41FA5}">
                      <a16:colId xmlns:a16="http://schemas.microsoft.com/office/drawing/2014/main" xmlns="" val="528796000"/>
                    </a:ext>
                  </a:extLst>
                </a:gridCol>
              </a:tblGrid>
              <a:tr h="22829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298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55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39725" marR="0" indent="-222250" algn="just" defTabSz="91824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a.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Tunggu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Obat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Jadi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     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30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14 Menit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14 Menit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14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13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0988" indent="-163513"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Tunggu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Obat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Racikan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28 Menit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28 Menit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menit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13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 Adanya Kesalahan Pemberian Obat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99.98%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0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Kepuasan Pelanggan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80 %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87.03%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87,59%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85.09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13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Penulisan Resep Sesuai Formularium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31180" y="2909594"/>
            <a:ext cx="1084913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Farmasi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82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3188" y="43382"/>
            <a:ext cx="594394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Gizi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5670" y="2075400"/>
            <a:ext cx="2001831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Transfusi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Darah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9661" y="3933252"/>
            <a:ext cx="1706879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Rekam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Medik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874285"/>
              </p:ext>
            </p:extLst>
          </p:nvPr>
        </p:nvGraphicFramePr>
        <p:xfrm>
          <a:off x="485670" y="419151"/>
          <a:ext cx="9738604" cy="152400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959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95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94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93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4283">
                  <a:extLst>
                    <a:ext uri="{9D8B030D-6E8A-4147-A177-3AD203B41FA5}">
                      <a16:colId xmlns:a16="http://schemas.microsoft.com/office/drawing/2014/main" xmlns="" val="4033260856"/>
                    </a:ext>
                  </a:extLst>
                </a:gridCol>
                <a:gridCol w="714284">
                  <a:extLst>
                    <a:ext uri="{9D8B030D-6E8A-4147-A177-3AD203B41FA5}">
                      <a16:colId xmlns:a16="http://schemas.microsoft.com/office/drawing/2014/main" xmlns="" val="2870072829"/>
                    </a:ext>
                  </a:extLst>
                </a:gridCol>
                <a:gridCol w="7142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428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14284">
                  <a:extLst>
                    <a:ext uri="{9D8B030D-6E8A-4147-A177-3AD203B41FA5}">
                      <a16:colId xmlns:a16="http://schemas.microsoft.com/office/drawing/2014/main" xmlns="" val="2376362254"/>
                    </a:ext>
                  </a:extLst>
                </a:gridCol>
                <a:gridCol w="71428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14284">
                  <a:extLst>
                    <a:ext uri="{9D8B030D-6E8A-4147-A177-3AD203B41FA5}">
                      <a16:colId xmlns:a16="http://schemas.microsoft.com/office/drawing/2014/main" xmlns="" val="2644792706"/>
                    </a:ext>
                  </a:extLst>
                </a:gridCol>
                <a:gridCol w="714284">
                  <a:extLst>
                    <a:ext uri="{9D8B030D-6E8A-4147-A177-3AD203B41FA5}">
                      <a16:colId xmlns:a16="http://schemas.microsoft.com/office/drawing/2014/main" xmlns="" val="2256223172"/>
                    </a:ext>
                  </a:extLst>
                </a:gridCol>
              </a:tblGrid>
              <a:tr h="21149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498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56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 Waktu Pemberian Makanan Kepada Pasien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 90%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5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Sisa Makanan Yang Tidak Termakan Oleh Pasien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20%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6.49%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2.92%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2.76%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2,44%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2,11%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3,25%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11.31%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5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 Adanya Kejadian Kesalahan Pemberian Diet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796920"/>
              </p:ext>
            </p:extLst>
          </p:nvPr>
        </p:nvGraphicFramePr>
        <p:xfrm>
          <a:off x="509661" y="2480955"/>
          <a:ext cx="7128790" cy="138121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204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08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55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35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83308">
                  <a:extLst>
                    <a:ext uri="{9D8B030D-6E8A-4147-A177-3AD203B41FA5}">
                      <a16:colId xmlns:a16="http://schemas.microsoft.com/office/drawing/2014/main" xmlns="" val="900328664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xmlns="" val="572824590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xmlns="" val="2750201303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xmlns="" val="2860187206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xmlns="" val="26621460"/>
                    </a:ext>
                  </a:extLst>
                </a:gridCol>
              </a:tblGrid>
              <a:tr h="23340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406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0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Kebutuhan darah bagi setiap pelayanan transfusi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 Terpenuhi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69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reaksi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tranfusi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0,01%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461432"/>
              </p:ext>
            </p:extLst>
          </p:nvPr>
        </p:nvGraphicFramePr>
        <p:xfrm>
          <a:off x="501434" y="4363906"/>
          <a:ext cx="10586929" cy="237783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274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848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72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74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7660">
                  <a:extLst>
                    <a:ext uri="{9D8B030D-6E8A-4147-A177-3AD203B41FA5}">
                      <a16:colId xmlns:a16="http://schemas.microsoft.com/office/drawing/2014/main" xmlns="" val="2955966293"/>
                    </a:ext>
                  </a:extLst>
                </a:gridCol>
                <a:gridCol w="777464">
                  <a:extLst>
                    <a:ext uri="{9D8B030D-6E8A-4147-A177-3AD203B41FA5}">
                      <a16:colId xmlns:a16="http://schemas.microsoft.com/office/drawing/2014/main" xmlns="" val="3443731962"/>
                    </a:ext>
                  </a:extLst>
                </a:gridCol>
                <a:gridCol w="7774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7746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77464">
                  <a:extLst>
                    <a:ext uri="{9D8B030D-6E8A-4147-A177-3AD203B41FA5}">
                      <a16:colId xmlns:a16="http://schemas.microsoft.com/office/drawing/2014/main" xmlns="" val="1815756387"/>
                    </a:ext>
                  </a:extLst>
                </a:gridCol>
                <a:gridCol w="77746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77464">
                  <a:extLst>
                    <a:ext uri="{9D8B030D-6E8A-4147-A177-3AD203B41FA5}">
                      <a16:colId xmlns:a16="http://schemas.microsoft.com/office/drawing/2014/main" xmlns="" val="3137123251"/>
                    </a:ext>
                  </a:extLst>
                </a:gridCol>
                <a:gridCol w="777464">
                  <a:extLst>
                    <a:ext uri="{9D8B030D-6E8A-4147-A177-3AD203B41FA5}">
                      <a16:colId xmlns:a16="http://schemas.microsoft.com/office/drawing/2014/main" xmlns="" val="1920361318"/>
                    </a:ext>
                  </a:extLst>
                </a:gridCol>
              </a:tblGrid>
              <a:tr h="20840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40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691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Kelengkapan Pengisian Rekam Medik 24 Jam Setelah Selesai Pelayanan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589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Kelengkapan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Informed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Concent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Setelah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Mendapatkan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Informasi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Jelas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691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 Penyediaan Dokumen Rekam Medik Pelayanan Rawat Jalan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9,1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9,07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9,075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9,075 Menit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8,55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8,62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8.05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5.5 Menit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691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Penyediaan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Dokumen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Rekam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Medik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Rawat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Inap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15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14,62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14,67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14,65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14,67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14,075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14,625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14,05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13.5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84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59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860936"/>
              </p:ext>
            </p:extLst>
          </p:nvPr>
        </p:nvGraphicFramePr>
        <p:xfrm>
          <a:off x="863228" y="980728"/>
          <a:ext cx="6048668" cy="343940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397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56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91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05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90528">
                  <a:extLst>
                    <a:ext uri="{9D8B030D-6E8A-4147-A177-3AD203B41FA5}">
                      <a16:colId xmlns:a16="http://schemas.microsoft.com/office/drawing/2014/main" xmlns="" val="2082377016"/>
                    </a:ext>
                  </a:extLst>
                </a:gridCol>
                <a:gridCol w="480632">
                  <a:extLst>
                    <a:ext uri="{9D8B030D-6E8A-4147-A177-3AD203B41FA5}">
                      <a16:colId xmlns:a16="http://schemas.microsoft.com/office/drawing/2014/main" xmlns="" val="1083929013"/>
                    </a:ext>
                  </a:extLst>
                </a:gridCol>
                <a:gridCol w="47346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8779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87795">
                  <a:extLst>
                    <a:ext uri="{9D8B030D-6E8A-4147-A177-3AD203B41FA5}">
                      <a16:colId xmlns:a16="http://schemas.microsoft.com/office/drawing/2014/main" xmlns="" val="3875277346"/>
                    </a:ext>
                  </a:extLst>
                </a:gridCol>
                <a:gridCol w="48779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87795">
                  <a:extLst>
                    <a:ext uri="{9D8B030D-6E8A-4147-A177-3AD203B41FA5}">
                      <a16:colId xmlns:a16="http://schemas.microsoft.com/office/drawing/2014/main" xmlns="" val="1610950258"/>
                    </a:ext>
                  </a:extLst>
                </a:gridCol>
                <a:gridCol w="487795">
                  <a:extLst>
                    <a:ext uri="{9D8B030D-6E8A-4147-A177-3AD203B41FA5}">
                      <a16:colId xmlns:a16="http://schemas.microsoft.com/office/drawing/2014/main" xmlns="" val="94021118"/>
                    </a:ext>
                  </a:extLst>
                </a:gridCol>
              </a:tblGrid>
              <a:tr h="21143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436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3131"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Baku mutu limbah cair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a.BOD &lt; 30 mg/l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31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b.COD &lt; 80 mg/l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31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c.TSS &lt; 30 mg/l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31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d.PH 6-9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49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Pengelolaan Limbah Padat Infeksius Sesuai dengan Aturan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63228" y="404664"/>
            <a:ext cx="2498762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Pengelolaan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Limbah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98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2413" y="357166"/>
            <a:ext cx="7068285" cy="693746"/>
            <a:chOff x="305272" y="201216"/>
            <a:chExt cx="7920880" cy="777427"/>
          </a:xfrm>
        </p:grpSpPr>
        <p:sp>
          <p:nvSpPr>
            <p:cNvPr id="31" name="Freeform: Shape 70"/>
            <p:cNvSpPr/>
            <p:nvPr/>
          </p:nvSpPr>
          <p:spPr>
            <a:xfrm rot="158526">
              <a:off x="1569301" y="368108"/>
              <a:ext cx="5597173" cy="468332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34" name="Freeform: Shape 71"/>
            <p:cNvSpPr/>
            <p:nvPr/>
          </p:nvSpPr>
          <p:spPr>
            <a:xfrm flipV="1">
              <a:off x="1481204" y="264017"/>
              <a:ext cx="6744948" cy="651821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6" name="Frame 15"/>
            <p:cNvSpPr/>
            <p:nvPr/>
          </p:nvSpPr>
          <p:spPr>
            <a:xfrm>
              <a:off x="305272" y="201216"/>
              <a:ext cx="1252276" cy="777427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0052" y="322704"/>
              <a:ext cx="802714" cy="5344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99" b="1" dirty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81173" y="385448"/>
              <a:ext cx="5145371" cy="472874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142" b="1" dirty="0">
                  <a:solidFill>
                    <a:schemeClr val="tx2"/>
                  </a:solidFill>
                </a:rPr>
                <a:t>REALISASI ANGGARAN BLUD</a:t>
              </a:r>
            </a:p>
          </p:txBody>
        </p:sp>
      </p:grp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4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8967059"/>
              </p:ext>
            </p:extLst>
          </p:nvPr>
        </p:nvGraphicFramePr>
        <p:xfrm>
          <a:off x="831153" y="1308514"/>
          <a:ext cx="11073308" cy="287788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15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107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084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0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364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0634"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URAIAN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ANGGARAN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REALISASI KEUANGAN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196"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Rp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.)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(%)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835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Pegawai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BLUD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6.500.000.000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3.963.650.000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60,98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835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Barang</a:t>
                      </a:r>
                      <a:r>
                        <a:rPr lang="en-US" sz="1300" b="1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300" b="1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300" b="1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300" b="1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Jasa</a:t>
                      </a:r>
                      <a:r>
                        <a:rPr lang="en-US" sz="1300" b="1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BLUD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28.500.000.000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15.452.755.580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47,72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835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Modal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1.500.000.000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110.269.326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7,35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107340"/>
      </p:ext>
    </p:extLst>
  </p:cSld>
  <p:clrMapOvr>
    <a:masterClrMapping/>
  </p:clrMapOvr>
  <p:transition advTm="1000">
    <p:wipe dir="u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60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106830"/>
              </p:ext>
            </p:extLst>
          </p:nvPr>
        </p:nvGraphicFramePr>
        <p:xfrm>
          <a:off x="215156" y="764704"/>
          <a:ext cx="7704852" cy="569392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409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26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04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78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7864">
                  <a:extLst>
                    <a:ext uri="{9D8B030D-6E8A-4147-A177-3AD203B41FA5}">
                      <a16:colId xmlns:a16="http://schemas.microsoft.com/office/drawing/2014/main" xmlns="" val="3161540599"/>
                    </a:ext>
                  </a:extLst>
                </a:gridCol>
                <a:gridCol w="577864">
                  <a:extLst>
                    <a:ext uri="{9D8B030D-6E8A-4147-A177-3AD203B41FA5}">
                      <a16:colId xmlns:a16="http://schemas.microsoft.com/office/drawing/2014/main" xmlns="" val="1757344551"/>
                    </a:ext>
                  </a:extLst>
                </a:gridCol>
                <a:gridCol w="5778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786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7864">
                  <a:extLst>
                    <a:ext uri="{9D8B030D-6E8A-4147-A177-3AD203B41FA5}">
                      <a16:colId xmlns:a16="http://schemas.microsoft.com/office/drawing/2014/main" xmlns="" val="3528596241"/>
                    </a:ext>
                  </a:extLst>
                </a:gridCol>
                <a:gridCol w="57786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7864">
                  <a:extLst>
                    <a:ext uri="{9D8B030D-6E8A-4147-A177-3AD203B41FA5}">
                      <a16:colId xmlns:a16="http://schemas.microsoft.com/office/drawing/2014/main" xmlns="" val="1400116790"/>
                    </a:ext>
                  </a:extLst>
                </a:gridCol>
                <a:gridCol w="577864">
                  <a:extLst>
                    <a:ext uri="{9D8B030D-6E8A-4147-A177-3AD203B41FA5}">
                      <a16:colId xmlns:a16="http://schemas.microsoft.com/office/drawing/2014/main" xmlns="" val="4117746896"/>
                    </a:ext>
                  </a:extLst>
                </a:gridCol>
              </a:tblGrid>
              <a:tr h="14155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560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91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Tindak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Lanjut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Penyelesaian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Hasil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Pertemuan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Direksi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74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Kelengkapan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Laporan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Akuntabilitas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Kinerja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91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 Waktu Pengusulan Kenaikan Pangkat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74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Pengurusan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Gaji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Berkala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91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Karyawan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Mendapat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Pelatihan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Minimal 20 Jam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Setahun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60 %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4.50%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7.80%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14.08%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21.60%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74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Cost Recovery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40 %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72.40%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325.36%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42.70%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325.17%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113.03%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136.19%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23.76%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120.42%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91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 Waktu Penyusunan Laporan Keuangan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322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Kecepatan Waktu Pemberian Informasi Tentang Tagihan Pasien Rawat Inap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 2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322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Pemberian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Imbalan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Insentif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Sesuai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Kesepakatan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15156" y="178409"/>
            <a:ext cx="3547126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Administrasi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Dan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Manajemen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77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6595" y="194119"/>
            <a:ext cx="3282631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Ambulance/ Mobil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Jenazah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827340"/>
              </p:ext>
            </p:extLst>
          </p:nvPr>
        </p:nvGraphicFramePr>
        <p:xfrm>
          <a:off x="165818" y="616627"/>
          <a:ext cx="8042226" cy="194792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944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928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13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01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3210">
                  <a:extLst>
                    <a:ext uri="{9D8B030D-6E8A-4147-A177-3AD203B41FA5}">
                      <a16:colId xmlns:a16="http://schemas.microsoft.com/office/drawing/2014/main" xmlns="" val="877844154"/>
                    </a:ext>
                  </a:extLst>
                </a:gridCol>
                <a:gridCol w="477174">
                  <a:extLst>
                    <a:ext uri="{9D8B030D-6E8A-4147-A177-3AD203B41FA5}">
                      <a16:colId xmlns:a16="http://schemas.microsoft.com/office/drawing/2014/main" xmlns="" val="3373034094"/>
                    </a:ext>
                  </a:extLst>
                </a:gridCol>
                <a:gridCol w="47717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7717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77174">
                  <a:extLst>
                    <a:ext uri="{9D8B030D-6E8A-4147-A177-3AD203B41FA5}">
                      <a16:colId xmlns:a16="http://schemas.microsoft.com/office/drawing/2014/main" xmlns="" val="1272988375"/>
                    </a:ext>
                  </a:extLst>
                </a:gridCol>
                <a:gridCol w="47717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77174">
                  <a:extLst>
                    <a:ext uri="{9D8B030D-6E8A-4147-A177-3AD203B41FA5}">
                      <a16:colId xmlns:a16="http://schemas.microsoft.com/office/drawing/2014/main" xmlns="" val="3860213122"/>
                    </a:ext>
                  </a:extLst>
                </a:gridCol>
                <a:gridCol w="477174">
                  <a:extLst>
                    <a:ext uri="{9D8B030D-6E8A-4147-A177-3AD203B41FA5}">
                      <a16:colId xmlns:a16="http://schemas.microsoft.com/office/drawing/2014/main" xmlns="" val="2832473477"/>
                    </a:ext>
                  </a:extLst>
                </a:gridCol>
              </a:tblGrid>
              <a:tr h="21213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2133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92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 Pelayanan Ambulance / Kereta Jenazah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21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Kecepatan Memberikan Pelayanan Ambulance / Kereta Jenazah di Rumah Sakit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Maks.30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392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Tanggap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Ambulance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oleh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Masyarakat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Membutuhkan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60 Menit  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66595" y="2625857"/>
            <a:ext cx="2816157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Pemulasaraan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Jenazah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732246"/>
              </p:ext>
            </p:extLst>
          </p:nvPr>
        </p:nvGraphicFramePr>
        <p:xfrm>
          <a:off x="160505" y="3140968"/>
          <a:ext cx="7039433" cy="93568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9670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77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88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5838">
                  <a:extLst>
                    <a:ext uri="{9D8B030D-6E8A-4147-A177-3AD203B41FA5}">
                      <a16:colId xmlns:a16="http://schemas.microsoft.com/office/drawing/2014/main" xmlns="" val="1569228018"/>
                    </a:ext>
                  </a:extLst>
                </a:gridCol>
                <a:gridCol w="472854">
                  <a:extLst>
                    <a:ext uri="{9D8B030D-6E8A-4147-A177-3AD203B41FA5}">
                      <a16:colId xmlns:a16="http://schemas.microsoft.com/office/drawing/2014/main" xmlns="" val="1235652189"/>
                    </a:ext>
                  </a:extLst>
                </a:gridCol>
                <a:gridCol w="4728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7285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72854">
                  <a:extLst>
                    <a:ext uri="{9D8B030D-6E8A-4147-A177-3AD203B41FA5}">
                      <a16:colId xmlns:a16="http://schemas.microsoft.com/office/drawing/2014/main" xmlns="" val="823732899"/>
                    </a:ext>
                  </a:extLst>
                </a:gridCol>
                <a:gridCol w="47285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72854">
                  <a:extLst>
                    <a:ext uri="{9D8B030D-6E8A-4147-A177-3AD203B41FA5}">
                      <a16:colId xmlns:a16="http://schemas.microsoft.com/office/drawing/2014/main" xmlns="" val="2726733224"/>
                    </a:ext>
                  </a:extLst>
                </a:gridCol>
                <a:gridCol w="472854">
                  <a:extLst>
                    <a:ext uri="{9D8B030D-6E8A-4147-A177-3AD203B41FA5}">
                      <a16:colId xmlns:a16="http://schemas.microsoft.com/office/drawing/2014/main" xmlns="" val="3692765981"/>
                    </a:ext>
                  </a:extLst>
                </a:gridCol>
              </a:tblGrid>
              <a:tr h="2311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1118"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34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Tanggap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Pemulasaraan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Jenazah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2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667882"/>
              </p:ext>
            </p:extLst>
          </p:nvPr>
        </p:nvGraphicFramePr>
        <p:xfrm>
          <a:off x="184753" y="4653136"/>
          <a:ext cx="8383334" cy="208442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041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725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31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74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97425">
                  <a:extLst>
                    <a:ext uri="{9D8B030D-6E8A-4147-A177-3AD203B41FA5}">
                      <a16:colId xmlns:a16="http://schemas.microsoft.com/office/drawing/2014/main" xmlns="" val="1402689987"/>
                    </a:ext>
                  </a:extLst>
                </a:gridCol>
                <a:gridCol w="505512">
                  <a:extLst>
                    <a:ext uri="{9D8B030D-6E8A-4147-A177-3AD203B41FA5}">
                      <a16:colId xmlns:a16="http://schemas.microsoft.com/office/drawing/2014/main" xmlns="" val="2784448141"/>
                    </a:ext>
                  </a:extLst>
                </a:gridCol>
                <a:gridCol w="5055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0551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05512">
                  <a:extLst>
                    <a:ext uri="{9D8B030D-6E8A-4147-A177-3AD203B41FA5}">
                      <a16:colId xmlns:a16="http://schemas.microsoft.com/office/drawing/2014/main" xmlns="" val="1807708975"/>
                    </a:ext>
                  </a:extLst>
                </a:gridCol>
                <a:gridCol w="50551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05512">
                  <a:extLst>
                    <a:ext uri="{9D8B030D-6E8A-4147-A177-3AD203B41FA5}">
                      <a16:colId xmlns:a16="http://schemas.microsoft.com/office/drawing/2014/main" xmlns="" val="205433328"/>
                    </a:ext>
                  </a:extLst>
                </a:gridCol>
                <a:gridCol w="505512">
                  <a:extLst>
                    <a:ext uri="{9D8B030D-6E8A-4147-A177-3AD203B41FA5}">
                      <a16:colId xmlns:a16="http://schemas.microsoft.com/office/drawing/2014/main" xmlns="" val="1156667919"/>
                    </a:ext>
                  </a:extLst>
                </a:gridCol>
              </a:tblGrid>
              <a:tr h="18142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1426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6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Kecepatan Waktu menanggapi Kerusakan Alat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80%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98.84%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97,47%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97.64%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96,82%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96,51%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94,82%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94,23%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94,20%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94.91%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6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 Waktu Pemeliharaan Alat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20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Peralatan Laboratorium, Elektromedik, Alkes Lain Dan Alat Ukur Yang Digunakan Dalam Pelayanan Terkalibrasi Tepat Waktu Sesuai Ketentuan Kalibrasi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75202" y="4174349"/>
            <a:ext cx="3898184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Pemeliharaan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Sarana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91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31180" y="188640"/>
            <a:ext cx="2372125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Laundry</a:t>
            </a:r>
          </a:p>
        </p:txBody>
      </p:sp>
      <p:sp>
        <p:nvSpPr>
          <p:cNvPr id="4" name="Rectangle 3"/>
          <p:cNvSpPr/>
          <p:nvPr/>
        </p:nvSpPr>
        <p:spPr>
          <a:xfrm>
            <a:off x="431180" y="2268916"/>
            <a:ext cx="5291193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Pencegahan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Pengendalian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Infeksi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(PPI)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95586"/>
              </p:ext>
            </p:extLst>
          </p:nvPr>
        </p:nvGraphicFramePr>
        <p:xfrm>
          <a:off x="421059" y="692696"/>
          <a:ext cx="7858999" cy="139525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457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63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21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94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9425">
                  <a:extLst>
                    <a:ext uri="{9D8B030D-6E8A-4147-A177-3AD203B41FA5}">
                      <a16:colId xmlns:a16="http://schemas.microsoft.com/office/drawing/2014/main" xmlns="" val="1728747484"/>
                    </a:ext>
                  </a:extLst>
                </a:gridCol>
                <a:gridCol w="589425">
                  <a:extLst>
                    <a:ext uri="{9D8B030D-6E8A-4147-A177-3AD203B41FA5}">
                      <a16:colId xmlns:a16="http://schemas.microsoft.com/office/drawing/2014/main" xmlns="" val="1172054941"/>
                    </a:ext>
                  </a:extLst>
                </a:gridCol>
                <a:gridCol w="5894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89425">
                  <a:extLst>
                    <a:ext uri="{9D8B030D-6E8A-4147-A177-3AD203B41FA5}">
                      <a16:colId xmlns:a16="http://schemas.microsoft.com/office/drawing/2014/main" xmlns="" val="3285869067"/>
                    </a:ext>
                  </a:extLst>
                </a:gridCol>
                <a:gridCol w="589425">
                  <a:extLst>
                    <a:ext uri="{9D8B030D-6E8A-4147-A177-3AD203B41FA5}">
                      <a16:colId xmlns:a16="http://schemas.microsoft.com/office/drawing/2014/main" xmlns="" val="3524231167"/>
                    </a:ext>
                  </a:extLst>
                </a:gridCol>
                <a:gridCol w="58942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89425">
                  <a:extLst>
                    <a:ext uri="{9D8B030D-6E8A-4147-A177-3AD203B41FA5}">
                      <a16:colId xmlns:a16="http://schemas.microsoft.com/office/drawing/2014/main" xmlns="" val="3922004678"/>
                    </a:ext>
                  </a:extLst>
                </a:gridCol>
                <a:gridCol w="589425">
                  <a:extLst>
                    <a:ext uri="{9D8B030D-6E8A-4147-A177-3AD203B41FA5}">
                      <a16:colId xmlns:a16="http://schemas.microsoft.com/office/drawing/2014/main" xmlns="" val="2686887642"/>
                    </a:ext>
                  </a:extLst>
                </a:gridCol>
              </a:tblGrid>
              <a:tr h="210589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0589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98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 Adanya Kejadian Linen Yang Hilang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99.87%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99.89%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99.97%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99,97%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99.94%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99.91%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70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Untuk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Penyediaan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Linen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Untuk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Rawat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Inap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567562"/>
              </p:ext>
            </p:extLst>
          </p:nvPr>
        </p:nvGraphicFramePr>
        <p:xfrm>
          <a:off x="431180" y="2772972"/>
          <a:ext cx="9073009" cy="249806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043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521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39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30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2171">
                  <a:extLst>
                    <a:ext uri="{9D8B030D-6E8A-4147-A177-3AD203B41FA5}">
                      <a16:colId xmlns:a16="http://schemas.microsoft.com/office/drawing/2014/main" xmlns="" val="3915838410"/>
                    </a:ext>
                  </a:extLst>
                </a:gridCol>
                <a:gridCol w="653911">
                  <a:extLst>
                    <a:ext uri="{9D8B030D-6E8A-4147-A177-3AD203B41FA5}">
                      <a16:colId xmlns:a16="http://schemas.microsoft.com/office/drawing/2014/main" xmlns="" val="3156199901"/>
                    </a:ext>
                  </a:extLst>
                </a:gridCol>
                <a:gridCol w="65391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5391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53911">
                  <a:extLst>
                    <a:ext uri="{9D8B030D-6E8A-4147-A177-3AD203B41FA5}">
                      <a16:colId xmlns:a16="http://schemas.microsoft.com/office/drawing/2014/main" xmlns="" val="3269251005"/>
                    </a:ext>
                  </a:extLst>
                </a:gridCol>
                <a:gridCol w="65391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53911">
                  <a:extLst>
                    <a:ext uri="{9D8B030D-6E8A-4147-A177-3AD203B41FA5}">
                      <a16:colId xmlns:a16="http://schemas.microsoft.com/office/drawing/2014/main" xmlns="" val="1668533979"/>
                    </a:ext>
                  </a:extLst>
                </a:gridCol>
                <a:gridCol w="653911">
                  <a:extLst>
                    <a:ext uri="{9D8B030D-6E8A-4147-A177-3AD203B41FA5}">
                      <a16:colId xmlns:a16="http://schemas.microsoft.com/office/drawing/2014/main" xmlns="" val="2177465649"/>
                    </a:ext>
                  </a:extLst>
                </a:gridCol>
              </a:tblGrid>
              <a:tr h="20767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767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54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Ada anggota Tim PPI yang terlatih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Anggota Tim PPI yang terlatih 75 %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33.30%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33,30%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66,67%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66,67%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66,67%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66.67%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66.67%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54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Tersedia APD di setiap instalasi / departemen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40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Kegiatan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pencatatan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pelaporan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nosokomial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/ HAI ( Health Care Associated Infection) di RS ( Min 1 parameter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0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84478" y="5381320"/>
            <a:ext cx="10403683" cy="895896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574" tIns="47287" rIns="94574" bIns="47287" anchor="ctr">
            <a:normAutofit/>
          </a:bodyPr>
          <a:lstStyle/>
          <a:p>
            <a:pPr algn="ctr"/>
            <a:endParaRPr lang="en-US" sz="1004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5329" y="2093873"/>
            <a:ext cx="11321979" cy="272016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821" tIns="45911" rIns="91821" bIns="459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8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23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8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348612" y="2963988"/>
            <a:ext cx="7170040" cy="831382"/>
          </a:xfrm>
          <a:prstGeom prst="rect">
            <a:avLst/>
          </a:prstGeom>
          <a:noFill/>
        </p:spPr>
        <p:txBody>
          <a:bodyPr wrap="none" lIns="91821" tIns="45911" rIns="91821" bIns="4591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 dirty="0">
                <a:ln w="50800"/>
                <a:solidFill>
                  <a:schemeClr val="accent1">
                    <a:lumMod val="50000"/>
                  </a:schemeClr>
                </a:solidFill>
              </a:rPr>
              <a:t>KINERJA PENDAPATAN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29" y="2533849"/>
            <a:ext cx="918211" cy="918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98" y="3452060"/>
            <a:ext cx="1122276" cy="112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1832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957588363"/>
              </p:ext>
            </p:extLst>
          </p:nvPr>
        </p:nvGraphicFramePr>
        <p:xfrm>
          <a:off x="261896" y="1071546"/>
          <a:ext cx="1123324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87164" y="188640"/>
            <a:ext cx="5328592" cy="804599"/>
            <a:chOff x="341267" y="-40247"/>
            <a:chExt cx="6862599" cy="1965854"/>
          </a:xfrm>
        </p:grpSpPr>
        <p:sp>
          <p:nvSpPr>
            <p:cNvPr id="5" name="Freeform: Shape 70"/>
            <p:cNvSpPr/>
            <p:nvPr/>
          </p:nvSpPr>
          <p:spPr>
            <a:xfrm rot="158526">
              <a:off x="1696378" y="502829"/>
              <a:ext cx="4536795" cy="1103866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5"/>
            </a:p>
          </p:txBody>
        </p:sp>
        <p:sp>
          <p:nvSpPr>
            <p:cNvPr id="6" name="Freeform: Shape 71"/>
            <p:cNvSpPr/>
            <p:nvPr/>
          </p:nvSpPr>
          <p:spPr>
            <a:xfrm flipV="1">
              <a:off x="1600483" y="118557"/>
              <a:ext cx="5603383" cy="1648237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5"/>
            </a:p>
          </p:txBody>
        </p:sp>
        <p:sp>
          <p:nvSpPr>
            <p:cNvPr id="7" name="Frame 6"/>
            <p:cNvSpPr/>
            <p:nvPr/>
          </p:nvSpPr>
          <p:spPr>
            <a:xfrm>
              <a:off x="341267" y="-40247"/>
              <a:ext cx="1340967" cy="1965854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5"/>
            </a:p>
          </p:txBody>
        </p:sp>
        <p:sp>
          <p:nvSpPr>
            <p:cNvPr id="8" name="TextBox 17"/>
            <p:cNvSpPr txBox="1"/>
            <p:nvPr/>
          </p:nvSpPr>
          <p:spPr>
            <a:xfrm>
              <a:off x="796858" y="324125"/>
              <a:ext cx="429783" cy="113378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10" name="TextBox 35"/>
            <p:cNvSpPr txBox="1"/>
            <p:nvPr/>
          </p:nvSpPr>
          <p:spPr>
            <a:xfrm>
              <a:off x="1921699" y="425616"/>
              <a:ext cx="4927694" cy="1195742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142" b="1" dirty="0">
                  <a:solidFill>
                    <a:schemeClr val="tx2"/>
                  </a:solidFill>
                </a:rPr>
                <a:t>REALISASI PENDAPATAN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19086" y="5072074"/>
            <a:ext cx="861133" cy="2862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3,32%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07444" y="5072074"/>
            <a:ext cx="989373" cy="2862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15,61%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6119812" y="5072074"/>
            <a:ext cx="989373" cy="2862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43,30%</a:t>
            </a:r>
          </a:p>
        </p:txBody>
      </p:sp>
    </p:spTree>
    <p:extLst>
      <p:ext uri="{BB962C8B-B14F-4D97-AF65-F5344CB8AC3E}">
        <p14:creationId xmlns:p14="http://schemas.microsoft.com/office/powerpoint/2010/main" val="2488490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43" name="Diagram 42"/>
          <p:cNvGraphicFramePr/>
          <p:nvPr>
            <p:extLst>
              <p:ext uri="{D42A27DB-BD31-4B8C-83A1-F6EECF244321}">
                <p14:modId xmlns:p14="http://schemas.microsoft.com/office/powerpoint/2010/main" val="3871729230"/>
              </p:ext>
            </p:extLst>
          </p:nvPr>
        </p:nvGraphicFramePr>
        <p:xfrm>
          <a:off x="258704" y="1412776"/>
          <a:ext cx="3916960" cy="189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694897774"/>
              </p:ext>
            </p:extLst>
          </p:nvPr>
        </p:nvGraphicFramePr>
        <p:xfrm>
          <a:off x="272413" y="2564904"/>
          <a:ext cx="3916960" cy="189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267609261"/>
              </p:ext>
            </p:extLst>
          </p:nvPr>
        </p:nvGraphicFramePr>
        <p:xfrm>
          <a:off x="272237" y="3671292"/>
          <a:ext cx="3916960" cy="189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333730" y="1500174"/>
            <a:ext cx="8475123" cy="4610169"/>
            <a:chOff x="3545632" y="1785392"/>
            <a:chExt cx="10033848" cy="5343898"/>
          </a:xfrm>
        </p:grpSpPr>
        <p:grpSp>
          <p:nvGrpSpPr>
            <p:cNvPr id="8" name="Group 7"/>
            <p:cNvGrpSpPr/>
            <p:nvPr/>
          </p:nvGrpSpPr>
          <p:grpSpPr>
            <a:xfrm>
              <a:off x="3545632" y="1785392"/>
              <a:ext cx="10033848" cy="4480353"/>
              <a:chOff x="3545632" y="2289448"/>
              <a:chExt cx="10033848" cy="4480353"/>
            </a:xfrm>
          </p:grpSpPr>
          <p:graphicFrame>
            <p:nvGraphicFramePr>
              <p:cNvPr id="21" name="Chart 20"/>
              <p:cNvGraphicFramePr/>
              <p:nvPr>
                <p:extLst>
                  <p:ext uri="{D42A27DB-BD31-4B8C-83A1-F6EECF244321}">
                    <p14:modId xmlns:p14="http://schemas.microsoft.com/office/powerpoint/2010/main" val="1594608722"/>
                  </p:ext>
                </p:extLst>
              </p:nvPr>
            </p:nvGraphicFramePr>
            <p:xfrm>
              <a:off x="3545632" y="2289448"/>
              <a:ext cx="3460649" cy="44644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8"/>
              </a:graphicData>
            </a:graphic>
          </p:graphicFrame>
          <p:graphicFrame>
            <p:nvGraphicFramePr>
              <p:cNvPr id="22" name="Chart 21"/>
              <p:cNvGraphicFramePr/>
              <p:nvPr>
                <p:extLst>
                  <p:ext uri="{D42A27DB-BD31-4B8C-83A1-F6EECF244321}">
                    <p14:modId xmlns:p14="http://schemas.microsoft.com/office/powerpoint/2010/main" val="3614882631"/>
                  </p:ext>
                </p:extLst>
              </p:nvPr>
            </p:nvGraphicFramePr>
            <p:xfrm>
              <a:off x="6976732" y="2305305"/>
              <a:ext cx="3460649" cy="44644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9"/>
              </a:graphicData>
            </a:graphic>
          </p:graphicFrame>
          <p:graphicFrame>
            <p:nvGraphicFramePr>
              <p:cNvPr id="23" name="Chart 22"/>
              <p:cNvGraphicFramePr/>
              <p:nvPr>
                <p:extLst>
                  <p:ext uri="{D42A27DB-BD31-4B8C-83A1-F6EECF244321}">
                    <p14:modId xmlns:p14="http://schemas.microsoft.com/office/powerpoint/2010/main" val="874282333"/>
                  </p:ext>
                </p:extLst>
              </p:nvPr>
            </p:nvGraphicFramePr>
            <p:xfrm>
              <a:off x="10118831" y="2289448"/>
              <a:ext cx="3460649" cy="44644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0"/>
              </a:graphicData>
            </a:graphic>
          </p:graphicFrame>
        </p:grpSp>
        <p:sp>
          <p:nvSpPr>
            <p:cNvPr id="9" name="Oval 8"/>
            <p:cNvSpPr/>
            <p:nvPr/>
          </p:nvSpPr>
          <p:spPr>
            <a:xfrm>
              <a:off x="4323352" y="6188434"/>
              <a:ext cx="1546459" cy="86409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57,75%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7650088" y="6234697"/>
              <a:ext cx="1525639" cy="86409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79,55%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10746432" y="6265194"/>
              <a:ext cx="1558632" cy="86409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94,75%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208156" y="116277"/>
            <a:ext cx="6271696" cy="587761"/>
          </a:xfrm>
          <a:prstGeom prst="rect">
            <a:avLst/>
          </a:prstGeom>
          <a:solidFill>
            <a:srgbClr val="CC66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lIns="91671" tIns="45835" rIns="91671" bIns="45835" rtlCol="0" anchor="ctr">
            <a:normAutofit fontScale="92500"/>
          </a:bodyPr>
          <a:lstStyle>
            <a:lvl1pPr algn="l" defTabSz="10095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REALISASI PENDAPATAN PER KEGIATAN</a:t>
            </a:r>
          </a:p>
        </p:txBody>
      </p:sp>
    </p:spTree>
    <p:extLst>
      <p:ext uri="{BB962C8B-B14F-4D97-AF65-F5344CB8AC3E}">
        <p14:creationId xmlns:p14="http://schemas.microsoft.com/office/powerpoint/2010/main" val="2285431476"/>
      </p:ext>
    </p:extLst>
  </p:cSld>
  <p:clrMapOvr>
    <a:masterClrMapping/>
  </p:clrMapOvr>
  <p:transition advTm="1000">
    <p:wipe dir="u"/>
  </p:transition>
</p:sld>
</file>

<file path=ppt/theme/theme1.xml><?xml version="1.0" encoding="utf-8"?>
<a:theme xmlns:a="http://schemas.openxmlformats.org/drawingml/2006/main" name="Theme3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14022</TotalTime>
  <Words>10117</Words>
  <Application>Microsoft Office PowerPoint</Application>
  <PresentationFormat>Custom</PresentationFormat>
  <Paragraphs>6561</Paragraphs>
  <Slides>62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3" baseType="lpstr">
      <vt:lpstr>Arial</vt:lpstr>
      <vt:lpstr>Arial Black</vt:lpstr>
      <vt:lpstr>Calibri</vt:lpstr>
      <vt:lpstr>Cambria Math</vt:lpstr>
      <vt:lpstr>Euphemia</vt:lpstr>
      <vt:lpstr>Impact</vt:lpstr>
      <vt:lpstr>Lucida Sans</vt:lpstr>
      <vt:lpstr>Tahoma</vt:lpstr>
      <vt:lpstr>Verdana</vt:lpstr>
      <vt:lpstr>Wingdings</vt:lpstr>
      <vt:lpstr>Theme3</vt:lpstr>
      <vt:lpstr>LAPORAN KINERJA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WILAYAH CAKUPAN SURAKARTA &amp; JAWA TENGAH</vt:lpstr>
      <vt:lpstr>PowerPoint Presentation</vt:lpstr>
      <vt:lpstr>DATA WILAYAH CAKUPAN SURAKARTA &amp; JAWA TENGAH</vt:lpstr>
      <vt:lpstr>PowerPoint Presentation</vt:lpstr>
      <vt:lpstr>DIAGNOSIS 10 BESAR PENYAKIT RAWAT JALAN  S/D SEPTEMBER 2019</vt:lpstr>
      <vt:lpstr>DIAGNOSIS 10 BESAR PENYAKIT RAWAT INAP S/D SEPTEMBER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acer</cp:lastModifiedBy>
  <cp:revision>1009</cp:revision>
  <cp:lastPrinted>2019-10-14T08:01:41Z</cp:lastPrinted>
  <dcterms:created xsi:type="dcterms:W3CDTF">2017-07-26T01:43:47Z</dcterms:created>
  <dcterms:modified xsi:type="dcterms:W3CDTF">2019-10-14T08:31:47Z</dcterms:modified>
</cp:coreProperties>
</file>