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4"/>
  </p:notesMasterIdLst>
  <p:handoutMasterIdLst>
    <p:handoutMasterId r:id="rId65"/>
  </p:handoutMasterIdLst>
  <p:sldIdLst>
    <p:sldId id="345" r:id="rId2"/>
    <p:sldId id="330" r:id="rId3"/>
    <p:sldId id="346" r:id="rId4"/>
    <p:sldId id="379" r:id="rId5"/>
    <p:sldId id="380" r:id="rId6"/>
    <p:sldId id="347" r:id="rId7"/>
    <p:sldId id="332" r:id="rId8"/>
    <p:sldId id="381" r:id="rId9"/>
    <p:sldId id="348" r:id="rId10"/>
    <p:sldId id="333" r:id="rId11"/>
    <p:sldId id="265" r:id="rId12"/>
    <p:sldId id="272" r:id="rId13"/>
    <p:sldId id="285" r:id="rId14"/>
    <p:sldId id="382" r:id="rId15"/>
    <p:sldId id="349" r:id="rId16"/>
    <p:sldId id="350" r:id="rId17"/>
    <p:sldId id="351" r:id="rId18"/>
    <p:sldId id="352" r:id="rId19"/>
    <p:sldId id="419" r:id="rId20"/>
    <p:sldId id="421" r:id="rId21"/>
    <p:sldId id="338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344" r:id="rId52"/>
    <p:sldId id="370" r:id="rId53"/>
    <p:sldId id="371" r:id="rId54"/>
    <p:sldId id="372" r:id="rId55"/>
    <p:sldId id="387" r:id="rId56"/>
    <p:sldId id="373" r:id="rId57"/>
    <p:sldId id="374" r:id="rId58"/>
    <p:sldId id="375" r:id="rId59"/>
    <p:sldId id="376" r:id="rId60"/>
    <p:sldId id="388" r:id="rId61"/>
    <p:sldId id="377" r:id="rId62"/>
    <p:sldId id="378" r:id="rId63"/>
  </p:sldIdLst>
  <p:sldSz cx="12239625" cy="6858000"/>
  <p:notesSz cx="6611938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6600"/>
    <a:srgbClr val="FF9900"/>
    <a:srgbClr val="A4920C"/>
    <a:srgbClr val="38F12F"/>
    <a:srgbClr val="990099"/>
    <a:srgbClr val="016301"/>
    <a:srgbClr val="FF0000"/>
    <a:srgbClr val="6666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59" autoAdjust="0"/>
    <p:restoredTop sz="94660"/>
  </p:normalViewPr>
  <p:slideViewPr>
    <p:cSldViewPr>
      <p:cViewPr varScale="1">
        <p:scale>
          <a:sx n="68" d="100"/>
          <a:sy n="68" d="100"/>
        </p:scale>
        <p:origin x="-1032" y="-96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6.4399396429160441E-2"/>
          <c:w val="0.94272229710325683"/>
          <c:h val="0.69061198770123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F4-4242-89BF-D02CED566F32}"/>
                </c:ext>
              </c:extLst>
            </c:dLbl>
            <c:dLbl>
              <c:idx val="1"/>
              <c:layout>
                <c:manualLayout>
                  <c:x val="1.6783939335500105E-2"/>
                  <c:y val="-4.87335705105573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_-* #,##0_-;\-* #,##0_-;_-* "-"_-;_-@_-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>
                <c:manualLayout>
                  <c:x val="0.10588191582906786"/>
                  <c:y val="-3.14825607213084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47-43B8-9F0F-6C081B99ABCB}"/>
                </c:ext>
              </c:extLst>
            </c:dLbl>
            <c:dLbl>
              <c:idx val="1"/>
              <c:layout>
                <c:manualLayout>
                  <c:x val="9.3358126609661057E-2"/>
                  <c:y val="-4.40923567229614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F4-4242-89BF-D02CED566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_-* #,##0_-;\-* #,##0_-;_-* "-"_-;_-@_-</c:formatCode>
                <c:ptCount val="2"/>
                <c:pt idx="0">
                  <c:v>40146153383</c:v>
                </c:pt>
                <c:pt idx="1">
                  <c:v>33266792962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shape val="box"/>
        <c:axId val="137625600"/>
        <c:axId val="137626752"/>
        <c:axId val="0"/>
      </c:bar3DChart>
      <c:catAx>
        <c:axId val="137625600"/>
        <c:scaling>
          <c:orientation val="minMax"/>
        </c:scaling>
        <c:axPos val="b"/>
        <c:numFmt formatCode="General" sourceLinked="1"/>
        <c:maj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137626752"/>
        <c:crosses val="autoZero"/>
        <c:auto val="1"/>
        <c:lblAlgn val="ctr"/>
        <c:lblOffset val="100"/>
      </c:catAx>
      <c:valAx>
        <c:axId val="137626752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tickLblPos val="nextTo"/>
        <c:crossAx val="137625600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6945308545964039E-2"/>
          <c:w val="0.9521953935317734"/>
          <c:h val="0.59180863961975261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PENDAPATAN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08-4984-A4C5-5919F096901A}"/>
              </c:ext>
            </c:extLst>
          </c:dPt>
          <c:dPt>
            <c:idx val="1"/>
            <c:spPr>
              <a:solidFill>
                <a:srgbClr val="E28B0A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08-4984-A4C5-5919F096901A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08-4984-A4C5-5919F096901A}"/>
              </c:ext>
            </c:extLst>
          </c:dPt>
          <c:dPt>
            <c:idx val="4"/>
            <c:spPr>
              <a:solidFill>
                <a:srgbClr val="FF66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08-4984-A4C5-5919F096901A}"/>
              </c:ext>
            </c:extLst>
          </c:dPt>
          <c:dPt>
            <c:idx val="5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08-4984-A4C5-5919F096901A}"/>
              </c:ext>
            </c:extLst>
          </c:dPt>
          <c:dPt>
            <c:idx val="6"/>
            <c:spPr>
              <a:solidFill>
                <a:srgbClr val="7030A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08-4984-A4C5-5919F096901A}"/>
              </c:ext>
            </c:extLst>
          </c:dPt>
          <c:dPt>
            <c:idx val="7"/>
            <c:spPr>
              <a:solidFill>
                <a:srgbClr val="0000FF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2.261144773087882E-3"/>
                  <c:y val="-4.3543672281179606E-2"/>
                </c:manualLayout>
              </c:layout>
              <c:spPr>
                <a:solidFill>
                  <a:schemeClr val="accent2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8-4984-A4C5-5919F096901A}"/>
                </c:ext>
              </c:extLst>
            </c:dLbl>
            <c:dLbl>
              <c:idx val="1"/>
              <c:layout>
                <c:manualLayout>
                  <c:x val="-1.8119158412598042E-2"/>
                  <c:y val="-3.2748374174206091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8-4984-A4C5-5919F096901A}"/>
                </c:ext>
              </c:extLst>
            </c:dLbl>
            <c:dLbl>
              <c:idx val="2"/>
              <c:layout>
                <c:manualLayout>
                  <c:x val="-9.4806061434768996E-3"/>
                  <c:y val="-7.88469491044205E-2"/>
                </c:manualLayout>
              </c:layout>
              <c:spPr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08-4984-A4C5-5919F096901A}"/>
                </c:ext>
              </c:extLst>
            </c:dLbl>
            <c:dLbl>
              <c:idx val="3"/>
              <c:layout>
                <c:manualLayout>
                  <c:x val="-4.0404520580334384E-2"/>
                  <c:y val="-3.171233288893828E-2"/>
                </c:manualLayout>
              </c:layout>
              <c:spPr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8-4984-A4C5-5919F096901A}"/>
                </c:ext>
              </c:extLst>
            </c:dLbl>
            <c:dLbl>
              <c:idx val="4"/>
              <c:layout>
                <c:manualLayout>
                  <c:x val="-2.1243989271847289E-2"/>
                  <c:y val="-3.3110132824747868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08-4984-A4C5-5919F096901A}"/>
                </c:ext>
              </c:extLst>
            </c:dLbl>
            <c:dLbl>
              <c:idx val="5"/>
              <c:layout>
                <c:manualLayout>
                  <c:x val="-3.766105039807946E-2"/>
                  <c:y val="-3.9338227252843395E-2"/>
                </c:manualLayout>
              </c:layout>
              <c:spPr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08-4984-A4C5-5919F096901A}"/>
                </c:ext>
              </c:extLst>
            </c:dLbl>
            <c:dLbl>
              <c:idx val="6"/>
              <c:layout>
                <c:manualLayout>
                  <c:x val="-3.1785907548734949E-2"/>
                  <c:y val="-1.789055664916887E-2"/>
                </c:manualLayout>
              </c:layout>
              <c:spPr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8-4984-A4C5-5919F096901A}"/>
                </c:ext>
              </c:extLst>
            </c:dLbl>
            <c:dLbl>
              <c:idx val="7"/>
              <c:layout>
                <c:manualLayout>
                  <c:x val="3.6428911744848864E-2"/>
                  <c:y val="-2.926102346652841E-2"/>
                </c:manualLayout>
              </c:layout>
              <c:spPr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08-4984-A4C5-5919F096901A}"/>
                </c:ext>
              </c:extLst>
            </c:dLbl>
            <c:dLbl>
              <c:idx val="8"/>
              <c:layout>
                <c:manualLayout>
                  <c:x val="-4.2597733872412891E-2"/>
                  <c:y val="-2.3872484689413838E-2"/>
                </c:manualLayout>
              </c:layout>
              <c:spPr>
                <a:solidFill>
                  <a:srgbClr val="CC66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08-4984-A4C5-5919F096901A}"/>
                </c:ext>
              </c:extLst>
            </c:dLbl>
            <c:dLbl>
              <c:idx val="9"/>
              <c:layout>
                <c:manualLayout>
                  <c:x val="-5.2580277474838934E-2"/>
                  <c:y val="-1.8936050962379703E-2"/>
                </c:manualLayout>
              </c:layout>
              <c:spPr>
                <a:solidFill>
                  <a:srgbClr val="FF66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08-4984-A4C5-5919F096901A}"/>
                </c:ext>
              </c:extLst>
            </c:dLbl>
            <c:dLbl>
              <c:idx val="10"/>
              <c:layout>
                <c:manualLayout>
                  <c:x val="-4.7097265718174713E-2"/>
                  <c:y val="-5.6759760498687667E-2"/>
                </c:manualLayout>
              </c:layout>
              <c:spPr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08-4984-A4C5-5919F096901A}"/>
                </c:ext>
              </c:extLst>
            </c:dLbl>
            <c:dLbl>
              <c:idx val="11"/>
              <c:layout>
                <c:manualLayout>
                  <c:x val="-4.7435327666432096E-2"/>
                  <c:y val="-2.1427028652668427E-2"/>
                </c:manualLayout>
              </c:layout>
              <c:spPr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59-436C-833C-7AE1E711B330}"/>
                </c:ext>
              </c:extLst>
            </c:dLbl>
            <c:spPr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AGT</c:v>
                </c:pt>
              </c:strCache>
            </c:strRef>
          </c:cat>
          <c:val>
            <c:numRef>
              <c:f>Sheet1!$B$2:$B$9</c:f>
              <c:numCache>
                <c:formatCode>_-* #,##0_-;\-* #,##0_-;_-* "-"_-;_-@_-</c:formatCode>
                <c:ptCount val="8"/>
                <c:pt idx="0">
                  <c:v>1210346439</c:v>
                </c:pt>
                <c:pt idx="1">
                  <c:v>4793748667</c:v>
                </c:pt>
                <c:pt idx="2">
                  <c:v>5699018130</c:v>
                </c:pt>
                <c:pt idx="3">
                  <c:v>10756085297</c:v>
                </c:pt>
                <c:pt idx="4">
                  <c:v>13406853206</c:v>
                </c:pt>
                <c:pt idx="5">
                  <c:v>15803832246</c:v>
                </c:pt>
                <c:pt idx="6">
                  <c:v>18980818965</c:v>
                </c:pt>
                <c:pt idx="7">
                  <c:v>19615500981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B08-4984-A4C5-5919F096901A}"/>
            </c:ext>
          </c:extLst>
        </c:ser>
        <c:shape val="cylinder"/>
        <c:axId val="196347776"/>
        <c:axId val="196349312"/>
        <c:axId val="0"/>
      </c:bar3DChart>
      <c:catAx>
        <c:axId val="19634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96349312"/>
        <c:crosses val="autoZero"/>
        <c:auto val="1"/>
        <c:lblAlgn val="ctr"/>
        <c:lblOffset val="100"/>
      </c:catAx>
      <c:valAx>
        <c:axId val="196349312"/>
        <c:scaling>
          <c:orientation val="minMax"/>
        </c:scaling>
        <c:delete val="1"/>
        <c:axPos val="l"/>
        <c:numFmt formatCode="_-* #,##0_-;\-* #,##0_-;_-* &quot;-&quot;_-;_-@_-" sourceLinked="1"/>
        <c:majorTickMark val="none"/>
        <c:tickLblPos val="nextTo"/>
        <c:crossAx val="196347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_-* #,##0_-;\-* #,##0_-;_-* "-"_-;_-@_-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_-* #,##0_-;\-* #,##0_-;_-* "-"_-;_-@_-</c:formatCode>
                <c:ptCount val="1"/>
                <c:pt idx="0">
                  <c:v>18238296122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Val val="1"/>
        </c:dLbls>
        <c:shape val="cylinder"/>
        <c:axId val="197253376"/>
        <c:axId val="197025792"/>
        <c:axId val="0"/>
      </c:bar3DChart>
      <c:catAx>
        <c:axId val="197253376"/>
        <c:scaling>
          <c:orientation val="minMax"/>
        </c:scaling>
        <c:delete val="1"/>
        <c:axPos val="b"/>
        <c:numFmt formatCode="General" sourceLinked="1"/>
        <c:tickLblPos val="nextTo"/>
        <c:crossAx val="197025792"/>
        <c:crosses val="autoZero"/>
        <c:auto val="1"/>
        <c:lblAlgn val="ctr"/>
        <c:lblOffset val="100"/>
      </c:catAx>
      <c:valAx>
        <c:axId val="197025792"/>
        <c:scaling>
          <c:orientation val="minMax"/>
        </c:scaling>
        <c:delete val="1"/>
        <c:axPos val="l"/>
        <c:numFmt formatCode="_-* #,##0_-;\-* #,##0_-;_-* &quot;-&quot;_-;_-@_-" sourceLinked="1"/>
        <c:tickLblPos val="nextTo"/>
        <c:crossAx val="197253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54E-3"/>
          <c:y val="0.24572893672039681"/>
          <c:w val="0.94935236649889265"/>
          <c:h val="0.6724285755201336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_-* #,##0_-;\-* #,##0_-;_-* "-"_-;_-@_-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_-* #,##0_-;\-* #,##0_-;_-* "-"_-;_-@_-</c:formatCode>
                <c:ptCount val="1"/>
                <c:pt idx="0">
                  <c:v>910043500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Val val="1"/>
        </c:dLbls>
        <c:shape val="cylinder"/>
        <c:axId val="197522944"/>
        <c:axId val="197524480"/>
        <c:axId val="0"/>
      </c:bar3DChart>
      <c:catAx>
        <c:axId val="197522944"/>
        <c:scaling>
          <c:orientation val="minMax"/>
        </c:scaling>
        <c:delete val="1"/>
        <c:axPos val="b"/>
        <c:numFmt formatCode="General" sourceLinked="1"/>
        <c:tickLblPos val="nextTo"/>
        <c:crossAx val="197524480"/>
        <c:crosses val="autoZero"/>
        <c:auto val="1"/>
        <c:lblAlgn val="ctr"/>
        <c:lblOffset val="100"/>
      </c:catAx>
      <c:valAx>
        <c:axId val="197524480"/>
        <c:scaling>
          <c:orientation val="minMax"/>
        </c:scaling>
        <c:delete val="1"/>
        <c:axPos val="l"/>
        <c:numFmt formatCode="_-* #,##0_-;\-* #,##0_-;_-* &quot;-&quot;_-;_-@_-" sourceLinked="1"/>
        <c:tickLblPos val="nextTo"/>
        <c:crossAx val="197522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5"/>
  <c:chart>
    <c:title>
      <c:tx>
        <c:rich>
          <a:bodyPr/>
          <a:lstStyle/>
          <a:p>
            <a:pPr>
              <a:defRPr b="1"/>
            </a:pPr>
            <a:r>
              <a:rPr lang="en-US" sz="1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22"/>
          <c:w val="0.94935236649889265"/>
          <c:h val="0.67242857552013369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_-* #,##0_-;\-* #,##0_-;_-* "-"_-;_-@_-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_-* #,##0_-;\-* #,##0_-;_-* "-"_-;_-@_-</c:formatCode>
                <c:ptCount val="1"/>
                <c:pt idx="0">
                  <c:v>467161359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Val val="1"/>
        </c:dLbls>
        <c:shape val="cylinder"/>
        <c:axId val="197451776"/>
        <c:axId val="197453312"/>
        <c:axId val="0"/>
      </c:bar3DChart>
      <c:catAx>
        <c:axId val="197451776"/>
        <c:scaling>
          <c:orientation val="minMax"/>
        </c:scaling>
        <c:delete val="1"/>
        <c:axPos val="b"/>
        <c:numFmt formatCode="General" sourceLinked="1"/>
        <c:tickLblPos val="nextTo"/>
        <c:crossAx val="197453312"/>
        <c:crosses val="autoZero"/>
        <c:auto val="1"/>
        <c:lblAlgn val="ctr"/>
        <c:lblOffset val="100"/>
      </c:catAx>
      <c:valAx>
        <c:axId val="197453312"/>
        <c:scaling>
          <c:orientation val="minMax"/>
        </c:scaling>
        <c:delete val="1"/>
        <c:axPos val="l"/>
        <c:numFmt formatCode="_-* #,##0_-;\-* #,##0_-;_-* &quot;-&quot;_-;_-@_-" sourceLinked="1"/>
        <c:tickLblPos val="nextTo"/>
        <c:crossAx val="197451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24E-3"/>
          <c:y val="0.91500924212929691"/>
          <c:w val="0.75546711739397665"/>
          <c:h val="6.4542144270604396E-2"/>
        </c:manualLayout>
      </c:layout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/>
            <a:t>Anggaran</a:t>
          </a:r>
          <a:r>
            <a:rPr lang="en-US" sz="2000" b="1" dirty="0"/>
            <a:t> </a:t>
          </a:r>
          <a:r>
            <a:rPr lang="en-US" sz="2000" b="1" dirty="0" err="1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</a:rPr>
            <a:t>150.758.149.000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TARGET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>
              <a:solidFill>
                <a:schemeClr val="tx2"/>
              </a:solidFill>
            </a:rPr>
            <a:t>36.500.000.000</a:t>
          </a: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REALISASI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19.615.500.981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/>
            <a:t>%</a:t>
          </a:r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53,74%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43921"/>
          <a:ext cx="3723591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2"/>
              </a:solidFill>
            </a:rPr>
            <a:t>150.758.149.000</a:t>
          </a:r>
        </a:p>
      </dsp:txBody>
      <dsp:txXfrm>
        <a:off x="0" y="543921"/>
        <a:ext cx="3723591" cy="968385"/>
      </dsp:txXfrm>
    </dsp:sp>
    <dsp:sp modelId="{A3D7C0DC-1F39-47DD-9578-2CF42B4B9963}">
      <dsp:nvSpPr>
        <dsp:cNvPr id="0" name=""/>
        <dsp:cNvSpPr/>
      </dsp:nvSpPr>
      <dsp:spPr>
        <a:xfrm>
          <a:off x="189465" y="248135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Anggaran</a:t>
          </a:r>
          <a:r>
            <a:rPr lang="en-US" sz="2000" b="1" kern="1200" dirty="0"/>
            <a:t> </a:t>
          </a:r>
          <a:r>
            <a:rPr lang="en-US" sz="2000" b="1" kern="1200" dirty="0" err="1"/>
            <a:t>Belanja</a:t>
          </a:r>
          <a:endParaRPr lang="en-US" sz="2000" b="1" kern="1200" dirty="0"/>
        </a:p>
      </dsp:txBody>
      <dsp:txXfrm>
        <a:off x="216536" y="275206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2"/>
              </a:solidFill>
            </a:rPr>
            <a:t>36.500.000.000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TARGET</a:t>
          </a:r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tx2"/>
              </a:solidFill>
            </a:rPr>
            <a:t>18.980.818.965</a:t>
          </a: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REALISASI</a:t>
          </a:r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62922"/>
          <a:ext cx="3069447" cy="968385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2"/>
              </a:solidFill>
            </a:rPr>
            <a:t>52,00%</a:t>
          </a:r>
        </a:p>
      </dsp:txBody>
      <dsp:txXfrm>
        <a:off x="0" y="462922"/>
        <a:ext cx="3069447" cy="968385"/>
      </dsp:txXfrm>
    </dsp:sp>
    <dsp:sp modelId="{A3D7C0DC-1F39-47DD-9578-2CF42B4B9963}">
      <dsp:nvSpPr>
        <dsp:cNvPr id="0" name=""/>
        <dsp:cNvSpPr/>
      </dsp:nvSpPr>
      <dsp:spPr>
        <a:xfrm>
          <a:off x="156180" y="167137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%</a:t>
          </a:r>
        </a:p>
      </dsp:txBody>
      <dsp:txXfrm>
        <a:off x="183251" y="194208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0.57547</cdr:x>
      <cdr:y>0.60781</cdr:y>
    </cdr:from>
    <cdr:to>
      <cdr:x>0.71231</cdr:x>
      <cdr:y>0.69294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6866" y="2955813"/>
          <a:ext cx="114300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36,38%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0.67623</cdr:x>
      <cdr:y>0.164</cdr:y>
    </cdr:from>
    <cdr:to>
      <cdr:x>0.69158</cdr:x>
      <cdr:y>0.19968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136036" y="1124744"/>
          <a:ext cx="184731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en-US" sz="1100" dirty="0"/>
        </a:p>
      </cdr:txBody>
    </cdr:sp>
  </cdr:relSizeAnchor>
  <cdr:relSizeAnchor xmlns:cdr="http://schemas.openxmlformats.org/drawingml/2006/chartDrawing">
    <cdr:from>
      <cdr:x>0.13355</cdr:x>
      <cdr:y>0.77162</cdr:y>
    </cdr:from>
    <cdr:to>
      <cdr:x>0.24175</cdr:x>
      <cdr:y>0.84038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500198" y="4000528"/>
          <a:ext cx="1215437" cy="35649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13,13%</a:t>
          </a:r>
        </a:p>
      </cdr:txBody>
    </cdr:sp>
  </cdr:relSizeAnchor>
  <cdr:relSizeAnchor xmlns:cdr="http://schemas.openxmlformats.org/drawingml/2006/chartDrawing">
    <cdr:from>
      <cdr:x>0.36249</cdr:x>
      <cdr:y>0.77162</cdr:y>
    </cdr:from>
    <cdr:to>
      <cdr:x>0.47069</cdr:x>
      <cdr:y>0.84038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4071966" y="4000528"/>
          <a:ext cx="1215437" cy="35649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29,47%</a:t>
          </a:r>
        </a:p>
      </cdr:txBody>
    </cdr:sp>
  </cdr:relSizeAnchor>
  <cdr:relSizeAnchor xmlns:cdr="http://schemas.openxmlformats.org/drawingml/2006/chartDrawing">
    <cdr:from>
      <cdr:x>0.4706</cdr:x>
      <cdr:y>0.77162</cdr:y>
    </cdr:from>
    <cdr:to>
      <cdr:x>0.5788</cdr:x>
      <cdr:y>0.84038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5286412" y="4000528"/>
          <a:ext cx="1215437" cy="356491"/>
        </a:xfrm>
        <a:prstGeom xmlns:a="http://schemas.openxmlformats.org/drawingml/2006/main" prst="rect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36,73%</a:t>
          </a:r>
        </a:p>
      </cdr:txBody>
    </cdr:sp>
  </cdr:relSizeAnchor>
  <cdr:relSizeAnchor xmlns:cdr="http://schemas.openxmlformats.org/drawingml/2006/chartDrawing">
    <cdr:from>
      <cdr:x>0.69955</cdr:x>
      <cdr:y>0.77162</cdr:y>
    </cdr:from>
    <cdr:to>
      <cdr:x>0.80775</cdr:x>
      <cdr:y>0.83752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858180" y="4000528"/>
          <a:ext cx="1215437" cy="341663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800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52,00%</a:t>
          </a:r>
        </a:p>
      </cdr:txBody>
    </cdr:sp>
  </cdr:relSizeAnchor>
  <cdr:relSizeAnchor xmlns:cdr="http://schemas.openxmlformats.org/drawingml/2006/chartDrawing">
    <cdr:from>
      <cdr:x>0.81402</cdr:x>
      <cdr:y>0.77162</cdr:y>
    </cdr:from>
    <cdr:to>
      <cdr:x>0.92221</cdr:x>
      <cdr:y>0.83751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44064" y="4000528"/>
          <a:ext cx="1215397" cy="34163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Euphemia"/>
            </a:defRPr>
          </a:lvl1pPr>
          <a:lvl2pPr marL="457200" indent="0">
            <a:defRPr sz="1100">
              <a:latin typeface="Euphemia"/>
            </a:defRPr>
          </a:lvl2pPr>
          <a:lvl3pPr marL="914400" indent="0">
            <a:defRPr sz="1100">
              <a:latin typeface="Euphemia"/>
            </a:defRPr>
          </a:lvl3pPr>
          <a:lvl4pPr marL="1371600" indent="0">
            <a:defRPr sz="1100">
              <a:latin typeface="Euphemia"/>
            </a:defRPr>
          </a:lvl4pPr>
          <a:lvl5pPr marL="1828800" indent="0">
            <a:defRPr sz="1100">
              <a:latin typeface="Euphemia"/>
            </a:defRPr>
          </a:lvl5pPr>
          <a:lvl6pPr marL="2286000" indent="0">
            <a:defRPr sz="1100">
              <a:latin typeface="Euphemia"/>
            </a:defRPr>
          </a:lvl6pPr>
          <a:lvl7pPr marL="2743200" indent="0">
            <a:defRPr sz="1100">
              <a:latin typeface="Euphemia"/>
            </a:defRPr>
          </a:lvl7pPr>
          <a:lvl8pPr marL="3200400" indent="0">
            <a:defRPr sz="1100">
              <a:latin typeface="Euphemia"/>
            </a:defRPr>
          </a:lvl8pPr>
          <a:lvl9pPr marL="3657600" indent="0">
            <a:defRPr sz="1100">
              <a:latin typeface="Euphemia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</a:rPr>
            <a:t>53,74%</a:t>
          </a:r>
          <a:endParaRPr lang="en-US" sz="1800" b="1" dirty="0">
            <a:solidFill>
              <a:srgbClr val="000000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</a:p>
      </cdr:txBody>
    </cdr:sp>
  </cdr:relSizeAnchor>
  <cdr:relSizeAnchor xmlns:cdr="http://schemas.openxmlformats.org/drawingml/2006/chartDrawing">
    <cdr:from>
      <cdr:x>0.44817</cdr:x>
      <cdr:y>0.4674</cdr:y>
    </cdr:from>
    <cdr:to>
      <cdr:x>1</cdr:x>
      <cdr:y>0.54219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310015" y="1800200"/>
          <a:ext cx="1613026" cy="288055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18.238.296.122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</a:p>
      </cdr:txBody>
    </cdr:sp>
  </cdr:relSizeAnchor>
  <cdr:relSizeAnchor xmlns:cdr="http://schemas.openxmlformats.org/drawingml/2006/chartDrawing">
    <cdr:from>
      <cdr:x>0.50658</cdr:x>
      <cdr:y>0.41131</cdr:y>
    </cdr:from>
    <cdr:to>
      <cdr:x>0.95</cdr:x>
      <cdr:y>0.50479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80766" y="1584176"/>
          <a:ext cx="1296138" cy="36004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910.043.500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</a:p>
      </cdr:txBody>
    </cdr:sp>
  </cdr:relSizeAnchor>
  <cdr:relSizeAnchor xmlns:cdr="http://schemas.openxmlformats.org/drawingml/2006/chartDrawing">
    <cdr:from>
      <cdr:x>0.50954</cdr:x>
      <cdr:y>0.33742</cdr:y>
    </cdr:from>
    <cdr:to>
      <cdr:x>0.92704</cdr:x>
      <cdr:y>0.42111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89420" y="1299564"/>
          <a:ext cx="1220373" cy="322333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467.161.359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0583604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45237" y="5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5450" y="835025"/>
            <a:ext cx="7462838" cy="4183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194" y="5292766"/>
            <a:ext cx="5289550" cy="5014198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0583604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45237" y="10583604"/>
            <a:ext cx="2865173" cy="5571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0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250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27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58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58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079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8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888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4802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3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61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704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704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330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3306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330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330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3306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33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87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7118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526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1772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70209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154113" y="998538"/>
            <a:ext cx="8920163" cy="499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778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583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583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5450" y="835025"/>
            <a:ext cx="7462838" cy="418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58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22275" y="835025"/>
            <a:ext cx="7456488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425450" y="835025"/>
            <a:ext cx="7462838" cy="4183063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22275" y="835025"/>
            <a:ext cx="7456488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1DDEC5-1C90-42C3-A62B-044A98777A10}" type="datetime7">
              <a:rPr lang="en-US" smtClean="0"/>
              <a:pPr/>
              <a:t>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6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496888" y="838200"/>
            <a:ext cx="7462838" cy="4183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097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206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8314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5423" indent="-228554" defTabSz="4571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64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="" xmlns:p14="http://schemas.microsoft.com/office/powerpoint/2010/main" val="10854816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6" Type="http://schemas.openxmlformats.org/officeDocument/2006/relationships/chart" Target="../charts/chart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5" Type="http://schemas.openxmlformats.org/officeDocument/2006/relationships/chart" Target="../charts/chart3.xml"/><Relationship Id="rId10" Type="http://schemas.openxmlformats.org/officeDocument/2006/relationships/diagramColors" Target="../diagrams/colors3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4831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 dirty="0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 dirty="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839892" y="2020217"/>
            <a:ext cx="405014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AGUSTUS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="" xmlns:p14="http://schemas.microsoft.com/office/powerpoint/2010/main" val="94948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CAPAIAN KINERJA PELAYANAN</a:t>
              </a: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32474266"/>
              </p:ext>
            </p:extLst>
          </p:nvPr>
        </p:nvGraphicFramePr>
        <p:xfrm>
          <a:off x="301449" y="1052737"/>
          <a:ext cx="9634792" cy="562075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434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90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3229108005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504021220"/>
                    </a:ext>
                  </a:extLst>
                </a:gridCol>
                <a:gridCol w="8758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376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628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3.912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2.778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3.029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3.062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3.164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2.748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3.428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3.130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25.251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5.609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3.039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3.414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3.272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2.901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3.770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3.323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28.772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628">
                <a:tc grid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Lucida Sans" panose="020B0602030504020204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297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297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245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1.931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65,43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68,49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62,33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68,32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65,94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60,73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68.068%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66.099%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24,21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24.14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25.10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8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11.76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7.489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5.143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6.032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5.370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5.932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6.036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48.469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6.379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5.441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6.306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5.554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</a:rPr>
                        <a:t>6.290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5.876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itchFamily="34" charset="0"/>
                          <a:ea typeface="Verdana" pitchFamily="34" charset="0"/>
                        </a:rPr>
                        <a:t>5.592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6.267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Sans" panose="020B0602030504020204" pitchFamily="34" charset="0"/>
                        </a:rPr>
                        <a:t>47.704</a:t>
                      </a:r>
                    </a:p>
                  </a:txBody>
                  <a:tcPr marL="0" marR="0" marT="0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563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Lucida Sans" panose="020B0602030504020204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217396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96264207"/>
              </p:ext>
            </p:extLst>
          </p:nvPr>
        </p:nvGraphicFramePr>
        <p:xfrm>
          <a:off x="1404114" y="3933057"/>
          <a:ext cx="8316094" cy="26549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15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0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140138044"/>
                    </a:ext>
                  </a:extLst>
                </a:gridCol>
              </a:tblGrid>
              <a:tr h="3146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JALAN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61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4533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PELAYANAN BERDASARKAN CARA BAYAR</a:t>
              </a:r>
            </a:p>
          </p:txBody>
        </p:sp>
      </p:grpSp>
      <p:graphicFrame>
        <p:nvGraphicFramePr>
          <p:cNvPr id="17" name="Table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6868928"/>
              </p:ext>
            </p:extLst>
          </p:nvPr>
        </p:nvGraphicFramePr>
        <p:xfrm>
          <a:off x="1404115" y="1226552"/>
          <a:ext cx="8316094" cy="249047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8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68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1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8755">
                  <a:extLst>
                    <a:ext uri="{9D8B030D-6E8A-4147-A177-3AD203B41FA5}">
                      <a16:colId xmlns="" xmlns:a16="http://schemas.microsoft.com/office/drawing/2014/main" val="3601154732"/>
                    </a:ext>
                  </a:extLst>
                </a:gridCol>
              </a:tblGrid>
              <a:tr h="3435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826" marR="182826" marT="68844" marB="6884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3591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26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707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KUNJUNGAN BERDASARKAN WILAYAH</a:t>
              </a: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2242532"/>
              </p:ext>
            </p:extLst>
          </p:nvPr>
        </p:nvGraphicFramePr>
        <p:xfrm>
          <a:off x="935236" y="704671"/>
          <a:ext cx="10297147" cy="609601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96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3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9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0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7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97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97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971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2971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29714">
                  <a:extLst>
                    <a:ext uri="{9D8B030D-6E8A-4147-A177-3AD203B41FA5}">
                      <a16:colId xmlns="" xmlns:a16="http://schemas.microsoft.com/office/drawing/2014/main" val="1868538098"/>
                    </a:ext>
                  </a:extLst>
                </a:gridCol>
              </a:tblGrid>
              <a:tr h="275879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878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78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1953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JATENG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5321083"/>
              </p:ext>
            </p:extLst>
          </p:nvPr>
        </p:nvGraphicFramePr>
        <p:xfrm>
          <a:off x="215155" y="476672"/>
          <a:ext cx="11521286" cy="5953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4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2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74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80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74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74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074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074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07471">
                  <a:extLst>
                    <a:ext uri="{9D8B030D-6E8A-4147-A177-3AD203B41FA5}">
                      <a16:colId xmlns="" xmlns:a16="http://schemas.microsoft.com/office/drawing/2014/main" val="1045796826"/>
                    </a:ext>
                  </a:extLst>
                </a:gridCol>
              </a:tblGrid>
              <a:tr h="2841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</a:p>
                  </a:txBody>
                  <a:tcPr marL="182680" marR="182680" marT="68832" marB="68832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17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0" marR="182680" marT="68832" marB="6883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417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41733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451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3" cy="3511765"/>
            <a:chOff x="7561950" y="1420808"/>
            <a:chExt cx="2200895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5" cy="492182"/>
              <a:chOff x="7561947" y="1420807"/>
              <a:chExt cx="2200895" cy="49218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45659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4.786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4.474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4.671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4.535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2.202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1.248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361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182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516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189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180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624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522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215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205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137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39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354488" y="5942017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551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970076" y="5837490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58" name="Teardrop 57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59" name="Oval 58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0" name="Oval 59"/>
          <p:cNvSpPr/>
          <p:nvPr/>
        </p:nvSpPr>
        <p:spPr>
          <a:xfrm>
            <a:off x="1077018" y="594201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=""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2"/>
            <a:ext cx="1973630" cy="519516"/>
            <a:chOff x="7561947" y="1420807"/>
            <a:chExt cx="2157657" cy="582180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230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214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341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233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162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137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21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68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49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sp>
        <p:nvSpPr>
          <p:cNvPr id="49" name="Teardrop 48"/>
          <p:cNvSpPr/>
          <p:nvPr/>
        </p:nvSpPr>
        <p:spPr>
          <a:xfrm rot="8222429">
            <a:off x="515530" y="5157426"/>
            <a:ext cx="298857" cy="280552"/>
          </a:xfrm>
          <a:prstGeom prst="teardrop">
            <a:avLst>
              <a:gd name="adj" fmla="val 196288"/>
            </a:avLst>
          </a:prstGeom>
          <a:solidFill>
            <a:srgbClr val="8000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0" name="Oval 49"/>
          <p:cNvSpPr/>
          <p:nvPr/>
        </p:nvSpPr>
        <p:spPr>
          <a:xfrm>
            <a:off x="598322" y="5228285"/>
            <a:ext cx="133271" cy="1388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53" name="TextBox 52"/>
          <p:cNvSpPr txBox="1"/>
          <p:nvPr/>
        </p:nvSpPr>
        <p:spPr>
          <a:xfrm>
            <a:off x="866096" y="5137509"/>
            <a:ext cx="1557338" cy="487762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BOJONEGORO</a:t>
            </a:r>
          </a:p>
          <a:p>
            <a:pPr>
              <a:lnSpc>
                <a:spcPct val="90000"/>
              </a:lnSpc>
            </a:pPr>
            <a:r>
              <a: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12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42110" y="5936305"/>
            <a:ext cx="1902643" cy="499667"/>
            <a:chOff x="258663" y="3838725"/>
            <a:chExt cx="2132145" cy="559938"/>
          </a:xfrm>
          <a:solidFill>
            <a:srgbClr val="FF660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  <a:grpFill/>
          </p:grpSpPr>
          <p:sp>
            <p:nvSpPr>
              <p:cNvPr id="59" name="Teardrop 5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9</a:t>
              </a:r>
            </a:p>
          </p:txBody>
        </p:sp>
      </p:grpSp>
      <p:sp>
        <p:nvSpPr>
          <p:cNvPr id="61" name="Oval 60"/>
          <p:cNvSpPr/>
          <p:nvPr/>
        </p:nvSpPr>
        <p:spPr>
          <a:xfrm>
            <a:off x="2729418" y="6024762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2" name="Teardrop 61"/>
          <p:cNvSpPr/>
          <p:nvPr/>
        </p:nvSpPr>
        <p:spPr>
          <a:xfrm rot="8222429">
            <a:off x="5151959" y="1919559"/>
            <a:ext cx="315156" cy="328160"/>
          </a:xfrm>
          <a:prstGeom prst="teardrop">
            <a:avLst>
              <a:gd name="adj" fmla="val 196288"/>
            </a:avLst>
          </a:prstGeom>
          <a:solidFill>
            <a:srgbClr val="FF66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sp>
        <p:nvSpPr>
          <p:cNvPr id="63" name="Oval 62"/>
          <p:cNvSpPr/>
          <p:nvPr/>
        </p:nvSpPr>
        <p:spPr>
          <a:xfrm>
            <a:off x="5239267" y="1976507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  <p:grpSp>
        <p:nvGrpSpPr>
          <p:cNvPr id="65" name="Group 64"/>
          <p:cNvGrpSpPr/>
          <p:nvPr/>
        </p:nvGrpSpPr>
        <p:grpSpPr>
          <a:xfrm>
            <a:off x="4690950" y="5913113"/>
            <a:ext cx="310727" cy="328160"/>
            <a:chOff x="11596033" y="4810628"/>
            <a:chExt cx="353171" cy="367743"/>
          </a:xfrm>
          <a:solidFill>
            <a:srgbClr val="92D050"/>
          </a:solidFill>
        </p:grpSpPr>
        <p:sp>
          <p:nvSpPr>
            <p:cNvPr id="67" name="Teardrop 66"/>
            <p:cNvSpPr/>
            <p:nvPr/>
          </p:nvSpPr>
          <p:spPr>
            <a:xfrm rot="8222429">
              <a:off x="11596033" y="4810628"/>
              <a:ext cx="353171" cy="367743"/>
            </a:xfrm>
            <a:prstGeom prst="teardrop">
              <a:avLst>
                <a:gd name="adj" fmla="val 196288"/>
              </a:avLst>
            </a:prstGeom>
            <a:grpFill/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  <p:sp>
          <p:nvSpPr>
            <p:cNvPr id="68" name="Oval 67"/>
            <p:cNvSpPr/>
            <p:nvPr/>
          </p:nvSpPr>
          <p:spPr>
            <a:xfrm>
              <a:off x="11693872" y="4909755"/>
              <a:ext cx="157492" cy="181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6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49970" y="5925018"/>
            <a:ext cx="2798033" cy="48776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LAIN JATENG DAN JATIM</a:t>
            </a:r>
          </a:p>
          <a:p>
            <a:pPr>
              <a:lnSpc>
                <a:spcPct val="90000"/>
              </a:lnSpc>
            </a:pPr>
            <a:r>
              <a:rPr lang="en-US" sz="1606" b="1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47</a:t>
            </a:r>
            <a:endParaRPr lang="en-US" sz="1606" b="1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77031" y="6019189"/>
            <a:ext cx="140540" cy="162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6"/>
          </a:p>
        </p:txBody>
      </p:sp>
    </p:spTree>
    <p:extLst>
      <p:ext uri="{BB962C8B-B14F-4D97-AF65-F5344CB8AC3E}">
        <p14:creationId xmlns=""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3400" y="1214422"/>
          <a:ext cx="10429948" cy="4128135"/>
        </p:xfrm>
        <a:graphic>
          <a:graphicData uri="http://schemas.openxmlformats.org/drawingml/2006/table">
            <a:tbl>
              <a:tblPr/>
              <a:tblGrid>
                <a:gridCol w="714380"/>
                <a:gridCol w="7143800"/>
                <a:gridCol w="1285884"/>
                <a:gridCol w="1285884"/>
              </a:tblGrid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DIAGNOSA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KODE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JUMLAH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Skizofrenia tak terinci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F20.3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5.021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Skizofrenia residual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F20.5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3.730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Skizofrenia paranoid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F20.0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2.207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576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Gg. Mental akibat kerusakan &amp; disfungsi otak &amp; penyakit fisik lainnya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F06.8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1.805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Skizofrenia lainnya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F20.8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1.518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94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Gangguan afektif bipolar, kini dalam remisi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F31.7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1.146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Gangguan skizoafektif tipe depresif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F25.1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1.005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Gangguan skizoafektif tipe manik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F25.0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Keterbelakangan mental sedang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264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Dimentia YTT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F03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184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JALAN </a:t>
            </a:r>
            <a:br>
              <a:rPr lang="en-US" sz="2409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AGUSTUS</a:t>
            </a:r>
            <a:endParaRPr lang="en-US" sz="2409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9086" y="1857364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3400" y="1214422"/>
          <a:ext cx="10429948" cy="4128135"/>
        </p:xfrm>
        <a:graphic>
          <a:graphicData uri="http://schemas.openxmlformats.org/drawingml/2006/table">
            <a:tbl>
              <a:tblPr/>
              <a:tblGrid>
                <a:gridCol w="714380"/>
                <a:gridCol w="7143800"/>
                <a:gridCol w="1285884"/>
                <a:gridCol w="1285884"/>
              </a:tblGrid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NO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DIAGNOSA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KODE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  <a:ea typeface="Cambria" pitchFamily="18" charset="0"/>
                        </a:rPr>
                        <a:t>JUMLAH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BFBFBF"/>
                    </a:solidFill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Skizofrenia tak terinci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1.152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Skizofrenia paranoid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Gg. Afektif bipolar, episode kini manik dengan gejala psikotik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576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Gg. Mental akibat kerusakan &amp; disfungsi otak &amp; penyakit fisik lainnya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Skizofrenia lainnya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94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Gangguan skizoafektif tipe manik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Gg. Psikotik polimorfik akut tanpa gejala skizofrenia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Gangguan skizoafektif tipe depresif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F25.1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nn-NO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Gg. Psikotik akut dan sementara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035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Skizofrenia hebefrenik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F20.1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61962" y="214290"/>
            <a:ext cx="10501386" cy="785818"/>
          </a:xfr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DIAGNOSIS 10 BESAR PENYAKIT RAWAT INAP</a:t>
            </a:r>
            <a:br>
              <a:rPr lang="en-US" sz="2409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9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S/D AGUSTUS</a:t>
            </a:r>
            <a:endParaRPr lang="en-US" sz="2409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641898"/>
              </p:ext>
            </p:extLst>
          </p:nvPr>
        </p:nvGraphicFramePr>
        <p:xfrm>
          <a:off x="1303748" y="444203"/>
          <a:ext cx="9245221" cy="19132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2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94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87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5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35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2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9540">
                  <a:extLst>
                    <a:ext uri="{9D8B030D-6E8A-4147-A177-3AD203B41FA5}">
                      <a16:colId xmlns="" xmlns:a16="http://schemas.microsoft.com/office/drawing/2014/main" val="1736145083"/>
                    </a:ext>
                  </a:extLst>
                </a:gridCol>
                <a:gridCol w="809004">
                  <a:extLst>
                    <a:ext uri="{9D8B030D-6E8A-4147-A177-3AD203B41FA5}">
                      <a16:colId xmlns="" xmlns:a16="http://schemas.microsoft.com/office/drawing/2014/main" val="1007844888"/>
                    </a:ext>
                  </a:extLst>
                </a:gridCol>
                <a:gridCol w="8090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09004">
                  <a:extLst>
                    <a:ext uri="{9D8B030D-6E8A-4147-A177-3AD203B41FA5}">
                      <a16:colId xmlns="" xmlns:a16="http://schemas.microsoft.com/office/drawing/2014/main" val="1616860414"/>
                    </a:ext>
                  </a:extLst>
                </a:gridCol>
              </a:tblGrid>
              <a:tr h="657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49" marR="182749" marT="68884" marB="6888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2.527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2.786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2.918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2,791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17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 1.297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1.313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1.268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1,195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6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       453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389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27888" y="25178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48389219"/>
              </p:ext>
            </p:extLst>
          </p:nvPr>
        </p:nvGraphicFramePr>
        <p:xfrm>
          <a:off x="1327888" y="2936923"/>
          <a:ext cx="8649574" cy="365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9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9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48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3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3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3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3694">
                  <a:extLst>
                    <a:ext uri="{9D8B030D-6E8A-4147-A177-3AD203B41FA5}">
                      <a16:colId xmlns="" xmlns:a16="http://schemas.microsoft.com/office/drawing/2014/main" val="810503393"/>
                    </a:ext>
                  </a:extLst>
                </a:gridCol>
                <a:gridCol w="843694">
                  <a:extLst>
                    <a:ext uri="{9D8B030D-6E8A-4147-A177-3AD203B41FA5}">
                      <a16:colId xmlns="" xmlns:a16="http://schemas.microsoft.com/office/drawing/2014/main" val="2059324652"/>
                    </a:ext>
                  </a:extLst>
                </a:gridCol>
                <a:gridCol w="8436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43694">
                  <a:extLst>
                    <a:ext uri="{9D8B030D-6E8A-4147-A177-3AD203B41FA5}">
                      <a16:colId xmlns="" xmlns:a16="http://schemas.microsoft.com/office/drawing/2014/main" val="1394938150"/>
                    </a:ext>
                  </a:extLst>
                </a:gridCol>
              </a:tblGrid>
              <a:tr h="495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5" marB="6886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21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264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259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Kimia 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380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.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1.376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1.419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1,455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3,355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540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146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134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304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8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Urine 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43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32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09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 31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 14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15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98624" y="2499438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31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81950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35289161"/>
              </p:ext>
            </p:extLst>
          </p:nvPr>
        </p:nvGraphicFramePr>
        <p:xfrm>
          <a:off x="1799330" y="826773"/>
          <a:ext cx="8136905" cy="57041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1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88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88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88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88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407">
                  <a:extLst>
                    <a:ext uri="{9D8B030D-6E8A-4147-A177-3AD203B41FA5}">
                      <a16:colId xmlns="" xmlns:a16="http://schemas.microsoft.com/office/drawing/2014/main" val="1103115275"/>
                    </a:ext>
                  </a:extLst>
                </a:gridCol>
                <a:gridCol w="77040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0407">
                  <a:extLst>
                    <a:ext uri="{9D8B030D-6E8A-4147-A177-3AD203B41FA5}">
                      <a16:colId xmlns="" xmlns:a16="http://schemas.microsoft.com/office/drawing/2014/main" val="3476811159"/>
                    </a:ext>
                  </a:extLst>
                </a:gridCol>
              </a:tblGrid>
              <a:tr h="53878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5" marR="182715" marT="68863" marB="6886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Vert 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8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57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6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82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015356" y="221651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442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" y="-40301"/>
            <a:ext cx="991610" cy="9916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5146859"/>
              </p:ext>
            </p:extLst>
          </p:nvPr>
        </p:nvGraphicFramePr>
        <p:xfrm>
          <a:off x="143148" y="919601"/>
          <a:ext cx="8280919" cy="5636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4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6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834878751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2279656781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08697">
                  <a:extLst>
                    <a:ext uri="{9D8B030D-6E8A-4147-A177-3AD203B41FA5}">
                      <a16:colId xmlns="" xmlns:a16="http://schemas.microsoft.com/office/drawing/2014/main" val="227627987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1821" marR="91821" marT="45911" marB="4591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7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Parafin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361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68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id-ID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23268" y="3137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489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7276"/>
            <a:ext cx="526368" cy="52636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0379864"/>
              </p:ext>
            </p:extLst>
          </p:nvPr>
        </p:nvGraphicFramePr>
        <p:xfrm>
          <a:off x="741524" y="653644"/>
          <a:ext cx="4406231" cy="590864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04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9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4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76" marR="182676" marT="68820" marB="688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Gathering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5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Narasumber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43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Visite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 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Pembuatan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SK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Jiwa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76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527544939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Bakat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Minat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Kenal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Diri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3909551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Family Support Group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359654206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366991479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845640524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Visum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457072970"/>
                  </a:ext>
                </a:extLst>
              </a:tr>
              <a:tr h="37310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kesiapan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sekolah</a:t>
                      </a: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5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9030" marR="19030" marT="14348" marB="0" anchor="ctr"/>
                </a:tc>
                <a:extLst>
                  <a:ext uri="{0D108BD9-81ED-4DB2-BD59-A6C34878D82A}">
                    <a16:rowId xmlns="" xmlns:a16="http://schemas.microsoft.com/office/drawing/2014/main" val="2181378385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35236" y="125600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5110866"/>
              </p:ext>
            </p:extLst>
          </p:nvPr>
        </p:nvGraphicFramePr>
        <p:xfrm>
          <a:off x="5327724" y="655669"/>
          <a:ext cx="5328592" cy="60799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82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9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2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1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18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1893">
                  <a:extLst>
                    <a:ext uri="{9D8B030D-6E8A-4147-A177-3AD203B41FA5}">
                      <a16:colId xmlns="" xmlns:a16="http://schemas.microsoft.com/office/drawing/2014/main" val="1956765448"/>
                    </a:ext>
                  </a:extLst>
                </a:gridCol>
                <a:gridCol w="6118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1893">
                  <a:extLst>
                    <a:ext uri="{9D8B030D-6E8A-4147-A177-3AD203B41FA5}">
                      <a16:colId xmlns="" xmlns:a16="http://schemas.microsoft.com/office/drawing/2014/main" val="3557612088"/>
                    </a:ext>
                  </a:extLst>
                </a:gridCol>
              </a:tblGrid>
              <a:tr h="46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4121" marR="4121" marT="412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Pembuatan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Minat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Tes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Kenal</a:t>
                      </a:r>
                      <a:r>
                        <a:rPr lang="fr-FR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fr-FR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fr-FR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Individual/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Klasikal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Intelegensi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IQ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Kesiapan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Sekolah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4121" marR="4121" marT="4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Karyawan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4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98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Narasumber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Ceramah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Balita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Bakti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Sosial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Training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atau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Lintas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unit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Family Support Group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Kelompok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RRI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99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Mobile</a:t>
                      </a:r>
                    </a:p>
                  </a:txBody>
                  <a:tcPr marL="4121" marR="4121" marT="41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4121" marR="4121" marT="4121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19762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55363153"/>
              </p:ext>
            </p:extLst>
          </p:nvPr>
        </p:nvGraphicFramePr>
        <p:xfrm>
          <a:off x="215156" y="981776"/>
          <a:ext cx="8352930" cy="43792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12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63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6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0395">
                  <a:extLst>
                    <a:ext uri="{9D8B030D-6E8A-4147-A177-3AD203B41FA5}">
                      <a16:colId xmlns="" xmlns:a16="http://schemas.microsoft.com/office/drawing/2014/main" val="582800970"/>
                    </a:ext>
                  </a:extLst>
                </a:gridCol>
                <a:gridCol w="7593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9358">
                  <a:extLst>
                    <a:ext uri="{9D8B030D-6E8A-4147-A177-3AD203B41FA5}">
                      <a16:colId xmlns="" xmlns:a16="http://schemas.microsoft.com/office/drawing/2014/main" val="512309643"/>
                    </a:ext>
                  </a:extLst>
                </a:gridCol>
                <a:gridCol w="759358">
                  <a:extLst>
                    <a:ext uri="{9D8B030D-6E8A-4147-A177-3AD203B41FA5}">
                      <a16:colId xmlns="" xmlns:a16="http://schemas.microsoft.com/office/drawing/2014/main" val="3259394002"/>
                    </a:ext>
                  </a:extLst>
                </a:gridCol>
                <a:gridCol w="7593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9358">
                  <a:extLst>
                    <a:ext uri="{9D8B030D-6E8A-4147-A177-3AD203B41FA5}">
                      <a16:colId xmlns="" xmlns:a16="http://schemas.microsoft.com/office/drawing/2014/main" val="3110570679"/>
                    </a:ext>
                  </a:extLst>
                </a:gridCol>
              </a:tblGrid>
              <a:tr h="5351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47" marR="182647" marT="68859" marB="688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CBT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7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</a:rPr>
                        <a:t>ECT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803971" cy="8039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8244" y="17393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580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9763751"/>
              </p:ext>
            </p:extLst>
          </p:nvPr>
        </p:nvGraphicFramePr>
        <p:xfrm>
          <a:off x="1178175" y="733271"/>
          <a:ext cx="8543694" cy="53914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8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0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63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11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11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64924">
                  <a:extLst>
                    <a:ext uri="{9D8B030D-6E8A-4147-A177-3AD203B41FA5}">
                      <a16:colId xmlns="" xmlns:a16="http://schemas.microsoft.com/office/drawing/2014/main" val="932652469"/>
                    </a:ext>
                  </a:extLst>
                </a:gridCol>
                <a:gridCol w="797715">
                  <a:extLst>
                    <a:ext uri="{9D8B030D-6E8A-4147-A177-3AD203B41FA5}">
                      <a16:colId xmlns="" xmlns:a16="http://schemas.microsoft.com/office/drawing/2014/main" val="4022380955"/>
                    </a:ext>
                  </a:extLst>
                </a:gridCol>
                <a:gridCol w="79771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97715">
                  <a:extLst>
                    <a:ext uri="{9D8B030D-6E8A-4147-A177-3AD203B41FA5}">
                      <a16:colId xmlns="" xmlns:a16="http://schemas.microsoft.com/office/drawing/2014/main" val="1796207418"/>
                    </a:ext>
                  </a:extLst>
                </a:gridCol>
              </a:tblGrid>
              <a:tr h="7144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55" marR="182655" marT="68872" marB="68872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55" marR="182655" marT="68872" marB="68872" anchor="ctr" anchorCtr="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85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81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8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78175" y="124909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24909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8903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53338" y="13524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46014014"/>
              </p:ext>
            </p:extLst>
          </p:nvPr>
        </p:nvGraphicFramePr>
        <p:xfrm>
          <a:off x="2142866" y="674367"/>
          <a:ext cx="8801482" cy="62110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53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3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3053790741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3106746984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32775">
                  <a:extLst>
                    <a:ext uri="{9D8B030D-6E8A-4147-A177-3AD203B41FA5}">
                      <a16:colId xmlns="" xmlns:a16="http://schemas.microsoft.com/office/drawing/2014/main" val="2772251997"/>
                    </a:ext>
                  </a:extLst>
                </a:gridCol>
              </a:tblGrid>
              <a:tr h="489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9034" marR="19034" marT="14349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1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3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44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941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2685228"/>
              </p:ext>
            </p:extLst>
          </p:nvPr>
        </p:nvGraphicFramePr>
        <p:xfrm>
          <a:off x="215156" y="1124744"/>
          <a:ext cx="8568955" cy="49685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2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26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11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89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8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89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89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8996">
                  <a:extLst>
                    <a:ext uri="{9D8B030D-6E8A-4147-A177-3AD203B41FA5}">
                      <a16:colId xmlns="" xmlns:a16="http://schemas.microsoft.com/office/drawing/2014/main" val="1812442974"/>
                    </a:ext>
                  </a:extLst>
                </a:gridCol>
                <a:gridCol w="77899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8996">
                  <a:extLst>
                    <a:ext uri="{9D8B030D-6E8A-4147-A177-3AD203B41FA5}">
                      <a16:colId xmlns="" xmlns:a16="http://schemas.microsoft.com/office/drawing/2014/main" val="628219852"/>
                    </a:ext>
                  </a:extLst>
                </a:gridCol>
              </a:tblGrid>
              <a:tr h="5780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91" marR="182691" marT="68898" marB="6889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9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852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608252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048242" y="464344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67,67%</a:t>
            </a:r>
            <a:endParaRPr lang="en-US" sz="1784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5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="" xmlns:p14="http://schemas.microsoft.com/office/powerpoint/2010/main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32405210"/>
      </p:ext>
    </p:extLst>
  </p:cSld>
  <p:clrMapOvr>
    <a:masterClrMapping/>
  </p:clrMapOvr>
  <p:transition advTm="1000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5005784"/>
              </p:ext>
            </p:extLst>
          </p:nvPr>
        </p:nvGraphicFramePr>
        <p:xfrm>
          <a:off x="145866" y="767361"/>
          <a:ext cx="9934385" cy="57391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4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0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36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61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6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610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6105">
                  <a:extLst>
                    <a:ext uri="{9D8B030D-6E8A-4147-A177-3AD203B41FA5}">
                      <a16:colId xmlns="" xmlns:a16="http://schemas.microsoft.com/office/drawing/2014/main" val="3931643691"/>
                    </a:ext>
                  </a:extLst>
                </a:gridCol>
                <a:gridCol w="806105">
                  <a:extLst>
                    <a:ext uri="{9D8B030D-6E8A-4147-A177-3AD203B41FA5}">
                      <a16:colId xmlns="" xmlns:a16="http://schemas.microsoft.com/office/drawing/2014/main" val="337737328"/>
                    </a:ext>
                  </a:extLst>
                </a:gridCol>
                <a:gridCol w="80610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06105">
                  <a:extLst>
                    <a:ext uri="{9D8B030D-6E8A-4147-A177-3AD203B41FA5}">
                      <a16:colId xmlns="" xmlns:a16="http://schemas.microsoft.com/office/drawing/2014/main" val="1709120234"/>
                    </a:ext>
                  </a:extLst>
                </a:gridCol>
              </a:tblGrid>
              <a:tr h="472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16" marR="182716" marT="68780" marB="687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04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2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31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5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09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4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1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935236" y="231858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7931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7284" y="211790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16370744"/>
              </p:ext>
            </p:extLst>
          </p:nvPr>
        </p:nvGraphicFramePr>
        <p:xfrm>
          <a:off x="214342" y="831657"/>
          <a:ext cx="8569767" cy="57815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8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78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76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21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7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7143">
                  <a:extLst>
                    <a:ext uri="{9D8B030D-6E8A-4147-A177-3AD203B41FA5}">
                      <a16:colId xmlns="" xmlns:a16="http://schemas.microsoft.com/office/drawing/2014/main" val="4275596099"/>
                    </a:ext>
                  </a:extLst>
                </a:gridCol>
                <a:gridCol w="877143">
                  <a:extLst>
                    <a:ext uri="{9D8B030D-6E8A-4147-A177-3AD203B41FA5}">
                      <a16:colId xmlns="" xmlns:a16="http://schemas.microsoft.com/office/drawing/2014/main" val="468095946"/>
                    </a:ext>
                  </a:extLst>
                </a:gridCol>
                <a:gridCol w="8771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77143">
                  <a:extLst>
                    <a:ext uri="{9D8B030D-6E8A-4147-A177-3AD203B41FA5}">
                      <a16:colId xmlns="" xmlns:a16="http://schemas.microsoft.com/office/drawing/2014/main" val="1959382391"/>
                    </a:ext>
                  </a:extLst>
                </a:gridCol>
              </a:tblGrid>
              <a:tr h="5133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53" marB="6885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2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Lama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200" b="0" i="0" u="none" strike="noStrike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&gt; 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9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up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53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Critical Care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Pelayanan 1 hari rawat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Penggunaan Ambulance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NGT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DC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Pemakaian Oksigen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4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Pemasangan Infus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Ekstraksik Kuku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9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kateter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327179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03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51260" y="178537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1463299"/>
              </p:ext>
            </p:extLst>
          </p:nvPr>
        </p:nvGraphicFramePr>
        <p:xfrm>
          <a:off x="863228" y="908720"/>
          <a:ext cx="8424934" cy="28928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9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5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64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4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25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1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19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4032">
                  <a:extLst>
                    <a:ext uri="{9D8B030D-6E8A-4147-A177-3AD203B41FA5}">
                      <a16:colId xmlns="" xmlns:a16="http://schemas.microsoft.com/office/drawing/2014/main" val="2037083700"/>
                    </a:ext>
                  </a:extLst>
                </a:gridCol>
                <a:gridCol w="8240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4032">
                  <a:extLst>
                    <a:ext uri="{9D8B030D-6E8A-4147-A177-3AD203B41FA5}">
                      <a16:colId xmlns="" xmlns:a16="http://schemas.microsoft.com/office/drawing/2014/main" val="2501249909"/>
                    </a:ext>
                  </a:extLst>
                </a:gridCol>
              </a:tblGrid>
              <a:tr h="6801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4" marR="182724" marT="68886" marB="6888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90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3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-27919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6112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42016795"/>
              </p:ext>
            </p:extLst>
          </p:nvPr>
        </p:nvGraphicFramePr>
        <p:xfrm>
          <a:off x="1043248" y="85061"/>
          <a:ext cx="10153128" cy="647833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="" xmlns:a16="http://schemas.microsoft.com/office/drawing/2014/main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="" xmlns:a16="http://schemas.microsoft.com/office/drawing/2014/main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="" xmlns:a16="http://schemas.microsoft.com/office/drawing/2014/main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APRIL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9501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 rot="5400000">
            <a:off x="-1751411" y="3219488"/>
            <a:ext cx="460851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9" y="85061"/>
            <a:ext cx="662186" cy="6621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3121993"/>
              </p:ext>
            </p:extLst>
          </p:nvPr>
        </p:nvGraphicFramePr>
        <p:xfrm>
          <a:off x="1439292" y="85059"/>
          <a:ext cx="10153128" cy="64479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595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6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6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5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50604">
                  <a:extLst>
                    <a:ext uri="{9D8B030D-6E8A-4147-A177-3AD203B41FA5}">
                      <a16:colId xmlns="" xmlns:a16="http://schemas.microsoft.com/office/drawing/2014/main" val="611056865"/>
                    </a:ext>
                  </a:extLst>
                </a:gridCol>
                <a:gridCol w="743803">
                  <a:extLst>
                    <a:ext uri="{9D8B030D-6E8A-4147-A177-3AD203B41FA5}">
                      <a16:colId xmlns="" xmlns:a16="http://schemas.microsoft.com/office/drawing/2014/main" val="3501558837"/>
                    </a:ext>
                  </a:extLst>
                </a:gridCol>
                <a:gridCol w="495274">
                  <a:extLst>
                    <a:ext uri="{9D8B030D-6E8A-4147-A177-3AD203B41FA5}">
                      <a16:colId xmlns="" xmlns:a16="http://schemas.microsoft.com/office/drawing/2014/main" val="3260837222"/>
                    </a:ext>
                  </a:extLst>
                </a:gridCol>
                <a:gridCol w="655010">
                  <a:extLst>
                    <a:ext uri="{9D8B030D-6E8A-4147-A177-3AD203B41FA5}">
                      <a16:colId xmlns="" xmlns:a16="http://schemas.microsoft.com/office/drawing/2014/main" val="3541507972"/>
                    </a:ext>
                  </a:extLst>
                </a:gridCol>
              </a:tblGrid>
              <a:tr h="3718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082" marR="9082" marT="9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</a:t>
                      </a: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9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PROMOSI KESEHATAN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PKRS di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Pembuatan Media Penyuluhan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15835335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Pembentukan Wilayah Binaan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56240769"/>
                  </a:ext>
                </a:extLst>
              </a:tr>
              <a:tr h="3671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INTEGRASI PELAYANAN KESEHATAN JIWA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082" marR="9082" marT="9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48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KERJASAMA LINTAS SEKTOR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id-ID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8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PGOT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148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Pelatihan Kader Kesehatan</a:t>
                      </a:r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30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082" marR="9082" marT="90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4004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72495009"/>
              </p:ext>
            </p:extLst>
          </p:nvPr>
        </p:nvGraphicFramePr>
        <p:xfrm>
          <a:off x="1101224" y="548680"/>
          <a:ext cx="9123044" cy="615258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65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5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05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1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10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1001">
                  <a:extLst>
                    <a:ext uri="{9D8B030D-6E8A-4147-A177-3AD203B41FA5}">
                      <a16:colId xmlns="" xmlns:a16="http://schemas.microsoft.com/office/drawing/2014/main" val="3627775014"/>
                    </a:ext>
                  </a:extLst>
                </a:gridCol>
                <a:gridCol w="859179">
                  <a:extLst>
                    <a:ext uri="{9D8B030D-6E8A-4147-A177-3AD203B41FA5}">
                      <a16:colId xmlns="" xmlns:a16="http://schemas.microsoft.com/office/drawing/2014/main" val="2332325314"/>
                    </a:ext>
                  </a:extLst>
                </a:gridCol>
                <a:gridCol w="85917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59179">
                  <a:extLst>
                    <a:ext uri="{9D8B030D-6E8A-4147-A177-3AD203B41FA5}">
                      <a16:colId xmlns="" xmlns:a16="http://schemas.microsoft.com/office/drawing/2014/main" val="922521646"/>
                    </a:ext>
                  </a:extLst>
                </a:gridCol>
              </a:tblGrid>
              <a:tr h="3929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70" marR="182770" marT="68765" marB="6876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Peternakan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50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61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64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d. Okupasi Terapi 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57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46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</a:t>
                      </a:r>
                      <a:r>
                        <a:rPr lang="fi-FI" sz="1200" u="none" strike="noStrike" baseline="0" dirty="0">
                          <a:solidFill>
                            <a:schemeClr val="tx2"/>
                          </a:solidFill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a. Okupasi Terapi Kerja 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b. Okupasi Terapi Kerja 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169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c. Okupasi Terapi Kerja 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</a:t>
                      </a: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 Okupasi Terapi Kerja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674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</a:rPr>
                        <a:t>f. Okupasi Terapi Kerja Kerajinan 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1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410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316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383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353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219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407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359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298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en-US" sz="105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392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265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21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76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</a:rPr>
                        <a:t> Home Visit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01224" y="5328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2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16305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4669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63228" y="105765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" y="25419"/>
            <a:ext cx="579719" cy="57971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5440611"/>
              </p:ext>
            </p:extLst>
          </p:nvPr>
        </p:nvGraphicFramePr>
        <p:xfrm>
          <a:off x="863228" y="994192"/>
          <a:ext cx="10297147" cy="523461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319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8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44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9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49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49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4945">
                  <a:extLst>
                    <a:ext uri="{9D8B030D-6E8A-4147-A177-3AD203B41FA5}">
                      <a16:colId xmlns="" xmlns:a16="http://schemas.microsoft.com/office/drawing/2014/main" val="3089556866"/>
                    </a:ext>
                  </a:extLst>
                </a:gridCol>
                <a:gridCol w="984945">
                  <a:extLst>
                    <a:ext uri="{9D8B030D-6E8A-4147-A177-3AD203B41FA5}">
                      <a16:colId xmlns="" xmlns:a16="http://schemas.microsoft.com/office/drawing/2014/main" val="267879582"/>
                    </a:ext>
                  </a:extLst>
                </a:gridCol>
                <a:gridCol w="98494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84945">
                  <a:extLst>
                    <a:ext uri="{9D8B030D-6E8A-4147-A177-3AD203B41FA5}">
                      <a16:colId xmlns="" xmlns:a16="http://schemas.microsoft.com/office/drawing/2014/main" val="3920695054"/>
                    </a:ext>
                  </a:extLst>
                </a:gridCol>
              </a:tblGrid>
              <a:tr h="2156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KEGIATAN/ TINDAKAN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Dewasa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2.231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2.373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2.488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2.529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Penerbitan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SK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Ripertum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5406132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22837362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Saraf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7969636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Kulit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Kelamin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27115016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Penyakit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Dalam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5850494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Kandungan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&amp;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Kebidanan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53831112"/>
                  </a:ext>
                </a:extLst>
              </a:tr>
              <a:tr h="36694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Klinik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Rehablititasi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91790108"/>
                  </a:ext>
                </a:extLst>
              </a:tr>
              <a:tr h="2156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Tindakan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47857362"/>
                  </a:ext>
                </a:extLst>
              </a:tr>
              <a:tr h="24098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2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Suntik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1484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9244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9563808"/>
              </p:ext>
            </p:extLst>
          </p:nvPr>
        </p:nvGraphicFramePr>
        <p:xfrm>
          <a:off x="1026570" y="1052737"/>
          <a:ext cx="8981673" cy="39739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6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9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96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55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74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7706">
                  <a:extLst>
                    <a:ext uri="{9D8B030D-6E8A-4147-A177-3AD203B41FA5}">
                      <a16:colId xmlns="" xmlns:a16="http://schemas.microsoft.com/office/drawing/2014/main" val="4216263789"/>
                    </a:ext>
                  </a:extLst>
                </a:gridCol>
                <a:gridCol w="837246">
                  <a:extLst>
                    <a:ext uri="{9D8B030D-6E8A-4147-A177-3AD203B41FA5}">
                      <a16:colId xmlns="" xmlns:a16="http://schemas.microsoft.com/office/drawing/2014/main" val="2661622751"/>
                    </a:ext>
                  </a:extLst>
                </a:gridCol>
                <a:gridCol w="8372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37246">
                  <a:extLst>
                    <a:ext uri="{9D8B030D-6E8A-4147-A177-3AD203B41FA5}">
                      <a16:colId xmlns="" xmlns:a16="http://schemas.microsoft.com/office/drawing/2014/main" val="3694598540"/>
                    </a:ext>
                  </a:extLst>
                </a:gridCol>
              </a:tblGrid>
              <a:tr h="58465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87" marR="182687" marT="68926" marB="6892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499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Porsi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16.371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18.987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16.725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16.839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18,888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6.329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5.575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6,296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3.864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4.128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3.333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3.444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4,011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Orang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1.376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1.111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1,337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Edukasi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0995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Asesment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Awal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220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339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5055" y="240592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36108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536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3754633"/>
              </p:ext>
            </p:extLst>
          </p:nvPr>
        </p:nvGraphicFramePr>
        <p:xfrm>
          <a:off x="1079252" y="744625"/>
          <a:ext cx="8153989" cy="28803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1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2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6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9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3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3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942">
                  <a:extLst>
                    <a:ext uri="{9D8B030D-6E8A-4147-A177-3AD203B41FA5}">
                      <a16:colId xmlns="" xmlns:a16="http://schemas.microsoft.com/office/drawing/2014/main" val="3767118619"/>
                    </a:ext>
                  </a:extLst>
                </a:gridCol>
                <a:gridCol w="703942">
                  <a:extLst>
                    <a:ext uri="{9D8B030D-6E8A-4147-A177-3AD203B41FA5}">
                      <a16:colId xmlns="" xmlns:a16="http://schemas.microsoft.com/office/drawing/2014/main" val="1861973676"/>
                    </a:ext>
                  </a:extLst>
                </a:gridCol>
                <a:gridCol w="7039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3942">
                  <a:extLst>
                    <a:ext uri="{9D8B030D-6E8A-4147-A177-3AD203B41FA5}">
                      <a16:colId xmlns="" xmlns:a16="http://schemas.microsoft.com/office/drawing/2014/main" val="1383789918"/>
                    </a:ext>
                  </a:extLst>
                </a:gridCol>
              </a:tblGrid>
              <a:tr h="6570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23" marR="182723" marT="68845" marB="6884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5.810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5.630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5,563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8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75,5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09618" y="221116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" y="116632"/>
            <a:ext cx="627995" cy="627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328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3458480"/>
              </p:ext>
            </p:extLst>
          </p:nvPr>
        </p:nvGraphicFramePr>
        <p:xfrm>
          <a:off x="269354" y="767703"/>
          <a:ext cx="9594876" cy="57579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7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0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22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22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22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22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22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732">
                  <a:extLst>
                    <a:ext uri="{9D8B030D-6E8A-4147-A177-3AD203B41FA5}">
                      <a16:colId xmlns="" xmlns:a16="http://schemas.microsoft.com/office/drawing/2014/main" val="1263746072"/>
                    </a:ext>
                  </a:extLst>
                </a:gridCol>
                <a:gridCol w="9287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28732">
                  <a:extLst>
                    <a:ext uri="{9D8B030D-6E8A-4147-A177-3AD203B41FA5}">
                      <a16:colId xmlns="" xmlns:a16="http://schemas.microsoft.com/office/drawing/2014/main" val="912024520"/>
                    </a:ext>
                  </a:extLst>
                </a:gridCol>
              </a:tblGrid>
              <a:tr h="332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35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635" marR="182635" marT="68869" marB="6886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7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Elektronika dan Komunikasi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Listrik dan Air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Pemeliharaan rutin peralatan Laundry dan Kitchen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Alat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28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Elektronika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Komunikasi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Listrik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Air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131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Laundry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Kitchen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37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Perbaikan dan Pemeliharaan oleh Pihak Ketiga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079252" y="232454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4" y="116226"/>
            <a:ext cx="651479" cy="6514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2582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21325833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15,64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67,64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55,76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96,47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86,32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3,51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4,82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37,63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67,07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22,26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72,21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REALISASI BELANJA LANGSUNG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48881871"/>
      </p:ext>
    </p:extLst>
  </p:cSld>
  <p:clrMapOvr>
    <a:masterClrMapping/>
  </p:clrMapOvr>
  <p:transition advTm="1000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6365617"/>
              </p:ext>
            </p:extLst>
          </p:nvPr>
        </p:nvGraphicFramePr>
        <p:xfrm>
          <a:off x="230093" y="-167561"/>
          <a:ext cx="10066069" cy="70102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2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5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="" xmlns:a16="http://schemas.microsoft.com/office/drawing/2014/main" val="4008319627"/>
                    </a:ext>
                  </a:extLst>
                </a:gridCol>
                <a:gridCol w="4624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24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24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2467">
                  <a:extLst>
                    <a:ext uri="{9D8B030D-6E8A-4147-A177-3AD203B41FA5}">
                      <a16:colId xmlns="" xmlns:a16="http://schemas.microsoft.com/office/drawing/2014/main" val="1677233450"/>
                    </a:ext>
                  </a:extLst>
                </a:gridCol>
                <a:gridCol w="4624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24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2467">
                  <a:extLst>
                    <a:ext uri="{9D8B030D-6E8A-4147-A177-3AD203B41FA5}">
                      <a16:colId xmlns="" xmlns:a16="http://schemas.microsoft.com/office/drawing/2014/main" val="3392935277"/>
                    </a:ext>
                  </a:extLst>
                </a:gridCol>
              </a:tblGrid>
              <a:tr h="2775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8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143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733">
                <a:tc gridSpan="3"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a.    Monitoring penyehatan ruang bangunan dan halaman rumah sakit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		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Sanitasi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Bangunan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56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pemeliharaan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luar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gedung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kerja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seluruh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area.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9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pencahayaan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2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Toilet.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3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 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Kamar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Jenazah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Aula.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kelembaban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582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kebisingan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   Inst. Gigi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Inst. Laundry,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Farmasi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IGD, Inst.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Koridor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Foto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Copy,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1/2/3,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Belakang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Aula,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Gedung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Poliklinik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Kantor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dan Gudang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Barang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32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Gigi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Mulut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),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Administrasi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Medis) dan 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Bangsal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lantai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tingkat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kebersihan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dinding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perawatan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darurat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inst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tangan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Pemeriksaan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kualitas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udara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Ambient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Emisi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setiap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6 bulan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sekali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pada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lingkungan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 RSJD Surakarta dan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Genzet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Verdan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65167" y="160876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047685" y="100486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6" y="44624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878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0581" y="392704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6352834"/>
              </p:ext>
            </p:extLst>
          </p:nvPr>
        </p:nvGraphicFramePr>
        <p:xfrm>
          <a:off x="215156" y="908771"/>
          <a:ext cx="10712650" cy="52600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5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73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768">
                  <a:extLst>
                    <a:ext uri="{9D8B030D-6E8A-4147-A177-3AD203B41FA5}">
                      <a16:colId xmlns="" xmlns:a16="http://schemas.microsoft.com/office/drawing/2014/main" val="3031868288"/>
                    </a:ext>
                  </a:extLst>
                </a:gridCol>
                <a:gridCol w="402058">
                  <a:extLst>
                    <a:ext uri="{9D8B030D-6E8A-4147-A177-3AD203B41FA5}">
                      <a16:colId xmlns="" xmlns:a16="http://schemas.microsoft.com/office/drawing/2014/main" val="1557669906"/>
                    </a:ext>
                  </a:extLst>
                </a:gridCol>
                <a:gridCol w="490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01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0159">
                  <a:extLst>
                    <a:ext uri="{9D8B030D-6E8A-4147-A177-3AD203B41FA5}">
                      <a16:colId xmlns="" xmlns:a16="http://schemas.microsoft.com/office/drawing/2014/main" val="1327901295"/>
                    </a:ext>
                  </a:extLst>
                </a:gridCol>
                <a:gridCol w="4901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015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0159">
                  <a:extLst>
                    <a:ext uri="{9D8B030D-6E8A-4147-A177-3AD203B41FA5}">
                      <a16:colId xmlns="" xmlns:a16="http://schemas.microsoft.com/office/drawing/2014/main" val="3054315002"/>
                    </a:ext>
                  </a:extLst>
                </a:gridCol>
              </a:tblGrid>
              <a:tr h="31206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dirty="0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065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30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b.     Monitoring higiene dan sanitasi makanan dan minuman.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7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hygiene sanitasi makanan dan minuman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&amp;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(Nasi,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sayur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hewani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nabati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Piring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sendok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mangkok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lepek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total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E Coli 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Wajan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Panci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Serok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Sotel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Telenan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Pisau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Staphylococcus dan Salmonella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telur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logam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residu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antibiotik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32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  <a:ea typeface="Verdana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  <a:ea typeface="Verdana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mikrobiologi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bakery (ALT, Enterobacteria, Salmonella, Staphylococcus Aureus,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Kapang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Khamir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3621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04476" y="10359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59611675"/>
              </p:ext>
            </p:extLst>
          </p:nvPr>
        </p:nvGraphicFramePr>
        <p:xfrm>
          <a:off x="304476" y="602777"/>
          <a:ext cx="11761535" cy="54545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15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1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99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4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9976">
                  <a:extLst>
                    <a:ext uri="{9D8B030D-6E8A-4147-A177-3AD203B41FA5}">
                      <a16:colId xmlns="" xmlns:a16="http://schemas.microsoft.com/office/drawing/2014/main" val="139531973"/>
                    </a:ext>
                  </a:extLst>
                </a:gridCol>
                <a:gridCol w="8266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6646">
                  <a:extLst>
                    <a:ext uri="{9D8B030D-6E8A-4147-A177-3AD203B41FA5}">
                      <a16:colId xmlns="" xmlns:a16="http://schemas.microsoft.com/office/drawing/2014/main" val="4056241572"/>
                    </a:ext>
                  </a:extLst>
                </a:gridCol>
                <a:gridCol w="8266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66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6646">
                  <a:extLst>
                    <a:ext uri="{9D8B030D-6E8A-4147-A177-3AD203B41FA5}">
                      <a16:colId xmlns="" xmlns:a16="http://schemas.microsoft.com/office/drawing/2014/main" val="361623976"/>
                    </a:ext>
                  </a:extLst>
                </a:gridCol>
              </a:tblGrid>
              <a:tr h="3602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242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884">
                <a:tc gridSpan="4">
                  <a:txBody>
                    <a:bodyPr/>
                    <a:lstStyle/>
                    <a:p>
                      <a:r>
                        <a:rPr lang="fi-FI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c.    Penyehatan air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reservoir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tandon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7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chlor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titik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dicurigai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pencemaran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(Ground tank,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Laundry)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297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bakteriologis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kimia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fisika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(AB) dan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Minum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(AM)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resevoir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laundry,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kantin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Radiologi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IGD, AB reservoir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AB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Gigi,  AB reservoir Poli Chandra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Kirana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01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Pengurasan Tandon di Ground tank, tandon psikologi, tandon rehabilitasi dan tandon laundry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9198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143148" y="15786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4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6061358"/>
              </p:ext>
            </p:extLst>
          </p:nvPr>
        </p:nvGraphicFramePr>
        <p:xfrm>
          <a:off x="143148" y="764704"/>
          <a:ext cx="10585171" cy="57115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2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72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8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7167">
                  <a:extLst>
                    <a:ext uri="{9D8B030D-6E8A-4147-A177-3AD203B41FA5}">
                      <a16:colId xmlns="" xmlns:a16="http://schemas.microsoft.com/office/drawing/2014/main" val="2099314172"/>
                    </a:ext>
                  </a:extLst>
                </a:gridCol>
                <a:gridCol w="9854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5406">
                  <a:extLst>
                    <a:ext uri="{9D8B030D-6E8A-4147-A177-3AD203B41FA5}">
                      <a16:colId xmlns="" xmlns:a16="http://schemas.microsoft.com/office/drawing/2014/main" val="4269605121"/>
                    </a:ext>
                  </a:extLst>
                </a:gridCol>
                <a:gridCol w="98540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540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85406">
                  <a:extLst>
                    <a:ext uri="{9D8B030D-6E8A-4147-A177-3AD203B41FA5}">
                      <a16:colId xmlns="" xmlns:a16="http://schemas.microsoft.com/office/drawing/2014/main" val="2953133932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006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Pengelolaan Limbah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408">
                <a:tc gridSpan="6">
                  <a:txBody>
                    <a:bodyPr/>
                    <a:lstStyle/>
                    <a:p>
                      <a:r>
                        <a:rPr lang="en-US" sz="12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2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kerja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9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5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padat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khusus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Register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petugas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Instalasi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Sanitasi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Terima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B3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Cair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0534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11441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5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33589795"/>
              </p:ext>
            </p:extLst>
          </p:nvPr>
        </p:nvGraphicFramePr>
        <p:xfrm>
          <a:off x="311441" y="836712"/>
          <a:ext cx="10920937" cy="57272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70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00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7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6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664">
                  <a:extLst>
                    <a:ext uri="{9D8B030D-6E8A-4147-A177-3AD203B41FA5}">
                      <a16:colId xmlns="" xmlns:a16="http://schemas.microsoft.com/office/drawing/2014/main" val="3510416322"/>
                    </a:ext>
                  </a:extLst>
                </a:gridCol>
                <a:gridCol w="10166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664">
                  <a:extLst>
                    <a:ext uri="{9D8B030D-6E8A-4147-A177-3AD203B41FA5}">
                      <a16:colId xmlns="" xmlns:a16="http://schemas.microsoft.com/office/drawing/2014/main" val="211283007"/>
                    </a:ext>
                  </a:extLst>
                </a:gridCol>
                <a:gridCol w="101666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6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16664">
                  <a:extLst>
                    <a:ext uri="{9D8B030D-6E8A-4147-A177-3AD203B41FA5}">
                      <a16:colId xmlns="" xmlns:a16="http://schemas.microsoft.com/office/drawing/2014/main" val="245596570"/>
                    </a:ext>
                  </a:extLst>
                </a:gridCol>
              </a:tblGrid>
              <a:tr h="37147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1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471">
                <a:tc gridSpan="6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 Monitoring Pengelolaan linen (laundry)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i-FI" sz="1200" b="0" baseline="0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pelaksanaan pengelolaan linen 6 bulan sekali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IGD, Inst Laundry dan Inst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Gizi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(3)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bersih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pada Inst Laundry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77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pengganggu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lain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seminggu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dua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kali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Pengukuran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debit, pH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suhu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setiap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Pengambilan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sampel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air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limbah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sebulan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Pemeliharaan/perbaikan IPAL kerja sama dengan pihak rekanan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480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Melaksanakan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pengendalian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serangga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tikus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binatang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lainnya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secara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insidentil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ketika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peningkatan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populasi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7739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348162" y="160072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6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93113339"/>
              </p:ext>
            </p:extLst>
          </p:nvPr>
        </p:nvGraphicFramePr>
        <p:xfrm>
          <a:off x="380279" y="836712"/>
          <a:ext cx="10778066" cy="50087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0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2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9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6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3684">
                  <a:extLst>
                    <a:ext uri="{9D8B030D-6E8A-4147-A177-3AD203B41FA5}">
                      <a16:colId xmlns="" xmlns:a16="http://schemas.microsoft.com/office/drawing/2014/main" val="4251597332"/>
                    </a:ext>
                  </a:extLst>
                </a:gridCol>
                <a:gridCol w="9936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3684">
                  <a:extLst>
                    <a:ext uri="{9D8B030D-6E8A-4147-A177-3AD203B41FA5}">
                      <a16:colId xmlns="" xmlns:a16="http://schemas.microsoft.com/office/drawing/2014/main" val="4065162805"/>
                    </a:ext>
                  </a:extLst>
                </a:gridCol>
                <a:gridCol w="9936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36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3684">
                  <a:extLst>
                    <a:ext uri="{9D8B030D-6E8A-4147-A177-3AD203B41FA5}">
                      <a16:colId xmlns="" xmlns:a16="http://schemas.microsoft.com/office/drawing/2014/main" val="3849411801"/>
                    </a:ext>
                  </a:extLst>
                </a:gridCol>
              </a:tblGrid>
              <a:tr h="319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048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MEI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JUN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JUL</a:t>
                      </a: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dirty="0">
                          <a:solidFill>
                            <a:schemeClr val="tx2"/>
                          </a:solidFill>
                          <a:latin typeface="Verdana"/>
                          <a:ea typeface="Verdana"/>
                          <a:cs typeface="Verdana"/>
                        </a:rPr>
                        <a:t>AGS</a:t>
                      </a: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006">
                <a:tc gridSpan="4"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g.</a:t>
                      </a:r>
                      <a:r>
                        <a:rPr lang="fi-FI" sz="120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 Monitoring dekontaminasi melalui desinfeksi dan sterilisasi 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solidFill>
                          <a:schemeClr val="tx2"/>
                        </a:solidFill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82684" marR="182684" marT="68871" marB="6887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82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dekontaminasi melalui desinfeksi dan sterilisasi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Usap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Pemantauan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kualitas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sterilisasi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 kali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IGD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gunting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pinset,kom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), pada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 Gigi (tang,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exavator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pinset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bein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sonde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scaler)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Pengamanan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radiasi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 checklist monitoring pelaksanaan pengamanan radiasi sebulan sekali.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368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Upaya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promosi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Sosialisasi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kesehatan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lingkungan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RSJD Surakarta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melalui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apel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pagi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368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Pemasangan/ penggantian tulisan himbauan perilaku hidup bersih sehat setahun sekali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78201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271816"/>
              </p:ext>
            </p:extLst>
          </p:nvPr>
        </p:nvGraphicFramePr>
        <p:xfrm>
          <a:off x="791220" y="1213053"/>
          <a:ext cx="10729192" cy="36561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9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0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20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2017">
                  <a:extLst>
                    <a:ext uri="{9D8B030D-6E8A-4147-A177-3AD203B41FA5}">
                      <a16:colId xmlns="" xmlns:a16="http://schemas.microsoft.com/office/drawing/2014/main" val="3337407727"/>
                    </a:ext>
                  </a:extLst>
                </a:gridCol>
                <a:gridCol w="10420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20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42017">
                  <a:extLst>
                    <a:ext uri="{9D8B030D-6E8A-4147-A177-3AD203B41FA5}">
                      <a16:colId xmlns="" xmlns:a16="http://schemas.microsoft.com/office/drawing/2014/main" val="2776193559"/>
                    </a:ext>
                  </a:extLst>
                </a:gridCol>
                <a:gridCol w="104201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42017">
                  <a:extLst>
                    <a:ext uri="{9D8B030D-6E8A-4147-A177-3AD203B41FA5}">
                      <a16:colId xmlns="" xmlns:a16="http://schemas.microsoft.com/office/drawing/2014/main" val="2165441629"/>
                    </a:ext>
                  </a:extLst>
                </a:gridCol>
              </a:tblGrid>
              <a:tr h="5652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1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51235475"/>
              </p:ext>
            </p:extLst>
          </p:nvPr>
        </p:nvGraphicFramePr>
        <p:xfrm>
          <a:off x="791222" y="5530703"/>
          <a:ext cx="9953805" cy="12186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6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0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1800004270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1514996530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0777">
                  <a:extLst>
                    <a:ext uri="{9D8B030D-6E8A-4147-A177-3AD203B41FA5}">
                      <a16:colId xmlns="" xmlns:a16="http://schemas.microsoft.com/office/drawing/2014/main" val="3299638938"/>
                    </a:ext>
                  </a:extLst>
                </a:gridCol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182731" marR="182731" marT="68759" marB="687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14,08%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23268" y="4987265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633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82665590"/>
              </p:ext>
            </p:extLst>
          </p:nvPr>
        </p:nvGraphicFramePr>
        <p:xfrm>
          <a:off x="840099" y="1276997"/>
          <a:ext cx="9409545" cy="54561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38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4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915187935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4031160036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12702">
                  <a:extLst>
                    <a:ext uri="{9D8B030D-6E8A-4147-A177-3AD203B41FA5}">
                      <a16:colId xmlns="" xmlns:a16="http://schemas.microsoft.com/office/drawing/2014/main" val="3115971292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975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67016343"/>
              </p:ext>
            </p:extLst>
          </p:nvPr>
        </p:nvGraphicFramePr>
        <p:xfrm>
          <a:off x="215156" y="585390"/>
          <a:ext cx="9073009" cy="6080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6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2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58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96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3282">
                  <a:extLst>
                    <a:ext uri="{9D8B030D-6E8A-4147-A177-3AD203B41FA5}">
                      <a16:colId xmlns="" xmlns:a16="http://schemas.microsoft.com/office/drawing/2014/main" val="1007913707"/>
                    </a:ext>
                  </a:extLst>
                </a:gridCol>
                <a:gridCol w="7832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80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8008">
                  <a:extLst>
                    <a:ext uri="{9D8B030D-6E8A-4147-A177-3AD203B41FA5}">
                      <a16:colId xmlns="" xmlns:a16="http://schemas.microsoft.com/office/drawing/2014/main" val="2888358659"/>
                    </a:ext>
                  </a:extLst>
                </a:gridCol>
                <a:gridCol w="71800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8008">
                  <a:extLst>
                    <a:ext uri="{9D8B030D-6E8A-4147-A177-3AD203B41FA5}">
                      <a16:colId xmlns="" xmlns:a16="http://schemas.microsoft.com/office/drawing/2014/main" val="2992192326"/>
                    </a:ext>
                  </a:extLst>
                </a:gridCol>
              </a:tblGrid>
              <a:tr h="266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7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26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1567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876610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82097187"/>
              </p:ext>
            </p:extLst>
          </p:nvPr>
        </p:nvGraphicFramePr>
        <p:xfrm>
          <a:off x="935236" y="908720"/>
          <a:ext cx="9577071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0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95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543901712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926084661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7171">
                  <a:extLst>
                    <a:ext uri="{9D8B030D-6E8A-4147-A177-3AD203B41FA5}">
                      <a16:colId xmlns="" xmlns:a16="http://schemas.microsoft.com/office/drawing/2014/main" val="2559477869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785253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12151099"/>
              </p:ext>
            </p:extLst>
          </p:nvPr>
        </p:nvGraphicFramePr>
        <p:xfrm>
          <a:off x="112800" y="260648"/>
          <a:ext cx="11983676" cy="513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4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94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2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38,94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67,62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53,21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27,84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43,03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41,74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67,26</a:t>
                      </a: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3791505"/>
      </p:ext>
    </p:extLst>
  </p:cSld>
  <p:clrMapOvr>
    <a:masterClrMapping/>
  </p:clrMapOvr>
  <p:transition advTm="1000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8119645"/>
              </p:ext>
            </p:extLst>
          </p:nvPr>
        </p:nvGraphicFramePr>
        <p:xfrm>
          <a:off x="921091" y="980728"/>
          <a:ext cx="9072251" cy="37346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1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2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3737801543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199488058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83569">
                  <a:extLst>
                    <a:ext uri="{9D8B030D-6E8A-4147-A177-3AD203B41FA5}">
                      <a16:colId xmlns="" xmlns:a16="http://schemas.microsoft.com/office/drawing/2014/main" val="2058534746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MEI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JUN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JUL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AGS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lunak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perangkat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keras</a:t>
                      </a:r>
                      <a:r>
                        <a:rPr lang="en-US" sz="14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(hardware)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Perbaikan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73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Pencadangan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Pemeliharaan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rutin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79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</a:rPr>
                <a:t>STANDAR PELAYANAN MINIMAL (SPM)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06790315"/>
              </p:ext>
            </p:extLst>
          </p:nvPr>
        </p:nvGraphicFramePr>
        <p:xfrm>
          <a:off x="1391088" y="1074687"/>
          <a:ext cx="9049205" cy="57225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02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4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6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00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6677">
                  <a:extLst>
                    <a:ext uri="{9D8B030D-6E8A-4147-A177-3AD203B41FA5}">
                      <a16:colId xmlns="" xmlns:a16="http://schemas.microsoft.com/office/drawing/2014/main" val="2166249741"/>
                    </a:ext>
                  </a:extLst>
                </a:gridCol>
                <a:gridCol w="733160">
                  <a:extLst>
                    <a:ext uri="{9D8B030D-6E8A-4147-A177-3AD203B41FA5}">
                      <a16:colId xmlns="" xmlns:a16="http://schemas.microsoft.com/office/drawing/2014/main" val="2521329851"/>
                    </a:ext>
                  </a:extLst>
                </a:gridCol>
                <a:gridCol w="733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3160">
                  <a:extLst>
                    <a:ext uri="{9D8B030D-6E8A-4147-A177-3AD203B41FA5}">
                      <a16:colId xmlns="" xmlns:a16="http://schemas.microsoft.com/office/drawing/2014/main" val="818410127"/>
                    </a:ext>
                  </a:extLst>
                </a:gridCol>
                <a:gridCol w="733160">
                  <a:extLst>
                    <a:ext uri="{9D8B030D-6E8A-4147-A177-3AD203B41FA5}">
                      <a16:colId xmlns="" xmlns:a16="http://schemas.microsoft.com/office/drawing/2014/main" val="1567342269"/>
                    </a:ext>
                  </a:extLst>
                </a:gridCol>
                <a:gridCol w="73316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33160">
                  <a:extLst>
                    <a:ext uri="{9D8B030D-6E8A-4147-A177-3AD203B41FA5}">
                      <a16:colId xmlns="" xmlns:a16="http://schemas.microsoft.com/office/drawing/2014/main" val="672055549"/>
                    </a:ext>
                  </a:extLst>
                </a:gridCol>
              </a:tblGrid>
              <a:tr h="21282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821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Kemampuan menangani   life saving anak dan dewasa</a:t>
                      </a:r>
                      <a:endParaRPr lang="nl-NL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8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96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Pemberi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darurat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bersertifikat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masih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berlaku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BLS/PPGD/GELS/ALS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tim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penanggulangan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bencana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 Tim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tanggap pelayanan Dokter </a:t>
                      </a:r>
                    </a:p>
                    <a:p>
                      <a:pPr algn="just" fontAlgn="t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 Gawat Darurat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 menit terlayani setelah pasien datang</a:t>
                      </a:r>
                      <a:endParaRPr lang="nb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98.64%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96.15%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97.71%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99.12%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97,13%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96.%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99.62%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70 %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96,39%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Kematian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&lt; 24 Jam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2 ‰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5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 dapat ditenangkan dalam waktu ≤  48 Jam</a:t>
                      </a:r>
                      <a:endParaRPr lang="sv-SE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96.69%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91.27%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96.83%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diharuskan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membayar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muka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58154" y="608412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</a:p>
        </p:txBody>
      </p:sp>
    </p:spTree>
    <p:extLst>
      <p:ext uri="{BB962C8B-B14F-4D97-AF65-F5344CB8AC3E}">
        <p14:creationId xmlns="" xmlns:p14="http://schemas.microsoft.com/office/powerpoint/2010/main" val="4028566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5989" y="116632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6935995"/>
              </p:ext>
            </p:extLst>
          </p:nvPr>
        </p:nvGraphicFramePr>
        <p:xfrm>
          <a:off x="975989" y="332656"/>
          <a:ext cx="8312176" cy="54024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8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3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99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39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9992">
                  <a:extLst>
                    <a:ext uri="{9D8B030D-6E8A-4147-A177-3AD203B41FA5}">
                      <a16:colId xmlns="" xmlns:a16="http://schemas.microsoft.com/office/drawing/2014/main" val="3254215967"/>
                    </a:ext>
                  </a:extLst>
                </a:gridCol>
                <a:gridCol w="615990">
                  <a:extLst>
                    <a:ext uri="{9D8B030D-6E8A-4147-A177-3AD203B41FA5}">
                      <a16:colId xmlns="" xmlns:a16="http://schemas.microsoft.com/office/drawing/2014/main" val="347707201"/>
                    </a:ext>
                  </a:extLst>
                </a:gridCol>
                <a:gridCol w="6159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5990">
                  <a:extLst>
                    <a:ext uri="{9D8B030D-6E8A-4147-A177-3AD203B41FA5}">
                      <a16:colId xmlns="" xmlns:a16="http://schemas.microsoft.com/office/drawing/2014/main" val="1986530751"/>
                    </a:ext>
                  </a:extLst>
                </a:gridCol>
                <a:gridCol w="615990">
                  <a:extLst>
                    <a:ext uri="{9D8B030D-6E8A-4147-A177-3AD203B41FA5}">
                      <a16:colId xmlns="" xmlns:a16="http://schemas.microsoft.com/office/drawing/2014/main" val="3722913138"/>
                    </a:ext>
                  </a:extLst>
                </a:gridCol>
                <a:gridCol w="61599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5990">
                  <a:extLst>
                    <a:ext uri="{9D8B030D-6E8A-4147-A177-3AD203B41FA5}">
                      <a16:colId xmlns="" xmlns:a16="http://schemas.microsoft.com/office/drawing/2014/main" val="2241796208"/>
                    </a:ext>
                  </a:extLst>
                </a:gridCol>
              </a:tblGrid>
              <a:tr h="21703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03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 pemberi pelayanan di Poliklinik Spesialis </a:t>
                      </a:r>
                      <a:endParaRPr lang="nn-NO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Spesialis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31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Ketersediaan Pelayanan di Rawat Jalan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Anak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Remaja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3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b. 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Psikotik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Gangguan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Neurotik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e.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Retardasi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6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f.  Mental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Organik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Psikogeriatri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Ada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191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Jam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buka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08.00 s/d 13.00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Setiap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kecuali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Jumat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11.00;</a:t>
                      </a:r>
                      <a:b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Sabtu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: 08.00 s/d 12.00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40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 tunggu di Rawat Jalan </a:t>
                      </a:r>
                      <a:endParaRPr lang="fi-FI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≤60 Menit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85,58%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74,85%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75.98%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92.93%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6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≤90%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92.41%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90,19%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37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882" y="76048"/>
            <a:ext cx="157543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5656658"/>
              </p:ext>
            </p:extLst>
          </p:nvPr>
        </p:nvGraphicFramePr>
        <p:xfrm>
          <a:off x="287164" y="692696"/>
          <a:ext cx="11233248" cy="52814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6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6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55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5507566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05422626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13507807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826774971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di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dan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pendidikan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98.3%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penanggung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jawab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Gangguan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algn="ctr" fontAlgn="ctr"/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 Kesehatan Jiwa anak dan remaja, NAPZA,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psikotik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Gangguan 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neurotic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Mental Retardasi, Mental Organik, </a:t>
                      </a:r>
                      <a:r>
                        <a:rPr lang="id-ID" sz="9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Psikogeriatri</a:t>
                      </a:r>
                      <a:r>
                        <a:rPr lang="id-ID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 Tumbuh Kembang Anak</a:t>
                      </a:r>
                      <a:endParaRPr lang="id-ID" sz="900" b="0" i="0" u="none" strike="noStrike" noProof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  <a:p>
                      <a:pPr lvl="0" algn="ctr">
                        <a:buNone/>
                      </a:pPr>
                      <a:endParaRPr lang="id-ID" sz="9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Pelayanan Kesehatan Jiwa anak dan remaja, NAPZA, Gangguan psikotik, Gangguan neurotic, Mental Retardasi, Mental Organik, Psikogeriatri, Tumbuh Kembang Anak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Visite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Spesialis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jatuh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yang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berakibat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kecacatan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/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86404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2536460"/>
              </p:ext>
            </p:extLst>
          </p:nvPr>
        </p:nvGraphicFramePr>
        <p:xfrm>
          <a:off x="431180" y="548680"/>
          <a:ext cx="10243402" cy="46177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1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7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6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43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3149">
                  <a:extLst>
                    <a:ext uri="{9D8B030D-6E8A-4147-A177-3AD203B41FA5}">
                      <a16:colId xmlns="" xmlns:a16="http://schemas.microsoft.com/office/drawing/2014/main" val="55075663"/>
                    </a:ext>
                  </a:extLst>
                </a:gridCol>
                <a:gridCol w="999283">
                  <a:extLst>
                    <a:ext uri="{9D8B030D-6E8A-4147-A177-3AD203B41FA5}">
                      <a16:colId xmlns="" xmlns:a16="http://schemas.microsoft.com/office/drawing/2014/main" val="4054226262"/>
                    </a:ext>
                  </a:extLst>
                </a:gridCol>
                <a:gridCol w="9992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928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99283">
                  <a:extLst>
                    <a:ext uri="{9D8B030D-6E8A-4147-A177-3AD203B41FA5}">
                      <a16:colId xmlns="" xmlns:a16="http://schemas.microsoft.com/office/drawing/2014/main" val="3992500987"/>
                    </a:ext>
                  </a:extLst>
                </a:gridCol>
                <a:gridCol w="9992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99283">
                  <a:extLst>
                    <a:ext uri="{9D8B030D-6E8A-4147-A177-3AD203B41FA5}">
                      <a16:colId xmlns="" xmlns:a16="http://schemas.microsoft.com/office/drawing/2014/main" val="213335377"/>
                    </a:ext>
                  </a:extLst>
                </a:gridCol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0.39%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4.24%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3,72%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3,14%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92.205%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97,31%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99.5%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98,38%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99,55%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96.93%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3,9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 Minggu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Minggu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Minggu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75120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196" y="260648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196" y="3528676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1360309"/>
              </p:ext>
            </p:extLst>
          </p:nvPr>
        </p:nvGraphicFramePr>
        <p:xfrm>
          <a:off x="592564" y="766656"/>
          <a:ext cx="7992884" cy="25846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7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50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3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704341674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652597421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3784434087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87171">
                  <a:extLst>
                    <a:ext uri="{9D8B030D-6E8A-4147-A177-3AD203B41FA5}">
                      <a16:colId xmlns="" xmlns:a16="http://schemas.microsoft.com/office/drawing/2014/main" val="3394556043"/>
                    </a:ext>
                  </a:extLst>
                </a:gridCol>
              </a:tblGrid>
              <a:tr h="22337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37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0.50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0.5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21,28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0,5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9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9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88.87%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90.59%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8457657"/>
              </p:ext>
            </p:extLst>
          </p:nvPr>
        </p:nvGraphicFramePr>
        <p:xfrm>
          <a:off x="552000" y="3933056"/>
          <a:ext cx="9528257" cy="25443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9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1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31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8324">
                  <a:extLst>
                    <a:ext uri="{9D8B030D-6E8A-4147-A177-3AD203B41FA5}">
                      <a16:colId xmlns="" xmlns:a16="http://schemas.microsoft.com/office/drawing/2014/main" val="4036339703"/>
                    </a:ext>
                  </a:extLst>
                </a:gridCol>
                <a:gridCol w="688087">
                  <a:extLst>
                    <a:ext uri="{9D8B030D-6E8A-4147-A177-3AD203B41FA5}">
                      <a16:colId xmlns="" xmlns:a16="http://schemas.microsoft.com/office/drawing/2014/main" val="2539284910"/>
                    </a:ext>
                  </a:extLst>
                </a:gridCol>
                <a:gridCol w="6880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80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8087">
                  <a:extLst>
                    <a:ext uri="{9D8B030D-6E8A-4147-A177-3AD203B41FA5}">
                      <a16:colId xmlns="" xmlns:a16="http://schemas.microsoft.com/office/drawing/2014/main" val="3648553418"/>
                    </a:ext>
                  </a:extLst>
                </a:gridCol>
                <a:gridCol w="6880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88087">
                  <a:extLst>
                    <a:ext uri="{9D8B030D-6E8A-4147-A177-3AD203B41FA5}">
                      <a16:colId xmlns="" xmlns:a16="http://schemas.microsoft.com/office/drawing/2014/main" val="4068200944"/>
                    </a:ext>
                  </a:extLst>
                </a:gridCol>
              </a:tblGrid>
              <a:tr h="22837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37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4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47,29 Menit 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105,66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68,90 Menit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82,52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88,04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74,76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61,62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68.11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0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8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90.25%</a:t>
                      </a: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91,30%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93801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180" y="126865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2132872"/>
              </p:ext>
            </p:extLst>
          </p:nvPr>
        </p:nvGraphicFramePr>
        <p:xfrm>
          <a:off x="431180" y="564247"/>
          <a:ext cx="8064894" cy="215934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1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4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8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3488">
                  <a:extLst>
                    <a:ext uri="{9D8B030D-6E8A-4147-A177-3AD203B41FA5}">
                      <a16:colId xmlns="" xmlns:a16="http://schemas.microsoft.com/office/drawing/2014/main" val="2154470126"/>
                    </a:ext>
                  </a:extLst>
                </a:gridCol>
                <a:gridCol w="516860">
                  <a:extLst>
                    <a:ext uri="{9D8B030D-6E8A-4147-A177-3AD203B41FA5}">
                      <a16:colId xmlns="" xmlns:a16="http://schemas.microsoft.com/office/drawing/2014/main" val="1834932678"/>
                    </a:ext>
                  </a:extLst>
                </a:gridCol>
                <a:gridCol w="5168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168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38088">
                  <a:extLst>
                    <a:ext uri="{9D8B030D-6E8A-4147-A177-3AD203B41FA5}">
                      <a16:colId xmlns="" xmlns:a16="http://schemas.microsoft.com/office/drawing/2014/main" val="648935766"/>
                    </a:ext>
                  </a:extLst>
                </a:gridCol>
                <a:gridCol w="63808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38088">
                  <a:extLst>
                    <a:ext uri="{9D8B030D-6E8A-4147-A177-3AD203B41FA5}">
                      <a16:colId xmlns="" xmlns:a16="http://schemas.microsoft.com/office/drawing/2014/main" val="2292609189"/>
                    </a:ext>
                  </a:extLst>
                </a:gridCol>
              </a:tblGrid>
              <a:tr h="228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STANDAR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97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8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Drop Out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Terhadap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Direncanakan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11.11%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9,1%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22,22%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2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5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88,06%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5981384"/>
              </p:ext>
            </p:extLst>
          </p:nvPr>
        </p:nvGraphicFramePr>
        <p:xfrm>
          <a:off x="466434" y="3421626"/>
          <a:ext cx="8784979" cy="23762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09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5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2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9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71676">
                  <a:extLst>
                    <a:ext uri="{9D8B030D-6E8A-4147-A177-3AD203B41FA5}">
                      <a16:colId xmlns="" xmlns:a16="http://schemas.microsoft.com/office/drawing/2014/main" val="1450426753"/>
                    </a:ext>
                  </a:extLst>
                </a:gridCol>
                <a:gridCol w="589596">
                  <a:extLst>
                    <a:ext uri="{9D8B030D-6E8A-4147-A177-3AD203B41FA5}">
                      <a16:colId xmlns="" xmlns:a16="http://schemas.microsoft.com/office/drawing/2014/main" val="199251761"/>
                    </a:ext>
                  </a:extLst>
                </a:gridCol>
                <a:gridCol w="5895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9596">
                  <a:extLst>
                    <a:ext uri="{9D8B030D-6E8A-4147-A177-3AD203B41FA5}">
                      <a16:colId xmlns="" xmlns:a16="http://schemas.microsoft.com/office/drawing/2014/main" val="452200640"/>
                    </a:ext>
                  </a:extLst>
                </a:gridCol>
                <a:gridCol w="589596">
                  <a:extLst>
                    <a:ext uri="{9D8B030D-6E8A-4147-A177-3AD203B41FA5}">
                      <a16:colId xmlns="" xmlns:a16="http://schemas.microsoft.com/office/drawing/2014/main" val="2396066419"/>
                    </a:ext>
                  </a:extLst>
                </a:gridCol>
                <a:gridCol w="58959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9596">
                  <a:extLst>
                    <a:ext uri="{9D8B030D-6E8A-4147-A177-3AD203B41FA5}">
                      <a16:colId xmlns="" xmlns:a16="http://schemas.microsoft.com/office/drawing/2014/main" val="1561089427"/>
                    </a:ext>
                  </a:extLst>
                </a:gridCol>
              </a:tblGrid>
              <a:tr h="2282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2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5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14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28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87,59%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1180" y="2909594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82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188" y="43382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670" y="2075400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661" y="3933252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7565047"/>
              </p:ext>
            </p:extLst>
          </p:nvPr>
        </p:nvGraphicFramePr>
        <p:xfrm>
          <a:off x="485670" y="419151"/>
          <a:ext cx="9738602" cy="1524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9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9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2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15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0819">
                  <a:extLst>
                    <a:ext uri="{9D8B030D-6E8A-4147-A177-3AD203B41FA5}">
                      <a16:colId xmlns="" xmlns:a16="http://schemas.microsoft.com/office/drawing/2014/main" val="4033260856"/>
                    </a:ext>
                  </a:extLst>
                </a:gridCol>
                <a:gridCol w="770820">
                  <a:extLst>
                    <a:ext uri="{9D8B030D-6E8A-4147-A177-3AD203B41FA5}">
                      <a16:colId xmlns="" xmlns:a16="http://schemas.microsoft.com/office/drawing/2014/main" val="2870072829"/>
                    </a:ext>
                  </a:extLst>
                </a:gridCol>
                <a:gridCol w="7708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08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0820">
                  <a:extLst>
                    <a:ext uri="{9D8B030D-6E8A-4147-A177-3AD203B41FA5}">
                      <a16:colId xmlns="" xmlns:a16="http://schemas.microsoft.com/office/drawing/2014/main" val="2376362254"/>
                    </a:ext>
                  </a:extLst>
                </a:gridCol>
                <a:gridCol w="77082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0820">
                  <a:extLst>
                    <a:ext uri="{9D8B030D-6E8A-4147-A177-3AD203B41FA5}">
                      <a16:colId xmlns="" xmlns:a16="http://schemas.microsoft.com/office/drawing/2014/main" val="2644792706"/>
                    </a:ext>
                  </a:extLst>
                </a:gridCol>
              </a:tblGrid>
              <a:tr h="2114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498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6.49%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2.92%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2,44%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2,11%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3,25%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3.08%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9628917"/>
              </p:ext>
            </p:extLst>
          </p:nvPr>
        </p:nvGraphicFramePr>
        <p:xfrm>
          <a:off x="509661" y="2480955"/>
          <a:ext cx="7128793" cy="13812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7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4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9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1619">
                  <a:extLst>
                    <a:ext uri="{9D8B030D-6E8A-4147-A177-3AD203B41FA5}">
                      <a16:colId xmlns="" xmlns:a16="http://schemas.microsoft.com/office/drawing/2014/main" val="900328664"/>
                    </a:ext>
                  </a:extLst>
                </a:gridCol>
                <a:gridCol w="565088">
                  <a:extLst>
                    <a:ext uri="{9D8B030D-6E8A-4147-A177-3AD203B41FA5}">
                      <a16:colId xmlns="" xmlns:a16="http://schemas.microsoft.com/office/drawing/2014/main" val="572824590"/>
                    </a:ext>
                  </a:extLst>
                </a:gridCol>
                <a:gridCol w="565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65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088">
                  <a:extLst>
                    <a:ext uri="{9D8B030D-6E8A-4147-A177-3AD203B41FA5}">
                      <a16:colId xmlns="" xmlns:a16="http://schemas.microsoft.com/office/drawing/2014/main" val="2750201303"/>
                    </a:ext>
                  </a:extLst>
                </a:gridCol>
                <a:gridCol w="56508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65088">
                  <a:extLst>
                    <a:ext uri="{9D8B030D-6E8A-4147-A177-3AD203B41FA5}">
                      <a16:colId xmlns="" xmlns:a16="http://schemas.microsoft.com/office/drawing/2014/main" val="2860187206"/>
                    </a:ext>
                  </a:extLst>
                </a:gridCol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4219775"/>
              </p:ext>
            </p:extLst>
          </p:nvPr>
        </p:nvGraphicFramePr>
        <p:xfrm>
          <a:off x="501434" y="4363906"/>
          <a:ext cx="9738599" cy="237783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5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6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1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2475">
                  <a:extLst>
                    <a:ext uri="{9D8B030D-6E8A-4147-A177-3AD203B41FA5}">
                      <a16:colId xmlns="" xmlns:a16="http://schemas.microsoft.com/office/drawing/2014/main" val="2955966293"/>
                    </a:ext>
                  </a:extLst>
                </a:gridCol>
                <a:gridCol w="771848">
                  <a:extLst>
                    <a:ext uri="{9D8B030D-6E8A-4147-A177-3AD203B41FA5}">
                      <a16:colId xmlns="" xmlns:a16="http://schemas.microsoft.com/office/drawing/2014/main" val="3443731962"/>
                    </a:ext>
                  </a:extLst>
                </a:gridCol>
                <a:gridCol w="7718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18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1848">
                  <a:extLst>
                    <a:ext uri="{9D8B030D-6E8A-4147-A177-3AD203B41FA5}">
                      <a16:colId xmlns="" xmlns:a16="http://schemas.microsoft.com/office/drawing/2014/main" val="1815756387"/>
                    </a:ext>
                  </a:extLst>
                </a:gridCol>
                <a:gridCol w="77184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71848">
                  <a:extLst>
                    <a:ext uri="{9D8B030D-6E8A-4147-A177-3AD203B41FA5}">
                      <a16:colId xmlns="" xmlns:a16="http://schemas.microsoft.com/office/drawing/2014/main" val="3137123251"/>
                    </a:ext>
                  </a:extLst>
                </a:gridCol>
              </a:tblGrid>
              <a:tr h="2084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4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58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Informed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Setelah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Jelas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9,1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9,075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9,075 Menit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8,55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8.05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9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Rawat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14,67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14,67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14,075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14,625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14,05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0849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175368"/>
              </p:ext>
            </p:extLst>
          </p:nvPr>
        </p:nvGraphicFramePr>
        <p:xfrm>
          <a:off x="863228" y="980728"/>
          <a:ext cx="6048669" cy="32565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1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2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4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47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4785">
                  <a:extLst>
                    <a:ext uri="{9D8B030D-6E8A-4147-A177-3AD203B41FA5}">
                      <a16:colId xmlns="" xmlns:a16="http://schemas.microsoft.com/office/drawing/2014/main" val="2082377016"/>
                    </a:ext>
                  </a:extLst>
                </a:gridCol>
                <a:gridCol w="522793">
                  <a:extLst>
                    <a:ext uri="{9D8B030D-6E8A-4147-A177-3AD203B41FA5}">
                      <a16:colId xmlns="" xmlns:a16="http://schemas.microsoft.com/office/drawing/2014/main" val="1083929013"/>
                    </a:ext>
                  </a:extLst>
                </a:gridCol>
                <a:gridCol w="5150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05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0584">
                  <a:extLst>
                    <a:ext uri="{9D8B030D-6E8A-4147-A177-3AD203B41FA5}">
                      <a16:colId xmlns="" xmlns:a16="http://schemas.microsoft.com/office/drawing/2014/main" val="3875277346"/>
                    </a:ext>
                  </a:extLst>
                </a:gridCol>
                <a:gridCol w="53058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0584">
                  <a:extLst>
                    <a:ext uri="{9D8B030D-6E8A-4147-A177-3AD203B41FA5}">
                      <a16:colId xmlns="" xmlns:a16="http://schemas.microsoft.com/office/drawing/2014/main" val="1610950258"/>
                    </a:ext>
                  </a:extLst>
                </a:gridCol>
              </a:tblGrid>
              <a:tr h="2114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43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131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3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49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63228" y="404664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989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57166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739575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3.204.960.000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49,31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11.940.495.243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41,90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89.988.326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6,00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26" y="571480"/>
            <a:ext cx="15696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BELUM EDIT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107340"/>
      </p:ext>
    </p:extLst>
  </p:cSld>
  <p:clrMapOvr>
    <a:masterClrMapping/>
  </p:clrMapOvr>
  <p:transition advTm="1000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1625213"/>
              </p:ext>
            </p:extLst>
          </p:nvPr>
        </p:nvGraphicFramePr>
        <p:xfrm>
          <a:off x="215156" y="764704"/>
          <a:ext cx="7704854" cy="569392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04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3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2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3161540599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1757344551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3528596241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24718">
                  <a:extLst>
                    <a:ext uri="{9D8B030D-6E8A-4147-A177-3AD203B41FA5}">
                      <a16:colId xmlns="" xmlns:a16="http://schemas.microsoft.com/office/drawing/2014/main" val="1400116790"/>
                    </a:ext>
                  </a:extLst>
                </a:gridCol>
              </a:tblGrid>
              <a:tr h="1415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560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14.08%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21.60%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72.40%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325.36%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42.70%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325.17%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113.03%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136.19%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9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322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5156" y="178409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77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5330127"/>
              </p:ext>
            </p:extLst>
          </p:nvPr>
        </p:nvGraphicFramePr>
        <p:xfrm>
          <a:off x="165818" y="616627"/>
          <a:ext cx="8042224" cy="19479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129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3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36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9997">
                  <a:extLst>
                    <a:ext uri="{9D8B030D-6E8A-4147-A177-3AD203B41FA5}">
                      <a16:colId xmlns="" xmlns:a16="http://schemas.microsoft.com/office/drawing/2014/main" val="877844154"/>
                    </a:ext>
                  </a:extLst>
                </a:gridCol>
                <a:gridCol w="507272">
                  <a:extLst>
                    <a:ext uri="{9D8B030D-6E8A-4147-A177-3AD203B41FA5}">
                      <a16:colId xmlns="" xmlns:a16="http://schemas.microsoft.com/office/drawing/2014/main" val="3373034094"/>
                    </a:ext>
                  </a:extLst>
                </a:gridCol>
                <a:gridCol w="5072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72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7272">
                  <a:extLst>
                    <a:ext uri="{9D8B030D-6E8A-4147-A177-3AD203B41FA5}">
                      <a16:colId xmlns="" xmlns:a16="http://schemas.microsoft.com/office/drawing/2014/main" val="1272988375"/>
                    </a:ext>
                  </a:extLst>
                </a:gridCol>
                <a:gridCol w="5072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7272">
                  <a:extLst>
                    <a:ext uri="{9D8B030D-6E8A-4147-A177-3AD203B41FA5}">
                      <a16:colId xmlns="" xmlns:a16="http://schemas.microsoft.com/office/drawing/2014/main" val="3860213122"/>
                    </a:ext>
                  </a:extLst>
                </a:gridCol>
              </a:tblGrid>
              <a:tr h="21213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133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1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92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 menit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579109"/>
              </p:ext>
            </p:extLst>
          </p:nvPr>
        </p:nvGraphicFramePr>
        <p:xfrm>
          <a:off x="160505" y="3140968"/>
          <a:ext cx="7039434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08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3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9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2983">
                  <a:extLst>
                    <a:ext uri="{9D8B030D-6E8A-4147-A177-3AD203B41FA5}">
                      <a16:colId xmlns="" xmlns:a16="http://schemas.microsoft.com/office/drawing/2014/main" val="1569228018"/>
                    </a:ext>
                  </a:extLst>
                </a:gridCol>
                <a:gridCol w="506904">
                  <a:extLst>
                    <a:ext uri="{9D8B030D-6E8A-4147-A177-3AD203B41FA5}">
                      <a16:colId xmlns="" xmlns:a16="http://schemas.microsoft.com/office/drawing/2014/main" val="1235652189"/>
                    </a:ext>
                  </a:extLst>
                </a:gridCol>
                <a:gridCol w="5069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69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6904">
                  <a:extLst>
                    <a:ext uri="{9D8B030D-6E8A-4147-A177-3AD203B41FA5}">
                      <a16:colId xmlns="" xmlns:a16="http://schemas.microsoft.com/office/drawing/2014/main" val="823732899"/>
                    </a:ext>
                  </a:extLst>
                </a:gridCol>
                <a:gridCol w="50690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6904">
                  <a:extLst>
                    <a:ext uri="{9D8B030D-6E8A-4147-A177-3AD203B41FA5}">
                      <a16:colId xmlns="" xmlns:a16="http://schemas.microsoft.com/office/drawing/2014/main" val="2726733224"/>
                    </a:ext>
                  </a:extLst>
                </a:gridCol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8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878639"/>
              </p:ext>
            </p:extLst>
          </p:nvPr>
        </p:nvGraphicFramePr>
        <p:xfrm>
          <a:off x="184753" y="4653136"/>
          <a:ext cx="8383333" cy="20844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3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12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5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5761">
                  <a:extLst>
                    <a:ext uri="{9D8B030D-6E8A-4147-A177-3AD203B41FA5}">
                      <a16:colId xmlns="" xmlns:a16="http://schemas.microsoft.com/office/drawing/2014/main" val="1402689987"/>
                    </a:ext>
                  </a:extLst>
                </a:gridCol>
                <a:gridCol w="537950">
                  <a:extLst>
                    <a:ext uri="{9D8B030D-6E8A-4147-A177-3AD203B41FA5}">
                      <a16:colId xmlns="" xmlns:a16="http://schemas.microsoft.com/office/drawing/2014/main" val="2784448141"/>
                    </a:ext>
                  </a:extLst>
                </a:gridCol>
                <a:gridCol w="537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37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37950">
                  <a:extLst>
                    <a:ext uri="{9D8B030D-6E8A-4147-A177-3AD203B41FA5}">
                      <a16:colId xmlns="" xmlns:a16="http://schemas.microsoft.com/office/drawing/2014/main" val="1807708975"/>
                    </a:ext>
                  </a:extLst>
                </a:gridCol>
                <a:gridCol w="5379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7950">
                  <a:extLst>
                    <a:ext uri="{9D8B030D-6E8A-4147-A177-3AD203B41FA5}">
                      <a16:colId xmlns="" xmlns:a16="http://schemas.microsoft.com/office/drawing/2014/main" val="205433328"/>
                    </a:ext>
                  </a:extLst>
                </a:gridCol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98.84%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97,47%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97.64%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96,82%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96,51%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94,82%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94,20%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917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80" y="188640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180" y="2268916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1824648"/>
              </p:ext>
            </p:extLst>
          </p:nvPr>
        </p:nvGraphicFramePr>
        <p:xfrm>
          <a:off x="421059" y="692696"/>
          <a:ext cx="7858997" cy="139525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5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8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68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1728747484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1172054941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3285869067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3524231167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37216">
                  <a:extLst>
                    <a:ext uri="{9D8B030D-6E8A-4147-A177-3AD203B41FA5}">
                      <a16:colId xmlns="" xmlns:a16="http://schemas.microsoft.com/office/drawing/2014/main" val="3922004678"/>
                    </a:ext>
                  </a:extLst>
                </a:gridCol>
              </a:tblGrid>
              <a:tr h="2105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58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8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99.89%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99.97%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99,97%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99.94%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2378727"/>
              </p:ext>
            </p:extLst>
          </p:nvPr>
        </p:nvGraphicFramePr>
        <p:xfrm>
          <a:off x="431180" y="2772972"/>
          <a:ext cx="9073008" cy="24980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0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2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0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6612">
                  <a:extLst>
                    <a:ext uri="{9D8B030D-6E8A-4147-A177-3AD203B41FA5}">
                      <a16:colId xmlns="" xmlns:a16="http://schemas.microsoft.com/office/drawing/2014/main" val="3915838410"/>
                    </a:ext>
                  </a:extLst>
                </a:gridCol>
                <a:gridCol w="704700">
                  <a:extLst>
                    <a:ext uri="{9D8B030D-6E8A-4147-A177-3AD203B41FA5}">
                      <a16:colId xmlns="" xmlns:a16="http://schemas.microsoft.com/office/drawing/2014/main" val="3156199901"/>
                    </a:ext>
                  </a:extLst>
                </a:gridCol>
                <a:gridCol w="7047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4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4700">
                  <a:extLst>
                    <a:ext uri="{9D8B030D-6E8A-4147-A177-3AD203B41FA5}">
                      <a16:colId xmlns="" xmlns:a16="http://schemas.microsoft.com/office/drawing/2014/main" val="3269251005"/>
                    </a:ext>
                  </a:extLst>
                </a:gridCol>
                <a:gridCol w="7047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04700">
                  <a:extLst>
                    <a:ext uri="{9D8B030D-6E8A-4147-A177-3AD203B41FA5}">
                      <a16:colId xmlns="" xmlns:a16="http://schemas.microsoft.com/office/drawing/2014/main" val="1668533979"/>
                    </a:ext>
                  </a:extLst>
                </a:gridCol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JUNI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AGS</a:t>
                      </a: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33.30%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33,30%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66,67%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66.67%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pencatatan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infeksi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nosokomial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004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2681015847"/>
              </p:ext>
            </p:extLst>
          </p:nvPr>
        </p:nvGraphicFramePr>
        <p:xfrm>
          <a:off x="261896" y="1071546"/>
          <a:ext cx="112332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87164" y="188640"/>
            <a:ext cx="5328592" cy="804599"/>
            <a:chOff x="341267" y="-40247"/>
            <a:chExt cx="6862599" cy="1965854"/>
          </a:xfrm>
        </p:grpSpPr>
        <p:sp>
          <p:nvSpPr>
            <p:cNvPr id="5" name="Freeform: Shape 70"/>
            <p:cNvSpPr/>
            <p:nvPr/>
          </p:nvSpPr>
          <p:spPr>
            <a:xfrm rot="158526">
              <a:off x="1696378" y="502829"/>
              <a:ext cx="4536795" cy="1103866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6" name="Freeform: Shape 71"/>
            <p:cNvSpPr/>
            <p:nvPr/>
          </p:nvSpPr>
          <p:spPr>
            <a:xfrm flipV="1">
              <a:off x="1600483" y="118557"/>
              <a:ext cx="5603383" cy="1648237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7" name="Frame 6"/>
            <p:cNvSpPr/>
            <p:nvPr/>
          </p:nvSpPr>
          <p:spPr>
            <a:xfrm>
              <a:off x="341267" y="-40247"/>
              <a:ext cx="1340967" cy="1965854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5"/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796858" y="324125"/>
              <a:ext cx="429783" cy="11337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1921699" y="425616"/>
              <a:ext cx="4927694" cy="1195742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9086" y="5072074"/>
            <a:ext cx="1051891" cy="34163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3,32%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78" y="5072074"/>
            <a:ext cx="1215397" cy="3416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15,61%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834192" y="5072074"/>
            <a:ext cx="1215397" cy="3416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43,30%</a:t>
            </a:r>
          </a:p>
        </p:txBody>
      </p:sp>
    </p:spTree>
    <p:extLst>
      <p:ext uri="{BB962C8B-B14F-4D97-AF65-F5344CB8AC3E}">
        <p14:creationId xmlns="" xmlns:p14="http://schemas.microsoft.com/office/powerpoint/2010/main" val="248849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=""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="" xmlns:p14="http://schemas.microsoft.com/office/powerpoint/2010/main" val="1670346584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="" xmlns:p14="http://schemas.microsoft.com/office/powerpoint/2010/main" val="3474186171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33730" y="1500174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80353"/>
              <a:chOff x="3545632" y="2289448"/>
              <a:chExt cx="10033848" cy="4480353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="" xmlns:p14="http://schemas.microsoft.com/office/powerpoint/2010/main" val="3865020933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="" xmlns:p14="http://schemas.microsoft.com/office/powerpoint/2010/main" val="2146580072"/>
                  </p:ext>
                </p:extLst>
              </p:nvPr>
            </p:nvGraphicFramePr>
            <p:xfrm>
              <a:off x="6976732" y="2305305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="" xmlns:p14="http://schemas.microsoft.com/office/powerpoint/2010/main" val="3086706274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4"/>
              <a:ext cx="154645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52,61%</a:t>
              </a:r>
              <a:endParaRPr lang="en-US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525639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71,65%</a:t>
              </a:r>
              <a:endParaRPr lang="en-US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558632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82,75%</a:t>
              </a:r>
              <a:endParaRPr lang="en-US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08156" y="116277"/>
            <a:ext cx="6271696" cy="587761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671" tIns="45835" rIns="91671" bIns="45835" rtlCol="0" anchor="ctr">
            <a:normAutofit fontScale="92500"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</a:p>
        </p:txBody>
      </p:sp>
    </p:spTree>
    <p:extLst>
      <p:ext uri="{BB962C8B-B14F-4D97-AF65-F5344CB8AC3E}">
        <p14:creationId xmlns="" xmlns:p14="http://schemas.microsoft.com/office/powerpoint/2010/main" val="2285431476"/>
      </p:ext>
    </p:extLst>
  </p:cSld>
  <p:clrMapOvr>
    <a:masterClrMapping/>
  </p:clrMapOvr>
  <p:transition advTm="1000">
    <p:wipe dir="u"/>
  </p:transition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12453</TotalTime>
  <Words>9506</Words>
  <Application>Microsoft Office PowerPoint</Application>
  <PresentationFormat>Custom</PresentationFormat>
  <Paragraphs>6037</Paragraphs>
  <Slides>62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Theme3</vt:lpstr>
      <vt:lpstr>LAPORAN KINERJA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DATA WILAYAH CAKUPAN SURAKARTA &amp; JAWA TENGAH</vt:lpstr>
      <vt:lpstr>Slide 16</vt:lpstr>
      <vt:lpstr>DATA WILAYAH CAKUPAN SURAKARTA &amp; JAWA TENGAH</vt:lpstr>
      <vt:lpstr>Slide 18</vt:lpstr>
      <vt:lpstr>DIAGNOSIS 10 BESAR PENYAKIT RAWAT JALAN  S/D AGUSTUS</vt:lpstr>
      <vt:lpstr>DIAGNOSIS 10 BESAR PENYAKIT RAWAT INAP S/D AGUSTUS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932</cp:revision>
  <cp:lastPrinted>2019-08-19T05:45:21Z</cp:lastPrinted>
  <dcterms:created xsi:type="dcterms:W3CDTF">2017-07-26T01:43:47Z</dcterms:created>
  <dcterms:modified xsi:type="dcterms:W3CDTF">2019-09-18T03:31:01Z</dcterms:modified>
</cp:coreProperties>
</file>